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notesMasterIdLst>
    <p:notesMasterId r:id="rId32"/>
  </p:notesMasterIdLst>
  <p:handoutMasterIdLst>
    <p:handoutMasterId r:id="rId33"/>
  </p:handoutMasterIdLst>
  <p:sldIdLst>
    <p:sldId id="257" r:id="rId2"/>
    <p:sldId id="662" r:id="rId3"/>
    <p:sldId id="638" r:id="rId4"/>
    <p:sldId id="594" r:id="rId5"/>
    <p:sldId id="664" r:id="rId6"/>
    <p:sldId id="669" r:id="rId7"/>
    <p:sldId id="639" r:id="rId8"/>
    <p:sldId id="670" r:id="rId9"/>
    <p:sldId id="650" r:id="rId10"/>
    <p:sldId id="651" r:id="rId11"/>
    <p:sldId id="652" r:id="rId12"/>
    <p:sldId id="656" r:id="rId13"/>
    <p:sldId id="655" r:id="rId14"/>
    <p:sldId id="657" r:id="rId15"/>
    <p:sldId id="653" r:id="rId16"/>
    <p:sldId id="663" r:id="rId17"/>
    <p:sldId id="658" r:id="rId18"/>
    <p:sldId id="640" r:id="rId19"/>
    <p:sldId id="643" r:id="rId20"/>
    <p:sldId id="642" r:id="rId21"/>
    <p:sldId id="644" r:id="rId22"/>
    <p:sldId id="645" r:id="rId23"/>
    <p:sldId id="646" r:id="rId24"/>
    <p:sldId id="661" r:id="rId25"/>
    <p:sldId id="666" r:id="rId26"/>
    <p:sldId id="648" r:id="rId27"/>
    <p:sldId id="667" r:id="rId28"/>
    <p:sldId id="389" r:id="rId29"/>
    <p:sldId id="668" r:id="rId30"/>
    <p:sldId id="671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ow" initials="G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3300"/>
    <a:srgbClr val="0000FF"/>
    <a:srgbClr val="00CC99"/>
    <a:srgbClr val="009900"/>
    <a:srgbClr val="CCFF33"/>
    <a:srgbClr val="00FF00"/>
    <a:srgbClr val="FF6699"/>
    <a:srgbClr val="E7E7E7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81" autoAdjust="0"/>
    <p:restoredTop sz="83891" autoAdjust="0"/>
  </p:normalViewPr>
  <p:slideViewPr>
    <p:cSldViewPr snapToGrid="0">
      <p:cViewPr>
        <p:scale>
          <a:sx n="75" d="100"/>
          <a:sy n="75" d="100"/>
        </p:scale>
        <p:origin x="-1374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38"/>
    </p:cViewPr>
  </p:sorterViewPr>
  <p:notesViewPr>
    <p:cSldViewPr snapToGrid="0">
      <p:cViewPr varScale="1">
        <p:scale>
          <a:sx n="98" d="100"/>
          <a:sy n="98" d="100"/>
        </p:scale>
        <p:origin x="-2580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Mastery of Content</c:v>
                </c:pt>
              </c:strCache>
            </c:strRef>
          </c:tx>
          <c:dLbls>
            <c:dLbl>
              <c:idx val="0"/>
              <c:layout>
                <c:manualLayout>
                  <c:x val="-0.121878087483063"/>
                  <c:y val="8.9680818651138805E-2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>
                        <a:solidFill>
                          <a:schemeClr val="bg1"/>
                        </a:solidFill>
                      </a:rPr>
                      <a:t>36%</a:t>
                    </a:r>
                    <a:endParaRPr lang="en-US" b="1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20184361735308"/>
                  <c:y val="-0.12933763742483001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>
                        <a:solidFill>
                          <a:schemeClr val="bg1"/>
                        </a:solidFill>
                      </a:rPr>
                      <a:t>55%</a:t>
                    </a:r>
                    <a:endParaRPr lang="en-US" b="1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4.3376027308803598E-2"/>
                  <c:y val="0.14407905151122599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>
                        <a:solidFill>
                          <a:schemeClr val="bg1"/>
                        </a:solidFill>
                      </a:rPr>
                      <a:t>9%</a:t>
                    </a:r>
                    <a:endParaRPr lang="en-US" b="1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Sheet1!$A$2:$A$4</c:f>
              <c:strCache>
                <c:ptCount val="3"/>
                <c:pt idx="0">
                  <c:v>Same Mastery</c:v>
                </c:pt>
                <c:pt idx="1">
                  <c:v>Better Mastery</c:v>
                </c:pt>
                <c:pt idx="2">
                  <c:v>Less Mastery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0.36</c:v>
                </c:pt>
                <c:pt idx="1">
                  <c:v>0.55000000000000004</c:v>
                </c:pt>
                <c:pt idx="2">
                  <c:v>0.09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Strongly Agree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0.22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Agree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0%</c:formatCode>
                <c:ptCount val="1"/>
                <c:pt idx="0">
                  <c:v>0.44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Neutral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0%</c:formatCode>
                <c:ptCount val="1"/>
                <c:pt idx="0">
                  <c:v>0.16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Disagree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0%</c:formatCode>
                <c:ptCount val="1"/>
                <c:pt idx="0">
                  <c:v>0.11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Strongly Disagree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Sheet1!$F$2</c:f>
              <c:numCache>
                <c:formatCode>0%</c:formatCode>
                <c:ptCount val="1"/>
                <c:pt idx="0">
                  <c:v>0.08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291520"/>
        <c:axId val="36304512"/>
      </c:barChart>
      <c:catAx>
        <c:axId val="37291520"/>
        <c:scaling>
          <c:orientation val="minMax"/>
        </c:scaling>
        <c:delete val="0"/>
        <c:axPos val="b"/>
        <c:majorTickMark val="out"/>
        <c:minorTickMark val="none"/>
        <c:tickLblPos val="nextTo"/>
        <c:crossAx val="36304512"/>
        <c:crosses val="autoZero"/>
        <c:auto val="1"/>
        <c:lblAlgn val="ctr"/>
        <c:lblOffset val="100"/>
        <c:noMultiLvlLbl val="0"/>
      </c:catAx>
      <c:valAx>
        <c:axId val="3630451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72915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Preference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Entirely Lecture Based</c:v>
                </c:pt>
                <c:pt idx="1">
                  <c:v>Mixed Flipped and Lecture</c:v>
                </c:pt>
                <c:pt idx="2">
                  <c:v>Entirely Flipped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0.16</c:v>
                </c:pt>
                <c:pt idx="1">
                  <c:v>0.65</c:v>
                </c:pt>
                <c:pt idx="2">
                  <c:v>0.19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8580224"/>
        <c:axId val="522979008"/>
        <c:axId val="0"/>
      </c:bar3DChart>
      <c:catAx>
        <c:axId val="38580224"/>
        <c:scaling>
          <c:orientation val="minMax"/>
        </c:scaling>
        <c:delete val="0"/>
        <c:axPos val="b"/>
        <c:majorTickMark val="out"/>
        <c:minorTickMark val="none"/>
        <c:tickLblPos val="nextTo"/>
        <c:crossAx val="522979008"/>
        <c:crosses val="autoZero"/>
        <c:auto val="1"/>
        <c:lblAlgn val="ctr"/>
        <c:lblOffset val="100"/>
        <c:noMultiLvlLbl val="0"/>
      </c:catAx>
      <c:valAx>
        <c:axId val="52297900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858022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30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30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6983D04-7985-4DF5-84E5-9F01BDF56A8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2554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50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0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0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50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29B87F8-F2BD-42CC-A1A8-7DA3E67BC5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807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9B87F8-F2BD-42CC-A1A8-7DA3E67BC51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9B87F8-F2BD-42CC-A1A8-7DA3E67BC5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100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9B87F8-F2BD-42CC-A1A8-7DA3E67BC51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3443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9B87F8-F2BD-42CC-A1A8-7DA3E67BC51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5221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Mastery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6F67AA-0BA1-464A-B5F3-57CE33F218C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6280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Overall</a:t>
            </a:r>
            <a:r>
              <a:rPr lang="en-US" baseline="0" dirty="0" smtClean="0"/>
              <a:t> the 100 % flipped curriculum worked for me </a:t>
            </a:r>
            <a:r>
              <a:rPr lang="en-US" baseline="0" dirty="0" err="1" smtClean="0"/>
              <a:t>dta</a:t>
            </a:r>
            <a:r>
              <a:rPr lang="en-US" baseline="0" dirty="0" smtClean="0"/>
              <a:t> – nice pie chart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6F67AA-0BA1-464A-B5F3-57CE33F218C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730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Which would you prefer</a:t>
            </a:r>
          </a:p>
          <a:p>
            <a:r>
              <a:rPr lang="en-US" dirty="0" smtClean="0"/>
              <a:t>Mixed!!!!!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6F67AA-0BA1-464A-B5F3-57CE33F218C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0066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60-79%</a:t>
            </a:r>
            <a:r>
              <a:rPr lang="en-US" baseline="0" dirty="0" smtClean="0"/>
              <a:t> are multimodal </a:t>
            </a:r>
          </a:p>
          <a:p>
            <a:r>
              <a:rPr lang="en-US" dirty="0" smtClean="0"/>
              <a:t>Sources of material: </a:t>
            </a:r>
          </a:p>
          <a:p>
            <a:pPr lvl="1"/>
            <a:r>
              <a:rPr lang="en-US" dirty="0" smtClean="0"/>
              <a:t>Renal physiology course evaluations 2011/12 and 2012/13</a:t>
            </a:r>
          </a:p>
          <a:p>
            <a:pPr lvl="1"/>
            <a:r>
              <a:rPr lang="en-US" dirty="0" smtClean="0"/>
              <a:t>Peer reviewed journals about student/resident interest in nephrology</a:t>
            </a:r>
          </a:p>
          <a:p>
            <a:pPr lvl="1"/>
            <a:r>
              <a:rPr lang="en-US" dirty="0" smtClean="0"/>
              <a:t>Educational literature on learning styles: VARK paradigm</a:t>
            </a:r>
          </a:p>
          <a:p>
            <a:pPr lvl="2"/>
            <a:r>
              <a:rPr lang="en-US" dirty="0" smtClean="0"/>
              <a:t>V: visual and symbolic learners /A: aural learners/ R: Read &amp; write/K: kinesthetic learners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9B87F8-F2BD-42CC-A1A8-7DA3E67BC51D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2739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B42A08-C8FD-42A4-9BA8-50C22053268D}" type="slidenum">
              <a:rPr lang="en-US" smtClean="0"/>
              <a:pPr/>
              <a:t>28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71CC7-57E8-4606-A63C-DB84C883AB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424BE-7E22-483A-80C9-60DCBB7BAB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4D6EA-C9EA-49BE-8310-94E95B6BE2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CA22F-AE73-41B6-9BFD-8D40753C29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 cap="sm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B46D8-3FD1-4966-8EF1-98C55E2225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57200" y="1600201"/>
            <a:ext cx="8242300" cy="4191000"/>
          </a:xfrm>
        </p:spPr>
        <p:txBody>
          <a:bodyPr/>
          <a:lstStyle>
            <a:lvl1pPr>
              <a:buFontTx/>
              <a:buBlip>
                <a:blip r:embed="rId2"/>
              </a:buBlip>
              <a:defRPr sz="2800"/>
            </a:lvl1pPr>
            <a:lvl2pPr>
              <a:buFontTx/>
              <a:buBlip>
                <a:blip r:embed="rId3"/>
              </a:buBlip>
              <a:defRPr sz="2400"/>
            </a:lvl2pPr>
            <a:lvl3pPr>
              <a:buFontTx/>
              <a:buBlip>
                <a:blip r:embed="rId4"/>
              </a:buBlip>
              <a:defRPr sz="2000"/>
            </a:lvl3pPr>
            <a:lvl4pPr>
              <a:buFontTx/>
              <a:buBlip>
                <a:blip r:embed="rId5"/>
              </a:buBlip>
              <a:defRPr sz="1800"/>
            </a:lvl4pPr>
            <a:lvl5pPr>
              <a:buFontTx/>
              <a:buBlip>
                <a:blip r:embed="rId6"/>
              </a:buBlip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1D3D8-AE29-44E5-96DC-172E9AC362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ABFDF-F0E1-4322-AA22-A77690DB63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buFontTx/>
              <a:buBlip>
                <a:blip r:embed="rId2"/>
              </a:buBlip>
              <a:defRPr sz="2800"/>
            </a:lvl1pPr>
            <a:lvl2pPr>
              <a:buFontTx/>
              <a:buBlip>
                <a:blip r:embed="rId3"/>
              </a:buBlip>
              <a:defRPr sz="2400"/>
            </a:lvl2pPr>
            <a:lvl3pPr>
              <a:buFontTx/>
              <a:buBlip>
                <a:blip r:embed="rId4"/>
              </a:buBlip>
              <a:defRPr sz="2000"/>
            </a:lvl3pPr>
            <a:lvl4pPr>
              <a:buFontTx/>
              <a:buBlip>
                <a:blip r:embed="rId5"/>
              </a:buBlip>
              <a:defRPr sz="1800"/>
            </a:lvl4pPr>
            <a:lvl5pPr>
              <a:buFontTx/>
              <a:buBlip>
                <a:blip r:embed="rId6"/>
              </a:buBlip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44653-527A-4236-A9F6-B95D290197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FDF7C-A66F-465E-99AC-CF3BEC8C90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06400" y="2332037"/>
            <a:ext cx="3962400" cy="3789363"/>
          </a:xfrm>
        </p:spPr>
        <p:txBody>
          <a:bodyPr/>
          <a:lstStyle>
            <a:lvl1pPr>
              <a:buFontTx/>
              <a:buBlip>
                <a:blip r:embed="rId2"/>
              </a:buBlip>
              <a:defRPr sz="2800"/>
            </a:lvl1pPr>
            <a:lvl2pPr>
              <a:buFontTx/>
              <a:buBlip>
                <a:blip r:embed="rId3"/>
              </a:buBlip>
              <a:defRPr sz="2400"/>
            </a:lvl2pPr>
            <a:lvl3pPr>
              <a:buFontTx/>
              <a:buBlip>
                <a:blip r:embed="rId4"/>
              </a:buBlip>
              <a:defRPr sz="2000"/>
            </a:lvl3pPr>
            <a:lvl4pPr>
              <a:buFontTx/>
              <a:buBlip>
                <a:blip r:embed="rId5"/>
              </a:buBlip>
              <a:defRPr sz="1800"/>
            </a:lvl4pPr>
            <a:lvl5pPr>
              <a:buFontTx/>
              <a:buBlip>
                <a:blip r:embed="rId6"/>
              </a:buBlip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864100" y="2362200"/>
            <a:ext cx="3898900" cy="3751263"/>
          </a:xfrm>
        </p:spPr>
        <p:txBody>
          <a:bodyPr/>
          <a:lstStyle>
            <a:lvl1pPr>
              <a:buFontTx/>
              <a:buBlip>
                <a:blip r:embed="rId2"/>
              </a:buBlip>
              <a:defRPr sz="2800"/>
            </a:lvl1pPr>
            <a:lvl2pPr>
              <a:buFontTx/>
              <a:buBlip>
                <a:blip r:embed="rId3"/>
              </a:buBlip>
              <a:defRPr sz="2400"/>
            </a:lvl2pPr>
            <a:lvl3pPr>
              <a:buFontTx/>
              <a:buBlip>
                <a:blip r:embed="rId4"/>
              </a:buBlip>
              <a:defRPr sz="2000"/>
            </a:lvl3pPr>
            <a:lvl4pPr>
              <a:buFontTx/>
              <a:buBlip>
                <a:blip r:embed="rId5"/>
              </a:buBlip>
              <a:defRPr sz="1800"/>
            </a:lvl4pPr>
            <a:lvl5pPr>
              <a:buFontTx/>
              <a:buBlip>
                <a:blip r:embed="rId6"/>
              </a:buBlip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82C80-644D-4208-87E2-B2C078AE46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1DB01-7C24-478D-9B20-F3470A36D1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9BB83-54DD-4445-985F-CD166942D0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1D3D8-AE29-44E5-96DC-172E9AC3620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1" descr="Arthsepa"/>
          <p:cNvPicPr>
            <a:picLocks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243763" y="6378575"/>
            <a:ext cx="1900237" cy="9842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85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pubmed/26330030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image" Target="../media/image13.jpeg"/><Relationship Id="rId7" Type="http://schemas.openxmlformats.org/officeDocument/2006/relationships/image" Target="../media/image5.gif"/><Relationship Id="rId2" Type="http://schemas.openxmlformats.org/officeDocument/2006/relationships/hyperlink" Target="http://www.ncbi.nlm.nih.gov/pubmed/2633003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cbi.nlm.nih.gov/pubmed/26330030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www.google.com/url?sa=i&amp;rct=j&amp;q=&amp;esrc=s&amp;source=images&amp;cd=&amp;cad=rja&amp;uact=8&amp;ved=0ahUKEwjs0f-Q3L7JAhWF5yYKHRmzAOcQjRwIBw&amp;url=http://www.wearerecurve.com/blog/survey-format-one-little-change-can-lead-world-insight/&amp;psig=AFQjCNFUz_mFU4buMwYNkvbFKj-8acIZJQ&amp;ust=1449198707325223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colleen.grochowski@duke.edu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76300" y="495300"/>
            <a:ext cx="7772400" cy="2527299"/>
          </a:xfrm>
        </p:spPr>
        <p:txBody>
          <a:bodyPr>
            <a:normAutofit/>
          </a:bodyPr>
          <a:lstStyle/>
          <a:p>
            <a:r>
              <a:rPr lang="en-US" b="1" cap="small" dirty="0" smtClean="0"/>
              <a:t>The Flipped Classroom</a:t>
            </a:r>
            <a:endParaRPr lang="en-US" b="1" cap="small" dirty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0900" y="3911600"/>
            <a:ext cx="7696200" cy="2527300"/>
          </a:xfrm>
        </p:spPr>
        <p:txBody>
          <a:bodyPr>
            <a:normAutofit fontScale="55000" lnSpcReduction="20000"/>
          </a:bodyPr>
          <a:lstStyle/>
          <a:p>
            <a:r>
              <a:rPr lang="en-US" sz="5400" b="1" cap="small" dirty="0" smtClean="0">
                <a:solidFill>
                  <a:schemeClr val="accent2">
                    <a:lumMod val="75000"/>
                  </a:schemeClr>
                </a:solidFill>
              </a:rPr>
              <a:t>American Society of Hematology</a:t>
            </a:r>
            <a:endParaRPr lang="en-US" sz="5400" b="1" cap="small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4400" b="1" cap="small" dirty="0" smtClean="0">
                <a:solidFill>
                  <a:schemeClr val="accent2">
                    <a:lumMod val="75000"/>
                  </a:schemeClr>
                </a:solidFill>
              </a:rPr>
              <a:t>December 6, 2015</a:t>
            </a:r>
            <a:endParaRPr lang="en-US" sz="4400" b="1" cap="small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sz="5100" b="1" cap="small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5100" b="1" cap="small" dirty="0" err="1" smtClean="0">
                <a:solidFill>
                  <a:schemeClr val="accent2">
                    <a:lumMod val="75000"/>
                  </a:schemeClr>
                </a:solidFill>
              </a:rPr>
              <a:t>Gow</a:t>
            </a:r>
            <a:r>
              <a:rPr lang="en-US" sz="5100" b="1" cap="small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5100" b="1" cap="small" dirty="0">
                <a:solidFill>
                  <a:schemeClr val="accent2">
                    <a:lumMod val="75000"/>
                  </a:schemeClr>
                </a:solidFill>
              </a:rPr>
              <a:t>Arepally, </a:t>
            </a:r>
            <a:r>
              <a:rPr lang="en-US" sz="5100" b="1" cap="small" dirty="0" smtClean="0">
                <a:solidFill>
                  <a:schemeClr val="accent2">
                    <a:lumMod val="75000"/>
                  </a:schemeClr>
                </a:solidFill>
              </a:rPr>
              <a:t>MD</a:t>
            </a:r>
          </a:p>
          <a:p>
            <a:r>
              <a:rPr lang="en-US" sz="4000" b="1" cap="small" dirty="0" smtClean="0">
                <a:solidFill>
                  <a:schemeClr val="accent2">
                    <a:lumMod val="75000"/>
                  </a:schemeClr>
                </a:solidFill>
              </a:rPr>
              <a:t>Division </a:t>
            </a:r>
            <a:r>
              <a:rPr lang="en-US" sz="4000" b="1" cap="small" dirty="0">
                <a:solidFill>
                  <a:schemeClr val="accent2">
                    <a:lumMod val="75000"/>
                  </a:schemeClr>
                </a:solidFill>
              </a:rPr>
              <a:t>of </a:t>
            </a:r>
            <a:r>
              <a:rPr lang="en-US" sz="4000" b="1" cap="small" dirty="0" smtClean="0">
                <a:solidFill>
                  <a:schemeClr val="accent2">
                    <a:lumMod val="75000"/>
                  </a:schemeClr>
                </a:solidFill>
              </a:rPr>
              <a:t>Hematology </a:t>
            </a:r>
          </a:p>
          <a:p>
            <a:r>
              <a:rPr lang="en-US" b="1" cap="small" dirty="0" smtClean="0">
                <a:solidFill>
                  <a:schemeClr val="accent2">
                    <a:lumMod val="75000"/>
                  </a:schemeClr>
                </a:solidFill>
              </a:rPr>
              <a:t>Associate Professor, Medicine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 Based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3"/>
          </p:nvPr>
        </p:nvSpPr>
        <p:spPr>
          <a:xfrm>
            <a:off x="393700" y="1333500"/>
            <a:ext cx="8267700" cy="50927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Prior to class: </a:t>
            </a:r>
          </a:p>
          <a:p>
            <a:pPr lvl="1"/>
            <a:r>
              <a:rPr lang="en-US" dirty="0"/>
              <a:t>Assigned learning </a:t>
            </a:r>
            <a:r>
              <a:rPr lang="en-US" dirty="0" smtClean="0"/>
              <a:t>materials: readings, pre-recorded </a:t>
            </a:r>
            <a:r>
              <a:rPr lang="en-US" dirty="0"/>
              <a:t>lectures and interviews with scientists and clinicians. 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Students assigned to teams for the year by medical school administration equalizing by gender/racial/academic abilities</a:t>
            </a:r>
          </a:p>
          <a:p>
            <a:r>
              <a:rPr lang="en-US" dirty="0" smtClean="0"/>
              <a:t>Classroom activities (2-3 hours): </a:t>
            </a:r>
          </a:p>
          <a:p>
            <a:pPr lvl="1"/>
            <a:r>
              <a:rPr lang="en-US" dirty="0" err="1" smtClean="0"/>
              <a:t>iRA</a:t>
            </a:r>
            <a:r>
              <a:rPr lang="en-US" dirty="0" smtClean="0"/>
              <a:t>: individual readiness assessment  </a:t>
            </a:r>
          </a:p>
          <a:p>
            <a:pPr lvl="2"/>
            <a:r>
              <a:rPr lang="en-US" dirty="0" smtClean="0"/>
              <a:t>5 minute quiz</a:t>
            </a:r>
          </a:p>
          <a:p>
            <a:pPr lvl="2"/>
            <a:r>
              <a:rPr lang="en-US" dirty="0" smtClean="0"/>
              <a:t>Closed book; counts towards grade</a:t>
            </a:r>
          </a:p>
          <a:p>
            <a:pPr lvl="1"/>
            <a:r>
              <a:rPr lang="en-US" dirty="0" err="1" smtClean="0"/>
              <a:t>tRA</a:t>
            </a:r>
            <a:r>
              <a:rPr lang="en-US" dirty="0" smtClean="0"/>
              <a:t> or </a:t>
            </a:r>
            <a:r>
              <a:rPr lang="en-US" dirty="0" err="1" smtClean="0"/>
              <a:t>gRA</a:t>
            </a:r>
            <a:r>
              <a:rPr lang="en-US" dirty="0" smtClean="0"/>
              <a:t>: same quiz team/group readiness assessment (closed book)</a:t>
            </a:r>
          </a:p>
          <a:p>
            <a:pPr lvl="2"/>
            <a:r>
              <a:rPr lang="en-US" dirty="0" smtClean="0"/>
              <a:t>Same quiz</a:t>
            </a:r>
            <a:endParaRPr lang="en-US" dirty="0"/>
          </a:p>
          <a:p>
            <a:pPr lvl="2"/>
            <a:r>
              <a:rPr lang="en-US" dirty="0"/>
              <a:t>Closed book; counts towards </a:t>
            </a:r>
            <a:r>
              <a:rPr lang="en-US" dirty="0" smtClean="0"/>
              <a:t>grade</a:t>
            </a:r>
          </a:p>
          <a:p>
            <a:pPr lvl="1"/>
            <a:r>
              <a:rPr lang="en-US" dirty="0" smtClean="0"/>
              <a:t>Group application</a:t>
            </a:r>
          </a:p>
          <a:p>
            <a:pPr lvl="2"/>
            <a:r>
              <a:rPr lang="en-US" dirty="0" smtClean="0"/>
              <a:t>New minted knowledge applied </a:t>
            </a:r>
          </a:p>
          <a:p>
            <a:pPr lvl="2"/>
            <a:r>
              <a:rPr lang="en-US" dirty="0" smtClean="0"/>
              <a:t>Groups have to convince each other of correct answer</a:t>
            </a:r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65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Duke’s Use of Flipped Classrooms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r>
              <a:rPr lang="en-US" dirty="0" smtClean="0"/>
              <a:t>Utilize on-line 1 hour pre-recorded lectures or streaming lectures</a:t>
            </a:r>
          </a:p>
          <a:p>
            <a:r>
              <a:rPr lang="en-US" dirty="0" smtClean="0"/>
              <a:t>Loaded onto internal curriculum management system (Blue Docs)</a:t>
            </a:r>
          </a:p>
          <a:p>
            <a:r>
              <a:rPr lang="en-US" dirty="0" smtClean="0"/>
              <a:t>Discussed in small groups</a:t>
            </a:r>
          </a:p>
          <a:p>
            <a:r>
              <a:rPr lang="en-US" dirty="0" smtClean="0"/>
              <a:t>Quizzes every two weeks</a:t>
            </a:r>
          </a:p>
          <a:p>
            <a:r>
              <a:rPr lang="en-US" dirty="0" smtClean="0"/>
              <a:t>Content experts: “guide on the side”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1349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creen Shot 2014-03-19 at 9.56.13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9281"/>
            <a:ext cx="9144000" cy="695311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9600" y="381000"/>
            <a:ext cx="787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cap="small" dirty="0">
                <a:latin typeface="+mj-lt"/>
                <a:ea typeface="+mj-ea"/>
                <a:cs typeface="+mj-cs"/>
              </a:rPr>
              <a:t>Mastery of Brain </a:t>
            </a:r>
            <a:r>
              <a:rPr lang="en-US" sz="3200" b="1" cap="small" dirty="0" smtClean="0">
                <a:latin typeface="+mj-lt"/>
                <a:ea typeface="+mj-ea"/>
                <a:cs typeface="+mj-cs"/>
              </a:rPr>
              <a:t>&amp; </a:t>
            </a:r>
            <a:r>
              <a:rPr lang="en-US" sz="3200" b="1" cap="small" dirty="0">
                <a:latin typeface="+mj-lt"/>
                <a:ea typeface="+mj-ea"/>
                <a:cs typeface="+mj-cs"/>
              </a:rPr>
              <a:t>Behavior course content compared to other </a:t>
            </a:r>
            <a:r>
              <a:rPr lang="en-US" sz="3200" b="1" cap="small" dirty="0" smtClean="0">
                <a:latin typeface="+mj-lt"/>
                <a:ea typeface="+mj-ea"/>
                <a:cs typeface="+mj-cs"/>
              </a:rPr>
              <a:t>courses </a:t>
            </a:r>
            <a:endParaRPr lang="en-US" sz="3200" b="1" cap="small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4" name="Chart 13"/>
          <p:cNvGraphicFramePr/>
          <p:nvPr>
            <p:extLst>
              <p:ext uri="{D42A27DB-BD31-4B8C-83A1-F6EECF244321}">
                <p14:modId xmlns:p14="http://schemas.microsoft.com/office/powerpoint/2010/main" val="622276973"/>
              </p:ext>
            </p:extLst>
          </p:nvPr>
        </p:nvGraphicFramePr>
        <p:xfrm>
          <a:off x="1117358" y="1362380"/>
          <a:ext cx="6883641" cy="4700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82732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creen Shot 2014-03-19 at 9.56.13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9281"/>
            <a:ext cx="9144000" cy="695311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16531" y="430936"/>
            <a:ext cx="79321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cap="small" dirty="0">
                <a:latin typeface="+mj-lt"/>
                <a:ea typeface="+mj-ea"/>
                <a:cs typeface="+mj-cs"/>
              </a:rPr>
              <a:t>Survey:  Overall the flipped classroom worked for me</a:t>
            </a:r>
          </a:p>
        </p:txBody>
      </p:sp>
      <p:graphicFrame>
        <p:nvGraphicFramePr>
          <p:cNvPr id="19" name="Chart 18"/>
          <p:cNvGraphicFramePr/>
          <p:nvPr>
            <p:extLst>
              <p:ext uri="{D42A27DB-BD31-4B8C-83A1-F6EECF244321}">
                <p14:modId xmlns:p14="http://schemas.microsoft.com/office/powerpoint/2010/main" val="1540413775"/>
              </p:ext>
            </p:extLst>
          </p:nvPr>
        </p:nvGraphicFramePr>
        <p:xfrm>
          <a:off x="1066800" y="1219200"/>
          <a:ext cx="7010400" cy="454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2209800" y="3200400"/>
            <a:ext cx="73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22%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819400" y="1524000"/>
            <a:ext cx="78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000" b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44%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429000" y="3669268"/>
            <a:ext cx="9233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000" b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15%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033827" y="4050268"/>
            <a:ext cx="855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000" b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11%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773095" y="4267200"/>
            <a:ext cx="6371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000" b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8%</a:t>
            </a:r>
          </a:p>
        </p:txBody>
      </p:sp>
    </p:spTree>
    <p:extLst>
      <p:ext uri="{BB962C8B-B14F-4D97-AF65-F5344CB8AC3E}">
        <p14:creationId xmlns:p14="http://schemas.microsoft.com/office/powerpoint/2010/main" val="185776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creen Shot 2014-03-19 at 9.56.13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9281"/>
            <a:ext cx="9144000" cy="695311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5800" y="483189"/>
            <a:ext cx="801345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cap="small" dirty="0">
                <a:latin typeface="+mj-lt"/>
                <a:ea typeface="+mj-ea"/>
                <a:cs typeface="+mj-cs"/>
              </a:rPr>
              <a:t>Survey:  Which type of curriculum would you prefer for most 1st &amp; 2nd year courses?</a:t>
            </a:r>
          </a:p>
        </p:txBody>
      </p:sp>
      <p:graphicFrame>
        <p:nvGraphicFramePr>
          <p:cNvPr id="14" name="Chart 13"/>
          <p:cNvGraphicFramePr/>
          <p:nvPr>
            <p:extLst>
              <p:ext uri="{D42A27DB-BD31-4B8C-83A1-F6EECF244321}">
                <p14:modId xmlns:p14="http://schemas.microsoft.com/office/powerpoint/2010/main" val="1529439941"/>
              </p:ext>
            </p:extLst>
          </p:nvPr>
        </p:nvGraphicFramePr>
        <p:xfrm>
          <a:off x="2098288" y="1611161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3312542" y="3406496"/>
            <a:ext cx="952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+mn-lt"/>
              </a:rPr>
              <a:t>16%</a:t>
            </a:r>
            <a:endParaRPr lang="en-US" b="1" dirty="0"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74745" y="3355312"/>
            <a:ext cx="952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+mn-lt"/>
              </a:rPr>
              <a:t>19%</a:t>
            </a:r>
            <a:endParaRPr lang="en-US" b="1" dirty="0"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416324" y="2174536"/>
            <a:ext cx="952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+mn-lt"/>
              </a:rPr>
              <a:t>65%</a:t>
            </a:r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9870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 from 5 </a:t>
            </a:r>
            <a:r>
              <a:rPr lang="en-US" dirty="0" err="1" smtClean="0"/>
              <a:t>Yrs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r>
              <a:rPr lang="en-US" dirty="0" smtClean="0"/>
              <a:t>Online materials, quizzes, team based activities must be correlated/match content</a:t>
            </a:r>
          </a:p>
          <a:p>
            <a:r>
              <a:rPr lang="en-US" dirty="0" smtClean="0"/>
              <a:t>Questions need to be appropriate level for students</a:t>
            </a:r>
          </a:p>
          <a:p>
            <a:r>
              <a:rPr lang="en-US" dirty="0" smtClean="0"/>
              <a:t>Time for off-site learning must be counted</a:t>
            </a:r>
          </a:p>
          <a:p>
            <a:r>
              <a:rPr lang="en-US" dirty="0" smtClean="0"/>
              <a:t>Creating teams that are equal with respect to academic capabilities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8198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Lies </a:t>
            </a:r>
            <a:r>
              <a:rPr lang="en-US" dirty="0" smtClean="0"/>
              <a:t>Ahead @ </a:t>
            </a:r>
            <a:r>
              <a:rPr lang="en-US" dirty="0" err="1" smtClean="0"/>
              <a:t>DukeMed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r>
              <a:rPr lang="en-US" dirty="0" smtClean="0"/>
              <a:t>Increased reliance:</a:t>
            </a:r>
          </a:p>
          <a:p>
            <a:pPr lvl="1"/>
            <a:r>
              <a:rPr lang="en-US" dirty="0" smtClean="0"/>
              <a:t>on technology  (apps) to individualize training</a:t>
            </a:r>
          </a:p>
          <a:p>
            <a:pPr lvl="1"/>
            <a:r>
              <a:rPr lang="en-US" dirty="0" smtClean="0"/>
              <a:t>on simulation technology </a:t>
            </a:r>
          </a:p>
          <a:p>
            <a:r>
              <a:rPr lang="en-US" dirty="0" smtClean="0"/>
              <a:t>Incorporating social media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4471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" y="1176338"/>
            <a:ext cx="3911600" cy="4551362"/>
          </a:xfrm>
        </p:spPr>
        <p:txBody>
          <a:bodyPr/>
          <a:lstStyle/>
          <a:p>
            <a:r>
              <a:rPr lang="en-US" dirty="0" smtClean="0">
                <a:solidFill>
                  <a:srgbClr val="0033CC"/>
                </a:solidFill>
              </a:rPr>
              <a:t>Duke Nephrology: Curricular Redesign</a:t>
            </a:r>
            <a:endParaRPr lang="en-US" dirty="0">
              <a:solidFill>
                <a:srgbClr val="0033CC"/>
              </a:solidFill>
            </a:endParaRPr>
          </a:p>
        </p:txBody>
      </p:sp>
      <p:pic>
        <p:nvPicPr>
          <p:cNvPr id="4098" name="Picture 2" descr="https://medicine.duke.edu/sites/medicine.duke.edu/files/DOC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500" y="2170111"/>
            <a:ext cx="4406900" cy="2905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18703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Individualized Renal Physiology Curriculum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3"/>
          </p:nvPr>
        </p:nvSpPr>
        <p:spPr>
          <a:xfrm>
            <a:off x="355600" y="1574801"/>
            <a:ext cx="8242300" cy="4191000"/>
          </a:xfrm>
        </p:spPr>
        <p:txBody>
          <a:bodyPr/>
          <a:lstStyle/>
          <a:p>
            <a:r>
              <a:rPr lang="en-US" dirty="0" smtClean="0"/>
              <a:t>Reasons for rethinking Nephrology curriculum:</a:t>
            </a:r>
          </a:p>
          <a:p>
            <a:pPr lvl="1"/>
            <a:r>
              <a:rPr lang="en-US" dirty="0" smtClean="0"/>
              <a:t>NRMP data 2009-2014: 44% decline in applicant pool to nephrology </a:t>
            </a:r>
          </a:p>
          <a:p>
            <a:pPr lvl="1"/>
            <a:r>
              <a:rPr lang="en-US" dirty="0" smtClean="0"/>
              <a:t>Non-renal fellows: renal disease  “too complicated” </a:t>
            </a:r>
          </a:p>
          <a:p>
            <a:pPr lvl="1"/>
            <a:r>
              <a:rPr lang="en-US" dirty="0" smtClean="0"/>
              <a:t>Medical school renal physiology considered too “difficult”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17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Q-method Statement 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3"/>
          </p:nvPr>
        </p:nvSpPr>
        <p:spPr>
          <a:xfrm>
            <a:off x="457200" y="1600200"/>
            <a:ext cx="8343900" cy="4419599"/>
          </a:xfrm>
        </p:spPr>
        <p:txBody>
          <a:bodyPr>
            <a:normAutofit/>
          </a:bodyPr>
          <a:lstStyle/>
          <a:p>
            <a:r>
              <a:rPr lang="en-US" dirty="0" smtClean="0"/>
              <a:t>5 domains identified: </a:t>
            </a:r>
          </a:p>
          <a:p>
            <a:pPr lvl="1"/>
            <a:r>
              <a:rPr lang="en-US" dirty="0" smtClean="0"/>
              <a:t>Comprehension of renal physiology</a:t>
            </a:r>
          </a:p>
          <a:p>
            <a:pPr lvl="1"/>
            <a:r>
              <a:rPr lang="en-US" dirty="0" smtClean="0"/>
              <a:t>Relevance or renal physiology</a:t>
            </a:r>
          </a:p>
          <a:p>
            <a:pPr lvl="1"/>
            <a:r>
              <a:rPr lang="en-US" dirty="0" smtClean="0"/>
              <a:t>Learning preferences</a:t>
            </a:r>
          </a:p>
          <a:p>
            <a:pPr lvl="1"/>
            <a:r>
              <a:rPr lang="en-US" dirty="0"/>
              <a:t>Course </a:t>
            </a:r>
            <a:r>
              <a:rPr lang="en-US" dirty="0" smtClean="0"/>
              <a:t>characteristics</a:t>
            </a:r>
          </a:p>
          <a:p>
            <a:pPr lvl="1"/>
            <a:r>
              <a:rPr lang="en-US" dirty="0" smtClean="0"/>
              <a:t>Interest in nephrology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76600" y="6404402"/>
            <a:ext cx="5397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600" dirty="0" smtClean="0">
                <a:latin typeface="+mn-lt"/>
                <a:hlinkClick r:id="rId3" tooltip="Advances in physiology education."/>
              </a:rPr>
              <a:t>Roberts et. al., </a:t>
            </a:r>
            <a:r>
              <a:rPr lang="en-US" sz="1600" dirty="0" err="1" smtClean="0">
                <a:latin typeface="+mn-lt"/>
                <a:hlinkClick r:id="rId3" tooltip="Advances in physiology education."/>
              </a:rPr>
              <a:t>Adv</a:t>
            </a:r>
            <a:r>
              <a:rPr lang="en-US" sz="1600" dirty="0" smtClean="0">
                <a:latin typeface="+mn-lt"/>
                <a:hlinkClick r:id="rId3" tooltip="Advances in physiology education."/>
              </a:rPr>
              <a:t> </a:t>
            </a:r>
            <a:r>
              <a:rPr lang="en-US" sz="1600" dirty="0" err="1">
                <a:latin typeface="+mn-lt"/>
                <a:hlinkClick r:id="rId3" tooltip="Advances in physiology education."/>
              </a:rPr>
              <a:t>Physiol</a:t>
            </a:r>
            <a:r>
              <a:rPr lang="en-US" sz="1600" dirty="0">
                <a:latin typeface="+mn-lt"/>
                <a:hlinkClick r:id="rId3" tooltip="Advances in physiology education."/>
              </a:rPr>
              <a:t> Educ.</a:t>
            </a:r>
            <a:r>
              <a:rPr lang="en-US" sz="1600" dirty="0">
                <a:latin typeface="+mn-lt"/>
              </a:rPr>
              <a:t> 2015 Sep;39(3):149-57</a:t>
            </a:r>
          </a:p>
        </p:txBody>
      </p:sp>
    </p:spTree>
    <p:extLst>
      <p:ext uri="{BB962C8B-B14F-4D97-AF65-F5344CB8AC3E}">
        <p14:creationId xmlns:p14="http://schemas.microsoft.com/office/powerpoint/2010/main" val="308836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r>
              <a:rPr lang="en-US" dirty="0" smtClean="0"/>
              <a:t>Definitions </a:t>
            </a:r>
            <a:endParaRPr lang="en-US" dirty="0" smtClean="0"/>
          </a:p>
          <a:p>
            <a:pPr lvl="1"/>
            <a:r>
              <a:rPr lang="en-US" dirty="0" smtClean="0"/>
              <a:t>Flipped Classrooms </a:t>
            </a:r>
          </a:p>
          <a:p>
            <a:pPr lvl="1"/>
            <a:r>
              <a:rPr lang="en-US" dirty="0" smtClean="0"/>
              <a:t>Principles</a:t>
            </a:r>
          </a:p>
          <a:p>
            <a:r>
              <a:rPr lang="en-US" dirty="0" smtClean="0"/>
              <a:t>Duke University Medical School</a:t>
            </a:r>
          </a:p>
          <a:p>
            <a:r>
              <a:rPr lang="en-US" dirty="0" smtClean="0"/>
              <a:t>Case study: Duke Renal Physiology Curriculum Redesign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0479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30600" y="6404402"/>
            <a:ext cx="5397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600" dirty="0" smtClean="0">
                <a:latin typeface="+mn-lt"/>
                <a:hlinkClick r:id="rId2" tooltip="Advances in physiology education."/>
              </a:rPr>
              <a:t>Roberts et. al., </a:t>
            </a:r>
            <a:r>
              <a:rPr lang="en-US" sz="1600" dirty="0" err="1" smtClean="0">
                <a:latin typeface="+mn-lt"/>
                <a:hlinkClick r:id="rId2" tooltip="Advances in physiology education."/>
              </a:rPr>
              <a:t>Adv</a:t>
            </a:r>
            <a:r>
              <a:rPr lang="en-US" sz="1600" dirty="0" smtClean="0">
                <a:latin typeface="+mn-lt"/>
                <a:hlinkClick r:id="rId2" tooltip="Advances in physiology education."/>
              </a:rPr>
              <a:t> </a:t>
            </a:r>
            <a:r>
              <a:rPr lang="en-US" sz="1600" dirty="0" err="1">
                <a:latin typeface="+mn-lt"/>
                <a:hlinkClick r:id="rId2" tooltip="Advances in physiology education."/>
              </a:rPr>
              <a:t>Physiol</a:t>
            </a:r>
            <a:r>
              <a:rPr lang="en-US" sz="1600" dirty="0">
                <a:latin typeface="+mn-lt"/>
                <a:hlinkClick r:id="rId2" tooltip="Advances in physiology education."/>
              </a:rPr>
              <a:t> Educ.</a:t>
            </a:r>
            <a:r>
              <a:rPr lang="en-US" sz="1600" dirty="0">
                <a:latin typeface="+mn-lt"/>
              </a:rPr>
              <a:t> 2015 Sep;39(3):149-57</a:t>
            </a:r>
          </a:p>
        </p:txBody>
      </p:sp>
      <p:pic>
        <p:nvPicPr>
          <p:cNvPr id="6" name="Picture 2" descr="http://d3qpq7e7yxjovl.cloudfront.net/content/ajpadvan/39/3/149/F1.large.jpg?width=800&amp;height=600&amp;carousel=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934"/>
          <a:stretch/>
        </p:blipFill>
        <p:spPr bwMode="auto">
          <a:xfrm>
            <a:off x="3530600" y="1606182"/>
            <a:ext cx="5124450" cy="3198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37 Q-Sort Questions Posed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3"/>
          </p:nvPr>
        </p:nvSpPr>
        <p:spPr>
          <a:xfrm>
            <a:off x="323850" y="1816101"/>
            <a:ext cx="2432050" cy="838199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Kidney is a ‘black box’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2755900" y="1981200"/>
            <a:ext cx="774700" cy="146050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6"/>
          <p:cNvSpPr txBox="1">
            <a:spLocks/>
          </p:cNvSpPr>
          <p:nvPr/>
        </p:nvSpPr>
        <p:spPr>
          <a:xfrm>
            <a:off x="6178550" y="4772083"/>
            <a:ext cx="2432050" cy="838199"/>
          </a:xfrm>
          <a:prstGeom prst="rect">
            <a:avLst/>
          </a:prstGeom>
          <a:solidFill>
            <a:srgbClr val="00CC99"/>
          </a:solidFill>
          <a:ln w="12700">
            <a:solidFill>
              <a:srgbClr val="009900"/>
            </a:solidFill>
          </a:ln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7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8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Tx/>
              <a:buNone/>
            </a:pPr>
            <a:r>
              <a:rPr lang="en-US" dirty="0" smtClean="0"/>
              <a:t>I will likely care for renal patients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7912100" y="2127250"/>
            <a:ext cx="584200" cy="2677745"/>
          </a:xfrm>
          <a:prstGeom prst="line">
            <a:avLst/>
          </a:prstGeom>
          <a:ln w="19050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6"/>
          <p:cNvSpPr txBox="1">
            <a:spLocks/>
          </p:cNvSpPr>
          <p:nvPr/>
        </p:nvSpPr>
        <p:spPr>
          <a:xfrm>
            <a:off x="2139950" y="4739171"/>
            <a:ext cx="2432050" cy="838199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7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8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Tx/>
              <a:buNone/>
            </a:pPr>
            <a:r>
              <a:rPr lang="en-US" dirty="0" smtClean="0"/>
              <a:t>I would like to hear about kidney research</a:t>
            </a:r>
            <a:endParaRPr lang="en-US" dirty="0"/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3873500" y="4229100"/>
            <a:ext cx="1346200" cy="542983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6"/>
          <p:cNvSpPr txBox="1">
            <a:spLocks/>
          </p:cNvSpPr>
          <p:nvPr/>
        </p:nvSpPr>
        <p:spPr>
          <a:xfrm>
            <a:off x="1441450" y="3543301"/>
            <a:ext cx="2432050" cy="838199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7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8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Tx/>
              <a:buNone/>
            </a:pPr>
            <a:r>
              <a:rPr lang="en-US" dirty="0" smtClean="0"/>
              <a:t>I am a visual learner</a:t>
            </a:r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3175000" y="2054225"/>
            <a:ext cx="2917825" cy="1521988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2375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  <p:bldP spid="14" grpId="0" animBg="1"/>
      <p:bldP spid="20" grpId="0" animBg="1"/>
      <p:bldP spid="2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600" y="211138"/>
            <a:ext cx="8229600" cy="1143000"/>
          </a:xfrm>
        </p:spPr>
        <p:txBody>
          <a:bodyPr/>
          <a:lstStyle/>
          <a:p>
            <a:r>
              <a:rPr lang="en-US" dirty="0" smtClean="0"/>
              <a:t>Results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3"/>
          </p:nvPr>
        </p:nvSpPr>
        <p:spPr>
          <a:xfrm>
            <a:off x="457200" y="1333500"/>
            <a:ext cx="8242300" cy="444499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Total of 113 students entering course given survey by e-mail</a:t>
            </a:r>
          </a:p>
          <a:p>
            <a:pPr lvl="1"/>
            <a:r>
              <a:rPr lang="en-US" dirty="0" smtClean="0"/>
              <a:t>60 unique surveys collected (53% response rate)</a:t>
            </a:r>
          </a:p>
          <a:p>
            <a:pPr lvl="1"/>
            <a:r>
              <a:rPr lang="en-US" dirty="0" smtClean="0"/>
              <a:t>Mean rank score for each statement collected (-4 to  +4)</a:t>
            </a:r>
          </a:p>
          <a:p>
            <a:r>
              <a:rPr lang="en-US" dirty="0" smtClean="0"/>
              <a:t>Highest rank scores (agree): </a:t>
            </a:r>
          </a:p>
          <a:p>
            <a:pPr lvl="1"/>
            <a:r>
              <a:rPr lang="en-US" dirty="0" smtClean="0"/>
              <a:t>“by graduation, I should know how to interpret labs correctly”: </a:t>
            </a:r>
            <a:r>
              <a:rPr lang="en-US" dirty="0" smtClean="0">
                <a:solidFill>
                  <a:srgbClr val="0000FF"/>
                </a:solidFill>
              </a:rPr>
              <a:t>+2.55</a:t>
            </a:r>
          </a:p>
          <a:p>
            <a:pPr lvl="1"/>
            <a:r>
              <a:rPr lang="en-US" dirty="0" smtClean="0"/>
              <a:t>“Important for me to understand kidney”: </a:t>
            </a:r>
            <a:r>
              <a:rPr lang="en-US" dirty="0">
                <a:solidFill>
                  <a:srgbClr val="0000FF"/>
                </a:solidFill>
              </a:rPr>
              <a:t>+</a:t>
            </a:r>
            <a:r>
              <a:rPr lang="en-US" dirty="0" smtClean="0">
                <a:solidFill>
                  <a:srgbClr val="0000FF"/>
                </a:solidFill>
              </a:rPr>
              <a:t>2.28</a:t>
            </a:r>
          </a:p>
          <a:p>
            <a:r>
              <a:rPr lang="en-US" dirty="0" smtClean="0"/>
              <a:t>Lowest rank scores (disagree):</a:t>
            </a:r>
          </a:p>
          <a:p>
            <a:pPr lvl="1"/>
            <a:r>
              <a:rPr lang="en-US" dirty="0" smtClean="0"/>
              <a:t>“I can forget about kidney after this course”: </a:t>
            </a:r>
            <a:r>
              <a:rPr lang="en-US" dirty="0" smtClean="0">
                <a:solidFill>
                  <a:srgbClr val="0000FF"/>
                </a:solidFill>
              </a:rPr>
              <a:t>-2.78</a:t>
            </a:r>
          </a:p>
          <a:p>
            <a:pPr lvl="1"/>
            <a:r>
              <a:rPr lang="en-US" dirty="0" smtClean="0"/>
              <a:t>“Instructors don’t enjoy teaching”: </a:t>
            </a:r>
            <a:r>
              <a:rPr lang="en-US" dirty="0" smtClean="0">
                <a:solidFill>
                  <a:srgbClr val="0000FF"/>
                </a:solidFill>
              </a:rPr>
              <a:t>-2.30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30600" y="6404402"/>
            <a:ext cx="5397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600" dirty="0" smtClean="0">
                <a:latin typeface="+mn-lt"/>
                <a:hlinkClick r:id="rId2" tooltip="Advances in physiology education."/>
              </a:rPr>
              <a:t>Roberts et. al., </a:t>
            </a:r>
            <a:r>
              <a:rPr lang="en-US" sz="1600" dirty="0" err="1" smtClean="0">
                <a:latin typeface="+mn-lt"/>
                <a:hlinkClick r:id="rId2" tooltip="Advances in physiology education."/>
              </a:rPr>
              <a:t>Adv</a:t>
            </a:r>
            <a:r>
              <a:rPr lang="en-US" sz="1600" dirty="0" smtClean="0">
                <a:latin typeface="+mn-lt"/>
                <a:hlinkClick r:id="rId2" tooltip="Advances in physiology education."/>
              </a:rPr>
              <a:t> </a:t>
            </a:r>
            <a:r>
              <a:rPr lang="en-US" sz="1600" dirty="0" err="1">
                <a:latin typeface="+mn-lt"/>
                <a:hlinkClick r:id="rId2" tooltip="Advances in physiology education."/>
              </a:rPr>
              <a:t>Physiol</a:t>
            </a:r>
            <a:r>
              <a:rPr lang="en-US" sz="1600" dirty="0">
                <a:latin typeface="+mn-lt"/>
                <a:hlinkClick r:id="rId2" tooltip="Advances in physiology education."/>
              </a:rPr>
              <a:t> Educ.</a:t>
            </a:r>
            <a:r>
              <a:rPr lang="en-US" sz="1600" dirty="0">
                <a:latin typeface="+mn-lt"/>
              </a:rPr>
              <a:t> 2015 Sep;39(3):149-57</a:t>
            </a:r>
          </a:p>
        </p:txBody>
      </p:sp>
    </p:spTree>
    <p:extLst>
      <p:ext uri="{BB962C8B-B14F-4D97-AF65-F5344CB8AC3E}">
        <p14:creationId xmlns:p14="http://schemas.microsoft.com/office/powerpoint/2010/main" val="342243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Performed to see which viewpoints correlated together</a:t>
            </a:r>
          </a:p>
          <a:p>
            <a:r>
              <a:rPr lang="en-US" dirty="0" smtClean="0"/>
              <a:t>Three dominant themes revealed: </a:t>
            </a:r>
          </a:p>
          <a:p>
            <a:pPr lvl="1"/>
            <a:r>
              <a:rPr lang="en-US" i="1" dirty="0" smtClean="0">
                <a:solidFill>
                  <a:srgbClr val="FF3300"/>
                </a:solidFill>
              </a:rPr>
              <a:t>Social-auditory learners</a:t>
            </a:r>
            <a:r>
              <a:rPr lang="en-US" dirty="0" smtClean="0"/>
              <a:t>: value attending class; satisfied with current lecture organization; improved learning through peer interactions</a:t>
            </a:r>
          </a:p>
          <a:p>
            <a:pPr lvl="1"/>
            <a:r>
              <a:rPr lang="en-US" i="1" dirty="0">
                <a:solidFill>
                  <a:srgbClr val="FF3300"/>
                </a:solidFill>
              </a:rPr>
              <a:t>Readers: </a:t>
            </a:r>
            <a:r>
              <a:rPr lang="en-US" dirty="0" smtClean="0"/>
              <a:t>value learning from textbook/notes; </a:t>
            </a:r>
            <a:r>
              <a:rPr lang="en-US" dirty="0" smtClean="0"/>
              <a:t>do not </a:t>
            </a:r>
            <a:r>
              <a:rPr lang="en-US" dirty="0" smtClean="0"/>
              <a:t>prefer to attend lectures; interactions during class not so helpful</a:t>
            </a:r>
          </a:p>
          <a:p>
            <a:pPr lvl="1"/>
            <a:r>
              <a:rPr lang="en-US" i="1" dirty="0">
                <a:solidFill>
                  <a:srgbClr val="FF3300"/>
                </a:solidFill>
              </a:rPr>
              <a:t>Visual learners</a:t>
            </a:r>
            <a:r>
              <a:rPr lang="en-US" dirty="0" smtClean="0"/>
              <a:t>: primarily prefers to learn from online videos, like learning in unique ways; however, often not feeling “</a:t>
            </a:r>
            <a:r>
              <a:rPr lang="en-US" dirty="0" err="1" smtClean="0"/>
              <a:t>prepared”for</a:t>
            </a:r>
            <a:r>
              <a:rPr lang="en-US" dirty="0" smtClean="0"/>
              <a:t> class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73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Individualized Renal Physiology Curriculum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r>
              <a:rPr lang="en-US" dirty="0" smtClean="0"/>
              <a:t>Lectures developed by individual lecturers</a:t>
            </a:r>
          </a:p>
          <a:p>
            <a:r>
              <a:rPr lang="en-US" dirty="0" smtClean="0"/>
              <a:t>Mini chapters written by individual lecturers</a:t>
            </a:r>
          </a:p>
          <a:p>
            <a:r>
              <a:rPr lang="en-US" dirty="0" smtClean="0"/>
              <a:t>Online video tutorials (“pen casts”)</a:t>
            </a:r>
          </a:p>
          <a:p>
            <a:pPr lvl="1"/>
            <a:r>
              <a:rPr lang="en-US" dirty="0"/>
              <a:t>https://vimeo.com/channels/814792/98583516</a:t>
            </a:r>
            <a:endParaRPr lang="en-US" dirty="0" smtClean="0"/>
          </a:p>
          <a:p>
            <a:r>
              <a:rPr lang="en-US" dirty="0" smtClean="0"/>
              <a:t>Interactive in-class experiences</a:t>
            </a:r>
          </a:p>
          <a:p>
            <a:pPr lvl="1"/>
            <a:r>
              <a:rPr lang="en-US" dirty="0" smtClean="0"/>
              <a:t>In-class assignments</a:t>
            </a:r>
          </a:p>
          <a:p>
            <a:pPr lvl="1"/>
            <a:r>
              <a:rPr lang="en-US" dirty="0" smtClean="0"/>
              <a:t>Case discussions</a:t>
            </a:r>
          </a:p>
          <a:p>
            <a:pPr lvl="1"/>
            <a:r>
              <a:rPr lang="en-US" dirty="0" smtClean="0"/>
              <a:t>Simulation of content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56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Flip or Not to Flip?</a:t>
            </a:r>
            <a:endParaRPr lang="en-US" dirty="0"/>
          </a:p>
        </p:txBody>
      </p:sp>
      <p:pic>
        <p:nvPicPr>
          <p:cNvPr id="5122" name="Picture 2" descr="http://www.teq.com/blog/wp-content/uploads/2014/11/FlippingtheClassroo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739900"/>
            <a:ext cx="571500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-381000" y="6550223"/>
            <a:ext cx="90932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400" dirty="0" smtClean="0">
                <a:latin typeface="+mn-lt"/>
              </a:rPr>
              <a:t>Image source: http</a:t>
            </a:r>
            <a:r>
              <a:rPr lang="en-US" sz="1400" dirty="0">
                <a:latin typeface="+mn-lt"/>
              </a:rPr>
              <a:t>://www.teq.com/blog/2014/11/flipped-classroom-youve-started-flipping-now/#.VmCrOrgrJaQ</a:t>
            </a:r>
          </a:p>
        </p:txBody>
      </p:sp>
    </p:spTree>
    <p:extLst>
      <p:ext uri="{BB962C8B-B14F-4D97-AF65-F5344CB8AC3E}">
        <p14:creationId xmlns:p14="http://schemas.microsoft.com/office/powerpoint/2010/main" val="16855965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Flipping: 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3"/>
          </p:nvPr>
        </p:nvSpPr>
        <p:spPr>
          <a:xfrm>
            <a:off x="469900" y="1524001"/>
            <a:ext cx="8242300" cy="4191000"/>
          </a:xfrm>
        </p:spPr>
        <p:txBody>
          <a:bodyPr>
            <a:normAutofit/>
          </a:bodyPr>
          <a:lstStyle/>
          <a:p>
            <a:r>
              <a:rPr lang="en-US" dirty="0" smtClean="0"/>
              <a:t>Aligns with adult learning </a:t>
            </a:r>
            <a:r>
              <a:rPr lang="en-US" dirty="0" smtClean="0"/>
              <a:t>theory/student-centered learning</a:t>
            </a:r>
            <a:endParaRPr lang="en-US" dirty="0" smtClean="0"/>
          </a:p>
          <a:p>
            <a:r>
              <a:rPr lang="en-US" dirty="0" smtClean="0"/>
              <a:t>Aligns with real world learning environments</a:t>
            </a:r>
          </a:p>
          <a:p>
            <a:r>
              <a:rPr lang="en-US" dirty="0" smtClean="0"/>
              <a:t>Self-paced learning  </a:t>
            </a:r>
          </a:p>
          <a:p>
            <a:r>
              <a:rPr lang="en-US" dirty="0" smtClean="0"/>
              <a:t>Highly interactive/promotes peer to peer interactions/dialogue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85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Flipping: Disadvantages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Increased administrative coordination</a:t>
            </a:r>
          </a:p>
          <a:p>
            <a:r>
              <a:rPr lang="en-US" dirty="0" smtClean="0"/>
              <a:t>Requires curricular development teams to interface students and instructors</a:t>
            </a:r>
          </a:p>
          <a:p>
            <a:r>
              <a:rPr lang="en-US" dirty="0" smtClean="0"/>
              <a:t>Utilized technology  </a:t>
            </a:r>
            <a:endParaRPr lang="en-US" dirty="0" smtClean="0"/>
          </a:p>
          <a:p>
            <a:pPr lvl="1"/>
            <a:r>
              <a:rPr lang="en-US" dirty="0" smtClean="0"/>
              <a:t>Time intensive </a:t>
            </a:r>
          </a:p>
          <a:p>
            <a:pPr lvl="1"/>
            <a:r>
              <a:rPr lang="en-US" dirty="0" smtClean="0"/>
              <a:t>Need for creativity/not rehash</a:t>
            </a:r>
          </a:p>
          <a:p>
            <a:pPr lvl="1"/>
            <a:r>
              <a:rPr lang="en-US" dirty="0" smtClean="0"/>
              <a:t>Facile with technology</a:t>
            </a:r>
          </a:p>
          <a:p>
            <a:pPr lvl="1"/>
            <a:r>
              <a:rPr lang="en-US" dirty="0" smtClean="0"/>
              <a:t>Technology support</a:t>
            </a:r>
          </a:p>
          <a:p>
            <a:r>
              <a:rPr lang="en-US" dirty="0" smtClean="0"/>
              <a:t>Assess learnin</a:t>
            </a:r>
            <a:r>
              <a:rPr lang="en-US" dirty="0" smtClean="0"/>
              <a:t>g gaps</a:t>
            </a:r>
          </a:p>
          <a:p>
            <a:r>
              <a:rPr lang="en-US" dirty="0" smtClean="0"/>
              <a:t>Gauge student </a:t>
            </a:r>
            <a:r>
              <a:rPr lang="en-US" dirty="0" smtClean="0"/>
              <a:t>compliance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8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r>
              <a:rPr lang="en-US" dirty="0" smtClean="0"/>
              <a:t>Carol </a:t>
            </a:r>
            <a:r>
              <a:rPr lang="en-US" dirty="0" err="1" smtClean="0"/>
              <a:t>Grochowski</a:t>
            </a:r>
            <a:r>
              <a:rPr lang="en-US" dirty="0" smtClean="0"/>
              <a:t>, PhD, Associate </a:t>
            </a:r>
            <a:r>
              <a:rPr lang="en-US" dirty="0"/>
              <a:t>Dean for Curricular Affairs </a:t>
            </a:r>
            <a:endParaRPr lang="en-US" dirty="0" smtClean="0"/>
          </a:p>
          <a:p>
            <a:r>
              <a:rPr lang="en-US" dirty="0" smtClean="0"/>
              <a:t>Matt </a:t>
            </a:r>
            <a:r>
              <a:rPr lang="en-US" dirty="0" err="1" smtClean="0"/>
              <a:t>Velkey</a:t>
            </a:r>
            <a:r>
              <a:rPr lang="en-US" dirty="0" smtClean="0"/>
              <a:t>, PhD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9366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3" descr="C:\Documents and Settings\arepa001\Local Settings\Temporary Internet Files\Content.IE5\SR20HJX1\MC900431548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5575" y="1717675"/>
            <a:ext cx="412115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THANK YOU…..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Provide opportunities for exposure prior to class</a:t>
            </a:r>
          </a:p>
          <a:p>
            <a:r>
              <a:rPr lang="en-US" dirty="0" smtClean="0"/>
              <a:t>Provide incentives to prepare for class</a:t>
            </a:r>
          </a:p>
          <a:p>
            <a:pPr lvl="1"/>
            <a:r>
              <a:rPr lang="en-US" dirty="0" smtClean="0"/>
              <a:t>Drawback: not all students watch videos</a:t>
            </a:r>
          </a:p>
          <a:p>
            <a:r>
              <a:rPr lang="en-US" dirty="0" smtClean="0"/>
              <a:t>Provide a mechanism to assess student understanding</a:t>
            </a:r>
          </a:p>
          <a:p>
            <a:pPr lvl="1"/>
            <a:r>
              <a:rPr lang="en-US" dirty="0"/>
              <a:t> Drawback: </a:t>
            </a:r>
            <a:r>
              <a:rPr lang="en-US" dirty="0" smtClean="0"/>
              <a:t>students just click next and/or post questions to show compliance</a:t>
            </a:r>
          </a:p>
          <a:p>
            <a:r>
              <a:rPr lang="en-US" dirty="0" smtClean="0"/>
              <a:t>Provide clear connections between in-class and out of class activities</a:t>
            </a:r>
          </a:p>
          <a:p>
            <a:r>
              <a:rPr lang="en-US" dirty="0" smtClean="0"/>
              <a:t>Provide clearly defined and structured guidance</a:t>
            </a:r>
          </a:p>
          <a:p>
            <a:r>
              <a:rPr lang="en-US" dirty="0" smtClean="0"/>
              <a:t>Provide enough time for students to carry out assignments</a:t>
            </a:r>
          </a:p>
          <a:p>
            <a:r>
              <a:rPr lang="en-US" dirty="0"/>
              <a:t>Provide facilitation for building a learning community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7141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Flipped Classroom?</a:t>
            </a:r>
            <a:endParaRPr lang="en-US" dirty="0"/>
          </a:p>
        </p:txBody>
      </p:sp>
      <p:pic>
        <p:nvPicPr>
          <p:cNvPr id="1026" name="Picture 2" descr="http://www.washington.edu/teaching/files/2012/11/FlippedClassroomUWcolors-1-1024x24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158560"/>
            <a:ext cx="8734425" cy="2064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266700" y="6570871"/>
            <a:ext cx="862012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200" dirty="0" smtClean="0">
                <a:latin typeface="+mn-lt"/>
              </a:rPr>
              <a:t>Image: http</a:t>
            </a:r>
            <a:r>
              <a:rPr lang="en-US" sz="1200" dirty="0">
                <a:latin typeface="+mn-lt"/>
              </a:rPr>
              <a:t>://www.washington.edu/teaching/teaching-resources/engaging-students-in-learning/flipping-the-classroom/</a:t>
            </a:r>
          </a:p>
        </p:txBody>
      </p:sp>
    </p:spTree>
    <p:extLst>
      <p:ext uri="{BB962C8B-B14F-4D97-AF65-F5344CB8AC3E}">
        <p14:creationId xmlns:p14="http://schemas.microsoft.com/office/powerpoint/2010/main" val="4160972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Methods: Assessment of Learners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3"/>
          </p:nvPr>
        </p:nvSpPr>
        <p:spPr>
          <a:xfrm>
            <a:off x="114300" y="1384300"/>
            <a:ext cx="4321175" cy="459739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Targeted assessment of learners</a:t>
            </a:r>
          </a:p>
          <a:p>
            <a:r>
              <a:rPr lang="en-US" dirty="0" smtClean="0"/>
              <a:t>Likert scales: </a:t>
            </a:r>
          </a:p>
          <a:p>
            <a:pPr lvl="1"/>
            <a:r>
              <a:rPr lang="en-US" dirty="0" smtClean="0"/>
              <a:t>Defined by the researcher</a:t>
            </a:r>
          </a:p>
          <a:p>
            <a:pPr lvl="1"/>
            <a:r>
              <a:rPr lang="en-US" dirty="0" smtClean="0"/>
              <a:t>Responses influenced by survey structure, question &amp; response characteristics</a:t>
            </a:r>
          </a:p>
          <a:p>
            <a:pPr lvl="1"/>
            <a:r>
              <a:rPr lang="en-US" dirty="0" smtClean="0"/>
              <a:t>Systematic error</a:t>
            </a:r>
          </a:p>
          <a:p>
            <a:r>
              <a:rPr lang="en-US" dirty="0" smtClean="0"/>
              <a:t>Q-methodology 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 smtClean="0"/>
              <a:t>Borne out of social science research</a:t>
            </a:r>
          </a:p>
          <a:p>
            <a:pPr lvl="1"/>
            <a:r>
              <a:rPr lang="en-US" dirty="0" smtClean="0"/>
              <a:t>Measures subjectivity </a:t>
            </a:r>
          </a:p>
          <a:p>
            <a:pPr lvl="1"/>
            <a:r>
              <a:rPr lang="en-US" dirty="0" smtClean="0"/>
              <a:t>Subjects provide meaning to statements through a sorting procedure </a:t>
            </a:r>
            <a:endParaRPr lang="en-US" dirty="0"/>
          </a:p>
        </p:txBody>
      </p:sp>
      <p:pic>
        <p:nvPicPr>
          <p:cNvPr id="2050" name="Picture 2" descr="http://www.wearerecurve.com/wp-content/uploads/2014/08/likert-scale.jpg?ed55ca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0" y="1376361"/>
            <a:ext cx="3829050" cy="1447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d3qpq7e7yxjovl.cloudfront.net/content/ajpadvan/39/3/149/F1.large.jpg?width=800&amp;height=600&amp;carousel=1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175"/>
          <a:stretch/>
        </p:blipFill>
        <p:spPr bwMode="auto">
          <a:xfrm>
            <a:off x="4266073" y="3708400"/>
            <a:ext cx="4631404" cy="2311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3771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Flipped Classroom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3"/>
          </p:nvPr>
        </p:nvSpPr>
        <p:spPr>
          <a:xfrm>
            <a:off x="495300" y="1358900"/>
            <a:ext cx="8318500" cy="4864100"/>
          </a:xfrm>
        </p:spPr>
        <p:txBody>
          <a:bodyPr>
            <a:normAutofit/>
          </a:bodyPr>
          <a:lstStyle/>
          <a:p>
            <a:r>
              <a:rPr lang="en-US" dirty="0" smtClean="0"/>
              <a:t>Outgrowth of student-centered learning environments</a:t>
            </a:r>
          </a:p>
          <a:p>
            <a:pPr lvl="1"/>
            <a:r>
              <a:rPr lang="en-US" dirty="0" smtClean="0"/>
              <a:t>Active learning strategies: student presentations, small group problem solving, self/peer evaluation, group discussions</a:t>
            </a:r>
          </a:p>
          <a:p>
            <a:r>
              <a:rPr lang="en-US" dirty="0" smtClean="0"/>
              <a:t> Inverted instructional approach</a:t>
            </a:r>
            <a:r>
              <a:rPr lang="en-US" dirty="0"/>
              <a:t> </a:t>
            </a:r>
            <a:r>
              <a:rPr lang="en-US" dirty="0" smtClean="0"/>
              <a:t>using technology to move lectures out of classrooms</a:t>
            </a:r>
          </a:p>
          <a:p>
            <a:pPr lvl="1"/>
            <a:r>
              <a:rPr lang="en-US" dirty="0" smtClean="0"/>
              <a:t>Online video lectures prior to in-class sessions</a:t>
            </a:r>
          </a:p>
          <a:p>
            <a:pPr lvl="1"/>
            <a:r>
              <a:rPr lang="en-US" dirty="0" smtClean="0"/>
              <a:t>Allows self-paced online learning  </a:t>
            </a:r>
          </a:p>
          <a:p>
            <a:pPr lvl="1"/>
            <a:r>
              <a:rPr lang="en-US" dirty="0" smtClean="0"/>
              <a:t>Interactive classroom time; differentiated learning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4298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Flip?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3"/>
          </p:nvPr>
        </p:nvSpPr>
        <p:spPr>
          <a:xfrm>
            <a:off x="317500" y="1485901"/>
            <a:ext cx="8458200" cy="4191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Aligns with adult learning styles (</a:t>
            </a:r>
            <a:r>
              <a:rPr lang="en-US" i="1" dirty="0" err="1" smtClean="0"/>
              <a:t>andragogy;</a:t>
            </a:r>
            <a:r>
              <a:rPr lang="en-US" dirty="0" err="1" smtClean="0"/>
              <a:t>M.Knowles</a:t>
            </a:r>
            <a:r>
              <a:rPr lang="en-US" dirty="0" smtClean="0"/>
              <a:t>)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Adults need to be involved in the planning and evaluation of their instruction.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Experience (including mistakes) provides the basis for the learning activities.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Adults are most interested in learning subjects that have immediate relevance and impact to their job or personal life.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Adult learning is problem-centered rather than </a:t>
            </a:r>
            <a:r>
              <a:rPr lang="en-US" dirty="0" smtClean="0"/>
              <a:t>content-oriented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907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A Flipped Classroom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r>
              <a:rPr lang="en-US" dirty="0" smtClean="0"/>
              <a:t>Using a backward instructional design to plan learning activities</a:t>
            </a:r>
          </a:p>
          <a:p>
            <a:r>
              <a:rPr lang="en-US" dirty="0" smtClean="0"/>
              <a:t>Creating opportunities for </a:t>
            </a:r>
            <a:r>
              <a:rPr lang="en-US" dirty="0" err="1" smtClean="0"/>
              <a:t>prelearning</a:t>
            </a:r>
            <a:r>
              <a:rPr lang="en-US" dirty="0" smtClean="0"/>
              <a:t> (short recordings)</a:t>
            </a:r>
          </a:p>
          <a:p>
            <a:r>
              <a:rPr lang="en-US" dirty="0" smtClean="0"/>
              <a:t>Developing diagnostic assessments to identify learning gaps</a:t>
            </a:r>
          </a:p>
          <a:p>
            <a:r>
              <a:rPr lang="en-US" dirty="0" smtClean="0"/>
              <a:t>Using technology to address learning gaps and develop competency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152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Image result for Duke medical school logo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557" y="2286000"/>
            <a:ext cx="8255443" cy="67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49300" y="3213095"/>
            <a:ext cx="7886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Medical School:  Student Centered Learning </a:t>
            </a:r>
          </a:p>
          <a:p>
            <a:pPr algn="ctr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&amp; Use of Flipped Classrooms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6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3"/>
          </p:nvPr>
        </p:nvSpPr>
        <p:spPr>
          <a:xfrm>
            <a:off x="457200" y="1600201"/>
            <a:ext cx="5422900" cy="42163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Duke unique </a:t>
            </a:r>
            <a:r>
              <a:rPr lang="en-US" dirty="0" smtClean="0"/>
              <a:t> medical school curriculum</a:t>
            </a:r>
            <a:endParaRPr lang="en-US" dirty="0" smtClean="0"/>
          </a:p>
          <a:p>
            <a:pPr lvl="1"/>
            <a:r>
              <a:rPr lang="en-US" dirty="0" smtClean="0"/>
              <a:t>First year: basic sciences</a:t>
            </a:r>
          </a:p>
          <a:p>
            <a:pPr lvl="1"/>
            <a:r>
              <a:rPr lang="en-US" dirty="0" smtClean="0"/>
              <a:t>Second year: clinical sciences</a:t>
            </a:r>
          </a:p>
          <a:p>
            <a:pPr lvl="1"/>
            <a:r>
              <a:rPr lang="en-US" dirty="0" smtClean="0"/>
              <a:t>Third year: research</a:t>
            </a:r>
          </a:p>
          <a:p>
            <a:pPr lvl="1"/>
            <a:r>
              <a:rPr lang="en-US" dirty="0" smtClean="0"/>
              <a:t>Fourth year:  clerkships</a:t>
            </a:r>
          </a:p>
          <a:p>
            <a:r>
              <a:rPr lang="en-US" dirty="0" smtClean="0"/>
              <a:t>Implementation of flipped classrooms </a:t>
            </a:r>
            <a:r>
              <a:rPr lang="en-US" dirty="0" smtClean="0"/>
              <a:t>~ 5 years </a:t>
            </a:r>
            <a:r>
              <a:rPr lang="en-US" dirty="0" smtClean="0"/>
              <a:t>ago</a:t>
            </a:r>
          </a:p>
          <a:p>
            <a:pPr lvl="1"/>
            <a:r>
              <a:rPr lang="en-US" dirty="0" smtClean="0"/>
              <a:t>Team based learning </a:t>
            </a:r>
            <a:r>
              <a:rPr lang="en-US" dirty="0" smtClean="0"/>
              <a:t>methodology</a:t>
            </a:r>
            <a:endParaRPr lang="en-US" dirty="0" smtClean="0"/>
          </a:p>
          <a:p>
            <a:pPr lvl="1"/>
            <a:r>
              <a:rPr lang="en-US" dirty="0" smtClean="0"/>
              <a:t>Pass/fail curriculum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074" name="Picture 2" descr="https://medschool.duke.edu/sites/default/files/pictures/Colleen%20Grochowski%2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1600" y="1657350"/>
            <a:ext cx="2324100" cy="3486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5911850" y="5423187"/>
            <a:ext cx="3403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latin typeface="+mn-lt"/>
                <a:hlinkClick r:id="rId3"/>
              </a:rPr>
              <a:t>Colleen O’Connor </a:t>
            </a:r>
            <a:r>
              <a:rPr lang="en-US" sz="1600" dirty="0" err="1">
                <a:latin typeface="+mn-lt"/>
                <a:hlinkClick r:id="rId3"/>
              </a:rPr>
              <a:t>Grochowski</a:t>
            </a:r>
            <a:r>
              <a:rPr lang="en-US" sz="1600" dirty="0">
                <a:latin typeface="+mn-lt"/>
                <a:hlinkClick r:id="rId3"/>
              </a:rPr>
              <a:t>, </a:t>
            </a:r>
            <a:r>
              <a:rPr lang="en-US" sz="1600" dirty="0" smtClean="0">
                <a:latin typeface="+mn-lt"/>
                <a:hlinkClick r:id="rId3"/>
              </a:rPr>
              <a:t>PhD</a:t>
            </a:r>
            <a:endParaRPr lang="en-US" sz="1600" dirty="0" smtClean="0">
              <a:latin typeface="+mn-lt"/>
            </a:endParaRPr>
          </a:p>
          <a:p>
            <a:pPr algn="ctr"/>
            <a:r>
              <a:rPr lang="en-US" sz="1600" dirty="0" smtClean="0">
                <a:latin typeface="+mn-lt"/>
              </a:rPr>
              <a:t>Associate </a:t>
            </a:r>
            <a:r>
              <a:rPr lang="en-US" sz="1600" dirty="0">
                <a:latin typeface="+mn-lt"/>
              </a:rPr>
              <a:t>Dean for Curricular Affairs </a:t>
            </a:r>
          </a:p>
        </p:txBody>
      </p:sp>
    </p:spTree>
    <p:extLst>
      <p:ext uri="{BB962C8B-B14F-4D97-AF65-F5344CB8AC3E}">
        <p14:creationId xmlns:p14="http://schemas.microsoft.com/office/powerpoint/2010/main" val="825363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Duke: First Year Curriculum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3"/>
            <p:extLst>
              <p:ext uri="{D42A27DB-BD31-4B8C-83A1-F6EECF244321}">
                <p14:modId xmlns:p14="http://schemas.microsoft.com/office/powerpoint/2010/main" val="3357514396"/>
              </p:ext>
            </p:extLst>
          </p:nvPr>
        </p:nvGraphicFramePr>
        <p:xfrm>
          <a:off x="765174" y="3657600"/>
          <a:ext cx="7893051" cy="2392680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3397250"/>
                <a:gridCol w="2082800"/>
                <a:gridCol w="241300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Block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Duration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(weeks)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Format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Molecules,</a:t>
                      </a:r>
                      <a:r>
                        <a:rPr lang="en-US" b="1" baseline="0" dirty="0" smtClean="0"/>
                        <a:t> Cells and Tissues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6.5</a:t>
                      </a:r>
                      <a:endParaRPr lang="en-US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 </a:t>
                      </a:r>
                      <a:r>
                        <a:rPr lang="en-US" b="1" baseline="0" dirty="0" smtClean="0"/>
                        <a:t>lectures/TBL x3/labs</a:t>
                      </a:r>
                      <a:endParaRPr lang="en-US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Normal Body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12.5 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Lectures/TBL</a:t>
                      </a:r>
                      <a:r>
                        <a:rPr lang="en-US" b="1" baseline="0" dirty="0" smtClean="0"/>
                        <a:t> x 4/</a:t>
                      </a:r>
                      <a:r>
                        <a:rPr lang="en-US" b="1" dirty="0" smtClean="0"/>
                        <a:t>Labs</a:t>
                      </a:r>
                      <a:endParaRPr lang="en-US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Brain &amp; Behavior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 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Full TBL</a:t>
                      </a:r>
                      <a:endParaRPr lang="en-US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Body &amp; Disease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20  </a:t>
                      </a:r>
                      <a:endParaRPr lang="en-US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Full Flipped Classroom</a:t>
                      </a:r>
                    </a:p>
                    <a:p>
                      <a:pPr algn="ctr"/>
                      <a:r>
                        <a:rPr lang="en-US" b="1" dirty="0" smtClean="0"/>
                        <a:t>(occasional</a:t>
                      </a:r>
                      <a:r>
                        <a:rPr lang="en-US" b="1" baseline="0" dirty="0" smtClean="0"/>
                        <a:t> lectures)</a:t>
                      </a:r>
                      <a:endParaRPr lang="en-US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050" name="Picture 2" descr="https://medschool.duke.edu/sites/medschool.duke.edu/files/MS1graphi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0" y="1566525"/>
            <a:ext cx="8864600" cy="1630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1106684"/>
      </p:ext>
    </p:extLst>
  </p:cSld>
  <p:clrMapOvr>
    <a:masterClrMapping/>
  </p:clrMapOvr>
</p:sld>
</file>

<file path=ppt/theme/theme1.xml><?xml version="1.0" encoding="utf-8"?>
<a:theme xmlns:a="http://schemas.openxmlformats.org/drawingml/2006/main" name="Colored bulle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Colored bullets</Template>
  <TotalTime>230</TotalTime>
  <Words>1200</Words>
  <Application>Microsoft Office PowerPoint</Application>
  <PresentationFormat>On-screen Show (4:3)</PresentationFormat>
  <Paragraphs>219</Paragraphs>
  <Slides>30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Colored bullets</vt:lpstr>
      <vt:lpstr>The Flipped Classroom</vt:lpstr>
      <vt:lpstr>Outline</vt:lpstr>
      <vt:lpstr>What is a Flipped Classroom?</vt:lpstr>
      <vt:lpstr>Flipped Classroom</vt:lpstr>
      <vt:lpstr>Why Flip?</vt:lpstr>
      <vt:lpstr>Implementing A Flipped Classroom</vt:lpstr>
      <vt:lpstr>PowerPoint Presentation</vt:lpstr>
      <vt:lpstr>Background</vt:lpstr>
      <vt:lpstr>Duke: First Year Curriculum</vt:lpstr>
      <vt:lpstr>Team Based Learning</vt:lpstr>
      <vt:lpstr>Duke’s Use of Flipped Classrooms</vt:lpstr>
      <vt:lpstr>PowerPoint Presentation</vt:lpstr>
      <vt:lpstr>PowerPoint Presentation</vt:lpstr>
      <vt:lpstr>PowerPoint Presentation</vt:lpstr>
      <vt:lpstr>Lessons Learned from 5 Yrs </vt:lpstr>
      <vt:lpstr>What Lies Ahead @ DukeMed? </vt:lpstr>
      <vt:lpstr>Duke Nephrology: Curricular Redesign</vt:lpstr>
      <vt:lpstr>Individualized Renal Physiology Curriculum</vt:lpstr>
      <vt:lpstr>Q-method Statement Sets</vt:lpstr>
      <vt:lpstr>37 Q-Sort Questions Posed</vt:lpstr>
      <vt:lpstr>Results  </vt:lpstr>
      <vt:lpstr>Factor Analysis</vt:lpstr>
      <vt:lpstr>Individualized Renal Physiology Curriculum</vt:lpstr>
      <vt:lpstr>To Flip or Not to Flip?</vt:lpstr>
      <vt:lpstr>Flipping: Advantages</vt:lpstr>
      <vt:lpstr>Flipping: Disadvantages</vt:lpstr>
      <vt:lpstr>Acknowledgements</vt:lpstr>
      <vt:lpstr>THANK YOU…..</vt:lpstr>
      <vt:lpstr>Implementation Strategies</vt:lpstr>
      <vt:lpstr>Methods: Assessment of Learners</vt:lpstr>
    </vt:vector>
  </TitlesOfParts>
  <Company>Duke Health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Flipped Classroom</dc:title>
  <dc:creator>Genericlocaluser</dc:creator>
  <cp:lastModifiedBy>Gowthami Arepally, M.D.</cp:lastModifiedBy>
  <cp:revision>25</cp:revision>
  <cp:lastPrinted>2013-12-01T15:00:47Z</cp:lastPrinted>
  <dcterms:created xsi:type="dcterms:W3CDTF">2015-12-02T03:31:12Z</dcterms:created>
  <dcterms:modified xsi:type="dcterms:W3CDTF">2015-12-05T02:49:14Z</dcterms:modified>
</cp:coreProperties>
</file>