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49"/>
  </p:notesMasterIdLst>
  <p:sldIdLst>
    <p:sldId id="287" r:id="rId2"/>
    <p:sldId id="288" r:id="rId3"/>
    <p:sldId id="289" r:id="rId4"/>
    <p:sldId id="290" r:id="rId5"/>
    <p:sldId id="291" r:id="rId6"/>
    <p:sldId id="292" r:id="rId7"/>
    <p:sldId id="293" r:id="rId8"/>
    <p:sldId id="294" r:id="rId9"/>
    <p:sldId id="295" r:id="rId10"/>
    <p:sldId id="296" r:id="rId11"/>
    <p:sldId id="297" r:id="rId12"/>
    <p:sldId id="298" r:id="rId13"/>
    <p:sldId id="299" r:id="rId14"/>
    <p:sldId id="306" r:id="rId15"/>
    <p:sldId id="307" r:id="rId16"/>
    <p:sldId id="300" r:id="rId17"/>
    <p:sldId id="301" r:id="rId18"/>
    <p:sldId id="310" r:id="rId19"/>
    <p:sldId id="308" r:id="rId20"/>
    <p:sldId id="309" r:id="rId21"/>
    <p:sldId id="302" r:id="rId22"/>
    <p:sldId id="312" r:id="rId23"/>
    <p:sldId id="311" r:id="rId24"/>
    <p:sldId id="303" r:id="rId25"/>
    <p:sldId id="313" r:id="rId26"/>
    <p:sldId id="314" r:id="rId27"/>
    <p:sldId id="315" r:id="rId28"/>
    <p:sldId id="304" r:id="rId29"/>
    <p:sldId id="316" r:id="rId30"/>
    <p:sldId id="317" r:id="rId31"/>
    <p:sldId id="305" r:id="rId32"/>
    <p:sldId id="318" r:id="rId33"/>
    <p:sldId id="319" r:id="rId34"/>
    <p:sldId id="320" r:id="rId35"/>
    <p:sldId id="321" r:id="rId36"/>
    <p:sldId id="322" r:id="rId37"/>
    <p:sldId id="323" r:id="rId38"/>
    <p:sldId id="326" r:id="rId39"/>
    <p:sldId id="328" r:id="rId40"/>
    <p:sldId id="327" r:id="rId41"/>
    <p:sldId id="325" r:id="rId42"/>
    <p:sldId id="330" r:id="rId43"/>
    <p:sldId id="332" r:id="rId44"/>
    <p:sldId id="331" r:id="rId45"/>
    <p:sldId id="333" r:id="rId46"/>
    <p:sldId id="324" r:id="rId47"/>
    <p:sldId id="329"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93" autoAdjust="0"/>
    <p:restoredTop sz="93333" autoAdjust="0"/>
  </p:normalViewPr>
  <p:slideViewPr>
    <p:cSldViewPr snapToGrid="0" snapToObjects="1">
      <p:cViewPr>
        <p:scale>
          <a:sx n="80" d="100"/>
          <a:sy n="80" d="100"/>
        </p:scale>
        <p:origin x="0"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75732C-8A64-E946-89E8-DD43CB0FB746}" type="datetimeFigureOut">
              <a:rPr lang="en-US" smtClean="0"/>
              <a:pPr/>
              <a:t>1/29/2013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F43C0-D9A8-6A48-8983-4B29F6A40E06}" type="slidenum">
              <a:rPr lang="en-US" smtClean="0"/>
              <a:pPr/>
              <a:t>‹#›</a:t>
            </a:fld>
            <a:endParaRPr lang="en-US" dirty="0"/>
          </a:p>
        </p:txBody>
      </p:sp>
    </p:spTree>
    <p:extLst>
      <p:ext uri="{BB962C8B-B14F-4D97-AF65-F5344CB8AC3E}">
        <p14:creationId xmlns="" xmlns:p14="http://schemas.microsoft.com/office/powerpoint/2010/main" val="828744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81924" name="Slide Number Placeholder 3"/>
          <p:cNvSpPr>
            <a:spLocks noGrp="1"/>
          </p:cNvSpPr>
          <p:nvPr>
            <p:ph type="sldNum" sz="quarter" idx="5"/>
          </p:nvPr>
        </p:nvSpPr>
        <p:spPr>
          <a:noFill/>
        </p:spPr>
        <p:txBody>
          <a:bodyPr/>
          <a:lstStyle/>
          <a:p>
            <a:fld id="{895320BF-E16F-45B4-BE69-E60143C1668E}" type="slidenum">
              <a:rPr lang="en-US" smtClean="0">
                <a:latin typeface="Arial" pitchFamily="34" charset="0"/>
              </a:rPr>
              <a:pPr/>
              <a:t>27</a:t>
            </a:fld>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3AA60A4-AD85-FC4A-B198-627B85B5A32B}" type="datetimeFigureOut">
              <a:rPr lang="en-US" smtClean="0"/>
              <a:pPr/>
              <a:t>1/29/2013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74C63F7-451A-994C-83B3-ACFFC46D4B2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AA60A4-AD85-FC4A-B198-627B85B5A32B}" type="datetimeFigureOut">
              <a:rPr lang="en-US" smtClean="0"/>
              <a:pPr/>
              <a:t>1/29/2013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74C63F7-451A-994C-83B3-ACFFC46D4B2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AA60A4-AD85-FC4A-B198-627B85B5A32B}" type="datetimeFigureOut">
              <a:rPr lang="en-US" smtClean="0"/>
              <a:pPr/>
              <a:t>1/29/2013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74C63F7-451A-994C-83B3-ACFFC46D4B2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803507A7-D50E-4035-A603-E9925A01CF0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AA60A4-AD85-FC4A-B198-627B85B5A32B}" type="datetimeFigureOut">
              <a:rPr lang="en-US" smtClean="0"/>
              <a:pPr/>
              <a:t>1/29/2013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74C63F7-451A-994C-83B3-ACFFC46D4B29}"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3AA60A4-AD85-FC4A-B198-627B85B5A32B}" type="datetimeFigureOut">
              <a:rPr lang="en-US" smtClean="0"/>
              <a:pPr/>
              <a:t>1/29/2013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74C63F7-451A-994C-83B3-ACFFC46D4B29}"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3AA60A4-AD85-FC4A-B198-627B85B5A32B}" type="datetimeFigureOut">
              <a:rPr lang="en-US" smtClean="0"/>
              <a:pPr/>
              <a:t>1/29/2013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74C63F7-451A-994C-83B3-ACFFC46D4B29}"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3AA60A4-AD85-FC4A-B198-627B85B5A32B}" type="datetimeFigureOut">
              <a:rPr lang="en-US" smtClean="0"/>
              <a:pPr/>
              <a:t>1/29/2013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74C63F7-451A-994C-83B3-ACFFC46D4B2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3AA60A4-AD85-FC4A-B198-627B85B5A32B}" type="datetimeFigureOut">
              <a:rPr lang="en-US" smtClean="0"/>
              <a:pPr/>
              <a:t>1/29/2013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74C63F7-451A-994C-83B3-ACFFC46D4B29}"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3AA60A4-AD85-FC4A-B198-627B85B5A32B}" type="datetimeFigureOut">
              <a:rPr lang="en-US" smtClean="0"/>
              <a:pPr/>
              <a:t>1/29/2013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74C63F7-451A-994C-83B3-ACFFC46D4B2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3AA60A4-AD85-FC4A-B198-627B85B5A32B}" type="datetimeFigureOut">
              <a:rPr lang="en-US" smtClean="0"/>
              <a:pPr/>
              <a:t>1/29/2013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74C63F7-451A-994C-83B3-ACFFC46D4B2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3AA60A4-AD85-FC4A-B198-627B85B5A32B}" type="datetimeFigureOut">
              <a:rPr lang="en-US" smtClean="0"/>
              <a:pPr/>
              <a:t>1/29/2013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74C63F7-451A-994C-83B3-ACFFC46D4B29}"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3AA60A4-AD85-FC4A-B198-627B85B5A32B}" type="datetimeFigureOut">
              <a:rPr lang="en-US" smtClean="0"/>
              <a:pPr/>
              <a:t>1/29/2013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74C63F7-451A-994C-83B3-ACFFC46D4B2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imgres?imgurl=http://www.colorectal-cancer.ca/IMG/jpg/colon.jpg&amp;imgrefurl=http://www.colorectal-cancer.ca/en/just-the-facts/symptoms/&amp;usg=__aKXPkhdFkoidKmxWObDzhWf61b4=&amp;h=437&amp;w=463&amp;sz=23&amp;hl=en&amp;start=24&amp;zoom=1&amp;itbs=1&amp;tbnid=aTXWB6CjPWsj-M:&amp;tbnh=121&amp;tbnw=128&amp;prev=/images?q=colon+cancer&amp;start=20&amp;hl=en&amp;sa=N&amp;gbv=2&amp;ndsp=20&amp;tbs=isch:1"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http://www.google.com/imgres?imgurl=http://intuitionlight.com/wp-content/uploads/2009/09/pregnancy-3.jpg&amp;imgrefurl=http://intuitionlight.com/40-random-facts-about-pregnancy/&amp;usg=___rhwW5OeAozSpg0lsFeGOFddwL0=&amp;h=300&amp;w=300&amp;sz=16&amp;hl=en&amp;start=15&amp;zoom=1&amp;itbs=1&amp;tbnid=ka8jU6lH3TrHgM:&amp;tbnh=116&amp;tbnw=116&amp;prev=/images?q=pregnancy&amp;hl=en&amp;gbv=2&amp;tbs=isch:1"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nbme.org/IWTutoria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imgres?imgurl=http://chiropracticcareobx.com/blog/wp-content/uploads/2010/09/pregnancy.jpg&amp;imgrefurl=http://chiropracticcareobx.com/blog/chiropractic-tips-for-pregnancy-in-obx/&amp;usg=__EE_W5M50895z6c8exh3G2Njp8Oo=&amp;h=302&amp;w=300&amp;sz=13&amp;hl=en&amp;start=32&amp;zoom=1&amp;itbs=1&amp;tbnid=47utHSbwkw_6WM:&amp;tbnh=116&amp;tbnw=115&amp;prev=/images?q=pregnancy&amp;start=20&amp;hl=en&amp;sa=N&amp;gbv=2&amp;ndsp=20&amp;tbs=isch:1" TargetMode="Externa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1184"/>
            <a:ext cx="7772400" cy="1000125"/>
          </a:xfrm>
        </p:spPr>
        <p:txBody>
          <a:bodyPr>
            <a:normAutofit fontScale="90000"/>
          </a:bodyPr>
          <a:lstStyle/>
          <a:p>
            <a:pPr algn="ctr"/>
            <a:r>
              <a:rPr lang="en-US" dirty="0" smtClean="0"/>
              <a:t>Red Cell Questions for the 2</a:t>
            </a:r>
            <a:r>
              <a:rPr lang="en-US" baseline="30000" dirty="0" smtClean="0"/>
              <a:t>nd</a:t>
            </a:r>
            <a:r>
              <a:rPr lang="en-US" dirty="0" smtClean="0"/>
              <a:t> year Hematopathology Course</a:t>
            </a:r>
            <a:endParaRPr lang="en-US" dirty="0"/>
          </a:p>
        </p:txBody>
      </p:sp>
      <p:sp>
        <p:nvSpPr>
          <p:cNvPr id="3" name="Subtitle 2"/>
          <p:cNvSpPr>
            <a:spLocks noGrp="1"/>
          </p:cNvSpPr>
          <p:nvPr>
            <p:ph type="subTitle" idx="1"/>
          </p:nvPr>
        </p:nvSpPr>
        <p:spPr>
          <a:xfrm>
            <a:off x="685800" y="5658296"/>
            <a:ext cx="7772400" cy="1199704"/>
          </a:xfrm>
        </p:spPr>
        <p:txBody>
          <a:bodyPr>
            <a:normAutofit fontScale="70000" lnSpcReduction="20000"/>
          </a:bodyPr>
          <a:lstStyle/>
          <a:p>
            <a:pPr algn="ctr"/>
            <a:r>
              <a:rPr lang="en-US" b="1" dirty="0" smtClean="0">
                <a:solidFill>
                  <a:schemeClr val="tx1"/>
                </a:solidFill>
              </a:rPr>
              <a:t>Marc Zumberg MD	</a:t>
            </a:r>
          </a:p>
          <a:p>
            <a:pPr algn="ctr"/>
            <a:r>
              <a:rPr lang="en-US" b="1" dirty="0" smtClean="0">
                <a:solidFill>
                  <a:schemeClr val="tx1"/>
                </a:solidFill>
              </a:rPr>
              <a:t>Red Blood Cell Questions</a:t>
            </a:r>
          </a:p>
          <a:p>
            <a:pPr algn="ctr"/>
            <a:r>
              <a:rPr lang="en-US" b="1" dirty="0" smtClean="0">
                <a:solidFill>
                  <a:schemeClr val="tx1"/>
                </a:solidFill>
              </a:rPr>
              <a:t>ASH Course Director’s breakfast</a:t>
            </a:r>
          </a:p>
          <a:p>
            <a:pPr algn="ctr"/>
            <a:r>
              <a:rPr lang="en-US" b="1" dirty="0" smtClean="0">
                <a:solidFill>
                  <a:schemeClr val="tx1"/>
                </a:solidFill>
              </a:rPr>
              <a:t>December 2012</a:t>
            </a:r>
          </a:p>
        </p:txBody>
      </p:sp>
      <p:pic>
        <p:nvPicPr>
          <p:cNvPr id="59394" name="Picture 2" descr="http://www.buzzle.com/img/articleImages/334947-23410-1.jpg"/>
          <p:cNvPicPr>
            <a:picLocks noChangeAspect="1" noChangeArrowheads="1"/>
          </p:cNvPicPr>
          <p:nvPr/>
        </p:nvPicPr>
        <p:blipFill>
          <a:blip r:embed="rId2"/>
          <a:srcRect/>
          <a:stretch>
            <a:fillRect/>
          </a:stretch>
        </p:blipFill>
        <p:spPr bwMode="auto">
          <a:xfrm>
            <a:off x="2937328" y="2185059"/>
            <a:ext cx="3333750" cy="2667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Basic Science Content (ex.)</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37694" y="1417638"/>
            <a:ext cx="9106306" cy="40360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Test application of knowledge using clinical vignettes to pose medical decisions in pt. care settings</a:t>
            </a:r>
          </a:p>
          <a:p>
            <a:pPr lvl="1"/>
            <a:r>
              <a:rPr lang="en-US" dirty="0" smtClean="0"/>
              <a:t>Mechanism of disease</a:t>
            </a:r>
          </a:p>
          <a:p>
            <a:pPr lvl="1"/>
            <a:r>
              <a:rPr lang="en-US" dirty="0" smtClean="0"/>
              <a:t>Diagnosis</a:t>
            </a:r>
          </a:p>
          <a:p>
            <a:pPr lvl="1"/>
            <a:r>
              <a:rPr lang="en-US" dirty="0" smtClean="0"/>
              <a:t>Management</a:t>
            </a:r>
          </a:p>
          <a:p>
            <a:endParaRPr lang="en-US" dirty="0" smtClean="0"/>
          </a:p>
          <a:p>
            <a:r>
              <a:rPr lang="en-US" dirty="0" smtClean="0"/>
              <a:t>Focus on common or potentially catastrophic problems (avoid zebras)</a:t>
            </a:r>
          </a:p>
          <a:p>
            <a:endParaRPr lang="en-US" dirty="0" smtClean="0"/>
          </a:p>
          <a:p>
            <a:r>
              <a:rPr lang="en-US" dirty="0" smtClean="0"/>
              <a:t>Pose clinical-decision making tasks</a:t>
            </a:r>
          </a:p>
          <a:p>
            <a:endParaRPr lang="en-US" dirty="0" smtClean="0"/>
          </a:p>
          <a:p>
            <a:r>
              <a:rPr lang="en-US" dirty="0" smtClean="0"/>
              <a:t>Avoid situations so difficult they would only be handled by a subspecialist</a:t>
            </a:r>
            <a:endParaRPr lang="en-US" dirty="0"/>
          </a:p>
        </p:txBody>
      </p:sp>
      <p:sp>
        <p:nvSpPr>
          <p:cNvPr id="3" name="Title 2"/>
          <p:cNvSpPr>
            <a:spLocks noGrp="1"/>
          </p:cNvSpPr>
          <p:nvPr>
            <p:ph type="title"/>
          </p:nvPr>
        </p:nvSpPr>
        <p:spPr/>
        <p:txBody>
          <a:bodyPr>
            <a:normAutofit fontScale="90000"/>
          </a:bodyPr>
          <a:lstStyle/>
          <a:p>
            <a:pPr algn="ctr"/>
            <a:r>
              <a:rPr lang="en-US" dirty="0" smtClean="0"/>
              <a:t>Guidelines for Clinical Science Item Content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Diagnosis ex.</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208909" y="1210552"/>
            <a:ext cx="4973800" cy="4418351"/>
          </a:xfrm>
          <a:prstGeom prst="rect">
            <a:avLst/>
          </a:prstGeom>
          <a:noFill/>
          <a:ln w="9525">
            <a:noFill/>
            <a:miter lim="800000"/>
            <a:headEnd/>
            <a:tailEnd/>
          </a:ln>
        </p:spPr>
      </p:pic>
      <p:sp>
        <p:nvSpPr>
          <p:cNvPr id="5" name="TextBox 4"/>
          <p:cNvSpPr txBox="1"/>
          <p:nvPr/>
        </p:nvSpPr>
        <p:spPr>
          <a:xfrm>
            <a:off x="5403273" y="2600696"/>
            <a:ext cx="3740727" cy="1754326"/>
          </a:xfrm>
          <a:prstGeom prst="rect">
            <a:avLst/>
          </a:prstGeom>
          <a:noFill/>
        </p:spPr>
        <p:txBody>
          <a:bodyPr wrap="square" rtlCol="0">
            <a:spAutoFit/>
          </a:bodyPr>
          <a:lstStyle/>
          <a:p>
            <a:r>
              <a:rPr lang="en-US" dirty="0" smtClean="0"/>
              <a:t>….is the most appropriate next step in diagnosis</a:t>
            </a:r>
          </a:p>
          <a:p>
            <a:endParaRPr lang="en-US" dirty="0" smtClean="0"/>
          </a:p>
          <a:p>
            <a:endParaRPr lang="en-US" dirty="0" smtClean="0"/>
          </a:p>
          <a:p>
            <a:r>
              <a:rPr lang="en-US" dirty="0" smtClean="0"/>
              <a:t>….most likely to confirm the dx.</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2"/>
          <a:srcRect/>
          <a:stretch>
            <a:fillRect/>
          </a:stretch>
        </p:blipFill>
        <p:spPr bwMode="auto">
          <a:xfrm>
            <a:off x="232596" y="507217"/>
            <a:ext cx="8911404" cy="4361666"/>
          </a:xfrm>
          <a:prstGeom prst="rect">
            <a:avLst/>
          </a:prstGeom>
          <a:noFill/>
          <a:ln w="9525">
            <a:noFill/>
            <a:miter lim="800000"/>
            <a:headEnd/>
            <a:tailEnd/>
          </a:ln>
        </p:spPr>
      </p:pic>
      <p:sp>
        <p:nvSpPr>
          <p:cNvPr id="5" name="TextBox 4"/>
          <p:cNvSpPr txBox="1"/>
          <p:nvPr/>
        </p:nvSpPr>
        <p:spPr>
          <a:xfrm>
            <a:off x="522514" y="5106390"/>
            <a:ext cx="8265226" cy="923330"/>
          </a:xfrm>
          <a:prstGeom prst="rect">
            <a:avLst/>
          </a:prstGeom>
          <a:noFill/>
        </p:spPr>
        <p:txBody>
          <a:bodyPr wrap="square" rtlCol="0">
            <a:spAutoFit/>
          </a:bodyPr>
          <a:lstStyle/>
          <a:p>
            <a:r>
              <a:rPr lang="en-US" dirty="0" smtClean="0">
                <a:solidFill>
                  <a:srgbClr val="FF0000"/>
                </a:solidFill>
              </a:rPr>
              <a:t>Goal: Understand the common laboratory and blood smear findings in hemolytic anemia</a:t>
            </a:r>
          </a:p>
          <a:p>
            <a:r>
              <a:rPr lang="en-US" dirty="0" smtClean="0">
                <a:solidFill>
                  <a:srgbClr val="FF0000"/>
                </a:solidFill>
              </a:rPr>
              <a:t>Goal 2: Understand the clinical presentation of G-6PD deficiency</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heckerboard(across)">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81000"/>
            <a:ext cx="7772400" cy="1371600"/>
          </a:xfrm>
        </p:spPr>
        <p:txBody>
          <a:bodyPr>
            <a:normAutofit fontScale="90000"/>
          </a:bodyPr>
          <a:lstStyle/>
          <a:p>
            <a:r>
              <a:rPr lang="en-US" sz="4000" dirty="0" smtClean="0"/>
              <a:t>LABORATORY EVALUATION:</a:t>
            </a:r>
            <a:br>
              <a:rPr lang="en-US" sz="4000" dirty="0" smtClean="0"/>
            </a:br>
            <a:r>
              <a:rPr lang="en-US" sz="4000" dirty="0" smtClean="0"/>
              <a:t>Suspected Hemolytic Anemia</a:t>
            </a:r>
            <a:br>
              <a:rPr lang="en-US" sz="4000" dirty="0" smtClean="0"/>
            </a:br>
            <a:r>
              <a:rPr lang="en-US" sz="4000" dirty="0" smtClean="0"/>
              <a:t>Know this slide</a:t>
            </a:r>
          </a:p>
        </p:txBody>
      </p:sp>
      <p:sp>
        <p:nvSpPr>
          <p:cNvPr id="53251" name="Rectangle 3"/>
          <p:cNvSpPr>
            <a:spLocks noGrp="1" noChangeArrowheads="1"/>
          </p:cNvSpPr>
          <p:nvPr>
            <p:ph type="body" idx="1"/>
          </p:nvPr>
        </p:nvSpPr>
        <p:spPr>
          <a:xfrm>
            <a:off x="685800" y="1828800"/>
            <a:ext cx="7772400" cy="4267200"/>
          </a:xfrm>
        </p:spPr>
        <p:txBody>
          <a:bodyPr>
            <a:normAutofit fontScale="92500" lnSpcReduction="10000"/>
          </a:bodyPr>
          <a:lstStyle/>
          <a:p>
            <a:pPr>
              <a:defRPr/>
            </a:pPr>
            <a:r>
              <a:rPr lang="en-US" sz="2800" b="1" u="sng" dirty="0" smtClean="0">
                <a:solidFill>
                  <a:schemeClr val="tx2">
                    <a:lumMod val="75000"/>
                  </a:schemeClr>
                </a:solidFill>
              </a:rPr>
              <a:t>Initial suspicion</a:t>
            </a:r>
          </a:p>
          <a:p>
            <a:pPr>
              <a:defRPr/>
            </a:pPr>
            <a:r>
              <a:rPr lang="en-US" sz="2800" dirty="0" smtClean="0">
                <a:solidFill>
                  <a:schemeClr val="tx2"/>
                </a:solidFill>
              </a:rPr>
              <a:t>CBC with MCV</a:t>
            </a:r>
          </a:p>
          <a:p>
            <a:pPr>
              <a:defRPr/>
            </a:pPr>
            <a:r>
              <a:rPr lang="en-US" sz="2800" dirty="0" smtClean="0">
                <a:solidFill>
                  <a:schemeClr val="tx2"/>
                </a:solidFill>
              </a:rPr>
              <a:t>Reticulocyte count (retic. count)</a:t>
            </a:r>
          </a:p>
          <a:p>
            <a:pPr>
              <a:defRPr/>
            </a:pPr>
            <a:r>
              <a:rPr lang="en-US" sz="2800" dirty="0" smtClean="0">
                <a:solidFill>
                  <a:schemeClr val="tx2"/>
                </a:solidFill>
              </a:rPr>
              <a:t>Review peripheral blood smear</a:t>
            </a:r>
          </a:p>
          <a:p>
            <a:pPr lvl="1">
              <a:defRPr/>
            </a:pPr>
            <a:r>
              <a:rPr lang="en-US" sz="2400" dirty="0" smtClean="0">
                <a:solidFill>
                  <a:schemeClr val="tx2"/>
                </a:solidFill>
              </a:rPr>
              <a:t>Nucleated red cells, reticulocytosis</a:t>
            </a:r>
          </a:p>
          <a:p>
            <a:pPr>
              <a:defRPr/>
            </a:pPr>
            <a:r>
              <a:rPr lang="en-US" sz="2800" b="1" u="sng" dirty="0" smtClean="0">
                <a:solidFill>
                  <a:schemeClr val="tx2">
                    <a:lumMod val="75000"/>
                  </a:schemeClr>
                </a:solidFill>
              </a:rPr>
              <a:t>Secondary tests</a:t>
            </a:r>
          </a:p>
          <a:p>
            <a:pPr>
              <a:defRPr/>
            </a:pPr>
            <a:r>
              <a:rPr lang="en-US" sz="2800" dirty="0" smtClean="0">
                <a:solidFill>
                  <a:schemeClr val="tx2"/>
                </a:solidFill>
              </a:rPr>
              <a:t>Bilirubin-total and indirect</a:t>
            </a:r>
          </a:p>
          <a:p>
            <a:pPr>
              <a:defRPr/>
            </a:pPr>
            <a:r>
              <a:rPr lang="en-US" sz="2800" dirty="0" smtClean="0">
                <a:solidFill>
                  <a:schemeClr val="tx2"/>
                </a:solidFill>
              </a:rPr>
              <a:t>Lactate Dehydrogenase (LDH)</a:t>
            </a:r>
          </a:p>
          <a:p>
            <a:pPr>
              <a:defRPr/>
            </a:pPr>
            <a:r>
              <a:rPr lang="en-US" sz="2800" dirty="0" smtClean="0">
                <a:solidFill>
                  <a:schemeClr val="tx2"/>
                </a:solidFill>
              </a:rPr>
              <a:t>Haptoglobin</a:t>
            </a:r>
          </a:p>
          <a:p>
            <a:pPr>
              <a:defRPr/>
            </a:pPr>
            <a:r>
              <a:rPr lang="en-US" sz="2800" dirty="0" smtClean="0">
                <a:solidFill>
                  <a:schemeClr val="tx2"/>
                </a:solidFill>
              </a:rPr>
              <a:t>Urinalysis for hemoglobin (hemoglobinuria)</a:t>
            </a:r>
          </a:p>
        </p:txBody>
      </p:sp>
      <p:pic>
        <p:nvPicPr>
          <p:cNvPr id="17412" name="Picture 7" descr="http://cmdi.medicine.dal.ca/human_histology/lab7/61_lo10R.JPG"/>
          <p:cNvPicPr>
            <a:picLocks noChangeAspect="1" noChangeArrowheads="1"/>
          </p:cNvPicPr>
          <p:nvPr/>
        </p:nvPicPr>
        <p:blipFill>
          <a:blip r:embed="rId2"/>
          <a:srcRect/>
          <a:stretch>
            <a:fillRect/>
          </a:stretch>
        </p:blipFill>
        <p:spPr bwMode="auto">
          <a:xfrm>
            <a:off x="6172200" y="2895600"/>
            <a:ext cx="2695575" cy="2133600"/>
          </a:xfrm>
          <a:prstGeom prst="rect">
            <a:avLst/>
          </a:prstGeom>
          <a:noFill/>
          <a:ln w="9525">
            <a:noFill/>
            <a:miter lim="800000"/>
            <a:headEnd/>
            <a:tailEnd/>
          </a:ln>
        </p:spPr>
      </p:pic>
      <p:sp>
        <p:nvSpPr>
          <p:cNvPr id="5" name="TextBox 4"/>
          <p:cNvSpPr txBox="1"/>
          <p:nvPr/>
        </p:nvSpPr>
        <p:spPr>
          <a:xfrm>
            <a:off x="6200775" y="5105400"/>
            <a:ext cx="2667000" cy="338554"/>
          </a:xfrm>
          <a:prstGeom prst="rect">
            <a:avLst/>
          </a:prstGeom>
          <a:solidFill>
            <a:schemeClr val="tx1"/>
          </a:solidFill>
        </p:spPr>
        <p:txBody>
          <a:bodyPr wrap="square">
            <a:spAutoFit/>
          </a:bodyPr>
          <a:lstStyle/>
          <a:p>
            <a:pPr>
              <a:defRPr/>
            </a:pPr>
            <a:r>
              <a:rPr lang="en-US" sz="1600" dirty="0">
                <a:solidFill>
                  <a:srgbClr val="FFFF00"/>
                </a:solidFill>
              </a:rPr>
              <a:t>Stain for reticulocytes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251">
                                            <p:txEl>
                                              <p:pRg st="6" end="6"/>
                                            </p:txEl>
                                          </p:spTgt>
                                        </p:tgtEl>
                                        <p:attrNameLst>
                                          <p:attrName>style.visibility</p:attrName>
                                        </p:attrNameLst>
                                      </p:cBhvr>
                                      <p:to>
                                        <p:strVal val="visible"/>
                                      </p:to>
                                    </p:set>
                                    <p:animEffect transition="in" filter="blinds(horizontal)">
                                      <p:cBhvr>
                                        <p:cTn id="7" dur="500"/>
                                        <p:tgtEl>
                                          <p:spTgt spid="53251">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3251">
                                            <p:txEl>
                                              <p:pRg st="7" end="7"/>
                                            </p:txEl>
                                          </p:spTgt>
                                        </p:tgtEl>
                                        <p:attrNameLst>
                                          <p:attrName>style.visibility</p:attrName>
                                        </p:attrNameLst>
                                      </p:cBhvr>
                                      <p:to>
                                        <p:strVal val="visible"/>
                                      </p:to>
                                    </p:set>
                                    <p:animEffect transition="in" filter="blinds(horizontal)">
                                      <p:cBhvr>
                                        <p:cTn id="10" dur="500"/>
                                        <p:tgtEl>
                                          <p:spTgt spid="53251">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3251">
                                            <p:txEl>
                                              <p:pRg st="8" end="8"/>
                                            </p:txEl>
                                          </p:spTgt>
                                        </p:tgtEl>
                                        <p:attrNameLst>
                                          <p:attrName>style.visibility</p:attrName>
                                        </p:attrNameLst>
                                      </p:cBhvr>
                                      <p:to>
                                        <p:strVal val="visible"/>
                                      </p:to>
                                    </p:set>
                                    <p:animEffect transition="in" filter="blinds(horizontal)">
                                      <p:cBhvr>
                                        <p:cTn id="13" dur="500"/>
                                        <p:tgtEl>
                                          <p:spTgt spid="53251">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3251">
                                            <p:txEl>
                                              <p:pRg st="9" end="9"/>
                                            </p:txEl>
                                          </p:spTgt>
                                        </p:tgtEl>
                                        <p:attrNameLst>
                                          <p:attrName>style.visibility</p:attrName>
                                        </p:attrNameLst>
                                      </p:cBhvr>
                                      <p:to>
                                        <p:strVal val="visible"/>
                                      </p:to>
                                    </p:set>
                                    <p:animEffect transition="in" filter="blinds(horizontal)">
                                      <p:cBhvr>
                                        <p:cTn id="16" dur="500"/>
                                        <p:tgtEl>
                                          <p:spTgt spid="532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6"/>
          <p:cNvSpPr>
            <a:spLocks noGrp="1" noChangeArrowheads="1"/>
          </p:cNvSpPr>
          <p:nvPr>
            <p:ph type="title"/>
          </p:nvPr>
        </p:nvSpPr>
        <p:spPr>
          <a:xfrm>
            <a:off x="685800" y="152400"/>
            <a:ext cx="7772400" cy="1143000"/>
          </a:xfrm>
        </p:spPr>
        <p:txBody>
          <a:bodyPr>
            <a:normAutofit fontScale="90000"/>
          </a:bodyPr>
          <a:lstStyle/>
          <a:p>
            <a:r>
              <a:rPr lang="en-US" dirty="0" smtClean="0"/>
              <a:t>G-6PD: Oxidant stressors lead to intermittent hemolysis</a:t>
            </a:r>
          </a:p>
        </p:txBody>
      </p:sp>
      <p:sp>
        <p:nvSpPr>
          <p:cNvPr id="43011" name="Rectangle 47"/>
          <p:cNvSpPr>
            <a:spLocks noGrp="1" noChangeArrowheads="1"/>
          </p:cNvSpPr>
          <p:nvPr>
            <p:ph type="body" idx="1"/>
          </p:nvPr>
        </p:nvSpPr>
        <p:spPr>
          <a:xfrm>
            <a:off x="762000" y="1447800"/>
            <a:ext cx="7924800" cy="5562600"/>
          </a:xfrm>
        </p:spPr>
        <p:txBody>
          <a:bodyPr/>
          <a:lstStyle/>
          <a:p>
            <a:pPr>
              <a:lnSpc>
                <a:spcPct val="80000"/>
              </a:lnSpc>
            </a:pPr>
            <a:r>
              <a:rPr lang="en-US" sz="2800" dirty="0" smtClean="0"/>
              <a:t>Drugs</a:t>
            </a:r>
          </a:p>
          <a:p>
            <a:pPr lvl="1">
              <a:lnSpc>
                <a:spcPct val="80000"/>
              </a:lnSpc>
            </a:pPr>
            <a:r>
              <a:rPr lang="en-US" sz="2400" dirty="0" smtClean="0"/>
              <a:t>Sulfa compounds, antimalarials, nitrofurantoin</a:t>
            </a:r>
          </a:p>
          <a:p>
            <a:pPr lvl="1">
              <a:lnSpc>
                <a:spcPct val="80000"/>
              </a:lnSpc>
            </a:pPr>
            <a:r>
              <a:rPr lang="en-US" sz="2400" dirty="0" smtClean="0"/>
              <a:t> Many others</a:t>
            </a:r>
          </a:p>
          <a:p>
            <a:pPr lvl="1">
              <a:lnSpc>
                <a:spcPct val="80000"/>
              </a:lnSpc>
            </a:pPr>
            <a:endParaRPr lang="en-US" sz="2400" dirty="0" smtClean="0"/>
          </a:p>
          <a:p>
            <a:pPr>
              <a:lnSpc>
                <a:spcPct val="80000"/>
              </a:lnSpc>
            </a:pPr>
            <a:r>
              <a:rPr lang="en-US" sz="2800" dirty="0" smtClean="0"/>
              <a:t>Infections</a:t>
            </a:r>
          </a:p>
          <a:p>
            <a:pPr>
              <a:lnSpc>
                <a:spcPct val="80000"/>
              </a:lnSpc>
            </a:pPr>
            <a:endParaRPr lang="en-US" sz="2800" dirty="0" smtClean="0"/>
          </a:p>
          <a:p>
            <a:pPr>
              <a:lnSpc>
                <a:spcPct val="80000"/>
              </a:lnSpc>
            </a:pPr>
            <a:r>
              <a:rPr lang="en-US" sz="2800" dirty="0" smtClean="0"/>
              <a:t>Favism</a:t>
            </a:r>
          </a:p>
          <a:p>
            <a:pPr lvl="1">
              <a:lnSpc>
                <a:spcPct val="80000"/>
              </a:lnSpc>
            </a:pPr>
            <a:r>
              <a:rPr lang="en-US" sz="2400" dirty="0" smtClean="0"/>
              <a:t>Restricted to Mediterranean </a:t>
            </a:r>
          </a:p>
          <a:p>
            <a:pPr lvl="1">
              <a:lnSpc>
                <a:spcPct val="80000"/>
              </a:lnSpc>
              <a:buFontTx/>
              <a:buNone/>
            </a:pPr>
            <a:r>
              <a:rPr lang="en-US" sz="2400" dirty="0" smtClean="0"/>
              <a:t>    variant</a:t>
            </a:r>
          </a:p>
          <a:p>
            <a:pPr lvl="1">
              <a:lnSpc>
                <a:spcPct val="80000"/>
              </a:lnSpc>
            </a:pPr>
            <a:endParaRPr lang="en-US" sz="2400" dirty="0" smtClean="0"/>
          </a:p>
          <a:p>
            <a:pPr lvl="1">
              <a:lnSpc>
                <a:spcPct val="80000"/>
              </a:lnSpc>
            </a:pPr>
            <a:r>
              <a:rPr lang="en-US" sz="2400" dirty="0" smtClean="0"/>
              <a:t>All patients with favism are G6PD deficient, but many G-6PD deficient patients do not have favism</a:t>
            </a:r>
          </a:p>
          <a:p>
            <a:pPr>
              <a:lnSpc>
                <a:spcPct val="80000"/>
              </a:lnSpc>
            </a:pPr>
            <a:endParaRPr lang="en-US" sz="2800" dirty="0" smtClean="0"/>
          </a:p>
          <a:p>
            <a:pPr>
              <a:lnSpc>
                <a:spcPct val="80000"/>
              </a:lnSpc>
            </a:pPr>
            <a:endParaRPr lang="en-US" sz="2800" dirty="0" smtClean="0"/>
          </a:p>
          <a:p>
            <a:pPr>
              <a:lnSpc>
                <a:spcPct val="80000"/>
              </a:lnSpc>
            </a:pPr>
            <a:endParaRPr lang="en-US" sz="2800" dirty="0" smtClean="0"/>
          </a:p>
        </p:txBody>
      </p:sp>
      <p:pic>
        <p:nvPicPr>
          <p:cNvPr id="43012" name="Picture 4" descr="030602i"/>
          <p:cNvPicPr>
            <a:picLocks noChangeAspect="1" noChangeArrowheads="1"/>
          </p:cNvPicPr>
          <p:nvPr/>
        </p:nvPicPr>
        <p:blipFill>
          <a:blip r:embed="rId2"/>
          <a:srcRect/>
          <a:stretch>
            <a:fillRect/>
          </a:stretch>
        </p:blipFill>
        <p:spPr bwMode="auto">
          <a:xfrm>
            <a:off x="5562600" y="2590800"/>
            <a:ext cx="2514600" cy="197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43444" y="225631"/>
            <a:ext cx="8686800" cy="5521325"/>
          </a:xfrm>
        </p:spPr>
        <p:txBody>
          <a:bodyPr>
            <a:normAutofit fontScale="47500" lnSpcReduction="20000"/>
          </a:bodyPr>
          <a:lstStyle/>
          <a:p>
            <a:r>
              <a:rPr lang="en-US" dirty="0" smtClean="0"/>
              <a:t>A 68 year-old male was recently diagnosed with Stage 0 chronic lymphocytic leukemia (CLL).  His initial WBC was 23,000/mm</a:t>
            </a:r>
            <a:r>
              <a:rPr lang="en-US" baseline="30000" dirty="0" smtClean="0"/>
              <a:t>3</a:t>
            </a:r>
            <a:r>
              <a:rPr lang="en-US" dirty="0" smtClean="0"/>
              <a:t> with 78% lymphocytes.  His hemoglobin, hematocrit, and platelet count were normal.  He was not prescribed any therapy and takes no medications.</a:t>
            </a:r>
          </a:p>
          <a:p>
            <a:r>
              <a:rPr lang="en-US" dirty="0" smtClean="0"/>
              <a:t> </a:t>
            </a:r>
          </a:p>
          <a:p>
            <a:r>
              <a:rPr lang="en-US" dirty="0" smtClean="0"/>
              <a:t>The patient presents five months after diagnosis complaining of extreme fatigue, intermittent chest pain and dyspnea on exertion.  He denies fevers, chills, sweats or weight loss.  On physical exam he is noted to have jaundice, scleral icterus, and splenomegaly.  No lymphadenopathy is appreciated. The following laboratory data are obtained:</a:t>
            </a:r>
          </a:p>
          <a:p>
            <a:r>
              <a:rPr lang="en-US" dirty="0" smtClean="0"/>
              <a:t> </a:t>
            </a:r>
          </a:p>
          <a:p>
            <a:r>
              <a:rPr lang="en-US" dirty="0" smtClean="0"/>
              <a:t>Laboratory studies:		</a:t>
            </a:r>
            <a:r>
              <a:rPr lang="en-US" u="sng" dirty="0" smtClean="0"/>
              <a:t>Pt  result</a:t>
            </a:r>
            <a:r>
              <a:rPr lang="en-US" dirty="0" smtClean="0"/>
              <a:t>		</a:t>
            </a:r>
            <a:r>
              <a:rPr lang="en-US" u="sng" dirty="0" smtClean="0"/>
              <a:t>Reference interval</a:t>
            </a:r>
            <a:endParaRPr lang="en-US" dirty="0" smtClean="0"/>
          </a:p>
          <a:p>
            <a:r>
              <a:rPr lang="en-US" dirty="0" smtClean="0"/>
              <a:t> </a:t>
            </a:r>
          </a:p>
          <a:p>
            <a:r>
              <a:rPr lang="en-US" dirty="0" smtClean="0"/>
              <a:t>Hemoglobin			9.1 g/dL		12-16 g/dL</a:t>
            </a:r>
          </a:p>
          <a:p>
            <a:r>
              <a:rPr lang="en-US" dirty="0" smtClean="0"/>
              <a:t>Hematocrit			27%		36-48%</a:t>
            </a:r>
          </a:p>
          <a:p>
            <a:r>
              <a:rPr lang="en-US" dirty="0" smtClean="0"/>
              <a:t>MCV				108 fL		80-100 fL</a:t>
            </a:r>
          </a:p>
          <a:p>
            <a:r>
              <a:rPr lang="en-US" dirty="0" smtClean="0"/>
              <a:t>WBC count			28,000/uL		4,500-10,500/uL</a:t>
            </a:r>
          </a:p>
          <a:p>
            <a:r>
              <a:rPr lang="en-US" dirty="0" smtClean="0"/>
              <a:t>Platelet count			162,000/uL	150,000-450,000/uL</a:t>
            </a:r>
          </a:p>
          <a:p>
            <a:r>
              <a:rPr lang="en-US" dirty="0" smtClean="0"/>
              <a:t>Reticulocyte count (uncorrected)	8.0%		0.5-1.8%</a:t>
            </a:r>
          </a:p>
          <a:p>
            <a:r>
              <a:rPr lang="en-US" dirty="0" smtClean="0"/>
              <a:t>Total bilirubin			2.3 mg/L		=&lt;1.2 mg/dL</a:t>
            </a:r>
          </a:p>
          <a:p>
            <a:r>
              <a:rPr lang="nl-NL" dirty="0" smtClean="0"/>
              <a:t>Direct bilirubin			0.8 mg/dL		=&lt;0.3 mg/dL</a:t>
            </a:r>
            <a:endParaRPr lang="en-US" dirty="0" smtClean="0"/>
          </a:p>
          <a:p>
            <a:r>
              <a:rPr lang="nl-NL" dirty="0" smtClean="0"/>
              <a:t>Lactate dehydrogenase (LD)		733 U/L 		=&lt;200 U/L</a:t>
            </a:r>
            <a:endParaRPr lang="en-US" dirty="0" smtClean="0"/>
          </a:p>
          <a:p>
            <a:r>
              <a:rPr lang="nl-NL" dirty="0" smtClean="0"/>
              <a:t>Coombs test</a:t>
            </a:r>
            <a:endParaRPr lang="en-US" dirty="0" smtClean="0"/>
          </a:p>
          <a:p>
            <a:r>
              <a:rPr lang="nl-NL" dirty="0" smtClean="0"/>
              <a:t>	</a:t>
            </a:r>
            <a:r>
              <a:rPr lang="en-US" dirty="0" smtClean="0"/>
              <a:t>With anti-IgG reagent		Strongly positive	Negative</a:t>
            </a:r>
          </a:p>
          <a:p>
            <a:r>
              <a:rPr lang="en-US" dirty="0" smtClean="0"/>
              <a:t>	With anti-C3d reagent		Weakly  positive	Negative</a:t>
            </a:r>
          </a:p>
          <a:p>
            <a:r>
              <a:rPr lang="en-US" dirty="0" smtClean="0"/>
              <a:t> </a:t>
            </a:r>
          </a:p>
          <a:p>
            <a:r>
              <a:rPr lang="en-US" dirty="0" smtClean="0"/>
              <a:t>Which of the following peripheral smear images is expected ?</a:t>
            </a:r>
          </a:p>
          <a:p>
            <a:endParaRPr lang="en-US" dirty="0"/>
          </a:p>
        </p:txBody>
      </p:sp>
      <p:sp>
        <p:nvSpPr>
          <p:cNvPr id="5" name="TextBox 4"/>
          <p:cNvSpPr txBox="1"/>
          <p:nvPr/>
        </p:nvSpPr>
        <p:spPr>
          <a:xfrm>
            <a:off x="2090057" y="5301871"/>
            <a:ext cx="7053943" cy="1200329"/>
          </a:xfrm>
          <a:prstGeom prst="rect">
            <a:avLst/>
          </a:prstGeom>
          <a:noFill/>
        </p:spPr>
        <p:txBody>
          <a:bodyPr wrap="square" rtlCol="0">
            <a:spAutoFit/>
          </a:bodyPr>
          <a:lstStyle/>
          <a:p>
            <a:r>
              <a:rPr lang="en-US" dirty="0" smtClean="0">
                <a:solidFill>
                  <a:srgbClr val="FF0000"/>
                </a:solidFill>
              </a:rPr>
              <a:t>Goal: Understand the common laboratory and blood smear findings in hemolytic anemia</a:t>
            </a:r>
          </a:p>
          <a:p>
            <a:r>
              <a:rPr lang="en-US" dirty="0" smtClean="0">
                <a:solidFill>
                  <a:srgbClr val="FF0000"/>
                </a:solidFill>
              </a:rPr>
              <a:t>Goal 2: Interpret the results of the Coombs test in the evaluation of autoimmune hemolytic anemia</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heckerboard(across)">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uto0"/>
          <p:cNvPicPr>
            <a:picLocks noChangeAspect="1" noChangeArrowheads="1"/>
          </p:cNvPicPr>
          <p:nvPr/>
        </p:nvPicPr>
        <p:blipFill>
          <a:blip r:embed="rId2"/>
          <a:srcRect r="-29" b="44"/>
          <a:stretch>
            <a:fillRect/>
          </a:stretch>
        </p:blipFill>
        <p:spPr bwMode="auto">
          <a:xfrm>
            <a:off x="1331521" y="635000"/>
            <a:ext cx="2171700" cy="2362200"/>
          </a:xfrm>
          <a:prstGeom prst="rect">
            <a:avLst/>
          </a:prstGeom>
          <a:noFill/>
          <a:ln w="9525">
            <a:noFill/>
            <a:miter lim="800000"/>
            <a:headEnd/>
            <a:tailEnd/>
          </a:ln>
        </p:spPr>
      </p:pic>
      <p:pic>
        <p:nvPicPr>
          <p:cNvPr id="6147" name="Picture 3" descr="hemacoldagg"/>
          <p:cNvPicPr>
            <a:picLocks noChangeAspect="1" noChangeArrowheads="1"/>
          </p:cNvPicPr>
          <p:nvPr/>
        </p:nvPicPr>
        <p:blipFill>
          <a:blip r:embed="rId3"/>
          <a:srcRect r="-98" b="-32"/>
          <a:stretch>
            <a:fillRect/>
          </a:stretch>
        </p:blipFill>
        <p:spPr bwMode="auto">
          <a:xfrm>
            <a:off x="5138387" y="851936"/>
            <a:ext cx="3240399" cy="2145264"/>
          </a:xfrm>
          <a:prstGeom prst="rect">
            <a:avLst/>
          </a:prstGeom>
          <a:noFill/>
        </p:spPr>
      </p:pic>
      <p:pic>
        <p:nvPicPr>
          <p:cNvPr id="6148" name="Picture 4" descr="auto0"/>
          <p:cNvPicPr>
            <a:picLocks noChangeAspect="1" noChangeArrowheads="1"/>
          </p:cNvPicPr>
          <p:nvPr/>
        </p:nvPicPr>
        <p:blipFill>
          <a:blip r:embed="rId4">
            <a:lum bright="6000"/>
          </a:blip>
          <a:srcRect r="6" b="-87"/>
          <a:stretch>
            <a:fillRect/>
          </a:stretch>
        </p:blipFill>
        <p:spPr bwMode="auto">
          <a:xfrm>
            <a:off x="1331521" y="3695473"/>
            <a:ext cx="2743200" cy="1925638"/>
          </a:xfrm>
          <a:prstGeom prst="rect">
            <a:avLst/>
          </a:prstGeom>
          <a:noFill/>
          <a:ln w="9525">
            <a:noFill/>
            <a:miter lim="800000"/>
            <a:headEnd/>
            <a:tailEnd/>
          </a:ln>
        </p:spPr>
      </p:pic>
      <p:pic>
        <p:nvPicPr>
          <p:cNvPr id="6149" name="Picture 5" descr="thall2"/>
          <p:cNvPicPr>
            <a:picLocks noChangeAspect="1" noChangeArrowheads="1"/>
          </p:cNvPicPr>
          <p:nvPr/>
        </p:nvPicPr>
        <p:blipFill>
          <a:blip r:embed="rId5"/>
          <a:srcRect r="34"/>
          <a:stretch>
            <a:fillRect/>
          </a:stretch>
        </p:blipFill>
        <p:spPr bwMode="auto">
          <a:xfrm>
            <a:off x="5352142" y="3695473"/>
            <a:ext cx="3026643" cy="1944198"/>
          </a:xfrm>
          <a:prstGeom prst="rect">
            <a:avLst/>
          </a:prstGeom>
          <a:noFill/>
        </p:spPr>
      </p:pic>
      <p:sp>
        <p:nvSpPr>
          <p:cNvPr id="11" name="TextBox 10"/>
          <p:cNvSpPr txBox="1"/>
          <p:nvPr/>
        </p:nvSpPr>
        <p:spPr>
          <a:xfrm>
            <a:off x="510639" y="851936"/>
            <a:ext cx="629392" cy="369332"/>
          </a:xfrm>
          <a:prstGeom prst="rect">
            <a:avLst/>
          </a:prstGeom>
          <a:noFill/>
        </p:spPr>
        <p:txBody>
          <a:bodyPr wrap="square" rtlCol="0">
            <a:spAutoFit/>
          </a:bodyPr>
          <a:lstStyle/>
          <a:p>
            <a:r>
              <a:rPr lang="en-US" dirty="0" smtClean="0"/>
              <a:t>A.</a:t>
            </a:r>
            <a:endParaRPr lang="en-US" dirty="0"/>
          </a:p>
        </p:txBody>
      </p:sp>
      <p:sp>
        <p:nvSpPr>
          <p:cNvPr id="12" name="Rectangle 11"/>
          <p:cNvSpPr/>
          <p:nvPr/>
        </p:nvSpPr>
        <p:spPr>
          <a:xfrm>
            <a:off x="722929" y="3954483"/>
            <a:ext cx="391454" cy="369332"/>
          </a:xfrm>
          <a:prstGeom prst="rect">
            <a:avLst/>
          </a:prstGeom>
        </p:spPr>
        <p:txBody>
          <a:bodyPr wrap="none">
            <a:spAutoFit/>
          </a:bodyPr>
          <a:lstStyle/>
          <a:p>
            <a:r>
              <a:rPr lang="en-US" dirty="0" smtClean="0"/>
              <a:t>B.</a:t>
            </a:r>
            <a:endParaRPr lang="en-US" dirty="0"/>
          </a:p>
        </p:txBody>
      </p:sp>
      <p:sp>
        <p:nvSpPr>
          <p:cNvPr id="13" name="Rectangle 12"/>
          <p:cNvSpPr/>
          <p:nvPr/>
        </p:nvSpPr>
        <p:spPr>
          <a:xfrm>
            <a:off x="4572000" y="1036602"/>
            <a:ext cx="418704" cy="369332"/>
          </a:xfrm>
          <a:prstGeom prst="rect">
            <a:avLst/>
          </a:prstGeom>
        </p:spPr>
        <p:txBody>
          <a:bodyPr wrap="none">
            <a:spAutoFit/>
          </a:bodyPr>
          <a:lstStyle/>
          <a:p>
            <a:r>
              <a:rPr lang="en-US" dirty="0" smtClean="0"/>
              <a:t>C.</a:t>
            </a:r>
            <a:endParaRPr lang="en-US" dirty="0"/>
          </a:p>
        </p:txBody>
      </p:sp>
      <p:sp>
        <p:nvSpPr>
          <p:cNvPr id="14" name="Rectangle 13"/>
          <p:cNvSpPr/>
          <p:nvPr/>
        </p:nvSpPr>
        <p:spPr>
          <a:xfrm>
            <a:off x="4721285" y="3695473"/>
            <a:ext cx="431528" cy="369332"/>
          </a:xfrm>
          <a:prstGeom prst="rect">
            <a:avLst/>
          </a:prstGeom>
        </p:spPr>
        <p:txBody>
          <a:bodyPr wrap="none">
            <a:spAutoFit/>
          </a:bodyPr>
          <a:lstStyle/>
          <a:p>
            <a:r>
              <a:rPr lang="en-US" dirty="0" smtClean="0"/>
              <a:t>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auto0"/>
          <p:cNvPicPr>
            <a:picLocks noChangeAspect="1" noChangeArrowheads="1"/>
          </p:cNvPicPr>
          <p:nvPr/>
        </p:nvPicPr>
        <p:blipFill>
          <a:blip r:embed="rId2">
            <a:lum bright="6000"/>
          </a:blip>
          <a:srcRect l="43393" t="34685" r="12880" b="43004"/>
          <a:stretch>
            <a:fillRect/>
          </a:stretch>
        </p:blipFill>
        <p:spPr bwMode="auto">
          <a:xfrm>
            <a:off x="457200" y="990600"/>
            <a:ext cx="3505200" cy="2457450"/>
          </a:xfrm>
          <a:prstGeom prst="rect">
            <a:avLst/>
          </a:prstGeom>
          <a:noFill/>
          <a:ln w="9525">
            <a:noFill/>
            <a:miter lim="800000"/>
            <a:headEnd/>
            <a:tailEnd/>
          </a:ln>
        </p:spPr>
      </p:pic>
      <p:pic>
        <p:nvPicPr>
          <p:cNvPr id="18435" name="Picture 8" descr="hemacoldagg"/>
          <p:cNvPicPr>
            <a:picLocks noChangeAspect="1" noChangeArrowheads="1"/>
          </p:cNvPicPr>
          <p:nvPr/>
        </p:nvPicPr>
        <p:blipFill>
          <a:blip r:embed="rId3"/>
          <a:srcRect l="12425" t="27896" r="12698" b="10582"/>
          <a:stretch>
            <a:fillRect/>
          </a:stretch>
        </p:blipFill>
        <p:spPr bwMode="auto">
          <a:xfrm>
            <a:off x="4572000" y="914400"/>
            <a:ext cx="3810000" cy="2347913"/>
          </a:xfrm>
          <a:prstGeom prst="rect">
            <a:avLst/>
          </a:prstGeom>
          <a:noFill/>
          <a:ln w="9525">
            <a:noFill/>
            <a:miter lim="800000"/>
            <a:headEnd/>
            <a:tailEnd/>
          </a:ln>
        </p:spPr>
      </p:pic>
      <p:pic>
        <p:nvPicPr>
          <p:cNvPr id="18436" name="Picture 9" descr="thall2"/>
          <p:cNvPicPr>
            <a:picLocks noChangeAspect="1" noChangeArrowheads="1"/>
          </p:cNvPicPr>
          <p:nvPr/>
        </p:nvPicPr>
        <p:blipFill>
          <a:blip r:embed="rId4"/>
          <a:srcRect l="5498" t="3125" r="9375" b="14844"/>
          <a:stretch>
            <a:fillRect/>
          </a:stretch>
        </p:blipFill>
        <p:spPr bwMode="auto">
          <a:xfrm>
            <a:off x="457200" y="4114800"/>
            <a:ext cx="3581400" cy="2301875"/>
          </a:xfrm>
          <a:prstGeom prst="rect">
            <a:avLst/>
          </a:prstGeom>
          <a:noFill/>
          <a:ln w="9525">
            <a:noFill/>
            <a:miter lim="800000"/>
            <a:headEnd/>
            <a:tailEnd/>
          </a:ln>
        </p:spPr>
      </p:pic>
      <p:pic>
        <p:nvPicPr>
          <p:cNvPr id="18437" name="Picture 10" descr="auto0"/>
          <p:cNvPicPr>
            <a:picLocks noChangeAspect="1" noChangeArrowheads="1"/>
          </p:cNvPicPr>
          <p:nvPr/>
        </p:nvPicPr>
        <p:blipFill>
          <a:blip r:embed="rId5"/>
          <a:srcRect l="43025" t="23689" r="28831" b="49356"/>
          <a:stretch>
            <a:fillRect/>
          </a:stretch>
        </p:blipFill>
        <p:spPr bwMode="auto">
          <a:xfrm>
            <a:off x="4876800" y="3733800"/>
            <a:ext cx="2373313" cy="3124200"/>
          </a:xfrm>
          <a:prstGeom prst="rect">
            <a:avLst/>
          </a:prstGeom>
          <a:noFill/>
          <a:ln w="9525">
            <a:noFill/>
            <a:miter lim="800000"/>
            <a:headEnd/>
            <a:tailEnd/>
          </a:ln>
        </p:spPr>
      </p:pic>
      <p:sp>
        <p:nvSpPr>
          <p:cNvPr id="8" name="TextBox 7"/>
          <p:cNvSpPr txBox="1"/>
          <p:nvPr/>
        </p:nvSpPr>
        <p:spPr>
          <a:xfrm>
            <a:off x="950026" y="3505200"/>
            <a:ext cx="1945574" cy="369332"/>
          </a:xfrm>
          <a:prstGeom prst="rect">
            <a:avLst/>
          </a:prstGeom>
          <a:solidFill>
            <a:schemeClr val="tx1"/>
          </a:solidFill>
        </p:spPr>
        <p:txBody>
          <a:bodyPr wrap="square">
            <a:spAutoFit/>
          </a:bodyPr>
          <a:lstStyle/>
          <a:p>
            <a:pPr>
              <a:defRPr/>
            </a:pPr>
            <a:r>
              <a:rPr lang="en-US" dirty="0">
                <a:solidFill>
                  <a:srgbClr val="FFFF00"/>
                </a:solidFill>
              </a:rPr>
              <a:t>Schistocytes</a:t>
            </a:r>
          </a:p>
        </p:txBody>
      </p:sp>
      <p:sp>
        <p:nvSpPr>
          <p:cNvPr id="9" name="TextBox 8"/>
          <p:cNvSpPr txBox="1"/>
          <p:nvPr/>
        </p:nvSpPr>
        <p:spPr>
          <a:xfrm>
            <a:off x="5248893" y="3262313"/>
            <a:ext cx="2678113" cy="369332"/>
          </a:xfrm>
          <a:prstGeom prst="rect">
            <a:avLst/>
          </a:prstGeom>
          <a:solidFill>
            <a:schemeClr val="tx1"/>
          </a:solidFill>
        </p:spPr>
        <p:txBody>
          <a:bodyPr wrap="square">
            <a:spAutoFit/>
          </a:bodyPr>
          <a:lstStyle/>
          <a:p>
            <a:pPr>
              <a:defRPr/>
            </a:pPr>
            <a:r>
              <a:rPr lang="en-US" dirty="0">
                <a:solidFill>
                  <a:srgbClr val="FFFF00"/>
                </a:solidFill>
              </a:rPr>
              <a:t>RBC agglutination</a:t>
            </a:r>
          </a:p>
        </p:txBody>
      </p:sp>
      <p:sp>
        <p:nvSpPr>
          <p:cNvPr id="10" name="TextBox 9"/>
          <p:cNvSpPr txBox="1"/>
          <p:nvPr/>
        </p:nvSpPr>
        <p:spPr>
          <a:xfrm>
            <a:off x="950026" y="6469825"/>
            <a:ext cx="1945574" cy="369332"/>
          </a:xfrm>
          <a:prstGeom prst="rect">
            <a:avLst/>
          </a:prstGeom>
          <a:solidFill>
            <a:schemeClr val="tx1"/>
          </a:solidFill>
        </p:spPr>
        <p:txBody>
          <a:bodyPr wrap="square">
            <a:spAutoFit/>
          </a:bodyPr>
          <a:lstStyle/>
          <a:p>
            <a:pPr>
              <a:defRPr/>
            </a:pPr>
            <a:r>
              <a:rPr lang="en-US" dirty="0">
                <a:solidFill>
                  <a:srgbClr val="FFFF00"/>
                </a:solidFill>
              </a:rPr>
              <a:t>Target cells</a:t>
            </a:r>
          </a:p>
        </p:txBody>
      </p:sp>
      <p:sp>
        <p:nvSpPr>
          <p:cNvPr id="11" name="TextBox 10"/>
          <p:cNvSpPr txBox="1"/>
          <p:nvPr/>
        </p:nvSpPr>
        <p:spPr>
          <a:xfrm>
            <a:off x="7543800" y="6457950"/>
            <a:ext cx="1600200" cy="369332"/>
          </a:xfrm>
          <a:prstGeom prst="rect">
            <a:avLst/>
          </a:prstGeom>
          <a:solidFill>
            <a:schemeClr val="tx1"/>
          </a:solidFill>
        </p:spPr>
        <p:txBody>
          <a:bodyPr>
            <a:spAutoFit/>
          </a:bodyPr>
          <a:lstStyle/>
          <a:p>
            <a:pPr>
              <a:defRPr/>
            </a:pPr>
            <a:r>
              <a:rPr lang="en-US" dirty="0">
                <a:solidFill>
                  <a:srgbClr val="FFFF00"/>
                </a:solidFill>
              </a:rPr>
              <a:t>Spherocytes</a:t>
            </a:r>
          </a:p>
        </p:txBody>
      </p:sp>
      <p:sp>
        <p:nvSpPr>
          <p:cNvPr id="18442" name="TextBox 11"/>
          <p:cNvSpPr txBox="1">
            <a:spLocks noChangeArrowheads="1"/>
          </p:cNvSpPr>
          <p:nvPr/>
        </p:nvSpPr>
        <p:spPr bwMode="auto">
          <a:xfrm>
            <a:off x="457200" y="0"/>
            <a:ext cx="7696200" cy="954107"/>
          </a:xfrm>
          <a:prstGeom prst="rect">
            <a:avLst/>
          </a:prstGeom>
          <a:solidFill>
            <a:srgbClr val="FFFF00"/>
          </a:solidFill>
          <a:ln w="9525">
            <a:noFill/>
            <a:miter lim="800000"/>
            <a:headEnd/>
            <a:tailEnd/>
          </a:ln>
        </p:spPr>
        <p:txBody>
          <a:bodyPr wrap="square">
            <a:spAutoFit/>
          </a:bodyPr>
          <a:lstStyle/>
          <a:p>
            <a:pPr algn="ctr"/>
            <a:r>
              <a:rPr lang="en-US" sz="2800" dirty="0"/>
              <a:t>Classic Blood Smear Findings (Know these smears and associated diseases)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0" descr="http://iwannabeadr.com/learning/file.php/3/Coombs_test_schematic.png"/>
          <p:cNvPicPr>
            <a:picLocks noChangeAspect="1" noChangeArrowheads="1"/>
          </p:cNvPicPr>
          <p:nvPr/>
        </p:nvPicPr>
        <p:blipFill>
          <a:blip r:embed="rId2"/>
          <a:srcRect b="50000"/>
          <a:stretch>
            <a:fillRect/>
          </a:stretch>
        </p:blipFill>
        <p:spPr bwMode="auto">
          <a:xfrm>
            <a:off x="342900" y="1371600"/>
            <a:ext cx="8801100" cy="4114800"/>
          </a:xfrm>
          <a:prstGeom prst="rect">
            <a:avLst/>
          </a:prstGeom>
          <a:noFill/>
          <a:ln w="9525">
            <a:noFill/>
            <a:miter lim="800000"/>
            <a:headEnd/>
            <a:tailEnd/>
          </a:ln>
        </p:spPr>
      </p:pic>
      <p:pic>
        <p:nvPicPr>
          <p:cNvPr id="53251" name="Picture 6" descr="rcd%20dat%20b"/>
          <p:cNvPicPr>
            <a:picLocks noChangeAspect="1" noChangeArrowheads="1"/>
          </p:cNvPicPr>
          <p:nvPr/>
        </p:nvPicPr>
        <p:blipFill>
          <a:blip r:embed="rId3"/>
          <a:srcRect/>
          <a:stretch>
            <a:fillRect/>
          </a:stretch>
        </p:blipFill>
        <p:spPr bwMode="auto">
          <a:xfrm>
            <a:off x="7315200" y="4038600"/>
            <a:ext cx="1619250" cy="2628900"/>
          </a:xfrm>
          <a:prstGeom prst="rect">
            <a:avLst/>
          </a:prstGeom>
          <a:noFill/>
          <a:ln w="9525">
            <a:noFill/>
            <a:miter lim="800000"/>
            <a:headEnd/>
            <a:tailEnd/>
          </a:ln>
        </p:spPr>
      </p:pic>
      <p:sp>
        <p:nvSpPr>
          <p:cNvPr id="4" name="TextBox 3"/>
          <p:cNvSpPr txBox="1"/>
          <p:nvPr/>
        </p:nvSpPr>
        <p:spPr>
          <a:xfrm>
            <a:off x="1600200" y="0"/>
            <a:ext cx="6553200" cy="1200150"/>
          </a:xfrm>
          <a:prstGeom prst="rect">
            <a:avLst/>
          </a:prstGeom>
          <a:noFill/>
        </p:spPr>
        <p:txBody>
          <a:bodyPr>
            <a:spAutoFit/>
          </a:bodyPr>
          <a:lstStyle/>
          <a:p>
            <a:pPr algn="ctr">
              <a:defRPr/>
            </a:pPr>
            <a:r>
              <a:rPr lang="en-US" sz="3600" dirty="0">
                <a:solidFill>
                  <a:schemeClr val="tx2">
                    <a:lumMod val="75000"/>
                  </a:schemeClr>
                </a:solidFill>
              </a:rPr>
              <a:t>Coombs test</a:t>
            </a:r>
          </a:p>
          <a:p>
            <a:pPr algn="ctr">
              <a:defRPr/>
            </a:pPr>
            <a:r>
              <a:rPr lang="en-US" sz="3600" dirty="0">
                <a:solidFill>
                  <a:schemeClr val="tx2">
                    <a:lumMod val="75000"/>
                  </a:schemeClr>
                </a:solidFill>
              </a:rPr>
              <a:t>Understand this test</a:t>
            </a:r>
          </a:p>
        </p:txBody>
      </p:sp>
      <p:sp>
        <p:nvSpPr>
          <p:cNvPr id="5" name="TextBox 4"/>
          <p:cNvSpPr txBox="1"/>
          <p:nvPr/>
        </p:nvSpPr>
        <p:spPr>
          <a:xfrm>
            <a:off x="1947552" y="5486400"/>
            <a:ext cx="5367647" cy="923330"/>
          </a:xfrm>
          <a:prstGeom prst="rect">
            <a:avLst/>
          </a:prstGeom>
          <a:solidFill>
            <a:schemeClr val="tx1"/>
          </a:solidFill>
        </p:spPr>
        <p:txBody>
          <a:bodyPr wrap="square">
            <a:spAutoFit/>
          </a:bodyPr>
          <a:lstStyle/>
          <a:p>
            <a:pPr algn="ctr">
              <a:defRPr/>
            </a:pPr>
            <a:r>
              <a:rPr lang="en-US" dirty="0">
                <a:solidFill>
                  <a:srgbClr val="FFFF00"/>
                </a:solidFill>
              </a:rPr>
              <a:t>Often the first test sent in the evaluation of hemolytic anemia unless the etiology is already known</a:t>
            </a:r>
          </a:p>
        </p:txBody>
      </p:sp>
      <p:sp>
        <p:nvSpPr>
          <p:cNvPr id="6" name="TextBox 5"/>
          <p:cNvSpPr txBox="1"/>
          <p:nvPr/>
        </p:nvSpPr>
        <p:spPr>
          <a:xfrm>
            <a:off x="3124200" y="4114800"/>
            <a:ext cx="1600200" cy="338138"/>
          </a:xfrm>
          <a:prstGeom prst="rect">
            <a:avLst/>
          </a:prstGeom>
          <a:noFill/>
        </p:spPr>
        <p:txBody>
          <a:bodyPr>
            <a:spAutoFit/>
          </a:bodyPr>
          <a:lstStyle/>
          <a:p>
            <a:pPr>
              <a:defRPr/>
            </a:pPr>
            <a:r>
              <a:rPr lang="en-US" sz="1600" dirty="0">
                <a:solidFill>
                  <a:schemeClr val="accent3">
                    <a:lumMod val="10000"/>
                  </a:schemeClr>
                </a:solidFill>
              </a:rPr>
              <a:t>IgG, C3 or both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17638"/>
            <a:ext cx="8229600" cy="4525963"/>
          </a:xfrm>
        </p:spPr>
        <p:txBody>
          <a:bodyPr>
            <a:normAutofit lnSpcReduction="10000"/>
          </a:bodyPr>
          <a:lstStyle/>
          <a:p>
            <a:r>
              <a:rPr lang="en-US" dirty="0" smtClean="0"/>
              <a:t>Be able to link test ?s to goals and objectives</a:t>
            </a:r>
          </a:p>
          <a:p>
            <a:endParaRPr lang="en-US" dirty="0" smtClean="0"/>
          </a:p>
          <a:p>
            <a:r>
              <a:rPr lang="en-US" dirty="0" smtClean="0"/>
              <a:t>Be able to link test ?s to the course material</a:t>
            </a:r>
          </a:p>
          <a:p>
            <a:endParaRPr lang="en-US" dirty="0" smtClean="0"/>
          </a:p>
          <a:p>
            <a:r>
              <a:rPr lang="en-US" dirty="0" smtClean="0"/>
              <a:t>Write explanations for the correct answer and the incorrect answers</a:t>
            </a:r>
          </a:p>
          <a:p>
            <a:pPr lvl="1"/>
            <a:r>
              <a:rPr lang="en-US" dirty="0" smtClean="0"/>
              <a:t>Helps you to review each of the choices</a:t>
            </a:r>
          </a:p>
          <a:p>
            <a:pPr lvl="1"/>
            <a:r>
              <a:rPr lang="en-US" dirty="0" smtClean="0"/>
              <a:t>Provide further education to the students after the examination</a:t>
            </a:r>
          </a:p>
          <a:p>
            <a:pPr lvl="1"/>
            <a:endParaRPr lang="en-US" dirty="0" smtClean="0"/>
          </a:p>
          <a:p>
            <a:r>
              <a:rPr lang="en-US" dirty="0" smtClean="0"/>
              <a:t>Perform metrics on your test ?s</a:t>
            </a:r>
          </a:p>
          <a:p>
            <a:endParaRPr lang="en-US" dirty="0"/>
          </a:p>
        </p:txBody>
      </p:sp>
      <p:sp>
        <p:nvSpPr>
          <p:cNvPr id="4" name="Title 3"/>
          <p:cNvSpPr>
            <a:spLocks noGrp="1"/>
          </p:cNvSpPr>
          <p:nvPr>
            <p:ph type="title"/>
          </p:nvPr>
        </p:nvSpPr>
        <p:spPr/>
        <p:txBody>
          <a:bodyPr/>
          <a:lstStyle/>
          <a:p>
            <a:pPr algn="ctr"/>
            <a:r>
              <a:rPr lang="en-US" dirty="0" smtClean="0"/>
              <a:t>Initial Thoughts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r>
              <a:rPr lang="en-US" dirty="0" smtClean="0"/>
              <a:t>Coombs Test Results Examples</a:t>
            </a:r>
          </a:p>
        </p:txBody>
      </p:sp>
      <p:sp>
        <p:nvSpPr>
          <p:cNvPr id="61443" name="Rectangle 3"/>
          <p:cNvSpPr>
            <a:spLocks noGrp="1" noChangeArrowheads="1"/>
          </p:cNvSpPr>
          <p:nvPr>
            <p:ph type="body" idx="1"/>
          </p:nvPr>
        </p:nvSpPr>
        <p:spPr/>
        <p:txBody>
          <a:bodyPr/>
          <a:lstStyle/>
          <a:p>
            <a:r>
              <a:rPr lang="en-US" u="sng" dirty="0" smtClean="0">
                <a:solidFill>
                  <a:schemeClr val="tx2"/>
                </a:solidFill>
              </a:rPr>
              <a:t>Warm  Autoimmune hemolytic anemia</a:t>
            </a:r>
          </a:p>
          <a:p>
            <a:pPr lvl="1"/>
            <a:r>
              <a:rPr lang="en-US" dirty="0" smtClean="0">
                <a:solidFill>
                  <a:schemeClr val="tx2"/>
                </a:solidFill>
              </a:rPr>
              <a:t>IgG		3+ (strong)</a:t>
            </a:r>
          </a:p>
          <a:p>
            <a:pPr lvl="1"/>
            <a:r>
              <a:rPr lang="en-US" dirty="0" smtClean="0">
                <a:solidFill>
                  <a:schemeClr val="tx2"/>
                </a:solidFill>
              </a:rPr>
              <a:t>C3		negative or weak (1+)</a:t>
            </a:r>
          </a:p>
          <a:p>
            <a:pPr lvl="1"/>
            <a:endParaRPr lang="en-US" dirty="0" smtClean="0">
              <a:solidFill>
                <a:schemeClr val="tx2"/>
              </a:solidFill>
            </a:endParaRPr>
          </a:p>
          <a:p>
            <a:r>
              <a:rPr lang="en-US" u="sng" dirty="0" smtClean="0">
                <a:solidFill>
                  <a:schemeClr val="tx2"/>
                </a:solidFill>
              </a:rPr>
              <a:t>Cold agglutinin disease</a:t>
            </a:r>
          </a:p>
          <a:p>
            <a:pPr lvl="1"/>
            <a:r>
              <a:rPr lang="en-US" dirty="0" smtClean="0">
                <a:solidFill>
                  <a:schemeClr val="tx2"/>
                </a:solidFill>
              </a:rPr>
              <a:t>IgG		negative  </a:t>
            </a:r>
          </a:p>
          <a:p>
            <a:pPr lvl="1"/>
            <a:r>
              <a:rPr lang="en-US" dirty="0" smtClean="0">
                <a:solidFill>
                  <a:schemeClr val="tx2"/>
                </a:solidFill>
              </a:rPr>
              <a:t>C3		3+</a:t>
            </a:r>
          </a:p>
          <a:p>
            <a:pPr lvl="1"/>
            <a:endParaRPr lang="en-US" u="sng" dirty="0" smtClean="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32509" y="0"/>
            <a:ext cx="8229600" cy="6460177"/>
          </a:xfrm>
        </p:spPr>
        <p:txBody>
          <a:bodyPr>
            <a:normAutofit fontScale="62500" lnSpcReduction="20000"/>
          </a:bodyPr>
          <a:lstStyle/>
          <a:p>
            <a:endParaRPr lang="en-US" dirty="0" smtClean="0"/>
          </a:p>
          <a:p>
            <a:r>
              <a:rPr lang="en-US" dirty="0" smtClean="0"/>
              <a:t>A 21 year-old male with hereditary spherocytosis is seen in the emergency room for increased lethargy, fatigue, and low grade fevers which have developed in the last week.  He does not recall any sick contacts, but works fulltime in a daycare facility.  He has no pets and has had no recent travel.  He is compliant with his only medication, folic acid 2.5 mg daily.  His baseline hemoglobin is 10-11 g/dL (reference interval 11.5-16 g/dL). On exam he is afebrile and has pale sclera.  There is no lymphadenopathy or splenomegaly. Laboratory data are shown below:</a:t>
            </a:r>
          </a:p>
          <a:p>
            <a:endParaRPr lang="en-US" dirty="0" smtClean="0"/>
          </a:p>
          <a:p>
            <a:r>
              <a:rPr lang="en-US" dirty="0" smtClean="0"/>
              <a:t> </a:t>
            </a:r>
          </a:p>
          <a:p>
            <a:r>
              <a:rPr lang="en-US" sz="2600" dirty="0" smtClean="0"/>
              <a:t>Laboratory studies:		</a:t>
            </a:r>
            <a:r>
              <a:rPr lang="en-US" sz="2600" u="sng" dirty="0" smtClean="0"/>
              <a:t>Pt  result</a:t>
            </a:r>
            <a:r>
              <a:rPr lang="en-US" sz="2600" dirty="0" smtClean="0"/>
              <a:t>	</a:t>
            </a:r>
            <a:r>
              <a:rPr lang="en-US" sz="2600" u="sng" dirty="0" smtClean="0"/>
              <a:t>Reference interval</a:t>
            </a:r>
            <a:endParaRPr lang="en-US" sz="2600" dirty="0" smtClean="0"/>
          </a:p>
          <a:p>
            <a:r>
              <a:rPr lang="en-US" sz="2600" dirty="0" smtClean="0"/>
              <a:t>Hemoglobin			4.2 g/dL		12-16 g/dL</a:t>
            </a:r>
          </a:p>
          <a:p>
            <a:r>
              <a:rPr lang="en-US" sz="2600" dirty="0" smtClean="0"/>
              <a:t>Hematocrit			13%		36-48%</a:t>
            </a:r>
          </a:p>
          <a:p>
            <a:r>
              <a:rPr lang="en-US" sz="2600" dirty="0" smtClean="0"/>
              <a:t>MCV				95 fL		80-100 fL</a:t>
            </a:r>
          </a:p>
          <a:p>
            <a:r>
              <a:rPr lang="en-US" sz="2600" dirty="0" smtClean="0"/>
              <a:t>WBC count			4,900/uL	4,500-10,500/uL</a:t>
            </a:r>
          </a:p>
          <a:p>
            <a:r>
              <a:rPr lang="en-US" sz="2600" dirty="0" smtClean="0"/>
              <a:t>Platelet count			164,000/uL	150,000-450,000/uL</a:t>
            </a:r>
          </a:p>
          <a:p>
            <a:r>
              <a:rPr lang="en-US" sz="2600" dirty="0" smtClean="0"/>
              <a:t>Reticulocyte count 		0.1%		0.5-1.8%</a:t>
            </a:r>
          </a:p>
          <a:p>
            <a:endParaRPr lang="en-US" dirty="0" smtClean="0"/>
          </a:p>
          <a:p>
            <a:r>
              <a:rPr lang="en-US" dirty="0" smtClean="0"/>
              <a:t>What is the most likely cause of his worsening anemia?</a:t>
            </a:r>
          </a:p>
          <a:p>
            <a:r>
              <a:rPr lang="en-US" dirty="0" smtClean="0"/>
              <a:t>A) </a:t>
            </a:r>
            <a:r>
              <a:rPr lang="en-US" sz="2900" dirty="0" smtClean="0"/>
              <a:t>Warm autoimmune hemolytic anemia</a:t>
            </a:r>
          </a:p>
          <a:p>
            <a:r>
              <a:rPr lang="en-US" sz="2900" dirty="0" smtClean="0"/>
              <a:t>B) Folic acid deficiency</a:t>
            </a:r>
            <a:br>
              <a:rPr lang="en-US" sz="2900" dirty="0" smtClean="0"/>
            </a:br>
            <a:r>
              <a:rPr lang="en-US" sz="2900" dirty="0" smtClean="0"/>
              <a:t>C) Vitamin B12 deficiency</a:t>
            </a:r>
          </a:p>
          <a:p>
            <a:r>
              <a:rPr lang="en-US" sz="2900" dirty="0" smtClean="0"/>
              <a:t>D) G6PD deficiency</a:t>
            </a:r>
          </a:p>
          <a:p>
            <a:r>
              <a:rPr lang="en-US" sz="2900" dirty="0" smtClean="0"/>
              <a:t>E) Parvovirus B19 infection</a:t>
            </a:r>
          </a:p>
          <a:p>
            <a:endParaRPr lang="en-US" dirty="0"/>
          </a:p>
        </p:txBody>
      </p:sp>
      <p:sp>
        <p:nvSpPr>
          <p:cNvPr id="4" name="TextBox 3"/>
          <p:cNvSpPr txBox="1"/>
          <p:nvPr/>
        </p:nvSpPr>
        <p:spPr>
          <a:xfrm>
            <a:off x="961901" y="5467989"/>
            <a:ext cx="8039595" cy="369332"/>
          </a:xfrm>
          <a:prstGeom prst="rect">
            <a:avLst/>
          </a:prstGeom>
          <a:noFill/>
        </p:spPr>
        <p:txBody>
          <a:bodyPr wrap="square" rtlCol="0">
            <a:spAutoFit/>
          </a:bodyPr>
          <a:lstStyle/>
          <a:p>
            <a:endParaRPr lang="en-US" dirty="0"/>
          </a:p>
        </p:txBody>
      </p:sp>
      <p:sp>
        <p:nvSpPr>
          <p:cNvPr id="5" name="TextBox 4"/>
          <p:cNvSpPr txBox="1"/>
          <p:nvPr/>
        </p:nvSpPr>
        <p:spPr>
          <a:xfrm>
            <a:off x="4203865" y="5467989"/>
            <a:ext cx="4940135" cy="1200329"/>
          </a:xfrm>
          <a:prstGeom prst="rect">
            <a:avLst/>
          </a:prstGeom>
          <a:noFill/>
        </p:spPr>
        <p:txBody>
          <a:bodyPr wrap="square" rtlCol="0">
            <a:spAutoFit/>
          </a:bodyPr>
          <a:lstStyle/>
          <a:p>
            <a:r>
              <a:rPr lang="en-US" dirty="0" smtClean="0">
                <a:solidFill>
                  <a:srgbClr val="FF0000"/>
                </a:solidFill>
              </a:rPr>
              <a:t>Goal: Understand the complications of hereditary spherocytosis</a:t>
            </a:r>
          </a:p>
          <a:p>
            <a:r>
              <a:rPr lang="en-US" dirty="0" smtClean="0">
                <a:solidFill>
                  <a:srgbClr val="FF0000"/>
                </a:solidFill>
              </a:rPr>
              <a:t>Goal 2: Recognize the aplastic crisis as a complication of hemolytic anemias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heckerboard(across)">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0" y="457200"/>
            <a:ext cx="8965870" cy="1143000"/>
          </a:xfrm>
        </p:spPr>
        <p:txBody>
          <a:bodyPr>
            <a:normAutofit fontScale="90000"/>
          </a:bodyPr>
          <a:lstStyle/>
          <a:p>
            <a:pPr algn="ctr"/>
            <a:r>
              <a:rPr lang="en-US" sz="3200" dirty="0" smtClean="0"/>
              <a:t>CLINICAL PRESENTATION:</a:t>
            </a:r>
            <a:br>
              <a:rPr lang="en-US" sz="3200" dirty="0" smtClean="0"/>
            </a:br>
            <a:r>
              <a:rPr lang="en-US" sz="3200" dirty="0" smtClean="0"/>
              <a:t>Commonly (not always) associated with hemolytic anemia</a:t>
            </a:r>
            <a:br>
              <a:rPr lang="en-US" sz="3200" dirty="0" smtClean="0"/>
            </a:br>
            <a:r>
              <a:rPr lang="en-US" sz="3200" dirty="0" smtClean="0"/>
              <a:t>Know this slide</a:t>
            </a:r>
          </a:p>
        </p:txBody>
      </p:sp>
      <p:sp>
        <p:nvSpPr>
          <p:cNvPr id="9219" name="Rectangle 1027"/>
          <p:cNvSpPr>
            <a:spLocks noGrp="1" noChangeArrowheads="1"/>
          </p:cNvSpPr>
          <p:nvPr>
            <p:ph type="body" idx="1"/>
          </p:nvPr>
        </p:nvSpPr>
        <p:spPr>
          <a:xfrm>
            <a:off x="609600" y="1295400"/>
            <a:ext cx="7772400" cy="5257800"/>
          </a:xfrm>
        </p:spPr>
        <p:txBody>
          <a:bodyPr>
            <a:normAutofit lnSpcReduction="10000"/>
          </a:bodyPr>
          <a:lstStyle/>
          <a:p>
            <a:pPr marL="381000" indent="-381000" algn="ctr">
              <a:lnSpc>
                <a:spcPct val="80000"/>
              </a:lnSpc>
              <a:buFontTx/>
              <a:buNone/>
            </a:pPr>
            <a:endParaRPr lang="en-US" sz="1800" dirty="0" smtClean="0"/>
          </a:p>
          <a:p>
            <a:pPr marL="381000" indent="-381000">
              <a:lnSpc>
                <a:spcPct val="80000"/>
              </a:lnSpc>
            </a:pPr>
            <a:r>
              <a:rPr lang="en-US" sz="1800" dirty="0" smtClean="0"/>
              <a:t> </a:t>
            </a:r>
            <a:r>
              <a:rPr lang="en-US" sz="2400" dirty="0" smtClean="0">
                <a:solidFill>
                  <a:schemeClr val="tx2"/>
                </a:solidFill>
              </a:rPr>
              <a:t>Jaundice</a:t>
            </a:r>
          </a:p>
          <a:p>
            <a:pPr marL="381000" indent="-381000">
              <a:lnSpc>
                <a:spcPct val="80000"/>
              </a:lnSpc>
              <a:buFontTx/>
              <a:buNone/>
            </a:pPr>
            <a:endParaRPr lang="en-US" sz="2400" dirty="0" smtClean="0">
              <a:solidFill>
                <a:schemeClr val="tx2"/>
              </a:solidFill>
            </a:endParaRPr>
          </a:p>
          <a:p>
            <a:pPr marL="381000" indent="-381000">
              <a:lnSpc>
                <a:spcPct val="80000"/>
              </a:lnSpc>
            </a:pPr>
            <a:r>
              <a:rPr lang="en-US" sz="2400" dirty="0" smtClean="0">
                <a:solidFill>
                  <a:schemeClr val="tx2"/>
                </a:solidFill>
              </a:rPr>
              <a:t>Scleral icterus</a:t>
            </a:r>
          </a:p>
          <a:p>
            <a:pPr marL="381000" indent="-381000">
              <a:lnSpc>
                <a:spcPct val="80000"/>
              </a:lnSpc>
              <a:buFontTx/>
              <a:buNone/>
            </a:pPr>
            <a:endParaRPr lang="en-US" sz="2400" dirty="0" smtClean="0">
              <a:solidFill>
                <a:schemeClr val="tx2"/>
              </a:solidFill>
            </a:endParaRPr>
          </a:p>
          <a:p>
            <a:pPr marL="381000" indent="-381000">
              <a:lnSpc>
                <a:spcPct val="80000"/>
              </a:lnSpc>
            </a:pPr>
            <a:r>
              <a:rPr lang="en-US" sz="2400" dirty="0" smtClean="0">
                <a:solidFill>
                  <a:schemeClr val="tx2"/>
                </a:solidFill>
              </a:rPr>
              <a:t>Gallstones</a:t>
            </a:r>
          </a:p>
          <a:p>
            <a:pPr marL="800100" lvl="1" indent="-342900">
              <a:lnSpc>
                <a:spcPct val="80000"/>
              </a:lnSpc>
            </a:pPr>
            <a:r>
              <a:rPr lang="en-US" sz="2000" dirty="0" smtClean="0">
                <a:solidFill>
                  <a:schemeClr val="tx2"/>
                </a:solidFill>
              </a:rPr>
              <a:t>bilirubinate</a:t>
            </a:r>
          </a:p>
          <a:p>
            <a:pPr marL="381000" indent="-381000">
              <a:lnSpc>
                <a:spcPct val="80000"/>
              </a:lnSpc>
              <a:buFontTx/>
              <a:buNone/>
            </a:pPr>
            <a:endParaRPr lang="en-US" sz="2400" dirty="0" smtClean="0">
              <a:solidFill>
                <a:schemeClr val="tx2"/>
              </a:solidFill>
            </a:endParaRPr>
          </a:p>
          <a:p>
            <a:pPr marL="381000" indent="-381000">
              <a:lnSpc>
                <a:spcPct val="80000"/>
              </a:lnSpc>
            </a:pPr>
            <a:r>
              <a:rPr lang="en-US" sz="2400" dirty="0" smtClean="0">
                <a:solidFill>
                  <a:schemeClr val="tx2"/>
                </a:solidFill>
              </a:rPr>
              <a:t>Splenomegaly</a:t>
            </a:r>
          </a:p>
          <a:p>
            <a:pPr marL="800100" lvl="1" indent="-342900">
              <a:lnSpc>
                <a:spcPct val="80000"/>
              </a:lnSpc>
            </a:pPr>
            <a:r>
              <a:rPr lang="en-US" sz="2000" dirty="0" smtClean="0">
                <a:solidFill>
                  <a:schemeClr val="tx2"/>
                </a:solidFill>
              </a:rPr>
              <a:t>LUQ pain, early satiety</a:t>
            </a:r>
          </a:p>
          <a:p>
            <a:pPr marL="800100" lvl="1" indent="-342900">
              <a:lnSpc>
                <a:spcPct val="80000"/>
              </a:lnSpc>
            </a:pPr>
            <a:r>
              <a:rPr lang="en-US" sz="2000" dirty="0" smtClean="0">
                <a:solidFill>
                  <a:schemeClr val="tx2"/>
                </a:solidFill>
              </a:rPr>
              <a:t>Depends on etiology</a:t>
            </a:r>
          </a:p>
          <a:p>
            <a:pPr marL="381000" indent="-381000">
              <a:lnSpc>
                <a:spcPct val="80000"/>
              </a:lnSpc>
            </a:pPr>
            <a:endParaRPr lang="en-US" sz="2400" dirty="0" smtClean="0">
              <a:solidFill>
                <a:schemeClr val="tx2"/>
              </a:solidFill>
            </a:endParaRPr>
          </a:p>
          <a:p>
            <a:pPr marL="381000" indent="-381000">
              <a:lnSpc>
                <a:spcPct val="80000"/>
              </a:lnSpc>
            </a:pPr>
            <a:r>
              <a:rPr lang="en-US" sz="2400" dirty="0" smtClean="0">
                <a:solidFill>
                  <a:schemeClr val="tx2"/>
                </a:solidFill>
              </a:rPr>
              <a:t>Leg ulcers</a:t>
            </a:r>
          </a:p>
          <a:p>
            <a:pPr marL="381000" indent="-381000">
              <a:lnSpc>
                <a:spcPct val="80000"/>
              </a:lnSpc>
              <a:buFontTx/>
              <a:buNone/>
            </a:pPr>
            <a:endParaRPr lang="en-US" sz="2400" dirty="0" smtClean="0">
              <a:solidFill>
                <a:schemeClr val="tx2"/>
              </a:solidFill>
            </a:endParaRPr>
          </a:p>
          <a:p>
            <a:pPr marL="381000" indent="-381000">
              <a:lnSpc>
                <a:spcPct val="80000"/>
              </a:lnSpc>
            </a:pPr>
            <a:r>
              <a:rPr lang="en-US" sz="2400" dirty="0" smtClean="0">
                <a:solidFill>
                  <a:schemeClr val="tx2"/>
                </a:solidFill>
              </a:rPr>
              <a:t>Acute crisis</a:t>
            </a:r>
          </a:p>
          <a:p>
            <a:pPr marL="800100" lvl="1" indent="-342900">
              <a:lnSpc>
                <a:spcPct val="80000"/>
              </a:lnSpc>
            </a:pPr>
            <a:r>
              <a:rPr lang="en-US" sz="2400" dirty="0" smtClean="0">
                <a:solidFill>
                  <a:schemeClr val="tx2"/>
                </a:solidFill>
              </a:rPr>
              <a:t> </a:t>
            </a:r>
            <a:r>
              <a:rPr lang="en-US" sz="2000" dirty="0" smtClean="0">
                <a:solidFill>
                  <a:schemeClr val="tx2"/>
                </a:solidFill>
              </a:rPr>
              <a:t>ex. Aplastic crisis, megaloblastic crisis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653143" y="457200"/>
            <a:ext cx="7772400" cy="1143000"/>
          </a:xfrm>
        </p:spPr>
        <p:txBody>
          <a:bodyPr>
            <a:normAutofit fontScale="90000"/>
          </a:bodyPr>
          <a:lstStyle/>
          <a:p>
            <a:pPr algn="ctr"/>
            <a:r>
              <a:rPr lang="en-US" sz="3600" dirty="0" smtClean="0"/>
              <a:t>Parvovirus: Fifth’s disease and Aplastic Crisis in a patient with a chronic hemolytic anemia</a:t>
            </a:r>
          </a:p>
        </p:txBody>
      </p:sp>
      <p:pic>
        <p:nvPicPr>
          <p:cNvPr id="16388" name="Picture 2" descr="http://www.mdconsult.com/das/book/body/221976931-2/0/1492/f4-u1.0-B978-1-4160-2805-5..50399-2..gr2.jpg"/>
          <p:cNvPicPr>
            <a:picLocks noChangeAspect="1" noChangeArrowheads="1"/>
          </p:cNvPicPr>
          <p:nvPr/>
        </p:nvPicPr>
        <p:blipFill>
          <a:blip r:embed="rId2"/>
          <a:srcRect/>
          <a:stretch>
            <a:fillRect/>
          </a:stretch>
        </p:blipFill>
        <p:spPr bwMode="auto">
          <a:xfrm>
            <a:off x="4114800" y="2819400"/>
            <a:ext cx="4572000" cy="2963863"/>
          </a:xfrm>
          <a:prstGeom prst="rect">
            <a:avLst/>
          </a:prstGeom>
          <a:noFill/>
          <a:ln w="9525">
            <a:noFill/>
            <a:miter lim="800000"/>
            <a:headEnd/>
            <a:tailEnd/>
          </a:ln>
        </p:spPr>
      </p:pic>
      <p:pic>
        <p:nvPicPr>
          <p:cNvPr id="16389" name="Picture 4" descr="http://www.mdconsult.com/das/book/body/0/0/1492/f4-u1.0-B978-1-4160-2805-5..50399-2..gr1.jpg"/>
          <p:cNvPicPr>
            <a:picLocks noChangeAspect="1" noChangeArrowheads="1"/>
          </p:cNvPicPr>
          <p:nvPr/>
        </p:nvPicPr>
        <p:blipFill>
          <a:blip r:embed="rId3"/>
          <a:srcRect r="11398" b="56061"/>
          <a:stretch>
            <a:fillRect/>
          </a:stretch>
        </p:blipFill>
        <p:spPr bwMode="auto">
          <a:xfrm>
            <a:off x="228600" y="1828800"/>
            <a:ext cx="3048000" cy="2209800"/>
          </a:xfrm>
          <a:prstGeom prst="rect">
            <a:avLst/>
          </a:prstGeom>
          <a:noFill/>
          <a:ln w="9525">
            <a:noFill/>
            <a:miter lim="800000"/>
            <a:headEnd/>
            <a:tailEnd/>
          </a:ln>
        </p:spPr>
      </p:pic>
      <p:pic>
        <p:nvPicPr>
          <p:cNvPr id="16390" name="Picture 6" descr="http://www.mdconsult.com/das/book/body/0/0/1492/f4-u1.0-B978-1-4160-2805-5..50399-2..gr1.jpg"/>
          <p:cNvPicPr>
            <a:picLocks noChangeAspect="1" noChangeArrowheads="1"/>
          </p:cNvPicPr>
          <p:nvPr/>
        </p:nvPicPr>
        <p:blipFill>
          <a:blip r:embed="rId3"/>
          <a:srcRect t="51389" r="10660" b="4167"/>
          <a:stretch>
            <a:fillRect/>
          </a:stretch>
        </p:blipFill>
        <p:spPr bwMode="auto">
          <a:xfrm>
            <a:off x="228600" y="4191000"/>
            <a:ext cx="3352800" cy="2438400"/>
          </a:xfrm>
          <a:prstGeom prst="rect">
            <a:avLst/>
          </a:prstGeom>
          <a:noFill/>
          <a:ln w="9525">
            <a:noFill/>
            <a:miter lim="800000"/>
            <a:headEnd/>
            <a:tailEnd/>
          </a:ln>
        </p:spPr>
      </p:pic>
      <p:sp>
        <p:nvSpPr>
          <p:cNvPr id="7" name="TextBox 6"/>
          <p:cNvSpPr txBox="1"/>
          <p:nvPr/>
        </p:nvSpPr>
        <p:spPr>
          <a:xfrm>
            <a:off x="304800" y="1676400"/>
            <a:ext cx="990600" cy="400050"/>
          </a:xfrm>
          <a:prstGeom prst="rect">
            <a:avLst/>
          </a:prstGeom>
          <a:solidFill>
            <a:schemeClr val="accent3">
              <a:lumMod val="10000"/>
            </a:schemeClr>
          </a:solidFill>
        </p:spPr>
        <p:txBody>
          <a:bodyPr>
            <a:spAutoFit/>
          </a:bodyPr>
          <a:lstStyle/>
          <a:p>
            <a:pPr>
              <a:defRPr/>
            </a:pPr>
            <a:endParaRPr lang="en-US" dirty="0">
              <a:solidFill>
                <a:srgbClr val="002060"/>
              </a:solidFill>
            </a:endParaRPr>
          </a:p>
        </p:txBody>
      </p:sp>
      <p:sp>
        <p:nvSpPr>
          <p:cNvPr id="8" name="TextBox 7"/>
          <p:cNvSpPr txBox="1"/>
          <p:nvPr/>
        </p:nvSpPr>
        <p:spPr>
          <a:xfrm>
            <a:off x="6553200" y="2133600"/>
            <a:ext cx="2133600" cy="646331"/>
          </a:xfrm>
          <a:prstGeom prst="rect">
            <a:avLst/>
          </a:prstGeom>
          <a:solidFill>
            <a:schemeClr val="tx2">
              <a:lumMod val="75000"/>
            </a:schemeClr>
          </a:solidFill>
          <a:ln>
            <a:solidFill>
              <a:schemeClr val="tx2">
                <a:lumMod val="60000"/>
                <a:lumOff val="40000"/>
              </a:schemeClr>
            </a:solidFill>
          </a:ln>
        </p:spPr>
        <p:txBody>
          <a:bodyPr>
            <a:spAutoFit/>
          </a:bodyPr>
          <a:lstStyle/>
          <a:p>
            <a:pPr algn="ctr">
              <a:defRPr/>
            </a:pPr>
            <a:r>
              <a:rPr lang="en-US" dirty="0">
                <a:solidFill>
                  <a:srgbClr val="FFFF00"/>
                </a:solidFill>
              </a:rPr>
              <a:t>Giant pronormoblast</a:t>
            </a:r>
          </a:p>
        </p:txBody>
      </p:sp>
      <p:sp>
        <p:nvSpPr>
          <p:cNvPr id="9" name="Down Arrow 8"/>
          <p:cNvSpPr/>
          <p:nvPr/>
        </p:nvSpPr>
        <p:spPr bwMode="auto">
          <a:xfrm>
            <a:off x="7010400" y="2819400"/>
            <a:ext cx="76200" cy="685800"/>
          </a:xfrm>
          <a:prstGeom prst="downArrow">
            <a:avLst/>
          </a:prstGeom>
          <a:solidFill>
            <a:schemeClr val="accent4">
              <a:lumMod val="10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solidFill>
                <a:schemeClr val="accent4">
                  <a:lumMod val="1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33450" y="213756"/>
            <a:ext cx="8229600" cy="6947065"/>
          </a:xfrm>
        </p:spPr>
        <p:txBody>
          <a:bodyPr>
            <a:normAutofit fontScale="55000" lnSpcReduction="20000"/>
          </a:bodyPr>
          <a:lstStyle/>
          <a:p>
            <a:r>
              <a:rPr lang="en-US" sz="2900" dirty="0" smtClean="0"/>
              <a:t>You are asked to provide hematology consultation to evaluate anemia in a 34 year old hospitalized female.  She was admitted with fevers, chills, and sweats.  She admits to using intravenous heroin and is subsequently diagnosed with endocarditis of the tricuspid valve.  Multiple sets of blood cultures are growing methicillin sensitive staphylococcal aureus (MSSA) at the time of your consultation.  Her examination shows track marks on her arms and splinter hemorrhages at the nail beds.  Her C-reactive protein and westergren sedimentation (WESR) rate are markedly elevated.  She denies blood in her urine, stool or heavy menstrual periods.</a:t>
            </a:r>
          </a:p>
          <a:p>
            <a:r>
              <a:rPr lang="en-US" sz="2900" dirty="0" smtClean="0"/>
              <a:t> </a:t>
            </a:r>
          </a:p>
          <a:p>
            <a:r>
              <a:rPr lang="en-US" sz="2900" dirty="0" smtClean="0"/>
              <a:t>Laboratory studies:		</a:t>
            </a:r>
            <a:r>
              <a:rPr lang="en-US" sz="2900" u="sng" dirty="0" smtClean="0"/>
              <a:t>Pt  result</a:t>
            </a:r>
            <a:r>
              <a:rPr lang="en-US" sz="2900" dirty="0" smtClean="0"/>
              <a:t>		</a:t>
            </a:r>
            <a:r>
              <a:rPr lang="en-US" sz="2900" u="sng" dirty="0" smtClean="0"/>
              <a:t>Reference interval</a:t>
            </a:r>
            <a:endParaRPr lang="en-US" sz="2900" dirty="0" smtClean="0"/>
          </a:p>
          <a:p>
            <a:r>
              <a:rPr lang="en-US" sz="2900" dirty="0" smtClean="0"/>
              <a:t> </a:t>
            </a:r>
          </a:p>
          <a:p>
            <a:r>
              <a:rPr lang="en-US" sz="2900" dirty="0" smtClean="0"/>
              <a:t>Hemoglobin			10.2 g/dL	12-16 g/dL</a:t>
            </a:r>
          </a:p>
          <a:p>
            <a:r>
              <a:rPr lang="en-US" sz="2900" dirty="0" smtClean="0"/>
              <a:t>Hematocrit			32%		36-48%</a:t>
            </a:r>
          </a:p>
          <a:p>
            <a:r>
              <a:rPr lang="en-US" sz="2900" dirty="0" smtClean="0"/>
              <a:t>MCV				84 fL		80-100 fL</a:t>
            </a:r>
          </a:p>
          <a:p>
            <a:r>
              <a:rPr lang="en-US" sz="2900" dirty="0" smtClean="0"/>
              <a:t>WBC count			9,900/uL	4,500-10,500/</a:t>
            </a:r>
            <a:r>
              <a:rPr lang="en-US" sz="2900" dirty="0" err="1" smtClean="0"/>
              <a:t>uL</a:t>
            </a:r>
            <a:endParaRPr lang="en-US" sz="2900" dirty="0" smtClean="0"/>
          </a:p>
          <a:p>
            <a:r>
              <a:rPr lang="en-US" sz="2900" dirty="0" smtClean="0"/>
              <a:t>Platelet count			194,000/uL	150,000-450,000/uL</a:t>
            </a:r>
          </a:p>
          <a:p>
            <a:r>
              <a:rPr lang="en-US" sz="2900" dirty="0" smtClean="0"/>
              <a:t> </a:t>
            </a:r>
          </a:p>
          <a:p>
            <a:r>
              <a:rPr lang="en-US" sz="2900" dirty="0" smtClean="0"/>
              <a:t>Which of the following additional laboratory results would be consistent with the most likely etiology of her anemia?</a:t>
            </a:r>
          </a:p>
          <a:p>
            <a:r>
              <a:rPr lang="en-US" sz="2900" dirty="0" smtClean="0"/>
              <a:t>A.) Elevated percent (%) iron saturation</a:t>
            </a:r>
          </a:p>
          <a:p>
            <a:r>
              <a:rPr lang="en-US" sz="2900" dirty="0" smtClean="0"/>
              <a:t>B.) Elevated total iron binding capacity</a:t>
            </a:r>
          </a:p>
          <a:p>
            <a:r>
              <a:rPr lang="en-US" sz="2900" dirty="0" smtClean="0"/>
              <a:t>C.) Elevated reticulocyte count</a:t>
            </a:r>
          </a:p>
          <a:p>
            <a:r>
              <a:rPr lang="en-US" sz="2900" dirty="0" smtClean="0"/>
              <a:t>D.) Elevated hepcidin</a:t>
            </a:r>
          </a:p>
          <a:p>
            <a:r>
              <a:rPr lang="en-US" sz="2900" dirty="0" smtClean="0"/>
              <a:t>E.) Decreased ferritin</a:t>
            </a:r>
          </a:p>
          <a:p>
            <a:endParaRPr lang="en-US" dirty="0"/>
          </a:p>
        </p:txBody>
      </p:sp>
      <p:sp>
        <p:nvSpPr>
          <p:cNvPr id="5" name="TextBox 4"/>
          <p:cNvSpPr txBox="1"/>
          <p:nvPr/>
        </p:nvSpPr>
        <p:spPr>
          <a:xfrm>
            <a:off x="4797632" y="5380672"/>
            <a:ext cx="4595750" cy="1477328"/>
          </a:xfrm>
          <a:prstGeom prst="rect">
            <a:avLst/>
          </a:prstGeom>
          <a:noFill/>
        </p:spPr>
        <p:txBody>
          <a:bodyPr wrap="square" rtlCol="0">
            <a:spAutoFit/>
          </a:bodyPr>
          <a:lstStyle/>
          <a:p>
            <a:r>
              <a:rPr lang="en-US" dirty="0" smtClean="0">
                <a:solidFill>
                  <a:srgbClr val="FF0000"/>
                </a:solidFill>
              </a:rPr>
              <a:t>Goal: Understand the laboratory studies used to diagnosis iron deficiency, anemia of chronic disease/inflammation, and iron overload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dirty="0" smtClean="0"/>
              <a:t>Anemia of Chronic Disease/ Inflammation: Causes</a:t>
            </a:r>
            <a:br>
              <a:rPr lang="en-US" dirty="0" smtClean="0"/>
            </a:br>
            <a:r>
              <a:rPr lang="en-US" sz="3200" dirty="0" smtClean="0"/>
              <a:t>Know this slide</a:t>
            </a:r>
          </a:p>
        </p:txBody>
      </p:sp>
      <p:sp>
        <p:nvSpPr>
          <p:cNvPr id="28675" name="Content Placeholder 2"/>
          <p:cNvSpPr>
            <a:spLocks noGrp="1"/>
          </p:cNvSpPr>
          <p:nvPr>
            <p:ph idx="1"/>
          </p:nvPr>
        </p:nvSpPr>
        <p:spPr>
          <a:xfrm>
            <a:off x="457200" y="1676400"/>
            <a:ext cx="8229600" cy="4525963"/>
          </a:xfrm>
        </p:spPr>
        <p:txBody>
          <a:bodyPr/>
          <a:lstStyle/>
          <a:p>
            <a:r>
              <a:rPr lang="en-US" dirty="0" smtClean="0"/>
              <a:t>Infection</a:t>
            </a:r>
          </a:p>
          <a:p>
            <a:pPr lvl="1"/>
            <a:r>
              <a:rPr lang="en-US" dirty="0" smtClean="0"/>
              <a:t>Subacute bacterial endocarditis</a:t>
            </a:r>
          </a:p>
          <a:p>
            <a:pPr lvl="1"/>
            <a:endParaRPr lang="en-US" dirty="0" smtClean="0"/>
          </a:p>
          <a:p>
            <a:r>
              <a:rPr lang="en-US" dirty="0" smtClean="0"/>
              <a:t>Inflammatory disorders</a:t>
            </a:r>
          </a:p>
          <a:p>
            <a:pPr lvl="1"/>
            <a:r>
              <a:rPr lang="en-US" dirty="0" smtClean="0"/>
              <a:t>-ex. SLE, rheumatoid arthritis, Crohn’s disease</a:t>
            </a:r>
          </a:p>
          <a:p>
            <a:pPr lvl="1"/>
            <a:endParaRPr lang="en-US" dirty="0" smtClean="0"/>
          </a:p>
          <a:p>
            <a:r>
              <a:rPr lang="en-US" dirty="0" smtClean="0"/>
              <a:t>Malignancy</a:t>
            </a:r>
          </a:p>
        </p:txBody>
      </p:sp>
      <p:sp>
        <p:nvSpPr>
          <p:cNvPr id="4" name="TextBox 3"/>
          <p:cNvSpPr txBox="1">
            <a:spLocks noChangeArrowheads="1"/>
          </p:cNvSpPr>
          <p:nvPr/>
        </p:nvSpPr>
        <p:spPr bwMode="auto">
          <a:xfrm>
            <a:off x="457200" y="4949826"/>
            <a:ext cx="8763000" cy="1384995"/>
          </a:xfrm>
          <a:prstGeom prst="rect">
            <a:avLst/>
          </a:prstGeom>
          <a:solidFill>
            <a:srgbClr val="FFFF00"/>
          </a:solidFill>
          <a:ln w="9525">
            <a:noFill/>
            <a:miter lim="800000"/>
            <a:headEnd/>
            <a:tailEnd/>
          </a:ln>
        </p:spPr>
        <p:txBody>
          <a:bodyPr>
            <a:spAutoFit/>
          </a:bodyPr>
          <a:lstStyle/>
          <a:p>
            <a:pPr algn="ctr"/>
            <a:r>
              <a:rPr lang="en-US" sz="2800" dirty="0" smtClean="0">
                <a:solidFill>
                  <a:srgbClr val="000000"/>
                </a:solidFill>
              </a:rPr>
              <a:t>		</a:t>
            </a:r>
            <a:r>
              <a:rPr lang="en-US" sz="2800" dirty="0" smtClean="0"/>
              <a:t>Not </a:t>
            </a:r>
            <a:r>
              <a:rPr lang="en-US" sz="2800" dirty="0"/>
              <a:t>seen in chronic noninflammatory medical illness such as hypertension, high cholesterol, well controlled diabetes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0"/>
            <a:ext cx="8229600" cy="1143000"/>
          </a:xfrm>
        </p:spPr>
        <p:txBody>
          <a:bodyPr/>
          <a:lstStyle/>
          <a:p>
            <a:r>
              <a:rPr lang="en-US" dirty="0" smtClean="0"/>
              <a:t>Pathogenesis</a:t>
            </a:r>
          </a:p>
        </p:txBody>
      </p:sp>
      <p:sp>
        <p:nvSpPr>
          <p:cNvPr id="1028" name="Content Placeholder 2"/>
          <p:cNvSpPr>
            <a:spLocks noGrp="1"/>
          </p:cNvSpPr>
          <p:nvPr>
            <p:ph idx="1"/>
          </p:nvPr>
        </p:nvSpPr>
        <p:spPr>
          <a:xfrm>
            <a:off x="304800" y="838200"/>
            <a:ext cx="8229600" cy="4525963"/>
          </a:xfrm>
        </p:spPr>
        <p:txBody>
          <a:bodyPr/>
          <a:lstStyle/>
          <a:p>
            <a:r>
              <a:rPr lang="en-US" dirty="0" smtClean="0"/>
              <a:t>Cytokine mediated (e.g. IL-6, IL-1, TNF-</a:t>
            </a:r>
            <a:r>
              <a:rPr lang="el-GR" dirty="0" smtClean="0"/>
              <a:t>α</a:t>
            </a:r>
            <a:r>
              <a:rPr lang="en-US" dirty="0" smtClean="0"/>
              <a:t>)</a:t>
            </a:r>
          </a:p>
          <a:p>
            <a:endParaRPr lang="en-US" dirty="0" smtClean="0"/>
          </a:p>
          <a:p>
            <a:r>
              <a:rPr lang="en-US" dirty="0" smtClean="0"/>
              <a:t>Key is IL-6 mediated </a:t>
            </a:r>
            <a:r>
              <a:rPr lang="en-US" dirty="0" smtClean="0">
                <a:solidFill>
                  <a:schemeClr val="tx2"/>
                </a:solidFill>
              </a:rPr>
              <a:t>increase in hepcidin </a:t>
            </a:r>
            <a:r>
              <a:rPr lang="en-US" dirty="0" smtClean="0"/>
              <a:t>levels</a:t>
            </a:r>
          </a:p>
          <a:p>
            <a:pPr lvl="1"/>
            <a:r>
              <a:rPr lang="en-US" dirty="0" smtClean="0"/>
              <a:t>Hepcidin is the key negative regulator of iron absorption and macrophage iron release </a:t>
            </a:r>
          </a:p>
          <a:p>
            <a:endParaRPr lang="en-US" dirty="0" smtClean="0"/>
          </a:p>
        </p:txBody>
      </p:sp>
      <p:graphicFrame>
        <p:nvGraphicFramePr>
          <p:cNvPr id="1026" name="Object 3"/>
          <p:cNvGraphicFramePr>
            <a:graphicFrameLocks noChangeAspect="1"/>
          </p:cNvGraphicFramePr>
          <p:nvPr/>
        </p:nvGraphicFramePr>
        <p:xfrm>
          <a:off x="1650669" y="3476625"/>
          <a:ext cx="6017925" cy="2712911"/>
        </p:xfrm>
        <a:graphic>
          <a:graphicData uri="http://schemas.openxmlformats.org/presentationml/2006/ole">
            <p:oleObj spid="_x0000_s33794" name="Photo Editor Photo" r:id="rId3" imgW="4390476" imgH="1905266" progId="">
              <p:embed/>
            </p:oleObj>
          </a:graphicData>
        </a:graphic>
      </p:graphicFrame>
      <p:sp>
        <p:nvSpPr>
          <p:cNvPr id="1029" name="TextBox 4"/>
          <p:cNvSpPr txBox="1">
            <a:spLocks noChangeArrowheads="1"/>
          </p:cNvSpPr>
          <p:nvPr/>
        </p:nvSpPr>
        <p:spPr bwMode="auto">
          <a:xfrm>
            <a:off x="3810000" y="4114800"/>
            <a:ext cx="1367642" cy="738188"/>
          </a:xfrm>
          <a:prstGeom prst="rect">
            <a:avLst/>
          </a:prstGeom>
          <a:noFill/>
          <a:ln w="9525">
            <a:noFill/>
            <a:miter lim="800000"/>
            <a:headEnd/>
            <a:tailEnd/>
          </a:ln>
        </p:spPr>
        <p:txBody>
          <a:bodyPr wrap="square">
            <a:spAutoFit/>
          </a:bodyPr>
          <a:lstStyle/>
          <a:p>
            <a:r>
              <a:rPr lang="en-US" sz="1400" dirty="0">
                <a:solidFill>
                  <a:srgbClr val="000000"/>
                </a:solidFill>
              </a:rPr>
              <a:t>Site of hepcidin production</a:t>
            </a:r>
          </a:p>
        </p:txBody>
      </p:sp>
      <p:sp>
        <p:nvSpPr>
          <p:cNvPr id="1030" name="TextBox 5"/>
          <p:cNvSpPr txBox="1">
            <a:spLocks noChangeArrowheads="1"/>
          </p:cNvSpPr>
          <p:nvPr/>
        </p:nvSpPr>
        <p:spPr bwMode="auto">
          <a:xfrm>
            <a:off x="5867400" y="4876800"/>
            <a:ext cx="457200" cy="584200"/>
          </a:xfrm>
          <a:prstGeom prst="rect">
            <a:avLst/>
          </a:prstGeom>
          <a:noFill/>
          <a:ln w="9525">
            <a:noFill/>
            <a:miter lim="800000"/>
            <a:headEnd/>
            <a:tailEnd/>
          </a:ln>
        </p:spPr>
        <p:txBody>
          <a:bodyPr>
            <a:spAutoFit/>
          </a:bodyPr>
          <a:lstStyle/>
          <a:p>
            <a:r>
              <a:rPr lang="en-US" sz="3200" dirty="0">
                <a:solidFill>
                  <a:srgbClr val="000000"/>
                </a:solidFill>
              </a:rPr>
              <a:t>-</a:t>
            </a:r>
          </a:p>
        </p:txBody>
      </p:sp>
      <p:sp>
        <p:nvSpPr>
          <p:cNvPr id="1031" name="TextBox 6"/>
          <p:cNvSpPr txBox="1">
            <a:spLocks noChangeArrowheads="1"/>
          </p:cNvSpPr>
          <p:nvPr/>
        </p:nvSpPr>
        <p:spPr bwMode="auto">
          <a:xfrm>
            <a:off x="5867400" y="5562600"/>
            <a:ext cx="457200" cy="584200"/>
          </a:xfrm>
          <a:prstGeom prst="rect">
            <a:avLst/>
          </a:prstGeom>
          <a:noFill/>
          <a:ln w="9525">
            <a:noFill/>
            <a:miter lim="800000"/>
            <a:headEnd/>
            <a:tailEnd/>
          </a:ln>
        </p:spPr>
        <p:txBody>
          <a:bodyPr>
            <a:spAutoFit/>
          </a:bodyPr>
          <a:lstStyle/>
          <a:p>
            <a:r>
              <a:rPr lang="en-US" sz="3200" dirty="0">
                <a:solidFill>
                  <a:srgbClr val="000000"/>
                </a:solidFill>
              </a:rPr>
              <a:t>-</a:t>
            </a:r>
          </a:p>
        </p:txBody>
      </p:sp>
      <p:sp>
        <p:nvSpPr>
          <p:cNvPr id="1032" name="Rectangle 7"/>
          <p:cNvSpPr>
            <a:spLocks noChangeArrowheads="1"/>
          </p:cNvSpPr>
          <p:nvPr/>
        </p:nvSpPr>
        <p:spPr bwMode="auto">
          <a:xfrm>
            <a:off x="8728075" y="6488113"/>
            <a:ext cx="415925" cy="369887"/>
          </a:xfrm>
          <a:prstGeom prst="rect">
            <a:avLst/>
          </a:prstGeom>
          <a:noFill/>
          <a:ln w="9525">
            <a:noFill/>
            <a:miter lim="800000"/>
            <a:headEnd/>
            <a:tailEnd/>
          </a:ln>
        </p:spPr>
        <p:txBody>
          <a:bodyPr wrap="none">
            <a:spAutoFit/>
          </a:bodyPr>
          <a:lstStyle/>
          <a:p>
            <a:r>
              <a:rPr lang="en-US" dirty="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533400" y="134938"/>
            <a:ext cx="8229600" cy="1616075"/>
          </a:xfrm>
          <a:prstGeom prst="rect">
            <a:avLst/>
          </a:prstGeom>
          <a:noFill/>
          <a:ln w="9525">
            <a:noFill/>
            <a:miter lim="800000"/>
            <a:headEnd/>
            <a:tailEnd/>
          </a:ln>
        </p:spPr>
        <p:txBody>
          <a:bodyPr>
            <a:spAutoFit/>
          </a:bodyPr>
          <a:lstStyle/>
          <a:p>
            <a:pPr algn="ctr">
              <a:spcBef>
                <a:spcPct val="50000"/>
              </a:spcBef>
            </a:pPr>
            <a:r>
              <a:rPr lang="en-US" sz="3600" dirty="0">
                <a:solidFill>
                  <a:schemeClr val="tx2"/>
                </a:solidFill>
              </a:rPr>
              <a:t>Iron studies summary – Laboratory Evaluations—Know this slide</a:t>
            </a:r>
          </a:p>
          <a:p>
            <a:pPr>
              <a:spcBef>
                <a:spcPct val="50000"/>
              </a:spcBef>
            </a:pPr>
            <a:endParaRPr lang="en-US" dirty="0"/>
          </a:p>
        </p:txBody>
      </p:sp>
      <p:graphicFrame>
        <p:nvGraphicFramePr>
          <p:cNvPr id="123939" name="Group 35"/>
          <p:cNvGraphicFramePr>
            <a:graphicFrameLocks noGrp="1"/>
          </p:cNvGraphicFramePr>
          <p:nvPr/>
        </p:nvGraphicFramePr>
        <p:xfrm>
          <a:off x="381000" y="1600200"/>
          <a:ext cx="8382000" cy="4695952"/>
        </p:xfrm>
        <a:graphic>
          <a:graphicData uri="http://schemas.openxmlformats.org/drawingml/2006/table">
            <a:tbl>
              <a:tblPr/>
              <a:tblGrid>
                <a:gridCol w="3048000"/>
                <a:gridCol w="1600200"/>
                <a:gridCol w="2209800"/>
                <a:gridCol w="1524000"/>
              </a:tblGrid>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Tests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Iron Deficiency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Anemia of Chronic Disease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Iron Overload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Serum iron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Total iron binding capacity (TIBC)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Percent saturation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(serum iron/TIBC X 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Serum ferritin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NI-↑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63" name="Rectangle 3"/>
          <p:cNvSpPr>
            <a:spLocks noChangeArrowheads="1"/>
          </p:cNvSpPr>
          <p:nvPr/>
        </p:nvSpPr>
        <p:spPr bwMode="auto">
          <a:xfrm>
            <a:off x="8728075" y="6488113"/>
            <a:ext cx="415925" cy="369887"/>
          </a:xfrm>
          <a:prstGeom prst="rect">
            <a:avLst/>
          </a:prstGeom>
          <a:noFill/>
          <a:ln w="9525">
            <a:noFill/>
            <a:miter lim="800000"/>
            <a:headEnd/>
            <a:tailEnd/>
          </a:ln>
        </p:spPr>
        <p:txBody>
          <a:bodyPr wrap="none">
            <a:spAutoFit/>
          </a:bodyPr>
          <a:lstStyle/>
          <a:p>
            <a:r>
              <a:rPr lang="en-US" dirty="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32 year-old African American women is sent to you for evaluation of anemia.  She has been complaining of excessive fatigue and dyspnea on exertion for the past month.  She has had 5 prior uncomplicated pregnancies. Her menstrual cycle is unchanged and described as heavy and lasting at least 6 days.  She has no other medical problems.  Her mother was anemic when she was younger, but this has resolved.  She has no obvious toxin, travel, or pet exposures.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Prior CBC values were located for the patient and had always previously been normal.</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following laboratory data are obtained:</a:t>
            </a: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Laboratory studies:			</a:t>
            </a:r>
            <a:r>
              <a:rPr kumimoji="0" lang="en-US" sz="16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Pt  result</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Reference interval</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Hemoglobin			11.1 g/dL		12-16 g/dL</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Hematocrit			33%		36-48%</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MCV				73 fL		80-100 fL</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WBC count			9,900/uL		4,500-10,500/uL</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Platelet count			401,000/uL	150,000-450,000/uL</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Reticulocyte count:			1.7%		0.5-1.8%</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Which of the following is the most likely diagnosis?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A.)Alpha-thalassemia</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B.)Iron deficiency anemia</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C.)B-12 deficiency</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D.)Anemia of chronic disease (ACD)</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E.)Beta-thalassemia</a:t>
            </a:r>
            <a:endParaRPr kumimoji="0" lang="en-US" sz="16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3431969" y="4521976"/>
            <a:ext cx="5712031" cy="2336024"/>
          </a:xfrm>
          <a:prstGeom prst="rect">
            <a:avLst/>
          </a:prstGeom>
          <a:noFill/>
        </p:spPr>
        <p:txBody>
          <a:bodyPr wrap="square" rtlCol="0">
            <a:spAutoFit/>
          </a:bodyPr>
          <a:lstStyle/>
          <a:p>
            <a:pPr marL="609600" indent="-609600">
              <a:lnSpc>
                <a:spcPct val="90000"/>
              </a:lnSpc>
            </a:pPr>
            <a:r>
              <a:rPr lang="en-US" dirty="0" smtClean="0"/>
              <a:t>	</a:t>
            </a:r>
            <a:r>
              <a:rPr lang="en-US" dirty="0" smtClean="0">
                <a:solidFill>
                  <a:srgbClr val="FF0000"/>
                </a:solidFill>
              </a:rPr>
              <a:t>Goal: Identify the common causes and underlying defects leading to iron deficiency, anemia of chronic disease/inflammation and iron overload</a:t>
            </a:r>
          </a:p>
          <a:p>
            <a:pPr marL="609600" indent="-609600">
              <a:lnSpc>
                <a:spcPct val="90000"/>
              </a:lnSpc>
            </a:pPr>
            <a:endParaRPr lang="en-US" dirty="0" smtClean="0">
              <a:solidFill>
                <a:srgbClr val="FF0000"/>
              </a:solidFill>
            </a:endParaRPr>
          </a:p>
          <a:p>
            <a:pPr marL="609600" indent="-609600">
              <a:lnSpc>
                <a:spcPct val="90000"/>
              </a:lnSpc>
            </a:pPr>
            <a:r>
              <a:rPr lang="en-US" dirty="0" smtClean="0">
                <a:solidFill>
                  <a:srgbClr val="FF0000"/>
                </a:solidFill>
              </a:rPr>
              <a:t>	Goal 2: Understand the laboratory studies used to diagnosis iron deficiency, anemia of chronic disease/inflammation, and iron overload         </a:t>
            </a: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sz="3600" dirty="0" smtClean="0"/>
              <a:t>Common Causes of Iron Deficiency</a:t>
            </a:r>
            <a:br>
              <a:rPr lang="en-US" sz="3600" dirty="0" smtClean="0"/>
            </a:br>
            <a:r>
              <a:rPr lang="en-US" sz="3600" dirty="0" smtClean="0"/>
              <a:t>Know this slide</a:t>
            </a:r>
          </a:p>
        </p:txBody>
      </p:sp>
      <p:sp>
        <p:nvSpPr>
          <p:cNvPr id="20483" name="Rectangle 3"/>
          <p:cNvSpPr>
            <a:spLocks noGrp="1" noChangeArrowheads="1"/>
          </p:cNvSpPr>
          <p:nvPr>
            <p:ph type="body" idx="1"/>
          </p:nvPr>
        </p:nvSpPr>
        <p:spPr>
          <a:xfrm>
            <a:off x="457200" y="1371600"/>
            <a:ext cx="8229600" cy="5105400"/>
          </a:xfrm>
        </p:spPr>
        <p:txBody>
          <a:bodyPr/>
          <a:lstStyle/>
          <a:p>
            <a:pPr eaLnBrk="1" hangingPunct="1">
              <a:lnSpc>
                <a:spcPct val="80000"/>
              </a:lnSpc>
            </a:pPr>
            <a:r>
              <a:rPr lang="en-US" sz="2400" b="1" dirty="0" smtClean="0">
                <a:solidFill>
                  <a:srgbClr val="FFFF00"/>
                </a:solidFill>
              </a:rPr>
              <a:t>Blood loss</a:t>
            </a:r>
          </a:p>
          <a:p>
            <a:pPr lvl="1" eaLnBrk="1" hangingPunct="1">
              <a:lnSpc>
                <a:spcPct val="80000"/>
              </a:lnSpc>
            </a:pPr>
            <a:r>
              <a:rPr lang="en-US" sz="2400" dirty="0" smtClean="0"/>
              <a:t>Menstrual</a:t>
            </a:r>
          </a:p>
          <a:p>
            <a:pPr lvl="1" eaLnBrk="1" hangingPunct="1">
              <a:lnSpc>
                <a:spcPct val="80000"/>
              </a:lnSpc>
            </a:pPr>
            <a:r>
              <a:rPr lang="en-US" sz="2400" dirty="0" smtClean="0"/>
              <a:t>GI&gt;&gt;&gt;GU&gt;&gt;Pulmonary</a:t>
            </a:r>
          </a:p>
          <a:p>
            <a:pPr lvl="1" eaLnBrk="1" hangingPunct="1">
              <a:lnSpc>
                <a:spcPct val="80000"/>
              </a:lnSpc>
            </a:pPr>
            <a:endParaRPr lang="en-US" sz="2400" dirty="0" smtClean="0"/>
          </a:p>
          <a:p>
            <a:pPr eaLnBrk="1" hangingPunct="1">
              <a:lnSpc>
                <a:spcPct val="80000"/>
              </a:lnSpc>
            </a:pPr>
            <a:r>
              <a:rPr lang="en-US" sz="2400" b="1" dirty="0" smtClean="0">
                <a:solidFill>
                  <a:schemeClr val="tx2"/>
                </a:solidFill>
              </a:rPr>
              <a:t>Increased demand</a:t>
            </a:r>
          </a:p>
          <a:p>
            <a:pPr lvl="1" eaLnBrk="1" hangingPunct="1">
              <a:lnSpc>
                <a:spcPct val="80000"/>
              </a:lnSpc>
            </a:pPr>
            <a:r>
              <a:rPr lang="en-US" sz="2400" dirty="0" smtClean="0"/>
              <a:t>Pregnancy</a:t>
            </a:r>
          </a:p>
          <a:p>
            <a:pPr lvl="1" eaLnBrk="1" hangingPunct="1">
              <a:lnSpc>
                <a:spcPct val="80000"/>
              </a:lnSpc>
            </a:pPr>
            <a:r>
              <a:rPr lang="en-US" sz="2400" dirty="0" smtClean="0"/>
              <a:t>Rapid growth</a:t>
            </a:r>
          </a:p>
          <a:p>
            <a:pPr lvl="1" eaLnBrk="1" hangingPunct="1">
              <a:lnSpc>
                <a:spcPct val="80000"/>
              </a:lnSpc>
            </a:pPr>
            <a:endParaRPr lang="en-US" sz="2400" dirty="0" smtClean="0"/>
          </a:p>
          <a:p>
            <a:pPr eaLnBrk="1" hangingPunct="1">
              <a:lnSpc>
                <a:spcPct val="80000"/>
              </a:lnSpc>
            </a:pPr>
            <a:r>
              <a:rPr lang="en-US" sz="2400" b="1" dirty="0" smtClean="0">
                <a:solidFill>
                  <a:schemeClr val="tx2"/>
                </a:solidFill>
              </a:rPr>
              <a:t>Malabsorption</a:t>
            </a:r>
          </a:p>
          <a:p>
            <a:pPr lvl="1" eaLnBrk="1" hangingPunct="1">
              <a:lnSpc>
                <a:spcPct val="80000"/>
              </a:lnSpc>
            </a:pPr>
            <a:r>
              <a:rPr lang="en-US" sz="2400" dirty="0" smtClean="0"/>
              <a:t>Achlorhydria</a:t>
            </a:r>
          </a:p>
          <a:p>
            <a:pPr lvl="1" eaLnBrk="1" hangingPunct="1">
              <a:lnSpc>
                <a:spcPct val="80000"/>
              </a:lnSpc>
            </a:pPr>
            <a:r>
              <a:rPr lang="en-US" sz="2400" dirty="0" smtClean="0"/>
              <a:t>Gastric bypass</a:t>
            </a:r>
          </a:p>
          <a:p>
            <a:pPr lvl="1" eaLnBrk="1" hangingPunct="1">
              <a:lnSpc>
                <a:spcPct val="80000"/>
              </a:lnSpc>
            </a:pPr>
            <a:r>
              <a:rPr lang="en-US" sz="2400" dirty="0" smtClean="0"/>
              <a:t>Celiac sprue</a:t>
            </a:r>
          </a:p>
          <a:p>
            <a:pPr lvl="1" eaLnBrk="1" hangingPunct="1">
              <a:lnSpc>
                <a:spcPct val="80000"/>
              </a:lnSpc>
            </a:pPr>
            <a:endParaRPr lang="en-US" sz="2400" dirty="0" smtClean="0"/>
          </a:p>
          <a:p>
            <a:pPr eaLnBrk="1" hangingPunct="1">
              <a:lnSpc>
                <a:spcPct val="80000"/>
              </a:lnSpc>
            </a:pPr>
            <a:r>
              <a:rPr lang="en-US" sz="2400" b="1" dirty="0" smtClean="0">
                <a:solidFill>
                  <a:srgbClr val="FFFF00"/>
                </a:solidFill>
              </a:rPr>
              <a:t>Poor Dietary Intake</a:t>
            </a:r>
          </a:p>
        </p:txBody>
      </p:sp>
      <p:pic>
        <p:nvPicPr>
          <p:cNvPr id="20484" name="Picture 5" descr="http://t2.gstatic.com/images?q=tbn:aTXWB6CjPWsj-M:http://www.colorectal-cancer.ca/IMG/jpg/colon.jpg">
            <a:hlinkClick r:id="rId2"/>
          </p:cNvPr>
          <p:cNvPicPr>
            <a:picLocks noChangeAspect="1" noChangeArrowheads="1"/>
          </p:cNvPicPr>
          <p:nvPr/>
        </p:nvPicPr>
        <p:blipFill>
          <a:blip r:embed="rId3"/>
          <a:srcRect/>
          <a:stretch>
            <a:fillRect/>
          </a:stretch>
        </p:blipFill>
        <p:spPr bwMode="auto">
          <a:xfrm>
            <a:off x="5715000" y="1524000"/>
            <a:ext cx="1447800" cy="1368425"/>
          </a:xfrm>
          <a:prstGeom prst="rect">
            <a:avLst/>
          </a:prstGeom>
          <a:noFill/>
          <a:ln w="9525">
            <a:noFill/>
            <a:miter lim="800000"/>
            <a:headEnd/>
            <a:tailEnd/>
          </a:ln>
        </p:spPr>
      </p:pic>
      <p:pic>
        <p:nvPicPr>
          <p:cNvPr id="20485" name="Picture 7" descr="http://t3.gstatic.com/images?q=tbn:ka8jU6lH3TrHgM:http://intuitionlight.com/wp-content/uploads/2009/09/pregnancy-3.jpg">
            <a:hlinkClick r:id="rId4"/>
          </p:cNvPr>
          <p:cNvPicPr>
            <a:picLocks noChangeAspect="1" noChangeArrowheads="1"/>
          </p:cNvPicPr>
          <p:nvPr/>
        </p:nvPicPr>
        <p:blipFill>
          <a:blip r:embed="rId5"/>
          <a:srcRect/>
          <a:stretch>
            <a:fillRect/>
          </a:stretch>
        </p:blipFill>
        <p:spPr bwMode="auto">
          <a:xfrm>
            <a:off x="5791200" y="2971800"/>
            <a:ext cx="1371600" cy="1371600"/>
          </a:xfrm>
          <a:prstGeom prst="rect">
            <a:avLst/>
          </a:prstGeom>
          <a:noFill/>
          <a:ln w="9525">
            <a:noFill/>
            <a:miter lim="800000"/>
            <a:headEnd/>
            <a:tailEnd/>
          </a:ln>
        </p:spPr>
      </p:pic>
      <p:pic>
        <p:nvPicPr>
          <p:cNvPr id="20486" name="Picture 11" descr="http://www.gihealth.com/newsletter/29/loss-villi.jpg"/>
          <p:cNvPicPr>
            <a:picLocks noChangeAspect="1" noChangeArrowheads="1"/>
          </p:cNvPicPr>
          <p:nvPr/>
        </p:nvPicPr>
        <p:blipFill>
          <a:blip r:embed="rId6"/>
          <a:srcRect/>
          <a:stretch>
            <a:fillRect/>
          </a:stretch>
        </p:blipFill>
        <p:spPr bwMode="auto">
          <a:xfrm>
            <a:off x="5791200" y="4460875"/>
            <a:ext cx="1447800" cy="1646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NMBE tutorial on test writing</a:t>
            </a:r>
          </a:p>
          <a:p>
            <a:pPr lvl="1"/>
            <a:r>
              <a:rPr lang="en-US" u="sng" dirty="0" smtClean="0">
                <a:hlinkClick r:id="rId2"/>
              </a:rPr>
              <a:t>www.nbme.org/IWTutorial</a:t>
            </a:r>
            <a:endParaRPr lang="en-US" u="sng" dirty="0" smtClean="0"/>
          </a:p>
          <a:p>
            <a:pPr lvl="1"/>
            <a:endParaRPr lang="en-US" u="sng" dirty="0" smtClean="0"/>
          </a:p>
          <a:p>
            <a:r>
              <a:rPr lang="en-US" sz="2800" b="1" dirty="0" smtClean="0"/>
              <a:t>Constructing Written Test Questions For the Basic and Clinical Sciences </a:t>
            </a:r>
            <a:r>
              <a:rPr lang="en-US" sz="2800" i="1" dirty="0" smtClean="0"/>
              <a:t>National Board of Medical Examiners  2002</a:t>
            </a:r>
            <a:endParaRPr lang="en-US" u="sng" dirty="0" smtClean="0"/>
          </a:p>
          <a:p>
            <a:pPr lvl="1"/>
            <a:endParaRPr lang="en-US" u="sng" dirty="0" smtClean="0"/>
          </a:p>
          <a:p>
            <a:r>
              <a:rPr lang="en-US" dirty="0" smtClean="0"/>
              <a:t>Primary purpose of test writing is to communicate what you think is important</a:t>
            </a:r>
          </a:p>
          <a:p>
            <a:endParaRPr lang="en-US" dirty="0" smtClean="0"/>
          </a:p>
          <a:p>
            <a:pPr lvl="1"/>
            <a:r>
              <a:rPr lang="en-US" dirty="0" smtClean="0"/>
              <a:t>Motivate students to study</a:t>
            </a:r>
          </a:p>
          <a:p>
            <a:pPr lvl="1"/>
            <a:r>
              <a:rPr lang="en-US" dirty="0" smtClean="0"/>
              <a:t>Identify areas of deficiency in need of remediation</a:t>
            </a:r>
          </a:p>
          <a:p>
            <a:pPr lvl="1"/>
            <a:r>
              <a:rPr lang="en-US" dirty="0" smtClean="0"/>
              <a:t>Final grades/promotion decisions</a:t>
            </a:r>
          </a:p>
          <a:p>
            <a:pPr lvl="1"/>
            <a:r>
              <a:rPr lang="en-US" dirty="0" smtClean="0"/>
              <a:t>Identify where the curriculum is weak</a:t>
            </a:r>
            <a:endParaRPr lang="en-US" dirty="0"/>
          </a:p>
        </p:txBody>
      </p:sp>
      <p:sp>
        <p:nvSpPr>
          <p:cNvPr id="3" name="Title 2"/>
          <p:cNvSpPr>
            <a:spLocks noGrp="1"/>
          </p:cNvSpPr>
          <p:nvPr>
            <p:ph type="title"/>
          </p:nvPr>
        </p:nvSpPr>
        <p:spPr/>
        <p:txBody>
          <a:bodyPr/>
          <a:lstStyle/>
          <a:p>
            <a:pPr algn="ctr"/>
            <a:r>
              <a:rPr lang="en-US" dirty="0" smtClean="0"/>
              <a:t>There is an art to test writing</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81000" y="0"/>
            <a:ext cx="8534400" cy="646113"/>
          </a:xfrm>
          <a:prstGeom prst="rect">
            <a:avLst/>
          </a:prstGeom>
          <a:noFill/>
          <a:ln w="9525">
            <a:noFill/>
            <a:miter lim="800000"/>
            <a:headEnd/>
            <a:tailEnd/>
          </a:ln>
        </p:spPr>
        <p:txBody>
          <a:bodyPr>
            <a:spAutoFit/>
          </a:bodyPr>
          <a:lstStyle/>
          <a:p>
            <a:pPr marL="58738" algn="ctr">
              <a:tabLst>
                <a:tab pos="574675" algn="l"/>
                <a:tab pos="1489075" algn="l"/>
                <a:tab pos="3598863" algn="l"/>
              </a:tabLst>
            </a:pPr>
            <a:r>
              <a:rPr lang="en-US" sz="3600" dirty="0">
                <a:solidFill>
                  <a:schemeClr val="tx2"/>
                </a:solidFill>
              </a:rPr>
              <a:t>Laboratory studies  (know this slide) </a:t>
            </a:r>
          </a:p>
        </p:txBody>
      </p:sp>
      <p:graphicFrame>
        <p:nvGraphicFramePr>
          <p:cNvPr id="89168" name="Group 80"/>
          <p:cNvGraphicFramePr>
            <a:graphicFrameLocks noGrp="1"/>
          </p:cNvGraphicFramePr>
          <p:nvPr/>
        </p:nvGraphicFramePr>
        <p:xfrm>
          <a:off x="1663535" y="578357"/>
          <a:ext cx="7480465" cy="5786586"/>
        </p:xfrm>
        <a:graphic>
          <a:graphicData uri="http://schemas.openxmlformats.org/drawingml/2006/table">
            <a:tbl>
              <a:tblPr/>
              <a:tblGrid>
                <a:gridCol w="4207762"/>
                <a:gridCol w="3272703"/>
              </a:tblGrid>
              <a:tr h="9022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Test (normal values)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Iron-Deficiency Anemia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50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Peripheral blood smear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Hypochromic, microcytic cells; marked anisocytosis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Reticulocyte 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MCV  (80-100 cu microns)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&lt;80 (microcytic)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Serum iron (40-135 ug/dL)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Serum TIBC</a:t>
                      </a:r>
                      <a:r>
                        <a:rPr kumimoji="0" lang="en-US" sz="2400" b="0" i="0" u="none" strike="noStrike" cap="none" normalizeH="0" baseline="30000" dirty="0" smtClean="0">
                          <a:ln>
                            <a:noFill/>
                          </a:ln>
                          <a:solidFill>
                            <a:schemeClr val="tx2"/>
                          </a:solidFill>
                          <a:effectLst/>
                          <a:latin typeface="Arial" charset="0"/>
                        </a:rPr>
                        <a:t>*</a:t>
                      </a:r>
                      <a:r>
                        <a:rPr kumimoji="0" lang="en-US" sz="2400" b="0" i="0" u="none" strike="noStrike" cap="none" normalizeH="0" baseline="0" dirty="0" smtClean="0">
                          <a:ln>
                            <a:noFill/>
                          </a:ln>
                          <a:solidFill>
                            <a:schemeClr val="tx1"/>
                          </a:solidFill>
                          <a:effectLst/>
                          <a:latin typeface="Arial" charset="0"/>
                        </a:rPr>
                        <a:t> (225-430 ug/dL)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Increased (&gt;350)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57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Iron saturation (iron/TIBC X 100)                     (20-50%)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&lt;15%, often less than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75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Serum ferritin (10-185ng/mL)</a:t>
                      </a:r>
                      <a:endParaRPr kumimoji="0" lang="en-US" sz="20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Bone marrow iron stain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Absent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39" name="Text Box 32"/>
          <p:cNvSpPr txBox="1">
            <a:spLocks noChangeArrowheads="1"/>
          </p:cNvSpPr>
          <p:nvPr/>
        </p:nvSpPr>
        <p:spPr bwMode="auto">
          <a:xfrm>
            <a:off x="533400" y="6172200"/>
            <a:ext cx="66294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21540" name="TextBox 4"/>
          <p:cNvSpPr txBox="1">
            <a:spLocks noChangeArrowheads="1"/>
          </p:cNvSpPr>
          <p:nvPr/>
        </p:nvSpPr>
        <p:spPr bwMode="auto">
          <a:xfrm>
            <a:off x="866899" y="6477000"/>
            <a:ext cx="7362701" cy="369888"/>
          </a:xfrm>
          <a:prstGeom prst="rect">
            <a:avLst/>
          </a:prstGeom>
          <a:solidFill>
            <a:srgbClr val="FFFF00"/>
          </a:solidFill>
          <a:ln w="9525">
            <a:noFill/>
            <a:miter lim="800000"/>
            <a:headEnd/>
            <a:tailEnd/>
          </a:ln>
        </p:spPr>
        <p:txBody>
          <a:bodyPr wrap="square">
            <a:spAutoFit/>
          </a:bodyPr>
          <a:lstStyle/>
          <a:p>
            <a:r>
              <a:rPr lang="en-US" baseline="30000" dirty="0">
                <a:solidFill>
                  <a:srgbClr val="FFFF00"/>
                </a:solidFill>
              </a:rPr>
              <a:t>*</a:t>
            </a:r>
            <a:r>
              <a:rPr lang="en-US" dirty="0"/>
              <a:t>Total iron binding capacity:  a reflection of serum transferrin</a:t>
            </a:r>
            <a:endParaRPr lang="en-US" baseline="300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13756" y="449559"/>
            <a:ext cx="8930244"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are asked to evaluate a 78 year-old African American female who presents with poor balance, gait instability, and declining memory.  The only past medical history is resection of part of her ileum for prior perorated diverticulitis.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She has no personal or family history of autoimmune or hematologic disorders.  Her only medication is a multivitamin with iron.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examination you note pallor, glossitis, and loss of distal vibratory sensation.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Laboratory studies:			</a:t>
            </a:r>
            <a:r>
              <a:rPr kumimoji="0" lang="en-US" sz="16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Pt  result</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6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Reference interval</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Hemoglobin			9.1 g/dL		12-16 g/dL</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Hematocrit			28%		36-48%</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MCV				114 fL		80-100 fL</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WBC count			3,900/uL		4,500-10,500/uL</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Platelet count			136,000/uL	150,000-450,000/uL</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Which of the following would be supportive of the most likely diagnosis?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A.)Low folate</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B.)Hyposegmented neutrophils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C.)Anti-parietal cell antibodies</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D.)Elevated methylmalonic acid</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E.)Low homocysteine</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3206337" y="4640505"/>
            <a:ext cx="5415148" cy="2093650"/>
          </a:xfrm>
          <a:prstGeom prst="rect">
            <a:avLst/>
          </a:prstGeom>
          <a:noFill/>
        </p:spPr>
        <p:txBody>
          <a:bodyPr wrap="square" rtlCol="0">
            <a:spAutoFit/>
          </a:bodyPr>
          <a:lstStyle/>
          <a:p>
            <a:pPr marL="609600" indent="-609600">
              <a:lnSpc>
                <a:spcPct val="90000"/>
              </a:lnSpc>
            </a:pPr>
            <a:r>
              <a:rPr lang="en-US" dirty="0" smtClean="0"/>
              <a:t>	</a:t>
            </a:r>
            <a:r>
              <a:rPr lang="en-US" dirty="0" smtClean="0">
                <a:solidFill>
                  <a:srgbClr val="FF0000"/>
                </a:solidFill>
              </a:rPr>
              <a:t>Goal: Define the characteristics, clinical features,  and laboratory findings of the megaloblastic anemias including:</a:t>
            </a:r>
          </a:p>
          <a:p>
            <a:pPr marL="609600" indent="-609600">
              <a:lnSpc>
                <a:spcPct val="90000"/>
              </a:lnSpc>
            </a:pPr>
            <a:r>
              <a:rPr lang="en-US" dirty="0" smtClean="0">
                <a:solidFill>
                  <a:srgbClr val="FF0000"/>
                </a:solidFill>
              </a:rPr>
              <a:t> </a:t>
            </a:r>
          </a:p>
          <a:p>
            <a:pPr marL="1009650" lvl="1" indent="-609600">
              <a:lnSpc>
                <a:spcPct val="90000"/>
              </a:lnSpc>
            </a:pPr>
            <a:r>
              <a:rPr lang="en-US" dirty="0" smtClean="0">
                <a:solidFill>
                  <a:srgbClr val="FF0000"/>
                </a:solidFill>
              </a:rPr>
              <a:t>	B</a:t>
            </a:r>
            <a:r>
              <a:rPr lang="en-US" baseline="-25000" dirty="0" smtClean="0">
                <a:solidFill>
                  <a:srgbClr val="FF0000"/>
                </a:solidFill>
              </a:rPr>
              <a:t>12 </a:t>
            </a:r>
            <a:r>
              <a:rPr lang="en-US" dirty="0" smtClean="0">
                <a:solidFill>
                  <a:srgbClr val="FF0000"/>
                </a:solidFill>
              </a:rPr>
              <a:t>–function, absorption, diagnosis and deficiency</a:t>
            </a:r>
          </a:p>
          <a:p>
            <a:pPr marL="1409700" lvl="2" indent="-609600">
              <a:lnSpc>
                <a:spcPct val="90000"/>
              </a:lnSpc>
            </a:pPr>
            <a:r>
              <a:rPr lang="en-US" dirty="0" smtClean="0">
                <a:solidFill>
                  <a:srgbClr val="FF0000"/>
                </a:solidFill>
              </a:rPr>
              <a:t>	Pathophysiology and laboratory evaluation of pernicious anemia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solidFill>
            <a:srgbClr val="FFFF00"/>
          </a:solidFill>
        </p:spPr>
        <p:txBody>
          <a:bodyPr>
            <a:normAutofit fontScale="90000"/>
          </a:bodyPr>
          <a:lstStyle/>
          <a:p>
            <a:pPr algn="ctr"/>
            <a:r>
              <a:rPr lang="en-US" dirty="0" smtClean="0">
                <a:solidFill>
                  <a:schemeClr val="bg1"/>
                </a:solidFill>
              </a:rPr>
              <a:t>Megaloblastic anemias</a:t>
            </a:r>
            <a:r>
              <a:rPr lang="en-US" dirty="0" smtClean="0"/>
              <a:t/>
            </a:r>
            <a:br>
              <a:rPr lang="en-US" dirty="0" smtClean="0"/>
            </a:br>
            <a:r>
              <a:rPr lang="en-US" sz="3200" dirty="0" smtClean="0">
                <a:solidFill>
                  <a:schemeClr val="bg1"/>
                </a:solidFill>
              </a:rPr>
              <a:t>Know this slide</a:t>
            </a:r>
          </a:p>
        </p:txBody>
      </p:sp>
      <p:sp>
        <p:nvSpPr>
          <p:cNvPr id="51203" name="Content Placeholder 3"/>
          <p:cNvSpPr>
            <a:spLocks noGrp="1"/>
          </p:cNvSpPr>
          <p:nvPr>
            <p:ph sz="half" idx="1"/>
          </p:nvPr>
        </p:nvSpPr>
        <p:spPr/>
        <p:txBody>
          <a:bodyPr/>
          <a:lstStyle/>
          <a:p>
            <a:pPr>
              <a:buFontTx/>
              <a:buNone/>
            </a:pPr>
            <a:r>
              <a:rPr lang="en-US" b="1" u="sng" dirty="0" smtClean="0">
                <a:solidFill>
                  <a:schemeClr val="bg2"/>
                </a:solidFill>
              </a:rPr>
              <a:t>B-12 deficiency</a:t>
            </a:r>
          </a:p>
          <a:p>
            <a:r>
              <a:rPr lang="en-US" dirty="0" smtClean="0">
                <a:solidFill>
                  <a:schemeClr val="bg1"/>
                </a:solidFill>
              </a:rPr>
              <a:t>May take years to develop</a:t>
            </a:r>
          </a:p>
          <a:p>
            <a:r>
              <a:rPr lang="en-US" dirty="0" smtClean="0">
                <a:solidFill>
                  <a:schemeClr val="bg1"/>
                </a:solidFill>
              </a:rPr>
              <a:t>Often due to poor absorption</a:t>
            </a:r>
          </a:p>
          <a:p>
            <a:endParaRPr lang="en-US" dirty="0" smtClean="0">
              <a:solidFill>
                <a:schemeClr val="bg2"/>
              </a:solidFill>
            </a:endParaRPr>
          </a:p>
          <a:p>
            <a:endParaRPr lang="en-US" dirty="0" smtClean="0">
              <a:solidFill>
                <a:schemeClr val="bg2"/>
              </a:solidFill>
            </a:endParaRPr>
          </a:p>
        </p:txBody>
      </p:sp>
      <p:sp>
        <p:nvSpPr>
          <p:cNvPr id="51204" name="Content Placeholder 4"/>
          <p:cNvSpPr>
            <a:spLocks noGrp="1"/>
          </p:cNvSpPr>
          <p:nvPr>
            <p:ph sz="half" idx="2"/>
          </p:nvPr>
        </p:nvSpPr>
        <p:spPr>
          <a:xfrm>
            <a:off x="4648200" y="1524000"/>
            <a:ext cx="4038600" cy="4525963"/>
          </a:xfrm>
        </p:spPr>
        <p:txBody>
          <a:bodyPr/>
          <a:lstStyle/>
          <a:p>
            <a:pPr>
              <a:buFontTx/>
              <a:buNone/>
            </a:pPr>
            <a:r>
              <a:rPr lang="en-US" b="1" u="sng" dirty="0" smtClean="0">
                <a:solidFill>
                  <a:schemeClr val="bg2"/>
                </a:solidFill>
              </a:rPr>
              <a:t>Folate</a:t>
            </a:r>
          </a:p>
          <a:p>
            <a:r>
              <a:rPr lang="en-US" dirty="0" smtClean="0">
                <a:solidFill>
                  <a:schemeClr val="bg1"/>
                </a:solidFill>
              </a:rPr>
              <a:t>Onset can occur within months</a:t>
            </a:r>
          </a:p>
          <a:p>
            <a:r>
              <a:rPr lang="en-US" dirty="0" smtClean="0">
                <a:solidFill>
                  <a:schemeClr val="bg1"/>
                </a:solidFill>
              </a:rPr>
              <a:t>Often due to poor nutritional intake or increased demand</a:t>
            </a:r>
          </a:p>
        </p:txBody>
      </p:sp>
      <p:pic>
        <p:nvPicPr>
          <p:cNvPr id="51205" name="Picture 6" descr="http://t1.gstatic.com/images?q=tbn:47utHSbwkw_6WM:http://chiropracticcareobx.com/blog/wp-content/uploads/2010/09/pregnancy.jpg">
            <a:hlinkClick r:id="rId2"/>
          </p:cNvPr>
          <p:cNvPicPr>
            <a:picLocks noChangeAspect="1" noChangeArrowheads="1"/>
          </p:cNvPicPr>
          <p:nvPr/>
        </p:nvPicPr>
        <p:blipFill>
          <a:blip r:embed="rId3"/>
          <a:srcRect/>
          <a:stretch>
            <a:fillRect/>
          </a:stretch>
        </p:blipFill>
        <p:spPr bwMode="auto">
          <a:xfrm>
            <a:off x="5486400" y="4483925"/>
            <a:ext cx="2039938" cy="2057400"/>
          </a:xfrm>
          <a:prstGeom prst="rect">
            <a:avLst/>
          </a:prstGeom>
          <a:noFill/>
          <a:ln w="9525">
            <a:noFill/>
            <a:miter lim="800000"/>
            <a:headEnd/>
            <a:tailEnd/>
          </a:ln>
        </p:spPr>
      </p:pic>
      <p:pic>
        <p:nvPicPr>
          <p:cNvPr id="51206" name="Picture 8" descr="http://www.b12patch.com/blog/wp-content/uploads/2009/07/gastric_bypass_roux-en-y.jpg"/>
          <p:cNvPicPr>
            <a:picLocks noChangeAspect="1" noChangeArrowheads="1"/>
          </p:cNvPicPr>
          <p:nvPr/>
        </p:nvPicPr>
        <p:blipFill>
          <a:blip r:embed="rId4"/>
          <a:srcRect/>
          <a:stretch>
            <a:fillRect/>
          </a:stretch>
        </p:blipFill>
        <p:spPr bwMode="auto">
          <a:xfrm>
            <a:off x="762000" y="3729038"/>
            <a:ext cx="2514600" cy="2824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macrorad.com/tr/images/olgu-sunumlari/8/1-b.jpg"/>
          <p:cNvPicPr>
            <a:picLocks noChangeAspect="1" noChangeArrowheads="1"/>
          </p:cNvPicPr>
          <p:nvPr/>
        </p:nvPicPr>
        <p:blipFill>
          <a:blip r:embed="rId2"/>
          <a:srcRect/>
          <a:stretch>
            <a:fillRect/>
          </a:stretch>
        </p:blipFill>
        <p:spPr bwMode="auto">
          <a:xfrm>
            <a:off x="381000" y="1981200"/>
            <a:ext cx="3600450" cy="3644900"/>
          </a:xfrm>
          <a:prstGeom prst="rect">
            <a:avLst/>
          </a:prstGeom>
          <a:noFill/>
          <a:ln w="9525">
            <a:noFill/>
            <a:miter lim="800000"/>
            <a:headEnd/>
            <a:tailEnd/>
          </a:ln>
        </p:spPr>
      </p:pic>
      <p:pic>
        <p:nvPicPr>
          <p:cNvPr id="54275" name="Picture 2" descr="scan0037"/>
          <p:cNvPicPr>
            <a:picLocks noChangeAspect="1" noChangeArrowheads="1"/>
          </p:cNvPicPr>
          <p:nvPr/>
        </p:nvPicPr>
        <p:blipFill>
          <a:blip r:embed="rId3"/>
          <a:srcRect/>
          <a:stretch>
            <a:fillRect/>
          </a:stretch>
        </p:blipFill>
        <p:spPr bwMode="auto">
          <a:xfrm>
            <a:off x="4114800" y="2362200"/>
            <a:ext cx="5029200" cy="3352800"/>
          </a:xfrm>
          <a:prstGeom prst="rect">
            <a:avLst/>
          </a:prstGeom>
          <a:noFill/>
          <a:ln w="9525">
            <a:noFill/>
            <a:miter lim="800000"/>
            <a:headEnd/>
            <a:tailEnd/>
          </a:ln>
        </p:spPr>
      </p:pic>
      <p:sp>
        <p:nvSpPr>
          <p:cNvPr id="54276" name="Title 5"/>
          <p:cNvSpPr>
            <a:spLocks noGrp="1"/>
          </p:cNvSpPr>
          <p:nvPr>
            <p:ph type="title"/>
          </p:nvPr>
        </p:nvSpPr>
        <p:spPr>
          <a:solidFill>
            <a:srgbClr val="FFFF00"/>
          </a:solidFill>
        </p:spPr>
        <p:txBody>
          <a:bodyPr>
            <a:normAutofit fontScale="90000"/>
          </a:bodyPr>
          <a:lstStyle/>
          <a:p>
            <a:r>
              <a:rPr lang="en-US" dirty="0" smtClean="0">
                <a:solidFill>
                  <a:schemeClr val="bg1"/>
                </a:solidFill>
              </a:rPr>
              <a:t>Subacute Combined Degeneration</a:t>
            </a:r>
          </a:p>
        </p:txBody>
      </p:sp>
      <p:sp>
        <p:nvSpPr>
          <p:cNvPr id="54277" name="TextBox 6"/>
          <p:cNvSpPr txBox="1">
            <a:spLocks noChangeArrowheads="1"/>
          </p:cNvSpPr>
          <p:nvPr/>
        </p:nvSpPr>
        <p:spPr bwMode="auto">
          <a:xfrm>
            <a:off x="2057400" y="5715000"/>
            <a:ext cx="7086600" cy="646331"/>
          </a:xfrm>
          <a:prstGeom prst="rect">
            <a:avLst/>
          </a:prstGeom>
          <a:solidFill>
            <a:schemeClr val="bg1"/>
          </a:solidFill>
          <a:ln w="9525">
            <a:noFill/>
            <a:miter lim="800000"/>
            <a:headEnd/>
            <a:tailEnd/>
          </a:ln>
        </p:spPr>
        <p:txBody>
          <a:bodyPr>
            <a:spAutoFit/>
          </a:bodyPr>
          <a:lstStyle/>
          <a:p>
            <a:r>
              <a:rPr lang="en-US" b="1" dirty="0">
                <a:solidFill>
                  <a:srgbClr val="FFFF00"/>
                </a:solidFill>
              </a:rPr>
              <a:t>Note neurologic findings are found in B-12, but not folate deficiency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 y="0"/>
            <a:ext cx="8382000" cy="6863417"/>
          </a:xfrm>
          <a:prstGeom prst="rect">
            <a:avLst/>
          </a:prstGeom>
          <a:noFill/>
          <a:ln w="9525">
            <a:noFill/>
            <a:miter lim="800000"/>
            <a:headEnd/>
            <a:tailEnd/>
          </a:ln>
        </p:spPr>
        <p:txBody>
          <a:bodyPr>
            <a:spAutoFit/>
          </a:bodyPr>
          <a:lstStyle/>
          <a:p>
            <a:pPr marL="292100" indent="-292100" algn="ctr">
              <a:defRPr/>
            </a:pPr>
            <a:r>
              <a:rPr lang="en-US" b="1" dirty="0">
                <a:solidFill>
                  <a:srgbClr val="FF0000"/>
                </a:solidFill>
              </a:rPr>
              <a:t> </a:t>
            </a:r>
            <a:r>
              <a:rPr lang="en-US" sz="3600" dirty="0">
                <a:solidFill>
                  <a:schemeClr val="tx2"/>
                </a:solidFill>
              </a:rPr>
              <a:t>Megaloblastic Anemia: </a:t>
            </a:r>
          </a:p>
          <a:p>
            <a:pPr marL="292100" indent="-292100" algn="ctr">
              <a:defRPr/>
            </a:pPr>
            <a:r>
              <a:rPr lang="en-US" sz="3600" dirty="0">
                <a:solidFill>
                  <a:schemeClr val="tx2"/>
                </a:solidFill>
              </a:rPr>
              <a:t>Laboratory Studies </a:t>
            </a:r>
          </a:p>
          <a:p>
            <a:pPr marL="292100" indent="-292100" algn="ctr">
              <a:defRPr/>
            </a:pPr>
            <a:r>
              <a:rPr lang="en-US" sz="3200" dirty="0">
                <a:solidFill>
                  <a:schemeClr val="tx2"/>
                </a:solidFill>
              </a:rPr>
              <a:t>Know this slide</a:t>
            </a:r>
          </a:p>
          <a:p>
            <a:pPr marL="292100" indent="-292100">
              <a:buFont typeface="Arial" pitchFamily="34" charset="0"/>
              <a:buChar char="•"/>
              <a:defRPr/>
            </a:pPr>
            <a:r>
              <a:rPr lang="en-US" sz="2400" dirty="0">
                <a:solidFill>
                  <a:schemeClr val="tx2"/>
                </a:solidFill>
              </a:rPr>
              <a:t>Macrocytic anemia</a:t>
            </a:r>
          </a:p>
          <a:p>
            <a:pPr marL="749300" lvl="1" indent="-292100">
              <a:buFont typeface="Arial" pitchFamily="34" charset="0"/>
              <a:buChar char="•"/>
              <a:defRPr/>
            </a:pPr>
            <a:r>
              <a:rPr lang="en-US" sz="2400" dirty="0">
                <a:solidFill>
                  <a:schemeClr val="bg1"/>
                </a:solidFill>
              </a:rPr>
              <a:t>MCV typically between 110-130 fL</a:t>
            </a:r>
          </a:p>
          <a:p>
            <a:pPr marL="292100" indent="-292100">
              <a:buFont typeface="Arial" pitchFamily="34" charset="0"/>
              <a:buChar char="•"/>
              <a:defRPr/>
            </a:pPr>
            <a:endParaRPr lang="en-US" sz="2400" dirty="0">
              <a:solidFill>
                <a:schemeClr val="bg1"/>
              </a:solidFill>
            </a:endParaRPr>
          </a:p>
          <a:p>
            <a:pPr marL="292100" indent="-292100">
              <a:buFont typeface="Arial" pitchFamily="34" charset="0"/>
              <a:buChar char="•"/>
              <a:defRPr/>
            </a:pPr>
            <a:r>
              <a:rPr lang="en-US" sz="2400" dirty="0">
                <a:solidFill>
                  <a:schemeClr val="tx2"/>
                </a:solidFill>
              </a:rPr>
              <a:t>Pancytopenia in some cases</a:t>
            </a:r>
          </a:p>
          <a:p>
            <a:pPr marL="292100" indent="-292100">
              <a:buFont typeface="Arial" pitchFamily="34" charset="0"/>
              <a:buChar char="•"/>
              <a:defRPr/>
            </a:pPr>
            <a:endParaRPr lang="en-US" sz="2400" dirty="0">
              <a:solidFill>
                <a:schemeClr val="tx2"/>
              </a:solidFill>
            </a:endParaRPr>
          </a:p>
          <a:p>
            <a:pPr marL="292100" indent="-292100">
              <a:buFont typeface="Arial" pitchFamily="34" charset="0"/>
              <a:buChar char="•"/>
              <a:defRPr/>
            </a:pPr>
            <a:r>
              <a:rPr lang="en-US" sz="2400" dirty="0">
                <a:solidFill>
                  <a:schemeClr val="tx2"/>
                </a:solidFill>
              </a:rPr>
              <a:t>Peripheral blood smear</a:t>
            </a:r>
          </a:p>
          <a:p>
            <a:pPr marL="292100" indent="-292100">
              <a:defRPr/>
            </a:pPr>
            <a:endParaRPr lang="en-US" sz="2400" dirty="0"/>
          </a:p>
          <a:p>
            <a:pPr marL="749300" lvl="1" indent="-342900">
              <a:buFontTx/>
              <a:buChar char="•"/>
              <a:defRPr/>
            </a:pPr>
            <a:r>
              <a:rPr lang="en-US" sz="2400" dirty="0"/>
              <a:t>Anisocytosis and poikilocytosis of the red blood </a:t>
            </a:r>
            <a:r>
              <a:rPr lang="en-US" sz="2400" dirty="0" smtClean="0"/>
              <a:t>cells</a:t>
            </a:r>
            <a:endParaRPr lang="en-US" sz="2400" dirty="0"/>
          </a:p>
          <a:p>
            <a:pPr marL="749300" lvl="1" indent="-342900">
              <a:buFontTx/>
              <a:buChar char="•"/>
              <a:defRPr/>
            </a:pPr>
            <a:r>
              <a:rPr lang="en-US" sz="2400" dirty="0" smtClean="0"/>
              <a:t>Macro-ovalocytes</a:t>
            </a:r>
            <a:endParaRPr lang="en-US" sz="2400" dirty="0"/>
          </a:p>
          <a:p>
            <a:pPr marL="749300" lvl="1" indent="-342900">
              <a:buFont typeface="Arial" pitchFamily="34" charset="0"/>
              <a:buChar char="•"/>
              <a:defRPr/>
            </a:pPr>
            <a:r>
              <a:rPr lang="en-US" sz="2400" dirty="0"/>
              <a:t>Hypersegmented polymorphonuclear neutrophils</a:t>
            </a:r>
          </a:p>
          <a:p>
            <a:pPr marL="1206500" lvl="2" indent="-342900">
              <a:buFont typeface="Arial" pitchFamily="34" charset="0"/>
              <a:buChar char="•"/>
              <a:defRPr/>
            </a:pPr>
            <a:r>
              <a:rPr lang="en-US" sz="2400" dirty="0"/>
              <a:t>&gt;5 lobes</a:t>
            </a:r>
          </a:p>
          <a:p>
            <a:pPr marL="1206500" lvl="2" indent="-342900">
              <a:buFontTx/>
              <a:buChar char="•"/>
              <a:defRPr/>
            </a:pPr>
            <a:endParaRPr lang="en-US" sz="2400" dirty="0"/>
          </a:p>
          <a:p>
            <a:pPr marL="749300" lvl="1" indent="-342900">
              <a:defRPr/>
            </a:pPr>
            <a:endParaRPr lang="en-US" sz="2400" b="1"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28600" y="0"/>
            <a:ext cx="8610600" cy="6186488"/>
          </a:xfrm>
          <a:prstGeom prst="rect">
            <a:avLst/>
          </a:prstGeom>
          <a:noFill/>
          <a:ln w="9525">
            <a:noFill/>
            <a:miter lim="800000"/>
            <a:headEnd/>
            <a:tailEnd/>
          </a:ln>
        </p:spPr>
        <p:txBody>
          <a:bodyPr>
            <a:spAutoFit/>
          </a:bodyPr>
          <a:lstStyle/>
          <a:p>
            <a:pPr marL="396875" indent="-396875" algn="ctr">
              <a:tabLst>
                <a:tab pos="1265238" algn="l"/>
              </a:tabLst>
              <a:defRPr/>
            </a:pPr>
            <a:endParaRPr lang="en-US" sz="3200" b="1" dirty="0"/>
          </a:p>
          <a:p>
            <a:pPr marL="396875" indent="-396875" algn="ctr">
              <a:tabLst>
                <a:tab pos="1265238" algn="l"/>
              </a:tabLst>
              <a:defRPr/>
            </a:pPr>
            <a:r>
              <a:rPr lang="en-US" sz="4000" dirty="0">
                <a:solidFill>
                  <a:schemeClr val="tx2"/>
                </a:solidFill>
              </a:rPr>
              <a:t>Vitamin B</a:t>
            </a:r>
            <a:r>
              <a:rPr lang="en-US" sz="4000" baseline="-16000" dirty="0">
                <a:solidFill>
                  <a:schemeClr val="tx2"/>
                </a:solidFill>
              </a:rPr>
              <a:t>12 </a:t>
            </a:r>
            <a:r>
              <a:rPr lang="en-US" sz="4000" dirty="0">
                <a:solidFill>
                  <a:schemeClr val="tx2"/>
                </a:solidFill>
              </a:rPr>
              <a:t>Deficiency </a:t>
            </a:r>
          </a:p>
          <a:p>
            <a:pPr marL="1036638" lvl="1" indent="-525463">
              <a:buFontTx/>
              <a:buChar char="•"/>
              <a:tabLst>
                <a:tab pos="1265238" algn="l"/>
              </a:tabLst>
              <a:defRPr/>
            </a:pPr>
            <a:endParaRPr lang="en-US" sz="2400" b="1" dirty="0">
              <a:solidFill>
                <a:schemeClr val="tx2"/>
              </a:solidFill>
            </a:endParaRPr>
          </a:p>
          <a:p>
            <a:pPr marL="579438" indent="-525463">
              <a:buFont typeface="Arial" pitchFamily="34" charset="0"/>
              <a:buChar char="•"/>
              <a:tabLst>
                <a:tab pos="1265238" algn="l"/>
              </a:tabLst>
              <a:defRPr/>
            </a:pPr>
            <a:r>
              <a:rPr lang="en-US" sz="2800" dirty="0"/>
              <a:t>Most common cause is an abnormality of the gastrointestinal tract</a:t>
            </a:r>
          </a:p>
          <a:p>
            <a:pPr marL="1036638" lvl="1" indent="-525463">
              <a:tabLst>
                <a:tab pos="1265238" algn="l"/>
              </a:tabLst>
              <a:defRPr/>
            </a:pPr>
            <a:r>
              <a:rPr lang="en-US" sz="2800" dirty="0"/>
              <a:t>		- </a:t>
            </a:r>
            <a:r>
              <a:rPr lang="en-US" sz="2400" dirty="0"/>
              <a:t>Intrinsic factor deficiency</a:t>
            </a:r>
          </a:p>
          <a:p>
            <a:pPr marL="1836738" lvl="2" indent="-58738">
              <a:buFontTx/>
              <a:buChar char="•"/>
              <a:tabLst>
                <a:tab pos="1265238" algn="l"/>
              </a:tabLst>
              <a:defRPr/>
            </a:pPr>
            <a:r>
              <a:rPr lang="en-US" sz="2400" dirty="0"/>
              <a:t>  gastrectomy or disease (H. pylori)</a:t>
            </a:r>
          </a:p>
          <a:p>
            <a:pPr marL="1836738" lvl="2" indent="-58738">
              <a:buFontTx/>
              <a:buChar char="•"/>
              <a:tabLst>
                <a:tab pos="1265238" algn="l"/>
              </a:tabLst>
              <a:defRPr/>
            </a:pPr>
            <a:r>
              <a:rPr lang="en-US" sz="2400" dirty="0"/>
              <a:t>  autoimmune (pernicious anemia)</a:t>
            </a:r>
          </a:p>
          <a:p>
            <a:pPr marL="1836738" lvl="2" indent="-58738">
              <a:buFontTx/>
              <a:buChar char="•"/>
              <a:tabLst>
                <a:tab pos="1265238" algn="l"/>
              </a:tabLst>
              <a:defRPr/>
            </a:pPr>
            <a:r>
              <a:rPr lang="en-US" sz="2400" dirty="0"/>
              <a:t>  elderly</a:t>
            </a:r>
          </a:p>
          <a:p>
            <a:pPr marL="1036638" lvl="1" indent="-525463">
              <a:tabLst>
                <a:tab pos="1265238" algn="l"/>
              </a:tabLst>
              <a:defRPr/>
            </a:pPr>
            <a:r>
              <a:rPr lang="en-US" sz="2400" dirty="0"/>
              <a:t>		-  Pancreatic insufficiency</a:t>
            </a:r>
          </a:p>
          <a:p>
            <a:pPr marL="1036638" lvl="1" indent="-525463">
              <a:tabLst>
                <a:tab pos="1265238" algn="l"/>
              </a:tabLst>
              <a:defRPr/>
            </a:pPr>
            <a:r>
              <a:rPr lang="en-US" dirty="0"/>
              <a:t>		</a:t>
            </a:r>
            <a:r>
              <a:rPr lang="en-US" sz="2400" dirty="0"/>
              <a:t>-  Blind loop with bacterial overgrowth</a:t>
            </a:r>
          </a:p>
          <a:p>
            <a:pPr marL="1036638" lvl="1" indent="-525463">
              <a:tabLst>
                <a:tab pos="1265238" algn="l"/>
              </a:tabLst>
              <a:defRPr/>
            </a:pPr>
            <a:r>
              <a:rPr lang="en-US" sz="2400" dirty="0"/>
              <a:t>		-  Ileal absorption defect</a:t>
            </a:r>
          </a:p>
          <a:p>
            <a:pPr marL="1836738" lvl="2" indent="-58738">
              <a:buFontTx/>
              <a:buChar char="•"/>
              <a:tabLst>
                <a:tab pos="1265238" algn="l"/>
              </a:tabLst>
              <a:defRPr/>
            </a:pPr>
            <a:r>
              <a:rPr lang="en-US" sz="2400" dirty="0"/>
              <a:t>food-bound vitamin B</a:t>
            </a:r>
            <a:r>
              <a:rPr lang="en-US" sz="2400" baseline="-25000" dirty="0"/>
              <a:t>12 </a:t>
            </a:r>
            <a:r>
              <a:rPr lang="en-US" sz="2400" dirty="0"/>
              <a:t>in elderly</a:t>
            </a:r>
          </a:p>
          <a:p>
            <a:pPr marL="1836738" lvl="2" indent="-58738">
              <a:buFontTx/>
              <a:buChar char="•"/>
              <a:tabLst>
                <a:tab pos="1265238" algn="l"/>
              </a:tabLst>
              <a:defRPr/>
            </a:pPr>
            <a:r>
              <a:rPr lang="en-US" sz="2400" dirty="0"/>
              <a:t> resection or disease (Crohn’s)</a:t>
            </a:r>
          </a:p>
          <a:p>
            <a:pPr marL="1836738" lvl="2" indent="-58738">
              <a:buFontTx/>
              <a:buChar char="•"/>
              <a:tabLst>
                <a:tab pos="1265238" algn="l"/>
              </a:tabLst>
              <a:defRPr/>
            </a:pPr>
            <a:endParaRPr lang="en-US" sz="24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0"/>
            <a:ext cx="9144000" cy="7232749"/>
          </a:xfrm>
          <a:prstGeom prst="rect">
            <a:avLst/>
          </a:prstGeom>
          <a:noFill/>
          <a:ln w="9525">
            <a:noFill/>
            <a:miter lim="800000"/>
            <a:headEnd/>
            <a:tailEnd/>
          </a:ln>
        </p:spPr>
        <p:txBody>
          <a:bodyPr>
            <a:spAutoFit/>
          </a:bodyPr>
          <a:lstStyle/>
          <a:p>
            <a:pPr marL="119063" lvl="1" indent="109538" algn="ctr">
              <a:tabLst>
                <a:tab pos="693738" algn="l"/>
              </a:tabLst>
            </a:pPr>
            <a:r>
              <a:rPr lang="en-US" sz="4000" dirty="0" smtClean="0">
                <a:solidFill>
                  <a:schemeClr val="tx2"/>
                </a:solidFill>
              </a:rPr>
              <a:t>Laboratory </a:t>
            </a:r>
            <a:r>
              <a:rPr lang="en-US" sz="4000" dirty="0">
                <a:solidFill>
                  <a:schemeClr val="tx2"/>
                </a:solidFill>
              </a:rPr>
              <a:t>Evaluation of Vitamin </a:t>
            </a:r>
            <a:r>
              <a:rPr lang="en-US" sz="4000" dirty="0" smtClean="0">
                <a:solidFill>
                  <a:schemeClr val="tx2"/>
                </a:solidFill>
              </a:rPr>
              <a:t>B</a:t>
            </a:r>
            <a:r>
              <a:rPr lang="en-US" sz="4000" baseline="-25000" dirty="0" smtClean="0">
                <a:solidFill>
                  <a:schemeClr val="tx2"/>
                </a:solidFill>
              </a:rPr>
              <a:t>12</a:t>
            </a:r>
            <a:r>
              <a:rPr lang="en-US" sz="4000" dirty="0" smtClean="0">
                <a:solidFill>
                  <a:schemeClr val="tx2"/>
                </a:solidFill>
              </a:rPr>
              <a:t> </a:t>
            </a:r>
            <a:r>
              <a:rPr lang="en-US" sz="4000" baseline="-25000" dirty="0" smtClean="0">
                <a:solidFill>
                  <a:schemeClr val="tx2"/>
                </a:solidFill>
              </a:rPr>
              <a:t>Know </a:t>
            </a:r>
            <a:r>
              <a:rPr lang="en-US" sz="4000" baseline="-25000" dirty="0">
                <a:solidFill>
                  <a:schemeClr val="tx2"/>
                </a:solidFill>
              </a:rPr>
              <a:t>this </a:t>
            </a:r>
            <a:r>
              <a:rPr lang="en-US" sz="4000" baseline="-25000" dirty="0" smtClean="0">
                <a:solidFill>
                  <a:schemeClr val="tx2"/>
                </a:solidFill>
              </a:rPr>
              <a:t>slide</a:t>
            </a:r>
            <a:endParaRPr lang="en-US" sz="3200" b="1" dirty="0"/>
          </a:p>
          <a:p>
            <a:pPr marL="119063" lvl="1" indent="109538">
              <a:buFont typeface="Arial" pitchFamily="34" charset="0"/>
              <a:buChar char="•"/>
              <a:tabLst>
                <a:tab pos="693738" algn="l"/>
              </a:tabLst>
            </a:pPr>
            <a:r>
              <a:rPr lang="en-US" sz="2200" b="1" dirty="0"/>
              <a:t>  </a:t>
            </a:r>
            <a:r>
              <a:rPr lang="en-US" sz="2400" dirty="0"/>
              <a:t>Value less than 200 pg/mL almost always indicates clinical </a:t>
            </a:r>
          </a:p>
          <a:p>
            <a:pPr marL="119063" lvl="1" indent="109538">
              <a:tabLst>
                <a:tab pos="693738" algn="l"/>
              </a:tabLst>
            </a:pPr>
            <a:r>
              <a:rPr lang="en-US" sz="2400" dirty="0"/>
              <a:t>  deficiency</a:t>
            </a:r>
          </a:p>
          <a:p>
            <a:pPr marL="119063" lvl="1" indent="109538">
              <a:buFontTx/>
              <a:buChar char="•"/>
              <a:tabLst>
                <a:tab pos="693738" algn="l"/>
              </a:tabLst>
            </a:pPr>
            <a:endParaRPr lang="en-US" sz="2400" dirty="0"/>
          </a:p>
          <a:p>
            <a:pPr marL="119063" lvl="1" indent="109538">
              <a:buFontTx/>
              <a:buChar char="•"/>
              <a:tabLst>
                <a:tab pos="693738" algn="l"/>
              </a:tabLst>
            </a:pPr>
            <a:r>
              <a:rPr lang="en-US" sz="2400" dirty="0"/>
              <a:t>  Patients with serum vitamin B</a:t>
            </a:r>
            <a:r>
              <a:rPr lang="en-US" sz="2400" baseline="-25000" dirty="0"/>
              <a:t>12</a:t>
            </a:r>
            <a:r>
              <a:rPr lang="en-US" sz="2400" dirty="0"/>
              <a:t> levels between 	</a:t>
            </a:r>
          </a:p>
          <a:p>
            <a:pPr marL="576263" lvl="2" indent="109538">
              <a:buFont typeface="Arial" pitchFamily="34" charset="0"/>
              <a:buChar char="•"/>
              <a:tabLst>
                <a:tab pos="693738" algn="l"/>
              </a:tabLst>
            </a:pPr>
            <a:r>
              <a:rPr lang="en-US" sz="2400" dirty="0"/>
              <a:t>200-300 pg/mL may have a subclinical deficiency</a:t>
            </a:r>
          </a:p>
          <a:p>
            <a:pPr marL="119063" lvl="1" indent="109538">
              <a:buFontTx/>
              <a:buChar char="•"/>
              <a:tabLst>
                <a:tab pos="693738" algn="l"/>
              </a:tabLst>
            </a:pPr>
            <a:endParaRPr lang="en-US" sz="2400" dirty="0"/>
          </a:p>
          <a:p>
            <a:pPr marL="119063" lvl="1" indent="109538">
              <a:buFontTx/>
              <a:buChar char="•"/>
              <a:tabLst>
                <a:tab pos="693738" algn="l"/>
              </a:tabLst>
            </a:pPr>
            <a:r>
              <a:rPr lang="en-US" sz="2400" dirty="0"/>
              <a:t>  Serum levels of </a:t>
            </a:r>
            <a:r>
              <a:rPr lang="en-US" sz="2400" dirty="0">
                <a:solidFill>
                  <a:schemeClr val="tx2"/>
                </a:solidFill>
              </a:rPr>
              <a:t>homocysteine and methylmalonic acid </a:t>
            </a:r>
            <a:r>
              <a:rPr lang="en-US" sz="2400" dirty="0" smtClean="0">
                <a:solidFill>
                  <a:schemeClr val="tx2"/>
                </a:solidFill>
              </a:rPr>
              <a:t>	</a:t>
            </a:r>
            <a:r>
              <a:rPr lang="en-US" sz="2400" dirty="0" smtClean="0"/>
              <a:t>are </a:t>
            </a:r>
            <a:r>
              <a:rPr lang="en-US" sz="2400" dirty="0"/>
              <a:t>elevated</a:t>
            </a:r>
          </a:p>
          <a:p>
            <a:pPr marL="576263" lvl="2" indent="109538">
              <a:buFontTx/>
              <a:buChar char="•"/>
              <a:tabLst>
                <a:tab pos="693738" algn="l"/>
              </a:tabLst>
            </a:pPr>
            <a:r>
              <a:rPr lang="en-US" sz="2400" dirty="0"/>
              <a:t>Useful in the diagnosis of subclinical B-12 deficiency in the elderly</a:t>
            </a:r>
          </a:p>
          <a:p>
            <a:pPr marL="119063" lvl="1" indent="109538">
              <a:buFontTx/>
              <a:buChar char="•"/>
              <a:tabLst>
                <a:tab pos="693738" algn="l"/>
              </a:tabLst>
            </a:pPr>
            <a:endParaRPr lang="en-US" sz="2400" dirty="0"/>
          </a:p>
          <a:p>
            <a:pPr marL="119063" lvl="1" indent="109538">
              <a:buFontTx/>
              <a:buChar char="•"/>
              <a:tabLst>
                <a:tab pos="693738" algn="l"/>
              </a:tabLst>
            </a:pPr>
            <a:r>
              <a:rPr lang="en-US" sz="2400" dirty="0"/>
              <a:t>  Identification of antibodies to intrinsic factor or </a:t>
            </a:r>
            <a:r>
              <a:rPr lang="en-US" sz="2400" dirty="0" smtClean="0"/>
              <a:t>parietal</a:t>
            </a:r>
          </a:p>
          <a:p>
            <a:pPr marL="119063" lvl="1" indent="109538">
              <a:tabLst>
                <a:tab pos="693738" algn="l"/>
              </a:tabLst>
            </a:pPr>
            <a:r>
              <a:rPr lang="en-US" sz="2400" dirty="0" smtClean="0"/>
              <a:t>                cells </a:t>
            </a:r>
            <a:r>
              <a:rPr lang="en-US" sz="2400" dirty="0"/>
              <a:t>in </a:t>
            </a:r>
            <a:r>
              <a:rPr lang="en-US" sz="2400" dirty="0" smtClean="0"/>
              <a:t>pernicious </a:t>
            </a:r>
            <a:r>
              <a:rPr lang="en-US" sz="2400" dirty="0"/>
              <a:t>anemia</a:t>
            </a:r>
          </a:p>
          <a:p>
            <a:pPr marL="119063" lvl="1" indent="109538">
              <a:buFontTx/>
              <a:buChar char="•"/>
              <a:tabLst>
                <a:tab pos="693738" algn="l"/>
              </a:tabLst>
            </a:pPr>
            <a:endParaRPr lang="en-US" sz="2400" b="1" dirty="0"/>
          </a:p>
          <a:p>
            <a:pPr marL="119063" lvl="1" indent="109538">
              <a:buFontTx/>
              <a:buChar char="•"/>
              <a:tabLst>
                <a:tab pos="693738" algn="l"/>
              </a:tabLst>
            </a:pPr>
            <a:endParaRPr lang="en-US" sz="2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0" y="-477616"/>
            <a:ext cx="91440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400" dirty="0" smtClean="0">
              <a:solidFill>
                <a:srgbClr val="000000"/>
              </a:solidFill>
              <a:latin typeface="Arial" pitchFamily="34" charset="0"/>
              <a:ea typeface="Calibri" pitchFamily="34" charset="0"/>
              <a:cs typeface="Arial" pitchFamily="34"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 43-year-old Caucasian woman presents to your office for evaluation of insomnia. </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She has taken iron pills on and off over the past 10 years for persistent anemia.  </a:t>
            </a:r>
          </a:p>
          <a:p>
            <a:pPr marL="0" marR="0" lvl="0" indent="457200" algn="l" defTabSz="914400" rtl="0" eaLnBrk="1" fontAlgn="base" latinLnBrk="0" hangingPunct="1">
              <a:lnSpc>
                <a:spcPct val="100000"/>
              </a:lnSpc>
              <a:spcBef>
                <a:spcPct val="0"/>
              </a:spcBef>
              <a:spcAft>
                <a:spcPct val="0"/>
              </a:spcAft>
              <a:buClrTx/>
              <a:buSzTx/>
              <a:buFontTx/>
              <a:buNone/>
              <a:tabLst/>
            </a:pPr>
            <a:endParaRPr lang="en-US" sz="1400" dirty="0" smtClean="0">
              <a:solidFill>
                <a:srgbClr val="000000"/>
              </a:solidFill>
              <a:latin typeface="Arial" pitchFamily="34" charset="0"/>
              <a:cs typeface="Arial" pitchFamily="34"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rgbClr val="000000"/>
                </a:solidFill>
                <a:effectLst/>
                <a:latin typeface="Arial" pitchFamily="34" charset="0"/>
                <a:ea typeface="Calibri" pitchFamily="34" charset="0"/>
                <a:cs typeface="Arial" pitchFamily="34" charset="0"/>
              </a:rPr>
              <a:t>Laboratory studies:	</a:t>
            </a: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400" b="0" i="0" u="sng" strike="noStrike" cap="none" normalizeH="0" baseline="0" dirty="0" smtClean="0">
                <a:ln>
                  <a:noFill/>
                </a:ln>
                <a:solidFill>
                  <a:srgbClr val="000000"/>
                </a:solidFill>
                <a:effectLst/>
                <a:latin typeface="Arial" pitchFamily="34" charset="0"/>
                <a:ea typeface="Calibri" pitchFamily="34" charset="0"/>
                <a:cs typeface="Arial" pitchFamily="34" charset="0"/>
              </a:rPr>
              <a:t>Pt  result</a:t>
            </a: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en-US" sz="1400" b="0" i="0" u="sng" strike="noStrike" cap="none" normalizeH="0" baseline="0" dirty="0" smtClean="0">
                <a:ln>
                  <a:noFill/>
                </a:ln>
                <a:solidFill>
                  <a:srgbClr val="000000"/>
                </a:solidFill>
                <a:effectLst/>
                <a:latin typeface="Arial" pitchFamily="34" charset="0"/>
                <a:ea typeface="Calibri" pitchFamily="34" charset="0"/>
                <a:cs typeface="Arial" pitchFamily="34" charset="0"/>
              </a:rPr>
              <a:t>Reference interval</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Hemoglobin				11.4 g/dL		12-16 g/dL</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Hematocrit				33%		36-48%</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WBC count				5,200/uL		4,500-10,500/uL</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Platelet count				420,000/uL		150,000-450,000/uL</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RBC count				5.6 x 10</a:t>
            </a:r>
            <a:r>
              <a:rPr kumimoji="0" lang="en-US" sz="1400" b="0" i="0" u="none" strike="noStrike" cap="none" normalizeH="0" baseline="30000" dirty="0" smtClean="0">
                <a:ln>
                  <a:noFill/>
                </a:ln>
                <a:solidFill>
                  <a:srgbClr val="000000"/>
                </a:solidFill>
                <a:effectLst/>
                <a:latin typeface="Arial" pitchFamily="34" charset="0"/>
                <a:ea typeface="Calibri" pitchFamily="34" charset="0"/>
                <a:cs typeface="Arial" pitchFamily="34" charset="0"/>
              </a:rPr>
              <a:t>6</a:t>
            </a: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/uL	4.5-5.5 x 10</a:t>
            </a:r>
            <a:r>
              <a:rPr kumimoji="0" lang="en-US" sz="1400" b="0" i="0" u="none" strike="noStrike" cap="none" normalizeH="0" baseline="30000" dirty="0" smtClean="0">
                <a:ln>
                  <a:noFill/>
                </a:ln>
                <a:solidFill>
                  <a:srgbClr val="000000"/>
                </a:solidFill>
                <a:effectLst/>
                <a:latin typeface="Arial" pitchFamily="34" charset="0"/>
                <a:ea typeface="Calibri" pitchFamily="34" charset="0"/>
                <a:cs typeface="Arial" pitchFamily="34" charset="0"/>
              </a:rPr>
              <a:t>6</a:t>
            </a: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/uL</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MCV					64 fL		80-100 fL</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Reticulocyte count (uncorrected)		2.9 %		0.5-1.8</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Reticulocyte count (corrected)		2.1 %		- - - </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da-DK"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Serum iron				84  ug/dL		40-135 ug/dL</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Total iron binding capacity			260 ug/dL		225-430 ug/dL</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Iron saturation of transferrin			32%		20-50%</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Ferritin				310  ug/L		10-185 ug/L</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sv-SE"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Total bilirubin				1.0 mg/L		=&lt;1.2 mg/dL</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After reviewing the above results a hemoglobin electrophoresis was ordered revealing: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Hemoglobin A: 94%</a:t>
            </a:r>
            <a:r>
              <a:rPr kumimoji="0" lang="en-US" sz="1400" b="0" i="0" u="none" strike="noStrike" cap="none" normalizeH="0" dirty="0" smtClean="0">
                <a:ln>
                  <a:noFill/>
                </a:ln>
                <a:solidFill>
                  <a:srgbClr val="000000"/>
                </a:solidFill>
                <a:effectLst/>
                <a:latin typeface="Arial" pitchFamily="34" charset="0"/>
                <a:ea typeface="Calibri" pitchFamily="34" charset="0"/>
                <a:cs typeface="Times New Roman" pitchFamily="18" charset="0"/>
              </a:rPr>
              <a:t> </a:t>
            </a:r>
            <a:r>
              <a:rPr kumimoji="0" lang="en-US" sz="1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and hemoglobin A2: 5.8% (normal &lt;3.5%). </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What is the most likely diagnosis?</a:t>
            </a: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  Anemia of chronic disease.</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B.  Iron deficiency.</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  Sideroblastic anemia.</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  Beta-thalassemia minor.</a:t>
            </a:r>
            <a:endParaRPr kumimoji="0" lang="en-US" sz="1400" b="0" i="0" u="none" strike="noStrike" cap="none" normalizeH="0" baseline="0" dirty="0" smtClean="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E.  </a:t>
            </a:r>
            <a:r>
              <a:rPr kumimoji="0" lang="en-US"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Alpha thalassemia.</a:t>
            </a:r>
            <a:endParaRPr kumimoji="0" lang="en-US" sz="14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4417622" y="5474526"/>
            <a:ext cx="4880758" cy="1384995"/>
          </a:xfrm>
          <a:prstGeom prst="rect">
            <a:avLst/>
          </a:prstGeom>
          <a:noFill/>
        </p:spPr>
        <p:txBody>
          <a:bodyPr wrap="square" rtlCol="0">
            <a:spAutoFit/>
          </a:bodyPr>
          <a:lstStyle/>
          <a:p>
            <a:r>
              <a:rPr lang="en-US" sz="1400" dirty="0" smtClean="0">
                <a:solidFill>
                  <a:srgbClr val="FF0000"/>
                </a:solidFill>
              </a:rPr>
              <a:t>Goal: To understand the diversity of genetic abnormalities and cellular consequences of the thalassemias</a:t>
            </a:r>
          </a:p>
          <a:p>
            <a:endParaRPr lang="en-US" sz="1400" dirty="0" smtClean="0">
              <a:solidFill>
                <a:srgbClr val="FF0000"/>
              </a:solidFill>
            </a:endParaRPr>
          </a:p>
          <a:p>
            <a:r>
              <a:rPr lang="en-US" sz="1400" dirty="0" smtClean="0">
                <a:solidFill>
                  <a:srgbClr val="FF0000"/>
                </a:solidFill>
              </a:rPr>
              <a:t>Goal:. To understand the diagnostic criteria and clinical consequences of </a:t>
            </a:r>
            <a:r>
              <a:rPr lang="en-US" sz="1400" dirty="0" smtClean="0">
                <a:solidFill>
                  <a:srgbClr val="FF0000"/>
                </a:solidFill>
                <a:latin typeface="Symbol" pitchFamily="18" charset="2"/>
              </a:rPr>
              <a:t>a</a:t>
            </a:r>
            <a:r>
              <a:rPr lang="en-US" sz="1400" dirty="0" smtClean="0">
                <a:solidFill>
                  <a:srgbClr val="FF0000"/>
                </a:solidFill>
              </a:rPr>
              <a:t>  and </a:t>
            </a:r>
            <a:r>
              <a:rPr lang="en-US" sz="1400" dirty="0" smtClean="0">
                <a:solidFill>
                  <a:srgbClr val="FF0000"/>
                </a:solidFill>
                <a:latin typeface="Symbol" pitchFamily="18" charset="2"/>
              </a:rPr>
              <a:t>b</a:t>
            </a:r>
            <a:r>
              <a:rPr lang="en-US" sz="1400" dirty="0" smtClean="0">
                <a:solidFill>
                  <a:srgbClr val="FF0000"/>
                </a:solidFill>
              </a:rPr>
              <a:t> thalassemia</a:t>
            </a:r>
            <a:endParaRPr lang="en-US" sz="1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28600" y="152400"/>
            <a:ext cx="8686800" cy="5695950"/>
          </a:xfrm>
          <a:prstGeom prst="rect">
            <a:avLst/>
          </a:prstGeom>
          <a:noFill/>
          <a:ln w="9525">
            <a:noFill/>
            <a:miter lim="800000"/>
            <a:headEnd/>
            <a:tailEnd/>
          </a:ln>
        </p:spPr>
        <p:txBody>
          <a:bodyPr>
            <a:spAutoFit/>
          </a:bodyPr>
          <a:lstStyle/>
          <a:p>
            <a:pPr lvl="2"/>
            <a:r>
              <a:rPr lang="en-US" sz="2400" dirty="0">
                <a:solidFill>
                  <a:srgbClr val="FF3300"/>
                </a:solidFill>
                <a:latin typeface="Symbol" pitchFamily="18" charset="2"/>
              </a:rPr>
              <a:t>b</a:t>
            </a:r>
            <a:r>
              <a:rPr lang="en-US" sz="2400" dirty="0">
                <a:solidFill>
                  <a:srgbClr val="FF3300"/>
                </a:solidFill>
              </a:rPr>
              <a:t> thalassemias</a:t>
            </a:r>
            <a:r>
              <a:rPr lang="en-US" sz="2400" dirty="0"/>
              <a:t> - are due to over 150 different mutations there result either in the absence of the </a:t>
            </a:r>
            <a:r>
              <a:rPr lang="en-US" sz="2400" dirty="0">
                <a:latin typeface="Symbol" pitchFamily="18" charset="2"/>
              </a:rPr>
              <a:t>b</a:t>
            </a:r>
            <a:r>
              <a:rPr lang="en-US" sz="2400" dirty="0"/>
              <a:t> globin chain or reduction in the amount of the </a:t>
            </a:r>
            <a:r>
              <a:rPr lang="en-US" sz="2400" dirty="0">
                <a:latin typeface="Symbol" pitchFamily="18" charset="2"/>
              </a:rPr>
              <a:t>b</a:t>
            </a:r>
            <a:r>
              <a:rPr lang="en-US" sz="2400" dirty="0"/>
              <a:t> globin chain.  Approximately 3% of the world’s population (over 150 million people) carry </a:t>
            </a:r>
            <a:r>
              <a:rPr lang="en-US" sz="2400" dirty="0">
                <a:latin typeface="Symbol" pitchFamily="18" charset="2"/>
              </a:rPr>
              <a:t>b</a:t>
            </a:r>
            <a:r>
              <a:rPr lang="en-US" sz="2400" dirty="0"/>
              <a:t> thalassemia genes. </a:t>
            </a:r>
          </a:p>
          <a:p>
            <a:pPr lvl="2"/>
            <a:endParaRPr lang="en-US" sz="2400" dirty="0">
              <a:solidFill>
                <a:schemeClr val="accent2"/>
              </a:solidFill>
            </a:endParaRPr>
          </a:p>
          <a:p>
            <a:r>
              <a:rPr lang="en-US" sz="2000" dirty="0">
                <a:solidFill>
                  <a:schemeClr val="accent2"/>
                </a:solidFill>
              </a:rPr>
              <a:t>Molecular abnormalities</a:t>
            </a:r>
            <a:r>
              <a:rPr lang="en-US" sz="2000" dirty="0"/>
              <a:t> causing </a:t>
            </a:r>
            <a:r>
              <a:rPr lang="en-US" sz="2000" dirty="0">
                <a:latin typeface="Symbol" pitchFamily="18" charset="2"/>
              </a:rPr>
              <a:t>b</a:t>
            </a:r>
            <a:r>
              <a:rPr lang="en-US" sz="2000" dirty="0"/>
              <a:t> thalassemia include insertions, deletions; nonsense, frame shift, splicing and polyadenylation mutations (see Figure).  </a:t>
            </a:r>
          </a:p>
          <a:p>
            <a:endParaRPr lang="en-US" sz="2000" dirty="0"/>
          </a:p>
          <a:p>
            <a:r>
              <a:rPr lang="en-US" sz="2000" dirty="0">
                <a:solidFill>
                  <a:schemeClr val="accent2"/>
                </a:solidFill>
              </a:rPr>
              <a:t>Heterozygous </a:t>
            </a:r>
            <a:r>
              <a:rPr lang="en-US" sz="2000" dirty="0">
                <a:solidFill>
                  <a:schemeClr val="accent2"/>
                </a:solidFill>
                <a:latin typeface="Symbol" pitchFamily="18" charset="2"/>
              </a:rPr>
              <a:t>b</a:t>
            </a:r>
            <a:r>
              <a:rPr lang="en-US" sz="2000" dirty="0">
                <a:solidFill>
                  <a:schemeClr val="accent2"/>
                </a:solidFill>
              </a:rPr>
              <a:t> thalassemia</a:t>
            </a:r>
            <a:r>
              <a:rPr lang="en-US" sz="2000" dirty="0"/>
              <a:t> (</a:t>
            </a:r>
            <a:r>
              <a:rPr lang="en-US" sz="2000" dirty="0">
                <a:latin typeface="Symbol" pitchFamily="18" charset="2"/>
              </a:rPr>
              <a:t>b</a:t>
            </a:r>
            <a:r>
              <a:rPr lang="en-US" sz="2000" dirty="0"/>
              <a:t>+-thalassemia resulting in mild anemia; usually no significant clinical consequences) [</a:t>
            </a:r>
            <a:r>
              <a:rPr lang="en-US" sz="2000" dirty="0">
                <a:solidFill>
                  <a:srgbClr val="CC0099"/>
                </a:solidFill>
              </a:rPr>
              <a:t>thalassemia minor</a:t>
            </a:r>
            <a:r>
              <a:rPr lang="en-US" sz="2000" dirty="0"/>
              <a:t>]. </a:t>
            </a:r>
          </a:p>
          <a:p>
            <a:endParaRPr lang="en-US" sz="2000" dirty="0"/>
          </a:p>
          <a:p>
            <a:r>
              <a:rPr lang="en-US" sz="2000" dirty="0">
                <a:solidFill>
                  <a:schemeClr val="accent2"/>
                </a:solidFill>
              </a:rPr>
              <a:t>Homozygous </a:t>
            </a:r>
            <a:r>
              <a:rPr lang="en-US" sz="2000" dirty="0">
                <a:solidFill>
                  <a:schemeClr val="accent2"/>
                </a:solidFill>
                <a:latin typeface="Symbol" pitchFamily="18" charset="2"/>
              </a:rPr>
              <a:t>b</a:t>
            </a:r>
            <a:r>
              <a:rPr lang="en-US" sz="2000" dirty="0">
                <a:solidFill>
                  <a:schemeClr val="accent2"/>
                </a:solidFill>
              </a:rPr>
              <a:t> thalassemia</a:t>
            </a:r>
            <a:r>
              <a:rPr lang="en-US" sz="2000" dirty="0"/>
              <a:t> [results in absent (</a:t>
            </a:r>
            <a:r>
              <a:rPr lang="en-US" sz="2000" dirty="0">
                <a:latin typeface="Symbol" pitchFamily="18" charset="2"/>
              </a:rPr>
              <a:t>b</a:t>
            </a:r>
            <a:r>
              <a:rPr lang="en-US" sz="2000" baseline="30000" dirty="0"/>
              <a:t>0</a:t>
            </a:r>
            <a:r>
              <a:rPr lang="en-US" sz="2000" dirty="0"/>
              <a:t>) or severely reduced (</a:t>
            </a:r>
            <a:r>
              <a:rPr lang="en-US" sz="2000" dirty="0">
                <a:latin typeface="Symbol" pitchFamily="18" charset="2"/>
              </a:rPr>
              <a:t>b</a:t>
            </a:r>
            <a:r>
              <a:rPr lang="en-US" sz="2000" dirty="0"/>
              <a:t>+) hemoglobin A]  The classic disease has also been called Cooley’s anemia. (</a:t>
            </a:r>
            <a:r>
              <a:rPr lang="en-US" sz="2000" dirty="0">
                <a:solidFill>
                  <a:srgbClr val="CC0099"/>
                </a:solidFill>
              </a:rPr>
              <a:t>Thalassemia major</a:t>
            </a:r>
            <a:r>
              <a:rPr lang="en-US" sz="2000" dirty="0"/>
              <a:t>).</a:t>
            </a:r>
          </a:p>
        </p:txBody>
      </p:sp>
      <p:grpSp>
        <p:nvGrpSpPr>
          <p:cNvPr id="2" name="Group 3"/>
          <p:cNvGrpSpPr>
            <a:grpSpLocks/>
          </p:cNvGrpSpPr>
          <p:nvPr/>
        </p:nvGrpSpPr>
        <p:grpSpPr bwMode="auto">
          <a:xfrm>
            <a:off x="8305800" y="6248400"/>
            <a:ext cx="304800" cy="533400"/>
            <a:chOff x="5232" y="3936"/>
            <a:chExt cx="192" cy="336"/>
          </a:xfrm>
        </p:grpSpPr>
        <p:sp>
          <p:nvSpPr>
            <p:cNvPr id="54276" name="Rectangle 4"/>
            <p:cNvSpPr>
              <a:spLocks noChangeArrowheads="1"/>
            </p:cNvSpPr>
            <p:nvPr/>
          </p:nvSpPr>
          <p:spPr bwMode="auto">
            <a:xfrm>
              <a:off x="5232" y="4008"/>
              <a:ext cx="192" cy="192"/>
            </a:xfrm>
            <a:prstGeom prst="rect">
              <a:avLst/>
            </a:prstGeom>
            <a:solidFill>
              <a:schemeClr val="accent1"/>
            </a:solidFill>
            <a:ln w="38100">
              <a:solidFill>
                <a:schemeClr val="tx1"/>
              </a:solidFill>
              <a:miter lim="800000"/>
              <a:headEnd/>
              <a:tailEnd/>
            </a:ln>
          </p:spPr>
          <p:txBody>
            <a:bodyPr wrap="none" anchor="ctr"/>
            <a:lstStyle/>
            <a:p>
              <a:endParaRPr lang="en-US" dirty="0"/>
            </a:p>
          </p:txBody>
        </p:sp>
        <p:sp>
          <p:nvSpPr>
            <p:cNvPr id="54277" name="Line 5"/>
            <p:cNvSpPr>
              <a:spLocks noChangeShapeType="1"/>
            </p:cNvSpPr>
            <p:nvPr/>
          </p:nvSpPr>
          <p:spPr bwMode="auto">
            <a:xfrm>
              <a:off x="5280" y="3936"/>
              <a:ext cx="96" cy="336"/>
            </a:xfrm>
            <a:prstGeom prst="line">
              <a:avLst/>
            </a:prstGeom>
            <a:noFill/>
            <a:ln w="38100">
              <a:solidFill>
                <a:schemeClr val="tx1"/>
              </a:solidFill>
              <a:round/>
              <a:headEnd/>
              <a:tailEnd/>
            </a:ln>
          </p:spPr>
          <p:txBody>
            <a:bodyPr wrap="none" anchor="ctr"/>
            <a:lstStyle/>
            <a:p>
              <a:endParaRPr lang="en-US" dirty="0"/>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7"/>
          <p:cNvSpPr>
            <a:spLocks noGrp="1" noChangeArrowheads="1"/>
          </p:cNvSpPr>
          <p:nvPr>
            <p:ph type="title"/>
          </p:nvPr>
        </p:nvSpPr>
        <p:spPr/>
        <p:txBody>
          <a:bodyPr/>
          <a:lstStyle/>
          <a:p>
            <a:pPr eaLnBrk="1" hangingPunct="1"/>
            <a:r>
              <a:rPr lang="el-GR" sz="3600" b="1" dirty="0" smtClean="0">
                <a:solidFill>
                  <a:srgbClr val="FF3300"/>
                </a:solidFill>
                <a:cs typeface="Arial" pitchFamily="34" charset="0"/>
              </a:rPr>
              <a:t>β</a:t>
            </a:r>
            <a:r>
              <a:rPr lang="en-US" sz="3600" b="1" dirty="0" smtClean="0">
                <a:solidFill>
                  <a:srgbClr val="FF3300"/>
                </a:solidFill>
                <a:cs typeface="Arial" pitchFamily="34" charset="0"/>
              </a:rPr>
              <a:t> </a:t>
            </a:r>
            <a:r>
              <a:rPr lang="en-US" sz="3600" b="1" dirty="0" smtClean="0">
                <a:solidFill>
                  <a:srgbClr val="FF3300"/>
                </a:solidFill>
              </a:rPr>
              <a:t>Thalassemia Minor</a:t>
            </a:r>
            <a:endParaRPr lang="en-US" sz="3600" b="1" dirty="0" smtClean="0"/>
          </a:p>
        </p:txBody>
      </p:sp>
      <p:pic>
        <p:nvPicPr>
          <p:cNvPr id="60419" name="Picture 9" descr="bETA tHAL"/>
          <p:cNvPicPr>
            <a:picLocks noGrp="1" noChangeAspect="1" noChangeArrowheads="1"/>
          </p:cNvPicPr>
          <p:nvPr>
            <p:ph sz="half" idx="1"/>
          </p:nvPr>
        </p:nvPicPr>
        <p:blipFill>
          <a:blip r:embed="rId2"/>
          <a:srcRect/>
          <a:stretch>
            <a:fillRect/>
          </a:stretch>
        </p:blipFill>
        <p:spPr>
          <a:xfrm>
            <a:off x="457200" y="1763713"/>
            <a:ext cx="4038600" cy="4198937"/>
          </a:xfrm>
          <a:noFill/>
        </p:spPr>
      </p:pic>
      <p:sp>
        <p:nvSpPr>
          <p:cNvPr id="60420" name="Rectangle 38"/>
          <p:cNvSpPr>
            <a:spLocks noGrp="1" noChangeArrowheads="1"/>
          </p:cNvSpPr>
          <p:nvPr>
            <p:ph sz="quarter" idx="2"/>
          </p:nvPr>
        </p:nvSpPr>
        <p:spPr>
          <a:xfrm>
            <a:off x="4648200" y="4648200"/>
            <a:ext cx="4038600" cy="1828800"/>
          </a:xfrm>
        </p:spPr>
        <p:txBody>
          <a:bodyPr/>
          <a:lstStyle/>
          <a:p>
            <a:pPr eaLnBrk="1" hangingPunct="1"/>
            <a:r>
              <a:rPr lang="en-US" sz="2000" b="1" dirty="0" smtClean="0"/>
              <a:t>Hb A  91.7%</a:t>
            </a:r>
          </a:p>
          <a:p>
            <a:pPr eaLnBrk="1" hangingPunct="1"/>
            <a:r>
              <a:rPr lang="en-US" sz="2000" b="1" dirty="0" smtClean="0"/>
              <a:t>Hb F    0.1%</a:t>
            </a:r>
          </a:p>
          <a:p>
            <a:pPr eaLnBrk="1" hangingPunct="1"/>
            <a:r>
              <a:rPr lang="en-US" sz="2000" b="1" dirty="0" smtClean="0"/>
              <a:t>Hb S    0.1%</a:t>
            </a:r>
          </a:p>
          <a:p>
            <a:pPr eaLnBrk="1" hangingPunct="1"/>
            <a:r>
              <a:rPr lang="en-US" sz="2000" b="1" dirty="0" smtClean="0">
                <a:solidFill>
                  <a:schemeClr val="accent2"/>
                </a:solidFill>
              </a:rPr>
              <a:t>Hb A</a:t>
            </a:r>
            <a:r>
              <a:rPr lang="en-US" sz="2000" b="1" baseline="-25000" dirty="0" smtClean="0">
                <a:solidFill>
                  <a:schemeClr val="accent2"/>
                </a:solidFill>
              </a:rPr>
              <a:t>2 </a:t>
            </a:r>
            <a:r>
              <a:rPr lang="en-US" sz="2000" b="1" dirty="0" smtClean="0">
                <a:solidFill>
                  <a:schemeClr val="accent2"/>
                </a:solidFill>
              </a:rPr>
              <a:t>  8.1% (nl &lt; 3.5%)</a:t>
            </a:r>
          </a:p>
        </p:txBody>
      </p:sp>
      <p:sp>
        <p:nvSpPr>
          <p:cNvPr id="60421" name="Rectangle 28"/>
          <p:cNvSpPr>
            <a:spLocks noGrp="1" noChangeArrowheads="1"/>
          </p:cNvSpPr>
          <p:nvPr>
            <p:ph type="body" sz="half" idx="4294967295"/>
          </p:nvPr>
        </p:nvSpPr>
        <p:spPr>
          <a:xfrm>
            <a:off x="5105400" y="1600200"/>
            <a:ext cx="4038600" cy="4525963"/>
          </a:xfrm>
        </p:spPr>
        <p:txBody>
          <a:bodyPr/>
          <a:lstStyle/>
          <a:p>
            <a:pPr eaLnBrk="1" hangingPunct="1"/>
            <a:r>
              <a:rPr lang="en-US" sz="2800" dirty="0" smtClean="0"/>
              <a:t>                                                            </a:t>
            </a:r>
          </a:p>
        </p:txBody>
      </p:sp>
      <p:grpSp>
        <p:nvGrpSpPr>
          <p:cNvPr id="2" name="Group 22"/>
          <p:cNvGrpSpPr>
            <a:grpSpLocks noChangeAspect="1"/>
          </p:cNvGrpSpPr>
          <p:nvPr/>
        </p:nvGrpSpPr>
        <p:grpSpPr bwMode="auto">
          <a:xfrm>
            <a:off x="2362200" y="1219200"/>
            <a:ext cx="6858000" cy="2595563"/>
            <a:chOff x="1056" y="432"/>
            <a:chExt cx="3240" cy="888"/>
          </a:xfrm>
        </p:grpSpPr>
        <p:pic>
          <p:nvPicPr>
            <p:cNvPr id="60423" name="Picture 23"/>
            <p:cNvPicPr>
              <a:picLocks noChangeAspect="1" noChangeArrowheads="1"/>
            </p:cNvPicPr>
            <p:nvPr/>
          </p:nvPicPr>
          <p:blipFill>
            <a:blip r:embed="rId3"/>
            <a:srcRect/>
            <a:stretch>
              <a:fillRect/>
            </a:stretch>
          </p:blipFill>
          <p:spPr bwMode="auto">
            <a:xfrm>
              <a:off x="1056" y="432"/>
              <a:ext cx="3180" cy="306"/>
            </a:xfrm>
            <a:prstGeom prst="rect">
              <a:avLst/>
            </a:prstGeom>
            <a:noFill/>
            <a:ln w="9525">
              <a:noFill/>
              <a:miter lim="800000"/>
              <a:headEnd/>
              <a:tailEnd/>
            </a:ln>
          </p:spPr>
        </p:pic>
        <p:pic>
          <p:nvPicPr>
            <p:cNvPr id="60424" name="Picture 24"/>
            <p:cNvPicPr>
              <a:picLocks noChangeAspect="1" noChangeArrowheads="1"/>
            </p:cNvPicPr>
            <p:nvPr/>
          </p:nvPicPr>
          <p:blipFill>
            <a:blip r:embed="rId4"/>
            <a:srcRect/>
            <a:stretch>
              <a:fillRect/>
            </a:stretch>
          </p:blipFill>
          <p:spPr bwMode="auto">
            <a:xfrm>
              <a:off x="1056" y="720"/>
              <a:ext cx="3240" cy="204"/>
            </a:xfrm>
            <a:prstGeom prst="rect">
              <a:avLst/>
            </a:prstGeom>
            <a:noFill/>
            <a:ln w="9525">
              <a:noFill/>
              <a:miter lim="800000"/>
              <a:headEnd/>
              <a:tailEnd/>
            </a:ln>
          </p:spPr>
        </p:pic>
        <p:pic>
          <p:nvPicPr>
            <p:cNvPr id="60425" name="Picture 25"/>
            <p:cNvPicPr>
              <a:picLocks noChangeAspect="1" noChangeArrowheads="1"/>
            </p:cNvPicPr>
            <p:nvPr/>
          </p:nvPicPr>
          <p:blipFill>
            <a:blip r:embed="rId5"/>
            <a:srcRect/>
            <a:stretch>
              <a:fillRect/>
            </a:stretch>
          </p:blipFill>
          <p:spPr bwMode="auto">
            <a:xfrm>
              <a:off x="1056" y="912"/>
              <a:ext cx="3180" cy="40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Content should match course objectives</a:t>
            </a:r>
          </a:p>
          <a:p>
            <a:endParaRPr lang="en-US" dirty="0" smtClean="0"/>
          </a:p>
          <a:p>
            <a:r>
              <a:rPr lang="en-US" dirty="0" smtClean="0"/>
              <a:t>Important topics should be weighed more heavily</a:t>
            </a:r>
          </a:p>
          <a:p>
            <a:endParaRPr lang="en-US" dirty="0" smtClean="0"/>
          </a:p>
          <a:p>
            <a:r>
              <a:rPr lang="en-US" dirty="0" smtClean="0"/>
              <a:t>Testing time devoted to a topic should reflect relative importance and lecture time</a:t>
            </a:r>
          </a:p>
          <a:p>
            <a:endParaRPr lang="en-US" dirty="0" smtClean="0"/>
          </a:p>
          <a:p>
            <a:r>
              <a:rPr lang="en-US" dirty="0" smtClean="0"/>
              <a:t>The sample of items should be representative of instructional goals</a:t>
            </a:r>
            <a:endParaRPr lang="en-US" dirty="0"/>
          </a:p>
        </p:txBody>
      </p:sp>
      <p:sp>
        <p:nvSpPr>
          <p:cNvPr id="3" name="Title 2"/>
          <p:cNvSpPr>
            <a:spLocks noGrp="1"/>
          </p:cNvSpPr>
          <p:nvPr>
            <p:ph type="title"/>
          </p:nvPr>
        </p:nvSpPr>
        <p:spPr/>
        <p:txBody>
          <a:bodyPr/>
          <a:lstStyle/>
          <a:p>
            <a:pPr algn="ctr"/>
            <a:r>
              <a:rPr lang="en-US" dirty="0" smtClean="0"/>
              <a:t>What should be tested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81000" y="533400"/>
            <a:ext cx="8382000" cy="7232650"/>
          </a:xfrm>
          <a:prstGeom prst="rect">
            <a:avLst/>
          </a:prstGeom>
          <a:noFill/>
          <a:ln w="9525">
            <a:noFill/>
            <a:miter lim="800000"/>
            <a:headEnd/>
            <a:tailEnd/>
          </a:ln>
        </p:spPr>
        <p:txBody>
          <a:bodyPr>
            <a:spAutoFit/>
          </a:bodyPr>
          <a:lstStyle/>
          <a:p>
            <a:pPr marL="457200" indent="-457200" algn="ctr"/>
            <a:r>
              <a:rPr lang="el-GR" sz="4400" dirty="0">
                <a:solidFill>
                  <a:srgbClr val="FF3300"/>
                </a:solidFill>
                <a:cs typeface="Arial" pitchFamily="34" charset="0"/>
              </a:rPr>
              <a:t>β</a:t>
            </a:r>
            <a:r>
              <a:rPr lang="en-US" sz="4400" dirty="0">
                <a:solidFill>
                  <a:srgbClr val="FF3300"/>
                </a:solidFill>
              </a:rPr>
              <a:t> Thalassemia Minor (Trait)</a:t>
            </a:r>
            <a:r>
              <a:rPr lang="en-US" sz="4400" dirty="0"/>
              <a:t>  </a:t>
            </a:r>
          </a:p>
          <a:p>
            <a:pPr marL="457200" indent="-457200" algn="ctr"/>
            <a:endParaRPr lang="en-US" sz="3200" dirty="0"/>
          </a:p>
          <a:p>
            <a:pPr marL="457200" indent="-457200"/>
            <a:endParaRPr lang="en-US" sz="2800" dirty="0"/>
          </a:p>
          <a:p>
            <a:pPr marL="863600" lvl="1" indent="-457200"/>
            <a:endParaRPr lang="en-US" sz="2400" dirty="0"/>
          </a:p>
          <a:p>
            <a:pPr marL="863600" lvl="1" indent="-457200">
              <a:buFontTx/>
              <a:buChar char="•"/>
            </a:pPr>
            <a:r>
              <a:rPr lang="en-US" sz="2400" dirty="0"/>
              <a:t>Mild to minimal anemia</a:t>
            </a:r>
          </a:p>
          <a:p>
            <a:pPr marL="863600" lvl="1" indent="-457200"/>
            <a:endParaRPr lang="en-US" sz="2400" dirty="0"/>
          </a:p>
          <a:p>
            <a:pPr marL="863600" lvl="1" indent="-457200">
              <a:buFontTx/>
              <a:buChar char="•"/>
            </a:pPr>
            <a:r>
              <a:rPr lang="en-US" sz="2400" dirty="0"/>
              <a:t>Microcytosis (MCV range: 60-70 fL)</a:t>
            </a:r>
          </a:p>
          <a:p>
            <a:pPr marL="863600" lvl="1" indent="-457200"/>
            <a:endParaRPr lang="en-US" sz="2400" dirty="0"/>
          </a:p>
          <a:p>
            <a:pPr marL="863600" lvl="1" indent="-457200">
              <a:buFontTx/>
              <a:buChar char="•"/>
            </a:pPr>
            <a:r>
              <a:rPr lang="en-US" sz="2400" dirty="0"/>
              <a:t>Normal to high RBC count</a:t>
            </a:r>
          </a:p>
          <a:p>
            <a:pPr marL="863600" lvl="1" indent="-457200"/>
            <a:endParaRPr lang="en-US" sz="2400" dirty="0"/>
          </a:p>
          <a:p>
            <a:pPr marL="863600" lvl="1" indent="-457200">
              <a:buFontTx/>
              <a:buChar char="•"/>
            </a:pPr>
            <a:r>
              <a:rPr lang="en-US" sz="2400" dirty="0"/>
              <a:t>Target cells, basophilic stippling</a:t>
            </a:r>
          </a:p>
          <a:p>
            <a:pPr marL="863600" lvl="1" indent="-457200"/>
            <a:endParaRPr lang="en-US" sz="2400" dirty="0"/>
          </a:p>
          <a:p>
            <a:pPr marL="863600" lvl="1" indent="-457200">
              <a:buFontTx/>
              <a:buChar char="•"/>
            </a:pPr>
            <a:r>
              <a:rPr lang="en-US" sz="2400" dirty="0"/>
              <a:t>Must differentiate from iron deficiency</a:t>
            </a:r>
          </a:p>
          <a:p>
            <a:pPr marL="863600" lvl="1" indent="-457200"/>
            <a:endParaRPr lang="en-US" sz="2400" dirty="0"/>
          </a:p>
          <a:p>
            <a:pPr marL="863600" lvl="1" indent="-457200"/>
            <a:endParaRPr lang="el-GR" sz="2400" dirty="0">
              <a:cs typeface="Arial" pitchFamily="34" charset="0"/>
            </a:endParaRPr>
          </a:p>
          <a:p>
            <a:pPr marL="863600" lvl="1" indent="-457200">
              <a:buFontTx/>
              <a:buChar char="•"/>
            </a:pPr>
            <a:endParaRPr lang="en-US" sz="2400" dirty="0"/>
          </a:p>
          <a:p>
            <a:pPr marL="863600" lvl="1" indent="-457200"/>
            <a:endParaRPr lang="en-US" sz="2400" dirty="0"/>
          </a:p>
          <a:p>
            <a:pPr marL="863600" lvl="1" indent="-457200"/>
            <a:r>
              <a:rPr lang="en-US" sz="2400" dirty="0"/>
              <a: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546265" y="237998"/>
            <a:ext cx="7526063"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tabLst>
                <a:tab pos="1285875" algn="l"/>
              </a:tabLst>
            </a:pPr>
            <a:r>
              <a:rPr kumimoji="0" lang="en-US" sz="2000" b="0" i="0" u="none" strike="noStrike" cap="none" normalizeH="0" baseline="0" dirty="0" smtClean="0">
                <a:ln>
                  <a:noFill/>
                </a:ln>
                <a:effectLst/>
                <a:latin typeface="Arial" pitchFamily="34" charset="0"/>
                <a:ea typeface="Calibri" pitchFamily="34" charset="0"/>
                <a:cs typeface="Arial" pitchFamily="34" charset="0"/>
              </a:rPr>
              <a:t>A 22 year-old man is being evaluated for chronic anemia. </a:t>
            </a:r>
          </a:p>
          <a:p>
            <a:pPr marL="0" marR="0" lvl="0" indent="457200" algn="l" defTabSz="914400" rtl="0" eaLnBrk="1" fontAlgn="base" latinLnBrk="0" hangingPunct="1">
              <a:lnSpc>
                <a:spcPct val="100000"/>
              </a:lnSpc>
              <a:spcBef>
                <a:spcPct val="0"/>
              </a:spcBef>
              <a:spcAft>
                <a:spcPct val="0"/>
              </a:spcAft>
              <a:buClrTx/>
              <a:buSzTx/>
              <a:tabLst>
                <a:tab pos="1285875" algn="l"/>
              </a:tabLst>
            </a:pPr>
            <a:r>
              <a:rPr kumimoji="0" lang="en-US" sz="2000" b="0" i="0" u="none" strike="noStrike" cap="none" normalizeH="0" baseline="0" dirty="0" smtClean="0">
                <a:ln>
                  <a:noFill/>
                </a:ln>
                <a:effectLst/>
                <a:latin typeface="Arial" pitchFamily="34" charset="0"/>
                <a:ea typeface="Calibri" pitchFamily="34" charset="0"/>
                <a:cs typeface="Arial" pitchFamily="34" charset="0"/>
              </a:rPr>
              <a:t>The peripheral blood smear is shown.</a:t>
            </a:r>
            <a:endParaRPr lang="en-US" sz="2000" dirty="0" smtClean="0">
              <a:latin typeface="Arial" pitchFamily="34" charset="0"/>
              <a:ea typeface="Calibri" pitchFamily="34" charset="0"/>
              <a:cs typeface="Arial" pitchFamily="34" charset="0"/>
            </a:endParaRPr>
          </a:p>
          <a:p>
            <a:pPr marL="0" marR="0" lvl="0" indent="457200" algn="l" defTabSz="914400" rtl="0" eaLnBrk="1" fontAlgn="base" latinLnBrk="0" hangingPunct="1">
              <a:lnSpc>
                <a:spcPct val="100000"/>
              </a:lnSpc>
              <a:spcBef>
                <a:spcPct val="0"/>
              </a:spcBef>
              <a:spcAft>
                <a:spcPct val="0"/>
              </a:spcAft>
              <a:buClrTx/>
              <a:buSzTx/>
              <a:tabLst>
                <a:tab pos="1285875" algn="l"/>
              </a:tabLst>
            </a:pPr>
            <a:endParaRPr kumimoji="0" lang="en-US" sz="2000" b="0" i="0" u="none" strike="noStrike" cap="none" normalizeH="0" baseline="0" dirty="0" smtClean="0">
              <a:ln>
                <a:noFill/>
              </a:ln>
              <a:effectLst/>
              <a:latin typeface="Arial" pitchFamily="34" charset="0"/>
              <a:ea typeface="Calibri" pitchFamily="34" charset="0"/>
              <a:cs typeface="Arial" pitchFamily="34" charset="0"/>
            </a:endParaRPr>
          </a:p>
          <a:p>
            <a:pPr marL="0" marR="0" lvl="0" indent="457200" algn="l" defTabSz="914400" rtl="0" eaLnBrk="1" fontAlgn="base" latinLnBrk="0" hangingPunct="1">
              <a:lnSpc>
                <a:spcPct val="100000"/>
              </a:lnSpc>
              <a:spcBef>
                <a:spcPct val="0"/>
              </a:spcBef>
              <a:spcAft>
                <a:spcPct val="0"/>
              </a:spcAft>
              <a:buClrTx/>
              <a:buSzTx/>
              <a:tabLst>
                <a:tab pos="1285875" algn="l"/>
              </a:tabLst>
            </a:pPr>
            <a:r>
              <a:rPr kumimoji="0" lang="en-US" sz="2000" b="0" i="0" u="none" strike="noStrike" cap="none" normalizeH="0" baseline="0" dirty="0" smtClean="0">
                <a:ln>
                  <a:noFill/>
                </a:ln>
                <a:effectLst/>
                <a:latin typeface="Arial" pitchFamily="34" charset="0"/>
                <a:ea typeface="Calibri" pitchFamily="34" charset="0"/>
                <a:cs typeface="Arial" pitchFamily="34" charset="0"/>
              </a:rPr>
              <a:t>Hemoglobin electrophoresis shows:</a:t>
            </a:r>
          </a:p>
          <a:p>
            <a:pPr marL="0" marR="0" lvl="0" indent="457200" algn="l" defTabSz="914400" rtl="0" eaLnBrk="1" fontAlgn="base" latinLnBrk="0" hangingPunct="1">
              <a:lnSpc>
                <a:spcPct val="100000"/>
              </a:lnSpc>
              <a:spcBef>
                <a:spcPct val="0"/>
              </a:spcBef>
              <a:spcAft>
                <a:spcPct val="0"/>
              </a:spcAft>
              <a:buClrTx/>
              <a:buSzTx/>
              <a:tabLst>
                <a:tab pos="1285875" algn="l"/>
              </a:tabLst>
            </a:pPr>
            <a:r>
              <a:rPr kumimoji="0" lang="en-US" sz="2000" b="0" i="0" u="none" strike="noStrike" cap="none" normalizeH="0" baseline="0" dirty="0" smtClean="0">
                <a:ln>
                  <a:noFill/>
                </a:ln>
                <a:effectLst/>
                <a:latin typeface="Arial" pitchFamily="34" charset="0"/>
                <a:ea typeface="Calibri" pitchFamily="34" charset="0"/>
                <a:cs typeface="Arial" pitchFamily="34" charset="0"/>
              </a:rPr>
              <a:t> 22% hemoglobin A</a:t>
            </a:r>
          </a:p>
          <a:p>
            <a:pPr marL="0" marR="0" lvl="0" indent="457200" algn="l" defTabSz="914400" rtl="0" eaLnBrk="1" fontAlgn="base" latinLnBrk="0" hangingPunct="1">
              <a:lnSpc>
                <a:spcPct val="100000"/>
              </a:lnSpc>
              <a:spcBef>
                <a:spcPct val="0"/>
              </a:spcBef>
              <a:spcAft>
                <a:spcPct val="0"/>
              </a:spcAft>
              <a:buClrTx/>
              <a:buSzTx/>
              <a:tabLst>
                <a:tab pos="1285875" algn="l"/>
              </a:tabLst>
            </a:pPr>
            <a:r>
              <a:rPr lang="en-US" sz="2000" dirty="0" smtClean="0">
                <a:latin typeface="Arial" pitchFamily="34" charset="0"/>
                <a:ea typeface="Calibri" pitchFamily="34" charset="0"/>
                <a:cs typeface="Arial" pitchFamily="34" charset="0"/>
              </a:rPr>
              <a:t> </a:t>
            </a:r>
            <a:r>
              <a:rPr kumimoji="0" lang="en-US" sz="2000" b="0" i="0" u="none" strike="noStrike" cap="none" normalizeH="0" baseline="0" dirty="0" smtClean="0">
                <a:ln>
                  <a:noFill/>
                </a:ln>
                <a:effectLst/>
                <a:latin typeface="Arial" pitchFamily="34" charset="0"/>
                <a:ea typeface="Calibri" pitchFamily="34" charset="0"/>
                <a:cs typeface="Arial" pitchFamily="34" charset="0"/>
              </a:rPr>
              <a:t>68% hemoglobin S</a:t>
            </a:r>
          </a:p>
          <a:p>
            <a:pPr marL="0" marR="0" lvl="0" indent="457200" algn="l" defTabSz="914400" rtl="0" eaLnBrk="1" fontAlgn="base" latinLnBrk="0" hangingPunct="1">
              <a:lnSpc>
                <a:spcPct val="100000"/>
              </a:lnSpc>
              <a:spcBef>
                <a:spcPct val="0"/>
              </a:spcBef>
              <a:spcAft>
                <a:spcPct val="0"/>
              </a:spcAft>
              <a:buClrTx/>
              <a:buSzTx/>
              <a:tabLst>
                <a:tab pos="1285875" algn="l"/>
              </a:tabLst>
            </a:pPr>
            <a:r>
              <a:rPr kumimoji="0" lang="en-US" sz="2000" b="0" i="0" u="none" strike="noStrike" cap="none" normalizeH="0" baseline="0" dirty="0" smtClean="0">
                <a:ln>
                  <a:noFill/>
                </a:ln>
                <a:effectLst/>
                <a:latin typeface="Arial" pitchFamily="34" charset="0"/>
                <a:ea typeface="Calibri" pitchFamily="34" charset="0"/>
                <a:cs typeface="Arial" pitchFamily="34" charset="0"/>
              </a:rPr>
              <a:t>10% hemoglobin A2</a:t>
            </a:r>
            <a:r>
              <a:rPr kumimoji="0" lang="en-US" sz="2000" b="0" i="0" u="none" strike="noStrike" cap="none" normalizeH="0" dirty="0" smtClean="0">
                <a:ln>
                  <a:noFill/>
                </a:ln>
                <a:effectLst/>
                <a:latin typeface="Arial" pitchFamily="34" charset="0"/>
                <a:ea typeface="Calibri" pitchFamily="34" charset="0"/>
                <a:cs typeface="Arial" pitchFamily="34" charset="0"/>
              </a:rPr>
              <a:t> </a:t>
            </a:r>
            <a:r>
              <a:rPr kumimoji="0" lang="en-US" sz="2000" b="0" i="0" u="none" strike="noStrike" cap="none" normalizeH="0" baseline="0" dirty="0" smtClean="0">
                <a:ln>
                  <a:noFill/>
                </a:ln>
                <a:effectLst/>
                <a:latin typeface="Arial" pitchFamily="34" charset="0"/>
                <a:ea typeface="Calibri" pitchFamily="34" charset="0"/>
                <a:cs typeface="Arial" pitchFamily="34" charset="0"/>
              </a:rPr>
              <a:t>(normal: &lt;3.5%). </a:t>
            </a:r>
          </a:p>
          <a:p>
            <a:pPr marL="0" marR="0" lvl="0" indent="457200" algn="l" defTabSz="914400" rtl="0" eaLnBrk="1" fontAlgn="base" latinLnBrk="0" hangingPunct="1">
              <a:lnSpc>
                <a:spcPct val="100000"/>
              </a:lnSpc>
              <a:spcBef>
                <a:spcPct val="0"/>
              </a:spcBef>
              <a:spcAft>
                <a:spcPct val="0"/>
              </a:spcAft>
              <a:buClrTx/>
              <a:buSzTx/>
              <a:tabLst>
                <a:tab pos="1285875" algn="l"/>
              </a:tabLst>
            </a:pPr>
            <a:endParaRPr lang="en-US" sz="2000" dirty="0" smtClean="0">
              <a:latin typeface="Arial" pitchFamily="34" charset="0"/>
              <a:ea typeface="Calibri" pitchFamily="34" charset="0"/>
              <a:cs typeface="Arial" pitchFamily="34" charset="0"/>
            </a:endParaRPr>
          </a:p>
          <a:p>
            <a:pPr marL="0" marR="0" lvl="0" indent="457200" algn="l" defTabSz="914400" rtl="0" eaLnBrk="1" fontAlgn="base" latinLnBrk="0" hangingPunct="1">
              <a:lnSpc>
                <a:spcPct val="100000"/>
              </a:lnSpc>
              <a:spcBef>
                <a:spcPct val="0"/>
              </a:spcBef>
              <a:spcAft>
                <a:spcPct val="0"/>
              </a:spcAft>
              <a:buClrTx/>
              <a:buSzTx/>
              <a:tabLst>
                <a:tab pos="1285875" algn="l"/>
              </a:tabLst>
            </a:pPr>
            <a:r>
              <a:rPr kumimoji="0" lang="en-US" sz="2000" b="0" i="0" u="none" strike="noStrike" cap="none" normalizeH="0" baseline="0" dirty="0" smtClean="0">
                <a:ln>
                  <a:noFill/>
                </a:ln>
                <a:effectLst/>
                <a:latin typeface="Arial" pitchFamily="34" charset="0"/>
                <a:ea typeface="Calibri" pitchFamily="34" charset="0"/>
                <a:cs typeface="Arial" pitchFamily="34" charset="0"/>
              </a:rPr>
              <a:t>What is the most likely diagnosis?</a:t>
            </a:r>
            <a:endParaRPr kumimoji="0" lang="en-US" sz="2000" b="0" i="0" u="none" strike="noStrike" cap="none" normalizeH="0" baseline="0" dirty="0" smtClean="0">
              <a:ln>
                <a:noFill/>
              </a:ln>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1285875" algn="l"/>
              </a:tabLst>
            </a:pPr>
            <a:r>
              <a:rPr kumimoji="0" lang="en-US" sz="2000" b="0" i="0" u="none" strike="noStrike" cap="none" normalizeH="0" baseline="0" dirty="0" smtClean="0">
                <a:ln>
                  <a:noFill/>
                </a:ln>
                <a:effectLst/>
                <a:latin typeface="Arial" pitchFamily="34" charset="0"/>
                <a:ea typeface="Calibri" pitchFamily="34" charset="0"/>
                <a:cs typeface="Arial" pitchFamily="34" charset="0"/>
              </a:rPr>
              <a:t>	</a:t>
            </a:r>
            <a:endParaRPr kumimoji="0" lang="en-US" sz="2000" b="0" i="0" u="none" strike="noStrike" cap="none" normalizeH="0" baseline="0" dirty="0" smtClean="0">
              <a:ln>
                <a:noFill/>
              </a:ln>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1285875" algn="l"/>
              </a:tabLst>
            </a:pPr>
            <a:r>
              <a:rPr kumimoji="0" lang="en-US" sz="2000" b="0" i="0" u="none" strike="noStrike" cap="none" normalizeH="0" baseline="0" dirty="0" smtClean="0">
                <a:ln>
                  <a:noFill/>
                </a:ln>
                <a:effectLst/>
                <a:latin typeface="Arial" pitchFamily="34" charset="0"/>
                <a:ea typeface="Calibri" pitchFamily="34" charset="0"/>
                <a:cs typeface="Arial" pitchFamily="34" charset="0"/>
              </a:rPr>
              <a:t>A.  Sickle cell trait.</a:t>
            </a:r>
            <a:endParaRPr kumimoji="0" lang="en-US" sz="2000" b="0" i="0" u="none" strike="noStrike" cap="none" normalizeH="0" baseline="0" dirty="0" smtClean="0">
              <a:ln>
                <a:noFill/>
              </a:ln>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1285875" algn="l"/>
              </a:tabLst>
            </a:pPr>
            <a:r>
              <a:rPr kumimoji="0" lang="it-IT" sz="2000" b="0" i="0" u="none" strike="noStrike" cap="none" normalizeH="0" baseline="0" dirty="0" smtClean="0">
                <a:ln>
                  <a:noFill/>
                </a:ln>
                <a:effectLst/>
                <a:latin typeface="Arial" pitchFamily="34" charset="0"/>
                <a:ea typeface="Calibri" pitchFamily="34" charset="0"/>
                <a:cs typeface="Arial" pitchFamily="34" charset="0"/>
              </a:rPr>
              <a:t>B.  Sickle/alpha thalassemia.</a:t>
            </a:r>
            <a:endParaRPr kumimoji="0" lang="en-US" sz="2000" b="0" i="0" u="none" strike="noStrike" cap="none" normalizeH="0" baseline="0" dirty="0" smtClean="0">
              <a:ln>
                <a:noFill/>
              </a:ln>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1285875" algn="l"/>
              </a:tabLst>
            </a:pPr>
            <a:r>
              <a:rPr kumimoji="0" lang="it-IT" sz="2000" b="0" i="0" u="none" strike="noStrike" cap="none" normalizeH="0" baseline="0" dirty="0" smtClean="0">
                <a:ln>
                  <a:noFill/>
                </a:ln>
                <a:effectLst/>
                <a:latin typeface="Arial" pitchFamily="34" charset="0"/>
                <a:ea typeface="Calibri" pitchFamily="34" charset="0"/>
                <a:cs typeface="Arial" pitchFamily="34" charset="0"/>
              </a:rPr>
              <a:t>C.  Sickle/beta</a:t>
            </a:r>
            <a:r>
              <a:rPr kumimoji="0" lang="it-IT" sz="2000" b="0" i="0" u="none" strike="noStrike" cap="none" normalizeH="0" baseline="30000" dirty="0" smtClean="0">
                <a:ln>
                  <a:noFill/>
                </a:ln>
                <a:effectLst/>
                <a:latin typeface="Arial" pitchFamily="34" charset="0"/>
                <a:ea typeface="Calibri" pitchFamily="34" charset="0"/>
                <a:cs typeface="Arial" pitchFamily="34" charset="0"/>
              </a:rPr>
              <a:t>+</a:t>
            </a:r>
            <a:r>
              <a:rPr kumimoji="0" lang="it-IT" sz="2000" b="0" i="0" u="none" strike="noStrike" cap="none" normalizeH="0" baseline="0" dirty="0" smtClean="0">
                <a:ln>
                  <a:noFill/>
                </a:ln>
                <a:effectLst/>
                <a:latin typeface="Arial" pitchFamily="34" charset="0"/>
                <a:ea typeface="Calibri" pitchFamily="34" charset="0"/>
                <a:cs typeface="Arial" pitchFamily="34" charset="0"/>
              </a:rPr>
              <a:t> thalassemia.</a:t>
            </a:r>
            <a:endParaRPr kumimoji="0" lang="en-US" sz="2000" b="0" i="0" u="none" strike="noStrike" cap="none" normalizeH="0" baseline="0" dirty="0" smtClean="0">
              <a:ln>
                <a:noFill/>
              </a:ln>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1285875" algn="l"/>
              </a:tabLst>
            </a:pPr>
            <a:r>
              <a:rPr kumimoji="0" lang="it-IT" sz="2000" b="0" i="0" u="none" strike="noStrike" cap="none" normalizeH="0" baseline="0" dirty="0" smtClean="0">
                <a:ln>
                  <a:noFill/>
                </a:ln>
                <a:effectLst/>
                <a:latin typeface="Arial" pitchFamily="34" charset="0"/>
                <a:ea typeface="Calibri" pitchFamily="34" charset="0"/>
                <a:cs typeface="Arial" pitchFamily="34" charset="0"/>
              </a:rPr>
              <a:t>D.  Sickle/beta</a:t>
            </a:r>
            <a:r>
              <a:rPr kumimoji="0" lang="it-IT" sz="2000" b="0" i="0" u="none" strike="noStrike" cap="none" normalizeH="0" baseline="30000" dirty="0" smtClean="0">
                <a:ln>
                  <a:noFill/>
                </a:ln>
                <a:effectLst/>
                <a:latin typeface="Arial" pitchFamily="34" charset="0"/>
                <a:ea typeface="Calibri" pitchFamily="34" charset="0"/>
                <a:cs typeface="Arial" pitchFamily="34" charset="0"/>
              </a:rPr>
              <a:t>0</a:t>
            </a:r>
            <a:r>
              <a:rPr kumimoji="0" lang="it-IT" sz="2000" b="0" i="0" u="none" strike="noStrike" cap="none" normalizeH="0" baseline="0" dirty="0" smtClean="0">
                <a:ln>
                  <a:noFill/>
                </a:ln>
                <a:effectLst/>
                <a:latin typeface="Arial" pitchFamily="34" charset="0"/>
                <a:ea typeface="Calibri" pitchFamily="34" charset="0"/>
                <a:cs typeface="Arial" pitchFamily="34" charset="0"/>
              </a:rPr>
              <a:t> thalassemia.</a:t>
            </a:r>
            <a:endParaRPr kumimoji="0" lang="it-IT" sz="2000" b="0" i="0" u="none" strike="noStrike" cap="none" normalizeH="0" baseline="0" dirty="0" smtClean="0">
              <a:ln>
                <a:noFill/>
              </a:ln>
              <a:effectLst/>
              <a:latin typeface="Arial"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tab pos="1285875" algn="l"/>
              </a:tabLst>
            </a:pPr>
            <a:r>
              <a:rPr kumimoji="0" lang="it-IT" sz="2000" b="0" i="0" u="none" strike="noStrike" cap="none" normalizeH="0" baseline="0" dirty="0" smtClean="0">
                <a:ln>
                  <a:noFill/>
                </a:ln>
                <a:effectLst/>
                <a:latin typeface="Arial" pitchFamily="34" charset="0"/>
                <a:ea typeface="Calibri" pitchFamily="34" charset="0"/>
                <a:cs typeface="Times New Roman" pitchFamily="18" charset="0"/>
              </a:rPr>
              <a:t>E.  Hemoglobin H disease</a:t>
            </a:r>
            <a:r>
              <a:rPr kumimoji="0" lang="en-US" sz="2000" b="0" i="0" u="none" strike="noStrike" cap="none" normalizeH="0" baseline="0" dirty="0" smtClean="0">
                <a:ln>
                  <a:noFill/>
                </a:ln>
                <a:effectLst/>
                <a:latin typeface="Arial" pitchFamily="34" charset="0"/>
              </a:rPr>
              <a:t> </a:t>
            </a:r>
          </a:p>
        </p:txBody>
      </p:sp>
      <p:pic>
        <p:nvPicPr>
          <p:cNvPr id="87045" name="Picture 5" descr="RBC abnormalities in S/β thalassemia - 1."/>
          <p:cNvPicPr>
            <a:picLocks noChangeAspect="1" noChangeArrowheads="1"/>
          </p:cNvPicPr>
          <p:nvPr/>
        </p:nvPicPr>
        <p:blipFill>
          <a:blip r:embed="rId2"/>
          <a:srcRect/>
          <a:stretch>
            <a:fillRect/>
          </a:stretch>
        </p:blipFill>
        <p:spPr bwMode="auto">
          <a:xfrm>
            <a:off x="5498276" y="2257130"/>
            <a:ext cx="3372592" cy="2689849"/>
          </a:xfrm>
          <a:prstGeom prst="rect">
            <a:avLst/>
          </a:prstGeom>
          <a:noFill/>
        </p:spPr>
      </p:pic>
      <p:sp>
        <p:nvSpPr>
          <p:cNvPr id="4" name="TextBox 3"/>
          <p:cNvSpPr txBox="1"/>
          <p:nvPr/>
        </p:nvSpPr>
        <p:spPr>
          <a:xfrm>
            <a:off x="2018805" y="5153891"/>
            <a:ext cx="4595751" cy="1446550"/>
          </a:xfrm>
          <a:prstGeom prst="rect">
            <a:avLst/>
          </a:prstGeom>
          <a:noFill/>
        </p:spPr>
        <p:txBody>
          <a:bodyPr wrap="square" rtlCol="0">
            <a:spAutoFit/>
          </a:bodyPr>
          <a:lstStyle/>
          <a:p>
            <a:r>
              <a:rPr lang="en-US" sz="1400" dirty="0" smtClean="0">
                <a:solidFill>
                  <a:srgbClr val="FF0000"/>
                </a:solidFill>
              </a:rPr>
              <a:t>Goal: To appreciate the spectrum of hemoglobin structural abnormalities causing clinical consequence</a:t>
            </a:r>
          </a:p>
          <a:p>
            <a:r>
              <a:rPr lang="en-US" sz="1400" dirty="0" smtClean="0">
                <a:solidFill>
                  <a:srgbClr val="FF0000"/>
                </a:solidFill>
              </a:rPr>
              <a:t>Goal: To understand the diagnostic criteria and clinical consequences of </a:t>
            </a:r>
            <a:r>
              <a:rPr lang="en-US" sz="1400" dirty="0" smtClean="0">
                <a:solidFill>
                  <a:srgbClr val="FF0000"/>
                </a:solidFill>
                <a:latin typeface="Symbol" pitchFamily="18" charset="2"/>
              </a:rPr>
              <a:t>a</a:t>
            </a:r>
            <a:r>
              <a:rPr lang="en-US" sz="1400" dirty="0" smtClean="0">
                <a:solidFill>
                  <a:srgbClr val="FF0000"/>
                </a:solidFill>
              </a:rPr>
              <a:t>  and </a:t>
            </a:r>
            <a:r>
              <a:rPr lang="en-US" sz="1400" dirty="0" smtClean="0">
                <a:solidFill>
                  <a:srgbClr val="FF0000"/>
                </a:solidFill>
                <a:latin typeface="Symbol" pitchFamily="18" charset="2"/>
              </a:rPr>
              <a:t>b</a:t>
            </a:r>
            <a:r>
              <a:rPr lang="en-US" sz="1400" dirty="0" smtClean="0">
                <a:solidFill>
                  <a:srgbClr val="FF0000"/>
                </a:solidFill>
              </a:rPr>
              <a:t> thalassemia</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04800"/>
            <a:ext cx="8229600" cy="1143000"/>
          </a:xfrm>
        </p:spPr>
        <p:txBody>
          <a:bodyPr/>
          <a:lstStyle/>
          <a:p>
            <a:pPr eaLnBrk="1" hangingPunct="1"/>
            <a:r>
              <a:rPr lang="en-US" b="1" dirty="0" smtClean="0">
                <a:solidFill>
                  <a:srgbClr val="FF3300"/>
                </a:solidFill>
              </a:rPr>
              <a:t>Types of Sickle Cell Disease</a:t>
            </a:r>
            <a:endParaRPr lang="en-US" dirty="0" smtClean="0"/>
          </a:p>
        </p:txBody>
      </p:sp>
      <p:sp>
        <p:nvSpPr>
          <p:cNvPr id="23555" name="Rectangle 3"/>
          <p:cNvSpPr>
            <a:spLocks noGrp="1" noChangeArrowheads="1"/>
          </p:cNvSpPr>
          <p:nvPr>
            <p:ph type="body" idx="1"/>
          </p:nvPr>
        </p:nvSpPr>
        <p:spPr>
          <a:xfrm>
            <a:off x="457200" y="2057400"/>
            <a:ext cx="8153400" cy="4073525"/>
          </a:xfrm>
        </p:spPr>
        <p:txBody>
          <a:bodyPr/>
          <a:lstStyle/>
          <a:p>
            <a:pPr eaLnBrk="1" hangingPunct="1">
              <a:lnSpc>
                <a:spcPct val="90000"/>
              </a:lnSpc>
              <a:spcAft>
                <a:spcPct val="20000"/>
              </a:spcAft>
            </a:pPr>
            <a:r>
              <a:rPr lang="en-US" b="1" dirty="0" smtClean="0"/>
              <a:t>Sickle cell anemia (Hb SS) is the most common</a:t>
            </a:r>
          </a:p>
          <a:p>
            <a:pPr eaLnBrk="1" hangingPunct="1">
              <a:lnSpc>
                <a:spcPct val="90000"/>
              </a:lnSpc>
              <a:spcAft>
                <a:spcPct val="20000"/>
              </a:spcAft>
            </a:pPr>
            <a:r>
              <a:rPr lang="en-US" b="1" dirty="0" smtClean="0"/>
              <a:t>There are other genotypes</a:t>
            </a:r>
          </a:p>
          <a:p>
            <a:pPr lvl="1" eaLnBrk="1" hangingPunct="1">
              <a:lnSpc>
                <a:spcPct val="90000"/>
              </a:lnSpc>
              <a:spcAft>
                <a:spcPct val="20000"/>
              </a:spcAft>
            </a:pPr>
            <a:r>
              <a:rPr lang="en-US" sz="3200" b="1" dirty="0" smtClean="0"/>
              <a:t> Hb S-</a:t>
            </a:r>
            <a:r>
              <a:rPr lang="en-US" sz="3200" b="1" dirty="0" smtClean="0">
                <a:sym typeface="Symbol" pitchFamily="18" charset="2"/>
              </a:rPr>
              <a:t> Thalassemia</a:t>
            </a:r>
          </a:p>
          <a:p>
            <a:pPr lvl="1" eaLnBrk="1" hangingPunct="1">
              <a:lnSpc>
                <a:spcPct val="90000"/>
              </a:lnSpc>
              <a:spcAft>
                <a:spcPct val="20000"/>
              </a:spcAft>
            </a:pPr>
            <a:r>
              <a:rPr lang="en-US" sz="3200" b="1" dirty="0" smtClean="0"/>
              <a:t> Hb SC</a:t>
            </a:r>
          </a:p>
          <a:p>
            <a:pPr lvl="1" eaLnBrk="1" hangingPunct="1">
              <a:lnSpc>
                <a:spcPct val="90000"/>
              </a:lnSpc>
              <a:spcAft>
                <a:spcPct val="20000"/>
              </a:spcAft>
            </a:pPr>
            <a:r>
              <a:rPr lang="en-US" sz="3200" b="1" dirty="0" smtClean="0">
                <a:sym typeface="Symbol" pitchFamily="18" charset="2"/>
              </a:rPr>
              <a:t> Hb SD </a:t>
            </a:r>
          </a:p>
          <a:p>
            <a:pPr lvl="1" eaLnBrk="1" hangingPunct="1">
              <a:lnSpc>
                <a:spcPct val="90000"/>
              </a:lnSpc>
              <a:buClr>
                <a:schemeClr val="folHlink"/>
              </a:buClr>
              <a:buFontTx/>
              <a:buNone/>
            </a:pPr>
            <a:endParaRPr lang="en-US" sz="3200" b="1" dirty="0" smtClean="0">
              <a:sym typeface="Symbol" pitchFamily="18" charset="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1417638"/>
          </a:xfrm>
        </p:spPr>
        <p:txBody>
          <a:bodyPr/>
          <a:lstStyle/>
          <a:p>
            <a:pPr eaLnBrk="1" hangingPunct="1"/>
            <a:r>
              <a:rPr lang="en-US" dirty="0" smtClean="0"/>
              <a:t/>
            </a:r>
            <a:br>
              <a:rPr lang="en-US" dirty="0" smtClean="0"/>
            </a:br>
            <a:r>
              <a:rPr lang="en-US" b="1" dirty="0" smtClean="0">
                <a:solidFill>
                  <a:srgbClr val="FF3300"/>
                </a:solidFill>
              </a:rPr>
              <a:t>Laboratory Diagnosis</a:t>
            </a:r>
          </a:p>
        </p:txBody>
      </p:sp>
      <p:pic>
        <p:nvPicPr>
          <p:cNvPr id="40963" name="Picture 3" descr="sc3"/>
          <p:cNvPicPr>
            <a:picLocks noChangeAspect="1" noChangeArrowheads="1"/>
          </p:cNvPicPr>
          <p:nvPr/>
        </p:nvPicPr>
        <p:blipFill>
          <a:blip r:embed="rId2"/>
          <a:srcRect/>
          <a:stretch>
            <a:fillRect/>
          </a:stretch>
        </p:blipFill>
        <p:spPr bwMode="auto">
          <a:xfrm>
            <a:off x="1828800" y="1600200"/>
            <a:ext cx="54864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228600" y="457200"/>
            <a:ext cx="8763000" cy="396875"/>
          </a:xfrm>
          <a:prstGeom prst="rect">
            <a:avLst/>
          </a:prstGeom>
          <a:noFill/>
          <a:ln w="9525">
            <a:noFill/>
            <a:miter lim="800000"/>
            <a:headEnd/>
            <a:tailEnd/>
          </a:ln>
        </p:spPr>
        <p:txBody>
          <a:bodyPr>
            <a:spAutoFit/>
          </a:bodyPr>
          <a:lstStyle/>
          <a:p>
            <a:pPr lvl="2"/>
            <a:endParaRPr lang="en-US" sz="2000" dirty="0"/>
          </a:p>
        </p:txBody>
      </p:sp>
      <p:grpSp>
        <p:nvGrpSpPr>
          <p:cNvPr id="2" name="Group 3"/>
          <p:cNvGrpSpPr>
            <a:grpSpLocks/>
          </p:cNvGrpSpPr>
          <p:nvPr/>
        </p:nvGrpSpPr>
        <p:grpSpPr bwMode="auto">
          <a:xfrm>
            <a:off x="8305800" y="6248400"/>
            <a:ext cx="304800" cy="533400"/>
            <a:chOff x="5232" y="3936"/>
            <a:chExt cx="192" cy="336"/>
          </a:xfrm>
        </p:grpSpPr>
        <p:sp>
          <p:nvSpPr>
            <p:cNvPr id="1030" name="Rectangle 4"/>
            <p:cNvSpPr>
              <a:spLocks noChangeArrowheads="1"/>
            </p:cNvSpPr>
            <p:nvPr/>
          </p:nvSpPr>
          <p:spPr bwMode="auto">
            <a:xfrm>
              <a:off x="5232" y="4008"/>
              <a:ext cx="192" cy="192"/>
            </a:xfrm>
            <a:prstGeom prst="rect">
              <a:avLst/>
            </a:prstGeom>
            <a:solidFill>
              <a:schemeClr val="accent1"/>
            </a:solidFill>
            <a:ln w="38100">
              <a:solidFill>
                <a:schemeClr val="tx1"/>
              </a:solidFill>
              <a:miter lim="800000"/>
              <a:headEnd/>
              <a:tailEnd/>
            </a:ln>
          </p:spPr>
          <p:txBody>
            <a:bodyPr wrap="none" anchor="ctr"/>
            <a:lstStyle/>
            <a:p>
              <a:endParaRPr lang="en-US" dirty="0"/>
            </a:p>
          </p:txBody>
        </p:sp>
        <p:sp>
          <p:nvSpPr>
            <p:cNvPr id="1031" name="Line 5"/>
            <p:cNvSpPr>
              <a:spLocks noChangeShapeType="1"/>
            </p:cNvSpPr>
            <p:nvPr/>
          </p:nvSpPr>
          <p:spPr bwMode="auto">
            <a:xfrm>
              <a:off x="5280" y="3936"/>
              <a:ext cx="96" cy="336"/>
            </a:xfrm>
            <a:prstGeom prst="line">
              <a:avLst/>
            </a:prstGeom>
            <a:noFill/>
            <a:ln w="38100">
              <a:solidFill>
                <a:schemeClr val="tx1"/>
              </a:solidFill>
              <a:round/>
              <a:headEnd/>
              <a:tailEnd/>
            </a:ln>
          </p:spPr>
          <p:txBody>
            <a:bodyPr wrap="none" anchor="ctr"/>
            <a:lstStyle/>
            <a:p>
              <a:endParaRPr lang="en-US" dirty="0"/>
            </a:p>
          </p:txBody>
        </p:sp>
      </p:grpSp>
      <p:graphicFrame>
        <p:nvGraphicFramePr>
          <p:cNvPr id="1026" name="Object 6"/>
          <p:cNvGraphicFramePr>
            <a:graphicFrameLocks noChangeAspect="1"/>
          </p:cNvGraphicFramePr>
          <p:nvPr/>
        </p:nvGraphicFramePr>
        <p:xfrm>
          <a:off x="685800" y="381000"/>
          <a:ext cx="7467600" cy="5618163"/>
        </p:xfrm>
        <a:graphic>
          <a:graphicData uri="http://schemas.openxmlformats.org/presentationml/2006/ole">
            <p:oleObj spid="_x0000_s73730" name="Document" r:id="rId3" imgW="4563000" imgH="3433320" progId="Word.Document.8">
              <p:embed/>
            </p:oleObj>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143000"/>
          </a:xfrm>
        </p:spPr>
        <p:txBody>
          <a:bodyPr/>
          <a:lstStyle/>
          <a:p>
            <a:pPr algn="ctr"/>
            <a:r>
              <a:rPr lang="en-US" dirty="0" smtClean="0">
                <a:solidFill>
                  <a:srgbClr val="FF0000"/>
                </a:solidFill>
              </a:rPr>
              <a:t>Conclusion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Case based questions</a:t>
            </a:r>
          </a:p>
          <a:p>
            <a:pPr lvl="1"/>
            <a:r>
              <a:rPr lang="en-US" dirty="0" smtClean="0"/>
              <a:t>Clinically relevant</a:t>
            </a:r>
          </a:p>
          <a:p>
            <a:pPr lvl="1"/>
            <a:r>
              <a:rPr lang="en-US" dirty="0" smtClean="0"/>
              <a:t>Covered in course goals and objectives and curriculum</a:t>
            </a:r>
          </a:p>
          <a:p>
            <a:pPr lvl="1"/>
            <a:endParaRPr lang="en-US" dirty="0" smtClean="0"/>
          </a:p>
          <a:p>
            <a:pPr lvl="1"/>
            <a:endParaRPr lang="en-US" dirty="0" smtClean="0"/>
          </a:p>
          <a:p>
            <a:pPr lvl="1"/>
            <a:r>
              <a:rPr lang="en-US" dirty="0" smtClean="0"/>
              <a:t>Accurately formatted</a:t>
            </a:r>
          </a:p>
          <a:p>
            <a:pPr lvl="1"/>
            <a:r>
              <a:rPr lang="en-US" dirty="0" smtClean="0"/>
              <a:t>Appropriate distracters</a:t>
            </a:r>
          </a:p>
          <a:p>
            <a:pPr lvl="1"/>
            <a:endParaRPr lang="en-US" dirty="0" smtClean="0"/>
          </a:p>
          <a:p>
            <a:pPr lvl="1"/>
            <a:r>
              <a:rPr lang="en-US" dirty="0" smtClean="0"/>
              <a:t>Review questions with students after </a:t>
            </a:r>
          </a:p>
          <a:p>
            <a:pPr lvl="2"/>
            <a:r>
              <a:rPr lang="en-US" dirty="0" smtClean="0"/>
              <a:t>Explanation for correct and incorrect answers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296883" y="546747"/>
            <a:ext cx="8288977"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An 18 year old woman is referred to you from the University Student Health Center. </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She has hemoglobin SC disease and had a splenectomy at age 8 due to splenic sequestration. You instruct her to fill a prescription for an antibiotic (ampicillin) to have on hand in case she has a temperature of =&gt;102</a:t>
            </a:r>
            <a:r>
              <a:rPr kumimoji="0" lang="en-US"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0</a:t>
            </a: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F or shaking chills (and she must then proceed to the Emergency Department). In selecting the antibiotic, infection from which micro-organism are you attempting to prevent?</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a:t>
            </a:r>
            <a:r>
              <a:rPr kumimoji="0" lang="en-US" b="1" i="1" u="none" strike="noStrike" cap="none" normalizeH="0" baseline="0" dirty="0" smtClean="0">
                <a:ln>
                  <a:noFill/>
                </a:ln>
                <a:solidFill>
                  <a:schemeClr val="tx1"/>
                </a:solidFill>
                <a:effectLst/>
                <a:latin typeface="Arial" pitchFamily="34" charset="0"/>
                <a:ea typeface="Calibri" pitchFamily="34" charset="0"/>
                <a:cs typeface="Arial" pitchFamily="34" charset="0"/>
              </a:rPr>
              <a:t>.  Salmonella enteritidis. </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B.  Staphylococcus aureus.</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C.  </a:t>
            </a:r>
            <a:r>
              <a:rPr kumimoji="0" lang="en-US" b="1" i="1" u="none" strike="noStrike" cap="none" normalizeH="0" baseline="0" dirty="0" smtClean="0">
                <a:ln>
                  <a:noFill/>
                </a:ln>
                <a:solidFill>
                  <a:schemeClr val="tx1"/>
                </a:solidFill>
                <a:effectLst/>
                <a:latin typeface="Arial" pitchFamily="34" charset="0"/>
                <a:ea typeface="Calibri" pitchFamily="34" charset="0"/>
                <a:cs typeface="Arial" pitchFamily="34" charset="0"/>
              </a:rPr>
              <a:t>Clostridium perfringens.</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pt-BR" b="1" i="0" u="none" strike="noStrike" cap="none" normalizeH="0" baseline="0" dirty="0" smtClean="0">
                <a:ln>
                  <a:noFill/>
                </a:ln>
                <a:solidFill>
                  <a:schemeClr val="tx1"/>
                </a:solidFill>
                <a:effectLst/>
                <a:latin typeface="Arial" pitchFamily="34" charset="0"/>
                <a:ea typeface="Calibri" pitchFamily="34" charset="0"/>
                <a:cs typeface="Arial" pitchFamily="34" charset="0"/>
              </a:rPr>
              <a:t>D.  </a:t>
            </a:r>
            <a:r>
              <a:rPr kumimoji="0" lang="pt-BR" b="1" i="1" u="none" strike="noStrike" cap="none" normalizeH="0" baseline="0" dirty="0" smtClean="0">
                <a:ln>
                  <a:noFill/>
                </a:ln>
                <a:solidFill>
                  <a:schemeClr val="tx1"/>
                </a:solidFill>
                <a:effectLst/>
                <a:latin typeface="Arial" pitchFamily="34" charset="0"/>
                <a:ea typeface="Calibri" pitchFamily="34" charset="0"/>
                <a:cs typeface="Arial" pitchFamily="34" charset="0"/>
              </a:rPr>
              <a:t>Streptococcus pneumonia.</a:t>
            </a:r>
            <a:endParaRPr kumimoji="0" lang="en-US"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pt-BR" b="1" i="0" u="none" strike="noStrike" cap="none" normalizeH="0" baseline="0" dirty="0" smtClean="0">
                <a:ln>
                  <a:noFill/>
                </a:ln>
                <a:solidFill>
                  <a:schemeClr val="tx1"/>
                </a:solidFill>
                <a:effectLst/>
                <a:latin typeface="Arial" pitchFamily="34" charset="0"/>
                <a:ea typeface="Calibri" pitchFamily="34" charset="0"/>
                <a:cs typeface="Arial" pitchFamily="34" charset="0"/>
              </a:rPr>
              <a:t>	E.  </a:t>
            </a:r>
            <a:r>
              <a:rPr kumimoji="0" lang="pt-BR" b="1" i="1" u="none" strike="noStrike" cap="none" normalizeH="0" baseline="0" dirty="0" smtClean="0">
                <a:ln>
                  <a:noFill/>
                </a:ln>
                <a:solidFill>
                  <a:schemeClr val="tx1"/>
                </a:solidFill>
                <a:effectLst/>
                <a:latin typeface="Arial" pitchFamily="34" charset="0"/>
                <a:ea typeface="Calibri" pitchFamily="34" charset="0"/>
                <a:cs typeface="Arial" pitchFamily="34" charset="0"/>
              </a:rPr>
              <a:t>Plasmodium falciparum.</a:t>
            </a:r>
            <a:endParaRPr kumimoji="0" lang="pt-BR"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3978234" y="4880758"/>
            <a:ext cx="4239491" cy="1200329"/>
          </a:xfrm>
          <a:prstGeom prst="rect">
            <a:avLst/>
          </a:prstGeom>
          <a:noFill/>
        </p:spPr>
        <p:txBody>
          <a:bodyPr wrap="square" rtlCol="0">
            <a:spAutoFit/>
          </a:bodyPr>
          <a:lstStyle/>
          <a:p>
            <a:r>
              <a:rPr lang="en-US" dirty="0" smtClean="0">
                <a:solidFill>
                  <a:srgbClr val="FF0000"/>
                </a:solidFill>
              </a:rPr>
              <a:t>Goal: To understand the clinical consequences of sickle cell disease (including double heterozygotes) and sickle cell trait</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 y="238125"/>
            <a:ext cx="8550275" cy="4955203"/>
          </a:xfrm>
          <a:prstGeom prst="rect">
            <a:avLst/>
          </a:prstGeom>
          <a:noFill/>
          <a:ln w="9525">
            <a:noFill/>
            <a:miter lim="800000"/>
            <a:headEnd/>
            <a:tailEnd/>
          </a:ln>
        </p:spPr>
        <p:txBody>
          <a:bodyPr wrap="square">
            <a:spAutoFit/>
          </a:bodyPr>
          <a:lstStyle/>
          <a:p>
            <a:pPr algn="ctr"/>
            <a:r>
              <a:rPr lang="en-US" sz="2400" i="1" dirty="0"/>
              <a:t>NOTES</a:t>
            </a:r>
          </a:p>
          <a:p>
            <a:r>
              <a:rPr lang="en-US" sz="2400" i="1" dirty="0">
                <a:solidFill>
                  <a:schemeClr val="accent2"/>
                </a:solidFill>
              </a:rPr>
              <a:t>Chronic hemolytic anemia</a:t>
            </a:r>
            <a:r>
              <a:rPr lang="en-US" sz="2400" dirty="0"/>
              <a:t>  </a:t>
            </a:r>
            <a:r>
              <a:rPr lang="en-US" sz="2000" dirty="0"/>
              <a:t>(Hb usually 6-8 g/dL): the anemia tolerated because of decreased O</a:t>
            </a:r>
            <a:r>
              <a:rPr lang="en-US" sz="2000" baseline="-25000" dirty="0"/>
              <a:t>2</a:t>
            </a:r>
            <a:r>
              <a:rPr lang="en-US" sz="2000" dirty="0"/>
              <a:t> affinity of Hgb; anemia is actually protective because of reduced blood viscosity.  The anemia first manifests by 6-9 months and is normocytic to slightly macrocytic (because of reticulocytosis and a tendency toward folate deficiency).  Jaundice, pallor, and gallstones are common.</a:t>
            </a:r>
          </a:p>
          <a:p>
            <a:endParaRPr lang="en-US" sz="2400" dirty="0"/>
          </a:p>
          <a:p>
            <a:r>
              <a:rPr lang="en-US" sz="2400" i="1" dirty="0">
                <a:solidFill>
                  <a:schemeClr val="accent2"/>
                </a:solidFill>
              </a:rPr>
              <a:t>Increased risk of infections:</a:t>
            </a:r>
            <a:r>
              <a:rPr lang="en-US" sz="2400" dirty="0"/>
              <a:t>  </a:t>
            </a:r>
            <a:r>
              <a:rPr lang="en-US" sz="2000" dirty="0"/>
              <a:t>The function of the spleen is impaired because of repeated infarcts, and the Hb SS patient is particularly prone to infection due to encapsulated organisms. A leading cause of death in young patients used to be pneumococcal infections during the first 3 years of life (reduced incidence with prophylactic penicillin and vaccination). The spleen is commonly infarcted by age 5.</a:t>
            </a:r>
          </a:p>
        </p:txBody>
      </p:sp>
      <p:grpSp>
        <p:nvGrpSpPr>
          <p:cNvPr id="2" name="Group 3"/>
          <p:cNvGrpSpPr>
            <a:grpSpLocks/>
          </p:cNvGrpSpPr>
          <p:nvPr/>
        </p:nvGrpSpPr>
        <p:grpSpPr bwMode="auto">
          <a:xfrm>
            <a:off x="8305800" y="6248400"/>
            <a:ext cx="304800" cy="533400"/>
            <a:chOff x="5232" y="3936"/>
            <a:chExt cx="192" cy="336"/>
          </a:xfrm>
        </p:grpSpPr>
        <p:sp>
          <p:nvSpPr>
            <p:cNvPr id="27652" name="Rectangle 4"/>
            <p:cNvSpPr>
              <a:spLocks noChangeArrowheads="1"/>
            </p:cNvSpPr>
            <p:nvPr/>
          </p:nvSpPr>
          <p:spPr bwMode="auto">
            <a:xfrm>
              <a:off x="5232" y="4008"/>
              <a:ext cx="192" cy="192"/>
            </a:xfrm>
            <a:prstGeom prst="rect">
              <a:avLst/>
            </a:prstGeom>
            <a:solidFill>
              <a:schemeClr val="accent1"/>
            </a:solidFill>
            <a:ln w="38100">
              <a:solidFill>
                <a:schemeClr val="tx1"/>
              </a:solidFill>
              <a:miter lim="800000"/>
              <a:headEnd/>
              <a:tailEnd/>
            </a:ln>
          </p:spPr>
          <p:txBody>
            <a:bodyPr wrap="none" anchor="ctr"/>
            <a:lstStyle/>
            <a:p>
              <a:endParaRPr lang="en-US" dirty="0"/>
            </a:p>
          </p:txBody>
        </p:sp>
        <p:sp>
          <p:nvSpPr>
            <p:cNvPr id="27653" name="Line 5"/>
            <p:cNvSpPr>
              <a:spLocks noChangeShapeType="1"/>
            </p:cNvSpPr>
            <p:nvPr/>
          </p:nvSpPr>
          <p:spPr bwMode="auto">
            <a:xfrm>
              <a:off x="5280" y="3936"/>
              <a:ext cx="96" cy="336"/>
            </a:xfrm>
            <a:prstGeom prst="line">
              <a:avLst/>
            </a:prstGeom>
            <a:noFill/>
            <a:ln w="38100">
              <a:solidFill>
                <a:schemeClr val="tx1"/>
              </a:solidFill>
              <a:round/>
              <a:headEnd/>
              <a:tailEnd/>
            </a:ln>
          </p:spPr>
          <p:txBody>
            <a:bodyPr wrap="none" anchor="ctr"/>
            <a:lstStyle/>
            <a:p>
              <a:endParaRPr lang="en-US" dirty="0"/>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Testwiseness</a:t>
            </a:r>
          </a:p>
          <a:p>
            <a:pPr lvl="1"/>
            <a:r>
              <a:rPr lang="en-US" dirty="0" smtClean="0"/>
              <a:t>Flaws that make it easier for some students to answer the ? correctly based solely on test-taking skills</a:t>
            </a:r>
          </a:p>
          <a:p>
            <a:pPr lvl="1"/>
            <a:endParaRPr lang="en-US" dirty="0" smtClean="0"/>
          </a:p>
          <a:p>
            <a:r>
              <a:rPr lang="en-US" dirty="0" smtClean="0"/>
              <a:t>Irrelevant difficulty</a:t>
            </a:r>
          </a:p>
          <a:p>
            <a:pPr lvl="1"/>
            <a:r>
              <a:rPr lang="en-US" dirty="0" smtClean="0"/>
              <a:t>? Is difficult for reasons unrelated to the focus of assessment</a:t>
            </a:r>
            <a:endParaRPr lang="en-US" dirty="0"/>
          </a:p>
        </p:txBody>
      </p:sp>
      <p:sp>
        <p:nvSpPr>
          <p:cNvPr id="3" name="Title 2"/>
          <p:cNvSpPr>
            <a:spLocks noGrp="1"/>
          </p:cNvSpPr>
          <p:nvPr>
            <p:ph type="title"/>
          </p:nvPr>
        </p:nvSpPr>
        <p:spPr/>
        <p:txBody>
          <a:bodyPr/>
          <a:lstStyle/>
          <a:p>
            <a:pPr algn="ctr"/>
            <a:r>
              <a:rPr lang="en-US" dirty="0" smtClean="0"/>
              <a:t>Technical Item Flaws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Testwiseness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 y="1116281"/>
            <a:ext cx="4465122" cy="3049073"/>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4218032" y="3978234"/>
            <a:ext cx="4818678" cy="2470181"/>
          </a:xfrm>
          <a:prstGeom prst="rect">
            <a:avLst/>
          </a:prstGeom>
          <a:noFill/>
          <a:ln w="9525">
            <a:noFill/>
            <a:miter lim="800000"/>
            <a:headEnd/>
            <a:tailEnd/>
          </a:ln>
        </p:spPr>
      </p:pic>
      <p:sp>
        <p:nvSpPr>
          <p:cNvPr id="6" name="TextBox 5"/>
          <p:cNvSpPr txBox="1"/>
          <p:nvPr/>
        </p:nvSpPr>
        <p:spPr>
          <a:xfrm>
            <a:off x="457200" y="4868883"/>
            <a:ext cx="3390405" cy="923330"/>
          </a:xfrm>
          <a:prstGeom prst="rect">
            <a:avLst/>
          </a:prstGeom>
          <a:solidFill>
            <a:srgbClr val="FFFF00"/>
          </a:solidFill>
        </p:spPr>
        <p:txBody>
          <a:bodyPr wrap="square" rtlCol="0">
            <a:spAutoFit/>
          </a:bodyPr>
          <a:lstStyle/>
          <a:p>
            <a:r>
              <a:rPr lang="en-US" dirty="0" smtClean="0"/>
              <a:t>Avoid absolutes such as never and always when more vague choices are included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Irrelevant Difficulty</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0" y="1163781"/>
            <a:ext cx="5465722" cy="2660073"/>
          </a:xfrm>
          <a:prstGeom prst="rect">
            <a:avLst/>
          </a:prstGeom>
          <a:noFill/>
          <a:ln w="9525">
            <a:noFill/>
            <a:miter lim="800000"/>
            <a:headEnd/>
            <a:tailEnd/>
          </a:ln>
        </p:spPr>
      </p:pic>
      <p:pic>
        <p:nvPicPr>
          <p:cNvPr id="2052" name="Picture 4"/>
          <p:cNvPicPr>
            <a:picLocks noChangeAspect="1" noChangeArrowheads="1"/>
          </p:cNvPicPr>
          <p:nvPr/>
        </p:nvPicPr>
        <p:blipFill>
          <a:blip r:embed="rId3"/>
          <a:srcRect/>
          <a:stretch>
            <a:fillRect/>
          </a:stretch>
        </p:blipFill>
        <p:spPr bwMode="auto">
          <a:xfrm>
            <a:off x="4095132" y="3823854"/>
            <a:ext cx="4591668" cy="272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7533"/>
            <a:ext cx="8508670" cy="5427024"/>
          </a:xfrm>
        </p:spPr>
        <p:txBody>
          <a:bodyPr>
            <a:normAutofit fontScale="77500" lnSpcReduction="20000"/>
          </a:bodyPr>
          <a:lstStyle/>
          <a:p>
            <a:r>
              <a:rPr lang="en-US" dirty="0" smtClean="0"/>
              <a:t>Make sure the item can be answered without looking at the options OR that the options are 100% T or F</a:t>
            </a:r>
          </a:p>
          <a:p>
            <a:endParaRPr lang="en-US" dirty="0" smtClean="0"/>
          </a:p>
          <a:p>
            <a:r>
              <a:rPr lang="en-US" dirty="0" smtClean="0"/>
              <a:t>Include as much as possible in the stem and keep options short</a:t>
            </a:r>
          </a:p>
          <a:p>
            <a:endParaRPr lang="en-US" dirty="0" smtClean="0"/>
          </a:p>
          <a:p>
            <a:r>
              <a:rPr lang="en-US" dirty="0" smtClean="0"/>
              <a:t>Avoid ‘tricky or complex” items</a:t>
            </a:r>
          </a:p>
          <a:p>
            <a:endParaRPr lang="en-US" dirty="0" smtClean="0"/>
          </a:p>
          <a:p>
            <a:r>
              <a:rPr lang="en-US" dirty="0" smtClean="0"/>
              <a:t>Write items that are grammatically consistent and compatible with stem</a:t>
            </a:r>
          </a:p>
          <a:p>
            <a:pPr lvl="1"/>
            <a:r>
              <a:rPr lang="en-US" dirty="0" smtClean="0"/>
              <a:t>Choices in logical or alphabetical order</a:t>
            </a:r>
          </a:p>
          <a:p>
            <a:pPr lvl="1"/>
            <a:r>
              <a:rPr lang="en-US" dirty="0" smtClean="0"/>
              <a:t>Plausible distracters and about the same length</a:t>
            </a:r>
          </a:p>
          <a:p>
            <a:pPr lvl="1"/>
            <a:endParaRPr lang="en-US" dirty="0" smtClean="0"/>
          </a:p>
          <a:p>
            <a:r>
              <a:rPr lang="en-US" dirty="0" smtClean="0"/>
              <a:t>Avoid absolutes as well as vague terms (usually, frequently)</a:t>
            </a:r>
          </a:p>
          <a:p>
            <a:endParaRPr lang="en-US" dirty="0" smtClean="0"/>
          </a:p>
          <a:p>
            <a:r>
              <a:rPr lang="en-US" dirty="0" smtClean="0"/>
              <a:t>Avoid negatively phrased items (except or not in the lead-in)</a:t>
            </a:r>
          </a:p>
        </p:txBody>
      </p:sp>
      <p:sp>
        <p:nvSpPr>
          <p:cNvPr id="3" name="Title 2"/>
          <p:cNvSpPr>
            <a:spLocks noGrp="1"/>
          </p:cNvSpPr>
          <p:nvPr>
            <p:ph type="title"/>
          </p:nvPr>
        </p:nvSpPr>
        <p:spPr/>
        <p:txBody>
          <a:bodyPr/>
          <a:lstStyle/>
          <a:p>
            <a:pPr algn="ctr"/>
            <a:r>
              <a:rPr lang="en-US" dirty="0" smtClean="0"/>
              <a:t>General Guidelines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experimental and clinical vignettes</a:t>
            </a:r>
          </a:p>
          <a:p>
            <a:r>
              <a:rPr lang="en-US" dirty="0" smtClean="0"/>
              <a:t>Focus items on key essential concept and principles</a:t>
            </a:r>
          </a:p>
          <a:p>
            <a:r>
              <a:rPr lang="en-US" dirty="0" smtClean="0"/>
              <a:t>Test material that is relevant to the clinical clerkship</a:t>
            </a:r>
          </a:p>
          <a:p>
            <a:r>
              <a:rPr lang="en-US" dirty="0" smtClean="0"/>
              <a:t>Avoid items that only require recall of isolated facts</a:t>
            </a:r>
          </a:p>
          <a:p>
            <a:r>
              <a:rPr lang="en-US" dirty="0" smtClean="0"/>
              <a:t>Avoid esoteric or interesting topics that are not essential</a:t>
            </a:r>
            <a:endParaRPr lang="en-US" dirty="0"/>
          </a:p>
        </p:txBody>
      </p:sp>
      <p:sp>
        <p:nvSpPr>
          <p:cNvPr id="3" name="Title 2"/>
          <p:cNvSpPr>
            <a:spLocks noGrp="1"/>
          </p:cNvSpPr>
          <p:nvPr>
            <p:ph type="title"/>
          </p:nvPr>
        </p:nvSpPr>
        <p:spPr/>
        <p:txBody>
          <a:bodyPr/>
          <a:lstStyle/>
          <a:p>
            <a:pPr algn="ctr"/>
            <a:r>
              <a:rPr lang="en-US" dirty="0" smtClean="0"/>
              <a:t>Basic Science Content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1459</TotalTime>
  <Words>2185</Words>
  <Application>Microsoft Office PowerPoint</Application>
  <PresentationFormat>On-screen Show (4:3)</PresentationFormat>
  <Paragraphs>489</Paragraphs>
  <Slides>47</Slides>
  <Notes>1</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Concourse</vt:lpstr>
      <vt:lpstr>Photo Editor Photo</vt:lpstr>
      <vt:lpstr>Document</vt:lpstr>
      <vt:lpstr>Red Cell Questions for the 2nd year Hematopathology Course</vt:lpstr>
      <vt:lpstr>Initial Thoughts</vt:lpstr>
      <vt:lpstr>There is an art to test writing</vt:lpstr>
      <vt:lpstr>What should be tested</vt:lpstr>
      <vt:lpstr>Technical Item Flaws</vt:lpstr>
      <vt:lpstr>Testwiseness</vt:lpstr>
      <vt:lpstr>Irrelevant Difficulty</vt:lpstr>
      <vt:lpstr>General Guidelines</vt:lpstr>
      <vt:lpstr>Basic Science Content</vt:lpstr>
      <vt:lpstr>Basic Science Content (ex.)</vt:lpstr>
      <vt:lpstr>Guidelines for Clinical Science Item Content</vt:lpstr>
      <vt:lpstr>Diagnosis ex.</vt:lpstr>
      <vt:lpstr>Slide 13</vt:lpstr>
      <vt:lpstr>LABORATORY EVALUATION: Suspected Hemolytic Anemia Know this slide</vt:lpstr>
      <vt:lpstr>G-6PD: Oxidant stressors lead to intermittent hemolysis</vt:lpstr>
      <vt:lpstr>Slide 16</vt:lpstr>
      <vt:lpstr>Slide 17</vt:lpstr>
      <vt:lpstr>Slide 18</vt:lpstr>
      <vt:lpstr>Slide 19</vt:lpstr>
      <vt:lpstr>Coombs Test Results Examples</vt:lpstr>
      <vt:lpstr>Slide 21</vt:lpstr>
      <vt:lpstr>CLINICAL PRESENTATION: Commonly (not always) associated with hemolytic anemia Know this slide</vt:lpstr>
      <vt:lpstr>Parvovirus: Fifth’s disease and Aplastic Crisis in a patient with a chronic hemolytic anemia</vt:lpstr>
      <vt:lpstr>Slide 24</vt:lpstr>
      <vt:lpstr>Anemia of Chronic Disease/ Inflammation: Causes Know this slide</vt:lpstr>
      <vt:lpstr>Pathogenesis</vt:lpstr>
      <vt:lpstr>Slide 27</vt:lpstr>
      <vt:lpstr>Slide 28</vt:lpstr>
      <vt:lpstr>Common Causes of Iron Deficiency Know this slide</vt:lpstr>
      <vt:lpstr>Slide 30</vt:lpstr>
      <vt:lpstr>Slide 31</vt:lpstr>
      <vt:lpstr>Megaloblastic anemias Know this slide</vt:lpstr>
      <vt:lpstr>Subacute Combined Degeneration</vt:lpstr>
      <vt:lpstr>Slide 34</vt:lpstr>
      <vt:lpstr>Slide 35</vt:lpstr>
      <vt:lpstr>Slide 36</vt:lpstr>
      <vt:lpstr>Slide 37</vt:lpstr>
      <vt:lpstr>Slide 38</vt:lpstr>
      <vt:lpstr>β Thalassemia Minor</vt:lpstr>
      <vt:lpstr>Slide 40</vt:lpstr>
      <vt:lpstr>Slide 41</vt:lpstr>
      <vt:lpstr>Types of Sickle Cell Disease</vt:lpstr>
      <vt:lpstr> Laboratory Diagnosis</vt:lpstr>
      <vt:lpstr>Slide 44</vt:lpstr>
      <vt:lpstr>Conclusion</vt:lpstr>
      <vt:lpstr>Slide 46</vt:lpstr>
      <vt:lpstr>Slide 47</vt:lpstr>
    </vt:vector>
  </TitlesOfParts>
  <Company>University of Florida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Rajasekhar, Anita</dc:creator>
  <cp:lastModifiedBy>Akaliza Shalita</cp:lastModifiedBy>
  <cp:revision>148</cp:revision>
  <dcterms:created xsi:type="dcterms:W3CDTF">2012-03-01T01:16:52Z</dcterms:created>
  <dcterms:modified xsi:type="dcterms:W3CDTF">2013-01-29T16:09:37Z</dcterms:modified>
</cp:coreProperties>
</file>