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35" r:id="rId65"/>
    <p:sldId id="336" r:id="rId66"/>
    <p:sldId id="337" r:id="rId67"/>
    <p:sldId id="338" r:id="rId68"/>
    <p:sldId id="339" r:id="rId69"/>
    <p:sldId id="340" r:id="rId70"/>
    <p:sldId id="341"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94522-9D86-A64A-9DE1-88A29F4CB8E7}"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0BE99-323A-014A-A28D-84F9C170AC36}" type="slidenum">
              <a:rPr lang="en-US" smtClean="0"/>
              <a:pPr/>
              <a:t>‹#›</a:t>
            </a:fld>
            <a:endParaRPr lang="en-US"/>
          </a:p>
        </p:txBody>
      </p:sp>
    </p:spTree>
    <p:extLst>
      <p:ext uri="{BB962C8B-B14F-4D97-AF65-F5344CB8AC3E}">
        <p14:creationId xmlns:p14="http://schemas.microsoft.com/office/powerpoint/2010/main" xmlns="" val="3626415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6D20F3-A227-184A-BA77-6FAD103A260F}" type="slidenum">
              <a:rPr lang="en-US" sz="1200"/>
              <a:pPr/>
              <a:t>53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610C96-15C8-1F4F-B726-30CA0AA37BF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2495F-5947-C848-9F55-E66E34E50E9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10C96-15C8-1F4F-B726-30CA0AA37BF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610C96-15C8-1F4F-B726-30CA0AA37BF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10C96-15C8-1F4F-B726-30CA0AA37BF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10C96-15C8-1F4F-B726-30CA0AA37BF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2495F-5947-C848-9F55-E66E34E50E9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610C96-15C8-1F4F-B726-30CA0AA37BF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610C96-15C8-1F4F-B726-30CA0AA37BF9}"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2495F-5947-C848-9F55-E66E34E50E9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10C96-15C8-1F4F-B726-30CA0AA37BF9}"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10C96-15C8-1F4F-B726-30CA0AA37BF9}"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10C96-15C8-1F4F-B726-30CA0AA37BF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2495F-5947-C848-9F55-E66E34E50E9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10C96-15C8-1F4F-B726-30CA0AA37BF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2495F-5947-C848-9F55-E66E34E50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1610C96-15C8-1F4F-B726-30CA0AA37BF9}" type="datetimeFigureOut">
              <a:rPr lang="en-US" smtClean="0"/>
              <a:pPr/>
              <a:t>1/29/2013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3E2495F-5947-C848-9F55-E66E34E50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 Cell teaching cases</a:t>
            </a:r>
            <a:endParaRPr lang="en-US" dirty="0"/>
          </a:p>
        </p:txBody>
      </p:sp>
      <p:sp>
        <p:nvSpPr>
          <p:cNvPr id="3" name="Subtitle 2"/>
          <p:cNvSpPr>
            <a:spLocks noGrp="1"/>
          </p:cNvSpPr>
          <p:nvPr>
            <p:ph type="subTitle" idx="1"/>
          </p:nvPr>
        </p:nvSpPr>
        <p:spPr/>
        <p:txBody>
          <a:bodyPr>
            <a:normAutofit lnSpcReduction="10000"/>
          </a:bodyPr>
          <a:lstStyle/>
          <a:p>
            <a:r>
              <a:rPr lang="en-US" dirty="0" smtClean="0"/>
              <a:t>Alice Ma, MD</a:t>
            </a:r>
          </a:p>
          <a:p>
            <a:r>
              <a:rPr lang="en-US" dirty="0" smtClean="0"/>
              <a:t>University of North Carolina</a:t>
            </a:r>
          </a:p>
          <a:p>
            <a:r>
              <a:rPr lang="en-US" dirty="0" smtClean="0"/>
              <a:t>Course Directors’ Breakfast</a:t>
            </a:r>
          </a:p>
          <a:p>
            <a:r>
              <a:rPr lang="en-US" dirty="0" smtClean="0"/>
              <a:t>ASH 2012</a:t>
            </a:r>
            <a:endParaRPr lang="en-US" dirty="0"/>
          </a:p>
        </p:txBody>
      </p:sp>
    </p:spTree>
    <p:extLst>
      <p:ext uri="{BB962C8B-B14F-4D97-AF65-F5344CB8AC3E}">
        <p14:creationId xmlns:p14="http://schemas.microsoft.com/office/powerpoint/2010/main" xmlns="" val="9569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7171" name="Rectangle 3"/>
          <p:cNvSpPr>
            <a:spLocks noGrp="1" noChangeArrowheads="1"/>
          </p:cNvSpPr>
          <p:nvPr>
            <p:ph type="body" idx="1"/>
          </p:nvPr>
        </p:nvSpPr>
        <p:spPr/>
        <p:txBody>
          <a:bodyPr/>
          <a:lstStyle/>
          <a:p>
            <a:pPr eaLnBrk="1" hangingPunct="1">
              <a:buFontTx/>
              <a:buNone/>
              <a:defRPr/>
            </a:pPr>
            <a:r>
              <a:rPr lang="en-US">
                <a:effectLst/>
                <a:latin typeface="Comic Sans MS" charset="0"/>
                <a:ea typeface="ＭＳ Ｐゴシック" charset="0"/>
                <a:cs typeface="ＭＳ Ｐゴシック" charset="0"/>
              </a:rPr>
              <a:t>Q5. What additional facet(s) of the physical exam would be useful in her evaluation?</a:t>
            </a:r>
            <a:r>
              <a:rPr lang="en-US">
                <a:latin typeface="Comic Sans MS" charset="0"/>
                <a:ea typeface="ＭＳ Ｐゴシック" charset="0"/>
                <a:cs typeface="ＭＳ Ｐゴシック"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10243" name="Rectangle 3"/>
          <p:cNvSpPr>
            <a:spLocks noGrp="1" noChangeArrowheads="1"/>
          </p:cNvSpPr>
          <p:nvPr>
            <p:ph type="body" idx="1"/>
          </p:nvPr>
        </p:nvSpPr>
        <p:spPr/>
        <p:txBody>
          <a:bodyPr/>
          <a:lstStyle/>
          <a:p>
            <a:pPr eaLnBrk="1" hangingPunct="1">
              <a:lnSpc>
                <a:spcPct val="90000"/>
              </a:lnSpc>
              <a:buFontTx/>
              <a:buNone/>
              <a:defRPr/>
            </a:pPr>
            <a:r>
              <a:rPr lang="en-US" sz="2800">
                <a:latin typeface="Comic Sans MS" charset="0"/>
                <a:ea typeface="ＭＳ Ｐゴシック" charset="0"/>
                <a:cs typeface="ＭＳ Ｐゴシック" charset="0"/>
              </a:rPr>
              <a:t>Q6. </a:t>
            </a:r>
            <a:r>
              <a:rPr lang="en-US" sz="2800">
                <a:effectLst/>
                <a:latin typeface="Comic Sans MS" charset="0"/>
                <a:ea typeface="ＭＳ Ｐゴシック" charset="0"/>
                <a:cs typeface="ＭＳ Ｐゴシック" charset="0"/>
              </a:rPr>
              <a:t>Discuss the significance of the following terms with your instructor:  </a:t>
            </a:r>
          </a:p>
          <a:p>
            <a:pPr eaLnBrk="1" hangingPunct="1">
              <a:lnSpc>
                <a:spcPct val="90000"/>
              </a:lnSpc>
              <a:buFontTx/>
              <a:buNone/>
              <a:defRPr/>
            </a:pPr>
            <a:r>
              <a:rPr lang="en-US" sz="2800">
                <a:effectLst/>
                <a:latin typeface="Comic Sans MS" charset="0"/>
                <a:ea typeface="ＭＳ Ｐゴシック" charset="0"/>
                <a:cs typeface="ＭＳ Ｐゴシック" charset="0"/>
              </a:rPr>
              <a:t>a) shock   </a:t>
            </a:r>
          </a:p>
          <a:p>
            <a:pPr eaLnBrk="1" hangingPunct="1">
              <a:lnSpc>
                <a:spcPct val="90000"/>
              </a:lnSpc>
              <a:buFontTx/>
              <a:buNone/>
              <a:defRPr/>
            </a:pPr>
            <a:r>
              <a:rPr lang="en-US" sz="2800">
                <a:effectLst/>
                <a:latin typeface="Comic Sans MS" charset="0"/>
                <a:ea typeface="ＭＳ Ｐゴシック" charset="0"/>
                <a:cs typeface="ＭＳ Ｐゴシック" charset="0"/>
              </a:rPr>
              <a:t>b) rales  </a:t>
            </a:r>
          </a:p>
          <a:p>
            <a:pPr eaLnBrk="1" hangingPunct="1">
              <a:lnSpc>
                <a:spcPct val="90000"/>
              </a:lnSpc>
              <a:buFontTx/>
              <a:buNone/>
              <a:defRPr/>
            </a:pPr>
            <a:r>
              <a:rPr lang="en-US" sz="2800">
                <a:effectLst/>
                <a:latin typeface="Comic Sans MS" charset="0"/>
                <a:ea typeface="ＭＳ Ｐゴシック" charset="0"/>
                <a:cs typeface="ＭＳ Ｐゴシック" charset="0"/>
              </a:rPr>
              <a:t>c) melena  </a:t>
            </a:r>
          </a:p>
          <a:p>
            <a:pPr eaLnBrk="1" hangingPunct="1">
              <a:lnSpc>
                <a:spcPct val="90000"/>
              </a:lnSpc>
              <a:buFontTx/>
              <a:buNone/>
              <a:defRPr/>
            </a:pPr>
            <a:r>
              <a:rPr lang="en-US" sz="2800">
                <a:effectLst/>
                <a:latin typeface="Comic Sans MS" charset="0"/>
                <a:ea typeface="ＭＳ Ｐゴシック" charset="0"/>
                <a:cs typeface="ＭＳ Ｐゴシック" charset="0"/>
              </a:rPr>
              <a:t>d) hematochezia   </a:t>
            </a:r>
          </a:p>
          <a:p>
            <a:pPr eaLnBrk="1" hangingPunct="1">
              <a:lnSpc>
                <a:spcPct val="90000"/>
              </a:lnSpc>
              <a:buFontTx/>
              <a:buNone/>
              <a:defRPr/>
            </a:pPr>
            <a:r>
              <a:rPr lang="en-US" sz="2800">
                <a:effectLst/>
                <a:latin typeface="Comic Sans MS" charset="0"/>
                <a:ea typeface="ＭＳ Ｐゴシック" charset="0"/>
                <a:cs typeface="ＭＳ Ｐゴシック" charset="0"/>
              </a:rPr>
              <a:t>e) flow murmur   </a:t>
            </a:r>
          </a:p>
          <a:p>
            <a:pPr eaLnBrk="1" hangingPunct="1">
              <a:lnSpc>
                <a:spcPct val="90000"/>
              </a:lnSpc>
              <a:buFontTx/>
              <a:buNone/>
              <a:defRPr/>
            </a:pPr>
            <a:r>
              <a:rPr lang="en-US" sz="2800">
                <a:effectLst/>
                <a:latin typeface="Comic Sans MS" charset="0"/>
                <a:ea typeface="ＭＳ Ｐゴシック" charset="0"/>
                <a:cs typeface="ＭＳ Ｐゴシック" charset="0"/>
              </a:rPr>
              <a:t>f) nail spooning</a:t>
            </a:r>
          </a:p>
          <a:p>
            <a:pPr eaLnBrk="1" hangingPunct="1">
              <a:lnSpc>
                <a:spcPct val="90000"/>
              </a:lnSpc>
              <a:buFontTx/>
              <a:buNone/>
              <a:defRPr/>
            </a:pPr>
            <a:r>
              <a:rPr lang="en-US" sz="2800">
                <a:effectLst/>
                <a:latin typeface="Comic Sans MS" charset="0"/>
                <a:ea typeface="ＭＳ Ｐゴシック" charset="0"/>
                <a:cs typeface="ＭＳ Ｐゴシック" charset="0"/>
              </a:rPr>
              <a:t>g) ice pica</a:t>
            </a:r>
          </a:p>
          <a:p>
            <a:pPr eaLnBrk="1" hangingPunct="1">
              <a:lnSpc>
                <a:spcPct val="90000"/>
              </a:lnSpc>
              <a:buFontTx/>
              <a:buNone/>
              <a:defRPr/>
            </a:pPr>
            <a:r>
              <a:rPr lang="en-US" sz="2800">
                <a:effectLst/>
                <a:latin typeface="Comic Sans MS" charset="0"/>
                <a:ea typeface="ＭＳ Ｐゴシック" charset="0"/>
                <a:cs typeface="ＭＳ Ｐゴシック" charset="0"/>
              </a:rPr>
              <a:t>h) orthostasis</a:t>
            </a:r>
            <a:endParaRPr lang="en-US" sz="2800">
              <a:latin typeface="Comic Sans MS" charset="0"/>
              <a:ea typeface="ＭＳ Ｐゴシック" charset="0"/>
              <a:cs typeface="ＭＳ Ｐゴシック" charset="0"/>
            </a:endParaRPr>
          </a:p>
          <a:p>
            <a:pPr eaLnBrk="1" hangingPunct="1">
              <a:lnSpc>
                <a:spcPct val="90000"/>
              </a:lnSpc>
              <a:defRPr/>
            </a:pPr>
            <a:endParaRPr lang="en-US" sz="2800">
              <a:latin typeface="Comic Sans MS" charset="0"/>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10242" name="Rectangle 3"/>
          <p:cNvSpPr>
            <a:spLocks noGrp="1" noChangeArrowheads="1"/>
          </p:cNvSpPr>
          <p:nvPr>
            <p:ph type="body" idx="1"/>
          </p:nvPr>
        </p:nvSpPr>
        <p:spPr/>
        <p:txBody>
          <a:bodyPr>
            <a:normAutofit lnSpcReduction="10000"/>
          </a:bodyPr>
          <a:lstStyle/>
          <a:p>
            <a:pPr eaLnBrk="1" hangingPunct="1"/>
            <a:r>
              <a:rPr lang="en-US" sz="2400">
                <a:effectLst/>
                <a:latin typeface="Comic Sans MS" charset="0"/>
                <a:ea typeface="ＭＳ Ｐゴシック" charset="0"/>
                <a:cs typeface="ＭＳ Ｐゴシック" charset="0"/>
              </a:rPr>
              <a:t>On further evaluation, the patient is found to have a duodenal ulcer on endoscopy.  It is not actively bleeding</a:t>
            </a:r>
          </a:p>
          <a:p>
            <a:pPr eaLnBrk="1" hangingPunct="1"/>
            <a:endParaRPr lang="en-US" sz="2400">
              <a:effectLst/>
              <a:latin typeface="Comic Sans MS" charset="0"/>
              <a:ea typeface="ＭＳ Ｐゴシック" charset="0"/>
              <a:cs typeface="ＭＳ Ｐゴシック" charset="0"/>
            </a:endParaRPr>
          </a:p>
          <a:p>
            <a:pPr eaLnBrk="1" hangingPunct="1"/>
            <a:r>
              <a:rPr lang="en-US" sz="2400">
                <a:effectLst/>
                <a:latin typeface="Comic Sans MS" charset="0"/>
                <a:ea typeface="ＭＳ Ｐゴシック" charset="0"/>
                <a:cs typeface="ＭＳ Ｐゴシック" charset="0"/>
              </a:rPr>
              <a:t>Q7. Should she be given a transfusion?</a:t>
            </a:r>
          </a:p>
          <a:p>
            <a:pPr eaLnBrk="1" hangingPunct="1"/>
            <a:r>
              <a:rPr lang="en-US" sz="2400">
                <a:effectLst/>
                <a:latin typeface="Comic Sans MS" charset="0"/>
                <a:ea typeface="ＭＳ Ｐゴシック" charset="0"/>
                <a:cs typeface="ＭＳ Ｐゴシック" charset="0"/>
              </a:rPr>
              <a:t>Q8. What are the indications for RBC transfusions?</a:t>
            </a:r>
          </a:p>
          <a:p>
            <a:pPr eaLnBrk="1" hangingPunct="1"/>
            <a:r>
              <a:rPr lang="en-US" sz="2400">
                <a:effectLst/>
                <a:latin typeface="Comic Sans MS" charset="0"/>
                <a:ea typeface="ＭＳ Ｐゴシック" charset="0"/>
                <a:cs typeface="ＭＳ Ｐゴシック" charset="0"/>
              </a:rPr>
              <a:t>Q9. What additional laboratory tests would be helpful in defining the cause of her anemia?</a:t>
            </a:r>
          </a:p>
          <a:p>
            <a:pPr eaLnBrk="1" hangingPunct="1"/>
            <a:r>
              <a:rPr lang="en-US" sz="2400">
                <a:effectLst/>
                <a:latin typeface="Comic Sans MS" charset="0"/>
                <a:ea typeface="ＭＳ Ｐゴシック" charset="0"/>
                <a:cs typeface="ＭＳ Ｐゴシック" charset="0"/>
              </a:rPr>
              <a:t>Q10.  She has an elevated RDW at 14 (nl 10-12)  Why is her RDW elevated?</a:t>
            </a:r>
          </a:p>
          <a:p>
            <a:pPr eaLnBrk="1" hangingPunct="1"/>
            <a:r>
              <a:rPr lang="en-US" sz="2400">
                <a:effectLst/>
                <a:latin typeface="Comic Sans MS" charset="0"/>
                <a:ea typeface="ＭＳ Ｐゴシック" charset="0"/>
                <a:cs typeface="ＭＳ Ｐゴシック" charset="0"/>
              </a:rPr>
              <a:t>Q11.  What should the MCV do after iron therapy is started?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2" name="Rectangle 3"/>
          <p:cNvSpPr>
            <a:spLocks noGrp="1" noChangeArrowheads="1"/>
          </p:cNvSpPr>
          <p:nvPr>
            <p:ph type="body" idx="1"/>
          </p:nvPr>
        </p:nvSpPr>
        <p:spPr/>
        <p:txBody>
          <a:bodyPr/>
          <a:lstStyle/>
          <a:p>
            <a:pPr eaLnBrk="1" hangingPunct="1"/>
            <a:r>
              <a:rPr lang="en-US">
                <a:effectLst/>
                <a:latin typeface="Comic Sans MS" charset="0"/>
                <a:ea typeface="ＭＳ Ｐゴシック" charset="0"/>
                <a:cs typeface="ＭＳ Ｐゴシック" charset="0"/>
              </a:rPr>
              <a:t>She is started on proton pump blockade therapy and her symptoms gradually disappear.  The patient is started on oral iron therapy and initially does well with improvement in her Hemoglobin and Hct.  However, those values plateau after 3 months, with Hgb of 11 g/dl and a Hct of 33%.  The MCV remains low at 70 (nl 80-95)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12291" name="Rectangle 3"/>
          <p:cNvSpPr>
            <a:spLocks noGrp="1" noChangeArrowheads="1"/>
          </p:cNvSpPr>
          <p:nvPr>
            <p:ph type="body" idx="1"/>
          </p:nvPr>
        </p:nvSpPr>
        <p:spPr/>
        <p:txBody>
          <a:bodyPr/>
          <a:lstStyle/>
          <a:p>
            <a:pPr eaLnBrk="1" hangingPunct="1">
              <a:defRPr/>
            </a:pPr>
            <a:r>
              <a:rPr lang="en-US" smtClean="0">
                <a:latin typeface="Comic Sans MS" charset="0"/>
                <a:ea typeface="ＭＳ Ｐゴシック" charset="0"/>
                <a:cs typeface="ＭＳ Ｐゴシック" charset="0"/>
              </a:rPr>
              <a:t>Q12. </a:t>
            </a:r>
            <a:r>
              <a:rPr lang="en-US" smtClean="0">
                <a:effectLst/>
                <a:latin typeface="Comic Sans MS" charset="0"/>
                <a:ea typeface="ＭＳ Ｐゴシック" charset="0"/>
                <a:cs typeface="ＭＳ Ｐゴシック" charset="0"/>
              </a:rPr>
              <a:t> </a:t>
            </a:r>
            <a:r>
              <a:rPr lang="en-US" dirty="0">
                <a:effectLst/>
                <a:latin typeface="Comic Sans MS" charset="0"/>
                <a:ea typeface="ＭＳ Ｐゴシック" charset="0"/>
                <a:cs typeface="ＭＳ Ｐゴシック" charset="0"/>
              </a:rPr>
              <a:t>Give some potential explanations for the failure of her hemoglobin and hematocrit to rise to normal.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2" name="Rectangle 3"/>
          <p:cNvSpPr>
            <a:spLocks noGrp="1" noChangeArrowheads="1"/>
          </p:cNvSpPr>
          <p:nvPr>
            <p:ph type="body" idx="1"/>
          </p:nvPr>
        </p:nvSpPr>
        <p:spPr/>
        <p:txBody>
          <a:bodyPr/>
          <a:lstStyle/>
          <a:p>
            <a:pPr eaLnBrk="1" hangingPunct="1"/>
            <a:r>
              <a:rPr lang="en-US">
                <a:effectLst/>
                <a:latin typeface="Comic Sans MS" charset="0"/>
                <a:ea typeface="ＭＳ Ｐゴシック" charset="0"/>
                <a:cs typeface="ＭＳ Ｐゴシック" charset="0"/>
              </a:rPr>
              <a:t>The patient denies medical noncompliance.  Her stools are now negative for occult blood.  She gives a family history of </a:t>
            </a:r>
            <a:r>
              <a:rPr lang="ja-JP" altLang="en-US">
                <a:effectLst/>
                <a:latin typeface="Comic Sans MS" charset="0"/>
                <a:ea typeface="ＭＳ Ｐゴシック" charset="0"/>
                <a:cs typeface="ＭＳ Ｐゴシック" charset="0"/>
              </a:rPr>
              <a:t>“</a:t>
            </a:r>
            <a:r>
              <a:rPr lang="en-US" altLang="ja-JP">
                <a:effectLst/>
                <a:latin typeface="Comic Sans MS" charset="0"/>
                <a:ea typeface="ＭＳ Ｐゴシック" charset="0"/>
                <a:cs typeface="ＭＳ Ｐゴシック" charset="0"/>
              </a:rPr>
              <a:t>Mediterranean anemia</a:t>
            </a:r>
            <a:r>
              <a:rPr lang="ja-JP" altLang="en-US">
                <a:effectLst/>
                <a:latin typeface="Comic Sans MS" charset="0"/>
                <a:ea typeface="ＭＳ Ｐゴシック" charset="0"/>
                <a:cs typeface="ＭＳ Ｐゴシック" charset="0"/>
              </a:rPr>
              <a:t>”</a:t>
            </a:r>
            <a:endParaRPr lang="en-US" altLang="ja-JP">
              <a:effectLst/>
              <a:latin typeface="Comic Sans MS" charset="0"/>
              <a:ea typeface="ＭＳ Ｐゴシック" charset="0"/>
              <a:cs typeface="ＭＳ Ｐゴシック" charset="0"/>
            </a:endParaRPr>
          </a:p>
          <a:p>
            <a:pPr eaLnBrk="1" hangingPunct="1"/>
            <a:endParaRPr lang="en-US">
              <a:effectLst/>
              <a:latin typeface="Comic Sans MS" charset="0"/>
              <a:ea typeface="ＭＳ Ｐゴシック" charset="0"/>
              <a:cs typeface="ＭＳ Ｐゴシック" charset="0"/>
            </a:endParaRPr>
          </a:p>
          <a:p>
            <a:pPr eaLnBrk="1" hangingPunct="1"/>
            <a:r>
              <a:rPr lang="en-US">
                <a:effectLst/>
                <a:latin typeface="Comic Sans MS" charset="0"/>
                <a:ea typeface="ＭＳ Ｐゴシック" charset="0"/>
                <a:cs typeface="ＭＳ Ｐゴシック" charset="0"/>
              </a:rPr>
              <a:t>Q11. What test can be sent to detect thalassemia?  What does it show if it is abnormal?  What kind of thalassemia can it detect?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2" name="Rectangle 3"/>
          <p:cNvSpPr>
            <a:spLocks noGrp="1" noChangeArrowheads="1"/>
          </p:cNvSpPr>
          <p:nvPr>
            <p:ph type="body" idx="1"/>
          </p:nvPr>
        </p:nvSpPr>
        <p:spPr/>
        <p:txBody>
          <a:bodyPr/>
          <a:lstStyle/>
          <a:p>
            <a:pPr eaLnBrk="1" hangingPunct="1"/>
            <a:r>
              <a:rPr lang="en-US">
                <a:effectLst/>
                <a:latin typeface="Comic Sans MS" charset="0"/>
                <a:ea typeface="ＭＳ Ｐゴシック" charset="0"/>
                <a:cs typeface="ＭＳ Ｐゴシック" charset="0"/>
              </a:rPr>
              <a:t>Hx:  A 19 year old African American woman presents with extreme pain in her back and legs.  She has had a few episodes like this in the past, but this is the most severe pain that she has ever experienced.</a:t>
            </a:r>
            <a:r>
              <a:rPr lang="en-US">
                <a:effectLst/>
                <a:latin typeface="Times" charset="0"/>
                <a:ea typeface="ＭＳ Ｐゴシック" charset="0"/>
                <a:cs typeface="ＭＳ Ｐゴシック" charset="0"/>
              </a:rPr>
              <a:t> </a:t>
            </a:r>
            <a:r>
              <a:rPr lang="en-US">
                <a:effectLst/>
                <a:latin typeface="Comic Sans MS" charset="0"/>
                <a:ea typeface="ＭＳ Ｐゴシック" charset="0"/>
                <a:cs typeface="ＭＳ Ｐゴシック" charset="0"/>
              </a:rPr>
              <a:t>Her last menstrual cycle was 3 months ago.</a:t>
            </a:r>
            <a:r>
              <a:rPr lang="en-US">
                <a:effectLst/>
                <a:latin typeface="Times" charset="0"/>
                <a:ea typeface="ＭＳ Ｐゴシック" charset="0"/>
                <a:cs typeface="ＭＳ Ｐゴシック"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15363" name="Rectangle 3"/>
          <p:cNvSpPr>
            <a:spLocks noGrp="1" noChangeArrowheads="1"/>
          </p:cNvSpPr>
          <p:nvPr>
            <p:ph type="body" idx="1"/>
          </p:nvPr>
        </p:nvSpPr>
        <p:spPr/>
        <p:txBody>
          <a:bodyPr/>
          <a:lstStyle/>
          <a:p>
            <a:pPr eaLnBrk="1" hangingPunct="1">
              <a:defRPr/>
            </a:pPr>
            <a:r>
              <a:rPr lang="en-US">
                <a:effectLst/>
                <a:latin typeface="Comic Sans MS" charset="0"/>
                <a:ea typeface="ＭＳ Ｐゴシック" charset="0"/>
                <a:cs typeface="ＭＳ Ｐゴシック" charset="0"/>
              </a:rPr>
              <a:t>Px:  Her physical examination was remarkable for a fever of 102.5 F, a rapid pulse and normal blood pressure.  She had a systolic ejection murmur.  Her abdomen had normal bowel sounds.  She had costovertebral tenderness on the left and left flank pain.  </a:t>
            </a:r>
            <a:endParaRPr lang="en-US">
              <a:effectLst/>
              <a:latin typeface="Times" charset="0"/>
              <a:ea typeface="ＭＳ Ｐゴシック" charset="0"/>
              <a:cs typeface="ＭＳ Ｐゴシック" charset="0"/>
            </a:endParaRPr>
          </a:p>
          <a:p>
            <a:pPr eaLnBrk="1" hangingPunct="1">
              <a:defRPr/>
            </a:pPr>
            <a:endParaRPr lang="en-US">
              <a:latin typeface="Comic Sans MS" charset="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2" name="Rectangle 3"/>
          <p:cNvSpPr>
            <a:spLocks noGrp="1" noChangeArrowheads="1"/>
          </p:cNvSpPr>
          <p:nvPr>
            <p:ph type="body" idx="1"/>
          </p:nvPr>
        </p:nvSpPr>
        <p:spPr/>
        <p:txBody>
          <a:bodyPr/>
          <a:lstStyle/>
          <a:p>
            <a:pPr eaLnBrk="1" hangingPunct="1">
              <a:lnSpc>
                <a:spcPct val="90000"/>
              </a:lnSpc>
            </a:pPr>
            <a:r>
              <a:rPr lang="en-US" sz="2800">
                <a:effectLst/>
                <a:latin typeface="Comic Sans MS" charset="0"/>
                <a:ea typeface="ＭＳ Ｐゴシック" charset="0"/>
                <a:cs typeface="ＭＳ Ｐゴシック" charset="0"/>
              </a:rPr>
              <a:t>Her Hct was 18%, Hemoglobin 6 grams/dl, MCV 99.</a:t>
            </a:r>
          </a:p>
          <a:p>
            <a:pPr eaLnBrk="1" hangingPunct="1">
              <a:lnSpc>
                <a:spcPct val="90000"/>
              </a:lnSpc>
            </a:pPr>
            <a:r>
              <a:rPr lang="en-US" sz="2800">
                <a:effectLst/>
                <a:latin typeface="Comic Sans MS" charset="0"/>
                <a:ea typeface="ＭＳ Ｐゴシック" charset="0"/>
                <a:cs typeface="ＭＳ Ｐゴシック" charset="0"/>
              </a:rPr>
              <a:t>Her peripheral blood smear showed marked polychromasia and many sickled RBCs.</a:t>
            </a:r>
          </a:p>
          <a:p>
            <a:pPr eaLnBrk="1" hangingPunct="1">
              <a:lnSpc>
                <a:spcPct val="90000"/>
              </a:lnSpc>
            </a:pPr>
            <a:r>
              <a:rPr lang="en-US" sz="2800">
                <a:effectLst/>
                <a:latin typeface="Comic Sans MS" charset="0"/>
                <a:ea typeface="ＭＳ Ｐゴシック" charset="0"/>
                <a:cs typeface="ＭＳ Ｐゴシック" charset="0"/>
              </a:rPr>
              <a:t>Her WBC was 18,000 and her platelet count was 520K.</a:t>
            </a:r>
          </a:p>
          <a:p>
            <a:pPr eaLnBrk="1" hangingPunct="1">
              <a:lnSpc>
                <a:spcPct val="90000"/>
              </a:lnSpc>
            </a:pPr>
            <a:r>
              <a:rPr lang="en-US" sz="2800">
                <a:effectLst/>
                <a:latin typeface="Comic Sans MS" charset="0"/>
                <a:ea typeface="ＭＳ Ｐゴシック" charset="0"/>
                <a:cs typeface="ＭＳ Ｐゴシック" charset="0"/>
              </a:rPr>
              <a:t>Reticulocytes were 18%.  </a:t>
            </a:r>
          </a:p>
          <a:p>
            <a:pPr eaLnBrk="1" hangingPunct="1">
              <a:lnSpc>
                <a:spcPct val="90000"/>
              </a:lnSpc>
            </a:pPr>
            <a:r>
              <a:rPr lang="en-US" sz="2800">
                <a:effectLst/>
                <a:latin typeface="Comic Sans MS" charset="0"/>
                <a:ea typeface="ＭＳ Ｐゴシック" charset="0"/>
                <a:cs typeface="ＭＳ Ｐゴシック" charset="0"/>
              </a:rPr>
              <a:t>Her urine had WBC that were too numerous to count and many bacteria.  </a:t>
            </a:r>
          </a:p>
          <a:p>
            <a:pPr eaLnBrk="1" hangingPunct="1">
              <a:lnSpc>
                <a:spcPct val="90000"/>
              </a:lnSpc>
            </a:pPr>
            <a:r>
              <a:rPr lang="en-US" sz="2800">
                <a:effectLst/>
                <a:latin typeface="Comic Sans MS" charset="0"/>
                <a:ea typeface="ＭＳ Ｐゴシック" charset="0"/>
                <a:cs typeface="ＭＳ Ｐゴシック" charset="0"/>
              </a:rPr>
              <a:t>Her Urine HCG was positive.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a:latin typeface="Comic Sans MS" charset="0"/>
                <a:ea typeface="ＭＳ Ｐゴシック" charset="0"/>
                <a:cs typeface="ＭＳ Ｐゴシック" charset="0"/>
              </a:rPr>
              <a:t>Q1. </a:t>
            </a:r>
            <a:r>
              <a:rPr lang="en-US">
                <a:effectLst/>
                <a:latin typeface="Comic Sans MS" charset="0"/>
                <a:ea typeface="ＭＳ Ｐゴシック" charset="0"/>
                <a:cs typeface="ＭＳ Ｐゴシック" charset="0"/>
              </a:rPr>
              <a:t>What is the molecular basis of this woman's disorder?</a:t>
            </a:r>
          </a:p>
          <a:p>
            <a:pPr eaLnBrk="1" hangingPunct="1">
              <a:lnSpc>
                <a:spcPct val="90000"/>
              </a:lnSpc>
              <a:defRPr/>
            </a:pPr>
            <a:endParaRPr lang="en-US">
              <a:effectLst/>
              <a:latin typeface="Comic Sans MS" charset="0"/>
              <a:ea typeface="ＭＳ Ｐゴシック" charset="0"/>
              <a:cs typeface="ＭＳ Ｐゴシック" charset="0"/>
            </a:endParaRPr>
          </a:p>
          <a:p>
            <a:pPr eaLnBrk="1" hangingPunct="1">
              <a:lnSpc>
                <a:spcPct val="90000"/>
              </a:lnSpc>
              <a:defRPr/>
            </a:pPr>
            <a:r>
              <a:rPr lang="en-US">
                <a:effectLst/>
                <a:latin typeface="Comic Sans MS" charset="0"/>
                <a:ea typeface="ＭＳ Ｐゴシック" charset="0"/>
                <a:cs typeface="ＭＳ Ｐゴシック" charset="0"/>
              </a:rPr>
              <a:t>Q2. What are some potential etiologies for this woman's painful crisis?</a:t>
            </a:r>
          </a:p>
          <a:p>
            <a:pPr eaLnBrk="1" hangingPunct="1">
              <a:lnSpc>
                <a:spcPct val="90000"/>
              </a:lnSpc>
              <a:defRPr/>
            </a:pPr>
            <a:endParaRPr lang="en-US">
              <a:effectLst/>
              <a:latin typeface="Comic Sans MS" charset="0"/>
              <a:ea typeface="ＭＳ Ｐゴシック" charset="0"/>
              <a:cs typeface="ＭＳ Ｐゴシック" charset="0"/>
            </a:endParaRPr>
          </a:p>
          <a:p>
            <a:pPr eaLnBrk="1" hangingPunct="1">
              <a:lnSpc>
                <a:spcPct val="90000"/>
              </a:lnSpc>
              <a:defRPr/>
            </a:pPr>
            <a:r>
              <a:rPr lang="en-US">
                <a:effectLst/>
                <a:latin typeface="Comic Sans MS" charset="0"/>
                <a:ea typeface="ＭＳ Ｐゴシック" charset="0"/>
                <a:cs typeface="ＭＳ Ｐゴシック" charset="0"/>
              </a:rPr>
              <a:t>Q3. What specific laboratory tests could you order to diagnose the cause of the anemia?</a:t>
            </a:r>
            <a:endParaRPr lang="en-US">
              <a:effectLst/>
              <a:latin typeface="Times"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61"/>
            <a:ext cx="8229600" cy="990600"/>
          </a:xfrm>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09731840"/>
              </p:ext>
            </p:extLst>
          </p:nvPr>
        </p:nvGraphicFramePr>
        <p:xfrm>
          <a:off x="457200" y="1440461"/>
          <a:ext cx="8229600" cy="5267744"/>
        </p:xfrm>
        <a:graphic>
          <a:graphicData uri="http://schemas.openxmlformats.org/drawingml/2006/table">
            <a:tbl>
              <a:tblPr firstRow="1" bandRow="1">
                <a:tableStyleId>{5C22544A-7EE6-4342-B048-85BDC9FD1C3A}</a:tableStyleId>
              </a:tblPr>
              <a:tblGrid>
                <a:gridCol w="1178449"/>
                <a:gridCol w="1327762"/>
                <a:gridCol w="5723389"/>
              </a:tblGrid>
              <a:tr h="254946">
                <a:tc>
                  <a:txBody>
                    <a:bodyPr/>
                    <a:lstStyle/>
                    <a:p>
                      <a:r>
                        <a:rPr lang="en-US" sz="1400" dirty="0" smtClean="0"/>
                        <a:t>Date</a:t>
                      </a:r>
                      <a:endParaRPr lang="en-US" sz="1400" dirty="0"/>
                    </a:p>
                  </a:txBody>
                  <a:tcPr/>
                </a:tc>
                <a:tc>
                  <a:txBody>
                    <a:bodyPr/>
                    <a:lstStyle/>
                    <a:p>
                      <a:r>
                        <a:rPr lang="en-US" sz="1400" dirty="0" smtClean="0"/>
                        <a:t>Time</a:t>
                      </a:r>
                      <a:endParaRPr lang="en-US" sz="1400" dirty="0"/>
                    </a:p>
                  </a:txBody>
                  <a:tcPr/>
                </a:tc>
                <a:tc>
                  <a:txBody>
                    <a:bodyPr/>
                    <a:lstStyle/>
                    <a:p>
                      <a:r>
                        <a:rPr lang="en-US" sz="1400" dirty="0" smtClean="0"/>
                        <a:t>Activity</a:t>
                      </a:r>
                      <a:endParaRPr lang="en-US" sz="1400" dirty="0"/>
                    </a:p>
                  </a:txBody>
                  <a:tcPr/>
                </a:tc>
              </a:tr>
              <a:tr h="310184">
                <a:tc>
                  <a:txBody>
                    <a:bodyPr/>
                    <a:lstStyle/>
                    <a:p>
                      <a:r>
                        <a:rPr lang="en-US" sz="1400" dirty="0" smtClean="0"/>
                        <a:t>Mon</a:t>
                      </a:r>
                      <a:endParaRPr lang="en-US" sz="1400" dirty="0"/>
                    </a:p>
                  </a:txBody>
                  <a:tcPr/>
                </a:tc>
                <a:tc>
                  <a:txBody>
                    <a:bodyPr/>
                    <a:lstStyle/>
                    <a:p>
                      <a:r>
                        <a:rPr lang="en-US" sz="1400" dirty="0" smtClean="0"/>
                        <a:t>8-845</a:t>
                      </a:r>
                      <a:endParaRPr lang="en-US" sz="1400" dirty="0"/>
                    </a:p>
                  </a:txBody>
                  <a:tcPr/>
                </a:tc>
                <a:tc>
                  <a:txBody>
                    <a:bodyPr/>
                    <a:lstStyle/>
                    <a:p>
                      <a:r>
                        <a:rPr lang="en-US" sz="1400" dirty="0" smtClean="0"/>
                        <a:t>Intro to peripheral blood</a:t>
                      </a:r>
                      <a:endParaRPr lang="en-US" sz="1400" dirty="0"/>
                    </a:p>
                  </a:txBody>
                  <a:tcPr/>
                </a:tc>
              </a:tr>
              <a:tr h="310184">
                <a:tc>
                  <a:txBody>
                    <a:bodyPr/>
                    <a:lstStyle/>
                    <a:p>
                      <a:endParaRPr lang="en-US" sz="1400" dirty="0"/>
                    </a:p>
                  </a:txBody>
                  <a:tcPr/>
                </a:tc>
                <a:tc>
                  <a:txBody>
                    <a:bodyPr/>
                    <a:lstStyle/>
                    <a:p>
                      <a:r>
                        <a:rPr lang="en-US" sz="1400" dirty="0" smtClean="0"/>
                        <a:t>910-950</a:t>
                      </a:r>
                      <a:endParaRPr lang="en-US" sz="1400" dirty="0"/>
                    </a:p>
                  </a:txBody>
                  <a:tcPr/>
                </a:tc>
                <a:tc>
                  <a:txBody>
                    <a:bodyPr/>
                    <a:lstStyle/>
                    <a:p>
                      <a:r>
                        <a:rPr lang="en-US" sz="1400" dirty="0" smtClean="0"/>
                        <a:t>Approach to </a:t>
                      </a:r>
                      <a:r>
                        <a:rPr lang="en-US" sz="1400" dirty="0" err="1" smtClean="0"/>
                        <a:t>anemias</a:t>
                      </a:r>
                      <a:endParaRPr lang="en-US" sz="1400" dirty="0"/>
                    </a:p>
                  </a:txBody>
                  <a:tcPr/>
                </a:tc>
              </a:tr>
              <a:tr h="310184">
                <a:tc>
                  <a:txBody>
                    <a:bodyPr/>
                    <a:lstStyle/>
                    <a:p>
                      <a:endParaRPr lang="en-US" sz="1400"/>
                    </a:p>
                  </a:txBody>
                  <a:tcPr/>
                </a:tc>
                <a:tc>
                  <a:txBody>
                    <a:bodyPr/>
                    <a:lstStyle/>
                    <a:p>
                      <a:r>
                        <a:rPr lang="en-US" sz="1400" dirty="0" smtClean="0"/>
                        <a:t>10-1050</a:t>
                      </a:r>
                      <a:endParaRPr lang="en-US" sz="1400" dirty="0"/>
                    </a:p>
                  </a:txBody>
                  <a:tcPr/>
                </a:tc>
                <a:tc>
                  <a:txBody>
                    <a:bodyPr/>
                    <a:lstStyle/>
                    <a:p>
                      <a:r>
                        <a:rPr lang="en-US" sz="1400" dirty="0" err="1" smtClean="0"/>
                        <a:t>Hypoproliferative</a:t>
                      </a:r>
                      <a:r>
                        <a:rPr lang="en-US" sz="1400" dirty="0" smtClean="0"/>
                        <a:t> </a:t>
                      </a:r>
                      <a:r>
                        <a:rPr lang="en-US" sz="1400" dirty="0" err="1" smtClean="0"/>
                        <a:t>anemias</a:t>
                      </a:r>
                      <a:r>
                        <a:rPr lang="en-US" sz="1400" dirty="0" smtClean="0"/>
                        <a:t> (nutritional, mostly)</a:t>
                      </a:r>
                      <a:endParaRPr lang="en-US" sz="1400" dirty="0"/>
                    </a:p>
                  </a:txBody>
                  <a:tcPr/>
                </a:tc>
              </a:tr>
              <a:tr h="310184">
                <a:tc>
                  <a:txBody>
                    <a:bodyPr/>
                    <a:lstStyle/>
                    <a:p>
                      <a:endParaRPr lang="en-US" sz="1400"/>
                    </a:p>
                  </a:txBody>
                  <a:tcPr/>
                </a:tc>
                <a:tc>
                  <a:txBody>
                    <a:bodyPr/>
                    <a:lstStyle/>
                    <a:p>
                      <a:r>
                        <a:rPr lang="en-US" sz="1400" dirty="0" smtClean="0"/>
                        <a:t>11-1150</a:t>
                      </a:r>
                      <a:endParaRPr lang="en-US" sz="1400" dirty="0"/>
                    </a:p>
                  </a:txBody>
                  <a:tcPr/>
                </a:tc>
                <a:tc>
                  <a:txBody>
                    <a:bodyPr/>
                    <a:lstStyle/>
                    <a:p>
                      <a:r>
                        <a:rPr lang="en-US" sz="1400" dirty="0" err="1" smtClean="0"/>
                        <a:t>Hemoglobinopathies</a:t>
                      </a:r>
                      <a:endParaRPr lang="en-US" sz="1400" dirty="0"/>
                    </a:p>
                  </a:txBody>
                  <a:tcPr/>
                </a:tc>
              </a:tr>
              <a:tr h="310184">
                <a:tc>
                  <a:txBody>
                    <a:bodyPr/>
                    <a:lstStyle/>
                    <a:p>
                      <a:r>
                        <a:rPr lang="en-US" sz="1400" dirty="0" smtClean="0"/>
                        <a:t>Tues</a:t>
                      </a:r>
                      <a:endParaRPr lang="en-US" sz="1400" dirty="0"/>
                    </a:p>
                  </a:txBody>
                  <a:tcPr/>
                </a:tc>
                <a:tc>
                  <a:txBody>
                    <a:bodyPr/>
                    <a:lstStyle/>
                    <a:p>
                      <a:r>
                        <a:rPr lang="en-US" sz="1400" dirty="0" smtClean="0"/>
                        <a:t>8-915</a:t>
                      </a:r>
                      <a:endParaRPr lang="en-US" sz="1400" dirty="0"/>
                    </a:p>
                  </a:txBody>
                  <a:tcPr/>
                </a:tc>
                <a:tc>
                  <a:txBody>
                    <a:bodyPr/>
                    <a:lstStyle/>
                    <a:p>
                      <a:r>
                        <a:rPr lang="en-US" sz="1400" dirty="0" smtClean="0"/>
                        <a:t>Lab</a:t>
                      </a:r>
                      <a:r>
                        <a:rPr lang="en-US" sz="1400" baseline="0" dirty="0" smtClean="0"/>
                        <a:t> 2 </a:t>
                      </a:r>
                      <a:endParaRPr lang="en-US" sz="1400" dirty="0"/>
                    </a:p>
                  </a:txBody>
                  <a:tcPr/>
                </a:tc>
              </a:tr>
              <a:tr h="310184">
                <a:tc>
                  <a:txBody>
                    <a:bodyPr/>
                    <a:lstStyle/>
                    <a:p>
                      <a:endParaRPr lang="en-US" sz="1400"/>
                    </a:p>
                  </a:txBody>
                  <a:tcPr/>
                </a:tc>
                <a:tc>
                  <a:txBody>
                    <a:bodyPr/>
                    <a:lstStyle/>
                    <a:p>
                      <a:r>
                        <a:rPr lang="en-US" sz="1400" dirty="0" smtClean="0"/>
                        <a:t>930-1020</a:t>
                      </a:r>
                      <a:endParaRPr lang="en-US" sz="1400" dirty="0"/>
                    </a:p>
                  </a:txBody>
                  <a:tcPr/>
                </a:tc>
                <a:tc>
                  <a:txBody>
                    <a:bodyPr/>
                    <a:lstStyle/>
                    <a:p>
                      <a:r>
                        <a:rPr lang="en-US" sz="1400" dirty="0" smtClean="0"/>
                        <a:t>Hemolytic </a:t>
                      </a:r>
                      <a:r>
                        <a:rPr lang="en-US" sz="1400" dirty="0" err="1" smtClean="0"/>
                        <a:t>anemias</a:t>
                      </a:r>
                      <a:endParaRPr lang="en-US" sz="1400" dirty="0"/>
                    </a:p>
                  </a:txBody>
                  <a:tcPr/>
                </a:tc>
              </a:tr>
              <a:tr h="310184">
                <a:tc>
                  <a:txBody>
                    <a:bodyPr/>
                    <a:lstStyle/>
                    <a:p>
                      <a:endParaRPr lang="en-US" sz="1400"/>
                    </a:p>
                  </a:txBody>
                  <a:tcPr/>
                </a:tc>
                <a:tc>
                  <a:txBody>
                    <a:bodyPr/>
                    <a:lstStyle/>
                    <a:p>
                      <a:r>
                        <a:rPr lang="en-US" sz="1400" dirty="0" smtClean="0"/>
                        <a:t>1030-1050</a:t>
                      </a:r>
                      <a:endParaRPr lang="en-US" sz="1400" dirty="0"/>
                    </a:p>
                  </a:txBody>
                  <a:tcPr/>
                </a:tc>
                <a:tc>
                  <a:txBody>
                    <a:bodyPr/>
                    <a:lstStyle/>
                    <a:p>
                      <a:r>
                        <a:rPr lang="en-US" sz="1400" dirty="0" smtClean="0"/>
                        <a:t>WBC</a:t>
                      </a:r>
                      <a:endParaRPr lang="en-US" sz="1400" dirty="0"/>
                    </a:p>
                  </a:txBody>
                  <a:tcPr/>
                </a:tc>
              </a:tr>
              <a:tr h="310184">
                <a:tc>
                  <a:txBody>
                    <a:bodyPr/>
                    <a:lstStyle/>
                    <a:p>
                      <a:endParaRPr lang="en-US" sz="1400"/>
                    </a:p>
                  </a:txBody>
                  <a:tcPr/>
                </a:tc>
                <a:tc>
                  <a:txBody>
                    <a:bodyPr/>
                    <a:lstStyle/>
                    <a:p>
                      <a:r>
                        <a:rPr lang="en-US" sz="1400" dirty="0" smtClean="0"/>
                        <a:t>11-1150</a:t>
                      </a:r>
                      <a:endParaRPr lang="en-US" sz="1400" dirty="0"/>
                    </a:p>
                  </a:txBody>
                  <a:tcPr/>
                </a:tc>
                <a:tc>
                  <a:txBody>
                    <a:bodyPr/>
                    <a:lstStyle/>
                    <a:p>
                      <a:r>
                        <a:rPr lang="en-US" sz="1400" dirty="0" smtClean="0"/>
                        <a:t>Platelets</a:t>
                      </a:r>
                      <a:endParaRPr lang="en-US" sz="1400" dirty="0"/>
                    </a:p>
                  </a:txBody>
                  <a:tcPr/>
                </a:tc>
              </a:tr>
              <a:tr h="310184">
                <a:tc>
                  <a:txBody>
                    <a:bodyPr/>
                    <a:lstStyle/>
                    <a:p>
                      <a:r>
                        <a:rPr lang="en-US" sz="1400" dirty="0" smtClean="0"/>
                        <a:t>Wed</a:t>
                      </a:r>
                      <a:endParaRPr lang="en-US" sz="1400" dirty="0"/>
                    </a:p>
                  </a:txBody>
                  <a:tcPr/>
                </a:tc>
                <a:tc>
                  <a:txBody>
                    <a:bodyPr/>
                    <a:lstStyle/>
                    <a:p>
                      <a:r>
                        <a:rPr lang="en-US" sz="1400" dirty="0" smtClean="0"/>
                        <a:t>8-945</a:t>
                      </a:r>
                      <a:endParaRPr lang="en-US" sz="1400" dirty="0"/>
                    </a:p>
                  </a:txBody>
                  <a:tcPr/>
                </a:tc>
                <a:tc>
                  <a:txBody>
                    <a:bodyPr/>
                    <a:lstStyle/>
                    <a:p>
                      <a:r>
                        <a:rPr lang="en-US" sz="1400" dirty="0" smtClean="0"/>
                        <a:t>Lab 3</a:t>
                      </a:r>
                      <a:endParaRPr lang="en-US" sz="1400" dirty="0"/>
                    </a:p>
                  </a:txBody>
                  <a:tcPr/>
                </a:tc>
              </a:tr>
              <a:tr h="310184">
                <a:tc>
                  <a:txBody>
                    <a:bodyPr/>
                    <a:lstStyle/>
                    <a:p>
                      <a:endParaRPr lang="en-US" sz="1400"/>
                    </a:p>
                  </a:txBody>
                  <a:tcPr/>
                </a:tc>
                <a:tc>
                  <a:txBody>
                    <a:bodyPr/>
                    <a:lstStyle/>
                    <a:p>
                      <a:r>
                        <a:rPr lang="en-US" sz="1400" dirty="0" smtClean="0"/>
                        <a:t>10-1050</a:t>
                      </a:r>
                      <a:endParaRPr lang="en-US" sz="1400" dirty="0"/>
                    </a:p>
                  </a:txBody>
                  <a:tcPr/>
                </a:tc>
                <a:tc>
                  <a:txBody>
                    <a:bodyPr/>
                    <a:lstStyle/>
                    <a:p>
                      <a:r>
                        <a:rPr lang="en-US" sz="1400" dirty="0" smtClean="0"/>
                        <a:t>Hemostasis and Thrombosis</a:t>
                      </a:r>
                      <a:endParaRPr lang="en-US" sz="1400" dirty="0"/>
                    </a:p>
                  </a:txBody>
                  <a:tcPr/>
                </a:tc>
              </a:tr>
              <a:tr h="310184">
                <a:tc>
                  <a:txBody>
                    <a:bodyPr/>
                    <a:lstStyle/>
                    <a:p>
                      <a:endParaRPr lang="en-US" sz="1400"/>
                    </a:p>
                  </a:txBody>
                  <a:tcPr/>
                </a:tc>
                <a:tc>
                  <a:txBody>
                    <a:bodyPr/>
                    <a:lstStyle/>
                    <a:p>
                      <a:r>
                        <a:rPr lang="en-US" sz="1400" dirty="0" smtClean="0"/>
                        <a:t>11-1150</a:t>
                      </a:r>
                      <a:endParaRPr lang="en-US" sz="1400" dirty="0"/>
                    </a:p>
                  </a:txBody>
                  <a:tcPr/>
                </a:tc>
                <a:tc>
                  <a:txBody>
                    <a:bodyPr/>
                    <a:lstStyle/>
                    <a:p>
                      <a:r>
                        <a:rPr lang="en-US" sz="1400" dirty="0" smtClean="0"/>
                        <a:t>Bleeding and Clotting</a:t>
                      </a:r>
                      <a:endParaRPr lang="en-US" sz="1400" dirty="0"/>
                    </a:p>
                  </a:txBody>
                  <a:tcPr/>
                </a:tc>
              </a:tr>
              <a:tr h="310184">
                <a:tc>
                  <a:txBody>
                    <a:bodyPr/>
                    <a:lstStyle/>
                    <a:p>
                      <a:r>
                        <a:rPr lang="en-US" sz="1400" dirty="0" err="1" smtClean="0"/>
                        <a:t>Thur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8-945</a:t>
                      </a:r>
                    </a:p>
                  </a:txBody>
                  <a:tcPr/>
                </a:tc>
                <a:tc>
                  <a:txBody>
                    <a:bodyPr/>
                    <a:lstStyle/>
                    <a:p>
                      <a:r>
                        <a:rPr lang="en-US" sz="1400" dirty="0" smtClean="0"/>
                        <a:t>Lab 4</a:t>
                      </a:r>
                      <a:endParaRPr lang="en-US" sz="1400" dirty="0"/>
                    </a:p>
                  </a:txBody>
                  <a:tcPr/>
                </a:tc>
              </a:tr>
              <a:tr h="310184">
                <a:tc>
                  <a:txBody>
                    <a:bodyPr/>
                    <a:lstStyle/>
                    <a:p>
                      <a:endParaRPr lang="en-US" sz="1400"/>
                    </a:p>
                  </a:txBody>
                  <a:tcPr/>
                </a:tc>
                <a:tc>
                  <a:txBody>
                    <a:bodyPr/>
                    <a:lstStyle/>
                    <a:p>
                      <a:r>
                        <a:rPr lang="en-US" sz="1400" dirty="0" smtClean="0"/>
                        <a:t>10-1050</a:t>
                      </a:r>
                      <a:endParaRPr lang="en-US" sz="1400" dirty="0"/>
                    </a:p>
                  </a:txBody>
                  <a:tcPr/>
                </a:tc>
                <a:tc>
                  <a:txBody>
                    <a:bodyPr/>
                    <a:lstStyle/>
                    <a:p>
                      <a:r>
                        <a:rPr lang="en-US" sz="1400" dirty="0" smtClean="0"/>
                        <a:t>Transfusion Medicine</a:t>
                      </a:r>
                      <a:endParaRPr lang="en-US" sz="1400" dirty="0"/>
                    </a:p>
                  </a:txBody>
                  <a:tcPr/>
                </a:tc>
              </a:tr>
              <a:tr h="310184">
                <a:tc>
                  <a:txBody>
                    <a:bodyPr/>
                    <a:lstStyle/>
                    <a:p>
                      <a:endParaRPr lang="en-US" sz="1400"/>
                    </a:p>
                  </a:txBody>
                  <a:tcPr/>
                </a:tc>
                <a:tc>
                  <a:txBody>
                    <a:bodyPr/>
                    <a:lstStyle/>
                    <a:p>
                      <a:r>
                        <a:rPr lang="en-US" sz="1400" dirty="0" smtClean="0"/>
                        <a:t>11-1150</a:t>
                      </a:r>
                      <a:endParaRPr lang="en-US" sz="1400" dirty="0"/>
                    </a:p>
                  </a:txBody>
                  <a:tcPr/>
                </a:tc>
                <a:tc>
                  <a:txBody>
                    <a:bodyPr/>
                    <a:lstStyle/>
                    <a:p>
                      <a:r>
                        <a:rPr lang="en-US" sz="1400" dirty="0" smtClean="0"/>
                        <a:t>MPD and MDS</a:t>
                      </a:r>
                      <a:endParaRPr lang="en-US" sz="1400" dirty="0"/>
                    </a:p>
                  </a:txBody>
                  <a:tcPr/>
                </a:tc>
              </a:tr>
              <a:tr h="310184">
                <a:tc>
                  <a:txBody>
                    <a:bodyPr/>
                    <a:lstStyle/>
                    <a:p>
                      <a:r>
                        <a:rPr lang="en-US" sz="1400" dirty="0" smtClean="0"/>
                        <a:t>Fri</a:t>
                      </a:r>
                      <a:endParaRPr lang="en-US" sz="1400" dirty="0"/>
                    </a:p>
                  </a:txBody>
                  <a:tcPr/>
                </a:tc>
                <a:tc>
                  <a:txBody>
                    <a:bodyPr/>
                    <a:lstStyle/>
                    <a:p>
                      <a:r>
                        <a:rPr lang="en-US" sz="1400" dirty="0" smtClean="0"/>
                        <a:t>8-945</a:t>
                      </a:r>
                      <a:endParaRPr lang="en-US" sz="1400" dirty="0"/>
                    </a:p>
                  </a:txBody>
                  <a:tcPr/>
                </a:tc>
                <a:tc>
                  <a:txBody>
                    <a:bodyPr/>
                    <a:lstStyle/>
                    <a:p>
                      <a:r>
                        <a:rPr lang="en-US" sz="1400" dirty="0" smtClean="0"/>
                        <a:t>Lab 5</a:t>
                      </a:r>
                      <a:endParaRPr lang="en-US" sz="1400" dirty="0"/>
                    </a:p>
                  </a:txBody>
                  <a:tcPr/>
                </a:tc>
              </a:tr>
              <a:tr h="310184">
                <a:tc>
                  <a:txBody>
                    <a:bodyPr/>
                    <a:lstStyle/>
                    <a:p>
                      <a:endParaRPr lang="en-US" sz="1400"/>
                    </a:p>
                  </a:txBody>
                  <a:tcPr/>
                </a:tc>
                <a:tc>
                  <a:txBody>
                    <a:bodyPr/>
                    <a:lstStyle/>
                    <a:p>
                      <a:r>
                        <a:rPr lang="en-US" sz="1400" dirty="0" smtClean="0"/>
                        <a:t>10-1150</a:t>
                      </a:r>
                      <a:endParaRPr lang="en-US" sz="1400" dirty="0"/>
                    </a:p>
                  </a:txBody>
                  <a:tcPr/>
                </a:tc>
                <a:tc>
                  <a:txBody>
                    <a:bodyPr/>
                    <a:lstStyle/>
                    <a:p>
                      <a:r>
                        <a:rPr lang="en-US" sz="1400" dirty="0" smtClean="0"/>
                        <a:t>Pediatric</a:t>
                      </a:r>
                      <a:r>
                        <a:rPr lang="en-US" sz="1400" baseline="0" dirty="0" smtClean="0"/>
                        <a:t> hematology 1 and 2</a:t>
                      </a:r>
                      <a:endParaRPr lang="en-US" sz="1400" dirty="0"/>
                    </a:p>
                  </a:txBody>
                  <a:tcPr/>
                </a:tc>
              </a:tr>
            </a:tbl>
          </a:graphicData>
        </a:graphic>
      </p:graphicFrame>
    </p:spTree>
    <p:extLst>
      <p:ext uri="{BB962C8B-B14F-4D97-AF65-F5344CB8AC3E}">
        <p14:creationId xmlns:p14="http://schemas.microsoft.com/office/powerpoint/2010/main" xmlns="" val="326582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18435" name="Rectangle 3"/>
          <p:cNvSpPr>
            <a:spLocks noGrp="1" noChangeArrowheads="1"/>
          </p:cNvSpPr>
          <p:nvPr>
            <p:ph type="body" idx="1"/>
          </p:nvPr>
        </p:nvSpPr>
        <p:spPr/>
        <p:txBody>
          <a:bodyPr/>
          <a:lstStyle/>
          <a:p>
            <a:pPr eaLnBrk="1" hangingPunct="1">
              <a:lnSpc>
                <a:spcPct val="90000"/>
              </a:lnSpc>
              <a:defRPr/>
            </a:pPr>
            <a:r>
              <a:rPr lang="en-US" sz="2800">
                <a:latin typeface="Comic Sans MS" charset="0"/>
                <a:ea typeface="ＭＳ Ｐゴシック" charset="0"/>
                <a:cs typeface="ＭＳ Ｐゴシック" charset="0"/>
              </a:rPr>
              <a:t>Q4. </a:t>
            </a:r>
            <a:r>
              <a:rPr lang="en-US" sz="2800">
                <a:effectLst/>
                <a:latin typeface="Comic Sans MS" charset="0"/>
                <a:ea typeface="ＭＳ Ｐゴシック" charset="0"/>
                <a:cs typeface="ＭＳ Ｐゴシック" charset="0"/>
              </a:rPr>
              <a:t>How would you treat this patient?  </a:t>
            </a:r>
          </a:p>
          <a:p>
            <a:pPr eaLnBrk="1" hangingPunct="1">
              <a:lnSpc>
                <a:spcPct val="90000"/>
              </a:lnSpc>
              <a:defRPr/>
            </a:pPr>
            <a:endParaRPr lang="en-US" sz="2800">
              <a:effectLst/>
              <a:latin typeface="Comic Sans MS" charset="0"/>
              <a:ea typeface="ＭＳ Ｐゴシック" charset="0"/>
              <a:cs typeface="ＭＳ Ｐゴシック" charset="0"/>
            </a:endParaRPr>
          </a:p>
          <a:p>
            <a:pPr eaLnBrk="1" hangingPunct="1">
              <a:lnSpc>
                <a:spcPct val="90000"/>
              </a:lnSpc>
              <a:defRPr/>
            </a:pPr>
            <a:r>
              <a:rPr lang="en-US" sz="2800">
                <a:effectLst/>
                <a:latin typeface="Comic Sans MS" charset="0"/>
                <a:ea typeface="ＭＳ Ｐゴシック" charset="0"/>
                <a:cs typeface="ＭＳ Ｐゴシック" charset="0"/>
              </a:rPr>
              <a:t>Q5.  Would you give her a transfusion?  </a:t>
            </a:r>
          </a:p>
          <a:p>
            <a:pPr eaLnBrk="1" hangingPunct="1">
              <a:lnSpc>
                <a:spcPct val="90000"/>
              </a:lnSpc>
              <a:defRPr/>
            </a:pPr>
            <a:endParaRPr lang="en-US" sz="2800">
              <a:effectLst/>
              <a:latin typeface="Comic Sans MS" charset="0"/>
              <a:ea typeface="ＭＳ Ｐゴシック" charset="0"/>
              <a:cs typeface="ＭＳ Ｐゴシック" charset="0"/>
            </a:endParaRPr>
          </a:p>
          <a:p>
            <a:pPr eaLnBrk="1" hangingPunct="1">
              <a:lnSpc>
                <a:spcPct val="90000"/>
              </a:lnSpc>
              <a:defRPr/>
            </a:pPr>
            <a:r>
              <a:rPr lang="en-US" sz="2800">
                <a:effectLst/>
                <a:latin typeface="Comic Sans MS" charset="0"/>
                <a:ea typeface="ＭＳ Ｐゴシック" charset="0"/>
                <a:cs typeface="ＭＳ Ｐゴシック" charset="0"/>
              </a:rPr>
              <a:t>Q6.  Would you treat this woman with hydroxyurea?  </a:t>
            </a:r>
          </a:p>
          <a:p>
            <a:pPr eaLnBrk="1" hangingPunct="1">
              <a:lnSpc>
                <a:spcPct val="90000"/>
              </a:lnSpc>
              <a:defRPr/>
            </a:pPr>
            <a:endParaRPr lang="en-US" sz="2800">
              <a:effectLst/>
              <a:latin typeface="Comic Sans MS" charset="0"/>
              <a:ea typeface="ＭＳ Ｐゴシック" charset="0"/>
              <a:cs typeface="ＭＳ Ｐゴシック" charset="0"/>
            </a:endParaRPr>
          </a:p>
          <a:p>
            <a:pPr eaLnBrk="1" hangingPunct="1">
              <a:lnSpc>
                <a:spcPct val="90000"/>
              </a:lnSpc>
              <a:defRPr/>
            </a:pPr>
            <a:r>
              <a:rPr lang="en-US" sz="2800">
                <a:effectLst/>
                <a:latin typeface="Comic Sans MS" charset="0"/>
                <a:ea typeface="ＭＳ Ｐゴシック" charset="0"/>
                <a:cs typeface="ＭＳ Ｐゴシック" charset="0"/>
              </a:rPr>
              <a:t>Q7.  What factors go into the decision to treat with hydroxyurea?  </a:t>
            </a:r>
          </a:p>
          <a:p>
            <a:pPr eaLnBrk="1" hangingPunct="1">
              <a:lnSpc>
                <a:spcPct val="90000"/>
              </a:lnSpc>
              <a:defRPr/>
            </a:pPr>
            <a:endParaRPr lang="en-US" sz="2800">
              <a:effectLst/>
              <a:latin typeface="Comic Sans MS"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2" name="Rectangle 3"/>
          <p:cNvSpPr>
            <a:spLocks noGrp="1" noChangeArrowheads="1"/>
          </p:cNvSpPr>
          <p:nvPr>
            <p:ph type="body" idx="1"/>
          </p:nvPr>
        </p:nvSpPr>
        <p:spPr/>
        <p:txBody>
          <a:bodyPr/>
          <a:lstStyle/>
          <a:p>
            <a:pPr eaLnBrk="1" hangingPunct="1"/>
            <a:r>
              <a:rPr lang="en-US">
                <a:effectLst/>
                <a:latin typeface="Comic Sans MS" charset="0"/>
                <a:ea typeface="ＭＳ Ｐゴシック" charset="0"/>
                <a:cs typeface="ＭＳ Ｐゴシック" charset="0"/>
              </a:rPr>
              <a:t>Q8.  What therapy has been shown to be curative for this disorder?</a:t>
            </a:r>
          </a:p>
          <a:p>
            <a:pPr eaLnBrk="1" hangingPunct="1"/>
            <a:endParaRPr lang="en-US">
              <a:effectLst/>
              <a:latin typeface="Comic Sans MS" charset="0"/>
              <a:ea typeface="ＭＳ Ｐゴシック" charset="0"/>
              <a:cs typeface="ＭＳ Ｐゴシック" charset="0"/>
            </a:endParaRPr>
          </a:p>
          <a:p>
            <a:pPr eaLnBrk="1" hangingPunct="1"/>
            <a:r>
              <a:rPr lang="en-US">
                <a:effectLst/>
                <a:latin typeface="Comic Sans MS" charset="0"/>
                <a:ea typeface="ＭＳ Ｐゴシック" charset="0"/>
                <a:cs typeface="ＭＳ Ｐゴシック" charset="0"/>
              </a:rPr>
              <a:t>Q9. The woman's partner has sickle trait.  What are the chances that the patient's baby will be born with sickle cell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atin typeface="Comic Sans MS" charset="0"/>
                <a:ea typeface="ＭＳ Ｐゴシック" charset="0"/>
                <a:cs typeface="ＭＳ Ｐゴシック" charset="0"/>
              </a:rPr>
              <a:t>Case 2</a:t>
            </a:r>
          </a:p>
        </p:txBody>
      </p:sp>
      <p:sp>
        <p:nvSpPr>
          <p:cNvPr id="3" name="Content Placeholder 2"/>
          <p:cNvSpPr>
            <a:spLocks noGrp="1"/>
          </p:cNvSpPr>
          <p:nvPr>
            <p:ph idx="1"/>
          </p:nvPr>
        </p:nvSpPr>
        <p:spPr/>
        <p:txBody>
          <a:bodyPr/>
          <a:lstStyle/>
          <a:p>
            <a:pPr eaLnBrk="1" hangingPunct="1">
              <a:defRPr/>
            </a:pPr>
            <a:r>
              <a:rPr lang="en-US">
                <a:latin typeface="Comic Sans MS" charset="0"/>
                <a:ea typeface="ＭＳ Ｐゴシック" charset="0"/>
                <a:cs typeface="ＭＳ Ｐゴシック" charset="0"/>
              </a:rPr>
              <a:t>The patient remains in the hospital.  She has gotten a lot of IV fluids and pain medication overnight, and the next morning, her hemoglobin is 4.8 g/dl, and she is very sleepy and short of breath.  Her oxygen saturation is only 75% on room air, and she has a new infiltrate on CXR.</a:t>
            </a:r>
          </a:p>
          <a:p>
            <a:pPr eaLnBrk="1" hangingPunct="1">
              <a:defRPr/>
            </a:pPr>
            <a:r>
              <a:rPr lang="en-US">
                <a:latin typeface="Comic Sans MS" charset="0"/>
                <a:ea typeface="ＭＳ Ｐゴシック" charset="0"/>
                <a:cs typeface="ＭＳ Ｐゴシック" charset="0"/>
              </a:rPr>
              <a:t>Q10. What complication has she developed?</a:t>
            </a:r>
          </a:p>
          <a:p>
            <a:pPr eaLnBrk="1" hangingPunct="1">
              <a:defRPr/>
            </a:pPr>
            <a:r>
              <a:rPr lang="en-US">
                <a:latin typeface="Comic Sans MS" charset="0"/>
                <a:ea typeface="ＭＳ Ｐゴシック" charset="0"/>
                <a:cs typeface="ＭＳ Ｐゴシック" charset="0"/>
              </a:rPr>
              <a:t>Q11.  How should this be treated?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3</a:t>
            </a:r>
          </a:p>
        </p:txBody>
      </p:sp>
      <p:sp>
        <p:nvSpPr>
          <p:cNvPr id="3" name="Content Placeholder 2"/>
          <p:cNvSpPr>
            <a:spLocks noGrp="1"/>
          </p:cNvSpPr>
          <p:nvPr>
            <p:ph idx="1"/>
          </p:nvPr>
        </p:nvSpPr>
        <p:spPr/>
        <p:txBody>
          <a:bodyPr>
            <a:normAutofit lnSpcReduction="10000"/>
          </a:bodyPr>
          <a:lstStyle/>
          <a:p>
            <a:pPr>
              <a:defRPr/>
            </a:pPr>
            <a:r>
              <a:rPr lang="en-US" sz="2800">
                <a:latin typeface="Comic Sans MS" charset="0"/>
                <a:ea typeface="ＭＳ Ｐゴシック" charset="0"/>
                <a:cs typeface="ＭＳ Ｐゴシック" charset="0"/>
              </a:rPr>
              <a:t>Hx:  A 16 y.o. girl presents to the emergency room with complaints of syncope.  Her parents note that she has been very pale.  She exercises vigorously, running at least 6-10 miles daily, but she has been complaining of becoming more winded.  She worried that she was getting out of shape, so increased her distances.  She passed out at the track this afternoon.  She has been on a self-prescribed </a:t>
            </a:r>
            <a:r>
              <a:rPr lang="ja-JP" altLang="en-US" sz="2800">
                <a:latin typeface="Comic Sans MS" charset="0"/>
                <a:ea typeface="ＭＳ Ｐゴシック" charset="0"/>
                <a:cs typeface="ＭＳ Ｐゴシック" charset="0"/>
              </a:rPr>
              <a:t>“</a:t>
            </a:r>
            <a:r>
              <a:rPr lang="en-US" sz="2800">
                <a:latin typeface="Comic Sans MS" charset="0"/>
                <a:ea typeface="ＭＳ Ｐゴシック" charset="0"/>
                <a:cs typeface="ＭＳ Ｐゴシック" charset="0"/>
              </a:rPr>
              <a:t>Ultra Atkins diet</a:t>
            </a:r>
            <a:r>
              <a:rPr lang="ja-JP" altLang="en-US" sz="2800">
                <a:latin typeface="Comic Sans MS" charset="0"/>
                <a:ea typeface="ＭＳ Ｐゴシック" charset="0"/>
                <a:cs typeface="ＭＳ Ｐゴシック" charset="0"/>
              </a:rPr>
              <a:t>”</a:t>
            </a:r>
            <a:r>
              <a:rPr lang="en-US" sz="2800">
                <a:latin typeface="Comic Sans MS" charset="0"/>
                <a:ea typeface="ＭＳ Ｐゴシック" charset="0"/>
                <a:cs typeface="ＭＳ Ｐゴシック" charset="0"/>
              </a:rPr>
              <a:t> and has been eating only broiled fish and chicken breast with no carbs (including vegetables) at all.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3</a:t>
            </a:r>
          </a:p>
        </p:txBody>
      </p:sp>
      <p:sp>
        <p:nvSpPr>
          <p:cNvPr id="3" name="Content Placeholder 2"/>
          <p:cNvSpPr>
            <a:spLocks noGrp="1"/>
          </p:cNvSpPr>
          <p:nvPr>
            <p:ph idx="1"/>
          </p:nvPr>
        </p:nvSpPr>
        <p:spPr/>
        <p:txBody>
          <a:bodyPr/>
          <a:lstStyle/>
          <a:p>
            <a:pPr>
              <a:defRPr/>
            </a:pPr>
            <a:r>
              <a:rPr lang="en-US" dirty="0" err="1">
                <a:latin typeface="Comic Sans MS" charset="0"/>
                <a:ea typeface="ＭＳ Ｐゴシック" charset="0"/>
                <a:cs typeface="ＭＳ Ｐゴシック" charset="0"/>
              </a:rPr>
              <a:t>PEx</a:t>
            </a:r>
            <a:r>
              <a:rPr lang="en-US" dirty="0">
                <a:latin typeface="Comic Sans MS" charset="0"/>
                <a:ea typeface="ＭＳ Ｐゴシック" charset="0"/>
                <a:cs typeface="ＭＳ Ｐゴシック" charset="0"/>
              </a:rPr>
              <a:t>:  A pale, very thin girl.  HR 110, BP normal.  No nail spooning, 2/6 flow murmur, clear lungs, no peripheral edema.  Breath smells like juicy fruit gum.  She has lanugo hair and has no apparent body fat.</a:t>
            </a:r>
          </a:p>
          <a:p>
            <a:pPr>
              <a:defRPr/>
            </a:pPr>
            <a:r>
              <a:rPr lang="en-US" dirty="0">
                <a:latin typeface="Comic Sans MS" charset="0"/>
                <a:ea typeface="ＭＳ Ｐゴシック" charset="0"/>
                <a:cs typeface="ＭＳ Ｐゴシック" charset="0"/>
              </a:rPr>
              <a:t>Labs:  </a:t>
            </a:r>
            <a:r>
              <a:rPr lang="en-US" dirty="0" err="1">
                <a:latin typeface="Comic Sans MS" charset="0"/>
                <a:ea typeface="ＭＳ Ｐゴシック" charset="0"/>
                <a:cs typeface="ＭＳ Ｐゴシック" charset="0"/>
              </a:rPr>
              <a:t>Hgb</a:t>
            </a:r>
            <a:r>
              <a:rPr lang="en-US" dirty="0">
                <a:latin typeface="Comic Sans MS" charset="0"/>
                <a:ea typeface="ＭＳ Ｐゴシック" charset="0"/>
                <a:cs typeface="ＭＳ Ｐゴシック" charset="0"/>
              </a:rPr>
              <a:t> </a:t>
            </a:r>
            <a:r>
              <a:rPr lang="en-US" dirty="0" smtClean="0">
                <a:latin typeface="Comic Sans MS" charset="0"/>
                <a:ea typeface="ＭＳ Ｐゴシック" charset="0"/>
                <a:cs typeface="ＭＳ Ｐゴシック" charset="0"/>
              </a:rPr>
              <a:t>6.3 (</a:t>
            </a:r>
            <a:r>
              <a:rPr lang="en-US" dirty="0" err="1" smtClean="0">
                <a:latin typeface="Comic Sans MS" charset="0"/>
                <a:ea typeface="ＭＳ Ｐゴシック" charset="0"/>
                <a:cs typeface="ＭＳ Ｐゴシック" charset="0"/>
              </a:rPr>
              <a:t>nl</a:t>
            </a:r>
            <a:r>
              <a:rPr lang="en-US" dirty="0" smtClean="0">
                <a:latin typeface="Comic Sans MS" charset="0"/>
                <a:ea typeface="ＭＳ Ｐゴシック" charset="0"/>
                <a:cs typeface="ＭＳ Ｐゴシック" charset="0"/>
              </a:rPr>
              <a:t> 12-14), </a:t>
            </a:r>
            <a:r>
              <a:rPr lang="en-US" dirty="0">
                <a:latin typeface="Comic Sans MS" charset="0"/>
                <a:ea typeface="ＭＳ Ｐゴシック" charset="0"/>
                <a:cs typeface="ＭＳ Ｐゴシック" charset="0"/>
              </a:rPr>
              <a:t>MCV 102, WBC 3.8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4.5-10), platelets 120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150-450).  </a:t>
            </a:r>
            <a:r>
              <a:rPr lang="en-US" dirty="0" err="1">
                <a:latin typeface="Comic Sans MS" charset="0"/>
                <a:ea typeface="ＭＳ Ｐゴシック" charset="0"/>
                <a:cs typeface="ＭＳ Ｐゴシック" charset="0"/>
              </a:rPr>
              <a:t>Retic</a:t>
            </a:r>
            <a:r>
              <a:rPr lang="en-US" dirty="0">
                <a:latin typeface="Comic Sans MS" charset="0"/>
                <a:ea typeface="ＭＳ Ｐゴシック" charset="0"/>
                <a:cs typeface="ＭＳ Ｐゴシック" charset="0"/>
              </a:rPr>
              <a:t> count low at 0.5%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3</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Q1:  What additional laboratory data would you like to see?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3</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Further laboratory studies show a normal B12 level, but the folate level was 1.2 (nl 4-20).</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Q2.  How can patients get folate deficient?</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Q3.  What underlying disorder does this girl appear to have?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4</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A 25 y.o. African-American woman presents for evaluation of anemia found on routine physical examination.  She has no medical problems and takes only birth control pills.  She has never been pregnant.  Her menses last 3 days and she uses no more than 6 pads daily on the heaviest day.  There is no known family history of anemia in her parents.  Physical examination (including pelvic exam) is 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4</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Labs show a Hemoglobin of 10.2 (nl 12-14)</a:t>
            </a:r>
          </a:p>
          <a:p>
            <a:pPr>
              <a:defRPr/>
            </a:pPr>
            <a:r>
              <a:rPr lang="en-US">
                <a:latin typeface="Comic Sans MS" charset="0"/>
                <a:ea typeface="ＭＳ Ｐゴシック" charset="0"/>
                <a:cs typeface="ＭＳ Ｐゴシック" charset="0"/>
              </a:rPr>
              <a:t>MCV is 76.  Absolute reticulocyte count is 48,000 (1%).</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Question 1.  What other studies would you like to order?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4</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Iron studies are normal.  Ferritin is normal.</a:t>
            </a:r>
          </a:p>
          <a:p>
            <a:pPr>
              <a:defRPr/>
            </a:pPr>
            <a:r>
              <a:rPr lang="en-US">
                <a:latin typeface="Comic Sans MS" charset="0"/>
                <a:ea typeface="ＭＳ Ｐゴシック" charset="0"/>
                <a:cs typeface="ＭＳ Ｐゴシック" charset="0"/>
              </a:rPr>
              <a:t>Hemoglobin electrophoresis is normal with a normal HbA2 level.</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Question 2.  What is the most likely diagnosis?</a:t>
            </a:r>
          </a:p>
          <a:p>
            <a:pPr>
              <a:defRPr/>
            </a:pPr>
            <a:endParaRPr lang="en-US">
              <a:latin typeface="Comic Sans MS"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Plan</a:t>
            </a:r>
            <a:endParaRPr lang="en-US" dirty="0"/>
          </a:p>
        </p:txBody>
      </p:sp>
      <p:sp>
        <p:nvSpPr>
          <p:cNvPr id="3" name="Content Placeholder 2"/>
          <p:cNvSpPr>
            <a:spLocks noGrp="1"/>
          </p:cNvSpPr>
          <p:nvPr>
            <p:ph idx="1"/>
          </p:nvPr>
        </p:nvSpPr>
        <p:spPr/>
        <p:txBody>
          <a:bodyPr/>
          <a:lstStyle/>
          <a:p>
            <a:r>
              <a:rPr lang="en-US" dirty="0" smtClean="0"/>
              <a:t>Large group lecture</a:t>
            </a:r>
          </a:p>
          <a:p>
            <a:r>
              <a:rPr lang="en-US" dirty="0" smtClean="0"/>
              <a:t>Small group case discussion the morning after</a:t>
            </a:r>
          </a:p>
          <a:p>
            <a:r>
              <a:rPr lang="en-US" dirty="0" smtClean="0"/>
              <a:t>Exam Q’s based mostly on material gone over in small group and emphasized in lecture</a:t>
            </a:r>
          </a:p>
          <a:p>
            <a:r>
              <a:rPr lang="en-US" dirty="0" smtClean="0"/>
              <a:t>Focus on disease recognition and differential diagnosis, understanding of pathophysiology, pharmacology.</a:t>
            </a:r>
            <a:endParaRPr lang="en-US" dirty="0"/>
          </a:p>
        </p:txBody>
      </p:sp>
    </p:spTree>
    <p:extLst>
      <p:ext uri="{BB962C8B-B14F-4D97-AF65-F5344CB8AC3E}">
        <p14:creationId xmlns:p14="http://schemas.microsoft.com/office/powerpoint/2010/main" xmlns="" val="355395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4</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Question 3.  What is the most likely genotype?</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Question 4.  She marries a man with the same genotype as hers.  What are the chances she will have a child with hydrops fetalis?</a:t>
            </a:r>
          </a:p>
          <a:p>
            <a:pPr>
              <a:defRPr/>
            </a:pPr>
            <a:endParaRPr lang="en-US">
              <a:latin typeface="Comic Sans MS" charset="0"/>
              <a:ea typeface="ＭＳ Ｐゴシック" charset="0"/>
              <a:cs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5</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A 25 y.o. woman from Laos presents for evaluation of anemia found on routine physical examination.  She has no medical problems and takes only birth control pills.  She has never been pregnant.  Her menses last 3 days and she uses no more than 6 pads daily on the heaviest day.  Her mother was told she was mildly anemic.  Physical examination (including pelvic exam) is normal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5</a:t>
            </a:r>
          </a:p>
        </p:txBody>
      </p:sp>
      <p:sp>
        <p:nvSpPr>
          <p:cNvPr id="3" name="Content Placeholder 2"/>
          <p:cNvSpPr>
            <a:spLocks noGrp="1"/>
          </p:cNvSpPr>
          <p:nvPr>
            <p:ph idx="1"/>
          </p:nvPr>
        </p:nvSpPr>
        <p:spPr/>
        <p:txBody>
          <a:bodyPr/>
          <a:lstStyle/>
          <a:p>
            <a:pPr>
              <a:defRPr/>
            </a:pPr>
            <a:r>
              <a:rPr lang="en-US" dirty="0">
                <a:latin typeface="Comic Sans MS" charset="0"/>
                <a:ea typeface="ＭＳ Ｐゴシック" charset="0"/>
                <a:cs typeface="ＭＳ Ｐゴシック" charset="0"/>
              </a:rPr>
              <a:t>Labs show a Hemoglobin of 10.2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12-14)</a:t>
            </a:r>
          </a:p>
          <a:p>
            <a:pPr>
              <a:defRPr/>
            </a:pPr>
            <a:r>
              <a:rPr lang="en-US" dirty="0">
                <a:latin typeface="Comic Sans MS" charset="0"/>
                <a:ea typeface="ＭＳ Ｐゴシック" charset="0"/>
                <a:cs typeface="ＭＳ Ｐゴシック" charset="0"/>
              </a:rPr>
              <a:t>MCV is 76.  Absolute reticulocyte count is 48,000 (1%).  Iron studies and ferritin are normal.  Hemoglobin </a:t>
            </a:r>
            <a:r>
              <a:rPr lang="en-US" dirty="0" smtClean="0">
                <a:latin typeface="Comic Sans MS" charset="0"/>
                <a:ea typeface="ＭＳ Ｐゴシック" charset="0"/>
                <a:cs typeface="ＭＳ Ｐゴシック" charset="0"/>
              </a:rPr>
              <a:t>electrophoresis </a:t>
            </a:r>
            <a:r>
              <a:rPr lang="en-US" dirty="0">
                <a:latin typeface="Comic Sans MS" charset="0"/>
                <a:ea typeface="ＭＳ Ｐゴシック" charset="0"/>
                <a:cs typeface="ＭＳ Ｐゴシック" charset="0"/>
              </a:rPr>
              <a:t>is normal with a normal HbA2 level.</a:t>
            </a:r>
          </a:p>
          <a:p>
            <a:pPr>
              <a:defRPr/>
            </a:pPr>
            <a:endParaRPr lang="en-US" dirty="0">
              <a:latin typeface="Comic Sans MS" charset="0"/>
              <a:ea typeface="ＭＳ Ｐゴシック" charset="0"/>
              <a:cs typeface="ＭＳ Ｐゴシック" charset="0"/>
            </a:endParaRPr>
          </a:p>
          <a:p>
            <a:pPr>
              <a:defRPr/>
            </a:pPr>
            <a:r>
              <a:rPr lang="en-US" dirty="0">
                <a:latin typeface="Comic Sans MS" charset="0"/>
                <a:ea typeface="ＭＳ Ｐゴシック" charset="0"/>
                <a:cs typeface="ＭＳ Ｐゴシック" charset="0"/>
              </a:rPr>
              <a:t>Question 1.  What is the most likely diagnosis and genotype?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omic Sans MS" charset="0"/>
                <a:ea typeface="ＭＳ Ｐゴシック" charset="0"/>
                <a:cs typeface="ＭＳ Ｐゴシック" charset="0"/>
              </a:rPr>
              <a:t>Case 5</a:t>
            </a: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The patient marries an Asian man with the same laboratory studies as hers.  </a:t>
            </a:r>
          </a:p>
          <a:p>
            <a:pPr>
              <a:defRPr/>
            </a:pPr>
            <a:r>
              <a:rPr lang="en-US">
                <a:latin typeface="Comic Sans MS" charset="0"/>
                <a:ea typeface="ＭＳ Ｐゴシック" charset="0"/>
                <a:cs typeface="ＭＳ Ｐゴシック" charset="0"/>
              </a:rPr>
              <a:t>Question 2:  What is the likelihood of having a child with hydrops fetalis?</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Question 3:  What if she married an African American man with the same genotype as the woman in the previous case?  What would be the potential genotypes of their children?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838200"/>
            <a:ext cx="7772400" cy="1143000"/>
          </a:xfrm>
        </p:spPr>
        <p:txBody>
          <a:bodyPr/>
          <a:lstStyle/>
          <a:p>
            <a:pPr eaLnBrk="1" hangingPunct="1">
              <a:defRPr/>
            </a:pPr>
            <a:r>
              <a:rPr lang="en-US" dirty="0">
                <a:solidFill>
                  <a:schemeClr val="tx1"/>
                </a:solidFill>
                <a:effectLst/>
                <a:latin typeface="Comic Sans MS" charset="0"/>
                <a:ea typeface="ＭＳ Ｐゴシック" charset="0"/>
                <a:cs typeface="ＭＳ Ｐゴシック" charset="0"/>
              </a:rPr>
              <a:t/>
            </a:r>
            <a:br>
              <a:rPr lang="en-US" dirty="0">
                <a:solidFill>
                  <a:schemeClr val="tx1"/>
                </a:solidFill>
                <a:effectLst/>
                <a:latin typeface="Comic Sans MS" charset="0"/>
                <a:ea typeface="ＭＳ Ｐゴシック" charset="0"/>
                <a:cs typeface="ＭＳ Ｐゴシック" charset="0"/>
              </a:rPr>
            </a:br>
            <a:r>
              <a:rPr lang="en-US" b="0" dirty="0">
                <a:latin typeface="Comic Sans MS" charset="0"/>
                <a:ea typeface="ＭＳ Ｐゴシック" charset="0"/>
                <a:cs typeface="ＭＳ Ｐゴシック" charset="0"/>
              </a:rPr>
              <a:t>Lab 3</a:t>
            </a:r>
            <a:r>
              <a:rPr lang="en-US" b="0" dirty="0" smtClean="0">
                <a:latin typeface="Comic Sans MS" charset="0"/>
                <a:ea typeface="ＭＳ Ｐゴシック" charset="0"/>
                <a:cs typeface="ＭＳ Ｐゴシック" charset="0"/>
              </a:rPr>
              <a:t>:</a:t>
            </a:r>
            <a:endParaRPr lang="en-US" b="0" dirty="0">
              <a:latin typeface="Comic Sans MS" charset="0"/>
              <a:ea typeface="ＭＳ Ｐゴシック" charset="0"/>
              <a:cs typeface="ＭＳ Ｐゴシック" charset="0"/>
            </a:endParaRPr>
          </a:p>
        </p:txBody>
      </p:sp>
      <p:sp>
        <p:nvSpPr>
          <p:cNvPr id="3074" name="Rectangle 3"/>
          <p:cNvSpPr>
            <a:spLocks noGrp="1" noChangeArrowheads="1"/>
          </p:cNvSpPr>
          <p:nvPr>
            <p:ph type="subTitle" idx="1"/>
          </p:nvPr>
        </p:nvSpPr>
        <p:spPr>
          <a:xfrm>
            <a:off x="685800" y="2590800"/>
            <a:ext cx="8153400" cy="1752600"/>
          </a:xfrm>
        </p:spPr>
        <p:txBody>
          <a:bodyPr/>
          <a:lstStyle/>
          <a:p>
            <a:pPr algn="l" eaLnBrk="1" hangingPunct="1"/>
            <a:r>
              <a:rPr lang="en-US" sz="2800" b="1">
                <a:effectLst/>
                <a:latin typeface="Comic Sans MS" charset="0"/>
                <a:ea typeface="ＭＳ Ｐゴシック" charset="0"/>
                <a:cs typeface="ＭＳ Ｐゴシック" charset="0"/>
              </a:rPr>
              <a:t>Cases 6-11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p:txBody>
          <a:bodyPr/>
          <a:lstStyle/>
          <a:p>
            <a:pPr eaLnBrk="1" hangingPunct="1"/>
            <a:r>
              <a:rPr lang="en-US">
                <a:solidFill>
                  <a:schemeClr val="tx1"/>
                </a:solidFill>
                <a:effectLst/>
                <a:latin typeface="Comic Sans MS" charset="0"/>
                <a:ea typeface="ＭＳ Ｐゴシック" charset="0"/>
                <a:cs typeface="ＭＳ Ｐゴシック" charset="0"/>
              </a:rPr>
              <a:t>Case 6</a:t>
            </a:r>
            <a:endParaRPr lang="en-US" b="0">
              <a:solidFill>
                <a:schemeClr val="tx1"/>
              </a:solidFill>
              <a:effectLst/>
              <a:latin typeface="Comic Sans MS" charset="0"/>
              <a:ea typeface="ＭＳ Ｐゴシック" charset="0"/>
              <a:cs typeface="ＭＳ Ｐゴシック" charset="0"/>
            </a:endParaRPr>
          </a:p>
        </p:txBody>
      </p:sp>
      <p:sp>
        <p:nvSpPr>
          <p:cNvPr id="3075" name="Rectangle 3"/>
          <p:cNvSpPr>
            <a:spLocks noGrp="1" noChangeArrowheads="1"/>
          </p:cNvSpPr>
          <p:nvPr>
            <p:ph type="body" idx="1"/>
          </p:nvPr>
        </p:nvSpPr>
        <p:spPr/>
        <p:txBody>
          <a:bodyPr/>
          <a:lstStyle/>
          <a:p>
            <a:pPr eaLnBrk="1" hangingPunct="1">
              <a:defRPr/>
            </a:pPr>
            <a:r>
              <a:rPr lang="en-US" sz="2800">
                <a:latin typeface="Comic Sans MS" charset="0"/>
                <a:ea typeface="ＭＳ Ｐゴシック" charset="0"/>
                <a:cs typeface="ＭＳ Ｐゴシック" charset="0"/>
              </a:rPr>
              <a:t>Hx:  </a:t>
            </a:r>
            <a:r>
              <a:rPr lang="en-US" sz="2800">
                <a:effectLst/>
                <a:latin typeface="Comic Sans MS" charset="0"/>
                <a:ea typeface="ＭＳ Ｐゴシック" charset="0"/>
                <a:cs typeface="ＭＳ Ｐゴシック" charset="0"/>
              </a:rPr>
              <a:t>A 68 year old African American man with a history of poorly treated hypertension presents with the acute onset of inability to speak or move the right side of his body.  Two weeks ago, he went to his doctor and got a refill of his normal BP meds since he had been out for 5 weeks.  He has noted some blood in his urine for the past 3 days.</a:t>
            </a:r>
          </a:p>
          <a:p>
            <a:pPr eaLnBrk="1" hangingPunct="1">
              <a:defRPr/>
            </a:pPr>
            <a:r>
              <a:rPr lang="en-US" sz="2800">
                <a:effectLst/>
                <a:latin typeface="Comic Sans MS" charset="0"/>
                <a:ea typeface="ＭＳ Ｐゴシック" charset="0"/>
                <a:cs typeface="ＭＳ Ｐゴシック" charset="0"/>
              </a:rPr>
              <a:t>PEx:  aphasic man, unable to move right side. BP of 130/85.  HR 85.  No fever. Some bruises over his arms and legs.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olidFill>
                  <a:schemeClr val="tx1"/>
                </a:solidFill>
                <a:effectLst/>
                <a:latin typeface="Comic Sans MS" charset="0"/>
                <a:ea typeface="ＭＳ Ｐゴシック" charset="0"/>
                <a:cs typeface="ＭＳ Ｐゴシック" charset="0"/>
              </a:rPr>
              <a:t>Case 6</a:t>
            </a:r>
            <a:endParaRPr lang="en-US">
              <a:latin typeface="Comic Sans MS" charset="0"/>
              <a:ea typeface="ＭＳ Ｐゴシック" charset="0"/>
              <a:cs typeface="ＭＳ Ｐゴシック" charset="0"/>
            </a:endParaRPr>
          </a:p>
        </p:txBody>
      </p:sp>
      <p:sp>
        <p:nvSpPr>
          <p:cNvPr id="3" name="Content Placeholder 2"/>
          <p:cNvSpPr>
            <a:spLocks noGrp="1"/>
          </p:cNvSpPr>
          <p:nvPr>
            <p:ph idx="1"/>
          </p:nvPr>
        </p:nvSpPr>
        <p:spPr/>
        <p:txBody>
          <a:bodyPr/>
          <a:lstStyle/>
          <a:p>
            <a:pPr>
              <a:defRPr/>
            </a:pPr>
            <a:r>
              <a:rPr lang="en-US" dirty="0">
                <a:latin typeface="Comic Sans MS" charset="0"/>
                <a:ea typeface="ＭＳ Ｐゴシック" charset="0"/>
                <a:cs typeface="ＭＳ Ｐゴシック" charset="0"/>
              </a:rPr>
              <a:t>Labs:  </a:t>
            </a:r>
            <a:r>
              <a:rPr lang="en-US" dirty="0" err="1">
                <a:latin typeface="Comic Sans MS" charset="0"/>
                <a:ea typeface="ＭＳ Ｐゴシック" charset="0"/>
                <a:cs typeface="ＭＳ Ｐゴシック" charset="0"/>
              </a:rPr>
              <a:t>Hgb</a:t>
            </a:r>
            <a:r>
              <a:rPr lang="en-US" dirty="0">
                <a:latin typeface="Comic Sans MS" charset="0"/>
                <a:ea typeface="ＭＳ Ｐゴシック" charset="0"/>
                <a:cs typeface="ＭＳ Ｐゴシック" charset="0"/>
              </a:rPr>
              <a:t> </a:t>
            </a:r>
            <a:r>
              <a:rPr lang="en-US" dirty="0" smtClean="0">
                <a:latin typeface="Comic Sans MS" charset="0"/>
                <a:ea typeface="ＭＳ Ｐゴシック" charset="0"/>
                <a:cs typeface="ＭＳ Ｐゴシック" charset="0"/>
              </a:rPr>
              <a:t>8.5 (13-15), </a:t>
            </a:r>
            <a:r>
              <a:rPr lang="en-US" dirty="0">
                <a:latin typeface="Comic Sans MS" charset="0"/>
                <a:ea typeface="ＭＳ Ｐゴシック" charset="0"/>
                <a:cs typeface="ＭＳ Ｐゴシック" charset="0"/>
              </a:rPr>
              <a:t>MCV 99, WBC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a:t>
            </a:r>
            <a:r>
              <a:rPr lang="en-US" dirty="0" err="1">
                <a:latin typeface="Comic Sans MS" charset="0"/>
                <a:ea typeface="ＭＳ Ｐゴシック" charset="0"/>
                <a:cs typeface="ＭＳ Ｐゴシック" charset="0"/>
              </a:rPr>
              <a:t>Plts</a:t>
            </a:r>
            <a:r>
              <a:rPr lang="en-US" dirty="0">
                <a:latin typeface="Comic Sans MS" charset="0"/>
                <a:ea typeface="ＭＳ Ｐゴシック" charset="0"/>
                <a:cs typeface="ＭＳ Ｐゴシック" charset="0"/>
              </a:rPr>
              <a:t> </a:t>
            </a:r>
            <a:r>
              <a:rPr lang="en-US" dirty="0" smtClean="0">
                <a:latin typeface="Comic Sans MS" charset="0"/>
                <a:ea typeface="ＭＳ Ｐゴシック" charset="0"/>
                <a:cs typeface="ＭＳ Ｐゴシック" charset="0"/>
              </a:rPr>
              <a:t>5 (150-450)</a:t>
            </a:r>
            <a:endParaRPr lang="en-US" dirty="0">
              <a:latin typeface="Comic Sans MS" charset="0"/>
              <a:ea typeface="ＭＳ Ｐゴシック" charset="0"/>
              <a:cs typeface="ＭＳ Ｐゴシック" charset="0"/>
            </a:endParaRPr>
          </a:p>
          <a:p>
            <a:pPr>
              <a:defRPr/>
            </a:pPr>
            <a:r>
              <a:rPr lang="en-US" dirty="0">
                <a:latin typeface="Comic Sans MS" charset="0"/>
                <a:ea typeface="ＭＳ Ｐゴシック" charset="0"/>
                <a:cs typeface="ＭＳ Ｐゴシック" charset="0"/>
              </a:rPr>
              <a:t>BUN 60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18-28), </a:t>
            </a:r>
            <a:r>
              <a:rPr lang="en-US" dirty="0" err="1">
                <a:latin typeface="Comic Sans MS" charset="0"/>
                <a:ea typeface="ＭＳ Ｐゴシック" charset="0"/>
                <a:cs typeface="ＭＳ Ｐゴシック" charset="0"/>
              </a:rPr>
              <a:t>Cre</a:t>
            </a:r>
            <a:r>
              <a:rPr lang="en-US" dirty="0">
                <a:latin typeface="Comic Sans MS" charset="0"/>
                <a:ea typeface="ＭＳ Ｐゴシック" charset="0"/>
                <a:cs typeface="ＭＳ Ｐゴシック" charset="0"/>
              </a:rPr>
              <a:t> 4.5 (</a:t>
            </a:r>
            <a:r>
              <a:rPr lang="en-US" dirty="0" err="1">
                <a:latin typeface="Comic Sans MS" charset="0"/>
                <a:ea typeface="ＭＳ Ｐゴシック" charset="0"/>
                <a:cs typeface="ＭＳ Ｐゴシック" charset="0"/>
              </a:rPr>
              <a:t>nl</a:t>
            </a:r>
            <a:r>
              <a:rPr lang="en-US" dirty="0">
                <a:latin typeface="Comic Sans MS" charset="0"/>
                <a:ea typeface="ＭＳ Ｐゴシック" charset="0"/>
                <a:cs typeface="ＭＳ Ｐゴシック" charset="0"/>
              </a:rPr>
              <a:t> 0.7-1.2)</a:t>
            </a:r>
          </a:p>
          <a:p>
            <a:pPr>
              <a:defRPr/>
            </a:pPr>
            <a:endParaRPr lang="en-US" dirty="0">
              <a:latin typeface="Comic Sans MS" charset="0"/>
              <a:ea typeface="ＭＳ Ｐゴシック" charset="0"/>
              <a:cs typeface="ＭＳ Ｐゴシック" charset="0"/>
            </a:endParaRPr>
          </a:p>
          <a:p>
            <a:pPr>
              <a:defRPr/>
            </a:pPr>
            <a:r>
              <a:rPr lang="en-US" dirty="0">
                <a:latin typeface="Comic Sans MS" charset="0"/>
                <a:ea typeface="ＭＳ Ｐゴシック" charset="0"/>
                <a:cs typeface="ＭＳ Ｐゴシック" charset="0"/>
              </a:rPr>
              <a:t>Q1.  What other laboratory tests would be particularly helpful at this point?</a:t>
            </a:r>
          </a:p>
          <a:p>
            <a:pPr>
              <a:defRPr/>
            </a:pPr>
            <a:endParaRPr lang="en-US" dirty="0">
              <a:latin typeface="Comic Sans MS" charset="0"/>
              <a:ea typeface="ＭＳ Ｐゴシック" charset="0"/>
              <a:cs typeface="ＭＳ Ｐゴシック" charset="0"/>
            </a:endParaRPr>
          </a:p>
          <a:p>
            <a:pPr>
              <a:defRPr/>
            </a:pPr>
            <a:r>
              <a:rPr lang="en-US" dirty="0">
                <a:latin typeface="Comic Sans MS" charset="0"/>
                <a:ea typeface="ＭＳ Ｐゴシック" charset="0"/>
                <a:cs typeface="ＭＳ Ｐゴシック" charset="0"/>
              </a:rPr>
              <a:t>Q2.  What radiological studies should be done at this point?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olidFill>
                  <a:schemeClr val="tx1"/>
                </a:solidFill>
                <a:effectLst/>
                <a:latin typeface="Comic Sans MS" charset="0"/>
                <a:ea typeface="ＭＳ Ｐゴシック" charset="0"/>
                <a:cs typeface="ＭＳ Ｐゴシック" charset="0"/>
              </a:rPr>
              <a:t>Case 6</a:t>
            </a:r>
            <a:endParaRPr lang="en-US">
              <a:latin typeface="Comic Sans MS" charset="0"/>
              <a:ea typeface="ＭＳ Ｐゴシック" charset="0"/>
              <a:cs typeface="ＭＳ Ｐゴシック" charset="0"/>
            </a:endParaRP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The peripheral smear shows schistocytes.  The T Bili is 3.0 (nl 0.3-1.2).  The LDH is 5000 (nl 480-680).  PT and PTT are normal.</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Q3.  Does the patient have DIC?  Why not?  </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Q4.  What does the patient have?</a:t>
            </a:r>
          </a:p>
          <a:p>
            <a:pPr>
              <a:defRPr/>
            </a:pPr>
            <a:endParaRPr lang="en-US">
              <a:latin typeface="Comic Sans MS" charset="0"/>
              <a:ea typeface="ＭＳ Ｐゴシック" charset="0"/>
              <a:cs typeface="ＭＳ Ｐゴシック" charset="0"/>
            </a:endParaRPr>
          </a:p>
          <a:p>
            <a:pPr>
              <a:defRPr/>
            </a:pPr>
            <a:endParaRPr lang="en-US">
              <a:latin typeface="Comic Sans MS" charset="0"/>
              <a:ea typeface="ＭＳ Ｐゴシック" charset="0"/>
              <a:cs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olidFill>
                  <a:schemeClr val="tx1"/>
                </a:solidFill>
                <a:effectLst/>
                <a:latin typeface="Comic Sans MS" charset="0"/>
                <a:ea typeface="ＭＳ Ｐゴシック" charset="0"/>
                <a:cs typeface="ＭＳ Ｐゴシック" charset="0"/>
              </a:rPr>
              <a:t>Case 6</a:t>
            </a:r>
            <a:endParaRPr lang="en-US">
              <a:latin typeface="Comic Sans MS" charset="0"/>
              <a:ea typeface="ＭＳ Ｐゴシック" charset="0"/>
              <a:cs typeface="ＭＳ Ｐゴシック" charset="0"/>
            </a:endParaRPr>
          </a:p>
        </p:txBody>
      </p:sp>
      <p:sp>
        <p:nvSpPr>
          <p:cNvPr id="3" name="Content Placeholder 2"/>
          <p:cNvSpPr>
            <a:spLocks noGrp="1"/>
          </p:cNvSpPr>
          <p:nvPr>
            <p:ph idx="1"/>
          </p:nvPr>
        </p:nvSpPr>
        <p:spPr/>
        <p:txBody>
          <a:bodyPr/>
          <a:lstStyle/>
          <a:p>
            <a:pPr>
              <a:defRPr/>
            </a:pPr>
            <a:r>
              <a:rPr lang="en-US">
                <a:latin typeface="Comic Sans MS" charset="0"/>
                <a:ea typeface="ＭＳ Ｐゴシック" charset="0"/>
                <a:cs typeface="ＭＳ Ｐゴシック" charset="0"/>
              </a:rPr>
              <a:t>Q5.  Should the patient be given a platelet transfusion?</a:t>
            </a:r>
          </a:p>
          <a:p>
            <a:pPr>
              <a:defRPr/>
            </a:pPr>
            <a:endParaRPr lang="en-US">
              <a:latin typeface="Comic Sans MS" charset="0"/>
              <a:ea typeface="ＭＳ Ｐゴシック" charset="0"/>
              <a:cs typeface="ＭＳ Ｐゴシック" charset="0"/>
            </a:endParaRPr>
          </a:p>
          <a:p>
            <a:pPr>
              <a:defRPr/>
            </a:pPr>
            <a:r>
              <a:rPr lang="en-US">
                <a:latin typeface="Comic Sans MS" charset="0"/>
                <a:ea typeface="ＭＳ Ｐゴシック" charset="0"/>
                <a:cs typeface="ＭＳ Ｐゴシック" charset="0"/>
              </a:rPr>
              <a:t>Q6.  How should the patient be treated?</a:t>
            </a:r>
          </a:p>
          <a:p>
            <a:pPr>
              <a:defRPr/>
            </a:pPr>
            <a:endParaRPr lang="en-US">
              <a:latin typeface="Comic Sans MS" charset="0"/>
              <a:ea typeface="ＭＳ Ｐゴシック" charset="0"/>
              <a:cs typeface="ＭＳ Ｐゴシック" charset="0"/>
            </a:endParaRPr>
          </a:p>
          <a:p>
            <a:pPr>
              <a:defRPr/>
            </a:pPr>
            <a:endParaRPr lang="en-US">
              <a:latin typeface="Comic Sans MS" charset="0"/>
              <a:ea typeface="ＭＳ Ｐゴシック" charset="0"/>
              <a:cs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A 16 </a:t>
            </a:r>
            <a:r>
              <a:rPr lang="en-US" dirty="0" err="1" smtClean="0"/>
              <a:t>y.o</a:t>
            </a:r>
            <a:r>
              <a:rPr lang="en-US" dirty="0" smtClean="0"/>
              <a:t>. girl presents with fever, sore throat, sinus congestion, and abdominal pain in the left upper quadrant for the past 3 days.</a:t>
            </a:r>
          </a:p>
          <a:p>
            <a:pPr>
              <a:defRPr/>
            </a:pPr>
            <a:r>
              <a:rPr lang="en-US" dirty="0" err="1" smtClean="0"/>
              <a:t>Pex</a:t>
            </a:r>
            <a:r>
              <a:rPr lang="en-US" dirty="0" smtClean="0"/>
              <a:t> shows T 102, HR 118, BP 110/65.  Swollen red tonsils with a white exudate. Tender left maxillary sinus.  Spleen tip is palpable in LUQ.  No hepatomegaly.  Slight jaundice noted. Lungs are clear.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03832"/>
            <a:ext cx="7772400" cy="1143000"/>
          </a:xfrm>
        </p:spPr>
        <p:txBody>
          <a:bodyPr/>
          <a:lstStyle/>
          <a:p>
            <a:pPr eaLnBrk="1" hangingPunct="1">
              <a:defRPr/>
            </a:pPr>
            <a:r>
              <a:rPr lang="en-US" b="0" dirty="0" smtClean="0">
                <a:latin typeface="Comic Sans MS" charset="0"/>
                <a:ea typeface="ＭＳ Ｐゴシック" charset="0"/>
                <a:cs typeface="ＭＳ Ｐゴシック" charset="0"/>
              </a:rPr>
              <a:t>Lab </a:t>
            </a:r>
            <a:r>
              <a:rPr lang="en-US" b="0" dirty="0">
                <a:latin typeface="Comic Sans MS" charset="0"/>
                <a:ea typeface="ＭＳ Ｐゴシック" charset="0"/>
                <a:cs typeface="ＭＳ Ｐゴシック" charset="0"/>
              </a:rPr>
              <a:t>2</a:t>
            </a:r>
            <a:r>
              <a:rPr lang="en-US" b="0" dirty="0" smtClean="0">
                <a:latin typeface="Comic Sans MS" charset="0"/>
                <a:ea typeface="ＭＳ Ｐゴシック" charset="0"/>
                <a:cs typeface="ＭＳ Ｐゴシック" charset="0"/>
              </a:rPr>
              <a:t>:</a:t>
            </a:r>
            <a:endParaRPr lang="en-US" b="0" dirty="0">
              <a:latin typeface="Comic Sans MS"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685800" y="2590800"/>
            <a:ext cx="8153400" cy="1752600"/>
          </a:xfrm>
        </p:spPr>
        <p:txBody>
          <a:bodyPr/>
          <a:lstStyle/>
          <a:p>
            <a:pPr algn="l" eaLnBrk="1" hangingPunct="1">
              <a:defRPr/>
            </a:pPr>
            <a:r>
              <a:rPr lang="en-US" b="1" dirty="0">
                <a:effectLst/>
                <a:latin typeface="Comic Sans MS" charset="0"/>
                <a:ea typeface="ＭＳ Ｐゴシック" charset="0"/>
                <a:cs typeface="ＭＳ Ｐゴシック" charset="0"/>
              </a:rPr>
              <a:t>Cases 1</a:t>
            </a:r>
            <a:r>
              <a:rPr lang="en-US" b="1" dirty="0" smtClean="0">
                <a:effectLst/>
                <a:latin typeface="Comic Sans MS" charset="0"/>
                <a:ea typeface="ＭＳ Ｐゴシック" charset="0"/>
                <a:cs typeface="ＭＳ Ｐゴシック" charset="0"/>
              </a:rPr>
              <a:t>-5</a:t>
            </a:r>
            <a:endParaRPr lang="en-US" b="1" dirty="0">
              <a:effectLst/>
              <a:latin typeface="Comic Sans MS" charset="0"/>
              <a:ea typeface="ＭＳ Ｐゴシック" charset="0"/>
              <a:cs typeface="ＭＳ Ｐゴシック" charset="0"/>
            </a:endParaRPr>
          </a:p>
          <a:p>
            <a:pPr algn="l" eaLnBrk="1" hangingPunct="1">
              <a:defRPr/>
            </a:pPr>
            <a:endParaRPr lang="en-US" b="1" dirty="0">
              <a:effectLst/>
              <a:latin typeface="Comic Sans MS" charset="0"/>
              <a:ea typeface="ＭＳ Ｐゴシック" charset="0"/>
              <a:cs typeface="ＭＳ Ｐゴシック" charset="0"/>
            </a:endParaRPr>
          </a:p>
          <a:p>
            <a:pPr eaLnBrk="1" hangingPunct="1">
              <a:defRPr/>
            </a:pPr>
            <a:endParaRPr lang="en-US" dirty="0">
              <a:latin typeface="Comic Sans MS" charset="0"/>
              <a:ea typeface="ＭＳ Ｐゴシック" charset="0"/>
              <a:cs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Labs show </a:t>
            </a:r>
            <a:r>
              <a:rPr lang="en-US" dirty="0" err="1" smtClean="0"/>
              <a:t>Hgb</a:t>
            </a:r>
            <a:r>
              <a:rPr lang="en-US" dirty="0" smtClean="0"/>
              <a:t> 7.5 (</a:t>
            </a:r>
            <a:r>
              <a:rPr lang="en-US" dirty="0" err="1" smtClean="0"/>
              <a:t>nl</a:t>
            </a:r>
            <a:r>
              <a:rPr lang="en-US" dirty="0" smtClean="0"/>
              <a:t> 12-14) WBC 13 (</a:t>
            </a:r>
            <a:r>
              <a:rPr lang="en-US" dirty="0" err="1" smtClean="0"/>
              <a:t>nl</a:t>
            </a:r>
            <a:r>
              <a:rPr lang="en-US" dirty="0" smtClean="0"/>
              <a:t> 5-10) </a:t>
            </a:r>
            <a:r>
              <a:rPr lang="en-US" dirty="0" err="1" smtClean="0"/>
              <a:t>Plts</a:t>
            </a:r>
            <a:r>
              <a:rPr lang="en-US" dirty="0" smtClean="0"/>
              <a:t> 350 (150-450).</a:t>
            </a:r>
          </a:p>
          <a:p>
            <a:pPr>
              <a:defRPr/>
            </a:pPr>
            <a:endParaRPr lang="en-US" dirty="0"/>
          </a:p>
          <a:p>
            <a:pPr>
              <a:defRPr/>
            </a:pPr>
            <a:r>
              <a:rPr lang="en-US" dirty="0" smtClean="0"/>
              <a:t>Q1.  What else would you like to know about her labs?</a:t>
            </a:r>
          </a:p>
          <a:p>
            <a:pPr marL="0" indent="0">
              <a:buFontTx/>
              <a:buNone/>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LDH 900 (</a:t>
            </a:r>
            <a:r>
              <a:rPr lang="en-US" dirty="0" err="1" smtClean="0"/>
              <a:t>nl</a:t>
            </a:r>
            <a:r>
              <a:rPr lang="en-US" dirty="0" smtClean="0"/>
              <a:t> 350-600)</a:t>
            </a:r>
          </a:p>
          <a:p>
            <a:pPr>
              <a:defRPr/>
            </a:pPr>
            <a:r>
              <a:rPr lang="en-US" dirty="0" err="1" smtClean="0"/>
              <a:t>Tbili</a:t>
            </a:r>
            <a:r>
              <a:rPr lang="en-US" dirty="0" smtClean="0"/>
              <a:t> 2.1 (</a:t>
            </a:r>
            <a:r>
              <a:rPr lang="en-US" dirty="0" err="1" smtClean="0"/>
              <a:t>nl</a:t>
            </a:r>
            <a:r>
              <a:rPr lang="en-US" dirty="0" smtClean="0"/>
              <a:t> .1-1.0)</a:t>
            </a:r>
          </a:p>
          <a:p>
            <a:pPr>
              <a:defRPr/>
            </a:pPr>
            <a:r>
              <a:rPr lang="en-US" dirty="0" err="1" smtClean="0"/>
              <a:t>Retic</a:t>
            </a:r>
            <a:r>
              <a:rPr lang="en-US" dirty="0" smtClean="0"/>
              <a:t> count 8% (absolute 200,000)</a:t>
            </a:r>
          </a:p>
          <a:p>
            <a:pPr>
              <a:defRPr/>
            </a:pPr>
            <a:r>
              <a:rPr lang="en-US" dirty="0" smtClean="0"/>
              <a:t>Normal renal function</a:t>
            </a:r>
          </a:p>
          <a:p>
            <a:pPr>
              <a:defRPr/>
            </a:pPr>
            <a:r>
              <a:rPr lang="en-US" dirty="0" smtClean="0"/>
              <a:t>MCV 99 (</a:t>
            </a:r>
            <a:r>
              <a:rPr lang="en-US" dirty="0" err="1" smtClean="0"/>
              <a:t>nl</a:t>
            </a:r>
            <a:r>
              <a:rPr lang="en-US" dirty="0" smtClean="0"/>
              <a:t> 80-100)</a:t>
            </a:r>
          </a:p>
          <a:p>
            <a:pPr>
              <a:defRPr/>
            </a:pPr>
            <a:endParaRPr lang="en-US" dirty="0" smtClean="0"/>
          </a:p>
          <a:p>
            <a:pPr>
              <a:defRPr/>
            </a:pPr>
            <a:r>
              <a:rPr lang="en-US" dirty="0" smtClean="0"/>
              <a:t>Q2.  Is this a disorder of red cell destruction or underproduction?</a:t>
            </a:r>
            <a:endParaRPr lang="en-US" dirty="0"/>
          </a:p>
          <a:p>
            <a:pPr>
              <a:defRPr/>
            </a:pPr>
            <a:r>
              <a:rPr lang="en-US" dirty="0" smtClean="0"/>
              <a:t>Q3.  What else do you want to know about her labs and her red cells?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The MCHC is 37 (30-36)</a:t>
            </a:r>
          </a:p>
          <a:p>
            <a:pPr>
              <a:defRPr/>
            </a:pPr>
            <a:r>
              <a:rPr lang="en-US" dirty="0" smtClean="0"/>
              <a:t>Q4.  What else would you like to know about her red cells?</a:t>
            </a:r>
          </a:p>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pic>
        <p:nvPicPr>
          <p:cNvPr id="21506" name="Content Placeholder 3" descr="Hereditary_Spherocytosis_smear_2010-03-17.JPG"/>
          <p:cNvPicPr>
            <a:picLocks noGrp="1" noChangeAspect="1"/>
          </p:cNvPicPr>
          <p:nvPr>
            <p:ph idx="1"/>
          </p:nvPr>
        </p:nvPicPr>
        <p:blipFill>
          <a:blip r:embed="rId2">
            <a:extLst>
              <a:ext uri="{28A0092B-C50C-407E-A947-70E740481C1C}">
                <a14:useLocalDpi xmlns:a14="http://schemas.microsoft.com/office/drawing/2010/main" xmlns="" val="0"/>
              </a:ext>
            </a:extLst>
          </a:blip>
          <a:srcRect t="7042" b="7042"/>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Q5.  What other lab studies would you order now?</a:t>
            </a:r>
          </a:p>
          <a:p>
            <a:pPr>
              <a:defRPr/>
            </a:pPr>
            <a:r>
              <a:rPr lang="en-US" dirty="0" smtClean="0"/>
              <a:t>Q6.  What else do you want to know about her history?</a:t>
            </a:r>
          </a:p>
          <a:p>
            <a:pP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The patient’s 3 brothers, mother, and maternal grandfather have all had recurrent episodes of anemia, jaundice and splenomegaly. Many of them have had cholecystectomies before the age of 30</a:t>
            </a:r>
          </a:p>
          <a:p>
            <a:pPr>
              <a:defRPr/>
            </a:pPr>
            <a:endParaRPr lang="en-US" dirty="0"/>
          </a:p>
          <a:p>
            <a:pPr>
              <a:defRPr/>
            </a:pPr>
            <a:r>
              <a:rPr lang="en-US" dirty="0" smtClean="0"/>
              <a:t>Q7.  What is the most likely diagnosis and mode of inheritance?</a:t>
            </a:r>
          </a:p>
          <a:p>
            <a:pPr>
              <a:defRPr/>
            </a:pPr>
            <a:r>
              <a:rPr lang="en-US" dirty="0" smtClean="0"/>
              <a:t>Q8.  Should she have her spleen removed at this time?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a:xfrm>
            <a:off x="304800" y="1597232"/>
            <a:ext cx="8534400" cy="4955967"/>
          </a:xfrm>
        </p:spPr>
        <p:txBody>
          <a:bodyPr/>
          <a:lstStyle/>
          <a:p>
            <a:pPr>
              <a:defRPr/>
            </a:pPr>
            <a:r>
              <a:rPr lang="en-US" dirty="0" smtClean="0"/>
              <a:t>The patient is given antibiotics for her upper respiratory infection and recovers from her febrile illness.  Her baseline hemoglobin is checked repeatedly over the next 2 years and is </a:t>
            </a:r>
            <a:r>
              <a:rPr lang="en-US" dirty="0" err="1" smtClean="0"/>
              <a:t>initally</a:t>
            </a:r>
            <a:r>
              <a:rPr lang="en-US" dirty="0" smtClean="0"/>
              <a:t> 108, falling over time to 9.2.  She becomes more fatigued and cannot participate in basketball any more due to </a:t>
            </a:r>
            <a:r>
              <a:rPr lang="en-US" dirty="0" err="1" smtClean="0"/>
              <a:t>exertional</a:t>
            </a:r>
            <a:r>
              <a:rPr lang="en-US" dirty="0" smtClean="0"/>
              <a:t> dyspnea.  Her spleen becomes progressively tender.  She also develops recurrent RUQ pain.  She and her parents wish to pursue </a:t>
            </a:r>
            <a:r>
              <a:rPr lang="en-US" dirty="0" err="1" smtClean="0"/>
              <a:t>splenectomy</a:t>
            </a:r>
            <a:r>
              <a:rPr lang="en-US" dirty="0" smtClean="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Q9.  What should be done for this patient prior to </a:t>
            </a:r>
            <a:r>
              <a:rPr lang="en-US" dirty="0" err="1" smtClean="0"/>
              <a:t>splenectomy</a:t>
            </a:r>
            <a:r>
              <a:rPr lang="en-US" dirty="0" smtClean="0"/>
              <a: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6 years later, the patient develops a sore throat and a fever to 102.  Everyone in her family has been sick with the flu.  </a:t>
            </a:r>
          </a:p>
          <a:p>
            <a:pPr>
              <a:defRPr/>
            </a:pPr>
            <a:r>
              <a:rPr lang="en-US" dirty="0" smtClean="0"/>
              <a:t>Q10.  She calls her PCPs office.  What should she be told to do?</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She takes the antibiotics she has at home but still does not feel well.  She goes to her local ER where she rapidly develops cough, chest pain, pneumonia, hypotension respiratory failure and requires intubation, mechanical ventilation, and blood pressure support with </a:t>
            </a:r>
            <a:r>
              <a:rPr lang="en-US" dirty="0" err="1" smtClean="0"/>
              <a:t>pressor</a:t>
            </a:r>
            <a:r>
              <a:rPr lang="en-US" dirty="0" smtClean="0"/>
              <a:t> agents.</a:t>
            </a:r>
          </a:p>
          <a:p>
            <a:pPr>
              <a:defRPr/>
            </a:pPr>
            <a:r>
              <a:rPr lang="en-US" dirty="0" smtClean="0"/>
              <a:t>Q11.  What rare complication has she developed?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p:txBody>
          <a:bodyPr/>
          <a:lstStyle/>
          <a:p>
            <a:pPr eaLnBrk="1" hangingPunct="1"/>
            <a:r>
              <a:rPr lang="en-US">
                <a:solidFill>
                  <a:schemeClr val="tx1"/>
                </a:solidFill>
                <a:effectLst/>
                <a:latin typeface="Comic Sans MS" charset="0"/>
                <a:ea typeface="ＭＳ Ｐゴシック" charset="0"/>
                <a:cs typeface="ＭＳ Ｐゴシック" charset="0"/>
              </a:rPr>
              <a:t>Case 1</a:t>
            </a:r>
            <a:endParaRPr lang="en-US" b="0">
              <a:solidFill>
                <a:schemeClr val="tx1"/>
              </a:solidFill>
              <a:effectLst/>
              <a:latin typeface="Comic Sans MS" charset="0"/>
              <a:ea typeface="ＭＳ Ｐゴシック" charset="0"/>
              <a:cs typeface="ＭＳ Ｐゴシック" charset="0"/>
            </a:endParaRPr>
          </a:p>
        </p:txBody>
      </p:sp>
      <p:sp>
        <p:nvSpPr>
          <p:cNvPr id="3075" name="Rectangle 3"/>
          <p:cNvSpPr>
            <a:spLocks noGrp="1" noChangeArrowheads="1"/>
          </p:cNvSpPr>
          <p:nvPr>
            <p:ph type="body" idx="1"/>
          </p:nvPr>
        </p:nvSpPr>
        <p:spPr/>
        <p:txBody>
          <a:bodyPr/>
          <a:lstStyle/>
          <a:p>
            <a:pPr eaLnBrk="1" hangingPunct="1">
              <a:defRPr/>
            </a:pPr>
            <a:r>
              <a:rPr lang="en-US">
                <a:latin typeface="Comic Sans MS" charset="0"/>
                <a:ea typeface="ＭＳ Ｐゴシック" charset="0"/>
                <a:cs typeface="ＭＳ Ｐゴシック" charset="0"/>
              </a:rPr>
              <a:t>Hx:  </a:t>
            </a:r>
            <a:r>
              <a:rPr lang="en-US">
                <a:effectLst/>
                <a:latin typeface="Comic Sans MS" charset="0"/>
                <a:ea typeface="ＭＳ Ｐゴシック" charset="0"/>
                <a:cs typeface="ＭＳ Ｐゴシック" charset="0"/>
              </a:rPr>
              <a:t>A 35 year old Greek woman presents to the emergency room with abdominal pain.  She is the mother of seven children, all in good health, and has had no previous medical problems.  On physical examination, she is noted to be extremely pale.  She appears to be short of breath with exertion.  She denies dizziness or syncope.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10.</a:t>
            </a:r>
            <a:endParaRPr lang="en-US" dirty="0"/>
          </a:p>
        </p:txBody>
      </p:sp>
      <p:sp>
        <p:nvSpPr>
          <p:cNvPr id="3" name="Content Placeholder 2"/>
          <p:cNvSpPr>
            <a:spLocks noGrp="1"/>
          </p:cNvSpPr>
          <p:nvPr>
            <p:ph idx="1"/>
          </p:nvPr>
        </p:nvSpPr>
        <p:spPr/>
        <p:txBody>
          <a:bodyPr/>
          <a:lstStyle/>
          <a:p>
            <a:pPr>
              <a:defRPr/>
            </a:pPr>
            <a:r>
              <a:rPr lang="en-US" dirty="0" smtClean="0"/>
              <a:t>Review the Direct </a:t>
            </a:r>
            <a:r>
              <a:rPr lang="en-US" dirty="0" err="1" smtClean="0"/>
              <a:t>Coomb’s</a:t>
            </a:r>
            <a:r>
              <a:rPr lang="en-US" dirty="0" smtClean="0"/>
              <a:t> test and the osmotic fragility test with your instructor.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11</a:t>
            </a:r>
            <a:endParaRPr lang="en-US" dirty="0"/>
          </a:p>
        </p:txBody>
      </p:sp>
      <p:sp>
        <p:nvSpPr>
          <p:cNvPr id="3" name="Content Placeholder 2"/>
          <p:cNvSpPr>
            <a:spLocks noGrp="1"/>
          </p:cNvSpPr>
          <p:nvPr>
            <p:ph idx="1"/>
          </p:nvPr>
        </p:nvSpPr>
        <p:spPr/>
        <p:txBody>
          <a:bodyPr/>
          <a:lstStyle/>
          <a:p>
            <a:pPr>
              <a:defRPr/>
            </a:pPr>
            <a:r>
              <a:rPr lang="en-US" dirty="0" smtClean="0"/>
              <a:t>A 58 </a:t>
            </a:r>
            <a:r>
              <a:rPr lang="en-US" dirty="0" err="1" smtClean="0"/>
              <a:t>y.o</a:t>
            </a:r>
            <a:r>
              <a:rPr lang="en-US" dirty="0" smtClean="0"/>
              <a:t>. man develops fatigue, jaundice and painful fingertips after competing in a two-week long dog-sledding contest in January in Alaska.  He is complaining of dyspnea at rest.  He has a history of coronary artery disease.</a:t>
            </a:r>
          </a:p>
          <a:p>
            <a:pPr>
              <a:defRPr/>
            </a:pPr>
            <a:r>
              <a:rPr lang="en-US" dirty="0" smtClean="0"/>
              <a:t>Physical examination reveals HR 140,  BP 90/50, bluish painful fingers.  Slight jaundice.</a:t>
            </a:r>
          </a:p>
          <a:p>
            <a:pPr>
              <a:defRPr/>
            </a:pPr>
            <a:r>
              <a:rPr lang="en-US" dirty="0" smtClean="0"/>
              <a:t>Labs show </a:t>
            </a:r>
            <a:r>
              <a:rPr lang="en-US" dirty="0" err="1" smtClean="0"/>
              <a:t>Hgb</a:t>
            </a:r>
            <a:r>
              <a:rPr lang="en-US" dirty="0" smtClean="0"/>
              <a:t> 5 (</a:t>
            </a:r>
            <a:r>
              <a:rPr lang="en-US" dirty="0" err="1" smtClean="0"/>
              <a:t>nl</a:t>
            </a:r>
            <a:r>
              <a:rPr lang="en-US" dirty="0" smtClean="0"/>
              <a:t> 13-15), </a:t>
            </a:r>
            <a:r>
              <a:rPr lang="en-US" dirty="0" err="1" smtClean="0"/>
              <a:t>nl</a:t>
            </a:r>
            <a:r>
              <a:rPr lang="en-US" dirty="0" smtClean="0"/>
              <a:t> WBC, </a:t>
            </a:r>
            <a:r>
              <a:rPr lang="en-US" dirty="0" err="1" smtClean="0"/>
              <a:t>nl</a:t>
            </a:r>
            <a:r>
              <a:rPr lang="en-US" dirty="0" smtClean="0"/>
              <a:t> </a:t>
            </a:r>
            <a:r>
              <a:rPr lang="en-US" dirty="0" err="1" smtClean="0"/>
              <a:t>Plts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11</a:t>
            </a:r>
            <a:endParaRPr lang="en-US" dirty="0"/>
          </a:p>
        </p:txBody>
      </p:sp>
      <p:sp>
        <p:nvSpPr>
          <p:cNvPr id="3" name="Content Placeholder 2"/>
          <p:cNvSpPr>
            <a:spLocks noGrp="1"/>
          </p:cNvSpPr>
          <p:nvPr>
            <p:ph idx="1"/>
          </p:nvPr>
        </p:nvSpPr>
        <p:spPr/>
        <p:txBody>
          <a:bodyPr/>
          <a:lstStyle/>
          <a:p>
            <a:pPr>
              <a:defRPr/>
            </a:pPr>
            <a:r>
              <a:rPr lang="en-US" dirty="0" smtClean="0"/>
              <a:t>Q1.  What other labs would you like to order at this time?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11</a:t>
            </a:r>
            <a:endParaRPr lang="en-US" dirty="0"/>
          </a:p>
        </p:txBody>
      </p:sp>
      <p:pic>
        <p:nvPicPr>
          <p:cNvPr id="31746" name="Content Placeholder 3" descr="306_307_2.jpg"/>
          <p:cNvPicPr>
            <a:picLocks noGrp="1" noChangeAspect="1"/>
          </p:cNvPicPr>
          <p:nvPr>
            <p:ph idx="1"/>
          </p:nvPr>
        </p:nvPicPr>
        <p:blipFill>
          <a:blip r:embed="rId3">
            <a:extLst>
              <a:ext uri="{28A0092B-C50C-407E-A947-70E740481C1C}">
                <a14:useLocalDpi xmlns:a14="http://schemas.microsoft.com/office/drawing/2010/main" xmlns="" val="0"/>
              </a:ext>
            </a:extLst>
          </a:blip>
          <a:srcRect t="1987" b="1987"/>
          <a:stretch>
            <a:fillRect/>
          </a:stretch>
        </p:blip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11</a:t>
            </a:r>
            <a:endParaRPr lang="en-US" dirty="0"/>
          </a:p>
        </p:txBody>
      </p:sp>
      <p:sp>
        <p:nvSpPr>
          <p:cNvPr id="3" name="Content Placeholder 2"/>
          <p:cNvSpPr>
            <a:spLocks noGrp="1"/>
          </p:cNvSpPr>
          <p:nvPr>
            <p:ph idx="1"/>
          </p:nvPr>
        </p:nvSpPr>
        <p:spPr/>
        <p:txBody>
          <a:bodyPr/>
          <a:lstStyle/>
          <a:p>
            <a:pPr>
              <a:defRPr/>
            </a:pPr>
            <a:r>
              <a:rPr lang="en-US" dirty="0" err="1" smtClean="0"/>
              <a:t>Retic</a:t>
            </a:r>
            <a:r>
              <a:rPr lang="en-US" dirty="0" smtClean="0"/>
              <a:t> count is 17% (absolute 280,000).</a:t>
            </a:r>
          </a:p>
          <a:p>
            <a:pPr>
              <a:defRPr/>
            </a:pPr>
            <a:r>
              <a:rPr lang="en-US" dirty="0" smtClean="0"/>
              <a:t>LDH and </a:t>
            </a:r>
            <a:r>
              <a:rPr lang="en-US" dirty="0" err="1" smtClean="0"/>
              <a:t>Tbili</a:t>
            </a:r>
            <a:r>
              <a:rPr lang="en-US" dirty="0" smtClean="0"/>
              <a:t> both elevated.</a:t>
            </a:r>
            <a:endParaRPr lang="en-US" dirty="0"/>
          </a:p>
          <a:p>
            <a:pPr>
              <a:defRPr/>
            </a:pPr>
            <a:r>
              <a:rPr lang="en-US" dirty="0" err="1" smtClean="0"/>
              <a:t>Coomb’s</a:t>
            </a:r>
            <a:r>
              <a:rPr lang="en-US" dirty="0" smtClean="0"/>
              <a:t> test is positive for C3.  Negative for </a:t>
            </a:r>
            <a:r>
              <a:rPr lang="en-US" dirty="0" err="1" smtClean="0"/>
              <a:t>IgG</a:t>
            </a:r>
            <a:r>
              <a:rPr lang="en-US" dirty="0" smtClean="0"/>
              <a:t>.</a:t>
            </a:r>
          </a:p>
          <a:p>
            <a:pPr>
              <a:defRPr/>
            </a:pPr>
            <a:endParaRPr lang="en-US" dirty="0"/>
          </a:p>
          <a:p>
            <a:pPr>
              <a:defRPr/>
            </a:pPr>
            <a:r>
              <a:rPr lang="en-US" dirty="0" smtClean="0"/>
              <a:t>Q2.  What is the diagnosis?</a:t>
            </a:r>
          </a:p>
          <a:p>
            <a:pPr>
              <a:defRPr/>
            </a:pPr>
            <a:r>
              <a:rPr lang="en-US" dirty="0" smtClean="0"/>
              <a:t>Q3.  How should this best be treated?  Should he receive a transfusion?  Should he be given steroids?</a:t>
            </a:r>
          </a:p>
          <a:p>
            <a:pPr>
              <a:defRPr/>
            </a:pPr>
            <a:r>
              <a:rPr lang="en-US" dirty="0" smtClean="0"/>
              <a:t>Q4.  What infections can this disorder be associated with?</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48353"/>
            <a:ext cx="7772400" cy="1143000"/>
          </a:xfrm>
        </p:spPr>
        <p:txBody>
          <a:bodyPr/>
          <a:lstStyle/>
          <a:p>
            <a:pPr eaLnBrk="1" hangingPunct="1">
              <a:defRPr/>
            </a:pPr>
            <a:r>
              <a:rPr lang="en-US" dirty="0">
                <a:solidFill>
                  <a:schemeClr val="tx1"/>
                </a:solidFill>
                <a:effectLst/>
                <a:latin typeface="Comic Sans MS" charset="0"/>
                <a:ea typeface="ＭＳ Ｐゴシック" charset="0"/>
                <a:cs typeface="ＭＳ Ｐゴシック" charset="0"/>
              </a:rPr>
              <a:t/>
            </a:r>
            <a:br>
              <a:rPr lang="en-US" dirty="0">
                <a:solidFill>
                  <a:schemeClr val="tx1"/>
                </a:solidFill>
                <a:effectLst/>
                <a:latin typeface="Comic Sans MS" charset="0"/>
                <a:ea typeface="ＭＳ Ｐゴシック" charset="0"/>
                <a:cs typeface="ＭＳ Ｐゴシック" charset="0"/>
              </a:rPr>
            </a:br>
            <a:r>
              <a:rPr lang="en-US" b="0" dirty="0">
                <a:latin typeface="Comic Sans MS" charset="0"/>
                <a:ea typeface="ＭＳ Ｐゴシック" charset="0"/>
                <a:cs typeface="ＭＳ Ｐゴシック" charset="0"/>
              </a:rPr>
              <a:t>Lab 5</a:t>
            </a:r>
            <a:r>
              <a:rPr lang="en-US" b="0" dirty="0" smtClean="0">
                <a:latin typeface="Comic Sans MS" charset="0"/>
                <a:ea typeface="ＭＳ Ｐゴシック" charset="0"/>
                <a:cs typeface="ＭＳ Ｐゴシック" charset="0"/>
              </a:rPr>
              <a:t>:</a:t>
            </a:r>
            <a:endParaRPr lang="en-US" b="0" dirty="0">
              <a:latin typeface="Comic Sans MS"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762000" y="1981200"/>
            <a:ext cx="8153400" cy="1752600"/>
          </a:xfrm>
        </p:spPr>
        <p:txBody>
          <a:bodyPr>
            <a:normAutofit/>
          </a:bodyPr>
          <a:lstStyle/>
          <a:p>
            <a:pPr>
              <a:defRPr/>
            </a:pPr>
            <a:r>
              <a:rPr lang="en-US" sz="2800" b="1" dirty="0">
                <a:latin typeface="Comic Sans MS" charset="0"/>
                <a:ea typeface="ＭＳ Ｐゴシック" charset="0"/>
                <a:cs typeface="ＭＳ Ｐゴシック" charset="0"/>
              </a:rPr>
              <a:t>Cases </a:t>
            </a:r>
            <a:r>
              <a:rPr lang="en-US" sz="2800" b="1" dirty="0" smtClean="0">
                <a:latin typeface="Comic Sans MS" charset="0"/>
                <a:ea typeface="ＭＳ Ｐゴシック" charset="0"/>
                <a:cs typeface="ＭＳ Ｐゴシック" charset="0"/>
              </a:rPr>
              <a:t>16-20</a:t>
            </a:r>
            <a:endParaRPr lang="en-US" sz="2800" b="1" dirty="0">
              <a:latin typeface="Comic Sans MS" charset="0"/>
              <a:ea typeface="ＭＳ Ｐゴシック" charset="0"/>
              <a:cs typeface="ＭＳ Ｐゴシック" charset="0"/>
            </a:endParaRPr>
          </a:p>
          <a:p>
            <a:pPr>
              <a:defRPr/>
            </a:pPr>
            <a:r>
              <a:rPr lang="en-US" dirty="0" smtClean="0">
                <a:latin typeface="Comic Sans MS" charset="0"/>
                <a:ea typeface="ＭＳ Ｐゴシック" charset="0"/>
                <a:cs typeface="ＭＳ Ｐゴシック" charset="0"/>
              </a:rPr>
              <a:t> </a:t>
            </a:r>
            <a:endParaRPr lang="en-US" dirty="0">
              <a:latin typeface="Comic Sans MS" charset="0"/>
              <a:ea typeface="ＭＳ Ｐゴシック" charset="0"/>
              <a:cs typeface="ＭＳ Ｐゴシック"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p:txBody>
          <a:bodyPr/>
          <a:lstStyle/>
          <a:p>
            <a:pPr eaLnBrk="1" hangingPunct="1"/>
            <a:r>
              <a:rPr lang="en-US">
                <a:solidFill>
                  <a:schemeClr val="tx1"/>
                </a:solidFill>
                <a:effectLst/>
                <a:latin typeface="Comic Sans MS" charset="0"/>
                <a:ea typeface="ＭＳ Ｐゴシック" charset="0"/>
                <a:cs typeface="ＭＳ Ｐゴシック" charset="0"/>
              </a:rPr>
              <a:t>Case 16</a:t>
            </a:r>
            <a:endParaRPr lang="en-US" b="0">
              <a:solidFill>
                <a:schemeClr val="tx1"/>
              </a:solidFill>
              <a:effectLst/>
              <a:latin typeface="Comic Sans MS" charset="0"/>
              <a:ea typeface="ＭＳ Ｐゴシック" charset="0"/>
              <a:cs typeface="ＭＳ Ｐゴシック" charset="0"/>
            </a:endParaRPr>
          </a:p>
        </p:txBody>
      </p:sp>
      <p:sp>
        <p:nvSpPr>
          <p:cNvPr id="3075" name="Rectangle 3"/>
          <p:cNvSpPr>
            <a:spLocks noGrp="1" noChangeArrowheads="1"/>
          </p:cNvSpPr>
          <p:nvPr>
            <p:ph type="body" idx="1"/>
          </p:nvPr>
        </p:nvSpPr>
        <p:spPr/>
        <p:txBody>
          <a:bodyPr>
            <a:normAutofit lnSpcReduction="10000"/>
          </a:bodyPr>
          <a:lstStyle/>
          <a:p>
            <a:pPr>
              <a:defRPr/>
            </a:pPr>
            <a:r>
              <a:rPr lang="en-US" sz="2800" dirty="0" err="1">
                <a:latin typeface="Comic Sans MS" charset="0"/>
                <a:ea typeface="ＭＳ Ｐゴシック" charset="0"/>
                <a:cs typeface="ＭＳ Ｐゴシック" charset="0"/>
              </a:rPr>
              <a:t>Hx</a:t>
            </a:r>
            <a:r>
              <a:rPr lang="en-US" sz="2800" dirty="0">
                <a:latin typeface="Comic Sans MS" charset="0"/>
                <a:ea typeface="ＭＳ Ｐゴシック" charset="0"/>
                <a:cs typeface="ＭＳ Ｐゴシック" charset="0"/>
              </a:rPr>
              <a:t>:  A pedestrian who had been running across Manning Drive was struck by a speeding car and is brought in by ambulance, unconscious, hypotensive and bleeding.  A quick check for Medic Alert bracelets or emergency cards reveals an American Red Cross card in his wallet which supplies the following information:</a:t>
            </a:r>
          </a:p>
          <a:p>
            <a:pPr>
              <a:defRPr/>
            </a:pPr>
            <a:r>
              <a:rPr lang="en-US" dirty="0">
                <a:latin typeface="Comic Sans MS" charset="0"/>
                <a:ea typeface="ＭＳ Ｐゴシック" charset="0"/>
                <a:cs typeface="ＭＳ Ｐゴシック" charset="0"/>
              </a:rPr>
              <a:t> </a:t>
            </a:r>
          </a:p>
          <a:p>
            <a:pPr>
              <a:defRPr/>
            </a:pPr>
            <a:r>
              <a:rPr lang="en-US" dirty="0">
                <a:latin typeface="Comic Sans MS" charset="0"/>
                <a:ea typeface="ＭＳ Ｐゴシック" charset="0"/>
                <a:cs typeface="ＭＳ Ｐゴシック" charset="0"/>
              </a:rPr>
              <a:t>			</a:t>
            </a:r>
            <a:r>
              <a:rPr lang="en-US" sz="2400" dirty="0">
                <a:latin typeface="Comic Sans MS" charset="0"/>
                <a:ea typeface="ＭＳ Ｐゴシック" charset="0"/>
                <a:cs typeface="ＭＳ Ｐゴシック" charset="0"/>
              </a:rPr>
              <a:t>John Doe</a:t>
            </a:r>
          </a:p>
          <a:p>
            <a:pPr>
              <a:defRPr/>
            </a:pPr>
            <a:r>
              <a:rPr lang="en-US" sz="2400" dirty="0">
                <a:latin typeface="Comic Sans MS" charset="0"/>
                <a:ea typeface="ＭＳ Ｐゴシック" charset="0"/>
                <a:cs typeface="ＭＳ Ｐゴシック" charset="0"/>
              </a:rPr>
              <a:t>			A </a:t>
            </a:r>
            <a:r>
              <a:rPr lang="en-US" sz="2400" dirty="0" err="1">
                <a:latin typeface="Comic Sans MS" charset="0"/>
                <a:ea typeface="ＭＳ Ｐゴシック" charset="0"/>
                <a:cs typeface="ＭＳ Ｐゴシック" charset="0"/>
              </a:rPr>
              <a:t>pos</a:t>
            </a:r>
            <a:endParaRPr lang="en-US" sz="2400" dirty="0">
              <a:latin typeface="Comic Sans MS" charset="0"/>
              <a:ea typeface="ＭＳ Ｐゴシック" charset="0"/>
              <a:cs typeface="ＭＳ Ｐゴシック" charset="0"/>
            </a:endParaRPr>
          </a:p>
          <a:p>
            <a:pPr>
              <a:defRPr/>
            </a:pPr>
            <a:r>
              <a:rPr lang="en-US" sz="2400" dirty="0">
                <a:latin typeface="Comic Sans MS" charset="0"/>
                <a:ea typeface="ＭＳ Ｐゴシック" charset="0"/>
                <a:cs typeface="ＭＳ Ｐゴシック" charset="0"/>
              </a:rPr>
              <a:t>			Anti - </a:t>
            </a:r>
            <a:r>
              <a:rPr lang="en-US" sz="2400" dirty="0" err="1">
                <a:latin typeface="Comic Sans MS" charset="0"/>
                <a:ea typeface="ＭＳ Ｐゴシック" charset="0"/>
                <a:cs typeface="ＭＳ Ｐゴシック" charset="0"/>
              </a:rPr>
              <a:t>Jk</a:t>
            </a:r>
            <a:r>
              <a:rPr lang="en-US" sz="2400" baseline="30000" dirty="0" err="1">
                <a:latin typeface="Comic Sans MS" charset="0"/>
                <a:ea typeface="ＭＳ Ｐゴシック" charset="0"/>
                <a:cs typeface="ＭＳ Ｐゴシック" charset="0"/>
              </a:rPr>
              <a:t>a</a:t>
            </a:r>
            <a:endParaRPr lang="en-US" sz="2400" dirty="0">
              <a:latin typeface="Comic Sans MS" charset="0"/>
              <a:ea typeface="ＭＳ Ｐゴシック" charset="0"/>
              <a:cs typeface="ＭＳ Ｐゴシック" charset="0"/>
            </a:endParaRPr>
          </a:p>
          <a:p>
            <a:pPr>
              <a:defRPr/>
            </a:pPr>
            <a:r>
              <a:rPr lang="en-US" dirty="0">
                <a:latin typeface="Comic Sans MS" charset="0"/>
                <a:ea typeface="ＭＳ Ｐゴシック" charset="0"/>
                <a:cs typeface="ＭＳ Ｐゴシック"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16</a:t>
            </a:r>
            <a:endParaRPr lang="en-US" dirty="0">
              <a:latin typeface="Comic Sans MS" charset="0"/>
              <a:ea typeface="ＭＳ Ｐゴシック" charset="0"/>
              <a:cs typeface="ＭＳ Ｐゴシック" charset="0"/>
            </a:endParaRPr>
          </a:p>
        </p:txBody>
      </p:sp>
      <p:sp>
        <p:nvSpPr>
          <p:cNvPr id="4099" name="Rectangle 3"/>
          <p:cNvSpPr>
            <a:spLocks noGrp="1" noChangeArrowheads="1"/>
          </p:cNvSpPr>
          <p:nvPr>
            <p:ph type="body" idx="1"/>
          </p:nvPr>
        </p:nvSpPr>
        <p:spPr/>
        <p:txBody>
          <a:bodyPr/>
          <a:lstStyle/>
          <a:p>
            <a:pPr eaLnBrk="1" hangingPunct="1">
              <a:defRPr/>
            </a:pPr>
            <a:r>
              <a:rPr lang="en-US" sz="2400">
                <a:latin typeface="Comic Sans MS" charset="0"/>
                <a:ea typeface="ＭＳ Ｐゴシック" charset="0"/>
                <a:cs typeface="ＭＳ Ｐゴシック" charset="0"/>
              </a:rPr>
              <a:t>The patient is becoming more unstable before your eyes, there has not been time to take a blood sample to the blood bank, and the ER resident orders 2 units of red cells STAT.  </a:t>
            </a:r>
          </a:p>
          <a:p>
            <a:pPr eaLnBrk="1" hangingPunct="1">
              <a:defRPr/>
            </a:pPr>
            <a:endParaRPr lang="en-US" sz="2400">
              <a:latin typeface="Comic Sans MS" charset="0"/>
              <a:ea typeface="ＭＳ Ｐゴシック" charset="0"/>
              <a:cs typeface="ＭＳ Ｐゴシック" charset="0"/>
            </a:endParaRPr>
          </a:p>
          <a:p>
            <a:pPr eaLnBrk="1" hangingPunct="1">
              <a:defRPr/>
            </a:pPr>
            <a:r>
              <a:rPr lang="en-US" sz="2400">
                <a:latin typeface="Comic Sans MS" charset="0"/>
                <a:ea typeface="ＭＳ Ｐゴシック" charset="0"/>
                <a:cs typeface="ＭＳ Ｐゴシック" charset="0"/>
              </a:rPr>
              <a:t>Q1. What type of blood should the resident ask for? </a:t>
            </a:r>
          </a:p>
          <a:p>
            <a:pPr eaLnBrk="1" hangingPunct="1">
              <a:buFontTx/>
              <a:buNone/>
              <a:defRPr/>
            </a:pPr>
            <a:endParaRPr lang="en-US" sz="2400">
              <a:latin typeface="Comic Sans MS" charset="0"/>
              <a:ea typeface="ＭＳ Ｐゴシック" charset="0"/>
              <a:cs typeface="ＭＳ Ｐゴシック" charset="0"/>
            </a:endParaRPr>
          </a:p>
          <a:p>
            <a:pPr eaLnBrk="1" hangingPunct="1">
              <a:defRPr/>
            </a:pPr>
            <a:endParaRPr lang="en-US" sz="2800">
              <a:effectLst/>
              <a:latin typeface="Comic Sans MS" charset="0"/>
              <a:ea typeface="ＭＳ Ｐゴシック" charset="0"/>
              <a:cs typeface="ＭＳ Ｐゴシック"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16</a:t>
            </a:r>
            <a:endParaRPr lang="en-US" dirty="0">
              <a:latin typeface="Comic Sans MS" charset="0"/>
              <a:ea typeface="ＭＳ Ｐゴシック" charset="0"/>
              <a:cs typeface="ＭＳ Ｐゴシック" charset="0"/>
            </a:endParaRPr>
          </a:p>
        </p:txBody>
      </p:sp>
      <p:sp>
        <p:nvSpPr>
          <p:cNvPr id="5123" name="Rectangle 3"/>
          <p:cNvSpPr>
            <a:spLocks noGrp="1" noChangeArrowheads="1"/>
          </p:cNvSpPr>
          <p:nvPr>
            <p:ph type="body" idx="1"/>
          </p:nvPr>
        </p:nvSpPr>
        <p:spPr/>
        <p:txBody>
          <a:bodyPr/>
          <a:lstStyle/>
          <a:p>
            <a:pPr eaLnBrk="1" hangingPunct="1">
              <a:defRPr/>
            </a:pPr>
            <a:r>
              <a:rPr lang="en-US">
                <a:latin typeface="Comic Sans MS" charset="0"/>
                <a:ea typeface="ＭＳ Ｐゴシック" charset="0"/>
                <a:cs typeface="ＭＳ Ｐゴシック" charset="0"/>
              </a:rPr>
              <a:t>Q2. The blood bank calls the resident and tells her that the patient</a:t>
            </a:r>
            <a:r>
              <a:rPr lang="ja-JP" altLang="en-US">
                <a:latin typeface="Comic Sans MS" charset="0"/>
                <a:ea typeface="ＭＳ Ｐゴシック" charset="0"/>
                <a:cs typeface="ＭＳ Ｐゴシック" charset="0"/>
              </a:rPr>
              <a:t>’</a:t>
            </a:r>
            <a:r>
              <a:rPr lang="en-US">
                <a:latin typeface="Comic Sans MS" charset="0"/>
                <a:ea typeface="ＭＳ Ｐゴシック" charset="0"/>
                <a:cs typeface="ＭＳ Ｐゴシック" charset="0"/>
              </a:rPr>
              <a:t>s antibody screen is negative. Does she still want Jk</a:t>
            </a:r>
            <a:r>
              <a:rPr lang="en-US" baseline="30000">
                <a:latin typeface="Comic Sans MS" charset="0"/>
                <a:ea typeface="ＭＳ Ｐゴシック" charset="0"/>
                <a:cs typeface="ＭＳ Ｐゴシック" charset="0"/>
              </a:rPr>
              <a:t>a</a:t>
            </a:r>
            <a:r>
              <a:rPr lang="en-US">
                <a:latin typeface="Comic Sans MS" charset="0"/>
                <a:ea typeface="ＭＳ Ｐゴシック" charset="0"/>
                <a:cs typeface="ＭＳ Ｐゴシック" charset="0"/>
              </a:rPr>
              <a:t> negative red cells?   Why?</a:t>
            </a:r>
          </a:p>
          <a:p>
            <a:pPr eaLnBrk="1" hangingPunct="1">
              <a:defRPr/>
            </a:pPr>
            <a:endParaRPr lang="en-US">
              <a:latin typeface="Comic Sans MS" charset="0"/>
              <a:ea typeface="ＭＳ Ｐゴシック" charset="0"/>
              <a:cs typeface="ＭＳ Ｐゴシック" charset="0"/>
            </a:endParaRPr>
          </a:p>
          <a:p>
            <a:pPr eaLnBrk="1" hangingPunct="1">
              <a:defRPr/>
            </a:pPr>
            <a:r>
              <a:rPr lang="en-US">
                <a:latin typeface="Comic Sans MS" charset="0"/>
                <a:ea typeface="ＭＳ Ｐゴシック" charset="0"/>
                <a:cs typeface="ＭＳ Ｐゴシック" charset="0"/>
              </a:rPr>
              <a:t>Q3.  What is the antigen specificity that kills most people from a red cell transfusion in this country?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16</a:t>
            </a:r>
            <a:endParaRPr lang="en-US" dirty="0"/>
          </a:p>
        </p:txBody>
      </p:sp>
      <p:sp>
        <p:nvSpPr>
          <p:cNvPr id="3" name="Content Placeholder 2"/>
          <p:cNvSpPr>
            <a:spLocks noGrp="1"/>
          </p:cNvSpPr>
          <p:nvPr>
            <p:ph idx="1"/>
          </p:nvPr>
        </p:nvSpPr>
        <p:spPr/>
        <p:txBody>
          <a:bodyPr/>
          <a:lstStyle/>
          <a:p>
            <a:pPr>
              <a:defRPr/>
            </a:pPr>
            <a:r>
              <a:rPr lang="en-US" dirty="0" smtClean="0"/>
              <a:t>Q4.  The following is the workup of his forward and backward typing.  What is his blood type?</a:t>
            </a:r>
            <a:endParaRPr lang="en-US" dirty="0"/>
          </a:p>
        </p:txBody>
      </p:sp>
      <p:graphicFrame>
        <p:nvGraphicFramePr>
          <p:cNvPr id="5" name="Table 4"/>
          <p:cNvGraphicFramePr>
            <a:graphicFrameLocks noGrp="1"/>
          </p:cNvGraphicFramePr>
          <p:nvPr/>
        </p:nvGraphicFramePr>
        <p:xfrm>
          <a:off x="1143000" y="3581400"/>
          <a:ext cx="6096000" cy="1920874"/>
        </p:xfrm>
        <a:graphic>
          <a:graphicData uri="http://schemas.openxmlformats.org/drawingml/2006/table">
            <a:tbl>
              <a:tblPr firstRow="1" bandRow="1">
                <a:tableStyleId>{9DCAF9ED-07DC-4A11-8D7F-57B35C25682E}</a:tableStyleId>
              </a:tblPr>
              <a:tblGrid>
                <a:gridCol w="1016000"/>
                <a:gridCol w="1016000"/>
                <a:gridCol w="1016000"/>
                <a:gridCol w="1016000"/>
                <a:gridCol w="1016000"/>
                <a:gridCol w="1016000"/>
              </a:tblGrid>
              <a:tr h="640176">
                <a:tc>
                  <a:txBody>
                    <a:bodyPr/>
                    <a:lstStyle/>
                    <a:p>
                      <a:endParaRPr lang="en-US" sz="1800" dirty="0"/>
                    </a:p>
                  </a:txBody>
                  <a:tcPr marT="45739" marB="45739">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gridSpan="3">
                  <a:txBody>
                    <a:bodyPr/>
                    <a:lstStyle/>
                    <a:p>
                      <a:pPr algn="ctr"/>
                      <a:r>
                        <a:rPr lang="en-US" sz="1800" dirty="0" smtClean="0"/>
                        <a:t>FORWARD TYPING</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endParaRPr lang="en-US" sz="1800" dirty="0"/>
                    </a:p>
                  </a:txBody>
                  <a:tcPr marT="45734" marB="45734"/>
                </a:tc>
                <a:tc hMerge="1">
                  <a:txBody>
                    <a:bodyPr/>
                    <a:lstStyle/>
                    <a:p>
                      <a:endParaRPr lang="en-US" sz="1800" dirty="0"/>
                    </a:p>
                  </a:txBody>
                  <a:tcPr marT="45734" marB="45734"/>
                </a:tc>
                <a:tc gridSpan="2">
                  <a:txBody>
                    <a:bodyPr/>
                    <a:lstStyle/>
                    <a:p>
                      <a:pPr algn="ctr"/>
                      <a:r>
                        <a:rPr lang="en-US" sz="1800" dirty="0" smtClean="0"/>
                        <a:t>BACKWARD TYPING</a:t>
                      </a:r>
                      <a:endParaRPr lang="en-US" sz="1800" dirty="0"/>
                    </a:p>
                  </a:txBody>
                  <a:tcPr marT="45739" marB="45739">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hMerge="1">
                  <a:txBody>
                    <a:bodyPr/>
                    <a:lstStyle/>
                    <a:p>
                      <a:endParaRPr lang="en-US" sz="1800" dirty="0"/>
                    </a:p>
                  </a:txBody>
                  <a:tcPr marT="45734" marB="45734"/>
                </a:tc>
              </a:tr>
              <a:tr h="640349">
                <a:tc>
                  <a:txBody>
                    <a:bodyPr/>
                    <a:lstStyle/>
                    <a:p>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sz="1800" dirty="0" err="1" smtClean="0"/>
                        <a:t>AntiA</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err="1" smtClean="0"/>
                        <a:t>AntiB</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err="1" smtClean="0"/>
                        <a:t>AntiD</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A cells</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B cells</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0349">
                <a:tc>
                  <a:txBody>
                    <a:bodyPr/>
                    <a:lstStyle/>
                    <a:p>
                      <a:r>
                        <a:rPr lang="en-US" sz="1800" dirty="0" err="1" smtClean="0"/>
                        <a:t>Pt</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4+</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4+</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39" marB="4573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4099" name="Rectangle 3"/>
          <p:cNvSpPr>
            <a:spLocks noGrp="1" noChangeArrowheads="1"/>
          </p:cNvSpPr>
          <p:nvPr>
            <p:ph type="body" idx="1"/>
          </p:nvPr>
        </p:nvSpPr>
        <p:spPr/>
        <p:txBody>
          <a:bodyPr/>
          <a:lstStyle/>
          <a:p>
            <a:pPr eaLnBrk="1" hangingPunct="1">
              <a:defRPr/>
            </a:pPr>
            <a:r>
              <a:rPr lang="en-US" sz="2800" dirty="0" err="1">
                <a:latin typeface="Comic Sans MS" charset="0"/>
                <a:ea typeface="ＭＳ Ｐゴシック" charset="0"/>
                <a:cs typeface="ＭＳ Ｐゴシック" charset="0"/>
              </a:rPr>
              <a:t>Px</a:t>
            </a:r>
            <a:r>
              <a:rPr lang="en-US" sz="2800" dirty="0">
                <a:latin typeface="Comic Sans MS" charset="0"/>
                <a:ea typeface="ＭＳ Ｐゴシック" charset="0"/>
                <a:cs typeface="ＭＳ Ｐゴシック" charset="0"/>
              </a:rPr>
              <a:t>:  </a:t>
            </a:r>
            <a:r>
              <a:rPr lang="en-US" sz="2800" dirty="0" smtClean="0">
                <a:effectLst/>
                <a:latin typeface="Comic Sans MS" charset="0"/>
                <a:ea typeface="ＭＳ Ｐゴシック" charset="0"/>
                <a:cs typeface="ＭＳ Ｐゴシック" charset="0"/>
              </a:rPr>
              <a:t>Blood </a:t>
            </a:r>
            <a:r>
              <a:rPr lang="en-US" sz="2800" dirty="0">
                <a:effectLst/>
                <a:latin typeface="Comic Sans MS" charset="0"/>
                <a:ea typeface="ＭＳ Ｐゴシック" charset="0"/>
                <a:cs typeface="ＭＳ Ｐゴシック" charset="0"/>
              </a:rPr>
              <a:t>pressure is 130/85 with a pulse of 120.  Her physical examination reveals pallor of the conjunctivae and </a:t>
            </a:r>
            <a:r>
              <a:rPr lang="en-US" sz="2800" dirty="0" err="1">
                <a:effectLst/>
                <a:latin typeface="Comic Sans MS" charset="0"/>
                <a:ea typeface="ＭＳ Ｐゴシック" charset="0"/>
                <a:cs typeface="ＭＳ Ｐゴシック" charset="0"/>
              </a:rPr>
              <a:t>buccal</a:t>
            </a:r>
            <a:r>
              <a:rPr lang="en-US" sz="2800" dirty="0">
                <a:effectLst/>
                <a:latin typeface="Comic Sans MS" charset="0"/>
                <a:ea typeface="ＭＳ Ｐゴシック" charset="0"/>
                <a:cs typeface="ＭＳ Ｐゴシック" charset="0"/>
              </a:rPr>
              <a:t> mucosa.  Examination of the chest reveals a prominent impulse over the precordial area and a grade 2/6 systolic murmur at the base of the heart.  The lungs are clear to auscultation.  Her abdomen is soft, but there is tenderness in the mid-</a:t>
            </a:r>
            <a:r>
              <a:rPr lang="en-US" sz="2800" dirty="0" err="1">
                <a:effectLst/>
                <a:latin typeface="Comic Sans MS" charset="0"/>
                <a:ea typeface="ＭＳ Ｐゴシック" charset="0"/>
                <a:cs typeface="ＭＳ Ｐゴシック" charset="0"/>
              </a:rPr>
              <a:t>epigastric</a:t>
            </a:r>
            <a:r>
              <a:rPr lang="en-US" sz="2800" dirty="0">
                <a:effectLst/>
                <a:latin typeface="Comic Sans MS" charset="0"/>
                <a:ea typeface="ＭＳ Ｐゴシック" charset="0"/>
                <a:cs typeface="ＭＳ Ｐゴシック" charset="0"/>
              </a:rPr>
              <a:t> region.  Her extremities are unremarkable.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16</a:t>
            </a:r>
            <a:endParaRPr lang="en-US" dirty="0">
              <a:latin typeface="Comic Sans MS" charset="0"/>
              <a:ea typeface="ＭＳ Ｐゴシック" charset="0"/>
              <a:cs typeface="ＭＳ Ｐゴシック" charset="0"/>
            </a:endParaRPr>
          </a:p>
        </p:txBody>
      </p:sp>
      <p:sp>
        <p:nvSpPr>
          <p:cNvPr id="6147" name="Rectangle 3"/>
          <p:cNvSpPr>
            <a:spLocks noGrp="1" noChangeArrowheads="1"/>
          </p:cNvSpPr>
          <p:nvPr>
            <p:ph type="body" idx="1"/>
          </p:nvPr>
        </p:nvSpPr>
        <p:spPr/>
        <p:txBody>
          <a:bodyPr/>
          <a:lstStyle/>
          <a:p>
            <a:pPr>
              <a:defRPr/>
            </a:pPr>
            <a:r>
              <a:rPr lang="en-US" sz="2400" dirty="0">
                <a:latin typeface="Comic Sans MS" charset="0"/>
                <a:ea typeface="ＭＳ Ｐゴシック" charset="0"/>
                <a:cs typeface="ＭＳ Ｐゴシック" charset="0"/>
              </a:rPr>
              <a:t>The patient acutely decompensates, the BP falls to 60, the HR is 150.  The pH is falling.  The patient is diagnosed with hypovolemic shock.  The attending tells the resident </a:t>
            </a:r>
            <a:r>
              <a:rPr lang="ja-JP" altLang="en-US" sz="2400" dirty="0">
                <a:latin typeface="Comic Sans MS" charset="0"/>
                <a:ea typeface="ＭＳ Ｐゴシック" charset="0"/>
                <a:cs typeface="ＭＳ Ｐゴシック" charset="0"/>
              </a:rPr>
              <a:t>“</a:t>
            </a:r>
            <a:r>
              <a:rPr lang="en-US" sz="2400" dirty="0">
                <a:latin typeface="Comic Sans MS" charset="0"/>
                <a:ea typeface="ＭＳ Ｐゴシック" charset="0"/>
                <a:cs typeface="ＭＳ Ｐゴシック" charset="0"/>
              </a:rPr>
              <a:t>unless this patient has 2 more units of red cells in the next five minutes we are going to lose him, quick run down to the blood bank and get 2 more units of red cells.</a:t>
            </a:r>
            <a:r>
              <a:rPr lang="ja-JP" altLang="en-US" sz="2400" dirty="0">
                <a:latin typeface="Comic Sans MS" charset="0"/>
                <a:ea typeface="ＭＳ Ｐゴシック" charset="0"/>
                <a:cs typeface="ＭＳ Ｐゴシック" charset="0"/>
              </a:rPr>
              <a:t>”</a:t>
            </a:r>
            <a:r>
              <a:rPr lang="en-US" sz="2400" dirty="0">
                <a:latin typeface="Comic Sans MS" charset="0"/>
                <a:ea typeface="ＭＳ Ｐゴシック" charset="0"/>
                <a:cs typeface="ＭＳ Ｐゴシック" charset="0"/>
              </a:rPr>
              <a:t>  Upon arriving breathless at the blood bank, the resident is told that there are no more units that have been typed for </a:t>
            </a:r>
            <a:r>
              <a:rPr lang="en-US" sz="2400" dirty="0" err="1">
                <a:latin typeface="Comic Sans MS" charset="0"/>
                <a:ea typeface="ＭＳ Ｐゴシック" charset="0"/>
                <a:cs typeface="ＭＳ Ｐゴシック" charset="0"/>
              </a:rPr>
              <a:t>Jk</a:t>
            </a:r>
            <a:r>
              <a:rPr lang="en-US" sz="2400" baseline="30000" dirty="0" err="1">
                <a:latin typeface="Comic Sans MS" charset="0"/>
                <a:ea typeface="ＭＳ Ｐゴシック" charset="0"/>
                <a:cs typeface="ＭＳ Ｐゴシック" charset="0"/>
              </a:rPr>
              <a:t>a</a:t>
            </a:r>
            <a:r>
              <a:rPr lang="en-US" sz="2400" dirty="0">
                <a:latin typeface="Comic Sans MS" charset="0"/>
                <a:ea typeface="ＭＳ Ｐゴシック" charset="0"/>
                <a:cs typeface="ＭＳ Ｐゴシック" charset="0"/>
              </a:rPr>
              <a:t>.  It will take 45 minutes before additional units can be found that are negative for </a:t>
            </a:r>
            <a:r>
              <a:rPr lang="en-US" sz="2400" dirty="0" err="1">
                <a:latin typeface="Comic Sans MS" charset="0"/>
                <a:ea typeface="ＭＳ Ｐゴシック" charset="0"/>
                <a:cs typeface="ＭＳ Ｐゴシック" charset="0"/>
              </a:rPr>
              <a:t>Jk</a:t>
            </a:r>
            <a:r>
              <a:rPr lang="en-US" sz="2400" baseline="30000" dirty="0" err="1">
                <a:latin typeface="Comic Sans MS" charset="0"/>
                <a:ea typeface="ＭＳ Ｐゴシック" charset="0"/>
                <a:cs typeface="ＭＳ Ｐゴシック" charset="0"/>
              </a:rPr>
              <a:t>a</a:t>
            </a:r>
            <a:r>
              <a:rPr lang="en-US" sz="2400" dirty="0">
                <a:latin typeface="Comic Sans MS" charset="0"/>
                <a:ea typeface="ＭＳ Ｐゴシック" charset="0"/>
                <a:cs typeface="ＭＳ Ｐゴシック" charset="0"/>
              </a:rPr>
              <a:t>.</a:t>
            </a:r>
          </a:p>
          <a:p>
            <a:pPr>
              <a:defRPr/>
            </a:pPr>
            <a:r>
              <a:rPr lang="en-US" sz="2400" dirty="0">
                <a:latin typeface="Comic Sans MS" charset="0"/>
                <a:ea typeface="ＭＳ Ｐゴシック" charset="0"/>
                <a:cs typeface="ＭＳ Ｐゴシック" charset="0"/>
              </a:rPr>
              <a:t>Q4.  What is the most appropriate course of action?</a:t>
            </a:r>
            <a:endParaRPr lang="en-US" dirty="0">
              <a:latin typeface="Comic Sans MS" charset="0"/>
              <a:ea typeface="ＭＳ Ｐゴシック" charset="0"/>
              <a:cs typeface="ＭＳ Ｐゴシック" charset="0"/>
            </a:endParaRPr>
          </a:p>
          <a:p>
            <a:pPr eaLnBrk="1" hangingPunct="1">
              <a:buFontTx/>
              <a:buNone/>
              <a:defRPr/>
            </a:pPr>
            <a:endParaRPr lang="en-US" dirty="0">
              <a:effectLst/>
              <a:latin typeface="Comic Sans MS" charset="0"/>
              <a:ea typeface="ＭＳ Ｐゴシック" charset="0"/>
              <a:cs typeface="ＭＳ Ｐゴシック"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17</a:t>
            </a:r>
            <a:endParaRPr lang="en-US" dirty="0">
              <a:latin typeface="Comic Sans MS" charset="0"/>
              <a:ea typeface="ＭＳ Ｐゴシック" charset="0"/>
              <a:cs typeface="ＭＳ Ｐゴシック" charset="0"/>
            </a:endParaRPr>
          </a:p>
        </p:txBody>
      </p:sp>
      <p:sp>
        <p:nvSpPr>
          <p:cNvPr id="18435" name="Rectangle 3"/>
          <p:cNvSpPr>
            <a:spLocks noGrp="1" noChangeArrowheads="1"/>
          </p:cNvSpPr>
          <p:nvPr>
            <p:ph type="body" idx="1"/>
          </p:nvPr>
        </p:nvSpPr>
        <p:spPr/>
        <p:txBody>
          <a:bodyPr/>
          <a:lstStyle/>
          <a:p>
            <a:pPr indent="0" eaLnBrk="1" hangingPunct="1">
              <a:defRPr/>
            </a:pPr>
            <a:r>
              <a:rPr lang="en-US" sz="2400" dirty="0">
                <a:latin typeface="Comic Sans MS" charset="0"/>
                <a:ea typeface="ＭＳ Ｐゴシック" charset="0"/>
                <a:cs typeface="ＭＳ Ｐゴシック" charset="0"/>
              </a:rPr>
              <a:t>  You decide to do a leisurely senior elective in a small rural hospital in South Carolina.  It is Saturday night and you are awoken with the news that there was a motor vehicle accident involving 2 cars that hit head on.  The attending physician tells you that it is your job to assist in stabilizing these patients so that they can be transported to a larger tertiary care hospital ASAP.  In the first car was a elderly couple, an 84 year old farmer (blood type A negative) and his 81 year old G8P9 wife (blood type O negative).  In the other car was a young couple, a 24 year old male (blood type O negative) and his </a:t>
            </a:r>
            <a:r>
              <a:rPr lang="en-US" sz="2400" dirty="0" smtClean="0">
                <a:latin typeface="Comic Sans MS" charset="0"/>
                <a:ea typeface="ＭＳ Ｐゴシック" charset="0"/>
                <a:cs typeface="ＭＳ Ｐゴシック" charset="0"/>
              </a:rPr>
              <a:t>14 </a:t>
            </a:r>
            <a:r>
              <a:rPr lang="en-US" sz="2400" dirty="0">
                <a:latin typeface="Comic Sans MS" charset="0"/>
                <a:ea typeface="ＭＳ Ｐゴシック" charset="0"/>
                <a:cs typeface="ＭＳ Ｐゴシック" charset="0"/>
              </a:rPr>
              <a:t>year old sister (blood type A negative). </a:t>
            </a:r>
            <a:endParaRPr lang="en-US" sz="2400" dirty="0">
              <a:effectLst/>
              <a:latin typeface="Comic Sans MS" charset="0"/>
              <a:ea typeface="ＭＳ Ｐゴシック" charset="0"/>
              <a:cs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17</a:t>
            </a:r>
            <a:endParaRPr lang="en-US" dirty="0">
              <a:latin typeface="Comic Sans MS" charset="0"/>
              <a:ea typeface="ＭＳ Ｐゴシック" charset="0"/>
              <a:cs typeface="ＭＳ Ｐゴシック" charset="0"/>
            </a:endParaRPr>
          </a:p>
        </p:txBody>
      </p:sp>
      <p:sp>
        <p:nvSpPr>
          <p:cNvPr id="7171" name="Rectangle 3"/>
          <p:cNvSpPr>
            <a:spLocks noGrp="1" noChangeArrowheads="1"/>
          </p:cNvSpPr>
          <p:nvPr>
            <p:ph type="body" idx="1"/>
          </p:nvPr>
        </p:nvSpPr>
        <p:spPr/>
        <p:txBody>
          <a:bodyPr/>
          <a:lstStyle/>
          <a:p>
            <a:pPr eaLnBrk="1" hangingPunct="1">
              <a:buFontTx/>
              <a:buNone/>
              <a:defRPr/>
            </a:pPr>
            <a:r>
              <a:rPr lang="en-US">
                <a:effectLst/>
                <a:latin typeface="Comic Sans MS" charset="0"/>
                <a:ea typeface="ＭＳ Ｐゴシック" charset="0"/>
                <a:cs typeface="ＭＳ Ｐゴシック" charset="0"/>
              </a:rPr>
              <a:t>Q1. </a:t>
            </a:r>
            <a:r>
              <a:rPr lang="en-US">
                <a:latin typeface="Comic Sans MS" charset="0"/>
                <a:ea typeface="ＭＳ Ｐゴシック" charset="0"/>
                <a:cs typeface="ＭＳ Ｐゴシック" charset="0"/>
              </a:rPr>
              <a:t>The blood bank currently has an inventory of 10 O positive units and 2 O negative units or red cells.  Each of these patients needs a 2 unit red cell transfusion.  Which patient should receive the O negative units (and why)?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17</a:t>
            </a:r>
            <a:endParaRPr lang="en-US" dirty="0">
              <a:latin typeface="Comic Sans MS" charset="0"/>
              <a:ea typeface="ＭＳ Ｐゴシック" charset="0"/>
              <a:cs typeface="ＭＳ Ｐゴシック" charset="0"/>
            </a:endParaRPr>
          </a:p>
        </p:txBody>
      </p:sp>
      <p:sp>
        <p:nvSpPr>
          <p:cNvPr id="10243" name="Rectangle 3"/>
          <p:cNvSpPr>
            <a:spLocks noGrp="1" noChangeArrowheads="1"/>
          </p:cNvSpPr>
          <p:nvPr>
            <p:ph type="body" idx="1"/>
          </p:nvPr>
        </p:nvSpPr>
        <p:spPr/>
        <p:txBody>
          <a:bodyPr/>
          <a:lstStyle/>
          <a:p>
            <a:pPr eaLnBrk="1" hangingPunct="1">
              <a:lnSpc>
                <a:spcPct val="90000"/>
              </a:lnSpc>
              <a:buFontTx/>
              <a:buNone/>
              <a:defRPr/>
            </a:pPr>
            <a:r>
              <a:rPr lang="en-US" sz="2800" dirty="0">
                <a:latin typeface="Comic Sans MS" charset="0"/>
                <a:ea typeface="ＭＳ Ｐゴシック" charset="0"/>
                <a:cs typeface="ＭＳ Ｐゴシック" charset="0"/>
              </a:rPr>
              <a:t>Q2. The CBC from the 14 year old female reveals a platelet count of 50,000.  Is a platelet transfusion indicated? </a:t>
            </a:r>
          </a:p>
          <a:p>
            <a:pPr eaLnBrk="1" hangingPunct="1">
              <a:lnSpc>
                <a:spcPct val="90000"/>
              </a:lnSpc>
              <a:buFontTx/>
              <a:buNone/>
              <a:defRPr/>
            </a:pPr>
            <a:endParaRPr lang="en-US" sz="2800" dirty="0">
              <a:latin typeface="Comic Sans MS" charset="0"/>
              <a:ea typeface="ＭＳ Ｐゴシック" charset="0"/>
              <a:cs typeface="ＭＳ Ｐゴシック" charset="0"/>
            </a:endParaRPr>
          </a:p>
          <a:p>
            <a:pPr eaLnBrk="1" hangingPunct="1">
              <a:lnSpc>
                <a:spcPct val="90000"/>
              </a:lnSpc>
              <a:buFontTx/>
              <a:buNone/>
              <a:defRPr/>
            </a:pPr>
            <a:r>
              <a:rPr lang="en-US" sz="2800" dirty="0">
                <a:latin typeface="Comic Sans MS" charset="0"/>
                <a:ea typeface="ＭＳ Ｐゴシック" charset="0"/>
                <a:cs typeface="ＭＳ Ｐゴシック" charset="0"/>
              </a:rPr>
              <a:t>Q3. The only platelets available are Rh positive.  Does this matter? </a:t>
            </a:r>
          </a:p>
          <a:p>
            <a:pPr eaLnBrk="1" hangingPunct="1">
              <a:lnSpc>
                <a:spcPct val="90000"/>
              </a:lnSpc>
              <a:defRPr/>
            </a:pPr>
            <a:endParaRPr lang="en-US" sz="2800" dirty="0">
              <a:latin typeface="Comic Sans MS" charset="0"/>
              <a:ea typeface="ＭＳ Ｐゴシック" charset="0"/>
              <a:cs typeface="ＭＳ Ｐゴシック"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solidFill>
                  <a:schemeClr val="tx1"/>
                </a:solidFill>
                <a:effectLst/>
                <a:latin typeface="Comic Sans MS" charset="0"/>
                <a:ea typeface="ＭＳ Ｐゴシック" charset="0"/>
                <a:cs typeface="ＭＳ Ｐゴシック" charset="0"/>
              </a:rPr>
              <a:t>Case 19</a:t>
            </a:r>
            <a:endParaRPr lang="en-US" b="0">
              <a:solidFill>
                <a:schemeClr val="tx1"/>
              </a:solidFill>
              <a:effectLst/>
              <a:latin typeface="Comic Sans MS" charset="0"/>
              <a:ea typeface="ＭＳ Ｐゴシック" charset="0"/>
              <a:cs typeface="ＭＳ Ｐゴシック" charset="0"/>
            </a:endParaRPr>
          </a:p>
        </p:txBody>
      </p:sp>
      <p:sp>
        <p:nvSpPr>
          <p:cNvPr id="3075" name="Rectangle 3"/>
          <p:cNvSpPr>
            <a:spLocks noGrp="1" noChangeArrowheads="1"/>
          </p:cNvSpPr>
          <p:nvPr>
            <p:ph type="body" idx="1"/>
          </p:nvPr>
        </p:nvSpPr>
        <p:spPr/>
        <p:txBody>
          <a:bodyPr/>
          <a:lstStyle/>
          <a:p>
            <a:pPr eaLnBrk="1" hangingPunct="1">
              <a:defRPr/>
            </a:pPr>
            <a:r>
              <a:rPr lang="en-US" sz="2800" dirty="0" err="1">
                <a:latin typeface="Comic Sans MS" charset="0"/>
                <a:ea typeface="ＭＳ Ｐゴシック" charset="0"/>
                <a:cs typeface="ＭＳ Ｐゴシック" charset="0"/>
              </a:rPr>
              <a:t>Hx</a:t>
            </a:r>
            <a:r>
              <a:rPr lang="en-US" sz="2800" dirty="0">
                <a:latin typeface="Comic Sans MS" charset="0"/>
                <a:ea typeface="ＭＳ Ｐゴシック" charset="0"/>
                <a:cs typeface="ＭＳ Ｐゴシック" charset="0"/>
              </a:rPr>
              <a:t>:  </a:t>
            </a:r>
            <a:r>
              <a:rPr lang="en-US" sz="2800" dirty="0">
                <a:effectLst/>
                <a:latin typeface="Comic Sans MS" charset="0"/>
                <a:ea typeface="ＭＳ Ｐゴシック" charset="0"/>
                <a:cs typeface="ＭＳ Ｐゴシック" charset="0"/>
              </a:rPr>
              <a:t>A 65 year old African American woman with a history of inflammatory bowel disease was brought to the hospital because of extreme weakness and jaundice.  She had been getting weaker over the preceding two weeks and had been unable to get out of bed for the past two days.  She had recently been taking a sulfa antibiotic for a urinary tract infection.  She has a past medical history of an </a:t>
            </a:r>
            <a:r>
              <a:rPr lang="en-US" sz="2800" dirty="0" err="1">
                <a:effectLst/>
                <a:latin typeface="Comic Sans MS" charset="0"/>
                <a:ea typeface="ＭＳ Ｐゴシック" charset="0"/>
                <a:cs typeface="ＭＳ Ｐゴシック" charset="0"/>
              </a:rPr>
              <a:t>ileal</a:t>
            </a:r>
            <a:r>
              <a:rPr lang="en-US" sz="2800" dirty="0">
                <a:effectLst/>
                <a:latin typeface="Comic Sans MS" charset="0"/>
                <a:ea typeface="ＭＳ Ｐゴシック" charset="0"/>
                <a:cs typeface="ＭＳ Ｐゴシック" charset="0"/>
              </a:rPr>
              <a:t> resection 2 years ago.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4099" name="Rectangle 3"/>
          <p:cNvSpPr>
            <a:spLocks noGrp="1" noChangeArrowheads="1"/>
          </p:cNvSpPr>
          <p:nvPr>
            <p:ph type="body" idx="1"/>
          </p:nvPr>
        </p:nvSpPr>
        <p:spPr/>
        <p:txBody>
          <a:bodyPr/>
          <a:lstStyle/>
          <a:p>
            <a:pPr eaLnBrk="1" hangingPunct="1">
              <a:defRPr/>
            </a:pPr>
            <a:r>
              <a:rPr lang="en-US">
                <a:latin typeface="Comic Sans MS" charset="0"/>
                <a:ea typeface="ＭＳ Ｐゴシック" charset="0"/>
                <a:cs typeface="ＭＳ Ｐゴシック" charset="0"/>
              </a:rPr>
              <a:t>Px:  </a:t>
            </a:r>
            <a:r>
              <a:rPr lang="en-US">
                <a:effectLst/>
                <a:latin typeface="Comic Sans MS" charset="0"/>
                <a:ea typeface="ＭＳ Ｐゴシック" charset="0"/>
                <a:cs typeface="ＭＳ Ｐゴシック" charset="0"/>
              </a:rPr>
              <a:t>Her physical examination was remarkable for a rapid pulse.  She had rales (crackles) at both lung bases and a systolic ejection murmur.  Her abdomen had normal bowel sounds and the stool was negative for blood.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5123" name="Rectangle 3"/>
          <p:cNvSpPr>
            <a:spLocks noGrp="1" noChangeArrowheads="1"/>
          </p:cNvSpPr>
          <p:nvPr>
            <p:ph type="body" idx="1"/>
          </p:nvPr>
        </p:nvSpPr>
        <p:spPr/>
        <p:txBody>
          <a:bodyPr/>
          <a:lstStyle/>
          <a:p>
            <a:pPr eaLnBrk="1" hangingPunct="1">
              <a:defRPr/>
            </a:pPr>
            <a:r>
              <a:rPr lang="en-US" dirty="0">
                <a:latin typeface="Comic Sans MS" charset="0"/>
                <a:ea typeface="ＭＳ Ｐゴシック" charset="0"/>
                <a:cs typeface="ＭＳ Ｐゴシック" charset="0"/>
              </a:rPr>
              <a:t>Labs:</a:t>
            </a:r>
          </a:p>
          <a:p>
            <a:pPr eaLnBrk="1" hangingPunct="1">
              <a:defRPr/>
            </a:pPr>
            <a:r>
              <a:rPr lang="en-US" dirty="0">
                <a:effectLst/>
                <a:latin typeface="Comic Sans MS" charset="0"/>
                <a:ea typeface="ＭＳ Ｐゴシック" charset="0"/>
                <a:cs typeface="ＭＳ Ｐゴシック" charset="0"/>
              </a:rPr>
              <a:t>Hemoglobin 6 g/dl (</a:t>
            </a:r>
            <a:r>
              <a:rPr lang="en-US" dirty="0" err="1">
                <a:effectLst/>
                <a:latin typeface="Comic Sans MS" charset="0"/>
                <a:ea typeface="ＭＳ Ｐゴシック" charset="0"/>
                <a:cs typeface="ＭＳ Ｐゴシック" charset="0"/>
              </a:rPr>
              <a:t>nl</a:t>
            </a:r>
            <a:r>
              <a:rPr lang="en-US" dirty="0">
                <a:effectLst/>
                <a:latin typeface="Comic Sans MS" charset="0"/>
                <a:ea typeface="ＭＳ Ｐゴシック" charset="0"/>
                <a:cs typeface="ＭＳ Ｐゴシック" charset="0"/>
              </a:rPr>
              <a:t> 12-15), RBC 1.5 million, MCV 105 (</a:t>
            </a:r>
            <a:r>
              <a:rPr lang="en-US" dirty="0" err="1">
                <a:effectLst/>
                <a:latin typeface="Comic Sans MS" charset="0"/>
                <a:ea typeface="ＭＳ Ｐゴシック" charset="0"/>
                <a:cs typeface="ＭＳ Ｐゴシック" charset="0"/>
              </a:rPr>
              <a:t>nl</a:t>
            </a:r>
            <a:r>
              <a:rPr lang="en-US" dirty="0">
                <a:effectLst/>
                <a:latin typeface="Comic Sans MS" charset="0"/>
                <a:ea typeface="ＭＳ Ｐゴシック" charset="0"/>
                <a:cs typeface="ＭＳ Ｐゴシック" charset="0"/>
              </a:rPr>
              <a:t> 80-100).</a:t>
            </a:r>
          </a:p>
          <a:p>
            <a:pPr eaLnBrk="1" hangingPunct="1">
              <a:defRPr/>
            </a:pPr>
            <a:r>
              <a:rPr lang="en-US" dirty="0">
                <a:effectLst/>
                <a:latin typeface="Comic Sans MS" charset="0"/>
                <a:ea typeface="ＭＳ Ｐゴシック" charset="0"/>
                <a:cs typeface="ＭＳ Ｐゴシック" charset="0"/>
              </a:rPr>
              <a:t>Her WBC was 11,000 (</a:t>
            </a:r>
            <a:r>
              <a:rPr lang="en-US" dirty="0" err="1">
                <a:effectLst/>
                <a:latin typeface="Comic Sans MS" charset="0"/>
                <a:ea typeface="ＭＳ Ｐゴシック" charset="0"/>
                <a:cs typeface="ＭＳ Ｐゴシック" charset="0"/>
              </a:rPr>
              <a:t>nl</a:t>
            </a:r>
            <a:r>
              <a:rPr lang="en-US" dirty="0">
                <a:effectLst/>
                <a:latin typeface="Comic Sans MS" charset="0"/>
                <a:ea typeface="ＭＳ Ｐゴシック" charset="0"/>
                <a:cs typeface="ＭＳ Ｐゴシック" charset="0"/>
              </a:rPr>
              <a:t> 5-10) and her platelet count was 390 (</a:t>
            </a:r>
            <a:r>
              <a:rPr lang="en-US" dirty="0" err="1">
                <a:effectLst/>
                <a:latin typeface="Comic Sans MS" charset="0"/>
                <a:ea typeface="ＭＳ Ｐゴシック" charset="0"/>
                <a:cs typeface="ＭＳ Ｐゴシック" charset="0"/>
              </a:rPr>
              <a:t>nl</a:t>
            </a:r>
            <a:r>
              <a:rPr lang="en-US" dirty="0">
                <a:effectLst/>
                <a:latin typeface="Comic Sans MS" charset="0"/>
                <a:ea typeface="ＭＳ Ｐゴシック" charset="0"/>
                <a:cs typeface="ＭＳ Ｐゴシック" charset="0"/>
              </a:rPr>
              <a:t> 150-450).</a:t>
            </a:r>
          </a:p>
          <a:p>
            <a:pPr eaLnBrk="1" hangingPunct="1">
              <a:defRPr/>
            </a:pPr>
            <a:r>
              <a:rPr lang="en-US" dirty="0">
                <a:effectLst/>
                <a:latin typeface="Comic Sans MS" charset="0"/>
                <a:ea typeface="ＭＳ Ｐゴシック" charset="0"/>
                <a:cs typeface="ＭＳ Ｐゴシック" charset="0"/>
              </a:rPr>
              <a:t>Reticulocytes were 20%.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6147" name="Rectangle 3"/>
          <p:cNvSpPr>
            <a:spLocks noGrp="1" noChangeArrowheads="1"/>
          </p:cNvSpPr>
          <p:nvPr>
            <p:ph type="body" idx="1"/>
          </p:nvPr>
        </p:nvSpPr>
        <p:spPr/>
        <p:txBody>
          <a:bodyPr/>
          <a:lstStyle/>
          <a:p>
            <a:pPr eaLnBrk="1" hangingPunct="1">
              <a:buFontTx/>
              <a:buNone/>
              <a:defRPr/>
            </a:pPr>
            <a:r>
              <a:rPr lang="en-US">
                <a:latin typeface="Comic Sans MS" charset="0"/>
                <a:ea typeface="ＭＳ Ｐゴシック" charset="0"/>
                <a:cs typeface="ＭＳ Ｐゴシック" charset="0"/>
              </a:rPr>
              <a:t>Q1. </a:t>
            </a:r>
            <a:r>
              <a:rPr lang="en-US">
                <a:effectLst/>
                <a:latin typeface="Comic Sans MS" charset="0"/>
                <a:ea typeface="ＭＳ Ｐゴシック" charset="0"/>
                <a:cs typeface="ＭＳ Ｐゴシック" charset="0"/>
              </a:rPr>
              <a:t>Is this a disorder of RBC production or destruction?</a:t>
            </a:r>
          </a:p>
          <a:p>
            <a:pPr eaLnBrk="1" hangingPunct="1">
              <a:buFontTx/>
              <a:buNone/>
              <a:defRPr/>
            </a:pPr>
            <a:endParaRPr lang="en-US">
              <a:effectLst/>
              <a:latin typeface="Comic Sans MS" charset="0"/>
              <a:ea typeface="ＭＳ Ｐゴシック" charset="0"/>
              <a:cs typeface="ＭＳ Ｐゴシック" charset="0"/>
            </a:endParaRPr>
          </a:p>
          <a:p>
            <a:pPr eaLnBrk="1" hangingPunct="1">
              <a:buFontTx/>
              <a:buNone/>
              <a:defRPr/>
            </a:pPr>
            <a:r>
              <a:rPr lang="en-US">
                <a:effectLst/>
                <a:latin typeface="Comic Sans MS" charset="0"/>
                <a:ea typeface="ＭＳ Ｐゴシック" charset="0"/>
                <a:cs typeface="ＭＳ Ｐゴシック" charset="0"/>
              </a:rPr>
              <a:t>Q2. What is the absolute reticulocyte count?  How does this help us?</a:t>
            </a:r>
          </a:p>
          <a:p>
            <a:pPr eaLnBrk="1" hangingPunct="1">
              <a:buFontTx/>
              <a:buNone/>
              <a:defRPr/>
            </a:pPr>
            <a:endParaRPr lang="en-US">
              <a:effectLst/>
              <a:latin typeface="Comic Sans MS" charset="0"/>
              <a:ea typeface="ＭＳ Ｐゴシック" charset="0"/>
              <a:cs typeface="ＭＳ Ｐゴシック"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21506" name="Rectangle 3"/>
          <p:cNvSpPr>
            <a:spLocks noGrp="1" noChangeArrowheads="1"/>
          </p:cNvSpPr>
          <p:nvPr>
            <p:ph type="body" idx="1"/>
          </p:nvPr>
        </p:nvSpPr>
        <p:spPr/>
        <p:txBody>
          <a:bodyPr/>
          <a:lstStyle/>
          <a:p>
            <a:pPr eaLnBrk="1" hangingPunct="1">
              <a:buFontTx/>
              <a:buNone/>
            </a:pPr>
            <a:r>
              <a:rPr lang="en-US">
                <a:effectLst/>
                <a:latin typeface="Comic Sans MS" charset="0"/>
                <a:ea typeface="ＭＳ Ｐゴシック" charset="0"/>
                <a:cs typeface="ＭＳ Ｐゴシック" charset="0"/>
              </a:rPr>
              <a:t>Q3. Why is it important to know that the stool is negative for blood?</a:t>
            </a:r>
          </a:p>
          <a:p>
            <a:pPr eaLnBrk="1" hangingPunct="1">
              <a:buFontTx/>
              <a:buNone/>
            </a:pPr>
            <a:r>
              <a:rPr lang="en-US">
                <a:effectLst/>
                <a:latin typeface="Comic Sans MS" charset="0"/>
                <a:ea typeface="ＭＳ Ｐゴシック" charset="0"/>
                <a:cs typeface="ＭＳ Ｐゴシック" charset="0"/>
              </a:rPr>
              <a:t>Q4. What specific laboratory tests would you order to diagnose the cause of the anemia?  What if the smear showed spherocytes?  What if the smear showed bite cells?</a:t>
            </a:r>
          </a:p>
          <a:p>
            <a:pPr eaLnBrk="1" hangingPunct="1">
              <a:buFontTx/>
              <a:buNone/>
            </a:pPr>
            <a:endParaRPr lang="en-US">
              <a:effectLst/>
              <a:latin typeface="Comic Sans MS" charset="0"/>
              <a:ea typeface="ＭＳ Ｐゴシック" charset="0"/>
              <a:cs typeface="ＭＳ Ｐゴシック"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22530" name="Rectangle 3"/>
          <p:cNvSpPr>
            <a:spLocks noGrp="1" noChangeArrowheads="1"/>
          </p:cNvSpPr>
          <p:nvPr>
            <p:ph type="body" idx="1"/>
          </p:nvPr>
        </p:nvSpPr>
        <p:spPr/>
        <p:txBody>
          <a:bodyPr/>
          <a:lstStyle/>
          <a:p>
            <a:pPr eaLnBrk="1" hangingPunct="1">
              <a:buFontTx/>
              <a:buNone/>
            </a:pPr>
            <a:r>
              <a:rPr lang="en-US">
                <a:effectLst/>
                <a:latin typeface="Comic Sans MS" charset="0"/>
                <a:ea typeface="ＭＳ Ｐゴシック" charset="0"/>
                <a:cs typeface="ＭＳ Ｐゴシック" charset="0"/>
              </a:rPr>
              <a:t>Q5. The patient is found to have a positive Coomb</a:t>
            </a:r>
            <a:r>
              <a:rPr lang="ja-JP" altLang="en-US">
                <a:effectLst/>
                <a:latin typeface="Comic Sans MS" charset="0"/>
                <a:ea typeface="ＭＳ Ｐゴシック" charset="0"/>
                <a:cs typeface="ＭＳ Ｐゴシック" charset="0"/>
              </a:rPr>
              <a:t>’</a:t>
            </a:r>
            <a:r>
              <a:rPr lang="en-US" altLang="ja-JP">
                <a:effectLst/>
                <a:latin typeface="Comic Sans MS" charset="0"/>
                <a:ea typeface="ＭＳ Ｐゴシック" charset="0"/>
                <a:cs typeface="ＭＳ Ｐゴシック" charset="0"/>
              </a:rPr>
              <a:t>s test. Discuss the Coomb</a:t>
            </a:r>
            <a:r>
              <a:rPr lang="ja-JP" altLang="en-US">
                <a:effectLst/>
                <a:latin typeface="Comic Sans MS" charset="0"/>
                <a:ea typeface="ＭＳ Ｐゴシック" charset="0"/>
                <a:cs typeface="ＭＳ Ｐゴシック" charset="0"/>
              </a:rPr>
              <a:t>’</a:t>
            </a:r>
            <a:r>
              <a:rPr lang="en-US" altLang="ja-JP">
                <a:effectLst/>
                <a:latin typeface="Comic Sans MS" charset="0"/>
                <a:ea typeface="ＭＳ Ｐゴシック" charset="0"/>
                <a:cs typeface="ＭＳ Ｐゴシック" charset="0"/>
              </a:rPr>
              <a:t>s test.</a:t>
            </a:r>
          </a:p>
          <a:p>
            <a:pPr eaLnBrk="1" hangingPunct="1">
              <a:buFontTx/>
              <a:buNone/>
            </a:pPr>
            <a:endParaRPr lang="en-US">
              <a:effectLst/>
              <a:latin typeface="Comic Sans MS" charset="0"/>
              <a:ea typeface="ＭＳ Ｐゴシック" charset="0"/>
              <a:cs typeface="ＭＳ Ｐゴシック" charset="0"/>
            </a:endParaRPr>
          </a:p>
          <a:p>
            <a:pPr eaLnBrk="1" hangingPunct="1">
              <a:buFontTx/>
              <a:buNone/>
            </a:pPr>
            <a:r>
              <a:rPr lang="en-US">
                <a:effectLst/>
                <a:latin typeface="Comic Sans MS" charset="0"/>
                <a:ea typeface="ＭＳ Ｐゴシック" charset="0"/>
                <a:cs typeface="ＭＳ Ｐゴシック" charset="0"/>
              </a:rPr>
              <a:t>Q6. What would the MCHC be—normal, elevated, or decreased?</a:t>
            </a:r>
            <a:endParaRPr lang="en-US">
              <a:effectLst/>
              <a:latin typeface="Times" charset="0"/>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5123" name="Rectangle 3"/>
          <p:cNvSpPr>
            <a:spLocks noGrp="1" noChangeArrowheads="1"/>
          </p:cNvSpPr>
          <p:nvPr>
            <p:ph type="body" idx="1"/>
          </p:nvPr>
        </p:nvSpPr>
        <p:spPr/>
        <p:txBody>
          <a:bodyPr/>
          <a:lstStyle/>
          <a:p>
            <a:pPr eaLnBrk="1" hangingPunct="1">
              <a:defRPr/>
            </a:pPr>
            <a:r>
              <a:rPr lang="en-US">
                <a:latin typeface="Comic Sans MS" charset="0"/>
                <a:ea typeface="ＭＳ Ｐゴシック" charset="0"/>
                <a:cs typeface="ＭＳ Ｐゴシック" charset="0"/>
              </a:rPr>
              <a:t>Labs:</a:t>
            </a:r>
          </a:p>
          <a:p>
            <a:pPr eaLnBrk="1" hangingPunct="1">
              <a:defRPr/>
            </a:pPr>
            <a:r>
              <a:rPr lang="en-US">
                <a:effectLst/>
                <a:latin typeface="Comic Sans MS" charset="0"/>
                <a:ea typeface="ＭＳ Ｐゴシック" charset="0"/>
                <a:cs typeface="ＭＳ Ｐゴシック" charset="0"/>
              </a:rPr>
              <a:t>Hemoglobin 8.2 (normal 12-15), WBC of 9,000 (normal 5-10) and platelets of 500,000 (nl 150-450).</a:t>
            </a:r>
            <a:endParaRPr lang="en-US">
              <a:latin typeface="Comic Sans MS" charset="0"/>
              <a:ea typeface="ＭＳ Ｐゴシック" charset="0"/>
              <a:cs typeface="ＭＳ Ｐゴシック"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latin typeface="Comic Sans MS" charset="0"/>
                <a:ea typeface="ＭＳ Ｐゴシック" charset="0"/>
                <a:cs typeface="ＭＳ Ｐゴシック" charset="0"/>
              </a:rPr>
              <a:t>Case </a:t>
            </a:r>
            <a:r>
              <a:rPr lang="en-US" dirty="0" smtClean="0">
                <a:latin typeface="Comic Sans MS" charset="0"/>
                <a:ea typeface="ＭＳ Ｐゴシック" charset="0"/>
                <a:cs typeface="ＭＳ Ｐゴシック" charset="0"/>
              </a:rPr>
              <a:t>19</a:t>
            </a:r>
            <a:endParaRPr lang="en-US" dirty="0">
              <a:latin typeface="Comic Sans MS" charset="0"/>
              <a:ea typeface="ＭＳ Ｐゴシック" charset="0"/>
              <a:cs typeface="ＭＳ Ｐゴシック" charset="0"/>
            </a:endParaRPr>
          </a:p>
        </p:txBody>
      </p:sp>
      <p:sp>
        <p:nvSpPr>
          <p:cNvPr id="10243" name="Rectangle 3"/>
          <p:cNvSpPr>
            <a:spLocks noGrp="1" noChangeArrowheads="1"/>
          </p:cNvSpPr>
          <p:nvPr>
            <p:ph type="body" idx="1"/>
          </p:nvPr>
        </p:nvSpPr>
        <p:spPr/>
        <p:txBody>
          <a:bodyPr/>
          <a:lstStyle/>
          <a:p>
            <a:pPr eaLnBrk="1" hangingPunct="1">
              <a:lnSpc>
                <a:spcPct val="90000"/>
              </a:lnSpc>
              <a:buFontTx/>
              <a:buNone/>
              <a:defRPr/>
            </a:pPr>
            <a:r>
              <a:rPr lang="en-US" sz="2800">
                <a:latin typeface="Comic Sans MS" charset="0"/>
                <a:ea typeface="ＭＳ Ｐゴシック" charset="0"/>
                <a:cs typeface="ＭＳ Ｐゴシック" charset="0"/>
              </a:rPr>
              <a:t>Q7. </a:t>
            </a:r>
            <a:r>
              <a:rPr lang="en-US" sz="2800">
                <a:effectLst/>
                <a:latin typeface="Comic Sans MS" charset="0"/>
                <a:ea typeface="ＭＳ Ｐゴシック" charset="0"/>
                <a:cs typeface="ＭＳ Ｐゴシック" charset="0"/>
              </a:rPr>
              <a:t>How would you treat this patient?  Would you give her a transfusion?</a:t>
            </a:r>
          </a:p>
          <a:p>
            <a:pPr eaLnBrk="1" hangingPunct="1">
              <a:lnSpc>
                <a:spcPct val="90000"/>
              </a:lnSpc>
              <a:buFontTx/>
              <a:buNone/>
              <a:defRPr/>
            </a:pPr>
            <a:endParaRPr lang="en-US" sz="2800">
              <a:effectLst/>
              <a:latin typeface="Comic Sans MS" charset="0"/>
              <a:ea typeface="ＭＳ Ｐゴシック" charset="0"/>
              <a:cs typeface="ＭＳ Ｐゴシック" charset="0"/>
            </a:endParaRPr>
          </a:p>
          <a:p>
            <a:pPr eaLnBrk="1" hangingPunct="1">
              <a:lnSpc>
                <a:spcPct val="90000"/>
              </a:lnSpc>
              <a:buFontTx/>
              <a:buNone/>
              <a:defRPr/>
            </a:pPr>
            <a:r>
              <a:rPr lang="en-US" sz="2800">
                <a:effectLst/>
                <a:latin typeface="Comic Sans MS" charset="0"/>
                <a:ea typeface="ＭＳ Ｐゴシック" charset="0"/>
                <a:cs typeface="ＭＳ Ｐゴシック" charset="0"/>
              </a:rPr>
              <a:t>Q8. What impact might her ileal resection play on her hematologic status?  How long does it take this complication to develop?</a:t>
            </a:r>
          </a:p>
          <a:p>
            <a:pPr eaLnBrk="1" hangingPunct="1">
              <a:lnSpc>
                <a:spcPct val="90000"/>
              </a:lnSpc>
              <a:buFontTx/>
              <a:buNone/>
              <a:defRPr/>
            </a:pPr>
            <a:endParaRPr lang="en-US" sz="2800">
              <a:effectLst/>
              <a:latin typeface="Comic Sans MS" charset="0"/>
              <a:ea typeface="ＭＳ Ｐゴシック" charset="0"/>
              <a:cs typeface="ＭＳ Ｐゴシック" charset="0"/>
            </a:endParaRPr>
          </a:p>
          <a:p>
            <a:pPr eaLnBrk="1" hangingPunct="1">
              <a:lnSpc>
                <a:spcPct val="90000"/>
              </a:lnSpc>
              <a:buFontTx/>
              <a:buNone/>
              <a:defRPr/>
            </a:pPr>
            <a:r>
              <a:rPr lang="en-US" sz="2800">
                <a:effectLst/>
                <a:latin typeface="Comic Sans MS" charset="0"/>
                <a:ea typeface="ＭＳ Ｐゴシック" charset="0"/>
                <a:cs typeface="ＭＳ Ｐゴシック" charset="0"/>
              </a:rPr>
              <a:t>Q9.  How would you make the diagnosis of this complication?</a:t>
            </a:r>
            <a:endParaRPr lang="en-US" sz="2800">
              <a:latin typeface="Comic Sans MS" charset="0"/>
              <a:ea typeface="ＭＳ Ｐゴシック" charset="0"/>
              <a:cs typeface="ＭＳ Ｐゴシック" charset="0"/>
            </a:endParaRPr>
          </a:p>
          <a:p>
            <a:pPr eaLnBrk="1" hangingPunct="1">
              <a:lnSpc>
                <a:spcPct val="90000"/>
              </a:lnSpc>
              <a:defRPr/>
            </a:pPr>
            <a:endParaRPr lang="en-US" sz="2800">
              <a:latin typeface="Comic Sans MS" charset="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6147" name="Rectangle 3"/>
          <p:cNvSpPr>
            <a:spLocks noGrp="1" noChangeArrowheads="1"/>
          </p:cNvSpPr>
          <p:nvPr>
            <p:ph type="body" idx="1"/>
          </p:nvPr>
        </p:nvSpPr>
        <p:spPr/>
        <p:txBody>
          <a:bodyPr/>
          <a:lstStyle/>
          <a:p>
            <a:pPr eaLnBrk="1" hangingPunct="1">
              <a:buFontTx/>
              <a:buNone/>
              <a:defRPr/>
            </a:pPr>
            <a:r>
              <a:rPr lang="en-US">
                <a:latin typeface="Comic Sans MS" charset="0"/>
                <a:ea typeface="ＭＳ Ｐゴシック" charset="0"/>
                <a:cs typeface="ＭＳ Ｐゴシック" charset="0"/>
              </a:rPr>
              <a:t>Q1. </a:t>
            </a:r>
            <a:r>
              <a:rPr lang="en-US">
                <a:effectLst/>
                <a:latin typeface="Comic Sans MS" charset="0"/>
                <a:ea typeface="ＭＳ Ｐゴシック" charset="0"/>
                <a:cs typeface="ＭＳ Ｐゴシック" charset="0"/>
              </a:rPr>
              <a:t>What additional hematologic test would be useful in the </a:t>
            </a:r>
            <a:r>
              <a:rPr lang="en-US" b="1" u="sng">
                <a:effectLst/>
                <a:latin typeface="Comic Sans MS" charset="0"/>
                <a:ea typeface="ＭＳ Ｐゴシック" charset="0"/>
                <a:cs typeface="ＭＳ Ｐゴシック" charset="0"/>
              </a:rPr>
              <a:t>initial</a:t>
            </a:r>
            <a:r>
              <a:rPr lang="en-US">
                <a:effectLst/>
                <a:latin typeface="Comic Sans MS" charset="0"/>
                <a:ea typeface="ＭＳ Ｐゴシック" charset="0"/>
                <a:cs typeface="ＭＳ Ｐゴシック" charset="0"/>
              </a:rPr>
              <a:t> evaluation of her anemia?</a:t>
            </a:r>
          </a:p>
          <a:p>
            <a:pPr eaLnBrk="1" hangingPunct="1">
              <a:buFontTx/>
              <a:buNone/>
              <a:defRPr/>
            </a:pPr>
            <a:r>
              <a:rPr lang="en-US">
                <a:effectLst/>
                <a:latin typeface="Comic Sans MS" charset="0"/>
                <a:ea typeface="ＭＳ Ｐゴシック" charset="0"/>
                <a:cs typeface="ＭＳ Ｐゴシック" charset="0"/>
              </a:rPr>
              <a:t>Q2. What else would you want to know about her red blood cells?</a:t>
            </a:r>
          </a:p>
          <a:p>
            <a:pPr eaLnBrk="1" hangingPunct="1">
              <a:buFontTx/>
              <a:buNone/>
              <a:defRPr/>
            </a:pPr>
            <a:endParaRPr lang="en-US">
              <a:effectLst/>
              <a:latin typeface="Comic Sans MS" charset="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atin typeface="Comic Sans MS" charset="0"/>
                <a:ea typeface="ＭＳ Ｐゴシック" charset="0"/>
                <a:cs typeface="ＭＳ Ｐゴシック" charset="0"/>
              </a:rPr>
              <a:t>Case 1</a:t>
            </a:r>
          </a:p>
        </p:txBody>
      </p:sp>
      <p:sp>
        <p:nvSpPr>
          <p:cNvPr id="7170" name="Rectangle 3"/>
          <p:cNvSpPr>
            <a:spLocks noGrp="1" noChangeArrowheads="1"/>
          </p:cNvSpPr>
          <p:nvPr>
            <p:ph type="body" idx="1"/>
          </p:nvPr>
        </p:nvSpPr>
        <p:spPr/>
        <p:txBody>
          <a:bodyPr/>
          <a:lstStyle/>
          <a:p>
            <a:pPr eaLnBrk="1" hangingPunct="1">
              <a:buFontTx/>
              <a:buNone/>
            </a:pPr>
            <a:r>
              <a:rPr lang="en-US">
                <a:effectLst/>
                <a:latin typeface="Comic Sans MS" charset="0"/>
                <a:ea typeface="ＭＳ Ｐゴシック" charset="0"/>
                <a:cs typeface="ＭＳ Ｐゴシック" charset="0"/>
              </a:rPr>
              <a:t>Q3. Why is it important to know how many children she has?  What impact does breast feeding have on iron stores?</a:t>
            </a:r>
          </a:p>
          <a:p>
            <a:pPr eaLnBrk="1" hangingPunct="1">
              <a:buFontTx/>
              <a:buNone/>
            </a:pPr>
            <a:r>
              <a:rPr lang="en-US">
                <a:effectLst/>
                <a:latin typeface="Comic Sans MS" charset="0"/>
                <a:ea typeface="ＭＳ Ｐゴシック" charset="0"/>
                <a:cs typeface="ＭＳ Ｐゴシック" charset="0"/>
              </a:rPr>
              <a:t>Q4. What other questions would you like to ask about her history?</a:t>
            </a:r>
          </a:p>
          <a:p>
            <a:pPr eaLnBrk="1" hangingPunct="1">
              <a:buFontTx/>
              <a:buNone/>
            </a:pPr>
            <a:endParaRPr lang="en-US">
              <a:effectLst/>
              <a:latin typeface="Comic Sans MS" charset="0"/>
              <a:ea typeface="ＭＳ Ｐゴシック" charset="0"/>
              <a:cs typeface="ＭＳ Ｐゴシック"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225</TotalTime>
  <Words>3454</Words>
  <Application>Microsoft Office PowerPoint</Application>
  <PresentationFormat>On-screen Show (4:3)</PresentationFormat>
  <Paragraphs>316</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Clarity</vt:lpstr>
      <vt:lpstr>Red Cell teaching cases</vt:lpstr>
      <vt:lpstr>Overview</vt:lpstr>
      <vt:lpstr>Course Plan</vt:lpstr>
      <vt:lpstr>Lab 2:</vt:lpstr>
      <vt:lpstr>Case 1</vt:lpstr>
      <vt:lpstr>Case 1</vt:lpstr>
      <vt:lpstr>Case 1</vt:lpstr>
      <vt:lpstr>Case 1</vt:lpstr>
      <vt:lpstr>Case 1</vt:lpstr>
      <vt:lpstr>Case 1</vt:lpstr>
      <vt:lpstr>Case 1</vt:lpstr>
      <vt:lpstr>Case 1</vt:lpstr>
      <vt:lpstr>Case 1</vt:lpstr>
      <vt:lpstr>Case 1</vt:lpstr>
      <vt:lpstr>Case 1</vt:lpstr>
      <vt:lpstr>Case 2</vt:lpstr>
      <vt:lpstr>Case 2</vt:lpstr>
      <vt:lpstr>Case 2</vt:lpstr>
      <vt:lpstr>Case 2</vt:lpstr>
      <vt:lpstr>Case 2</vt:lpstr>
      <vt:lpstr>Case 2</vt:lpstr>
      <vt:lpstr>Case 2</vt:lpstr>
      <vt:lpstr>Case 3</vt:lpstr>
      <vt:lpstr>Case 3</vt:lpstr>
      <vt:lpstr>Case 3</vt:lpstr>
      <vt:lpstr>Case 3</vt:lpstr>
      <vt:lpstr>Case 4</vt:lpstr>
      <vt:lpstr>Case 4</vt:lpstr>
      <vt:lpstr>Case 4</vt:lpstr>
      <vt:lpstr>Case 4</vt:lpstr>
      <vt:lpstr>Case 5</vt:lpstr>
      <vt:lpstr>Case 5</vt:lpstr>
      <vt:lpstr>Case 5</vt:lpstr>
      <vt:lpstr> Lab 3:</vt:lpstr>
      <vt:lpstr>Case 6</vt:lpstr>
      <vt:lpstr>Case 6</vt:lpstr>
      <vt:lpstr>Case 6</vt:lpstr>
      <vt:lpstr>Case 6</vt:lpstr>
      <vt:lpstr>Case 10</vt:lpstr>
      <vt:lpstr>Case 10</vt:lpstr>
      <vt:lpstr> Case 10</vt:lpstr>
      <vt:lpstr>Case 10</vt:lpstr>
      <vt:lpstr>Case 10</vt:lpstr>
      <vt:lpstr>Case 10</vt:lpstr>
      <vt:lpstr>Case 10</vt:lpstr>
      <vt:lpstr>Case 10</vt:lpstr>
      <vt:lpstr>Case 10</vt:lpstr>
      <vt:lpstr>Case 10</vt:lpstr>
      <vt:lpstr>Case 10</vt:lpstr>
      <vt:lpstr>Case 10.</vt:lpstr>
      <vt:lpstr>Case 11</vt:lpstr>
      <vt:lpstr>Case 11</vt:lpstr>
      <vt:lpstr>Case 11</vt:lpstr>
      <vt:lpstr>Case 11</vt:lpstr>
      <vt:lpstr> Lab 5:</vt:lpstr>
      <vt:lpstr>Case 16</vt:lpstr>
      <vt:lpstr>Case 16</vt:lpstr>
      <vt:lpstr>Case 16</vt:lpstr>
      <vt:lpstr>Case 16</vt:lpstr>
      <vt:lpstr>Case 16</vt:lpstr>
      <vt:lpstr>Case 17</vt:lpstr>
      <vt:lpstr>Case 17</vt:lpstr>
      <vt:lpstr>Case 17</vt:lpstr>
      <vt:lpstr>Case 19</vt:lpstr>
      <vt:lpstr>Case 19</vt:lpstr>
      <vt:lpstr>Case 19</vt:lpstr>
      <vt:lpstr>Case 19</vt:lpstr>
      <vt:lpstr>Case 19</vt:lpstr>
      <vt:lpstr>Case 19</vt:lpstr>
      <vt:lpstr>Case 19</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Cell teaching cases</dc:title>
  <dc:creator>Alice Ma</dc:creator>
  <cp:lastModifiedBy>Akaliza Shalita</cp:lastModifiedBy>
  <cp:revision>6</cp:revision>
  <dcterms:created xsi:type="dcterms:W3CDTF">2012-12-03T17:51:32Z</dcterms:created>
  <dcterms:modified xsi:type="dcterms:W3CDTF">2013-01-29T16:15:56Z</dcterms:modified>
</cp:coreProperties>
</file>