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8" r:id="rId14"/>
    <p:sldId id="279" r:id="rId15"/>
    <p:sldId id="280" r:id="rId16"/>
    <p:sldId id="276" r:id="rId17"/>
    <p:sldId id="277" r:id="rId18"/>
    <p:sldId id="267" r:id="rId19"/>
    <p:sldId id="268" r:id="rId20"/>
    <p:sldId id="269" r:id="rId21"/>
    <p:sldId id="281" r:id="rId22"/>
    <p:sldId id="270" r:id="rId23"/>
    <p:sldId id="271" r:id="rId24"/>
    <p:sldId id="272" r:id="rId25"/>
    <p:sldId id="273" r:id="rId26"/>
    <p:sldId id="275" r:id="rId27"/>
    <p:sldId id="274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76527AB-7877-024A-A3DD-357A3B0A976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2E1478A-1D42-C147-9C48-C8B849815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Effective MCQs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450162"/>
          </a:xfrm>
        </p:spPr>
        <p:txBody>
          <a:bodyPr>
            <a:normAutofit/>
          </a:bodyPr>
          <a:lstStyle/>
          <a:p>
            <a:r>
              <a:rPr lang="en-US" dirty="0" smtClean="0"/>
              <a:t>Marc J Kahn, MD, MBA</a:t>
            </a:r>
          </a:p>
          <a:p>
            <a:r>
              <a:rPr lang="en-US" dirty="0" smtClean="0"/>
              <a:t>Peterman-Prosser Professor</a:t>
            </a:r>
          </a:p>
          <a:p>
            <a:r>
              <a:rPr lang="en-US" dirty="0" smtClean="0"/>
              <a:t>Sr. Associate Dean</a:t>
            </a:r>
          </a:p>
          <a:p>
            <a:r>
              <a:rPr lang="en-US" dirty="0" smtClean="0"/>
              <a:t>Tulane University School of Medicine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09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5" y="1441662"/>
            <a:ext cx="8042276" cy="1336956"/>
          </a:xfrm>
        </p:spPr>
        <p:txBody>
          <a:bodyPr/>
          <a:lstStyle/>
          <a:p>
            <a:r>
              <a:rPr lang="en-US" dirty="0" smtClean="0"/>
              <a:t>TEST Time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22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rules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potentially catastrophic or common problems</a:t>
            </a:r>
          </a:p>
          <a:p>
            <a:r>
              <a:rPr lang="en-US" dirty="0" smtClean="0"/>
              <a:t>Assess application of knowledge not a factoid</a:t>
            </a:r>
          </a:p>
          <a:p>
            <a:r>
              <a:rPr lang="en-US" dirty="0" smtClean="0"/>
              <a:t>Stem should be clear</a:t>
            </a:r>
          </a:p>
          <a:p>
            <a:r>
              <a:rPr lang="en-US" dirty="0" smtClean="0"/>
              <a:t>All distractors should be homogenous</a:t>
            </a:r>
          </a:p>
          <a:p>
            <a:r>
              <a:rPr lang="en-US" dirty="0" smtClean="0"/>
              <a:t>Avoid technical flaws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00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MCQ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32000" y="1444532"/>
            <a:ext cx="7625210" cy="18223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STEM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5754" y="3893218"/>
            <a:ext cx="5383899" cy="16843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A.	Distractor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B.	Distractor</a:t>
            </a:r>
          </a:p>
          <a:p>
            <a:pPr marL="457200" indent="-457200">
              <a:buAutoNum type="alphaUcPeriod" startAt="3"/>
            </a:pPr>
            <a:r>
              <a:rPr lang="en-US" sz="2000" b="1" dirty="0" smtClean="0">
                <a:solidFill>
                  <a:schemeClr val="tx1"/>
                </a:solidFill>
              </a:rPr>
              <a:t>Correct Answer</a:t>
            </a:r>
          </a:p>
          <a:p>
            <a:pPr marL="457200" indent="-457200">
              <a:buAutoNum type="alphaUcPeriod" startAt="3"/>
            </a:pPr>
            <a:r>
              <a:rPr lang="en-US" sz="2000" b="1" dirty="0" smtClean="0">
                <a:solidFill>
                  <a:schemeClr val="tx1"/>
                </a:solidFill>
              </a:rPr>
              <a:t>Distractor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E.	Distractor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1132000" y="3575686"/>
            <a:ext cx="7625210" cy="3175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Lead in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8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Beta blockers are associated with what common side effect?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68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67 year old woman complains of one month duration of severe shortness of breath associated with a dry cough.  Her symptoms are worse with exercise.  She has been diagnosed with severe glaucoma that is being treated with </a:t>
            </a:r>
            <a:r>
              <a:rPr lang="en-US" dirty="0" err="1" smtClean="0"/>
              <a:t>timolol</a:t>
            </a:r>
            <a:r>
              <a:rPr lang="en-US" dirty="0" smtClean="0"/>
              <a:t>, </a:t>
            </a:r>
            <a:r>
              <a:rPr lang="en-US" dirty="0" err="1" smtClean="0"/>
              <a:t>dipivefrine</a:t>
            </a:r>
            <a:r>
              <a:rPr lang="en-US" dirty="0" smtClean="0"/>
              <a:t>, </a:t>
            </a:r>
            <a:r>
              <a:rPr lang="en-US" dirty="0" err="1" smtClean="0"/>
              <a:t>travaprost</a:t>
            </a:r>
            <a:r>
              <a:rPr lang="en-US" dirty="0" smtClean="0"/>
              <a:t>, and </a:t>
            </a:r>
            <a:r>
              <a:rPr lang="en-US" dirty="0" err="1" smtClean="0"/>
              <a:t>brimonidine</a:t>
            </a:r>
            <a:r>
              <a:rPr lang="en-US" dirty="0" smtClean="0"/>
              <a:t> eye drops.  She is also taking oral acetazolamide.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Which of her medications is most likely responsible for her symptoms?</a:t>
            </a:r>
          </a:p>
        </p:txBody>
      </p:sp>
    </p:spTree>
    <p:extLst>
      <p:ext uri="{BB962C8B-B14F-4D97-AF65-F5344CB8AC3E}">
        <p14:creationId xmlns="" xmlns:p14="http://schemas.microsoft.com/office/powerpoint/2010/main" val="41973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STEM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Too much information</a:t>
            </a:r>
          </a:p>
          <a:p>
            <a:r>
              <a:rPr lang="en-US" dirty="0" smtClean="0"/>
              <a:t>Unnecessary data</a:t>
            </a:r>
          </a:p>
          <a:p>
            <a:r>
              <a:rPr lang="en-US" dirty="0" smtClean="0"/>
              <a:t>Red herrings</a:t>
            </a:r>
          </a:p>
          <a:p>
            <a:r>
              <a:rPr lang="en-US" dirty="0" smtClean="0"/>
              <a:t>Should all follow same format:</a:t>
            </a:r>
          </a:p>
          <a:p>
            <a:pPr lvl="1"/>
            <a:r>
              <a:rPr lang="en-US" dirty="0" smtClean="0"/>
              <a:t>Age and gender</a:t>
            </a:r>
          </a:p>
          <a:p>
            <a:pPr lvl="1"/>
            <a:r>
              <a:rPr lang="en-US" smtClean="0"/>
              <a:t>Complaint </a:t>
            </a:r>
            <a:r>
              <a:rPr lang="en-US" dirty="0" smtClean="0"/>
              <a:t>and duration</a:t>
            </a:r>
          </a:p>
          <a:p>
            <a:pPr lvl="1"/>
            <a:r>
              <a:rPr lang="en-US" dirty="0" smtClean="0"/>
              <a:t>PMH</a:t>
            </a:r>
          </a:p>
          <a:p>
            <a:pPr lvl="1"/>
            <a:r>
              <a:rPr lang="en-US" dirty="0" smtClean="0"/>
              <a:t>Physical</a:t>
            </a:r>
          </a:p>
          <a:p>
            <a:pPr lvl="1"/>
            <a:r>
              <a:rPr lang="en-US" dirty="0" smtClean="0"/>
              <a:t>Labs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646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Lead-in problems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Multiple negatives</a:t>
            </a:r>
          </a:p>
          <a:p>
            <a:pPr marL="0" indent="0">
              <a:buNone/>
            </a:pPr>
            <a:r>
              <a:rPr lang="en-US" dirty="0" smtClean="0"/>
              <a:t>All of the following are not contraindications to beta blockers except for: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Disguised TRUE/FALSE</a:t>
            </a:r>
          </a:p>
          <a:p>
            <a:pPr marL="0" indent="0">
              <a:buNone/>
            </a:pPr>
            <a:r>
              <a:rPr lang="en-US" dirty="0" smtClean="0"/>
              <a:t>Which of the following are true about his condition?</a:t>
            </a:r>
          </a:p>
        </p:txBody>
      </p:sp>
    </p:spTree>
    <p:extLst>
      <p:ext uri="{BB962C8B-B14F-4D97-AF65-F5344CB8AC3E}">
        <p14:creationId xmlns="" xmlns:p14="http://schemas.microsoft.com/office/powerpoint/2010/main" val="185731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5" y="1225840"/>
            <a:ext cx="8042276" cy="1336956"/>
          </a:xfrm>
        </p:spPr>
        <p:txBody>
          <a:bodyPr/>
          <a:lstStyle/>
          <a:p>
            <a:r>
              <a:rPr lang="en-US" dirty="0" smtClean="0"/>
              <a:t>Avoid Factoids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176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616702" y="2231502"/>
            <a:ext cx="3546496" cy="158908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000" b="1" dirty="0" smtClean="0"/>
              <a:t>GLIB = GLAB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4387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glib is purveyed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Which of the following are also purveyed: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	</a:t>
            </a:r>
            <a:r>
              <a:rPr lang="en-US" dirty="0" err="1" smtClean="0"/>
              <a:t>Binks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	Astons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	</a:t>
            </a:r>
            <a:r>
              <a:rPr lang="en-US" dirty="0" err="1" smtClean="0"/>
              <a:t>Glabs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D.	</a:t>
            </a:r>
            <a:r>
              <a:rPr lang="en-US" dirty="0" err="1" smtClean="0"/>
              <a:t>Wims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	</a:t>
            </a:r>
            <a:r>
              <a:rPr lang="en-US" dirty="0" err="1" smtClean="0"/>
              <a:t>Creys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9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Nothing </a:t>
            </a:r>
            <a:r>
              <a:rPr lang="en-US" smtClean="0"/>
              <a:t>to disclose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5" y="1640013"/>
            <a:ext cx="8042276" cy="1336956"/>
          </a:xfrm>
        </p:spPr>
        <p:txBody>
          <a:bodyPr/>
          <a:lstStyle/>
          <a:p>
            <a:r>
              <a:rPr lang="en-US" dirty="0" smtClean="0"/>
              <a:t>What has been learned??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38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Choices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38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perils of “all” and “none of the above”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mitochondria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endoplasmic reticulum</a:t>
            </a:r>
          </a:p>
          <a:p>
            <a:pPr marL="0" indent="0">
              <a:buNone/>
            </a:pPr>
            <a:r>
              <a:rPr lang="en-US" dirty="0" smtClean="0"/>
              <a:t>	C.  Nucleus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D.  None of the above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 All of the above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40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Schrodinger’s Cat</a:t>
            </a:r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1435706" y="2581673"/>
            <a:ext cx="2153560" cy="2043249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Dead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Cube 5"/>
          <p:cNvSpPr/>
          <p:nvPr/>
        </p:nvSpPr>
        <p:spPr>
          <a:xfrm>
            <a:off x="5232591" y="2581673"/>
            <a:ext cx="2153560" cy="2043249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Alive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5930" y="5235798"/>
            <a:ext cx="1848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 in between?</a:t>
            </a:r>
            <a:endParaRPr lang="en-US" b="1" dirty="0"/>
          </a:p>
        </p:txBody>
      </p:sp>
      <p:cxnSp>
        <p:nvCxnSpPr>
          <p:cNvPr id="11" name="Elbow Connector 10"/>
          <p:cNvCxnSpPr>
            <a:stCxn id="5" idx="3"/>
          </p:cNvCxnSpPr>
          <p:nvPr/>
        </p:nvCxnSpPr>
        <p:spPr>
          <a:xfrm rot="16200000" flipH="1">
            <a:off x="3081919" y="3800083"/>
            <a:ext cx="345143" cy="199482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6" idx="3"/>
          </p:cNvCxnSpPr>
          <p:nvPr/>
        </p:nvCxnSpPr>
        <p:spPr>
          <a:xfrm rot="5400000">
            <a:off x="5104605" y="4020704"/>
            <a:ext cx="345143" cy="155357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1939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Distractor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A.	red blood cell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	lymphocyte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	neutrophil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D.	eosinophil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	basophil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728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	Prevalence is highest in childhood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	Prevalence is highest in adulthood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	Prevalence is highest in the elderly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D.	Is autosomal dominant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	Prevalence is highest in women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91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Non-homogeneity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	review peripheral smear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	give IV glucose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	discuss end of life care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D. 	Consult a cardiologist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	order a blood gas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49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psychometrics</a:t>
            </a:r>
          </a:p>
          <a:p>
            <a:r>
              <a:rPr lang="en-US" dirty="0" smtClean="0"/>
              <a:t>Keep a secure item bank</a:t>
            </a:r>
          </a:p>
          <a:p>
            <a:r>
              <a:rPr lang="en-US" dirty="0" smtClean="0"/>
              <a:t>Add and retire questions (~30% new questions per year)</a:t>
            </a:r>
          </a:p>
          <a:p>
            <a:r>
              <a:rPr lang="en-US" dirty="0" smtClean="0"/>
              <a:t>Share with peers for comment</a:t>
            </a:r>
          </a:p>
          <a:p>
            <a:r>
              <a:rPr lang="en-US" dirty="0" smtClean="0"/>
              <a:t>Exam item Review Committee</a:t>
            </a:r>
          </a:p>
          <a:p>
            <a:r>
              <a:rPr lang="en-US" dirty="0" smtClean="0"/>
              <a:t>Insure clinical relevance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793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better to give than to receive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92248" y="2967335"/>
            <a:ext cx="1159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???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10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5" y="924984"/>
            <a:ext cx="8042276" cy="2466157"/>
          </a:xfrm>
        </p:spPr>
        <p:txBody>
          <a:bodyPr/>
          <a:lstStyle/>
          <a:p>
            <a:r>
              <a:rPr lang="en-US" dirty="0" smtClean="0"/>
              <a:t>There are no perfect questions, only perfect answers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54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Types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through R and X</a:t>
            </a:r>
          </a:p>
          <a:p>
            <a:r>
              <a:rPr lang="en-US" dirty="0" smtClean="0"/>
              <a:t>USMLE Step 1 only uses A-type, Step 2 also uses R-type</a:t>
            </a:r>
          </a:p>
          <a:p>
            <a:r>
              <a:rPr lang="en-US" dirty="0" smtClean="0"/>
              <a:t>A-type = single best answer MCQ, 4 or more options</a:t>
            </a:r>
          </a:p>
          <a:p>
            <a:r>
              <a:rPr lang="en-US" dirty="0" smtClean="0"/>
              <a:t>R-type = extended matching in sets of 2-20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82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Hyperleuckocytosis</a:t>
            </a:r>
            <a:r>
              <a:rPr lang="en-US" dirty="0" smtClean="0"/>
              <a:t> is typically associated with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(1)	infection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(2)	acute leukemia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(3)	chronic leukemia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(4)	baseball</a:t>
            </a:r>
          </a:p>
          <a:p>
            <a:pPr marL="0" indent="0">
              <a:buNone/>
            </a:pPr>
            <a:r>
              <a:rPr lang="en-US" dirty="0" smtClean="0"/>
              <a:t>A=1,2,3	B=1,3 	C=2,4 	D=4	E=all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1854" y="107576"/>
            <a:ext cx="8710872" cy="6588207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51854" y="107576"/>
            <a:ext cx="8992146" cy="6750424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423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multiple T/F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66341" y="3810383"/>
            <a:ext cx="7137117" cy="27612"/>
          </a:xfrm>
          <a:prstGeom prst="straightConnector1">
            <a:avLst/>
          </a:prstGeom>
          <a:ln w="38100" cmpd="sng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9275" y="4186561"/>
            <a:ext cx="2204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Totally Wrong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87937" y="4186561"/>
            <a:ext cx="2374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Totally Correct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537459" y="2610055"/>
            <a:ext cx="37702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219" y="3179184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5322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multiple T/F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66341" y="3810383"/>
            <a:ext cx="7137117" cy="27612"/>
          </a:xfrm>
          <a:prstGeom prst="straightConnector1">
            <a:avLst/>
          </a:prstGeom>
          <a:ln w="38100" cmpd="sng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9275" y="4186561"/>
            <a:ext cx="2204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Totally Wrong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87937" y="4186561"/>
            <a:ext cx="2374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Totally Correct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160433" y="2847404"/>
            <a:ext cx="3770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53574" y="3179184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845509" y="3216736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41257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Psychometrics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precise is my test?</a:t>
            </a:r>
          </a:p>
          <a:p>
            <a:pPr marL="0" indent="0">
              <a:buNone/>
            </a:pPr>
            <a:r>
              <a:rPr lang="en-US" dirty="0" err="1" smtClean="0"/>
              <a:t>Kuder</a:t>
            </a:r>
            <a:r>
              <a:rPr lang="en-US" dirty="0" smtClean="0"/>
              <a:t> Richardson—tests reliability for measures with dichotomous choices.  Ranges 0.00 to 1.00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KR=[N/(N-1)][1-{M(N-M)}]/(N*V)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N= number of items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M=arithmetic means of test scores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V= variance of raw scores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&gt; 0.7 is good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61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</a:t>
            </a:r>
            <a:r>
              <a:rPr lang="en-US" dirty="0" err="1" smtClean="0"/>
              <a:t>Biserial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correlation of individual question with overall examinee performance</a:t>
            </a:r>
          </a:p>
          <a:p>
            <a:r>
              <a:rPr lang="en-US" dirty="0" smtClean="0"/>
              <a:t>How good is my question at distinguishing high from low performers?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</a:t>
            </a:r>
            <a:r>
              <a:rPr lang="en-US" baseline="-25000" dirty="0" err="1" smtClean="0"/>
              <a:t>pb</a:t>
            </a:r>
            <a:r>
              <a:rPr lang="en-US" dirty="0" smtClean="0"/>
              <a:t>=M</a:t>
            </a:r>
            <a:r>
              <a:rPr lang="en-US" baseline="-25000" dirty="0" smtClean="0"/>
              <a:t>1</a:t>
            </a:r>
            <a:r>
              <a:rPr lang="en-US" dirty="0" smtClean="0"/>
              <a:t>-M</a:t>
            </a:r>
            <a:r>
              <a:rPr lang="en-US" baseline="-25000" dirty="0" smtClean="0"/>
              <a:t>0</a:t>
            </a:r>
            <a:r>
              <a:rPr lang="en-US" dirty="0" smtClean="0"/>
              <a:t>/s</a:t>
            </a:r>
            <a:r>
              <a:rPr lang="en-US" baseline="-25000" dirty="0" smtClean="0"/>
              <a:t>n-1</a:t>
            </a:r>
            <a:r>
              <a:rPr lang="en-US" dirty="0"/>
              <a:t> </a:t>
            </a:r>
            <a:r>
              <a:rPr lang="en-US" dirty="0" smtClean="0"/>
              <a:t>* [n</a:t>
            </a:r>
            <a:r>
              <a:rPr lang="en-US" baseline="-25000" dirty="0" smtClean="0"/>
              <a:t>1</a:t>
            </a:r>
            <a:r>
              <a:rPr lang="en-US" dirty="0" smtClean="0"/>
              <a:t>n</a:t>
            </a:r>
            <a:r>
              <a:rPr lang="en-US" baseline="-25000" dirty="0" smtClean="0"/>
              <a:t>0</a:t>
            </a:r>
            <a:r>
              <a:rPr lang="en-US" dirty="0" smtClean="0"/>
              <a:t>/n(n-1)]^</a:t>
            </a:r>
            <a:r>
              <a:rPr lang="en-US" baseline="30000" dirty="0" smtClean="0"/>
              <a:t>1/2</a:t>
            </a:r>
          </a:p>
          <a:p>
            <a:pPr marL="0" indent="0">
              <a:buNone/>
            </a:pPr>
            <a:r>
              <a:rPr lang="en-US" dirty="0" smtClean="0"/>
              <a:t>Want POSITIVE value (-1.00 to 1.00)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&gt;0.2 very good</a:t>
            </a:r>
          </a:p>
        </p:txBody>
      </p:sp>
    </p:spTree>
    <p:extLst>
      <p:ext uri="{BB962C8B-B14F-4D97-AF65-F5344CB8AC3E}">
        <p14:creationId xmlns="" xmlns:p14="http://schemas.microsoft.com/office/powerpoint/2010/main" val="88903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95</TotalTime>
  <Words>387</Words>
  <Application>Microsoft Office PowerPoint</Application>
  <PresentationFormat>On-screen Show (4:3)</PresentationFormat>
  <Paragraphs>137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Breeze</vt:lpstr>
      <vt:lpstr>Writing Effective MCQs</vt:lpstr>
      <vt:lpstr>Disclosures</vt:lpstr>
      <vt:lpstr>There are no perfect questions, only perfect answers</vt:lpstr>
      <vt:lpstr>MCQ Types</vt:lpstr>
      <vt:lpstr>K-type</vt:lpstr>
      <vt:lpstr>Problem with multiple T/F</vt:lpstr>
      <vt:lpstr>Problem with multiple T/F</vt:lpstr>
      <vt:lpstr>Psychometrics</vt:lpstr>
      <vt:lpstr>Point Biserial</vt:lpstr>
      <vt:lpstr>TEST Time</vt:lpstr>
      <vt:lpstr>MCQ rules</vt:lpstr>
      <vt:lpstr>Anatomy of a MCQ</vt:lpstr>
      <vt:lpstr>Bad Stem</vt:lpstr>
      <vt:lpstr>Better stem</vt:lpstr>
      <vt:lpstr>Other STEM problems</vt:lpstr>
      <vt:lpstr>Lead-in problems</vt:lpstr>
      <vt:lpstr>Avoid Factoids</vt:lpstr>
      <vt:lpstr>Slide 18</vt:lpstr>
      <vt:lpstr>A glib is purveyed</vt:lpstr>
      <vt:lpstr>What has been learned??</vt:lpstr>
      <vt:lpstr>Answer Choices</vt:lpstr>
      <vt:lpstr>The perils of “all” and “none of the above”</vt:lpstr>
      <vt:lpstr>Schrodinger’s Cat</vt:lpstr>
      <vt:lpstr>Bad Distractor</vt:lpstr>
      <vt:lpstr>Universality</vt:lpstr>
      <vt:lpstr>Non-homogeneity </vt:lpstr>
      <vt:lpstr>Other key points</vt:lpstr>
      <vt:lpstr>It is better to give than to receive</vt:lpstr>
    </vt:vector>
  </TitlesOfParts>
  <Company>tulane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Effective MCQs</dc:title>
  <dc:creator>Marc Kahn</dc:creator>
  <cp:lastModifiedBy>llove</cp:lastModifiedBy>
  <cp:revision>19</cp:revision>
  <dcterms:created xsi:type="dcterms:W3CDTF">2011-09-15T18:23:52Z</dcterms:created>
  <dcterms:modified xsi:type="dcterms:W3CDTF">2012-01-19T21:21:17Z</dcterms:modified>
</cp:coreProperties>
</file>