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75" r:id="rId3"/>
    <p:sldId id="256" r:id="rId4"/>
    <p:sldId id="257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3" r:id="rId15"/>
    <p:sldId id="267" r:id="rId16"/>
    <p:sldId id="268" r:id="rId17"/>
    <p:sldId id="270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Val val="1"/>
        </c:dLbls>
        <c:overlap val="-25"/>
        <c:axId val="310571008"/>
        <c:axId val="310572544"/>
      </c:barChart>
      <c:catAx>
        <c:axId val="3105710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310572544"/>
        <c:crosses val="autoZero"/>
        <c:auto val="1"/>
        <c:lblAlgn val="ctr"/>
        <c:lblOffset val="100"/>
      </c:catAx>
      <c:valAx>
        <c:axId val="310572544"/>
        <c:scaling>
          <c:orientation val="minMax"/>
        </c:scaling>
        <c:delete val="1"/>
        <c:axPos val="b"/>
        <c:numFmt formatCode="0%" sourceLinked="1"/>
        <c:tickLblPos val="none"/>
        <c:crossAx val="310571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23</c:v>
                </c:pt>
                <c:pt idx="1">
                  <c:v>13</c:v>
                </c:pt>
                <c:pt idx="2">
                  <c:v>23</c:v>
                </c:pt>
                <c:pt idx="3">
                  <c:v>23</c:v>
                </c:pt>
                <c:pt idx="4">
                  <c:v>16</c:v>
                </c:pt>
              </c:numCache>
            </c:numRef>
          </c:val>
        </c:ser>
        <c:axId val="311322112"/>
        <c:axId val="311323648"/>
      </c:barChart>
      <c:catAx>
        <c:axId val="311322112"/>
        <c:scaling>
          <c:orientation val="minMax"/>
        </c:scaling>
        <c:axPos val="l"/>
        <c:numFmt formatCode="General" sourceLinked="1"/>
        <c:tickLblPos val="nextTo"/>
        <c:crossAx val="311323648"/>
        <c:crosses val="autoZero"/>
        <c:auto val="1"/>
        <c:lblAlgn val="ctr"/>
        <c:lblOffset val="100"/>
      </c:catAx>
      <c:valAx>
        <c:axId val="311323648"/>
        <c:scaling>
          <c:orientation val="minMax"/>
        </c:scaling>
        <c:axPos val="b"/>
        <c:majorGridlines/>
        <c:numFmt formatCode="General" sourceLinked="1"/>
        <c:tickLblPos val="nextTo"/>
        <c:crossAx val="3113221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4800" smtClean="0"/>
                      <a:t>25%</a:t>
                    </a:r>
                    <a:endParaRPr lang="en-US" sz="480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4800" smtClean="0"/>
                      <a:t>75%</a:t>
                    </a:r>
                    <a:endParaRPr lang="en-US" sz="48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48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</c:ser>
        <c:dLbls>
          <c:showVal val="1"/>
        </c:dLbls>
        <c:gapWidth val="75"/>
        <c:overlap val="100"/>
        <c:axId val="335861248"/>
        <c:axId val="335862784"/>
      </c:barChart>
      <c:catAx>
        <c:axId val="33586124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3000" baseline="0"/>
            </a:pPr>
            <a:endParaRPr lang="en-US"/>
          </a:p>
        </c:txPr>
        <c:crossAx val="335862784"/>
        <c:crosses val="autoZero"/>
        <c:auto val="1"/>
        <c:lblAlgn val="ctr"/>
        <c:lblOffset val="100"/>
      </c:catAx>
      <c:valAx>
        <c:axId val="335862784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335861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0"/>
              <c:layout>
                <c:manualLayout>
                  <c:x val="3.0864197530864209E-3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77%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3950617283950615E-2"/>
                  <c:y val="-8.4180979826834687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23%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4800"/>
                </a:pPr>
                <a:endParaRPr lang="en-US"/>
              </a:p>
            </c:txPr>
            <c:showVal val="1"/>
          </c:dLbls>
          <c:cat>
            <c:strLit>
              <c:ptCount val="1"/>
              <c:pt idx="0">
                <c:v>YES</c:v>
              </c:pt>
            </c:strLit>
          </c:cat>
          <c:val>
            <c:numRef>
              <c:f>Sheet1!$B$2:$B$3</c:f>
              <c:numCache>
                <c:formatCode>General</c:formatCode>
                <c:ptCount val="2"/>
                <c:pt idx="0">
                  <c:v>77</c:v>
                </c:pt>
                <c:pt idx="1">
                  <c:v>23</c:v>
                </c:pt>
              </c:numCache>
            </c:numRef>
          </c:val>
        </c:ser>
        <c:dLbls>
          <c:showVal val="1"/>
        </c:dLbls>
        <c:overlap val="-25"/>
        <c:axId val="374180096"/>
        <c:axId val="374198272"/>
      </c:barChart>
      <c:catAx>
        <c:axId val="37418009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4000"/>
            </a:pPr>
            <a:endParaRPr lang="en-US"/>
          </a:p>
        </c:txPr>
        <c:crossAx val="374198272"/>
        <c:crosses val="autoZero"/>
        <c:auto val="1"/>
        <c:lblAlgn val="ctr"/>
        <c:lblOffset val="100"/>
      </c:catAx>
      <c:valAx>
        <c:axId val="3741982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3741800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sz="40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0.31000000000000016</c:v>
                </c:pt>
                <c:pt idx="1">
                  <c:v>0.69000000000000028</c:v>
                </c:pt>
              </c:numCache>
            </c:numRef>
          </c:val>
        </c:ser>
        <c:dLbls>
          <c:showVal val="1"/>
        </c:dLbls>
        <c:overlap val="-25"/>
        <c:axId val="365589632"/>
        <c:axId val="365591168"/>
      </c:barChart>
      <c:catAx>
        <c:axId val="36558963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3600"/>
            </a:pPr>
            <a:endParaRPr lang="en-US"/>
          </a:p>
        </c:txPr>
        <c:crossAx val="365591168"/>
        <c:crosses val="autoZero"/>
        <c:auto val="1"/>
        <c:lblAlgn val="ctr"/>
        <c:lblOffset val="100"/>
      </c:catAx>
      <c:valAx>
        <c:axId val="365591168"/>
        <c:scaling>
          <c:orientation val="minMax"/>
        </c:scaling>
        <c:delete val="1"/>
        <c:axPos val="b"/>
        <c:numFmt formatCode="0%" sourceLinked="1"/>
        <c:tickLblPos val="none"/>
        <c:crossAx val="365589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txPr>
              <a:bodyPr/>
              <a:lstStyle/>
              <a:p>
                <a:pPr>
                  <a:defRPr sz="36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0.72000000000000031</c:v>
                </c:pt>
                <c:pt idx="1">
                  <c:v>0.28000000000000008</c:v>
                </c:pt>
              </c:numCache>
            </c:numRef>
          </c:val>
        </c:ser>
        <c:dLbls>
          <c:showVal val="1"/>
        </c:dLbls>
        <c:overlap val="-25"/>
        <c:axId val="365623552"/>
        <c:axId val="365371392"/>
      </c:barChart>
      <c:catAx>
        <c:axId val="36562355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365371392"/>
        <c:crosses val="autoZero"/>
        <c:auto val="1"/>
        <c:lblAlgn val="ctr"/>
        <c:lblOffset val="100"/>
      </c:catAx>
      <c:valAx>
        <c:axId val="36537139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365623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0.00926</cdr:x>
      <cdr:y>0.1852</cdr:y>
    </cdr:from>
    <cdr:to>
      <cdr:x>0.12037</cdr:x>
      <cdr:y>0.3704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838200"/>
          <a:ext cx="9144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</cdr:x>
      <cdr:y>0.1852</cdr:y>
    </cdr:from>
    <cdr:to>
      <cdr:x>0.11111</cdr:x>
      <cdr:y>0.38723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838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4000" dirty="0" smtClean="0"/>
            <a:t>NO</a:t>
          </a:r>
          <a:endParaRPr lang="en-US" sz="4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15870-711F-47F3-896E-1A6CC10A186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12/1/2009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8108C-6BC2-4641-8840-693D3253A3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CAF-2D4B-45F7-9ABE-969ACDE0854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D9FF-1134-47A4-802B-76DF3D89B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FA191-BF5A-4A2B-A061-3D81EE5C38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12/1/2009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3833E4-7ED3-42E7-88D1-C3FEF3D2AB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304800"/>
            <a:ext cx="4833938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dirty="0">
                <a:solidFill>
                  <a:prstClr val="black"/>
                </a:solidFill>
              </a:rPr>
              <a:t>Disclosures for </a:t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>Elizabeth Bengtson, MD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/>
        </p:nvGraphicFramePr>
        <p:xfrm>
          <a:off x="990600" y="1676400"/>
          <a:ext cx="7315200" cy="4886681"/>
        </p:xfrm>
        <a:graphic>
          <a:graphicData uri="http://schemas.openxmlformats.org/drawingml/2006/table">
            <a:tbl>
              <a:tblPr/>
              <a:tblGrid>
                <a:gridCol w="2708836"/>
                <a:gridCol w="4606364"/>
              </a:tblGrid>
              <a:tr h="5784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 Support/P.I.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Employee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Consultant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Stockholder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9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Speakers Bureau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1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Honoraria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Membership in Advisory Board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6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Presentation includes a description of the following off-label use of a drug or medical device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Not applicable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0" name="Text Box 30"/>
          <p:cNvSpPr txBox="1">
            <a:spLocks noChangeArrowheads="1"/>
          </p:cNvSpPr>
          <p:nvPr/>
        </p:nvSpPr>
        <p:spPr bwMode="auto">
          <a:xfrm>
            <a:off x="457200" y="1371600"/>
            <a:ext cx="8229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1600" i="1" smtClean="0">
                <a:solidFill>
                  <a:prstClr val="black"/>
                </a:solidFill>
                <a:latin typeface="Arial Narrow" pitchFamily="34" charset="0"/>
              </a:rPr>
              <a:t>           In compliance with ACCME policy, ASH requires the following disclosures to the session audience: </a:t>
            </a:r>
          </a:p>
        </p:txBody>
      </p:sp>
      <p:sp>
        <p:nvSpPr>
          <p:cNvPr id="2081" name="Text Box 31"/>
          <p:cNvSpPr txBox="1">
            <a:spLocks noChangeArrowheads="1"/>
          </p:cNvSpPr>
          <p:nvPr/>
        </p:nvSpPr>
        <p:spPr bwMode="auto">
          <a:xfrm rot="-5400000">
            <a:off x="6881813" y="3481388"/>
            <a:ext cx="38877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808080"/>
                </a:solidFill>
                <a:latin typeface="Arial Narrow" pitchFamily="34" charset="0"/>
              </a:rPr>
              <a:t>51</a:t>
            </a:r>
            <a:r>
              <a:rPr lang="en-US" sz="1200" baseline="30000" smtClean="0">
                <a:solidFill>
                  <a:srgbClr val="808080"/>
                </a:solidFill>
                <a:latin typeface="Arial Narrow" pitchFamily="34" charset="0"/>
              </a:rPr>
              <a:t>st</a:t>
            </a:r>
            <a:r>
              <a:rPr lang="en-US" sz="1200" smtClean="0">
                <a:solidFill>
                  <a:srgbClr val="808080"/>
                </a:solidFill>
                <a:latin typeface="Arial Narrow" pitchFamily="34" charset="0"/>
              </a:rPr>
              <a:t> ASH Annual Meeting ♦ New Orleans, 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 What have you found least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Discussion of a topic that may not be relevant or translatable to other institutions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Long-winded presentations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Not enough time for interaction/discussion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8.  Would you like future meetings to be structured similarly: 3-4 didactic lectures?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9.  If you answered “no” what would you prefer (1</a:t>
            </a:r>
            <a:r>
              <a:rPr lang="en-US" baseline="30000" dirty="0" smtClean="0"/>
              <a:t>st</a:t>
            </a:r>
            <a:r>
              <a:rPr lang="en-US" dirty="0" smtClean="0"/>
              <a:t> to 6</a:t>
            </a:r>
            <a:r>
              <a:rPr lang="en-US" baseline="30000" dirty="0" smtClean="0"/>
              <a:t>th</a:t>
            </a:r>
            <a:r>
              <a:rPr lang="en-US" dirty="0" smtClean="0"/>
              <a:t> choice)?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524000"/>
          <a:ext cx="7064010" cy="472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/>
                <a:gridCol w="859971"/>
                <a:gridCol w="554355"/>
                <a:gridCol w="859971"/>
                <a:gridCol w="859971"/>
                <a:gridCol w="859971"/>
                <a:gridCol w="859971"/>
              </a:tblGrid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Didactic </a:t>
                      </a:r>
                    </a:p>
                    <a:p>
                      <a:r>
                        <a:rPr lang="en-US" dirty="0" smtClean="0"/>
                        <a:t>Presentations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Group </a:t>
                      </a:r>
                    </a:p>
                    <a:p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Group </a:t>
                      </a:r>
                    </a:p>
                    <a:p>
                      <a:r>
                        <a:rPr lang="en-US" baseline="0" dirty="0" smtClean="0"/>
                        <a:t>Workshops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Group Structured</a:t>
                      </a:r>
                      <a:r>
                        <a:rPr lang="en-US" baseline="0" dirty="0" smtClean="0"/>
                        <a:t>  Open</a:t>
                      </a:r>
                    </a:p>
                    <a:p>
                      <a:r>
                        <a:rPr lang="en-US" baseline="0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Group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Unstructured  Open</a:t>
                      </a:r>
                    </a:p>
                    <a:p>
                      <a:r>
                        <a:rPr lang="en-US" baseline="0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24600"/>
            <a:ext cx="589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9 respondents to this question, 26 skipped the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9.  If you answered “no” what would your prefer (1</a:t>
            </a:r>
            <a:r>
              <a:rPr lang="en-US" baseline="30000" dirty="0" smtClean="0"/>
              <a:t>st</a:t>
            </a:r>
            <a:r>
              <a:rPr lang="en-US" dirty="0" smtClean="0"/>
              <a:t> to 6</a:t>
            </a:r>
            <a:r>
              <a:rPr lang="en-US" baseline="30000" dirty="0" smtClean="0"/>
              <a:t>th</a:t>
            </a:r>
            <a:r>
              <a:rPr lang="en-US" dirty="0" smtClean="0"/>
              <a:t> choice)?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23981" cy="472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/>
                <a:gridCol w="859971"/>
                <a:gridCol w="554355"/>
                <a:gridCol w="859971"/>
                <a:gridCol w="859971"/>
                <a:gridCol w="859971"/>
                <a:gridCol w="859971"/>
                <a:gridCol w="859971"/>
              </a:tblGrid>
              <a:tr h="723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Avg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Rating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Didactic </a:t>
                      </a:r>
                    </a:p>
                    <a:p>
                      <a:r>
                        <a:rPr lang="en-US" dirty="0" smtClean="0"/>
                        <a:t>Presentations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2.0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Group </a:t>
                      </a:r>
                    </a:p>
                    <a:p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3.3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Group </a:t>
                      </a:r>
                    </a:p>
                    <a:p>
                      <a:r>
                        <a:rPr lang="en-US" baseline="0" dirty="0" smtClean="0"/>
                        <a:t>Workshops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4.25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Group Structured</a:t>
                      </a:r>
                      <a:r>
                        <a:rPr lang="en-US" baseline="0" dirty="0" smtClean="0"/>
                        <a:t>  Open</a:t>
                      </a:r>
                    </a:p>
                    <a:p>
                      <a:r>
                        <a:rPr lang="en-US" baseline="0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3.75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Group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Unstructured  Open</a:t>
                      </a:r>
                    </a:p>
                    <a:p>
                      <a:r>
                        <a:rPr lang="en-US" baseline="0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10.  Would you prefer time for networking </a:t>
            </a:r>
            <a:r>
              <a:rPr lang="en-US" sz="3200" b="1" dirty="0" smtClean="0"/>
              <a:t>instead</a:t>
            </a:r>
            <a:r>
              <a:rPr lang="en-US" sz="3200" dirty="0" smtClean="0"/>
              <a:t> of formal presentations?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11.  Would you prefer a room reserved following the meeting to interact/connect with other course directors?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Topics to discuss at future meetings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Curriculum content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Virtual/digital microscopy </a:t>
            </a:r>
            <a:r>
              <a:rPr lang="en-US" dirty="0" err="1" smtClean="0">
                <a:solidFill>
                  <a:srgbClr val="C00000"/>
                </a:solidFill>
              </a:rPr>
              <a:t>vs</a:t>
            </a:r>
            <a:r>
              <a:rPr lang="en-US" dirty="0" smtClean="0">
                <a:solidFill>
                  <a:srgbClr val="C00000"/>
                </a:solidFill>
              </a:rPr>
              <a:t> traditional labs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The use of technology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Exam question writing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Board preparation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Comparison of USMLE and Hematology Exam performance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USMLE performance in relation to teaching methods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Faculty incentives for teaching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Comments on the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Upcoming survey (PLEASE respond)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Survey of present group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First time attendees?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Keep the same didactic format?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Interest in additional time after this meeting?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C00000"/>
                </a:solidFill>
              </a:rPr>
              <a:t>Structured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C00000"/>
                </a:solidFill>
              </a:rPr>
              <a:t>Unstructured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Interest in separate meeting for in-depth discussion?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Interest in “un-official” course directors’ email list?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ASH 2009</a:t>
            </a:r>
            <a:br>
              <a:rPr lang="en-US" dirty="0" smtClean="0"/>
            </a:br>
            <a:r>
              <a:rPr lang="en-US" dirty="0" smtClean="0"/>
              <a:t>Course Directors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Elizabeth Bengtson, MD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Dartmouth Hitchcock Medical Center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Hanover, N.H. 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I have no conflicts of interest.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1.   Did you attend the 2008 ASH Hematology Course Directors’ meeting?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943600"/>
            <a:ext cx="4638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Number of </a:t>
            </a:r>
            <a:r>
              <a:rPr lang="en-US" sz="3200" dirty="0" err="1" smtClean="0"/>
              <a:t>respondees</a:t>
            </a:r>
            <a:r>
              <a:rPr lang="en-US" sz="3200" dirty="0" smtClean="0"/>
              <a:t>: 35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2.  How often have you attended the Hematology Course Directors’ breakfast over the last 5 years 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If you have missed any meetings, what kept you from attending?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Unable to attend ASH (more than ½)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Time slot (2)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C00000"/>
                </a:solidFill>
              </a:rPr>
              <a:t>Two responses of concern: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Not sure if needed a personal invitation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Repetitive topics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4.  If you have  missed any meetings and you were a </a:t>
            </a:r>
            <a:r>
              <a:rPr lang="en-US" sz="3200" dirty="0"/>
              <a:t>c</a:t>
            </a:r>
            <a:r>
              <a:rPr lang="en-US" sz="3200" dirty="0" smtClean="0"/>
              <a:t>ourse director,  did a representative from your institution attend?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5. Have you ever attended the Course Directors meeting with someone else from your program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7 of 29 respondents to the question have come with a co-director or a fellowship director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6. What have you found most useful?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Sharing ideas/strategies from other schools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ASH course objectives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Updates on ASH case studies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578</Words>
  <Application>Microsoft Office PowerPoint</Application>
  <PresentationFormat>On-screen Show (4:3)</PresentationFormat>
  <Paragraphs>164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1_Office Theme</vt:lpstr>
      <vt:lpstr>Slide 1</vt:lpstr>
      <vt:lpstr>ASH 2009 Course Directors Survey</vt:lpstr>
      <vt:lpstr>Slide 3</vt:lpstr>
      <vt:lpstr>1.   Did you attend the 2008 ASH Hematology Course Directors’ meeting?</vt:lpstr>
      <vt:lpstr>2.  How often have you attended the Hematology Course Directors’ breakfast over the last 5 years ?</vt:lpstr>
      <vt:lpstr>3.  If you have missed any meetings, what kept you from attending?</vt:lpstr>
      <vt:lpstr>4.  If you have  missed any meetings and you were a course director,  did a representative from your institution attend?</vt:lpstr>
      <vt:lpstr>5. Have you ever attended the Course Directors meeting with someone else from your program?</vt:lpstr>
      <vt:lpstr>6. What have you found most useful?</vt:lpstr>
      <vt:lpstr>7. What have you found least useful?</vt:lpstr>
      <vt:lpstr>8.  Would you like future meetings to be structured similarly: 3-4 didactic lectures?</vt:lpstr>
      <vt:lpstr>9.  If you answered “no” what would you prefer (1st to 6th choice)?</vt:lpstr>
      <vt:lpstr>9.  If you answered “no” what would your prefer (1st to 6th choice)?</vt:lpstr>
      <vt:lpstr>10.  Would you prefer time for networking instead of formal presentations?</vt:lpstr>
      <vt:lpstr>11.  Would you prefer a room reserved following the meeting to interact/connect with other course directors?</vt:lpstr>
      <vt:lpstr>Topics to discuss at future meetings :</vt:lpstr>
      <vt:lpstr>Discussion . . . </vt:lpstr>
    </vt:vector>
  </TitlesOfParts>
  <Company>Dartmouth-Hitchcock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Elizabeth M. Bengtson</dc:creator>
  <cp:lastModifiedBy> </cp:lastModifiedBy>
  <cp:revision>87</cp:revision>
  <dcterms:created xsi:type="dcterms:W3CDTF">2009-11-27T11:47:07Z</dcterms:created>
  <dcterms:modified xsi:type="dcterms:W3CDTF">2009-12-01T20:19:54Z</dcterms:modified>
</cp:coreProperties>
</file>