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4"/>
  </p:notesMasterIdLst>
  <p:sldIdLst>
    <p:sldId id="690" r:id="rId3"/>
    <p:sldId id="667" r:id="rId4"/>
    <p:sldId id="668" r:id="rId5"/>
    <p:sldId id="669" r:id="rId6"/>
    <p:sldId id="670" r:id="rId7"/>
    <p:sldId id="671" r:id="rId8"/>
    <p:sldId id="672" r:id="rId9"/>
    <p:sldId id="673" r:id="rId10"/>
    <p:sldId id="674" r:id="rId11"/>
    <p:sldId id="675" r:id="rId12"/>
    <p:sldId id="676" r:id="rId13"/>
    <p:sldId id="677" r:id="rId14"/>
    <p:sldId id="678" r:id="rId15"/>
    <p:sldId id="679" r:id="rId16"/>
    <p:sldId id="680" r:id="rId17"/>
    <p:sldId id="681" r:id="rId18"/>
    <p:sldId id="682" r:id="rId19"/>
    <p:sldId id="683" r:id="rId20"/>
    <p:sldId id="684" r:id="rId21"/>
    <p:sldId id="685" r:id="rId22"/>
    <p:sldId id="686" r:id="rId23"/>
    <p:sldId id="481" r:id="rId24"/>
    <p:sldId id="490" r:id="rId25"/>
    <p:sldId id="609" r:id="rId26"/>
    <p:sldId id="492" r:id="rId27"/>
    <p:sldId id="610" r:id="rId28"/>
    <p:sldId id="484" r:id="rId29"/>
    <p:sldId id="611" r:id="rId30"/>
    <p:sldId id="485" r:id="rId31"/>
    <p:sldId id="612" r:id="rId32"/>
    <p:sldId id="486" r:id="rId33"/>
    <p:sldId id="613" r:id="rId34"/>
    <p:sldId id="497" r:id="rId35"/>
    <p:sldId id="614" r:id="rId36"/>
    <p:sldId id="488" r:id="rId37"/>
    <p:sldId id="615" r:id="rId38"/>
    <p:sldId id="500" r:id="rId39"/>
    <p:sldId id="616" r:id="rId40"/>
    <p:sldId id="617" r:id="rId41"/>
    <p:sldId id="618" r:id="rId42"/>
    <p:sldId id="688"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Lst>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2" autoAdjust="0"/>
    <p:restoredTop sz="86999" autoAdjust="0"/>
  </p:normalViewPr>
  <p:slideViewPr>
    <p:cSldViewPr>
      <p:cViewPr varScale="1">
        <p:scale>
          <a:sx n="84" d="100"/>
          <a:sy n="84" d="100"/>
        </p:scale>
        <p:origin x="90"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09CF1-694F-4B73-A2EE-480D3DDCA6E3}" type="datetimeFigureOut">
              <a:rPr lang="en-US" smtClean="0"/>
              <a:pPr/>
              <a:t>12/1/2014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9D946-2FF9-4E75-9932-FB870ACAE02E}" type="slidenum">
              <a:rPr lang="en-US" smtClean="0"/>
              <a:pPr/>
              <a:t>‹#›</a:t>
            </a:fld>
            <a:endParaRPr lang="en-US" dirty="0"/>
          </a:p>
        </p:txBody>
      </p:sp>
    </p:spTree>
    <p:extLst>
      <p:ext uri="{BB962C8B-B14F-4D97-AF65-F5344CB8AC3E}">
        <p14:creationId xmlns:p14="http://schemas.microsoft.com/office/powerpoint/2010/main" val="228241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2</a:t>
            </a:fld>
            <a:endParaRPr lang="en-US" dirty="0"/>
          </a:p>
        </p:txBody>
      </p:sp>
    </p:spTree>
    <p:extLst>
      <p:ext uri="{BB962C8B-B14F-4D97-AF65-F5344CB8AC3E}">
        <p14:creationId xmlns:p14="http://schemas.microsoft.com/office/powerpoint/2010/main" val="203944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30</a:t>
            </a:fld>
            <a:endParaRPr lang="en-US"/>
          </a:p>
        </p:txBody>
      </p:sp>
    </p:spTree>
    <p:extLst>
      <p:ext uri="{BB962C8B-B14F-4D97-AF65-F5344CB8AC3E}">
        <p14:creationId xmlns:p14="http://schemas.microsoft.com/office/powerpoint/2010/main" val="166231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31</a:t>
            </a:fld>
            <a:endParaRPr lang="en-US"/>
          </a:p>
        </p:txBody>
      </p:sp>
    </p:spTree>
    <p:extLst>
      <p:ext uri="{BB962C8B-B14F-4D97-AF65-F5344CB8AC3E}">
        <p14:creationId xmlns:p14="http://schemas.microsoft.com/office/powerpoint/2010/main" val="301379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32</a:t>
            </a:fld>
            <a:endParaRPr lang="en-US"/>
          </a:p>
        </p:txBody>
      </p:sp>
    </p:spTree>
    <p:extLst>
      <p:ext uri="{BB962C8B-B14F-4D97-AF65-F5344CB8AC3E}">
        <p14:creationId xmlns:p14="http://schemas.microsoft.com/office/powerpoint/2010/main" val="72004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33</a:t>
            </a:fld>
            <a:endParaRPr lang="en-US"/>
          </a:p>
        </p:txBody>
      </p:sp>
    </p:spTree>
    <p:extLst>
      <p:ext uri="{BB962C8B-B14F-4D97-AF65-F5344CB8AC3E}">
        <p14:creationId xmlns:p14="http://schemas.microsoft.com/office/powerpoint/2010/main" val="7571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34</a:t>
            </a:fld>
            <a:endParaRPr lang="en-US"/>
          </a:p>
        </p:txBody>
      </p:sp>
    </p:spTree>
    <p:extLst>
      <p:ext uri="{BB962C8B-B14F-4D97-AF65-F5344CB8AC3E}">
        <p14:creationId xmlns:p14="http://schemas.microsoft.com/office/powerpoint/2010/main" val="4132159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35</a:t>
            </a:fld>
            <a:endParaRPr lang="en-US"/>
          </a:p>
        </p:txBody>
      </p:sp>
    </p:spTree>
    <p:extLst>
      <p:ext uri="{BB962C8B-B14F-4D97-AF65-F5344CB8AC3E}">
        <p14:creationId xmlns:p14="http://schemas.microsoft.com/office/powerpoint/2010/main" val="204881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36</a:t>
            </a:fld>
            <a:endParaRPr lang="en-US"/>
          </a:p>
        </p:txBody>
      </p:sp>
    </p:spTree>
    <p:extLst>
      <p:ext uri="{BB962C8B-B14F-4D97-AF65-F5344CB8AC3E}">
        <p14:creationId xmlns:p14="http://schemas.microsoft.com/office/powerpoint/2010/main" val="306261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smtClean="0"/>
          </a:p>
        </p:txBody>
      </p:sp>
      <p:sp>
        <p:nvSpPr>
          <p:cNvPr id="4" name="Slide Number Placeholder 3"/>
          <p:cNvSpPr>
            <a:spLocks noGrp="1"/>
          </p:cNvSpPr>
          <p:nvPr>
            <p:ph type="sldNum" sz="quarter" idx="10"/>
          </p:nvPr>
        </p:nvSpPr>
        <p:spPr/>
        <p:txBody>
          <a:bodyPr/>
          <a:lstStyle/>
          <a:p>
            <a:fld id="{4EF9D946-2FF9-4E75-9932-FB870ACAE02E}" type="slidenum">
              <a:rPr lang="en-US" smtClean="0"/>
              <a:pPr/>
              <a:t>37</a:t>
            </a:fld>
            <a:endParaRPr lang="en-US"/>
          </a:p>
        </p:txBody>
      </p:sp>
    </p:spTree>
    <p:extLst>
      <p:ext uri="{BB962C8B-B14F-4D97-AF65-F5344CB8AC3E}">
        <p14:creationId xmlns:p14="http://schemas.microsoft.com/office/powerpoint/2010/main" val="260711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smtClean="0"/>
          </a:p>
        </p:txBody>
      </p:sp>
      <p:sp>
        <p:nvSpPr>
          <p:cNvPr id="4" name="Slide Number Placeholder 3"/>
          <p:cNvSpPr>
            <a:spLocks noGrp="1"/>
          </p:cNvSpPr>
          <p:nvPr>
            <p:ph type="sldNum" sz="quarter" idx="10"/>
          </p:nvPr>
        </p:nvSpPr>
        <p:spPr/>
        <p:txBody>
          <a:bodyPr/>
          <a:lstStyle/>
          <a:p>
            <a:fld id="{4EF9D946-2FF9-4E75-9932-FB870ACAE02E}" type="slidenum">
              <a:rPr lang="en-US" smtClean="0"/>
              <a:pPr/>
              <a:t>38</a:t>
            </a:fld>
            <a:endParaRPr lang="en-US"/>
          </a:p>
        </p:txBody>
      </p:sp>
    </p:spTree>
    <p:extLst>
      <p:ext uri="{BB962C8B-B14F-4D97-AF65-F5344CB8AC3E}">
        <p14:creationId xmlns:p14="http://schemas.microsoft.com/office/powerpoint/2010/main" val="545523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smtClean="0"/>
          </a:p>
        </p:txBody>
      </p:sp>
      <p:sp>
        <p:nvSpPr>
          <p:cNvPr id="4" name="Slide Number Placeholder 3"/>
          <p:cNvSpPr>
            <a:spLocks noGrp="1"/>
          </p:cNvSpPr>
          <p:nvPr>
            <p:ph type="sldNum" sz="quarter" idx="10"/>
          </p:nvPr>
        </p:nvSpPr>
        <p:spPr/>
        <p:txBody>
          <a:bodyPr/>
          <a:lstStyle/>
          <a:p>
            <a:fld id="{4EF9D946-2FF9-4E75-9932-FB870ACAE02E}" type="slidenum">
              <a:rPr lang="en-US" smtClean="0"/>
              <a:pPr/>
              <a:t>39</a:t>
            </a:fld>
            <a:endParaRPr lang="en-US"/>
          </a:p>
        </p:txBody>
      </p:sp>
    </p:spTree>
    <p:extLst>
      <p:ext uri="{BB962C8B-B14F-4D97-AF65-F5344CB8AC3E}">
        <p14:creationId xmlns:p14="http://schemas.microsoft.com/office/powerpoint/2010/main" val="8055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#13=#17</a:t>
            </a:r>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22</a:t>
            </a:fld>
            <a:endParaRPr lang="en-US"/>
          </a:p>
        </p:txBody>
      </p:sp>
    </p:spTree>
    <p:extLst>
      <p:ext uri="{BB962C8B-B14F-4D97-AF65-F5344CB8AC3E}">
        <p14:creationId xmlns:p14="http://schemas.microsoft.com/office/powerpoint/2010/main" val="314506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smtClean="0"/>
          </a:p>
        </p:txBody>
      </p:sp>
      <p:sp>
        <p:nvSpPr>
          <p:cNvPr id="4" name="Slide Number Placeholder 3"/>
          <p:cNvSpPr>
            <a:spLocks noGrp="1"/>
          </p:cNvSpPr>
          <p:nvPr>
            <p:ph type="sldNum" sz="quarter" idx="10"/>
          </p:nvPr>
        </p:nvSpPr>
        <p:spPr/>
        <p:txBody>
          <a:bodyPr/>
          <a:lstStyle/>
          <a:p>
            <a:fld id="{4EF9D946-2FF9-4E75-9932-FB870ACAE02E}" type="slidenum">
              <a:rPr lang="en-US" smtClean="0"/>
              <a:pPr/>
              <a:t>40</a:t>
            </a:fld>
            <a:endParaRPr lang="en-US"/>
          </a:p>
        </p:txBody>
      </p:sp>
    </p:spTree>
    <p:extLst>
      <p:ext uri="{BB962C8B-B14F-4D97-AF65-F5344CB8AC3E}">
        <p14:creationId xmlns:p14="http://schemas.microsoft.com/office/powerpoint/2010/main" val="1558103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smtClean="0"/>
          </a:p>
        </p:txBody>
      </p:sp>
      <p:sp>
        <p:nvSpPr>
          <p:cNvPr id="4" name="Slide Number Placeholder 3"/>
          <p:cNvSpPr>
            <a:spLocks noGrp="1"/>
          </p:cNvSpPr>
          <p:nvPr>
            <p:ph type="sldNum" sz="quarter" idx="10"/>
          </p:nvPr>
        </p:nvSpPr>
        <p:spPr/>
        <p:txBody>
          <a:bodyPr/>
          <a:lstStyle/>
          <a:p>
            <a:fld id="{4EF9D946-2FF9-4E75-9932-FB870ACAE02E}" type="slidenum">
              <a:rPr lang="en-US" smtClean="0"/>
              <a:pPr/>
              <a:t>41</a:t>
            </a:fld>
            <a:endParaRPr lang="en-US"/>
          </a:p>
        </p:txBody>
      </p:sp>
    </p:spTree>
    <p:extLst>
      <p:ext uri="{BB962C8B-B14F-4D97-AF65-F5344CB8AC3E}">
        <p14:creationId xmlns:p14="http://schemas.microsoft.com/office/powerpoint/2010/main" val="62856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23</a:t>
            </a:fld>
            <a:endParaRPr lang="en-US"/>
          </a:p>
        </p:txBody>
      </p:sp>
    </p:spTree>
    <p:extLst>
      <p:ext uri="{BB962C8B-B14F-4D97-AF65-F5344CB8AC3E}">
        <p14:creationId xmlns:p14="http://schemas.microsoft.com/office/powerpoint/2010/main" val="189493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24</a:t>
            </a:fld>
            <a:endParaRPr lang="en-US"/>
          </a:p>
        </p:txBody>
      </p:sp>
    </p:spTree>
    <p:extLst>
      <p:ext uri="{BB962C8B-B14F-4D97-AF65-F5344CB8AC3E}">
        <p14:creationId xmlns:p14="http://schemas.microsoft.com/office/powerpoint/2010/main" val="351822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25</a:t>
            </a:fld>
            <a:endParaRPr lang="en-US"/>
          </a:p>
        </p:txBody>
      </p:sp>
    </p:spTree>
    <p:extLst>
      <p:ext uri="{BB962C8B-B14F-4D97-AF65-F5344CB8AC3E}">
        <p14:creationId xmlns:p14="http://schemas.microsoft.com/office/powerpoint/2010/main" val="296381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26</a:t>
            </a:fld>
            <a:endParaRPr lang="en-US"/>
          </a:p>
        </p:txBody>
      </p:sp>
    </p:spTree>
    <p:extLst>
      <p:ext uri="{BB962C8B-B14F-4D97-AF65-F5344CB8AC3E}">
        <p14:creationId xmlns:p14="http://schemas.microsoft.com/office/powerpoint/2010/main" val="672197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27</a:t>
            </a:fld>
            <a:endParaRPr lang="en-US"/>
          </a:p>
        </p:txBody>
      </p:sp>
    </p:spTree>
    <p:extLst>
      <p:ext uri="{BB962C8B-B14F-4D97-AF65-F5344CB8AC3E}">
        <p14:creationId xmlns:p14="http://schemas.microsoft.com/office/powerpoint/2010/main" val="170569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28</a:t>
            </a:fld>
            <a:endParaRPr lang="en-US"/>
          </a:p>
        </p:txBody>
      </p:sp>
    </p:spTree>
    <p:extLst>
      <p:ext uri="{BB962C8B-B14F-4D97-AF65-F5344CB8AC3E}">
        <p14:creationId xmlns:p14="http://schemas.microsoft.com/office/powerpoint/2010/main" val="4134405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#13=#17</a:t>
            </a:r>
          </a:p>
          <a:p>
            <a:endParaRPr lang="en-US" dirty="0"/>
          </a:p>
        </p:txBody>
      </p:sp>
      <p:sp>
        <p:nvSpPr>
          <p:cNvPr id="4" name="Slide Number Placeholder 3"/>
          <p:cNvSpPr>
            <a:spLocks noGrp="1"/>
          </p:cNvSpPr>
          <p:nvPr>
            <p:ph type="sldNum" sz="quarter" idx="10"/>
          </p:nvPr>
        </p:nvSpPr>
        <p:spPr/>
        <p:txBody>
          <a:bodyPr/>
          <a:lstStyle/>
          <a:p>
            <a:fld id="{4EF9D946-2FF9-4E75-9932-FB870ACAE02E}" type="slidenum">
              <a:rPr lang="en-US" smtClean="0"/>
              <a:pPr/>
              <a:t>29</a:t>
            </a:fld>
            <a:endParaRPr lang="en-US"/>
          </a:p>
        </p:txBody>
      </p:sp>
    </p:spTree>
    <p:extLst>
      <p:ext uri="{BB962C8B-B14F-4D97-AF65-F5344CB8AC3E}">
        <p14:creationId xmlns:p14="http://schemas.microsoft.com/office/powerpoint/2010/main" val="426285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C296F-85D7-4102-BEAE-293BF1538C18}"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4467D-9E64-4C4D-87D6-7629DFDABE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C296F-85D7-4102-BEAE-293BF1538C18}"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4467D-9E64-4C4D-87D6-7629DFDABE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C296F-85D7-4102-BEAE-293BF1538C18}"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4467D-9E64-4C4D-87D6-7629DFDABE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D113B"/>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87DE6A48-BD34-9247-8CD2-A207D07E22B4}" type="datetime1">
              <a:rPr lang="en-US"/>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941447-81A8-E34A-8E29-11F044513D7E}" type="slidenum">
              <a:rPr lang="en-US"/>
              <a:pPr/>
              <a:t>‹#›</a:t>
            </a:fld>
            <a:endParaRPr lang="en-US"/>
          </a:p>
        </p:txBody>
      </p:sp>
    </p:spTree>
    <p:extLst>
      <p:ext uri="{BB962C8B-B14F-4D97-AF65-F5344CB8AC3E}">
        <p14:creationId xmlns:p14="http://schemas.microsoft.com/office/powerpoint/2010/main" val="1716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C296F-85D7-4102-BEAE-293BF1538C18}"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4467D-9E64-4C4D-87D6-7629DFDABE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C296F-85D7-4102-BEAE-293BF1538C18}"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4467D-9E64-4C4D-87D6-7629DFDABE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C296F-85D7-4102-BEAE-293BF1538C18}"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4467D-9E64-4C4D-87D6-7629DFDABE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C296F-85D7-4102-BEAE-293BF1538C18}" type="datetimeFigureOut">
              <a:rPr lang="en-US" smtClean="0"/>
              <a:pPr/>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4467D-9E64-4C4D-87D6-7629DFDABE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C296F-85D7-4102-BEAE-293BF1538C18}" type="datetimeFigureOut">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4467D-9E64-4C4D-87D6-7629DFDABE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C296F-85D7-4102-BEAE-293BF1538C18}" type="datetimeFigureOut">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4467D-9E64-4C4D-87D6-7629DFDABE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C296F-85D7-4102-BEAE-293BF1538C18}"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4467D-9E64-4C4D-87D6-7629DFDABE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C296F-85D7-4102-BEAE-293BF1538C18}"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4467D-9E64-4C4D-87D6-7629DFDABE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3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C296F-85D7-4102-BEAE-293BF1538C18}" type="datetimeFigureOut">
              <a:rPr lang="en-US" smtClean="0"/>
              <a:pPr/>
              <a:t>12/1/2014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4467D-9E64-4C4D-87D6-7629DFDABE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04772"/>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2767367"/>
            <a:ext cx="8229600" cy="3725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96090422-FAC2-1B47-B696-15B7C4FF0E2E}" type="datetime1">
              <a:rPr lang="en-US"/>
              <a:pPr defTabSz="457200" fontAlgn="base">
                <a:spcBef>
                  <a:spcPct val="0"/>
                </a:spcBef>
                <a:spcAft>
                  <a:spcPct val="0"/>
                </a:spcAft>
              </a:pPr>
              <a:t>12/1/2014</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B0ABAB64-726D-C943-9B15-2E81C6025A8E}" type="slidenum">
              <a:rPr lang="en-US"/>
              <a:pPr defTabSz="457200" fontAlgn="base">
                <a:spcBef>
                  <a:spcPct val="0"/>
                </a:spcBef>
                <a:spcAft>
                  <a:spcPct val="0"/>
                </a:spcAft>
              </a:pPr>
              <a:t>‹#›</a:t>
            </a:fld>
            <a:endParaRPr lang="en-US"/>
          </a:p>
        </p:txBody>
      </p:sp>
    </p:spTree>
    <p:extLst>
      <p:ext uri="{BB962C8B-B14F-4D97-AF65-F5344CB8AC3E}">
        <p14:creationId xmlns:p14="http://schemas.microsoft.com/office/powerpoint/2010/main" val="45180066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2pPr>
      <a:lvl3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3pPr>
      <a:lvl4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4pPr>
      <a:lvl5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rgbClr val="7F7F7F"/>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rgbClr val="7F7F7F"/>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rgbClr val="7F7F7F"/>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7F7F7F"/>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7F7F7F"/>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6.xml"/><Relationship Id="rId7" Type="http://schemas.openxmlformats.org/officeDocument/2006/relationships/image" Target="../media/image9.png"/><Relationship Id="rId12" Type="http://schemas.openxmlformats.org/officeDocument/2006/relationships/slide" Target="slide2.xml"/><Relationship Id="rId2" Type="http://schemas.openxmlformats.org/officeDocument/2006/relationships/tags" Target="../tags/tag23.xml"/><Relationship Id="rId1" Type="http://schemas.openxmlformats.org/officeDocument/2006/relationships/vmlDrawing" Target="../drawings/vmlDrawing1.vml"/><Relationship Id="rId6" Type="http://schemas.openxmlformats.org/officeDocument/2006/relationships/package" Target="../embeddings/Microsoft_Word_Document1.docx"/><Relationship Id="rId11" Type="http://schemas.openxmlformats.org/officeDocument/2006/relationships/slide" Target="slide24.xml"/><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notesSlide" Target="../notesSlides/notesSlide3.xml"/><Relationship Id="rId9" Type="http://schemas.openxmlformats.org/officeDocument/2006/relationships/package" Target="../embeddings/Microsoft_Word_Document2.docx"/></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png"/><Relationship Id="rId3" Type="http://schemas.openxmlformats.org/officeDocument/2006/relationships/slideLayout" Target="../slideLayouts/slideLayout6.xml"/><Relationship Id="rId7" Type="http://schemas.openxmlformats.org/officeDocument/2006/relationships/image" Target="../media/image9.png"/><Relationship Id="rId12" Type="http://schemas.openxmlformats.org/officeDocument/2006/relationships/package" Target="../embeddings/Microsoft_Word_Document5.docx"/><Relationship Id="rId2" Type="http://schemas.openxmlformats.org/officeDocument/2006/relationships/tags" Target="../tags/tag24.xml"/><Relationship Id="rId1" Type="http://schemas.openxmlformats.org/officeDocument/2006/relationships/vmlDrawing" Target="../drawings/vmlDrawing2.vml"/><Relationship Id="rId6" Type="http://schemas.openxmlformats.org/officeDocument/2006/relationships/package" Target="../embeddings/Microsoft_Word_Document3.docx"/><Relationship Id="rId11" Type="http://schemas.openxmlformats.org/officeDocument/2006/relationships/oleObject" Target="../embeddings/oleObject5.bin"/><Relationship Id="rId5" Type="http://schemas.openxmlformats.org/officeDocument/2006/relationships/oleObject" Target="../embeddings/oleObject3.bin"/><Relationship Id="rId15" Type="http://schemas.openxmlformats.org/officeDocument/2006/relationships/slide" Target="slide2.xml"/><Relationship Id="rId10"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package" Target="../embeddings/Microsoft_Word_Document4.docx"/><Relationship Id="rId1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slide" Target="slide2.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slide" Target="slide2.xml"/><Relationship Id="rId5" Type="http://schemas.openxmlformats.org/officeDocument/2006/relationships/slide" Target="slide28.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8.xml"/><Relationship Id="rId5" Type="http://schemas.openxmlformats.org/officeDocument/2006/relationships/slide" Target="slide2.xml"/><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slide" Target="slide2.xml"/><Relationship Id="rId5" Type="http://schemas.openxmlformats.org/officeDocument/2006/relationships/slide" Target="slide30.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slide" Target="slide2.xml"/><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slide" Target="slide2.xml"/><Relationship Id="rId5" Type="http://schemas.openxmlformats.org/officeDocument/2006/relationships/slide" Target="slide32.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slide" Target="slide2.xml"/><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slide" Target="slide2.xml"/><Relationship Id="rId5" Type="http://schemas.openxmlformats.org/officeDocument/2006/relationships/slide" Target="slide34.xml"/><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slide" Target="slide2.xml"/><Relationship Id="rId4" Type="http://schemas.openxmlformats.org/officeDocument/2006/relationships/slide" Target="slide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slide" Target="slide2.xml"/><Relationship Id="rId5" Type="http://schemas.openxmlformats.org/officeDocument/2006/relationships/slide" Target="slide36.xml"/><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slide" Target="slide2.xml"/><Relationship Id="rId4" Type="http://schemas.openxmlformats.org/officeDocument/2006/relationships/slide" Target="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slide" Target="slide2.xml"/><Relationship Id="rId5" Type="http://schemas.openxmlformats.org/officeDocument/2006/relationships/slide" Target="slide38.xml"/><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slide" Target="slide2.xml"/><Relationship Id="rId4" Type="http://schemas.openxmlformats.org/officeDocument/2006/relationships/slide" Target="slide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slide" Target="slide2.xml"/><Relationship Id="rId5" Type="http://schemas.openxmlformats.org/officeDocument/2006/relationships/slide" Target="slide40.xml"/><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slide" Target="slide2.xml"/><Relationship Id="rId4" Type="http://schemas.openxmlformats.org/officeDocument/2006/relationships/slide" Target="slide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slide" Target="slide2.xml"/><Relationship Id="rId4" Type="http://schemas.openxmlformats.org/officeDocument/2006/relationships/slide" Target="slide3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Gary Schiller, MD</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Arial" panose="020B0604020202020204" pitchFamily="34" charset="0"/>
                <a:cs typeface="Arial" panose="020B0604020202020204" pitchFamily="34" charset="0"/>
              </a:rPr>
              <a:t>Nothing to disclose</a:t>
            </a:r>
          </a:p>
          <a:p>
            <a:endParaRPr lang="en-US" dirty="0">
              <a:solidFill>
                <a:schemeClr val="tx1"/>
              </a:solidFill>
              <a:latin typeface="Arial" panose="020B0604020202020204" pitchFamily="34" charset="0"/>
              <a:cs typeface="Arial" panose="020B0604020202020204" pitchFamily="34" charset="0"/>
            </a:endParaRPr>
          </a:p>
          <a:p>
            <a:pPr marL="0" indent="0">
              <a:buNone/>
            </a:pPr>
            <a:r>
              <a:rPr lang="en-US" u="sng" dirty="0" smtClean="0">
                <a:solidFill>
                  <a:schemeClr val="tx1"/>
                </a:solidFill>
                <a:latin typeface="Arial" panose="020B0604020202020204" pitchFamily="34" charset="0"/>
                <a:cs typeface="Arial" panose="020B0604020202020204" pitchFamily="34" charset="0"/>
              </a:rPr>
              <a:t>Discussion of off-label drug use:</a:t>
            </a:r>
            <a:r>
              <a:rPr lang="en-US" dirty="0" smtClean="0">
                <a:solidFill>
                  <a:schemeClr val="tx1"/>
                </a:solidFill>
                <a:latin typeface="Arial" panose="020B0604020202020204" pitchFamily="34" charset="0"/>
                <a:cs typeface="Arial" panose="020B0604020202020204" pitchFamily="34" charset="0"/>
              </a:rPr>
              <a:t> not applicable</a:t>
            </a:r>
          </a:p>
        </p:txBody>
      </p:sp>
      <p:sp>
        <p:nvSpPr>
          <p:cNvPr id="4" name="TextBox 3"/>
          <p:cNvSpPr txBox="1"/>
          <p:nvPr/>
        </p:nvSpPr>
        <p:spPr>
          <a:xfrm>
            <a:off x="5763802" y="573518"/>
            <a:ext cx="2922998" cy="646331"/>
          </a:xfrm>
          <a:prstGeom prst="rect">
            <a:avLst/>
          </a:prstGeom>
          <a:noFill/>
        </p:spPr>
        <p:txBody>
          <a:bodyPr wrap="square" rtlCol="0">
            <a:spAutoFit/>
          </a:bodyPr>
          <a:lstStyle/>
          <a:p>
            <a:pPr algn="r" defTabSz="457200" fontAlgn="base">
              <a:spcBef>
                <a:spcPct val="0"/>
              </a:spcBef>
              <a:spcAft>
                <a:spcPct val="0"/>
              </a:spcAft>
            </a:pPr>
            <a:r>
              <a:rPr lang="en-US" dirty="0" smtClean="0">
                <a:solidFill>
                  <a:prstClr val="black"/>
                </a:solidFill>
                <a:latin typeface="Arial" panose="020B0604020202020204" pitchFamily="34" charset="0"/>
                <a:cs typeface="Arial" panose="020B0604020202020204" pitchFamily="34" charset="0"/>
              </a:rPr>
              <a:t>56</a:t>
            </a:r>
            <a:r>
              <a:rPr lang="en-US" baseline="30000" dirty="0" smtClean="0">
                <a:solidFill>
                  <a:prstClr val="black"/>
                </a:solidFill>
                <a:latin typeface="Arial" panose="020B0604020202020204" pitchFamily="34" charset="0"/>
                <a:cs typeface="Arial" panose="020B0604020202020204" pitchFamily="34" charset="0"/>
              </a:rPr>
              <a:t>th</a:t>
            </a: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ASH Annual Meeting</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Disclosure Statement</a:t>
            </a:r>
          </a:p>
        </p:txBody>
      </p:sp>
    </p:spTree>
    <p:extLst>
      <p:ext uri="{BB962C8B-B14F-4D97-AF65-F5344CB8AC3E}">
        <p14:creationId xmlns:p14="http://schemas.microsoft.com/office/powerpoint/2010/main" val="1854860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200" smtClean="0"/>
              <a:t>Specific Tips for Direct Communication</a:t>
            </a:r>
          </a:p>
        </p:txBody>
      </p:sp>
      <p:sp>
        <p:nvSpPr>
          <p:cNvPr id="10243" name="Rectangle 3"/>
          <p:cNvSpPr>
            <a:spLocks noGrp="1" noChangeArrowheads="1"/>
          </p:cNvSpPr>
          <p:nvPr>
            <p:ph type="body" idx="1"/>
          </p:nvPr>
        </p:nvSpPr>
        <p:spPr/>
        <p:txBody>
          <a:bodyPr/>
          <a:lstStyle/>
          <a:p>
            <a:pPr eaLnBrk="1" hangingPunct="1"/>
            <a:r>
              <a:rPr lang="en-US" altLang="en-US" smtClean="0"/>
              <a:t>Know your audience</a:t>
            </a:r>
          </a:p>
          <a:p>
            <a:pPr eaLnBrk="1" hangingPunct="1"/>
            <a:r>
              <a:rPr lang="en-US" altLang="en-US" smtClean="0"/>
              <a:t>Understand the topic thoroughly</a:t>
            </a:r>
          </a:p>
          <a:p>
            <a:pPr eaLnBrk="1" hangingPunct="1"/>
            <a:r>
              <a:rPr lang="en-US" altLang="en-US" smtClean="0"/>
              <a:t>Know where you are going</a:t>
            </a:r>
          </a:p>
          <a:p>
            <a:pPr eaLnBrk="1" hangingPunct="1"/>
            <a:r>
              <a:rPr lang="en-US" altLang="en-US" smtClean="0"/>
              <a:t>Repetition</a:t>
            </a:r>
          </a:p>
          <a:p>
            <a:pPr eaLnBrk="1" hangingPunct="1"/>
            <a:r>
              <a:rPr lang="en-US" altLang="en-US" smtClean="0"/>
              <a:t>Identify the purpose to your conclusion</a:t>
            </a:r>
          </a:p>
        </p:txBody>
      </p:sp>
    </p:spTree>
    <p:custDataLst>
      <p:tags r:id="rId1"/>
    </p:custDataLst>
    <p:extLst>
      <p:ext uri="{BB962C8B-B14F-4D97-AF65-F5344CB8AC3E}">
        <p14:creationId xmlns:p14="http://schemas.microsoft.com/office/powerpoint/2010/main" val="1608035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200" smtClean="0"/>
              <a:t>Further Tips for Lectures, Oral Presentations</a:t>
            </a:r>
          </a:p>
        </p:txBody>
      </p:sp>
      <p:sp>
        <p:nvSpPr>
          <p:cNvPr id="11267" name="Rectangle 3"/>
          <p:cNvSpPr>
            <a:spLocks noGrp="1" noChangeArrowheads="1"/>
          </p:cNvSpPr>
          <p:nvPr>
            <p:ph type="body" idx="1"/>
          </p:nvPr>
        </p:nvSpPr>
        <p:spPr/>
        <p:txBody>
          <a:bodyPr/>
          <a:lstStyle/>
          <a:p>
            <a:pPr eaLnBrk="1" hangingPunct="1"/>
            <a:r>
              <a:rPr lang="en-US" altLang="en-US" smtClean="0"/>
              <a:t>Do not rely on technology</a:t>
            </a:r>
          </a:p>
          <a:p>
            <a:pPr lvl="1" eaLnBrk="1" hangingPunct="1"/>
            <a:r>
              <a:rPr lang="en-US" altLang="en-US" smtClean="0"/>
              <a:t>Know the topic well enough to speak without props</a:t>
            </a:r>
          </a:p>
          <a:p>
            <a:pPr lvl="1" eaLnBrk="1" hangingPunct="1"/>
            <a:r>
              <a:rPr lang="en-US" altLang="en-US" smtClean="0"/>
              <a:t>Never read from slides</a:t>
            </a:r>
          </a:p>
          <a:p>
            <a:pPr lvl="1" eaLnBrk="1" hangingPunct="1"/>
            <a:r>
              <a:rPr lang="en-US" altLang="en-US" smtClean="0"/>
              <a:t>Never read a prepared text, unless you have a teleprompter</a:t>
            </a:r>
          </a:p>
          <a:p>
            <a:pPr lvl="1" eaLnBrk="1" hangingPunct="1"/>
            <a:r>
              <a:rPr lang="en-US" altLang="en-US" smtClean="0"/>
              <a:t>Minimize text</a:t>
            </a:r>
          </a:p>
        </p:txBody>
      </p:sp>
    </p:spTree>
    <p:custDataLst>
      <p:tags r:id="rId1"/>
    </p:custDataLst>
    <p:extLst>
      <p:ext uri="{BB962C8B-B14F-4D97-AF65-F5344CB8AC3E}">
        <p14:creationId xmlns:p14="http://schemas.microsoft.com/office/powerpoint/2010/main" val="2094969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200" smtClean="0"/>
              <a:t>Further Tips for Lectures, Oral Presentations</a:t>
            </a:r>
          </a:p>
        </p:txBody>
      </p:sp>
      <p:sp>
        <p:nvSpPr>
          <p:cNvPr id="12291" name="Rectangle 3"/>
          <p:cNvSpPr>
            <a:spLocks noGrp="1" noChangeArrowheads="1"/>
          </p:cNvSpPr>
          <p:nvPr>
            <p:ph type="body" idx="1"/>
          </p:nvPr>
        </p:nvSpPr>
        <p:spPr/>
        <p:txBody>
          <a:bodyPr/>
          <a:lstStyle/>
          <a:p>
            <a:pPr eaLnBrk="1" hangingPunct="1"/>
            <a:r>
              <a:rPr lang="en-US" altLang="en-US" smtClean="0"/>
              <a:t>Never initiate a lecture with an apology</a:t>
            </a:r>
          </a:p>
          <a:p>
            <a:pPr eaLnBrk="1" hangingPunct="1"/>
            <a:r>
              <a:rPr lang="en-US" altLang="en-US" smtClean="0"/>
              <a:t>The purpose of jokes</a:t>
            </a:r>
          </a:p>
          <a:p>
            <a:pPr eaLnBrk="1" hangingPunct="1"/>
            <a:r>
              <a:rPr lang="en-US" altLang="en-US" smtClean="0"/>
              <a:t>Try not to hide behind a podium</a:t>
            </a:r>
          </a:p>
          <a:p>
            <a:pPr eaLnBrk="1" hangingPunct="1"/>
            <a:r>
              <a:rPr lang="en-US" altLang="en-US" smtClean="0"/>
              <a:t>Engage the audience</a:t>
            </a:r>
          </a:p>
          <a:p>
            <a:pPr eaLnBrk="1" hangingPunct="1"/>
            <a:r>
              <a:rPr lang="en-US" altLang="en-US" smtClean="0"/>
              <a:t>Finish early, with time for questions</a:t>
            </a:r>
          </a:p>
          <a:p>
            <a:pPr eaLnBrk="1" hangingPunct="1">
              <a:buFontTx/>
              <a:buNone/>
            </a:pPr>
            <a:endParaRPr lang="en-US" altLang="en-US" smtClean="0"/>
          </a:p>
        </p:txBody>
      </p:sp>
    </p:spTree>
    <p:custDataLst>
      <p:tags r:id="rId1"/>
    </p:custDataLst>
    <p:extLst>
      <p:ext uri="{BB962C8B-B14F-4D97-AF65-F5344CB8AC3E}">
        <p14:creationId xmlns:p14="http://schemas.microsoft.com/office/powerpoint/2010/main" val="1937547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3200" smtClean="0"/>
              <a:t>Specific Tips for Written Communication</a:t>
            </a:r>
          </a:p>
        </p:txBody>
      </p:sp>
      <p:sp>
        <p:nvSpPr>
          <p:cNvPr id="13315" name="Rectangle 3"/>
          <p:cNvSpPr>
            <a:spLocks noGrp="1" noChangeArrowheads="1"/>
          </p:cNvSpPr>
          <p:nvPr>
            <p:ph type="body" idx="1"/>
          </p:nvPr>
        </p:nvSpPr>
        <p:spPr/>
        <p:txBody>
          <a:bodyPr/>
          <a:lstStyle/>
          <a:p>
            <a:pPr eaLnBrk="1" hangingPunct="1"/>
            <a:r>
              <a:rPr lang="en-US" altLang="en-US" smtClean="0"/>
              <a:t>Establish the distinctiveness of your presentation</a:t>
            </a:r>
          </a:p>
          <a:p>
            <a:pPr eaLnBrk="1" hangingPunct="1"/>
            <a:r>
              <a:rPr lang="en-US" altLang="en-US" smtClean="0"/>
              <a:t>Make the most general statements in the introduction</a:t>
            </a:r>
          </a:p>
          <a:p>
            <a:pPr eaLnBrk="1" hangingPunct="1"/>
            <a:r>
              <a:rPr lang="en-US" altLang="en-US" smtClean="0"/>
              <a:t>Make the most arcane statements in the results</a:t>
            </a:r>
          </a:p>
          <a:p>
            <a:pPr eaLnBrk="1" hangingPunct="1"/>
            <a:r>
              <a:rPr lang="en-US" altLang="en-US" smtClean="0"/>
              <a:t>Clarify your results in the discussion</a:t>
            </a:r>
          </a:p>
        </p:txBody>
      </p:sp>
    </p:spTree>
    <p:custDataLst>
      <p:tags r:id="rId1"/>
    </p:custDataLst>
    <p:extLst>
      <p:ext uri="{BB962C8B-B14F-4D97-AF65-F5344CB8AC3E}">
        <p14:creationId xmlns:p14="http://schemas.microsoft.com/office/powerpoint/2010/main" val="1584842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200" smtClean="0"/>
              <a:t>Further Tips for Poster Presentations</a:t>
            </a:r>
          </a:p>
        </p:txBody>
      </p:sp>
      <p:sp>
        <p:nvSpPr>
          <p:cNvPr id="14339" name="Rectangle 3"/>
          <p:cNvSpPr>
            <a:spLocks noGrp="1" noChangeArrowheads="1"/>
          </p:cNvSpPr>
          <p:nvPr>
            <p:ph type="body" idx="1"/>
          </p:nvPr>
        </p:nvSpPr>
        <p:spPr/>
        <p:txBody>
          <a:bodyPr/>
          <a:lstStyle/>
          <a:p>
            <a:pPr eaLnBrk="1" hangingPunct="1"/>
            <a:r>
              <a:rPr lang="en-US" altLang="en-US" smtClean="0"/>
              <a:t>Minimize the amount of text</a:t>
            </a:r>
          </a:p>
          <a:p>
            <a:pPr eaLnBrk="1" hangingPunct="1"/>
            <a:r>
              <a:rPr lang="en-US" altLang="en-US" smtClean="0"/>
              <a:t>Establish the distinctiveness of your presentation in bullet points</a:t>
            </a:r>
          </a:p>
          <a:p>
            <a:pPr eaLnBrk="1" hangingPunct="1"/>
            <a:r>
              <a:rPr lang="en-US" altLang="en-US" smtClean="0"/>
              <a:t>Clarify the obscure points of your methods</a:t>
            </a:r>
          </a:p>
          <a:p>
            <a:pPr eaLnBrk="1" hangingPunct="1"/>
            <a:r>
              <a:rPr lang="en-US" altLang="en-US" smtClean="0"/>
              <a:t>Highlight results</a:t>
            </a:r>
          </a:p>
          <a:p>
            <a:pPr eaLnBrk="1" hangingPunct="1"/>
            <a:r>
              <a:rPr lang="en-US" altLang="en-US" smtClean="0"/>
              <a:t>Avoid a written discussion, and minimize conclusions</a:t>
            </a:r>
          </a:p>
        </p:txBody>
      </p:sp>
    </p:spTree>
    <p:custDataLst>
      <p:tags r:id="rId1"/>
    </p:custDataLst>
    <p:extLst>
      <p:ext uri="{BB962C8B-B14F-4D97-AF65-F5344CB8AC3E}">
        <p14:creationId xmlns:p14="http://schemas.microsoft.com/office/powerpoint/2010/main" val="2333586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smtClean="0"/>
              <a:t>Tips for Assessing Efficacy</a:t>
            </a:r>
          </a:p>
        </p:txBody>
      </p:sp>
      <p:sp>
        <p:nvSpPr>
          <p:cNvPr id="15363" name="Rectangle 3"/>
          <p:cNvSpPr>
            <a:spLocks noGrp="1" noChangeArrowheads="1"/>
          </p:cNvSpPr>
          <p:nvPr>
            <p:ph type="body" idx="1"/>
          </p:nvPr>
        </p:nvSpPr>
        <p:spPr/>
        <p:txBody>
          <a:bodyPr/>
          <a:lstStyle/>
          <a:p>
            <a:pPr eaLnBrk="1" hangingPunct="1"/>
            <a:r>
              <a:rPr lang="en-US" altLang="en-US" smtClean="0"/>
              <a:t>Interactive sessions</a:t>
            </a:r>
          </a:p>
          <a:p>
            <a:pPr eaLnBrk="1" hangingPunct="1"/>
            <a:endParaRPr lang="en-US" altLang="en-US" smtClean="0"/>
          </a:p>
          <a:p>
            <a:pPr eaLnBrk="1" hangingPunct="1"/>
            <a:r>
              <a:rPr lang="en-US" altLang="en-US" smtClean="0"/>
              <a:t>Audience response</a:t>
            </a:r>
          </a:p>
          <a:p>
            <a:pPr eaLnBrk="1" hangingPunct="1"/>
            <a:endParaRPr lang="en-US" altLang="en-US" smtClean="0"/>
          </a:p>
          <a:p>
            <a:pPr eaLnBrk="1" hangingPunct="1"/>
            <a:r>
              <a:rPr lang="en-US" altLang="en-US" smtClean="0"/>
              <a:t>Written assessments</a:t>
            </a:r>
          </a:p>
        </p:txBody>
      </p:sp>
    </p:spTree>
    <p:custDataLst>
      <p:tags r:id="rId1"/>
    </p:custDataLst>
    <p:extLst>
      <p:ext uri="{BB962C8B-B14F-4D97-AF65-F5344CB8AC3E}">
        <p14:creationId xmlns:p14="http://schemas.microsoft.com/office/powerpoint/2010/main" val="3341770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3" cstate="print"/>
          <a:srcRect/>
          <a:stretch>
            <a:fillRect/>
          </a:stretch>
        </p:blipFill>
        <p:spPr bwMode="auto">
          <a:xfrm>
            <a:off x="0" y="0"/>
            <a:ext cx="9725025" cy="71342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089847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3" cstate="print"/>
          <a:srcRect/>
          <a:stretch>
            <a:fillRect/>
          </a:stretch>
        </p:blipFill>
        <p:spPr bwMode="auto">
          <a:xfrm>
            <a:off x="404813" y="442913"/>
            <a:ext cx="8334375" cy="59721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6736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6" name="Picture 4"/>
          <p:cNvPicPr>
            <a:picLocks noChangeAspect="1" noChangeArrowheads="1"/>
          </p:cNvPicPr>
          <p:nvPr/>
        </p:nvPicPr>
        <p:blipFill>
          <a:blip r:embed="rId3" cstate="print"/>
          <a:srcRect/>
          <a:stretch>
            <a:fillRect/>
          </a:stretch>
        </p:blipFill>
        <p:spPr bwMode="auto">
          <a:xfrm>
            <a:off x="85725" y="471488"/>
            <a:ext cx="8972550" cy="59150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54715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3" cstate="print"/>
          <a:srcRect/>
          <a:stretch>
            <a:fillRect/>
          </a:stretch>
        </p:blipFill>
        <p:spPr bwMode="auto">
          <a:xfrm>
            <a:off x="552448" y="2362199"/>
            <a:ext cx="8048626" cy="2143125"/>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552448" y="-44629"/>
            <a:ext cx="8048625" cy="690262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641842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en-US" smtClean="0"/>
              <a:t>How to Teach</a:t>
            </a:r>
          </a:p>
        </p:txBody>
      </p:sp>
      <p:sp>
        <p:nvSpPr>
          <p:cNvPr id="2051" name="Rectangle 3"/>
          <p:cNvSpPr>
            <a:spLocks noGrp="1" noChangeArrowheads="1"/>
          </p:cNvSpPr>
          <p:nvPr>
            <p:ph type="subTitle" idx="1"/>
          </p:nvPr>
        </p:nvSpPr>
        <p:spPr/>
        <p:txBody>
          <a:bodyPr/>
          <a:lstStyle/>
          <a:p>
            <a:pPr eaLnBrk="1" hangingPunct="1"/>
            <a:r>
              <a:rPr lang="en-US" altLang="en-US" smtClean="0"/>
              <a:t>Recommendations for Reaching an Audience and Communicating</a:t>
            </a:r>
          </a:p>
        </p:txBody>
      </p:sp>
    </p:spTree>
    <p:custDataLst>
      <p:tags r:id="rId1"/>
    </p:custDataLst>
    <p:extLst>
      <p:ext uri="{BB962C8B-B14F-4D97-AF65-F5344CB8AC3E}">
        <p14:creationId xmlns:p14="http://schemas.microsoft.com/office/powerpoint/2010/main" val="2586692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3" cstate="print"/>
          <a:srcRect/>
          <a:stretch>
            <a:fillRect/>
          </a:stretch>
        </p:blipFill>
        <p:spPr bwMode="auto">
          <a:xfrm>
            <a:off x="0" y="366713"/>
            <a:ext cx="9144000" cy="61245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6200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3" cstate="print"/>
          <a:srcRect/>
          <a:stretch>
            <a:fillRect/>
          </a:stretch>
        </p:blipFill>
        <p:spPr bwMode="auto">
          <a:xfrm>
            <a:off x="0" y="0"/>
            <a:ext cx="9610725" cy="83820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21963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466671"/>
            <a:ext cx="8686800" cy="646331"/>
          </a:xfrm>
          <a:prstGeom prst="rect">
            <a:avLst/>
          </a:prstGeom>
          <a:noFill/>
        </p:spPr>
        <p:txBody>
          <a:bodyPr wrap="square" rtlCol="0">
            <a:spAutoFit/>
          </a:bodyPr>
          <a:lstStyle/>
          <a:p>
            <a:r>
              <a:rPr lang="en-US" dirty="0"/>
              <a:t>A 50 year old white man come to your office complaining of headaches and generalized itching.  </a:t>
            </a:r>
          </a:p>
        </p:txBody>
      </p:sp>
      <p:sp>
        <p:nvSpPr>
          <p:cNvPr id="5" name="Rounded Rectangle 4">
            <a:hlinkClick r:id="" action="ppaction://noaction"/>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hlinkshowjump?jump=nextslide"/>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cxnSp>
        <p:nvCxnSpPr>
          <p:cNvPr id="13" name="Straight Connector 12"/>
          <p:cNvCxnSpPr/>
          <p:nvPr/>
        </p:nvCxnSpPr>
        <p:spPr>
          <a:xfrm>
            <a:off x="304800" y="13716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1002268"/>
            <a:ext cx="865943" cy="369332"/>
          </a:xfrm>
          <a:prstGeom prst="rect">
            <a:avLst/>
          </a:prstGeom>
          <a:noFill/>
        </p:spPr>
        <p:txBody>
          <a:bodyPr wrap="none" rtlCol="0">
            <a:spAutoFit/>
          </a:bodyPr>
          <a:lstStyle/>
          <a:p>
            <a:r>
              <a:rPr lang="en-US" dirty="0" smtClean="0"/>
              <a:t>History</a:t>
            </a:r>
          </a:p>
        </p:txBody>
      </p:sp>
      <p:cxnSp>
        <p:nvCxnSpPr>
          <p:cNvPr id="11" name="Straight Connector 10"/>
          <p:cNvCxnSpPr/>
          <p:nvPr/>
        </p:nvCxnSpPr>
        <p:spPr>
          <a:xfrm>
            <a:off x="304800" y="3934598"/>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3553598"/>
            <a:ext cx="607859" cy="369332"/>
          </a:xfrm>
          <a:prstGeom prst="rect">
            <a:avLst/>
          </a:prstGeom>
          <a:noFill/>
        </p:spPr>
        <p:txBody>
          <a:bodyPr wrap="none" rtlCol="0">
            <a:spAutoFit/>
          </a:bodyPr>
          <a:lstStyle/>
          <a:p>
            <a:r>
              <a:rPr lang="en-US" dirty="0" smtClean="0"/>
              <a:t>Labs</a:t>
            </a:r>
          </a:p>
        </p:txBody>
      </p:sp>
      <p:sp>
        <p:nvSpPr>
          <p:cNvPr id="19" name="TextBox 18"/>
          <p:cNvSpPr txBox="1"/>
          <p:nvPr/>
        </p:nvSpPr>
        <p:spPr>
          <a:xfrm>
            <a:off x="228600" y="3960673"/>
            <a:ext cx="8610600" cy="1754327"/>
          </a:xfrm>
          <a:prstGeom prst="rect">
            <a:avLst/>
          </a:prstGeom>
          <a:noFill/>
        </p:spPr>
        <p:txBody>
          <a:bodyPr wrap="square" rtlCol="0">
            <a:spAutoFit/>
          </a:bodyPr>
          <a:lstStyle/>
          <a:p>
            <a:r>
              <a:rPr lang="en-US" dirty="0"/>
              <a:t>CBC reveals: </a:t>
            </a:r>
            <a:endParaRPr lang="en-US" dirty="0" smtClean="0"/>
          </a:p>
          <a:p>
            <a:r>
              <a:rPr lang="en-US" dirty="0" smtClean="0">
                <a:solidFill>
                  <a:schemeClr val="accent2">
                    <a:lumMod val="75000"/>
                  </a:schemeClr>
                </a:solidFill>
              </a:rPr>
              <a:t>Hemoglobin</a:t>
            </a:r>
            <a:r>
              <a:rPr lang="en-US" dirty="0" smtClean="0"/>
              <a:t> = 19 </a:t>
            </a:r>
            <a:r>
              <a:rPr lang="en-US" dirty="0" err="1"/>
              <a:t>gm</a:t>
            </a:r>
            <a:r>
              <a:rPr lang="en-US" dirty="0" smtClean="0"/>
              <a:t>%</a:t>
            </a:r>
            <a:endParaRPr lang="en-US" dirty="0"/>
          </a:p>
          <a:p>
            <a:r>
              <a:rPr lang="en-US" dirty="0" smtClean="0">
                <a:solidFill>
                  <a:srgbClr val="953735"/>
                </a:solidFill>
              </a:rPr>
              <a:t>Hematocrit</a:t>
            </a:r>
            <a:r>
              <a:rPr lang="en-US" dirty="0" smtClean="0"/>
              <a:t> </a:t>
            </a:r>
            <a:r>
              <a:rPr lang="en-US" dirty="0"/>
              <a:t>= </a:t>
            </a:r>
            <a:r>
              <a:rPr lang="en-US" dirty="0" smtClean="0"/>
              <a:t>68%</a:t>
            </a:r>
            <a:endParaRPr lang="en-US" dirty="0"/>
          </a:p>
          <a:p>
            <a:r>
              <a:rPr lang="en-US" dirty="0" smtClean="0">
                <a:solidFill>
                  <a:srgbClr val="953735"/>
                </a:solidFill>
              </a:rPr>
              <a:t>RBC</a:t>
            </a:r>
            <a:r>
              <a:rPr lang="en-US" dirty="0" smtClean="0"/>
              <a:t> </a:t>
            </a:r>
            <a:r>
              <a:rPr lang="en-US" dirty="0"/>
              <a:t>= 9</a:t>
            </a:r>
            <a:r>
              <a:rPr lang="en-US" dirty="0" smtClean="0"/>
              <a:t> </a:t>
            </a:r>
            <a:r>
              <a:rPr lang="en-US" dirty="0"/>
              <a:t>x 10</a:t>
            </a:r>
            <a:r>
              <a:rPr lang="en-US" baseline="30000" dirty="0"/>
              <a:t>6</a:t>
            </a:r>
            <a:r>
              <a:rPr lang="en-US" dirty="0"/>
              <a:t>/</a:t>
            </a:r>
            <a:r>
              <a:rPr lang="en-US" dirty="0" smtClean="0"/>
              <a:t>mm</a:t>
            </a:r>
            <a:r>
              <a:rPr lang="en-US" baseline="30000" dirty="0" smtClean="0"/>
              <a:t>3</a:t>
            </a:r>
            <a:endParaRPr lang="en-US" dirty="0"/>
          </a:p>
          <a:p>
            <a:r>
              <a:rPr lang="en-US" dirty="0" smtClean="0">
                <a:solidFill>
                  <a:srgbClr val="953735"/>
                </a:solidFill>
              </a:rPr>
              <a:t>WBC</a:t>
            </a:r>
            <a:r>
              <a:rPr lang="en-US" dirty="0" smtClean="0"/>
              <a:t> </a:t>
            </a:r>
            <a:r>
              <a:rPr lang="en-US" dirty="0"/>
              <a:t>= </a:t>
            </a:r>
            <a:r>
              <a:rPr lang="en-US" dirty="0" smtClean="0"/>
              <a:t>30,000</a:t>
            </a:r>
            <a:r>
              <a:rPr lang="en-US" dirty="0"/>
              <a:t>/</a:t>
            </a:r>
            <a:r>
              <a:rPr lang="en-US" dirty="0" smtClean="0"/>
              <a:t>mm</a:t>
            </a:r>
            <a:r>
              <a:rPr lang="en-US" baseline="30000" dirty="0" smtClean="0"/>
              <a:t>3</a:t>
            </a:r>
            <a:r>
              <a:rPr lang="en-US" dirty="0" smtClean="0"/>
              <a:t> </a:t>
            </a:r>
          </a:p>
          <a:p>
            <a:r>
              <a:rPr lang="en-US" dirty="0" smtClean="0">
                <a:solidFill>
                  <a:srgbClr val="953735"/>
                </a:solidFill>
              </a:rPr>
              <a:t>Platelet </a:t>
            </a:r>
            <a:r>
              <a:rPr lang="en-US" dirty="0">
                <a:solidFill>
                  <a:srgbClr val="953735"/>
                </a:solidFill>
              </a:rPr>
              <a:t>count </a:t>
            </a:r>
            <a:r>
              <a:rPr lang="en-US" dirty="0"/>
              <a:t>= 7</a:t>
            </a:r>
            <a:r>
              <a:rPr lang="en-US" dirty="0" smtClean="0"/>
              <a:t>00,000</a:t>
            </a:r>
            <a:r>
              <a:rPr lang="en-US" dirty="0"/>
              <a:t>/</a:t>
            </a:r>
            <a:r>
              <a:rPr lang="en-US" dirty="0" smtClean="0"/>
              <a:t>mm</a:t>
            </a:r>
            <a:r>
              <a:rPr lang="en-US" baseline="30000" dirty="0" smtClean="0"/>
              <a:t>3</a:t>
            </a:r>
            <a:r>
              <a:rPr lang="en-US" dirty="0" smtClean="0"/>
              <a:t>  </a:t>
            </a:r>
            <a:endParaRPr lang="en-US" dirty="0"/>
          </a:p>
        </p:txBody>
      </p:sp>
      <p:sp>
        <p:nvSpPr>
          <p:cNvPr id="22" name="Rounded Rectangle 21">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15" name="TextBox 14"/>
          <p:cNvSpPr txBox="1"/>
          <p:nvPr/>
        </p:nvSpPr>
        <p:spPr>
          <a:xfrm>
            <a:off x="2362200" y="76200"/>
            <a:ext cx="4038600" cy="707886"/>
          </a:xfrm>
          <a:prstGeom prst="rect">
            <a:avLst/>
          </a:prstGeom>
          <a:noFill/>
        </p:spPr>
        <p:txBody>
          <a:bodyPr wrap="square" rtlCol="0">
            <a:spAutoFit/>
          </a:bodyPr>
          <a:lstStyle/>
          <a:p>
            <a:pPr algn="ctr"/>
            <a:r>
              <a:rPr lang="en-US" sz="4000" dirty="0" smtClean="0"/>
              <a:t>Case Study #13</a:t>
            </a:r>
          </a:p>
        </p:txBody>
      </p:sp>
      <p:cxnSp>
        <p:nvCxnSpPr>
          <p:cNvPr id="12" name="Straight Connector 11"/>
          <p:cNvCxnSpPr/>
          <p:nvPr/>
        </p:nvCxnSpPr>
        <p:spPr>
          <a:xfrm>
            <a:off x="304800" y="2706469"/>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 y="2337137"/>
            <a:ext cx="692317" cy="369332"/>
          </a:xfrm>
          <a:prstGeom prst="rect">
            <a:avLst/>
          </a:prstGeom>
          <a:noFill/>
        </p:spPr>
        <p:txBody>
          <a:bodyPr wrap="none" rtlCol="0">
            <a:spAutoFit/>
          </a:bodyPr>
          <a:lstStyle/>
          <a:p>
            <a:r>
              <a:rPr lang="en-US" dirty="0" smtClean="0"/>
              <a:t>Exam</a:t>
            </a:r>
          </a:p>
        </p:txBody>
      </p:sp>
      <p:sp>
        <p:nvSpPr>
          <p:cNvPr id="2" name="Rectangle 1"/>
          <p:cNvSpPr/>
          <p:nvPr/>
        </p:nvSpPr>
        <p:spPr>
          <a:xfrm>
            <a:off x="228600" y="2706469"/>
            <a:ext cx="8686800" cy="646331"/>
          </a:xfrm>
          <a:prstGeom prst="rect">
            <a:avLst/>
          </a:prstGeom>
        </p:spPr>
        <p:txBody>
          <a:bodyPr wrap="square">
            <a:spAutoFit/>
          </a:bodyPr>
          <a:lstStyle/>
          <a:p>
            <a:r>
              <a:rPr lang="en-US" dirty="0"/>
              <a:t>On examination you notice that he had a ruddy complexion, his heart and lung exam are normal, and his spleen is palpable 3 cm below the left costal margin.    </a:t>
            </a:r>
          </a:p>
        </p:txBody>
      </p:sp>
      <p:sp>
        <p:nvSpPr>
          <p:cNvPr id="18" name="Rounded Rectangle 17"/>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20" name="Rounded Rectangle 19">
            <a:hlinkClick r:id="rId4"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43091677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1620719" cy="369332"/>
          </a:xfrm>
          <a:prstGeom prst="rect">
            <a:avLst/>
          </a:prstGeom>
          <a:noFill/>
        </p:spPr>
        <p:txBody>
          <a:bodyPr wrap="none" rtlCol="0">
            <a:spAutoFit/>
          </a:bodyPr>
          <a:lstStyle/>
          <a:p>
            <a:r>
              <a:rPr lang="en-US" dirty="0" smtClean="0"/>
              <a:t>Question </a:t>
            </a:r>
            <a:r>
              <a:rPr lang="en-US" b="1" dirty="0" smtClean="0"/>
              <a:t>1</a:t>
            </a:r>
            <a:r>
              <a:rPr lang="en-US" dirty="0" smtClean="0"/>
              <a:t> of 9</a:t>
            </a:r>
          </a:p>
        </p:txBody>
      </p:sp>
      <p:cxnSp>
        <p:nvCxnSpPr>
          <p:cNvPr id="6" name="Straight Connector 5"/>
          <p:cNvCxnSpPr/>
          <p:nvPr/>
        </p:nvCxnSpPr>
        <p:spPr>
          <a:xfrm>
            <a:off x="304800" y="10668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 action="ppaction://hlinkshowjump?jump=previousslide"/>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noaction"/>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35691"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381000" y="1294598"/>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304800" y="1218398"/>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is the differential diagnosis of a high hematocrit level? </a:t>
            </a:r>
          </a:p>
        </p:txBody>
      </p:sp>
      <p:sp>
        <p:nvSpPr>
          <p:cNvPr id="28" name="TextBox 27"/>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graphicFrame>
        <p:nvGraphicFramePr>
          <p:cNvPr id="4" name="Object 3"/>
          <p:cNvGraphicFramePr>
            <a:graphicFrameLocks noChangeAspect="1"/>
          </p:cNvGraphicFramePr>
          <p:nvPr>
            <p:extLst>
              <p:ext uri="{D42A27DB-BD31-4B8C-83A1-F6EECF244321}">
                <p14:modId xmlns:p14="http://schemas.microsoft.com/office/powerpoint/2010/main" val="477807429"/>
              </p:ext>
            </p:extLst>
          </p:nvPr>
        </p:nvGraphicFramePr>
        <p:xfrm>
          <a:off x="228600" y="2057400"/>
          <a:ext cx="3429000" cy="2578100"/>
        </p:xfrm>
        <a:graphic>
          <a:graphicData uri="http://schemas.openxmlformats.org/presentationml/2006/ole">
            <mc:AlternateContent xmlns:mc="http://schemas.openxmlformats.org/markup-compatibility/2006">
              <mc:Choice xmlns:v="urn:schemas-microsoft-com:vml" Requires="v">
                <p:oleObj spid="_x0000_s15734" name="Document" r:id="rId6" imgW="3429000" imgH="2578100" progId="Word.Document.12">
                  <p:embed/>
                </p:oleObj>
              </mc:Choice>
              <mc:Fallback>
                <p:oleObj name="Document" r:id="rId6" imgW="3429000" imgH="2578100" progId="Word.Document.12">
                  <p:embed/>
                  <p:pic>
                    <p:nvPicPr>
                      <p:cNvPr id="0" name=""/>
                      <p:cNvPicPr/>
                      <p:nvPr/>
                    </p:nvPicPr>
                    <p:blipFill>
                      <a:blip r:embed="rId7"/>
                      <a:stretch>
                        <a:fillRect/>
                      </a:stretch>
                    </p:blipFill>
                    <p:spPr>
                      <a:xfrm>
                        <a:off x="228600" y="2057400"/>
                        <a:ext cx="3429000" cy="2578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98827887"/>
              </p:ext>
            </p:extLst>
          </p:nvPr>
        </p:nvGraphicFramePr>
        <p:xfrm>
          <a:off x="5410200" y="2057400"/>
          <a:ext cx="3429000" cy="2578100"/>
        </p:xfrm>
        <a:graphic>
          <a:graphicData uri="http://schemas.openxmlformats.org/presentationml/2006/ole">
            <mc:AlternateContent xmlns:mc="http://schemas.openxmlformats.org/markup-compatibility/2006">
              <mc:Choice xmlns:v="urn:schemas-microsoft-com:vml" Requires="v">
                <p:oleObj spid="_x0000_s15735" name="Document" r:id="rId9" imgW="3429000" imgH="2578100" progId="Word.Document.12">
                  <p:embed/>
                </p:oleObj>
              </mc:Choice>
              <mc:Fallback>
                <p:oleObj name="Document" r:id="rId9" imgW="3429000" imgH="2578100" progId="Word.Document.12">
                  <p:embed/>
                  <p:pic>
                    <p:nvPicPr>
                      <p:cNvPr id="0" name=""/>
                      <p:cNvPicPr/>
                      <p:nvPr/>
                    </p:nvPicPr>
                    <p:blipFill>
                      <a:blip r:embed="rId10"/>
                      <a:stretch>
                        <a:fillRect/>
                      </a:stretch>
                    </p:blipFill>
                    <p:spPr>
                      <a:xfrm>
                        <a:off x="5410200" y="2057400"/>
                        <a:ext cx="3429000" cy="2578100"/>
                      </a:xfrm>
                      <a:prstGeom prst="rect">
                        <a:avLst/>
                      </a:prstGeom>
                    </p:spPr>
                  </p:pic>
                </p:oleObj>
              </mc:Fallback>
            </mc:AlternateContent>
          </a:graphicData>
        </a:graphic>
      </p:graphicFrame>
      <p:sp>
        <p:nvSpPr>
          <p:cNvPr id="15" name="Rounded Rectangle 14"/>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8" name="btn Case Info (13)"/>
          <p:cNvSpPr/>
          <p:nvPr/>
        </p:nvSpPr>
        <p:spPr>
          <a:xfrm>
            <a:off x="304800" y="4572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9" name="See Answer">
            <a:hlinkClick r:id="rId11" action="ppaction://hlinksldjump"/>
          </p:cNvPr>
          <p:cNvSpPr/>
          <p:nvPr/>
        </p:nvSpPr>
        <p:spPr>
          <a:xfrm>
            <a:off x="381000" y="52023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29" name="Rounded Rectangle 28">
            <a:hlinkClick r:id="rId12"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2"/>
    </p:custDataLst>
    <p:extLst>
      <p:ext uri="{BB962C8B-B14F-4D97-AF65-F5344CB8AC3E}">
        <p14:creationId xmlns:p14="http://schemas.microsoft.com/office/powerpoint/2010/main" val="21042491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609600"/>
            <a:ext cx="1620719" cy="646331"/>
          </a:xfrm>
          <a:prstGeom prst="rect">
            <a:avLst/>
          </a:prstGeom>
          <a:noFill/>
        </p:spPr>
        <p:txBody>
          <a:bodyPr wrap="none" rtlCol="0">
            <a:spAutoFit/>
          </a:bodyPr>
          <a:lstStyle/>
          <a:p>
            <a:r>
              <a:rPr lang="en-US" dirty="0" smtClean="0"/>
              <a:t>Question </a:t>
            </a:r>
            <a:r>
              <a:rPr lang="en-US" b="1" dirty="0"/>
              <a:t>1</a:t>
            </a:r>
            <a:r>
              <a:rPr lang="en-US" dirty="0"/>
              <a:t> of 9</a:t>
            </a:r>
          </a:p>
          <a:p>
            <a:endParaRPr lang="en-US" dirty="0" smtClean="0"/>
          </a:p>
        </p:txBody>
      </p:sp>
      <p:cxnSp>
        <p:nvCxnSpPr>
          <p:cNvPr id="6" name="Straight Connector 5"/>
          <p:cNvCxnSpPr/>
          <p:nvPr/>
        </p:nvCxnSpPr>
        <p:spPr>
          <a:xfrm>
            <a:off x="304800" y="10668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 action="ppaction://hlinkshowjump?jump=previousslide"/>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hlinkshowjump?jump=nextslide"/>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381000" y="1294598"/>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304800" y="1218398"/>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is the differential diagnosis of a high hematocrit level? </a:t>
            </a:r>
          </a:p>
        </p:txBody>
      </p:sp>
      <p:sp>
        <p:nvSpPr>
          <p:cNvPr id="28" name="TextBox 27"/>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graphicFrame>
        <p:nvGraphicFramePr>
          <p:cNvPr id="4" name="Object 3"/>
          <p:cNvGraphicFramePr>
            <a:graphicFrameLocks noChangeAspect="1"/>
          </p:cNvGraphicFramePr>
          <p:nvPr>
            <p:extLst>
              <p:ext uri="{D42A27DB-BD31-4B8C-83A1-F6EECF244321}">
                <p14:modId xmlns:p14="http://schemas.microsoft.com/office/powerpoint/2010/main" val="699838345"/>
              </p:ext>
            </p:extLst>
          </p:nvPr>
        </p:nvGraphicFramePr>
        <p:xfrm>
          <a:off x="228600" y="2057400"/>
          <a:ext cx="3429000" cy="2578100"/>
        </p:xfrm>
        <a:graphic>
          <a:graphicData uri="http://schemas.openxmlformats.org/presentationml/2006/ole">
            <mc:AlternateContent xmlns:mc="http://schemas.openxmlformats.org/markup-compatibility/2006">
              <mc:Choice xmlns:v="urn:schemas-microsoft-com:vml" Requires="v">
                <p:oleObj spid="_x0000_s73101" name="Document" r:id="rId6" imgW="3429000" imgH="2578100" progId="Word.Document.12">
                  <p:embed/>
                </p:oleObj>
              </mc:Choice>
              <mc:Fallback>
                <p:oleObj name="Document" r:id="rId6" imgW="3429000" imgH="2578100" progId="Word.Document.12">
                  <p:embed/>
                  <p:pic>
                    <p:nvPicPr>
                      <p:cNvPr id="0" name=""/>
                      <p:cNvPicPr/>
                      <p:nvPr/>
                    </p:nvPicPr>
                    <p:blipFill>
                      <a:blip r:embed="rId7">
                        <a:alphaModFix amt="20000"/>
                      </a:blip>
                      <a:stretch>
                        <a:fillRect/>
                      </a:stretch>
                    </p:blipFill>
                    <p:spPr>
                      <a:xfrm>
                        <a:off x="228600" y="2057400"/>
                        <a:ext cx="3429000" cy="2578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3178307"/>
              </p:ext>
            </p:extLst>
          </p:nvPr>
        </p:nvGraphicFramePr>
        <p:xfrm>
          <a:off x="5410200" y="2057400"/>
          <a:ext cx="3429000" cy="2578100"/>
        </p:xfrm>
        <a:graphic>
          <a:graphicData uri="http://schemas.openxmlformats.org/presentationml/2006/ole">
            <mc:AlternateContent xmlns:mc="http://schemas.openxmlformats.org/markup-compatibility/2006">
              <mc:Choice xmlns:v="urn:schemas-microsoft-com:vml" Requires="v">
                <p:oleObj spid="_x0000_s73102" name="Document" r:id="rId9" imgW="3429000" imgH="2578100" progId="Word.Document.12">
                  <p:embed/>
                </p:oleObj>
              </mc:Choice>
              <mc:Fallback>
                <p:oleObj name="Document" r:id="rId9" imgW="3429000" imgH="2578100" progId="Word.Document.12">
                  <p:embed/>
                  <p:pic>
                    <p:nvPicPr>
                      <p:cNvPr id="0" name=""/>
                      <p:cNvPicPr/>
                      <p:nvPr/>
                    </p:nvPicPr>
                    <p:blipFill>
                      <a:blip r:embed="rId10">
                        <a:alphaModFix amt="20000"/>
                      </a:blip>
                      <a:stretch>
                        <a:fillRect/>
                      </a:stretch>
                    </p:blipFill>
                    <p:spPr>
                      <a:xfrm>
                        <a:off x="5410200" y="2057400"/>
                        <a:ext cx="3429000" cy="2578100"/>
                      </a:xfrm>
                      <a:prstGeom prst="rect">
                        <a:avLst/>
                      </a:prstGeom>
                    </p:spPr>
                  </p:pic>
                </p:oleObj>
              </mc:Fallback>
            </mc:AlternateContent>
          </a:graphicData>
        </a:graphic>
      </p:graphicFrame>
      <p:sp>
        <p:nvSpPr>
          <p:cNvPr id="11" name="Rectangle 10"/>
          <p:cNvSpPr/>
          <p:nvPr/>
        </p:nvSpPr>
        <p:spPr>
          <a:xfrm>
            <a:off x="1219200" y="5715000"/>
            <a:ext cx="7086600" cy="369332"/>
          </a:xfrm>
          <a:prstGeom prst="rect">
            <a:avLst/>
          </a:prstGeom>
        </p:spPr>
        <p:txBody>
          <a:bodyPr wrap="square">
            <a:spAutoFit/>
          </a:bodyPr>
          <a:lstStyle/>
          <a:p>
            <a:r>
              <a:rPr lang="en-US" i="1" dirty="0" smtClean="0"/>
              <a:t>Relative (spurious), secondary, primary (polycythemia </a:t>
            </a:r>
            <a:r>
              <a:rPr lang="en-US" i="1" dirty="0" err="1" smtClean="0"/>
              <a:t>vera</a:t>
            </a:r>
            <a:r>
              <a:rPr lang="en-US" i="1" dirty="0" smtClean="0"/>
              <a:t>) </a:t>
            </a:r>
            <a:endParaRPr lang="en-US" i="1" dirty="0"/>
          </a:p>
        </p:txBody>
      </p:sp>
      <p:graphicFrame>
        <p:nvGraphicFramePr>
          <p:cNvPr id="5" name="Object 4"/>
          <p:cNvGraphicFramePr>
            <a:graphicFrameLocks noChangeAspect="1"/>
          </p:cNvGraphicFramePr>
          <p:nvPr>
            <p:extLst>
              <p:ext uri="{D42A27DB-BD31-4B8C-83A1-F6EECF244321}">
                <p14:modId xmlns:p14="http://schemas.microsoft.com/office/powerpoint/2010/main" val="625177322"/>
              </p:ext>
            </p:extLst>
          </p:nvPr>
        </p:nvGraphicFramePr>
        <p:xfrm>
          <a:off x="2590800" y="1954389"/>
          <a:ext cx="4191000" cy="3151011"/>
        </p:xfrm>
        <a:graphic>
          <a:graphicData uri="http://schemas.openxmlformats.org/presentationml/2006/ole">
            <mc:AlternateContent xmlns:mc="http://schemas.openxmlformats.org/markup-compatibility/2006">
              <mc:Choice xmlns:v="urn:schemas-microsoft-com:vml" Requires="v">
                <p:oleObj spid="_x0000_s73103" name="Document" r:id="rId12" imgW="3429000" imgH="2578100" progId="Word.Document.12">
                  <p:embed/>
                </p:oleObj>
              </mc:Choice>
              <mc:Fallback>
                <p:oleObj name="Document" r:id="rId12" imgW="3429000" imgH="2578100" progId="Word.Document.12">
                  <p:embed/>
                  <p:pic>
                    <p:nvPicPr>
                      <p:cNvPr id="0" name=""/>
                      <p:cNvPicPr/>
                      <p:nvPr/>
                    </p:nvPicPr>
                    <p:blipFill>
                      <a:blip r:embed="rId13"/>
                      <a:stretch>
                        <a:fillRect/>
                      </a:stretch>
                    </p:blipFill>
                    <p:spPr>
                      <a:xfrm>
                        <a:off x="2590800" y="1954389"/>
                        <a:ext cx="4191000" cy="3151011"/>
                      </a:xfrm>
                      <a:prstGeom prst="rect">
                        <a:avLst/>
                      </a:prstGeom>
                    </p:spPr>
                  </p:pic>
                </p:oleObj>
              </mc:Fallback>
            </mc:AlternateContent>
          </a:graphicData>
        </a:graphic>
      </p:graphicFrame>
      <p:sp>
        <p:nvSpPr>
          <p:cNvPr id="17" name="Rounded Rectangle 16"/>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8" name="btn Case Info (13)"/>
          <p:cNvSpPr/>
          <p:nvPr/>
        </p:nvSpPr>
        <p:spPr>
          <a:xfrm>
            <a:off x="304800" y="4572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9" name="See Answer">
            <a:hlinkClick r:id="rId14" action="ppaction://hlinksldjump"/>
          </p:cNvPr>
          <p:cNvSpPr/>
          <p:nvPr/>
        </p:nvSpPr>
        <p:spPr>
          <a:xfrm>
            <a:off x="381000" y="52023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30" name="Rounded Rectangle 29">
            <a:hlinkClick r:id="rId15"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2"/>
    </p:custDataLst>
    <p:extLst>
      <p:ext uri="{BB962C8B-B14F-4D97-AF65-F5344CB8AC3E}">
        <p14:creationId xmlns:p14="http://schemas.microsoft.com/office/powerpoint/2010/main" val="41032492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1620719" cy="646331"/>
          </a:xfrm>
          <a:prstGeom prst="rect">
            <a:avLst/>
          </a:prstGeom>
          <a:noFill/>
        </p:spPr>
        <p:txBody>
          <a:bodyPr wrap="none" rtlCol="0">
            <a:spAutoFit/>
          </a:bodyPr>
          <a:lstStyle/>
          <a:p>
            <a:r>
              <a:rPr lang="en-US" dirty="0" smtClean="0"/>
              <a:t>Question </a:t>
            </a:r>
            <a:r>
              <a:rPr lang="en-US" b="1" dirty="0"/>
              <a:t>2</a:t>
            </a:r>
            <a:r>
              <a:rPr lang="en-US" dirty="0"/>
              <a:t> of 9</a:t>
            </a:r>
          </a:p>
          <a:p>
            <a:endParaRPr lang="en-US" dirty="0" smtClean="0"/>
          </a:p>
        </p:txBody>
      </p:sp>
      <p:cxnSp>
        <p:nvCxnSpPr>
          <p:cNvPr id="6" name="Straight Connector 5"/>
          <p:cNvCxnSpPr/>
          <p:nvPr/>
        </p:nvCxnSpPr>
        <p:spPr>
          <a:xfrm>
            <a:off x="304800" y="9906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rId4" action="ppaction://hlinksldjump"/>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35691"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6" name="Snip Diagonal Corner Rectangle 35"/>
          <p:cNvSpPr/>
          <p:nvPr/>
        </p:nvSpPr>
        <p:spPr>
          <a:xfrm>
            <a:off x="533400" y="1153836"/>
            <a:ext cx="8305800" cy="674964"/>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40" name="Snip Diagonal Corner Rectangle 39"/>
          <p:cNvSpPr/>
          <p:nvPr/>
        </p:nvSpPr>
        <p:spPr>
          <a:xfrm>
            <a:off x="457200" y="1077636"/>
            <a:ext cx="8305800" cy="674964"/>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is a "relative" (spurious) polycythemia and what test can help you determine if an elevated hematocrit is due to a relative polycythemia? </a:t>
            </a:r>
            <a:endParaRPr lang="en-US" i="1" dirty="0"/>
          </a:p>
        </p:txBody>
      </p:sp>
      <p:sp>
        <p:nvSpPr>
          <p:cNvPr id="39" name="TextBox 38"/>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13" name="Rounded Rectangle 12"/>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4" name="btn Case Info (13)"/>
          <p:cNvSpPr/>
          <p:nvPr/>
        </p:nvSpPr>
        <p:spPr>
          <a:xfrm>
            <a:off x="304800" y="4572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5" name="See Answer">
            <a:hlinkClick r:id="rId5" action="ppaction://hlinksldjump"/>
          </p:cNvPr>
          <p:cNvSpPr/>
          <p:nvPr/>
        </p:nvSpPr>
        <p:spPr>
          <a:xfrm>
            <a:off x="533400" y="32973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26" name="Rounded Rectangle 25">
            <a:hlinkClick r:id="rId6"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250598364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609600"/>
            <a:ext cx="1620719" cy="646331"/>
          </a:xfrm>
          <a:prstGeom prst="rect">
            <a:avLst/>
          </a:prstGeom>
          <a:noFill/>
        </p:spPr>
        <p:txBody>
          <a:bodyPr wrap="none" rtlCol="0">
            <a:spAutoFit/>
          </a:bodyPr>
          <a:lstStyle/>
          <a:p>
            <a:r>
              <a:rPr lang="en-US" dirty="0" smtClean="0"/>
              <a:t>Question </a:t>
            </a:r>
            <a:r>
              <a:rPr lang="en-US" b="1" dirty="0"/>
              <a:t>2</a:t>
            </a:r>
            <a:r>
              <a:rPr lang="en-US" dirty="0"/>
              <a:t> of 9</a:t>
            </a:r>
          </a:p>
          <a:p>
            <a:endParaRPr lang="en-US" dirty="0" smtClean="0"/>
          </a:p>
        </p:txBody>
      </p:sp>
      <p:cxnSp>
        <p:nvCxnSpPr>
          <p:cNvPr id="6" name="Straight Connector 5"/>
          <p:cNvCxnSpPr/>
          <p:nvPr/>
        </p:nvCxnSpPr>
        <p:spPr>
          <a:xfrm>
            <a:off x="304800" y="9906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 action="ppaction://hlinkshowjump?jump=previousslide"/>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hlinkshowjump?jump=nextslide"/>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6" name="Snip Diagonal Corner Rectangle 35"/>
          <p:cNvSpPr/>
          <p:nvPr/>
        </p:nvSpPr>
        <p:spPr>
          <a:xfrm>
            <a:off x="533400" y="1153836"/>
            <a:ext cx="8305800" cy="674964"/>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40" name="Snip Diagonal Corner Rectangle 39"/>
          <p:cNvSpPr/>
          <p:nvPr/>
        </p:nvSpPr>
        <p:spPr>
          <a:xfrm>
            <a:off x="457200" y="1077636"/>
            <a:ext cx="8305800" cy="674964"/>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is a "relative" (spurious) polycythemia and what test can help you determine if an elevated hematocrit is due to a relative polycythemia? </a:t>
            </a:r>
            <a:endParaRPr lang="en-US" i="1" dirty="0"/>
          </a:p>
        </p:txBody>
      </p:sp>
      <p:sp>
        <p:nvSpPr>
          <p:cNvPr id="39" name="TextBox 38"/>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4" name="Rectangle 3"/>
          <p:cNvSpPr/>
          <p:nvPr/>
        </p:nvSpPr>
        <p:spPr>
          <a:xfrm>
            <a:off x="1066800" y="3810000"/>
            <a:ext cx="7772400" cy="1477328"/>
          </a:xfrm>
          <a:prstGeom prst="rect">
            <a:avLst/>
          </a:prstGeom>
        </p:spPr>
        <p:txBody>
          <a:bodyPr wrap="square">
            <a:spAutoFit/>
          </a:bodyPr>
          <a:lstStyle/>
          <a:p>
            <a:pPr marL="285750" indent="-285750">
              <a:buFont typeface="Arial"/>
              <a:buChar char="•"/>
            </a:pPr>
            <a:r>
              <a:rPr lang="en-US" i="1" dirty="0" smtClean="0"/>
              <a:t>Elevated venous hematocrit reading in the presence of an abnormal or reduced total red blood cell mass. Decreased plasma volume leading to </a:t>
            </a:r>
            <a:r>
              <a:rPr lang="en-US" i="1" dirty="0" err="1" smtClean="0"/>
              <a:t>hemoconcentration</a:t>
            </a:r>
            <a:r>
              <a:rPr lang="en-US" i="1" dirty="0" smtClean="0"/>
              <a:t>.  </a:t>
            </a:r>
          </a:p>
          <a:p>
            <a:pPr marL="285750" indent="-285750">
              <a:buFont typeface="Arial"/>
              <a:buChar char="•"/>
            </a:pPr>
            <a:endParaRPr lang="en-US" i="1" dirty="0" smtClean="0"/>
          </a:p>
          <a:p>
            <a:pPr marL="285750" indent="-285750">
              <a:buFont typeface="Arial"/>
              <a:buChar char="•"/>
            </a:pPr>
            <a:r>
              <a:rPr lang="en-US" i="1" dirty="0" smtClean="0"/>
              <a:t>Determine the total red blood cell mass.</a:t>
            </a:r>
            <a:endParaRPr lang="en-US" i="1" dirty="0"/>
          </a:p>
        </p:txBody>
      </p:sp>
      <p:sp>
        <p:nvSpPr>
          <p:cNvPr id="14" name="Rounded Rectangle 13"/>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5" name="btn Case Info (13)"/>
          <p:cNvSpPr/>
          <p:nvPr/>
        </p:nvSpPr>
        <p:spPr>
          <a:xfrm>
            <a:off x="304800" y="4572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6" name="See Answer">
            <a:hlinkClick r:id="rId4" action="ppaction://hlinksldjump"/>
          </p:cNvPr>
          <p:cNvSpPr/>
          <p:nvPr/>
        </p:nvSpPr>
        <p:spPr>
          <a:xfrm>
            <a:off x="533400" y="32973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27" name="Rounded Rectangle 26">
            <a:hlinkClick r:id="rId5"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180106233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1620719" cy="646331"/>
          </a:xfrm>
          <a:prstGeom prst="rect">
            <a:avLst/>
          </a:prstGeom>
          <a:noFill/>
        </p:spPr>
        <p:txBody>
          <a:bodyPr wrap="none" rtlCol="0">
            <a:spAutoFit/>
          </a:bodyPr>
          <a:lstStyle/>
          <a:p>
            <a:r>
              <a:rPr lang="en-US" dirty="0" smtClean="0">
                <a:latin typeface="Calibri" pitchFamily="34" charset="0"/>
              </a:rPr>
              <a:t>Question </a:t>
            </a:r>
            <a:r>
              <a:rPr lang="en-US" b="1" dirty="0" smtClean="0">
                <a:latin typeface="Calibri" pitchFamily="34" charset="0"/>
              </a:rPr>
              <a:t>3</a:t>
            </a:r>
            <a:r>
              <a:rPr lang="en-US" dirty="0" smtClean="0">
                <a:latin typeface="Calibri" pitchFamily="34" charset="0"/>
              </a:rPr>
              <a:t> </a:t>
            </a:r>
            <a:r>
              <a:rPr lang="en-US" dirty="0"/>
              <a:t>of 9</a:t>
            </a:r>
          </a:p>
          <a:p>
            <a:endParaRPr lang="en-US" dirty="0" smtClean="0">
              <a:latin typeface="Calibri" pitchFamily="34" charset="0"/>
            </a:endParaRPr>
          </a:p>
        </p:txBody>
      </p:sp>
      <p:cxnSp>
        <p:nvCxnSpPr>
          <p:cNvPr id="6" name="Straight Connector 5"/>
          <p:cNvCxnSpPr/>
          <p:nvPr/>
        </p:nvCxnSpPr>
        <p:spPr>
          <a:xfrm>
            <a:off x="304800" y="9144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rId4" action="ppaction://hlinksldjump"/>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533400" y="1082040"/>
            <a:ext cx="8305800" cy="670560"/>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457200" y="1036320"/>
            <a:ext cx="8305800" cy="609600"/>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conditions lead to "secondary" polycythemia and why do they produce the polycythemia? </a:t>
            </a:r>
            <a:endParaRPr lang="en-US" i="1" dirty="0"/>
          </a:p>
        </p:txBody>
      </p:sp>
      <p:sp>
        <p:nvSpPr>
          <p:cNvPr id="36" name="TextBox 35"/>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13" name="Rounded Rectangle 12"/>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4" name="btn Case Info (13)"/>
          <p:cNvSpPr/>
          <p:nvPr/>
        </p:nvSpPr>
        <p:spPr>
          <a:xfrm>
            <a:off x="304800" y="3810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5" name="See Answer">
            <a:hlinkClick r:id="rId5" action="ppaction://hlinksldjump"/>
          </p:cNvPr>
          <p:cNvSpPr/>
          <p:nvPr/>
        </p:nvSpPr>
        <p:spPr>
          <a:xfrm>
            <a:off x="609600" y="22305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29" name="Rounded Rectangle 28">
            <a:hlinkClick r:id="rId6"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250528773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533400"/>
            <a:ext cx="1620719" cy="646331"/>
          </a:xfrm>
          <a:prstGeom prst="rect">
            <a:avLst/>
          </a:prstGeom>
          <a:noFill/>
        </p:spPr>
        <p:txBody>
          <a:bodyPr wrap="none" rtlCol="0">
            <a:spAutoFit/>
          </a:bodyPr>
          <a:lstStyle/>
          <a:p>
            <a:r>
              <a:rPr lang="en-US" dirty="0" smtClean="0">
                <a:latin typeface="Calibri" pitchFamily="34" charset="0"/>
              </a:rPr>
              <a:t>Question</a:t>
            </a:r>
            <a:r>
              <a:rPr lang="en-US" b="1" dirty="0" smtClean="0">
                <a:latin typeface="Calibri" pitchFamily="34" charset="0"/>
              </a:rPr>
              <a:t> 3 </a:t>
            </a:r>
            <a:r>
              <a:rPr lang="en-US" dirty="0"/>
              <a:t>of 9</a:t>
            </a:r>
          </a:p>
          <a:p>
            <a:endParaRPr lang="en-US" dirty="0" smtClean="0">
              <a:latin typeface="Calibri" pitchFamily="34" charset="0"/>
            </a:endParaRPr>
          </a:p>
        </p:txBody>
      </p:sp>
      <p:cxnSp>
        <p:nvCxnSpPr>
          <p:cNvPr id="6" name="Straight Connector 5"/>
          <p:cNvCxnSpPr/>
          <p:nvPr/>
        </p:nvCxnSpPr>
        <p:spPr>
          <a:xfrm>
            <a:off x="304800" y="9144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 action="ppaction://hlinkshowjump?jump=previousslide"/>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hlinkshowjump?jump=nextslide"/>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533400" y="1082040"/>
            <a:ext cx="8305800" cy="670560"/>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457200" y="1036320"/>
            <a:ext cx="8305800" cy="609600"/>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conditions lead to "secondary" polycythemia and why do they produce the polycythemia? </a:t>
            </a:r>
            <a:endParaRPr lang="en-US" i="1" dirty="0"/>
          </a:p>
        </p:txBody>
      </p:sp>
      <p:sp>
        <p:nvSpPr>
          <p:cNvPr id="36" name="TextBox 35"/>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3" name="Rectangle 2"/>
          <p:cNvSpPr/>
          <p:nvPr/>
        </p:nvSpPr>
        <p:spPr>
          <a:xfrm>
            <a:off x="1295400" y="2667000"/>
            <a:ext cx="7467600" cy="3416320"/>
          </a:xfrm>
          <a:prstGeom prst="rect">
            <a:avLst/>
          </a:prstGeom>
        </p:spPr>
        <p:txBody>
          <a:bodyPr wrap="square">
            <a:spAutoFit/>
          </a:bodyPr>
          <a:lstStyle/>
          <a:p>
            <a:r>
              <a:rPr lang="en-US" i="1" dirty="0" smtClean="0"/>
              <a:t>(1) High altitude with low levels of atmospheric oxygen.  </a:t>
            </a:r>
          </a:p>
          <a:p>
            <a:pPr marL="342900" indent="-342900">
              <a:buAutoNum type="arabicParenBoth" startAt="2"/>
            </a:pPr>
            <a:r>
              <a:rPr lang="en-US" i="1" dirty="0" smtClean="0"/>
              <a:t>Cardiovascular disease.  </a:t>
            </a:r>
          </a:p>
          <a:p>
            <a:pPr marL="342900" indent="-342900">
              <a:buAutoNum type="arabicParenBoth" startAt="2"/>
            </a:pPr>
            <a:r>
              <a:rPr lang="en-US" i="1" dirty="0" smtClean="0"/>
              <a:t>Pulmonary disorders with alveolar hypoventilation.  </a:t>
            </a:r>
          </a:p>
          <a:p>
            <a:pPr marL="342900" indent="-342900">
              <a:buAutoNum type="arabicParenBoth" startAt="2"/>
            </a:pPr>
            <a:r>
              <a:rPr lang="en-US" i="1" dirty="0" smtClean="0"/>
              <a:t>Abnormal </a:t>
            </a:r>
            <a:r>
              <a:rPr lang="en-US" i="1" dirty="0" err="1" smtClean="0"/>
              <a:t>hemoglobins</a:t>
            </a:r>
            <a:r>
              <a:rPr lang="en-US" i="1" dirty="0" smtClean="0"/>
              <a:t> (with increased oxygen affinity).  </a:t>
            </a:r>
          </a:p>
          <a:p>
            <a:pPr marL="342900" indent="-342900">
              <a:buAutoNum type="arabicParenBoth" startAt="2"/>
            </a:pPr>
            <a:r>
              <a:rPr lang="en-US" i="1" dirty="0" smtClean="0"/>
              <a:t>Renal (cysts, tumors).  </a:t>
            </a:r>
            <a:endParaRPr lang="en-US" i="1" dirty="0"/>
          </a:p>
          <a:p>
            <a:pPr marL="342900" indent="-342900">
              <a:buAutoNum type="arabicParenBoth" startAt="2"/>
            </a:pPr>
            <a:r>
              <a:rPr lang="en-US" i="1" dirty="0" smtClean="0"/>
              <a:t>Uterine </a:t>
            </a:r>
            <a:r>
              <a:rPr lang="en-US" i="1" dirty="0" err="1" smtClean="0"/>
              <a:t>myomas</a:t>
            </a:r>
            <a:r>
              <a:rPr lang="en-US" i="1" dirty="0" smtClean="0"/>
              <a:t>. </a:t>
            </a:r>
          </a:p>
          <a:p>
            <a:pPr marL="342900" indent="-342900">
              <a:buAutoNum type="arabicParenBoth" startAt="2"/>
            </a:pPr>
            <a:r>
              <a:rPr lang="en-US" i="1" dirty="0" smtClean="0"/>
              <a:t>Cerebellar </a:t>
            </a:r>
            <a:r>
              <a:rPr lang="en-US" i="1" dirty="0" err="1" smtClean="0"/>
              <a:t>hemangiomas</a:t>
            </a:r>
            <a:r>
              <a:rPr lang="en-US" i="1" dirty="0" smtClean="0"/>
              <a:t>. </a:t>
            </a:r>
          </a:p>
          <a:p>
            <a:pPr marL="342900" indent="-342900">
              <a:buAutoNum type="arabicParenBoth" startAt="2"/>
            </a:pPr>
            <a:r>
              <a:rPr lang="en-US" i="1" dirty="0" err="1" smtClean="0"/>
              <a:t>Hepatomas</a:t>
            </a:r>
            <a:r>
              <a:rPr lang="en-US" i="1" dirty="0" smtClean="0"/>
              <a:t>.  </a:t>
            </a:r>
            <a:endParaRPr lang="en-US" i="1" dirty="0"/>
          </a:p>
          <a:p>
            <a:pPr marL="342900" indent="-342900">
              <a:buAutoNum type="arabicParenBoth" startAt="2"/>
            </a:pPr>
            <a:r>
              <a:rPr lang="en-US" i="1" dirty="0" smtClean="0"/>
              <a:t>Other tumors (endocrine, lung).</a:t>
            </a:r>
            <a:endParaRPr lang="en-US" i="1" dirty="0"/>
          </a:p>
          <a:p>
            <a:r>
              <a:rPr lang="en-US" i="1" dirty="0" smtClean="0"/>
              <a:t>Enhanced stimulation of red cell production usually in situations which induce an increase in erythropoietin. The marrow is responding appropriately to the signals to make and release more red cells.  </a:t>
            </a:r>
            <a:endParaRPr lang="en-US" i="1" dirty="0"/>
          </a:p>
        </p:txBody>
      </p:sp>
      <p:sp>
        <p:nvSpPr>
          <p:cNvPr id="14" name="Rounded Rectangle 13"/>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5" name="btn Case Info (13)"/>
          <p:cNvSpPr/>
          <p:nvPr/>
        </p:nvSpPr>
        <p:spPr>
          <a:xfrm>
            <a:off x="304800" y="3810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6" name="See Answer">
            <a:hlinkClick r:id="rId4" action="ppaction://hlinksldjump"/>
          </p:cNvPr>
          <p:cNvSpPr/>
          <p:nvPr/>
        </p:nvSpPr>
        <p:spPr>
          <a:xfrm>
            <a:off x="609600" y="22305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grpSp>
        <p:nvGrpSpPr>
          <p:cNvPr id="17" name="Case Info Card (13)"/>
          <p:cNvGrpSpPr/>
          <p:nvPr/>
        </p:nvGrpSpPr>
        <p:grpSpPr>
          <a:xfrm>
            <a:off x="390137" y="1066800"/>
            <a:ext cx="8677663" cy="3717649"/>
            <a:chOff x="228600" y="800901"/>
            <a:chExt cx="8677663" cy="3717649"/>
          </a:xfrm>
        </p:grpSpPr>
        <p:grpSp>
          <p:nvGrpSpPr>
            <p:cNvPr id="18" name="Group 17"/>
            <p:cNvGrpSpPr/>
            <p:nvPr/>
          </p:nvGrpSpPr>
          <p:grpSpPr>
            <a:xfrm>
              <a:off x="228600" y="800901"/>
              <a:ext cx="8677663" cy="3717649"/>
              <a:chOff x="228600" y="685800"/>
              <a:chExt cx="8677663" cy="3717649"/>
            </a:xfrm>
          </p:grpSpPr>
          <p:sp>
            <p:nvSpPr>
              <p:cNvPr id="23" name="Rounded Rectangle 3">
                <a:hlinkClick r:id="" action="ppaction://noaction"/>
              </p:cNvPr>
              <p:cNvSpPr/>
              <p:nvPr/>
            </p:nvSpPr>
            <p:spPr>
              <a:xfrm>
                <a:off x="228600" y="685800"/>
                <a:ext cx="8458200" cy="3717649"/>
              </a:xfrm>
              <a:custGeom>
                <a:avLst/>
                <a:gdLst>
                  <a:gd name="connsiteX0" fmla="*/ 0 w 6324600"/>
                  <a:gd name="connsiteY0" fmla="*/ 660413 h 3962400"/>
                  <a:gd name="connsiteX1" fmla="*/ 660413 w 6324600"/>
                  <a:gd name="connsiteY1" fmla="*/ 0 h 3962400"/>
                  <a:gd name="connsiteX2" fmla="*/ 5664187 w 6324600"/>
                  <a:gd name="connsiteY2" fmla="*/ 0 h 3962400"/>
                  <a:gd name="connsiteX3" fmla="*/ 6324600 w 6324600"/>
                  <a:gd name="connsiteY3" fmla="*/ 660413 h 3962400"/>
                  <a:gd name="connsiteX4" fmla="*/ 6324600 w 6324600"/>
                  <a:gd name="connsiteY4" fmla="*/ 3301987 h 3962400"/>
                  <a:gd name="connsiteX5" fmla="*/ 5664187 w 6324600"/>
                  <a:gd name="connsiteY5" fmla="*/ 3962400 h 3962400"/>
                  <a:gd name="connsiteX6" fmla="*/ 660413 w 6324600"/>
                  <a:gd name="connsiteY6" fmla="*/ 3962400 h 3962400"/>
                  <a:gd name="connsiteX7" fmla="*/ 0 w 6324600"/>
                  <a:gd name="connsiteY7" fmla="*/ 3301987 h 3962400"/>
                  <a:gd name="connsiteX8" fmla="*/ 0 w 6324600"/>
                  <a:gd name="connsiteY8" fmla="*/ 660413 h 3962400"/>
                  <a:gd name="connsiteX0" fmla="*/ 1174 w 6325774"/>
                  <a:gd name="connsiteY0" fmla="*/ 660413 h 3962400"/>
                  <a:gd name="connsiteX1" fmla="*/ 661587 w 6325774"/>
                  <a:gd name="connsiteY1" fmla="*/ 0 h 3962400"/>
                  <a:gd name="connsiteX2" fmla="*/ 5665361 w 6325774"/>
                  <a:gd name="connsiteY2" fmla="*/ 0 h 3962400"/>
                  <a:gd name="connsiteX3" fmla="*/ 6325774 w 6325774"/>
                  <a:gd name="connsiteY3" fmla="*/ 660413 h 3962400"/>
                  <a:gd name="connsiteX4" fmla="*/ 6325774 w 6325774"/>
                  <a:gd name="connsiteY4" fmla="*/ 3301987 h 3962400"/>
                  <a:gd name="connsiteX5" fmla="*/ 5665361 w 6325774"/>
                  <a:gd name="connsiteY5" fmla="*/ 3962400 h 3962400"/>
                  <a:gd name="connsiteX6" fmla="*/ 327356 w 6325774"/>
                  <a:gd name="connsiteY6" fmla="*/ 3951260 h 3962400"/>
                  <a:gd name="connsiteX7" fmla="*/ 1174 w 6325774"/>
                  <a:gd name="connsiteY7" fmla="*/ 3301987 h 3962400"/>
                  <a:gd name="connsiteX8" fmla="*/ 1174 w 6325774"/>
                  <a:gd name="connsiteY8" fmla="*/ 660413 h 3962400"/>
                  <a:gd name="connsiteX0" fmla="*/ 2278 w 6326878"/>
                  <a:gd name="connsiteY0" fmla="*/ 693833 h 3995820"/>
                  <a:gd name="connsiteX1" fmla="*/ 317319 w 6326878"/>
                  <a:gd name="connsiteY1" fmla="*/ 0 h 3995820"/>
                  <a:gd name="connsiteX2" fmla="*/ 5666465 w 6326878"/>
                  <a:gd name="connsiteY2" fmla="*/ 33420 h 3995820"/>
                  <a:gd name="connsiteX3" fmla="*/ 6326878 w 6326878"/>
                  <a:gd name="connsiteY3" fmla="*/ 693833 h 3995820"/>
                  <a:gd name="connsiteX4" fmla="*/ 6326878 w 6326878"/>
                  <a:gd name="connsiteY4" fmla="*/ 3335407 h 3995820"/>
                  <a:gd name="connsiteX5" fmla="*/ 5666465 w 6326878"/>
                  <a:gd name="connsiteY5" fmla="*/ 3995820 h 3995820"/>
                  <a:gd name="connsiteX6" fmla="*/ 328460 w 6326878"/>
                  <a:gd name="connsiteY6" fmla="*/ 3984680 h 3995820"/>
                  <a:gd name="connsiteX7" fmla="*/ 2278 w 6326878"/>
                  <a:gd name="connsiteY7" fmla="*/ 3335407 h 3995820"/>
                  <a:gd name="connsiteX8" fmla="*/ 2278 w 6326878"/>
                  <a:gd name="connsiteY8" fmla="*/ 693833 h 3995820"/>
                  <a:gd name="connsiteX0" fmla="*/ 2278 w 6328052"/>
                  <a:gd name="connsiteY0" fmla="*/ 693833 h 3995820"/>
                  <a:gd name="connsiteX1" fmla="*/ 317319 w 6328052"/>
                  <a:gd name="connsiteY1" fmla="*/ 0 h 3995820"/>
                  <a:gd name="connsiteX2" fmla="*/ 6000696 w 6328052"/>
                  <a:gd name="connsiteY2" fmla="*/ 22280 h 3995820"/>
                  <a:gd name="connsiteX3" fmla="*/ 6326878 w 6328052"/>
                  <a:gd name="connsiteY3" fmla="*/ 693833 h 3995820"/>
                  <a:gd name="connsiteX4" fmla="*/ 6326878 w 6328052"/>
                  <a:gd name="connsiteY4" fmla="*/ 3335407 h 3995820"/>
                  <a:gd name="connsiteX5" fmla="*/ 5666465 w 6328052"/>
                  <a:gd name="connsiteY5" fmla="*/ 3995820 h 3995820"/>
                  <a:gd name="connsiteX6" fmla="*/ 328460 w 6328052"/>
                  <a:gd name="connsiteY6" fmla="*/ 3984680 h 3995820"/>
                  <a:gd name="connsiteX7" fmla="*/ 2278 w 6328052"/>
                  <a:gd name="connsiteY7" fmla="*/ 3335407 h 3995820"/>
                  <a:gd name="connsiteX8" fmla="*/ 2278 w 6328052"/>
                  <a:gd name="connsiteY8" fmla="*/ 693833 h 3995820"/>
                  <a:gd name="connsiteX0" fmla="*/ 2278 w 6329156"/>
                  <a:gd name="connsiteY0" fmla="*/ 693833 h 3984680"/>
                  <a:gd name="connsiteX1" fmla="*/ 317319 w 6329156"/>
                  <a:gd name="connsiteY1" fmla="*/ 0 h 3984680"/>
                  <a:gd name="connsiteX2" fmla="*/ 6000696 w 6329156"/>
                  <a:gd name="connsiteY2" fmla="*/ 22280 h 3984680"/>
                  <a:gd name="connsiteX3" fmla="*/ 6326878 w 6329156"/>
                  <a:gd name="connsiteY3" fmla="*/ 693833 h 3984680"/>
                  <a:gd name="connsiteX4" fmla="*/ 6326878 w 6329156"/>
                  <a:gd name="connsiteY4" fmla="*/ 3335407 h 3984680"/>
                  <a:gd name="connsiteX5" fmla="*/ 6011837 w 6329156"/>
                  <a:gd name="connsiteY5" fmla="*/ 3973541 h 3984680"/>
                  <a:gd name="connsiteX6" fmla="*/ 328460 w 6329156"/>
                  <a:gd name="connsiteY6" fmla="*/ 3984680 h 3984680"/>
                  <a:gd name="connsiteX7" fmla="*/ 2278 w 6329156"/>
                  <a:gd name="connsiteY7" fmla="*/ 3335407 h 3984680"/>
                  <a:gd name="connsiteX8" fmla="*/ 2278 w 6329156"/>
                  <a:gd name="connsiteY8" fmla="*/ 693833 h 398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9156" h="3984680">
                    <a:moveTo>
                      <a:pt x="2278" y="693833"/>
                    </a:moveTo>
                    <a:cubicBezTo>
                      <a:pt x="2278" y="329097"/>
                      <a:pt x="-47417" y="0"/>
                      <a:pt x="317319" y="0"/>
                    </a:cubicBezTo>
                    <a:lnTo>
                      <a:pt x="6000696" y="22280"/>
                    </a:lnTo>
                    <a:cubicBezTo>
                      <a:pt x="6365432" y="22280"/>
                      <a:pt x="6326878" y="329097"/>
                      <a:pt x="6326878" y="693833"/>
                    </a:cubicBezTo>
                    <a:lnTo>
                      <a:pt x="6326878" y="3335407"/>
                    </a:lnTo>
                    <a:cubicBezTo>
                      <a:pt x="6326878" y="3700143"/>
                      <a:pt x="6376573" y="3973541"/>
                      <a:pt x="6011837" y="3973541"/>
                    </a:cubicBezTo>
                    <a:lnTo>
                      <a:pt x="328460" y="3984680"/>
                    </a:lnTo>
                    <a:cubicBezTo>
                      <a:pt x="-36276" y="3984680"/>
                      <a:pt x="2278" y="3700143"/>
                      <a:pt x="2278" y="3335407"/>
                    </a:cubicBezTo>
                    <a:lnTo>
                      <a:pt x="2278" y="69383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p:nvGrpSpPr>
            <p:grpSpPr>
              <a:xfrm>
                <a:off x="295663" y="685800"/>
                <a:ext cx="8610600" cy="3717649"/>
                <a:chOff x="295663" y="304800"/>
                <a:chExt cx="8610600" cy="3717649"/>
              </a:xfrm>
            </p:grpSpPr>
            <p:cxnSp>
              <p:nvCxnSpPr>
                <p:cNvPr id="25" name="Straight Connector 24"/>
                <p:cNvCxnSpPr/>
                <p:nvPr/>
              </p:nvCxnSpPr>
              <p:spPr>
                <a:xfrm>
                  <a:off x="304800" y="685800"/>
                  <a:ext cx="83058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3257" y="304800"/>
                  <a:ext cx="865943" cy="369332"/>
                </a:xfrm>
                <a:prstGeom prst="rect">
                  <a:avLst/>
                </a:prstGeom>
                <a:noFill/>
              </p:spPr>
              <p:txBody>
                <a:bodyPr wrap="none" rtlCol="0">
                  <a:spAutoFit/>
                </a:bodyPr>
                <a:lstStyle/>
                <a:p>
                  <a:r>
                    <a:rPr lang="en-US" dirty="0" smtClean="0">
                      <a:solidFill>
                        <a:srgbClr val="FFFFFF"/>
                      </a:solidFill>
                    </a:rPr>
                    <a:t>History</a:t>
                  </a:r>
                </a:p>
              </p:txBody>
            </p:sp>
            <p:sp>
              <p:nvSpPr>
                <p:cNvPr id="27" name="TextBox 26"/>
                <p:cNvSpPr txBox="1"/>
                <p:nvPr/>
              </p:nvSpPr>
              <p:spPr>
                <a:xfrm>
                  <a:off x="353589" y="2191528"/>
                  <a:ext cx="607859" cy="369332"/>
                </a:xfrm>
                <a:prstGeom prst="rect">
                  <a:avLst/>
                </a:prstGeom>
                <a:noFill/>
              </p:spPr>
              <p:txBody>
                <a:bodyPr wrap="none" rtlCol="0">
                  <a:spAutoFit/>
                </a:bodyPr>
                <a:lstStyle/>
                <a:p>
                  <a:r>
                    <a:rPr lang="en-US" dirty="0" smtClean="0">
                      <a:solidFill>
                        <a:schemeClr val="bg1"/>
                      </a:solidFill>
                    </a:rPr>
                    <a:t>Labs</a:t>
                  </a:r>
                </a:p>
              </p:txBody>
            </p:sp>
            <p:sp>
              <p:nvSpPr>
                <p:cNvPr id="28" name="TextBox 27"/>
                <p:cNvSpPr txBox="1"/>
                <p:nvPr/>
              </p:nvSpPr>
              <p:spPr>
                <a:xfrm>
                  <a:off x="295663" y="2545121"/>
                  <a:ext cx="8610600" cy="1477328"/>
                </a:xfrm>
                <a:prstGeom prst="rect">
                  <a:avLst/>
                </a:prstGeom>
                <a:noFill/>
              </p:spPr>
              <p:txBody>
                <a:bodyPr wrap="square" rtlCol="0">
                  <a:spAutoFit/>
                </a:bodyPr>
                <a:lstStyle/>
                <a:p>
                  <a:r>
                    <a:rPr lang="en-US" sz="1500" dirty="0"/>
                    <a:t>CBC reveals: </a:t>
                  </a:r>
                  <a:endParaRPr lang="en-US" sz="1500" dirty="0" smtClean="0"/>
                </a:p>
                <a:p>
                  <a:r>
                    <a:rPr lang="en-US" sz="1500" dirty="0" smtClean="0">
                      <a:solidFill>
                        <a:srgbClr val="FFFFFF"/>
                      </a:solidFill>
                    </a:rPr>
                    <a:t>Hemoglobin</a:t>
                  </a:r>
                  <a:r>
                    <a:rPr lang="en-US" sz="1500" dirty="0" smtClean="0"/>
                    <a:t> = 19 </a:t>
                  </a:r>
                  <a:r>
                    <a:rPr lang="en-US" sz="1500" dirty="0" err="1"/>
                    <a:t>gm</a:t>
                  </a:r>
                  <a:r>
                    <a:rPr lang="en-US" sz="1500" dirty="0" smtClean="0"/>
                    <a:t>%</a:t>
                  </a:r>
                  <a:endParaRPr lang="en-US" sz="1500" dirty="0"/>
                </a:p>
                <a:p>
                  <a:r>
                    <a:rPr lang="en-US" sz="1500" dirty="0" smtClean="0">
                      <a:solidFill>
                        <a:srgbClr val="FFFFFF"/>
                      </a:solidFill>
                    </a:rPr>
                    <a:t>Hematocrit </a:t>
                  </a:r>
                  <a:r>
                    <a:rPr lang="en-US" sz="1500" dirty="0" smtClean="0"/>
                    <a:t>= 68%</a:t>
                  </a:r>
                  <a:endParaRPr lang="en-US" sz="1500" dirty="0"/>
                </a:p>
                <a:p>
                  <a:r>
                    <a:rPr lang="en-US" sz="1500" dirty="0" smtClean="0">
                      <a:solidFill>
                        <a:srgbClr val="FFFFFF"/>
                      </a:solidFill>
                    </a:rPr>
                    <a:t>RBC</a:t>
                  </a:r>
                  <a:r>
                    <a:rPr lang="en-US" sz="1500" dirty="0" smtClean="0"/>
                    <a:t> = 9 </a:t>
                  </a:r>
                  <a:r>
                    <a:rPr lang="en-US" sz="1500" dirty="0"/>
                    <a:t>x 10</a:t>
                  </a:r>
                  <a:r>
                    <a:rPr lang="en-US" sz="1500" baseline="30000" dirty="0"/>
                    <a:t>6</a:t>
                  </a:r>
                  <a:r>
                    <a:rPr lang="en-US" sz="1500" dirty="0"/>
                    <a:t>/</a:t>
                  </a:r>
                  <a:r>
                    <a:rPr lang="en-US" sz="1500" dirty="0" smtClean="0"/>
                    <a:t>mm</a:t>
                  </a:r>
                  <a:r>
                    <a:rPr lang="en-US" sz="1500" baseline="30000" dirty="0" smtClean="0"/>
                    <a:t>3</a:t>
                  </a:r>
                  <a:endParaRPr lang="en-US" sz="1500" dirty="0"/>
                </a:p>
                <a:p>
                  <a:r>
                    <a:rPr lang="en-US" sz="1500" dirty="0" smtClean="0">
                      <a:solidFill>
                        <a:srgbClr val="FFFFFF"/>
                      </a:solidFill>
                    </a:rPr>
                    <a:t>WBC</a:t>
                  </a:r>
                  <a:r>
                    <a:rPr lang="en-US" sz="1500" dirty="0" smtClean="0"/>
                    <a:t> </a:t>
                  </a:r>
                  <a:r>
                    <a:rPr lang="en-US" sz="1500" dirty="0"/>
                    <a:t>= </a:t>
                  </a:r>
                  <a:r>
                    <a:rPr lang="en-US" sz="1500" dirty="0" smtClean="0"/>
                    <a:t>30,000</a:t>
                  </a:r>
                  <a:r>
                    <a:rPr lang="en-US" sz="1500" dirty="0"/>
                    <a:t>/</a:t>
                  </a:r>
                  <a:r>
                    <a:rPr lang="en-US" sz="1500" dirty="0" smtClean="0"/>
                    <a:t>mm</a:t>
                  </a:r>
                  <a:r>
                    <a:rPr lang="en-US" sz="1500" baseline="30000" dirty="0" smtClean="0"/>
                    <a:t>3</a:t>
                  </a:r>
                  <a:endParaRPr lang="en-US" sz="1500" dirty="0"/>
                </a:p>
                <a:p>
                  <a:r>
                    <a:rPr lang="en-US" sz="1500" dirty="0" smtClean="0">
                      <a:solidFill>
                        <a:srgbClr val="FFFFFF"/>
                      </a:solidFill>
                    </a:rPr>
                    <a:t>Platelet </a:t>
                  </a:r>
                  <a:r>
                    <a:rPr lang="en-US" sz="1500" dirty="0">
                      <a:solidFill>
                        <a:srgbClr val="FFFFFF"/>
                      </a:solidFill>
                    </a:rPr>
                    <a:t>count </a:t>
                  </a:r>
                  <a:r>
                    <a:rPr lang="en-US" sz="1500" dirty="0"/>
                    <a:t>= </a:t>
                  </a:r>
                  <a:r>
                    <a:rPr lang="en-US" sz="1500" dirty="0" smtClean="0"/>
                    <a:t>700,000</a:t>
                  </a:r>
                  <a:r>
                    <a:rPr lang="en-US" sz="1500" dirty="0"/>
                    <a:t>/</a:t>
                  </a:r>
                  <a:r>
                    <a:rPr lang="en-US" sz="1500" dirty="0" smtClean="0"/>
                    <a:t>mm</a:t>
                  </a:r>
                  <a:r>
                    <a:rPr lang="en-US" sz="1500" baseline="30000" dirty="0" smtClean="0"/>
                    <a:t>3</a:t>
                  </a:r>
                  <a:r>
                    <a:rPr lang="en-US" sz="1500" dirty="0" smtClean="0"/>
                    <a:t>  </a:t>
                  </a:r>
                  <a:endParaRPr lang="en-US" sz="1500" dirty="0"/>
                </a:p>
              </p:txBody>
            </p:sp>
            <p:cxnSp>
              <p:nvCxnSpPr>
                <p:cNvPr id="29" name="Straight Connector 28"/>
                <p:cNvCxnSpPr/>
                <p:nvPr/>
              </p:nvCxnSpPr>
              <p:spPr>
                <a:xfrm>
                  <a:off x="304800" y="2554257"/>
                  <a:ext cx="83058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9" name="TextBox 18"/>
            <p:cNvSpPr txBox="1"/>
            <p:nvPr/>
          </p:nvSpPr>
          <p:spPr>
            <a:xfrm>
              <a:off x="371863" y="1666285"/>
              <a:ext cx="692317" cy="369332"/>
            </a:xfrm>
            <a:prstGeom prst="rect">
              <a:avLst/>
            </a:prstGeom>
            <a:noFill/>
          </p:spPr>
          <p:txBody>
            <a:bodyPr wrap="none" rtlCol="0">
              <a:spAutoFit/>
            </a:bodyPr>
            <a:lstStyle/>
            <a:p>
              <a:r>
                <a:rPr lang="en-US" dirty="0" smtClean="0">
                  <a:solidFill>
                    <a:srgbClr val="FFFFFF"/>
                  </a:solidFill>
                </a:rPr>
                <a:t>Exam</a:t>
              </a:r>
            </a:p>
          </p:txBody>
        </p:sp>
        <p:cxnSp>
          <p:nvCxnSpPr>
            <p:cNvPr id="20" name="Straight Connector 19"/>
            <p:cNvCxnSpPr/>
            <p:nvPr/>
          </p:nvCxnSpPr>
          <p:spPr>
            <a:xfrm>
              <a:off x="313937" y="2024168"/>
              <a:ext cx="83058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 y="1192591"/>
              <a:ext cx="8305800" cy="323165"/>
            </a:xfrm>
            <a:prstGeom prst="rect">
              <a:avLst/>
            </a:prstGeom>
            <a:noFill/>
          </p:spPr>
          <p:txBody>
            <a:bodyPr wrap="square" rtlCol="0">
              <a:spAutoFit/>
            </a:bodyPr>
            <a:lstStyle/>
            <a:p>
              <a:r>
                <a:rPr lang="en-US" sz="1500" dirty="0"/>
                <a:t>A 50 year old white man come to your office complaining of headaches and generalized itching.  </a:t>
              </a:r>
            </a:p>
          </p:txBody>
        </p:sp>
        <p:sp>
          <p:nvSpPr>
            <p:cNvPr id="22" name="Rectangle 21"/>
            <p:cNvSpPr/>
            <p:nvPr/>
          </p:nvSpPr>
          <p:spPr>
            <a:xfrm>
              <a:off x="259116" y="2048677"/>
              <a:ext cx="8324074" cy="553998"/>
            </a:xfrm>
            <a:prstGeom prst="rect">
              <a:avLst/>
            </a:prstGeom>
          </p:spPr>
          <p:txBody>
            <a:bodyPr wrap="square">
              <a:spAutoFit/>
            </a:bodyPr>
            <a:lstStyle/>
            <a:p>
              <a:r>
                <a:rPr lang="en-US" sz="1500" dirty="0"/>
                <a:t>On examination you notice that he had a ruddy complexion, his heart and lung exam are normal, and his spleen is palpable 3 cm below the left costal margin.    </a:t>
              </a:r>
            </a:p>
          </p:txBody>
        </p:sp>
      </p:grpSp>
      <p:sp>
        <p:nvSpPr>
          <p:cNvPr id="30" name="Rounded Rectangle 29">
            <a:hlinkClick r:id="rId5"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173499171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1620719" cy="646331"/>
          </a:xfrm>
          <a:prstGeom prst="rect">
            <a:avLst/>
          </a:prstGeom>
          <a:noFill/>
        </p:spPr>
        <p:txBody>
          <a:bodyPr wrap="none" rtlCol="0">
            <a:spAutoFit/>
          </a:bodyPr>
          <a:lstStyle/>
          <a:p>
            <a:r>
              <a:rPr lang="en-US" dirty="0" smtClean="0">
                <a:latin typeface="Calibri" pitchFamily="34" charset="0"/>
              </a:rPr>
              <a:t>Question </a:t>
            </a:r>
            <a:r>
              <a:rPr lang="en-US" b="1" dirty="0" smtClean="0">
                <a:latin typeface="Calibri" pitchFamily="34" charset="0"/>
              </a:rPr>
              <a:t>4</a:t>
            </a:r>
            <a:r>
              <a:rPr lang="en-US" dirty="0" smtClean="0">
                <a:latin typeface="Calibri" pitchFamily="34" charset="0"/>
              </a:rPr>
              <a:t> </a:t>
            </a:r>
            <a:r>
              <a:rPr lang="en-US" dirty="0"/>
              <a:t>of 9</a:t>
            </a:r>
          </a:p>
          <a:p>
            <a:endParaRPr lang="en-US" dirty="0" smtClean="0">
              <a:latin typeface="Calibri" pitchFamily="34" charset="0"/>
            </a:endParaRPr>
          </a:p>
        </p:txBody>
      </p:sp>
      <p:cxnSp>
        <p:nvCxnSpPr>
          <p:cNvPr id="6" name="Straight Connector 5"/>
          <p:cNvCxnSpPr/>
          <p:nvPr/>
        </p:nvCxnSpPr>
        <p:spPr>
          <a:xfrm>
            <a:off x="304800" y="9144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rId4" action="ppaction://hlinksldjump"/>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noaction"/>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533400" y="1122181"/>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457200" y="1066800"/>
            <a:ext cx="8305800" cy="416365"/>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tests can help define if this is secondary polycythemia or Polycythemia Vera? </a:t>
            </a:r>
            <a:endParaRPr lang="en-US" i="1" dirty="0"/>
          </a:p>
        </p:txBody>
      </p:sp>
      <p:sp>
        <p:nvSpPr>
          <p:cNvPr id="36" name="TextBox 35"/>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13" name="Rounded Rectangle 12"/>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4" name="btn Case Info (13)"/>
          <p:cNvSpPr/>
          <p:nvPr/>
        </p:nvSpPr>
        <p:spPr>
          <a:xfrm>
            <a:off x="304800" y="3810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5" name="See Answer">
            <a:hlinkClick r:id="rId5" action="ppaction://hlinksldjump"/>
          </p:cNvPr>
          <p:cNvSpPr/>
          <p:nvPr/>
        </p:nvSpPr>
        <p:spPr>
          <a:xfrm>
            <a:off x="609600" y="29925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29" name="Rounded Rectangle 28">
            <a:hlinkClick r:id="rId6"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23363779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3200" smtClean="0"/>
              <a:t>The Objectives of Teaching in a Medical Environment</a:t>
            </a:r>
          </a:p>
        </p:txBody>
      </p:sp>
      <p:sp>
        <p:nvSpPr>
          <p:cNvPr id="3075" name="Rectangle 3"/>
          <p:cNvSpPr>
            <a:spLocks noGrp="1" noChangeArrowheads="1"/>
          </p:cNvSpPr>
          <p:nvPr>
            <p:ph type="body" idx="1"/>
          </p:nvPr>
        </p:nvSpPr>
        <p:spPr/>
        <p:txBody>
          <a:bodyPr/>
          <a:lstStyle/>
          <a:p>
            <a:pPr eaLnBrk="1" hangingPunct="1"/>
            <a:r>
              <a:rPr lang="en-US" altLang="en-US" smtClean="0"/>
              <a:t>To communicate an idea</a:t>
            </a:r>
          </a:p>
          <a:p>
            <a:pPr lvl="1" eaLnBrk="1" hangingPunct="1"/>
            <a:r>
              <a:rPr lang="en-US" altLang="en-US" smtClean="0"/>
              <a:t>Introduction of a new concept</a:t>
            </a:r>
          </a:p>
          <a:p>
            <a:pPr lvl="2" eaLnBrk="1" hangingPunct="1"/>
            <a:r>
              <a:rPr lang="en-US" altLang="en-US" smtClean="0"/>
              <a:t>Pathophysiology, Diagnostic, Pharmacology</a:t>
            </a:r>
          </a:p>
          <a:p>
            <a:pPr eaLnBrk="1" hangingPunct="1"/>
            <a:r>
              <a:rPr lang="en-US" altLang="en-US" smtClean="0"/>
              <a:t>To develop a skill</a:t>
            </a:r>
          </a:p>
          <a:p>
            <a:pPr lvl="1" eaLnBrk="1" hangingPunct="1"/>
            <a:r>
              <a:rPr lang="en-US" altLang="en-US" smtClean="0"/>
              <a:t>Introduction of a procedural, technical skill</a:t>
            </a:r>
          </a:p>
          <a:p>
            <a:pPr lvl="2" eaLnBrk="1" hangingPunct="1"/>
            <a:r>
              <a:rPr lang="en-US" altLang="en-US" smtClean="0"/>
              <a:t>Radiological, Surgical, Diagnostic</a:t>
            </a:r>
          </a:p>
        </p:txBody>
      </p:sp>
    </p:spTree>
    <p:custDataLst>
      <p:tags r:id="rId1"/>
    </p:custDataLst>
    <p:extLst>
      <p:ext uri="{BB962C8B-B14F-4D97-AF65-F5344CB8AC3E}">
        <p14:creationId xmlns:p14="http://schemas.microsoft.com/office/powerpoint/2010/main" val="3635624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533400"/>
            <a:ext cx="1620719" cy="646331"/>
          </a:xfrm>
          <a:prstGeom prst="rect">
            <a:avLst/>
          </a:prstGeom>
          <a:noFill/>
        </p:spPr>
        <p:txBody>
          <a:bodyPr wrap="none" rtlCol="0">
            <a:spAutoFit/>
          </a:bodyPr>
          <a:lstStyle/>
          <a:p>
            <a:r>
              <a:rPr lang="en-US" dirty="0" smtClean="0">
                <a:latin typeface="Calibri" pitchFamily="34" charset="0"/>
              </a:rPr>
              <a:t>Question </a:t>
            </a:r>
            <a:r>
              <a:rPr lang="en-US" b="1" dirty="0" smtClean="0">
                <a:latin typeface="Calibri" pitchFamily="34" charset="0"/>
              </a:rPr>
              <a:t>4</a:t>
            </a:r>
            <a:r>
              <a:rPr lang="en-US" dirty="0" smtClean="0">
                <a:latin typeface="Calibri" pitchFamily="34" charset="0"/>
              </a:rPr>
              <a:t> </a:t>
            </a:r>
            <a:r>
              <a:rPr lang="en-US" dirty="0"/>
              <a:t>of 9</a:t>
            </a:r>
          </a:p>
          <a:p>
            <a:endParaRPr lang="en-US" dirty="0" smtClean="0">
              <a:latin typeface="Calibri" pitchFamily="34" charset="0"/>
            </a:endParaRPr>
          </a:p>
        </p:txBody>
      </p:sp>
      <p:cxnSp>
        <p:nvCxnSpPr>
          <p:cNvPr id="6" name="Straight Connector 5"/>
          <p:cNvCxnSpPr/>
          <p:nvPr/>
        </p:nvCxnSpPr>
        <p:spPr>
          <a:xfrm>
            <a:off x="304800" y="9144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 action="ppaction://hlinkshowjump?jump=previousslide"/>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hlinkshowjump?jump=nextslide"/>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533400" y="1122181"/>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457200" y="1066800"/>
            <a:ext cx="8305800" cy="416365"/>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tests can help define if this is secondary polycythemia or Polycythemia Vera? </a:t>
            </a:r>
            <a:endParaRPr lang="en-US" i="1" dirty="0"/>
          </a:p>
        </p:txBody>
      </p:sp>
      <p:sp>
        <p:nvSpPr>
          <p:cNvPr id="36" name="TextBox 35"/>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3" name="Rectangle 2"/>
          <p:cNvSpPr/>
          <p:nvPr/>
        </p:nvSpPr>
        <p:spPr>
          <a:xfrm>
            <a:off x="1143000" y="3482876"/>
            <a:ext cx="7696200" cy="2308324"/>
          </a:xfrm>
          <a:prstGeom prst="rect">
            <a:avLst/>
          </a:prstGeom>
        </p:spPr>
        <p:txBody>
          <a:bodyPr wrap="square">
            <a:spAutoFit/>
          </a:bodyPr>
          <a:lstStyle/>
          <a:p>
            <a:r>
              <a:rPr lang="en-US" i="1" dirty="0" smtClean="0"/>
              <a:t>Arterial oxygen saturation, erythropoietin level, platelet count, </a:t>
            </a:r>
            <a:r>
              <a:rPr lang="en-US" i="1" dirty="0"/>
              <a:t>WBC </a:t>
            </a:r>
            <a:r>
              <a:rPr lang="en-US" i="1" dirty="0" smtClean="0"/>
              <a:t>count, basophils on peripheral smear, serum </a:t>
            </a:r>
            <a:r>
              <a:rPr lang="en-US" i="1" dirty="0"/>
              <a:t>B12 </a:t>
            </a:r>
            <a:r>
              <a:rPr lang="en-US" i="1" dirty="0" smtClean="0"/>
              <a:t>level and B12 binding capacity (polycythemia </a:t>
            </a:r>
            <a:r>
              <a:rPr lang="en-US" i="1" dirty="0" err="1" smtClean="0"/>
              <a:t>vera</a:t>
            </a:r>
            <a:r>
              <a:rPr lang="en-US" i="1" dirty="0" smtClean="0"/>
              <a:t> leukocytes release an increased amount of B12 binding proteins), serum iron (decreased in P. Vera)</a:t>
            </a:r>
            <a:r>
              <a:rPr lang="en-US" i="1" dirty="0"/>
              <a:t>, </a:t>
            </a:r>
            <a:r>
              <a:rPr lang="en-US" i="1" dirty="0" smtClean="0"/>
              <a:t>leukocyte alkaline phosphatase tends to be elevated in P. Vera and normal in most causes of secondary polycythemia. Splenomegaly usually present in P. Vera. Today, we would also assess for the </a:t>
            </a:r>
            <a:r>
              <a:rPr lang="en-US" i="1" dirty="0"/>
              <a:t>V617F </a:t>
            </a:r>
            <a:r>
              <a:rPr lang="en-US" i="1" dirty="0" smtClean="0"/>
              <a:t>mutation in JAK2</a:t>
            </a:r>
            <a:r>
              <a:rPr lang="en-US" i="1" dirty="0"/>
              <a:t>, </a:t>
            </a:r>
            <a:r>
              <a:rPr lang="en-US" i="1" dirty="0" smtClean="0"/>
              <a:t>a finding present in 95% of patients with </a:t>
            </a:r>
            <a:r>
              <a:rPr lang="en-US" i="1" dirty="0"/>
              <a:t>P. </a:t>
            </a:r>
            <a:r>
              <a:rPr lang="en-US" i="1" dirty="0" smtClean="0"/>
              <a:t>Vera. </a:t>
            </a:r>
            <a:endParaRPr lang="en-US" i="1" dirty="0"/>
          </a:p>
        </p:txBody>
      </p:sp>
      <p:sp>
        <p:nvSpPr>
          <p:cNvPr id="14" name="Rounded Rectangle 13"/>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5" name="btn Case Info (13)"/>
          <p:cNvSpPr/>
          <p:nvPr/>
        </p:nvSpPr>
        <p:spPr>
          <a:xfrm>
            <a:off x="304800" y="3810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6" name="See Answer">
            <a:hlinkClick r:id="rId4" action="ppaction://hlinksldjump"/>
          </p:cNvPr>
          <p:cNvSpPr/>
          <p:nvPr/>
        </p:nvSpPr>
        <p:spPr>
          <a:xfrm>
            <a:off x="609600" y="29925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30" name="Rounded Rectangle 29">
            <a:hlinkClick r:id="rId5"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12838903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1620719" cy="646331"/>
          </a:xfrm>
          <a:prstGeom prst="rect">
            <a:avLst/>
          </a:prstGeom>
          <a:noFill/>
        </p:spPr>
        <p:txBody>
          <a:bodyPr wrap="none" rtlCol="0">
            <a:spAutoFit/>
          </a:bodyPr>
          <a:lstStyle/>
          <a:p>
            <a:r>
              <a:rPr lang="en-US" dirty="0" smtClean="0">
                <a:latin typeface="Calibri" pitchFamily="34" charset="0"/>
              </a:rPr>
              <a:t>Question </a:t>
            </a:r>
            <a:r>
              <a:rPr lang="en-US" b="1" dirty="0" smtClean="0">
                <a:latin typeface="Calibri" pitchFamily="34" charset="0"/>
              </a:rPr>
              <a:t>5</a:t>
            </a:r>
            <a:r>
              <a:rPr lang="en-US" dirty="0" smtClean="0">
                <a:latin typeface="Calibri" pitchFamily="34" charset="0"/>
              </a:rPr>
              <a:t> </a:t>
            </a:r>
            <a:r>
              <a:rPr lang="en-US" dirty="0"/>
              <a:t>of 9</a:t>
            </a:r>
          </a:p>
          <a:p>
            <a:endParaRPr lang="en-US" dirty="0" smtClean="0">
              <a:latin typeface="Calibri" pitchFamily="34" charset="0"/>
            </a:endParaRPr>
          </a:p>
        </p:txBody>
      </p:sp>
      <p:cxnSp>
        <p:nvCxnSpPr>
          <p:cNvPr id="6" name="Straight Connector 5"/>
          <p:cNvCxnSpPr/>
          <p:nvPr/>
        </p:nvCxnSpPr>
        <p:spPr>
          <a:xfrm>
            <a:off x="304800" y="9144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rId4" action="ppaction://hlinksldjump"/>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noaction"/>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533400" y="1122181"/>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457200" y="1066800"/>
            <a:ext cx="8305800" cy="416365"/>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features of this case suggest that it represents Polycythemia Vera? </a:t>
            </a:r>
            <a:endParaRPr lang="en-US" i="1" dirty="0"/>
          </a:p>
        </p:txBody>
      </p:sp>
      <p:sp>
        <p:nvSpPr>
          <p:cNvPr id="36" name="TextBox 35"/>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13" name="Rounded Rectangle 12"/>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4" name="btn Case Info (13)"/>
          <p:cNvSpPr/>
          <p:nvPr/>
        </p:nvSpPr>
        <p:spPr>
          <a:xfrm>
            <a:off x="304800" y="3810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5" name="See Answer">
            <a:hlinkClick r:id="rId5" action="ppaction://hlinksldjump"/>
          </p:cNvPr>
          <p:cNvSpPr/>
          <p:nvPr/>
        </p:nvSpPr>
        <p:spPr>
          <a:xfrm>
            <a:off x="609600" y="31449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29" name="Rounded Rectangle 28">
            <a:hlinkClick r:id="rId6"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358524025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533400"/>
            <a:ext cx="1620719" cy="646331"/>
          </a:xfrm>
          <a:prstGeom prst="rect">
            <a:avLst/>
          </a:prstGeom>
          <a:noFill/>
        </p:spPr>
        <p:txBody>
          <a:bodyPr wrap="none" rtlCol="0">
            <a:spAutoFit/>
          </a:bodyPr>
          <a:lstStyle/>
          <a:p>
            <a:r>
              <a:rPr lang="en-US" dirty="0" smtClean="0">
                <a:latin typeface="Calibri" pitchFamily="34" charset="0"/>
              </a:rPr>
              <a:t>Question</a:t>
            </a:r>
            <a:r>
              <a:rPr lang="en-US" b="1" dirty="0" smtClean="0">
                <a:latin typeface="Calibri" pitchFamily="34" charset="0"/>
              </a:rPr>
              <a:t> 5 </a:t>
            </a:r>
            <a:r>
              <a:rPr lang="en-US" dirty="0"/>
              <a:t>of 9</a:t>
            </a:r>
          </a:p>
          <a:p>
            <a:endParaRPr lang="en-US" dirty="0" smtClean="0">
              <a:latin typeface="Calibri" pitchFamily="34" charset="0"/>
            </a:endParaRPr>
          </a:p>
        </p:txBody>
      </p:sp>
      <p:cxnSp>
        <p:nvCxnSpPr>
          <p:cNvPr id="6" name="Straight Connector 5"/>
          <p:cNvCxnSpPr/>
          <p:nvPr/>
        </p:nvCxnSpPr>
        <p:spPr>
          <a:xfrm>
            <a:off x="304800" y="9144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 action="ppaction://hlinkshowjump?jump=previousslide"/>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hlinkshowjump?jump=nextslide"/>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533400" y="1122181"/>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457200" y="1066800"/>
            <a:ext cx="8305800" cy="416365"/>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features of this case suggest that it represents Polycythemia Vera? </a:t>
            </a:r>
            <a:endParaRPr lang="en-US" i="1" dirty="0"/>
          </a:p>
        </p:txBody>
      </p:sp>
      <p:sp>
        <p:nvSpPr>
          <p:cNvPr id="36" name="TextBox 35"/>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3" name="Rectangle 2"/>
          <p:cNvSpPr/>
          <p:nvPr/>
        </p:nvSpPr>
        <p:spPr>
          <a:xfrm>
            <a:off x="1295400" y="3669268"/>
            <a:ext cx="7620000" cy="369332"/>
          </a:xfrm>
          <a:prstGeom prst="rect">
            <a:avLst/>
          </a:prstGeom>
        </p:spPr>
        <p:txBody>
          <a:bodyPr wrap="square">
            <a:spAutoFit/>
          </a:bodyPr>
          <a:lstStyle/>
          <a:p>
            <a:r>
              <a:rPr lang="en-US" i="1" dirty="0" smtClean="0"/>
              <a:t>High WBC, high platelet count, splenomegaly, and JAK2 mutation. </a:t>
            </a:r>
            <a:endParaRPr lang="en-US" i="1" dirty="0"/>
          </a:p>
        </p:txBody>
      </p:sp>
      <p:sp>
        <p:nvSpPr>
          <p:cNvPr id="14" name="Rounded Rectangle 13"/>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5" name="btn Case Info (13)"/>
          <p:cNvSpPr/>
          <p:nvPr/>
        </p:nvSpPr>
        <p:spPr>
          <a:xfrm>
            <a:off x="304800" y="3810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6" name="See Answer">
            <a:hlinkClick r:id="rId4" action="ppaction://hlinksldjump"/>
          </p:cNvPr>
          <p:cNvSpPr/>
          <p:nvPr/>
        </p:nvSpPr>
        <p:spPr>
          <a:xfrm>
            <a:off x="609600" y="31449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30" name="Rounded Rectangle 29">
            <a:hlinkClick r:id="rId5"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277465459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1620719" cy="646331"/>
          </a:xfrm>
          <a:prstGeom prst="rect">
            <a:avLst/>
          </a:prstGeom>
          <a:noFill/>
        </p:spPr>
        <p:txBody>
          <a:bodyPr wrap="none" rtlCol="0">
            <a:spAutoFit/>
          </a:bodyPr>
          <a:lstStyle/>
          <a:p>
            <a:r>
              <a:rPr lang="en-US" dirty="0" smtClean="0"/>
              <a:t>Question </a:t>
            </a:r>
            <a:r>
              <a:rPr lang="en-US" b="1" dirty="0"/>
              <a:t>6</a:t>
            </a:r>
            <a:r>
              <a:rPr lang="en-US" dirty="0"/>
              <a:t> of 9</a:t>
            </a:r>
          </a:p>
          <a:p>
            <a:endParaRPr lang="en-US" dirty="0" smtClean="0"/>
          </a:p>
        </p:txBody>
      </p:sp>
      <p:cxnSp>
        <p:nvCxnSpPr>
          <p:cNvPr id="6" name="Straight Connector 5"/>
          <p:cNvCxnSpPr/>
          <p:nvPr/>
        </p:nvCxnSpPr>
        <p:spPr>
          <a:xfrm>
            <a:off x="304800" y="10668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rId4" action="ppaction://hlinksldjump"/>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noaction"/>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3408"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381000" y="12954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304800" y="12192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Why are the platelet count and white count elevated? </a:t>
            </a:r>
          </a:p>
        </p:txBody>
      </p:sp>
      <p:sp>
        <p:nvSpPr>
          <p:cNvPr id="28" name="TextBox 27"/>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14" name="Rounded Rectangle 13"/>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5" name="btn Case Info (13)"/>
          <p:cNvSpPr/>
          <p:nvPr/>
        </p:nvSpPr>
        <p:spPr>
          <a:xfrm>
            <a:off x="304800" y="4572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6" name="See Answer">
            <a:hlinkClick r:id="rId5" action="ppaction://hlinksldjump"/>
          </p:cNvPr>
          <p:cNvSpPr/>
          <p:nvPr/>
        </p:nvSpPr>
        <p:spPr>
          <a:xfrm>
            <a:off x="457200" y="3505200"/>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30" name="Rounded Rectangle 29">
            <a:hlinkClick r:id="rId6"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428552888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609600"/>
            <a:ext cx="1620719" cy="646331"/>
          </a:xfrm>
          <a:prstGeom prst="rect">
            <a:avLst/>
          </a:prstGeom>
          <a:noFill/>
        </p:spPr>
        <p:txBody>
          <a:bodyPr wrap="none" rtlCol="0">
            <a:spAutoFit/>
          </a:bodyPr>
          <a:lstStyle/>
          <a:p>
            <a:r>
              <a:rPr lang="en-US" dirty="0" smtClean="0"/>
              <a:t>Question </a:t>
            </a:r>
            <a:r>
              <a:rPr lang="en-US" b="1" dirty="0"/>
              <a:t>6</a:t>
            </a:r>
            <a:r>
              <a:rPr lang="en-US" dirty="0"/>
              <a:t> of 9</a:t>
            </a:r>
          </a:p>
          <a:p>
            <a:endParaRPr lang="en-US" dirty="0" smtClean="0"/>
          </a:p>
        </p:txBody>
      </p:sp>
      <p:cxnSp>
        <p:nvCxnSpPr>
          <p:cNvPr id="6" name="Straight Connector 5"/>
          <p:cNvCxnSpPr/>
          <p:nvPr/>
        </p:nvCxnSpPr>
        <p:spPr>
          <a:xfrm>
            <a:off x="304800" y="10668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 action="ppaction://hlinkshowjump?jump=previousslide"/>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hlinkshowjump?jump=nextslide"/>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381000" y="12954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304800" y="12192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Why are the platelet count and white count elevated? </a:t>
            </a:r>
          </a:p>
        </p:txBody>
      </p:sp>
      <p:sp>
        <p:nvSpPr>
          <p:cNvPr id="28" name="TextBox 27"/>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3" name="Rectangle 2"/>
          <p:cNvSpPr/>
          <p:nvPr/>
        </p:nvSpPr>
        <p:spPr>
          <a:xfrm>
            <a:off x="1219200" y="3962400"/>
            <a:ext cx="6553200" cy="369332"/>
          </a:xfrm>
          <a:prstGeom prst="rect">
            <a:avLst/>
          </a:prstGeom>
        </p:spPr>
        <p:txBody>
          <a:bodyPr wrap="square">
            <a:spAutoFit/>
          </a:bodyPr>
          <a:lstStyle/>
          <a:p>
            <a:r>
              <a:rPr lang="en-US" i="1" dirty="0" smtClean="0"/>
              <a:t>P. Vera is a </a:t>
            </a:r>
            <a:r>
              <a:rPr lang="en-US" i="1" dirty="0" err="1" smtClean="0"/>
              <a:t>panmyelosis</a:t>
            </a:r>
            <a:r>
              <a:rPr lang="en-US" i="1" dirty="0" smtClean="0"/>
              <a:t> with involvement of all cell lines. </a:t>
            </a:r>
            <a:endParaRPr lang="en-US" i="1" dirty="0"/>
          </a:p>
        </p:txBody>
      </p:sp>
      <p:sp>
        <p:nvSpPr>
          <p:cNvPr id="14" name="Rounded Rectangle 13"/>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5" name="btn Case Info (13)"/>
          <p:cNvSpPr/>
          <p:nvPr/>
        </p:nvSpPr>
        <p:spPr>
          <a:xfrm>
            <a:off x="304800" y="4572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6" name="See Answer">
            <a:hlinkClick r:id="rId4" action="ppaction://hlinksldjump"/>
          </p:cNvPr>
          <p:cNvSpPr/>
          <p:nvPr/>
        </p:nvSpPr>
        <p:spPr>
          <a:xfrm>
            <a:off x="457200" y="3505200"/>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31" name="Rounded Rectangle 30">
            <a:hlinkClick r:id="rId5"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164937343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1620719" cy="646331"/>
          </a:xfrm>
          <a:prstGeom prst="rect">
            <a:avLst/>
          </a:prstGeom>
          <a:noFill/>
        </p:spPr>
        <p:txBody>
          <a:bodyPr wrap="none" rtlCol="0">
            <a:spAutoFit/>
          </a:bodyPr>
          <a:lstStyle/>
          <a:p>
            <a:r>
              <a:rPr lang="en-US" dirty="0" smtClean="0">
                <a:latin typeface="Calibri" pitchFamily="34" charset="0"/>
              </a:rPr>
              <a:t>Question </a:t>
            </a:r>
            <a:r>
              <a:rPr lang="en-US" b="1" dirty="0" smtClean="0">
                <a:latin typeface="Calibri" pitchFamily="34" charset="0"/>
              </a:rPr>
              <a:t>7</a:t>
            </a:r>
            <a:r>
              <a:rPr lang="en-US" dirty="0" smtClean="0">
                <a:latin typeface="Calibri" pitchFamily="34" charset="0"/>
              </a:rPr>
              <a:t> </a:t>
            </a:r>
            <a:r>
              <a:rPr lang="en-US" dirty="0"/>
              <a:t>of 9</a:t>
            </a:r>
          </a:p>
          <a:p>
            <a:endParaRPr lang="en-US" dirty="0" smtClean="0">
              <a:latin typeface="Calibri" pitchFamily="34" charset="0"/>
            </a:endParaRPr>
          </a:p>
        </p:txBody>
      </p:sp>
      <p:cxnSp>
        <p:nvCxnSpPr>
          <p:cNvPr id="6" name="Straight Connector 5"/>
          <p:cNvCxnSpPr/>
          <p:nvPr/>
        </p:nvCxnSpPr>
        <p:spPr>
          <a:xfrm>
            <a:off x="304800" y="9144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rId4" action="ppaction://hlinksldjump"/>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noaction"/>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24549"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533400" y="1122181"/>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457200" y="1066800"/>
            <a:ext cx="8305800" cy="416365"/>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would you expect the white cell differential to show? </a:t>
            </a:r>
            <a:endParaRPr lang="en-US" i="1" dirty="0"/>
          </a:p>
        </p:txBody>
      </p:sp>
      <p:sp>
        <p:nvSpPr>
          <p:cNvPr id="36" name="TextBox 35"/>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13" name="Rounded Rectangle 12"/>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4" name="btn Case Info (13)"/>
          <p:cNvSpPr/>
          <p:nvPr/>
        </p:nvSpPr>
        <p:spPr>
          <a:xfrm>
            <a:off x="304800" y="3810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5" name="See Answer">
            <a:hlinkClick r:id="rId5" action="ppaction://hlinksldjump"/>
          </p:cNvPr>
          <p:cNvSpPr/>
          <p:nvPr/>
        </p:nvSpPr>
        <p:spPr>
          <a:xfrm>
            <a:off x="609600" y="3124200"/>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29" name="Rounded Rectangle 28">
            <a:hlinkClick r:id="rId6"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381723423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533400"/>
            <a:ext cx="1620719" cy="646331"/>
          </a:xfrm>
          <a:prstGeom prst="rect">
            <a:avLst/>
          </a:prstGeom>
          <a:noFill/>
        </p:spPr>
        <p:txBody>
          <a:bodyPr wrap="none" rtlCol="0">
            <a:spAutoFit/>
          </a:bodyPr>
          <a:lstStyle/>
          <a:p>
            <a:r>
              <a:rPr lang="en-US" dirty="0" smtClean="0">
                <a:latin typeface="Calibri" pitchFamily="34" charset="0"/>
              </a:rPr>
              <a:t>Question </a:t>
            </a:r>
            <a:r>
              <a:rPr lang="en-US" b="1" dirty="0" smtClean="0">
                <a:latin typeface="Calibri" pitchFamily="34" charset="0"/>
              </a:rPr>
              <a:t>7</a:t>
            </a:r>
            <a:r>
              <a:rPr lang="en-US" dirty="0" smtClean="0">
                <a:latin typeface="Calibri" pitchFamily="34" charset="0"/>
              </a:rPr>
              <a:t> </a:t>
            </a:r>
            <a:r>
              <a:rPr lang="en-US" dirty="0"/>
              <a:t>of 9</a:t>
            </a:r>
          </a:p>
          <a:p>
            <a:endParaRPr lang="en-US" dirty="0" smtClean="0">
              <a:latin typeface="Calibri" pitchFamily="34" charset="0"/>
            </a:endParaRPr>
          </a:p>
        </p:txBody>
      </p:sp>
      <p:cxnSp>
        <p:nvCxnSpPr>
          <p:cNvPr id="6" name="Straight Connector 5"/>
          <p:cNvCxnSpPr/>
          <p:nvPr/>
        </p:nvCxnSpPr>
        <p:spPr>
          <a:xfrm>
            <a:off x="304800" y="9144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 action="ppaction://hlinkshowjump?jump=previousslide"/>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hlinkshowjump?jump=nextslide"/>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3408"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533400" y="1122181"/>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457200" y="1066800"/>
            <a:ext cx="8305800" cy="416365"/>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would you expect the white cell differential to show? </a:t>
            </a:r>
            <a:endParaRPr lang="en-US" i="1" dirty="0"/>
          </a:p>
        </p:txBody>
      </p:sp>
      <p:sp>
        <p:nvSpPr>
          <p:cNvPr id="36" name="TextBox 35"/>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3" name="Rectangle 2"/>
          <p:cNvSpPr/>
          <p:nvPr/>
        </p:nvSpPr>
        <p:spPr>
          <a:xfrm>
            <a:off x="1295400" y="3593068"/>
            <a:ext cx="6781800" cy="369332"/>
          </a:xfrm>
          <a:prstGeom prst="rect">
            <a:avLst/>
          </a:prstGeom>
        </p:spPr>
        <p:txBody>
          <a:bodyPr wrap="square">
            <a:spAutoFit/>
          </a:bodyPr>
          <a:lstStyle/>
          <a:p>
            <a:r>
              <a:rPr lang="en-US" i="1" dirty="0" err="1" smtClean="0"/>
              <a:t>Basophilia</a:t>
            </a:r>
            <a:r>
              <a:rPr lang="en-US" i="1" dirty="0" smtClean="0"/>
              <a:t>. May have some left shift of the myeloid series.</a:t>
            </a:r>
            <a:endParaRPr lang="en-US" i="1" dirty="0"/>
          </a:p>
        </p:txBody>
      </p:sp>
      <p:sp>
        <p:nvSpPr>
          <p:cNvPr id="14" name="Rounded Rectangle 13"/>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5" name="btn Case Info (13)"/>
          <p:cNvSpPr/>
          <p:nvPr/>
        </p:nvSpPr>
        <p:spPr>
          <a:xfrm>
            <a:off x="304800" y="3810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6" name="See Answer">
            <a:hlinkClick r:id="rId4" action="ppaction://hlinksldjump"/>
          </p:cNvPr>
          <p:cNvSpPr/>
          <p:nvPr/>
        </p:nvSpPr>
        <p:spPr>
          <a:xfrm>
            <a:off x="609600" y="3124200"/>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30" name="Rounded Rectangle 29">
            <a:hlinkClick r:id="rId5"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123387476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1620719" cy="646331"/>
          </a:xfrm>
          <a:prstGeom prst="rect">
            <a:avLst/>
          </a:prstGeom>
          <a:noFill/>
        </p:spPr>
        <p:txBody>
          <a:bodyPr wrap="none" rtlCol="0">
            <a:spAutoFit/>
          </a:bodyPr>
          <a:lstStyle/>
          <a:p>
            <a:r>
              <a:rPr lang="en-US" dirty="0" smtClean="0"/>
              <a:t>Question </a:t>
            </a:r>
            <a:r>
              <a:rPr lang="en-US" b="1" dirty="0"/>
              <a:t>8</a:t>
            </a:r>
            <a:r>
              <a:rPr lang="en-US" dirty="0"/>
              <a:t> of 9</a:t>
            </a:r>
          </a:p>
          <a:p>
            <a:endParaRPr lang="en-US" dirty="0" smtClean="0"/>
          </a:p>
        </p:txBody>
      </p:sp>
      <p:cxnSp>
        <p:nvCxnSpPr>
          <p:cNvPr id="6" name="Straight Connector 5"/>
          <p:cNvCxnSpPr/>
          <p:nvPr/>
        </p:nvCxnSpPr>
        <p:spPr>
          <a:xfrm>
            <a:off x="304800" y="9906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rId4" action="ppaction://hlinksldjump"/>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381000" y="12192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304800" y="11430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Why does he have pruritus (itching)? </a:t>
            </a:r>
          </a:p>
        </p:txBody>
      </p:sp>
      <p:sp>
        <p:nvSpPr>
          <p:cNvPr id="28" name="TextBox 27"/>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13" name="Rounded Rectangle 12"/>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4" name="btn Case Info (13)"/>
          <p:cNvSpPr/>
          <p:nvPr/>
        </p:nvSpPr>
        <p:spPr>
          <a:xfrm>
            <a:off x="304800" y="4572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8" name="See Answer">
            <a:hlinkClick r:id="rId5" action="ppaction://hlinksldjump"/>
          </p:cNvPr>
          <p:cNvSpPr/>
          <p:nvPr/>
        </p:nvSpPr>
        <p:spPr>
          <a:xfrm>
            <a:off x="609600" y="32211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30" name="Rounded Rectangle 29">
            <a:hlinkClick r:id="rId6"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349638401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609600"/>
            <a:ext cx="1620719" cy="646331"/>
          </a:xfrm>
          <a:prstGeom prst="rect">
            <a:avLst/>
          </a:prstGeom>
          <a:noFill/>
        </p:spPr>
        <p:txBody>
          <a:bodyPr wrap="none" rtlCol="0">
            <a:spAutoFit/>
          </a:bodyPr>
          <a:lstStyle/>
          <a:p>
            <a:r>
              <a:rPr lang="en-US" dirty="0" smtClean="0"/>
              <a:t>Question </a:t>
            </a:r>
            <a:r>
              <a:rPr lang="en-US" b="1" dirty="0"/>
              <a:t>8</a:t>
            </a:r>
            <a:r>
              <a:rPr lang="en-US" dirty="0"/>
              <a:t> of 9</a:t>
            </a:r>
          </a:p>
          <a:p>
            <a:endParaRPr lang="en-US" dirty="0" smtClean="0"/>
          </a:p>
        </p:txBody>
      </p:sp>
      <p:cxnSp>
        <p:nvCxnSpPr>
          <p:cNvPr id="6" name="Straight Connector 5"/>
          <p:cNvCxnSpPr/>
          <p:nvPr/>
        </p:nvCxnSpPr>
        <p:spPr>
          <a:xfrm>
            <a:off x="304800" y="9906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 action="ppaction://hlinkshowjump?jump=previousslide"/>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hlinkshowjump?jump=nextslide"/>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35691"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381000" y="12192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304800" y="11430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Why does he have pruritus (itching)? </a:t>
            </a:r>
          </a:p>
        </p:txBody>
      </p:sp>
      <p:sp>
        <p:nvSpPr>
          <p:cNvPr id="28" name="TextBox 27"/>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4" name="Rectangle 3"/>
          <p:cNvSpPr/>
          <p:nvPr/>
        </p:nvSpPr>
        <p:spPr>
          <a:xfrm>
            <a:off x="1371600" y="3733800"/>
            <a:ext cx="7239000" cy="646331"/>
          </a:xfrm>
          <a:prstGeom prst="rect">
            <a:avLst/>
          </a:prstGeom>
        </p:spPr>
        <p:txBody>
          <a:bodyPr wrap="square">
            <a:spAutoFit/>
          </a:bodyPr>
          <a:lstStyle/>
          <a:p>
            <a:r>
              <a:rPr lang="en-US" i="1" dirty="0" smtClean="0"/>
              <a:t>Etiology not completely understood but is a common symptom in P. </a:t>
            </a:r>
            <a:r>
              <a:rPr lang="en-US" i="1" dirty="0"/>
              <a:t>V</a:t>
            </a:r>
            <a:r>
              <a:rPr lang="en-US" i="1" dirty="0" smtClean="0"/>
              <a:t>era.  May relate in part to the </a:t>
            </a:r>
            <a:r>
              <a:rPr lang="en-US" i="1" dirty="0" err="1" smtClean="0"/>
              <a:t>basophilia</a:t>
            </a:r>
            <a:r>
              <a:rPr lang="en-US" i="1" dirty="0" smtClean="0"/>
              <a:t> and histamine release. </a:t>
            </a:r>
            <a:endParaRPr lang="en-US" i="1" dirty="0"/>
          </a:p>
        </p:txBody>
      </p:sp>
      <p:sp>
        <p:nvSpPr>
          <p:cNvPr id="14" name="Rounded Rectangle 13"/>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8" name="btn Case Info (13)"/>
          <p:cNvSpPr/>
          <p:nvPr/>
        </p:nvSpPr>
        <p:spPr>
          <a:xfrm>
            <a:off x="304800" y="4572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9" name="See Answer">
            <a:hlinkClick r:id="rId4" action="ppaction://hlinksldjump"/>
          </p:cNvPr>
          <p:cNvSpPr/>
          <p:nvPr/>
        </p:nvSpPr>
        <p:spPr>
          <a:xfrm>
            <a:off x="609600" y="32211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31" name="Rounded Rectangle 30">
            <a:hlinkClick r:id="rId5"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206415800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1620719" cy="646331"/>
          </a:xfrm>
          <a:prstGeom prst="rect">
            <a:avLst/>
          </a:prstGeom>
          <a:noFill/>
        </p:spPr>
        <p:txBody>
          <a:bodyPr wrap="none" rtlCol="0">
            <a:spAutoFit/>
          </a:bodyPr>
          <a:lstStyle/>
          <a:p>
            <a:r>
              <a:rPr lang="en-US" dirty="0" smtClean="0"/>
              <a:t>Question </a:t>
            </a:r>
            <a:r>
              <a:rPr lang="en-US" b="1" dirty="0"/>
              <a:t>9</a:t>
            </a:r>
            <a:r>
              <a:rPr lang="en-US" dirty="0"/>
              <a:t> of 9</a:t>
            </a:r>
          </a:p>
          <a:p>
            <a:endParaRPr lang="en-US" dirty="0" smtClean="0"/>
          </a:p>
        </p:txBody>
      </p:sp>
      <p:cxnSp>
        <p:nvCxnSpPr>
          <p:cNvPr id="6" name="Straight Connector 5"/>
          <p:cNvCxnSpPr/>
          <p:nvPr/>
        </p:nvCxnSpPr>
        <p:spPr>
          <a:xfrm>
            <a:off x="304800" y="9906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rId4" action="ppaction://hlinksldjump"/>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3408"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381000" y="12192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304800" y="11430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are your treatment options? </a:t>
            </a:r>
          </a:p>
        </p:txBody>
      </p:sp>
      <p:sp>
        <p:nvSpPr>
          <p:cNvPr id="28" name="TextBox 27"/>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13" name="Rounded Rectangle 12"/>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4" name="btn Case Info (13)"/>
          <p:cNvSpPr/>
          <p:nvPr/>
        </p:nvSpPr>
        <p:spPr>
          <a:xfrm>
            <a:off x="304800" y="4572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8" name="See Answer">
            <a:hlinkClick r:id="rId5" action="ppaction://hlinksldjump"/>
          </p:cNvPr>
          <p:cNvSpPr/>
          <p:nvPr/>
        </p:nvSpPr>
        <p:spPr>
          <a:xfrm>
            <a:off x="609600" y="32211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30" name="Rounded Rectangle 29">
            <a:hlinkClick r:id="rId6"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9652032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3200" smtClean="0"/>
              <a:t>Establishing Objectives</a:t>
            </a:r>
          </a:p>
        </p:txBody>
      </p:sp>
      <p:sp>
        <p:nvSpPr>
          <p:cNvPr id="4099" name="Rectangle 3"/>
          <p:cNvSpPr>
            <a:spLocks noGrp="1" noChangeArrowheads="1"/>
          </p:cNvSpPr>
          <p:nvPr>
            <p:ph type="body" idx="1"/>
          </p:nvPr>
        </p:nvSpPr>
        <p:spPr/>
        <p:txBody>
          <a:bodyPr/>
          <a:lstStyle/>
          <a:p>
            <a:pPr eaLnBrk="1" hangingPunct="1"/>
            <a:r>
              <a:rPr lang="en-US" altLang="en-US" smtClean="0"/>
              <a:t>Determining, </a:t>
            </a:r>
            <a:r>
              <a:rPr lang="en-US" altLang="en-US" i="1" smtClean="0"/>
              <a:t>a priori</a:t>
            </a:r>
            <a:r>
              <a:rPr lang="en-US" altLang="en-US" smtClean="0"/>
              <a:t>, the objectives of the presentation</a:t>
            </a:r>
          </a:p>
          <a:p>
            <a:pPr eaLnBrk="1" hangingPunct="1"/>
            <a:r>
              <a:rPr lang="en-US" altLang="en-US" smtClean="0"/>
              <a:t>Developing a general set of objectives</a:t>
            </a:r>
          </a:p>
          <a:p>
            <a:pPr eaLnBrk="1" hangingPunct="1"/>
            <a:r>
              <a:rPr lang="en-US" altLang="en-US" smtClean="0"/>
              <a:t>Developing a specific set of objectives</a:t>
            </a:r>
          </a:p>
          <a:p>
            <a:pPr eaLnBrk="1" hangingPunct="1"/>
            <a:r>
              <a:rPr lang="en-US" altLang="en-US" smtClean="0"/>
              <a:t>Considering methods to test the success of the teaching method</a:t>
            </a:r>
          </a:p>
        </p:txBody>
      </p:sp>
    </p:spTree>
    <p:custDataLst>
      <p:tags r:id="rId1"/>
    </p:custDataLst>
    <p:extLst>
      <p:ext uri="{BB962C8B-B14F-4D97-AF65-F5344CB8AC3E}">
        <p14:creationId xmlns:p14="http://schemas.microsoft.com/office/powerpoint/2010/main" val="3290050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609600"/>
            <a:ext cx="1620719" cy="646331"/>
          </a:xfrm>
          <a:prstGeom prst="rect">
            <a:avLst/>
          </a:prstGeom>
          <a:noFill/>
        </p:spPr>
        <p:txBody>
          <a:bodyPr wrap="none" rtlCol="0">
            <a:spAutoFit/>
          </a:bodyPr>
          <a:lstStyle/>
          <a:p>
            <a:r>
              <a:rPr lang="en-US" dirty="0" smtClean="0"/>
              <a:t>Question </a:t>
            </a:r>
            <a:r>
              <a:rPr lang="en-US" b="1" dirty="0"/>
              <a:t>9</a:t>
            </a:r>
            <a:r>
              <a:rPr lang="en-US" dirty="0"/>
              <a:t> of 9</a:t>
            </a:r>
          </a:p>
          <a:p>
            <a:endParaRPr lang="en-US" dirty="0" smtClean="0"/>
          </a:p>
        </p:txBody>
      </p:sp>
      <p:cxnSp>
        <p:nvCxnSpPr>
          <p:cNvPr id="6" name="Straight Connector 5"/>
          <p:cNvCxnSpPr/>
          <p:nvPr/>
        </p:nvCxnSpPr>
        <p:spPr>
          <a:xfrm>
            <a:off x="304800" y="9906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 action="ppaction://hlinkshowjump?jump=previousslide"/>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a:hlinkClick r:id="" action="ppaction://hlinkshowjump?jump=nextslide"/>
          </p:cNvPr>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0600"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381000" y="12192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304800" y="11430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are your treatment options? </a:t>
            </a:r>
          </a:p>
        </p:txBody>
      </p:sp>
      <p:sp>
        <p:nvSpPr>
          <p:cNvPr id="28" name="TextBox 27"/>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3" name="Rectangle 2"/>
          <p:cNvSpPr/>
          <p:nvPr/>
        </p:nvSpPr>
        <p:spPr>
          <a:xfrm>
            <a:off x="1446468" y="3733800"/>
            <a:ext cx="2614606" cy="369332"/>
          </a:xfrm>
          <a:prstGeom prst="rect">
            <a:avLst/>
          </a:prstGeom>
        </p:spPr>
        <p:txBody>
          <a:bodyPr wrap="none">
            <a:spAutoFit/>
          </a:bodyPr>
          <a:lstStyle/>
          <a:p>
            <a:r>
              <a:rPr lang="en-US" i="1" dirty="0" smtClean="0"/>
              <a:t>Phlebotomy, </a:t>
            </a:r>
            <a:r>
              <a:rPr lang="en-US" i="1" dirty="0" err="1" smtClean="0"/>
              <a:t>hydroxyurea</a:t>
            </a:r>
            <a:r>
              <a:rPr lang="en-US" i="1" dirty="0" smtClean="0"/>
              <a:t> </a:t>
            </a:r>
            <a:endParaRPr lang="en-US" i="1" dirty="0"/>
          </a:p>
        </p:txBody>
      </p:sp>
      <p:sp>
        <p:nvSpPr>
          <p:cNvPr id="14" name="Rounded Rectangle 13"/>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8" name="btn Case Info (13)"/>
          <p:cNvSpPr/>
          <p:nvPr/>
        </p:nvSpPr>
        <p:spPr>
          <a:xfrm>
            <a:off x="304800" y="4572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19" name="See Answer">
            <a:hlinkClick r:id="rId4" action="ppaction://hlinksldjump"/>
          </p:cNvPr>
          <p:cNvSpPr/>
          <p:nvPr/>
        </p:nvSpPr>
        <p:spPr>
          <a:xfrm>
            <a:off x="609600" y="3221182"/>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bg1"/>
                </a:solidFill>
              </a:rPr>
              <a:t>See Answer</a:t>
            </a:r>
          </a:p>
        </p:txBody>
      </p:sp>
      <p:sp>
        <p:nvSpPr>
          <p:cNvPr id="31" name="Rounded Rectangle 30">
            <a:hlinkClick r:id="rId5"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spTree>
    <p:custDataLst>
      <p:tags r:id="rId1"/>
    </p:custDataLst>
    <p:extLst>
      <p:ext uri="{BB962C8B-B14F-4D97-AF65-F5344CB8AC3E}">
        <p14:creationId xmlns:p14="http://schemas.microsoft.com/office/powerpoint/2010/main" val="210591392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1620719" cy="646331"/>
          </a:xfrm>
          <a:prstGeom prst="rect">
            <a:avLst/>
          </a:prstGeom>
          <a:noFill/>
        </p:spPr>
        <p:txBody>
          <a:bodyPr wrap="none" rtlCol="0">
            <a:spAutoFit/>
          </a:bodyPr>
          <a:lstStyle/>
          <a:p>
            <a:r>
              <a:rPr lang="en-US" dirty="0" smtClean="0"/>
              <a:t>Question </a:t>
            </a:r>
            <a:r>
              <a:rPr lang="en-US" b="1" dirty="0"/>
              <a:t>9</a:t>
            </a:r>
            <a:r>
              <a:rPr lang="en-US" dirty="0"/>
              <a:t> of 9</a:t>
            </a:r>
          </a:p>
          <a:p>
            <a:endParaRPr lang="en-US" dirty="0" smtClean="0"/>
          </a:p>
        </p:txBody>
      </p:sp>
      <p:cxnSp>
        <p:nvCxnSpPr>
          <p:cNvPr id="6" name="Straight Connector 5"/>
          <p:cNvCxnSpPr/>
          <p:nvPr/>
        </p:nvCxnSpPr>
        <p:spPr>
          <a:xfrm>
            <a:off x="304800" y="990600"/>
            <a:ext cx="8610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Rounded Rectangle 6">
            <a:hlinkClick r:id="rId4" action="ppaction://hlinksldjump"/>
          </p:cNvPr>
          <p:cNvSpPr/>
          <p:nvPr/>
        </p:nvSpPr>
        <p:spPr>
          <a:xfrm>
            <a:off x="1524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a:t>
            </a:r>
            <a:endParaRPr lang="en-US" dirty="0"/>
          </a:p>
        </p:txBody>
      </p:sp>
      <p:sp>
        <p:nvSpPr>
          <p:cNvPr id="8" name="Rounded Rectangle 7"/>
          <p:cNvSpPr/>
          <p:nvPr/>
        </p:nvSpPr>
        <p:spPr>
          <a:xfrm>
            <a:off x="7848600" y="6324600"/>
            <a:ext cx="1143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37" name="Rounded Rectangle 36">
            <a:hlinkClick r:id="" action="ppaction://hlinkshowjump?jump=endshow"/>
          </p:cNvPr>
          <p:cNvSpPr/>
          <p:nvPr/>
        </p:nvSpPr>
        <p:spPr>
          <a:xfrm>
            <a:off x="8613408" y="0"/>
            <a:ext cx="533400" cy="177800"/>
          </a:xfrm>
          <a:prstGeom prst="roundRect">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EXIT</a:t>
            </a:r>
            <a:endParaRPr lang="en-US" sz="1400" dirty="0"/>
          </a:p>
        </p:txBody>
      </p:sp>
      <p:sp>
        <p:nvSpPr>
          <p:cNvPr id="33" name="Snip Diagonal Corner Rectangle 32"/>
          <p:cNvSpPr/>
          <p:nvPr/>
        </p:nvSpPr>
        <p:spPr>
          <a:xfrm>
            <a:off x="381000" y="12192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p>
        </p:txBody>
      </p:sp>
      <p:sp>
        <p:nvSpPr>
          <p:cNvPr id="34" name="Snip Diagonal Corner Rectangle 33"/>
          <p:cNvSpPr/>
          <p:nvPr/>
        </p:nvSpPr>
        <p:spPr>
          <a:xfrm>
            <a:off x="304800" y="1143000"/>
            <a:ext cx="8305800" cy="458002"/>
          </a:xfrm>
          <a:prstGeom prst="snip2Diag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are your treatment options? </a:t>
            </a:r>
          </a:p>
        </p:txBody>
      </p:sp>
      <p:sp>
        <p:nvSpPr>
          <p:cNvPr id="28" name="TextBox 27"/>
          <p:cNvSpPr txBox="1"/>
          <p:nvPr/>
        </p:nvSpPr>
        <p:spPr>
          <a:xfrm>
            <a:off x="2362200" y="76200"/>
            <a:ext cx="4038600" cy="523220"/>
          </a:xfrm>
          <a:prstGeom prst="rect">
            <a:avLst/>
          </a:prstGeom>
          <a:noFill/>
        </p:spPr>
        <p:txBody>
          <a:bodyPr wrap="square" rtlCol="0">
            <a:spAutoFit/>
          </a:bodyPr>
          <a:lstStyle/>
          <a:p>
            <a:pPr algn="ctr"/>
            <a:r>
              <a:rPr lang="en-US" sz="2800" dirty="0" smtClean="0"/>
              <a:t>Case Study #13</a:t>
            </a:r>
          </a:p>
        </p:txBody>
      </p:sp>
      <p:sp>
        <p:nvSpPr>
          <p:cNvPr id="13" name="Rounded Rectangle 12"/>
          <p:cNvSpPr/>
          <p:nvPr/>
        </p:nvSpPr>
        <p:spPr>
          <a:xfrm>
            <a:off x="3985071" y="6497782"/>
            <a:ext cx="1177636" cy="20781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Case 13 of 17</a:t>
            </a:r>
            <a:endParaRPr lang="en-US" sz="1400" dirty="0"/>
          </a:p>
        </p:txBody>
      </p:sp>
      <p:sp>
        <p:nvSpPr>
          <p:cNvPr id="14" name="btn Case Info (13)"/>
          <p:cNvSpPr/>
          <p:nvPr/>
        </p:nvSpPr>
        <p:spPr>
          <a:xfrm>
            <a:off x="304800" y="457200"/>
            <a:ext cx="1070578" cy="207818"/>
          </a:xfrm>
          <a:prstGeom prst="roundRect">
            <a:avLst/>
          </a:prstGeom>
          <a:solidFill>
            <a:srgbClr val="4F81BD"/>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bg1"/>
                </a:solidFill>
              </a:rPr>
              <a:t>Case Info</a:t>
            </a:r>
            <a:endParaRPr lang="en-US" sz="1400" dirty="0">
              <a:solidFill>
                <a:schemeClr val="bg1"/>
              </a:solidFill>
            </a:endParaRPr>
          </a:p>
        </p:txBody>
      </p:sp>
      <p:sp>
        <p:nvSpPr>
          <p:cNvPr id="30" name="Rounded Rectangle 29">
            <a:hlinkClick r:id="rId5" action="ppaction://hlinksldjump"/>
          </p:cNvPr>
          <p:cNvSpPr/>
          <p:nvPr/>
        </p:nvSpPr>
        <p:spPr>
          <a:xfrm>
            <a:off x="0" y="10521"/>
            <a:ext cx="1752600" cy="207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Table of Contents</a:t>
            </a:r>
            <a:endParaRPr lang="en-US" sz="1400" dirty="0"/>
          </a:p>
        </p:txBody>
      </p:sp>
      <p:grpSp>
        <p:nvGrpSpPr>
          <p:cNvPr id="19" name="Ans 1"/>
          <p:cNvGrpSpPr/>
          <p:nvPr/>
        </p:nvGrpSpPr>
        <p:grpSpPr>
          <a:xfrm>
            <a:off x="876300" y="4038600"/>
            <a:ext cx="5295900" cy="492443"/>
            <a:chOff x="152400" y="1793557"/>
            <a:chExt cx="5295900" cy="492443"/>
          </a:xfrm>
        </p:grpSpPr>
        <p:sp>
          <p:nvSpPr>
            <p:cNvPr id="20" name="Rectangle 19"/>
            <p:cNvSpPr/>
            <p:nvPr/>
          </p:nvSpPr>
          <p:spPr>
            <a:xfrm>
              <a:off x="152400" y="1793557"/>
              <a:ext cx="352301" cy="492443"/>
            </a:xfrm>
            <a:prstGeom prst="rect">
              <a:avLst/>
            </a:prstGeom>
          </p:spPr>
          <p:txBody>
            <a:bodyPr wrap="square">
              <a:spAutoFit/>
            </a:bodyPr>
            <a:lstStyle/>
            <a:p>
              <a:endParaRPr lang="en-US" sz="2600" dirty="0">
                <a:ln>
                  <a:solidFill>
                    <a:srgbClr val="009400"/>
                  </a:solidFill>
                </a:ln>
                <a:solidFill>
                  <a:srgbClr val="009400"/>
                </a:solidFill>
                <a:effectLst>
                  <a:outerShdw blurRad="50800" dist="38100" dir="2700000" algn="tl" rotWithShape="0">
                    <a:srgbClr val="007400">
                      <a:alpha val="43000"/>
                    </a:srgbClr>
                  </a:outerShdw>
                </a:effectLst>
              </a:endParaRPr>
            </a:p>
          </p:txBody>
        </p:sp>
        <p:sp>
          <p:nvSpPr>
            <p:cNvPr id="21" name="Rectangle 20"/>
            <p:cNvSpPr/>
            <p:nvPr/>
          </p:nvSpPr>
          <p:spPr>
            <a:xfrm>
              <a:off x="876300" y="1870501"/>
              <a:ext cx="4572000" cy="338554"/>
            </a:xfrm>
            <a:prstGeom prst="rect">
              <a:avLst/>
            </a:prstGeom>
          </p:spPr>
          <p:txBody>
            <a:bodyPr>
              <a:spAutoFit/>
            </a:bodyPr>
            <a:lstStyle/>
            <a:p>
              <a:r>
                <a:rPr lang="en-US" sz="1600" i="1" dirty="0"/>
                <a:t>Phlebotomy, </a:t>
              </a:r>
              <a:r>
                <a:rPr lang="en-US" sz="1600" i="1" dirty="0" err="1"/>
                <a:t>hydroxyurea</a:t>
              </a:r>
              <a:r>
                <a:rPr lang="en-US" sz="1600" i="1" dirty="0"/>
                <a:t> </a:t>
              </a:r>
            </a:p>
          </p:txBody>
        </p:sp>
      </p:grpSp>
      <p:sp>
        <p:nvSpPr>
          <p:cNvPr id="3" name="TextBox 2"/>
          <p:cNvSpPr txBox="1"/>
          <p:nvPr/>
        </p:nvSpPr>
        <p:spPr>
          <a:xfrm>
            <a:off x="1965960" y="2190463"/>
            <a:ext cx="4953000" cy="584775"/>
          </a:xfrm>
          <a:prstGeom prst="rect">
            <a:avLst/>
          </a:prstGeom>
          <a:solidFill>
            <a:srgbClr val="FF0000"/>
          </a:solidFill>
        </p:spPr>
        <p:txBody>
          <a:bodyPr wrap="square" rtlCol="0">
            <a:spAutoFit/>
          </a:bodyPr>
          <a:lstStyle/>
          <a:p>
            <a:pPr algn="ctr"/>
            <a:r>
              <a:rPr lang="en-US" sz="3200" b="1" dirty="0" smtClean="0">
                <a:solidFill>
                  <a:schemeClr val="bg1"/>
                </a:solidFill>
              </a:rPr>
              <a:t>Alternate method</a:t>
            </a:r>
          </a:p>
        </p:txBody>
      </p:sp>
      <p:sp>
        <p:nvSpPr>
          <p:cNvPr id="22" name="See Answer13"/>
          <p:cNvSpPr/>
          <p:nvPr/>
        </p:nvSpPr>
        <p:spPr>
          <a:xfrm>
            <a:off x="670560" y="3498273"/>
            <a:ext cx="2590800" cy="360218"/>
          </a:xfrm>
          <a:prstGeom prst="roundRect">
            <a:avLst/>
          </a:prstGeom>
          <a:solidFill>
            <a:srgbClr val="48C937">
              <a:alpha val="77647"/>
            </a:srgbClr>
          </a:solidFill>
          <a:effectLst>
            <a:outerShdw blurRad="40000" dist="23000" dir="5400000" rotWithShape="0">
              <a:srgbClr val="000000">
                <a:alpha val="16000"/>
              </a:srgbClr>
            </a:outerShdw>
          </a:effectLst>
          <a:scene3d>
            <a:camera prst="orthographicFront">
              <a:rot lat="0" lon="0" rev="0"/>
            </a:camera>
            <a:lightRig rig="threePt" dir="t">
              <a:rot lat="0" lon="0" rev="1200000"/>
            </a:lightRig>
          </a:scene3d>
          <a:sp3d prstMaterial="matte">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bg1"/>
                </a:solidFill>
              </a:rPr>
              <a:t>See Answer</a:t>
            </a:r>
          </a:p>
        </p:txBody>
      </p:sp>
    </p:spTree>
    <p:custDataLst>
      <p:tags r:id="rId1"/>
    </p:custDataLst>
    <p:extLst>
      <p:ext uri="{BB962C8B-B14F-4D97-AF65-F5344CB8AC3E}">
        <p14:creationId xmlns:p14="http://schemas.microsoft.com/office/powerpoint/2010/main" val="378877762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200" smtClean="0"/>
              <a:t>Technical Methods of Teaching</a:t>
            </a:r>
          </a:p>
        </p:txBody>
      </p:sp>
      <p:sp>
        <p:nvSpPr>
          <p:cNvPr id="5123" name="Rectangle 3"/>
          <p:cNvSpPr>
            <a:spLocks noGrp="1" noChangeArrowheads="1"/>
          </p:cNvSpPr>
          <p:nvPr>
            <p:ph type="body" idx="1"/>
          </p:nvPr>
        </p:nvSpPr>
        <p:spPr/>
        <p:txBody>
          <a:bodyPr/>
          <a:lstStyle/>
          <a:p>
            <a:pPr eaLnBrk="1" hangingPunct="1"/>
            <a:r>
              <a:rPr lang="en-US" altLang="en-US" smtClean="0"/>
              <a:t>Didactic lectures</a:t>
            </a:r>
          </a:p>
          <a:p>
            <a:pPr eaLnBrk="1" hangingPunct="1"/>
            <a:r>
              <a:rPr lang="en-US" altLang="en-US" smtClean="0"/>
              <a:t>Small-group presentations</a:t>
            </a:r>
          </a:p>
          <a:p>
            <a:pPr eaLnBrk="1" hangingPunct="1"/>
            <a:r>
              <a:rPr lang="en-US" altLang="en-US" smtClean="0"/>
              <a:t>Programmed approaches</a:t>
            </a:r>
          </a:p>
          <a:p>
            <a:pPr eaLnBrk="1" hangingPunct="1"/>
            <a:r>
              <a:rPr lang="en-US" altLang="en-US" smtClean="0"/>
              <a:t>Interactive web-based approaches</a:t>
            </a:r>
          </a:p>
          <a:p>
            <a:pPr eaLnBrk="1" hangingPunct="1"/>
            <a:r>
              <a:rPr lang="en-US" altLang="en-US" smtClean="0"/>
              <a:t>Written material</a:t>
            </a:r>
          </a:p>
          <a:p>
            <a:pPr lvl="1" eaLnBrk="1" hangingPunct="1"/>
            <a:r>
              <a:rPr lang="en-US" altLang="en-US" smtClean="0"/>
              <a:t>Articles, Reviews, Chapters, Books</a:t>
            </a:r>
          </a:p>
        </p:txBody>
      </p:sp>
    </p:spTree>
    <p:custDataLst>
      <p:tags r:id="rId1"/>
    </p:custDataLst>
    <p:extLst>
      <p:ext uri="{BB962C8B-B14F-4D97-AF65-F5344CB8AC3E}">
        <p14:creationId xmlns:p14="http://schemas.microsoft.com/office/powerpoint/2010/main" val="972707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3200" smtClean="0"/>
              <a:t>Mastery of the Topic</a:t>
            </a:r>
          </a:p>
        </p:txBody>
      </p:sp>
      <p:sp>
        <p:nvSpPr>
          <p:cNvPr id="6147" name="Rectangle 3"/>
          <p:cNvSpPr>
            <a:spLocks noGrp="1" noChangeArrowheads="1"/>
          </p:cNvSpPr>
          <p:nvPr>
            <p:ph type="body" idx="1"/>
          </p:nvPr>
        </p:nvSpPr>
        <p:spPr/>
        <p:txBody>
          <a:bodyPr/>
          <a:lstStyle/>
          <a:p>
            <a:pPr eaLnBrk="1" hangingPunct="1"/>
            <a:r>
              <a:rPr lang="en-US" altLang="en-US" smtClean="0"/>
              <a:t>Preparation requires</a:t>
            </a:r>
          </a:p>
          <a:p>
            <a:pPr lvl="1" eaLnBrk="1" hangingPunct="1"/>
            <a:r>
              <a:rPr lang="en-US" altLang="en-US" smtClean="0"/>
              <a:t>Appropriate reference materials</a:t>
            </a:r>
          </a:p>
          <a:p>
            <a:pPr lvl="1" eaLnBrk="1" hangingPunct="1"/>
            <a:r>
              <a:rPr lang="en-US" altLang="en-US" smtClean="0"/>
              <a:t>A large bibliography</a:t>
            </a:r>
          </a:p>
          <a:p>
            <a:pPr lvl="1" eaLnBrk="1" hangingPunct="1"/>
            <a:r>
              <a:rPr lang="en-US" altLang="en-US" smtClean="0"/>
              <a:t>An outline</a:t>
            </a:r>
          </a:p>
          <a:p>
            <a:pPr lvl="1" eaLnBrk="1" hangingPunct="1"/>
            <a:r>
              <a:rPr lang="en-US" altLang="en-US" smtClean="0"/>
              <a:t>A set of objectives</a:t>
            </a:r>
          </a:p>
          <a:p>
            <a:pPr lvl="1" eaLnBrk="1" hangingPunct="1"/>
            <a:r>
              <a:rPr lang="en-US" altLang="en-US" smtClean="0"/>
              <a:t>A set of tools to determine the outcome of the educational intervention</a:t>
            </a:r>
          </a:p>
        </p:txBody>
      </p:sp>
    </p:spTree>
    <p:custDataLst>
      <p:tags r:id="rId1"/>
    </p:custDataLst>
    <p:extLst>
      <p:ext uri="{BB962C8B-B14F-4D97-AF65-F5344CB8AC3E}">
        <p14:creationId xmlns:p14="http://schemas.microsoft.com/office/powerpoint/2010/main" val="403428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3200" smtClean="0"/>
              <a:t>The Nature of Communication</a:t>
            </a:r>
          </a:p>
        </p:txBody>
      </p:sp>
      <p:sp>
        <p:nvSpPr>
          <p:cNvPr id="7171" name="Rectangle 3"/>
          <p:cNvSpPr>
            <a:spLocks noGrp="1" noChangeArrowheads="1"/>
          </p:cNvSpPr>
          <p:nvPr>
            <p:ph type="body" idx="1"/>
          </p:nvPr>
        </p:nvSpPr>
        <p:spPr/>
        <p:txBody>
          <a:bodyPr/>
          <a:lstStyle/>
          <a:p>
            <a:pPr eaLnBrk="1" hangingPunct="1"/>
            <a:r>
              <a:rPr lang="en-US" altLang="en-US" smtClean="0"/>
              <a:t>Direct</a:t>
            </a:r>
          </a:p>
          <a:p>
            <a:pPr lvl="1" eaLnBrk="1" hangingPunct="1"/>
            <a:r>
              <a:rPr lang="en-US" altLang="en-US" smtClean="0"/>
              <a:t>Lectures, Small-group presentations, Tutorials</a:t>
            </a:r>
          </a:p>
          <a:p>
            <a:pPr lvl="2" eaLnBrk="1" hangingPunct="1">
              <a:buFontTx/>
              <a:buNone/>
            </a:pPr>
            <a:endParaRPr lang="en-US" altLang="en-US" smtClean="0"/>
          </a:p>
          <a:p>
            <a:pPr eaLnBrk="1" hangingPunct="1"/>
            <a:r>
              <a:rPr lang="en-US" altLang="en-US" smtClean="0"/>
              <a:t>Indirect</a:t>
            </a:r>
          </a:p>
          <a:p>
            <a:pPr lvl="1" eaLnBrk="1" hangingPunct="1"/>
            <a:r>
              <a:rPr lang="en-US" altLang="en-US" smtClean="0"/>
              <a:t>Manuscripts, Abstracts, Posters, Web-based systems</a:t>
            </a:r>
          </a:p>
        </p:txBody>
      </p:sp>
    </p:spTree>
    <p:custDataLst>
      <p:tags r:id="rId1"/>
    </p:custDataLst>
    <p:extLst>
      <p:ext uri="{BB962C8B-B14F-4D97-AF65-F5344CB8AC3E}">
        <p14:creationId xmlns:p14="http://schemas.microsoft.com/office/powerpoint/2010/main" val="1606420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200" smtClean="0"/>
              <a:t>The Nature of Direct Communication</a:t>
            </a:r>
          </a:p>
        </p:txBody>
      </p:sp>
      <p:sp>
        <p:nvSpPr>
          <p:cNvPr id="8195" name="Rectangle 3"/>
          <p:cNvSpPr>
            <a:spLocks noGrp="1" noChangeArrowheads="1"/>
          </p:cNvSpPr>
          <p:nvPr>
            <p:ph type="body" idx="1"/>
          </p:nvPr>
        </p:nvSpPr>
        <p:spPr/>
        <p:txBody>
          <a:bodyPr/>
          <a:lstStyle/>
          <a:p>
            <a:pPr eaLnBrk="1" hangingPunct="1"/>
            <a:r>
              <a:rPr lang="en-US" altLang="en-US" smtClean="0"/>
              <a:t>Projection</a:t>
            </a:r>
          </a:p>
          <a:p>
            <a:pPr eaLnBrk="1" hangingPunct="1"/>
            <a:r>
              <a:rPr lang="en-US" altLang="en-US" smtClean="0"/>
              <a:t>Reflection</a:t>
            </a:r>
          </a:p>
          <a:p>
            <a:pPr eaLnBrk="1" hangingPunct="1"/>
            <a:r>
              <a:rPr lang="en-US" altLang="en-US" smtClean="0"/>
              <a:t>Confrontation</a:t>
            </a:r>
          </a:p>
          <a:p>
            <a:pPr eaLnBrk="1" hangingPunct="1"/>
            <a:endParaRPr lang="en-US" altLang="en-US" smtClean="0"/>
          </a:p>
          <a:p>
            <a:pPr eaLnBrk="1" hangingPunct="1"/>
            <a:r>
              <a:rPr lang="en-US" altLang="en-US" smtClean="0"/>
              <a:t>Empathy</a:t>
            </a:r>
          </a:p>
          <a:p>
            <a:pPr eaLnBrk="1" hangingPunct="1"/>
            <a:r>
              <a:rPr lang="en-US" altLang="en-US" smtClean="0"/>
              <a:t>Distance</a:t>
            </a:r>
          </a:p>
        </p:txBody>
      </p:sp>
    </p:spTree>
    <p:custDataLst>
      <p:tags r:id="rId1"/>
    </p:custDataLst>
    <p:extLst>
      <p:ext uri="{BB962C8B-B14F-4D97-AF65-F5344CB8AC3E}">
        <p14:creationId xmlns:p14="http://schemas.microsoft.com/office/powerpoint/2010/main" val="2654454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200" smtClean="0"/>
              <a:t>The Nature of Indirect Communication</a:t>
            </a:r>
          </a:p>
        </p:txBody>
      </p:sp>
      <p:sp>
        <p:nvSpPr>
          <p:cNvPr id="9219" name="Rectangle 3"/>
          <p:cNvSpPr>
            <a:spLocks noGrp="1" noChangeArrowheads="1"/>
          </p:cNvSpPr>
          <p:nvPr>
            <p:ph type="body" idx="1"/>
          </p:nvPr>
        </p:nvSpPr>
        <p:spPr/>
        <p:txBody>
          <a:bodyPr/>
          <a:lstStyle/>
          <a:p>
            <a:pPr eaLnBrk="1" hangingPunct="1"/>
            <a:r>
              <a:rPr lang="en-US" altLang="en-US" smtClean="0"/>
              <a:t>Formal stylistic rules of presentation</a:t>
            </a:r>
          </a:p>
          <a:p>
            <a:pPr lvl="1" eaLnBrk="1" hangingPunct="1"/>
            <a:r>
              <a:rPr lang="en-US" altLang="en-US" smtClean="0"/>
              <a:t>Manuscripts: Introduction, Methods, Results, Discussion, Conclusion</a:t>
            </a:r>
          </a:p>
          <a:p>
            <a:pPr lvl="1" eaLnBrk="1" hangingPunct="1"/>
            <a:r>
              <a:rPr lang="en-US" altLang="en-US" smtClean="0"/>
              <a:t>Reviews: History, Pathophysiology, Histology, Natural History, Treatment, Future Directions</a:t>
            </a:r>
          </a:p>
          <a:p>
            <a:pPr lvl="1" eaLnBrk="1" hangingPunct="1"/>
            <a:r>
              <a:rPr lang="en-US" altLang="en-US" smtClean="0"/>
              <a:t>Books: follow the same patterns as Reviews</a:t>
            </a:r>
          </a:p>
          <a:p>
            <a:pPr lvl="1" eaLnBrk="1" hangingPunct="1"/>
            <a:r>
              <a:rPr lang="en-US" altLang="en-US" smtClean="0"/>
              <a:t>Programmed approaches </a:t>
            </a:r>
          </a:p>
        </p:txBody>
      </p:sp>
    </p:spTree>
    <p:custDataLst>
      <p:tags r:id="rId1"/>
    </p:custDataLst>
    <p:extLst>
      <p:ext uri="{BB962C8B-B14F-4D97-AF65-F5344CB8AC3E}">
        <p14:creationId xmlns:p14="http://schemas.microsoft.com/office/powerpoint/2010/main" val="11273311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18848</TotalTime>
  <Words>1626</Words>
  <Application>Microsoft Office PowerPoint</Application>
  <PresentationFormat>On-screen Show (4:3)</PresentationFormat>
  <Paragraphs>368</Paragraphs>
  <Slides>41</Slides>
  <Notes>21</Notes>
  <HiddenSlides>10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8" baseType="lpstr">
      <vt:lpstr>Geneva</vt:lpstr>
      <vt:lpstr>Calibri</vt:lpstr>
      <vt:lpstr>Arial</vt:lpstr>
      <vt:lpstr>Times New Roman</vt:lpstr>
      <vt:lpstr>Office Theme</vt:lpstr>
      <vt:lpstr>1_Office Theme</vt:lpstr>
      <vt:lpstr>Document</vt:lpstr>
      <vt:lpstr>Gary Schiller, MD</vt:lpstr>
      <vt:lpstr>How to Teach</vt:lpstr>
      <vt:lpstr>The Objectives of Teaching in a Medical Environment</vt:lpstr>
      <vt:lpstr>Establishing Objectives</vt:lpstr>
      <vt:lpstr>Technical Methods of Teaching</vt:lpstr>
      <vt:lpstr>Mastery of the Topic</vt:lpstr>
      <vt:lpstr>The Nature of Communication</vt:lpstr>
      <vt:lpstr>The Nature of Direct Communication</vt:lpstr>
      <vt:lpstr>The Nature of Indirect Communication</vt:lpstr>
      <vt:lpstr>Specific Tips for Direct Communication</vt:lpstr>
      <vt:lpstr>Further Tips for Lectures, Oral Presentations</vt:lpstr>
      <vt:lpstr>Further Tips for Lectures, Oral Presentations</vt:lpstr>
      <vt:lpstr>Specific Tips for Written Communication</vt:lpstr>
      <vt:lpstr>Further Tips for Poster Presentations</vt:lpstr>
      <vt:lpstr>Tips for Assessing Efficacy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Module: Polycythemia Vera</dc:title>
  <dc:creator>Grigoriy</dc:creator>
  <cp:lastModifiedBy>Mary Barkley</cp:lastModifiedBy>
  <cp:revision>1471</cp:revision>
  <dcterms:created xsi:type="dcterms:W3CDTF">2013-01-18T22:29:47Z</dcterms:created>
  <dcterms:modified xsi:type="dcterms:W3CDTF">2014-12-01T20:23:08Z</dcterms:modified>
</cp:coreProperties>
</file>