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6"/>
  </p:notesMasterIdLst>
  <p:sldIdLst>
    <p:sldId id="256" r:id="rId2"/>
    <p:sldId id="257" r:id="rId3"/>
    <p:sldId id="258" r:id="rId4"/>
    <p:sldId id="274" r:id="rId5"/>
    <p:sldId id="275" r:id="rId6"/>
    <p:sldId id="260" r:id="rId7"/>
    <p:sldId id="261" r:id="rId8"/>
    <p:sldId id="264" r:id="rId9"/>
    <p:sldId id="265" r:id="rId10"/>
    <p:sldId id="266" r:id="rId11"/>
    <p:sldId id="262" r:id="rId12"/>
    <p:sldId id="267" r:id="rId13"/>
    <p:sldId id="263" r:id="rId14"/>
    <p:sldId id="269" r:id="rId15"/>
    <p:sldId id="272" r:id="rId16"/>
    <p:sldId id="273" r:id="rId17"/>
    <p:sldId id="276" r:id="rId18"/>
    <p:sldId id="270" r:id="rId19"/>
    <p:sldId id="277" r:id="rId20"/>
    <p:sldId id="278" r:id="rId21"/>
    <p:sldId id="279" r:id="rId22"/>
    <p:sldId id="283" r:id="rId23"/>
    <p:sldId id="284"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31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AE7804-3B31-DF40-A63B-AB53E2065FA9}" type="doc">
      <dgm:prSet loTypeId="urn:microsoft.com/office/officeart/2005/8/layout/process1" loCatId="" qsTypeId="urn:microsoft.com/office/officeart/2005/8/quickstyle/simple4" qsCatId="simple" csTypeId="urn:microsoft.com/office/officeart/2005/8/colors/accent1_2" csCatId="accent1" phldr="1"/>
      <dgm:spPr/>
    </dgm:pt>
    <dgm:pt modelId="{85603BC1-36D0-8543-9196-79E56BE8B44F}">
      <dgm:prSet phldrT="[Text]" custT="1"/>
      <dgm:spPr>
        <a:solidFill>
          <a:srgbClr val="800000"/>
        </a:solidFill>
      </dgm:spPr>
      <dgm:t>
        <a:bodyPr/>
        <a:lstStyle/>
        <a:p>
          <a:pPr defTabSz="755650">
            <a:lnSpc>
              <a:spcPct val="90000"/>
            </a:lnSpc>
            <a:spcBef>
              <a:spcPct val="0"/>
            </a:spcBef>
            <a:spcAft>
              <a:spcPct val="35000"/>
            </a:spcAft>
          </a:pPr>
          <a:r>
            <a:rPr lang="en-US" sz="1800" dirty="0" smtClean="0"/>
            <a:t>Work from Home (night before)</a:t>
          </a:r>
          <a:endParaRPr lang="en-US" sz="1800" dirty="0"/>
        </a:p>
      </dgm:t>
    </dgm:pt>
    <dgm:pt modelId="{056A2F9A-1048-4941-A2DB-2496349E8222}" type="parTrans" cxnId="{C4FA65CB-8591-A843-9B46-28F2F0C65A7B}">
      <dgm:prSet/>
      <dgm:spPr/>
      <dgm:t>
        <a:bodyPr/>
        <a:lstStyle/>
        <a:p>
          <a:endParaRPr lang="en-US"/>
        </a:p>
      </dgm:t>
    </dgm:pt>
    <dgm:pt modelId="{5E3B841C-F7BC-7C4F-8632-EA3AB2F4B158}" type="sibTrans" cxnId="{C4FA65CB-8591-A843-9B46-28F2F0C65A7B}">
      <dgm:prSet/>
      <dgm:spPr/>
      <dgm:t>
        <a:bodyPr/>
        <a:lstStyle/>
        <a:p>
          <a:endParaRPr lang="en-US"/>
        </a:p>
      </dgm:t>
    </dgm:pt>
    <dgm:pt modelId="{673B2E3B-9AA1-3F4D-BEF4-72D0A3C5D563}">
      <dgm:prSet phldrT="[Text]" custT="1"/>
      <dgm:spPr>
        <a:solidFill>
          <a:srgbClr val="800000"/>
        </a:solidFill>
      </dgm:spPr>
      <dgm:t>
        <a:bodyPr/>
        <a:lstStyle/>
        <a:p>
          <a:r>
            <a:rPr lang="en-US" sz="2400" dirty="0" smtClean="0"/>
            <a:t>Morning Meeting</a:t>
          </a:r>
          <a:endParaRPr lang="en-US" sz="2400" dirty="0"/>
        </a:p>
      </dgm:t>
    </dgm:pt>
    <dgm:pt modelId="{0B18A5F2-8C4D-7040-93EC-96AF83486392}" type="parTrans" cxnId="{A06640B1-321C-0148-9AC3-C2FC5D374D34}">
      <dgm:prSet/>
      <dgm:spPr/>
      <dgm:t>
        <a:bodyPr/>
        <a:lstStyle/>
        <a:p>
          <a:endParaRPr lang="en-US"/>
        </a:p>
      </dgm:t>
    </dgm:pt>
    <dgm:pt modelId="{D6AC2388-468B-D84B-9222-71E960A04589}" type="sibTrans" cxnId="{A06640B1-321C-0148-9AC3-C2FC5D374D34}">
      <dgm:prSet/>
      <dgm:spPr/>
      <dgm:t>
        <a:bodyPr/>
        <a:lstStyle/>
        <a:p>
          <a:endParaRPr lang="en-US"/>
        </a:p>
      </dgm:t>
    </dgm:pt>
    <dgm:pt modelId="{053F9001-32FA-CE43-BDEF-3ECE237B3307}">
      <dgm:prSet phldrT="[Text]" custT="1"/>
      <dgm:spPr>
        <a:solidFill>
          <a:srgbClr val="800000"/>
        </a:solidFill>
      </dgm:spPr>
      <dgm:t>
        <a:bodyPr/>
        <a:lstStyle/>
        <a:p>
          <a:r>
            <a:rPr lang="en-US" sz="2000" dirty="0" smtClean="0"/>
            <a:t>Small group learning</a:t>
          </a:r>
          <a:endParaRPr lang="en-US" sz="2000" dirty="0"/>
        </a:p>
      </dgm:t>
    </dgm:pt>
    <dgm:pt modelId="{F1365D2D-88DF-0440-8A21-65AD2138DE6C}" type="parTrans" cxnId="{6ABB580D-974E-EE43-B012-1ED71714F6DC}">
      <dgm:prSet/>
      <dgm:spPr/>
      <dgm:t>
        <a:bodyPr/>
        <a:lstStyle/>
        <a:p>
          <a:endParaRPr lang="en-US"/>
        </a:p>
      </dgm:t>
    </dgm:pt>
    <dgm:pt modelId="{E64EF4EC-21B1-5846-BCCD-5BCC36958983}" type="sibTrans" cxnId="{6ABB580D-974E-EE43-B012-1ED71714F6DC}">
      <dgm:prSet/>
      <dgm:spPr/>
      <dgm:t>
        <a:bodyPr/>
        <a:lstStyle/>
        <a:p>
          <a:endParaRPr lang="en-US"/>
        </a:p>
      </dgm:t>
    </dgm:pt>
    <dgm:pt modelId="{5365E5D2-B59F-D243-B3FD-13AAF9B2D9B8}">
      <dgm:prSet phldrT="[Text]" custT="1"/>
      <dgm:spPr>
        <a:solidFill>
          <a:srgbClr val="800000"/>
        </a:solidFill>
      </dgm:spPr>
      <dgm:t>
        <a:bodyPr/>
        <a:lstStyle/>
        <a:p>
          <a:pPr marL="114300" indent="0" defTabSz="577850">
            <a:lnSpc>
              <a:spcPct val="90000"/>
            </a:lnSpc>
            <a:spcBef>
              <a:spcPct val="0"/>
            </a:spcBef>
            <a:spcAft>
              <a:spcPct val="15000"/>
            </a:spcAft>
            <a:buNone/>
          </a:pPr>
          <a:r>
            <a:rPr lang="en-US" sz="1600" dirty="0" smtClean="0"/>
            <a:t>Reading/videos</a:t>
          </a:r>
          <a:endParaRPr lang="en-US" sz="1600" dirty="0"/>
        </a:p>
      </dgm:t>
    </dgm:pt>
    <dgm:pt modelId="{E205E8CF-7248-7546-9453-A33474822F24}" type="parTrans" cxnId="{E28220A8-27C3-E24E-BE44-4C2F5716667A}">
      <dgm:prSet/>
      <dgm:spPr/>
      <dgm:t>
        <a:bodyPr/>
        <a:lstStyle/>
        <a:p>
          <a:endParaRPr lang="en-US"/>
        </a:p>
      </dgm:t>
    </dgm:pt>
    <dgm:pt modelId="{E9373FDA-BA99-D542-BB5E-2B44F0158C5C}" type="sibTrans" cxnId="{E28220A8-27C3-E24E-BE44-4C2F5716667A}">
      <dgm:prSet/>
      <dgm:spPr/>
      <dgm:t>
        <a:bodyPr/>
        <a:lstStyle/>
        <a:p>
          <a:endParaRPr lang="en-US"/>
        </a:p>
      </dgm:t>
    </dgm:pt>
    <dgm:pt modelId="{41EC1E17-7897-E545-A351-1AEEEB974184}">
      <dgm:prSet phldrT="[Text]" custT="1"/>
      <dgm:spPr>
        <a:solidFill>
          <a:srgbClr val="800000"/>
        </a:solidFill>
      </dgm:spPr>
      <dgm:t>
        <a:bodyPr/>
        <a:lstStyle/>
        <a:p>
          <a:pPr marL="114300" indent="0" defTabSz="577850">
            <a:lnSpc>
              <a:spcPct val="90000"/>
            </a:lnSpc>
            <a:spcBef>
              <a:spcPct val="0"/>
            </a:spcBef>
            <a:spcAft>
              <a:spcPct val="15000"/>
            </a:spcAft>
            <a:buNone/>
          </a:pPr>
          <a:r>
            <a:rPr lang="en-US" sz="1600" dirty="0" smtClean="0"/>
            <a:t>Readiness Assessment (MCQ)</a:t>
          </a:r>
          <a:endParaRPr lang="en-US" sz="1600" dirty="0"/>
        </a:p>
      </dgm:t>
    </dgm:pt>
    <dgm:pt modelId="{4BFBC142-B2E8-9747-BEC0-03B2E4E6F75B}" type="parTrans" cxnId="{E743E3DE-0AA9-BB42-AA95-F35ADEF88C4C}">
      <dgm:prSet/>
      <dgm:spPr/>
      <dgm:t>
        <a:bodyPr/>
        <a:lstStyle/>
        <a:p>
          <a:endParaRPr lang="en-US"/>
        </a:p>
      </dgm:t>
    </dgm:pt>
    <dgm:pt modelId="{8B9A58CC-8C81-6547-8751-ABEB8305DE56}" type="sibTrans" cxnId="{E743E3DE-0AA9-BB42-AA95-F35ADEF88C4C}">
      <dgm:prSet/>
      <dgm:spPr/>
      <dgm:t>
        <a:bodyPr/>
        <a:lstStyle/>
        <a:p>
          <a:endParaRPr lang="en-US"/>
        </a:p>
      </dgm:t>
    </dgm:pt>
    <dgm:pt modelId="{B68CCD65-9929-9A44-AC05-5D5D644B197A}">
      <dgm:prSet phldrT="[Text]" custT="1"/>
      <dgm:spPr>
        <a:solidFill>
          <a:srgbClr val="800000"/>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Thought questions</a:t>
          </a:r>
          <a:endParaRPr lang="en-US" sz="1600" dirty="0"/>
        </a:p>
      </dgm:t>
    </dgm:pt>
    <dgm:pt modelId="{D033727C-2B89-1A4C-B05F-330069EF90B0}" type="parTrans" cxnId="{0FE8DD36-1A1B-AD4E-B0A7-06E8E7E6A029}">
      <dgm:prSet/>
      <dgm:spPr/>
      <dgm:t>
        <a:bodyPr/>
        <a:lstStyle/>
        <a:p>
          <a:endParaRPr lang="en-US"/>
        </a:p>
      </dgm:t>
    </dgm:pt>
    <dgm:pt modelId="{E5358D87-4B3B-2B49-957C-A058866FC69C}" type="sibTrans" cxnId="{0FE8DD36-1A1B-AD4E-B0A7-06E8E7E6A029}">
      <dgm:prSet/>
      <dgm:spPr/>
      <dgm:t>
        <a:bodyPr/>
        <a:lstStyle/>
        <a:p>
          <a:endParaRPr lang="en-US"/>
        </a:p>
      </dgm:t>
    </dgm:pt>
    <dgm:pt modelId="{D442B6AA-98B8-6D45-8BB5-C9F5100F5AB0}">
      <dgm:prSet phldrT="[Text]" custT="1"/>
      <dgm:spPr>
        <a:solidFill>
          <a:srgbClr val="800000"/>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Case vignette</a:t>
          </a:r>
          <a:endParaRPr lang="en-US" sz="1200" dirty="0"/>
        </a:p>
      </dgm:t>
    </dgm:pt>
    <dgm:pt modelId="{DC7C179C-5095-7E49-B498-3118F9F75FFC}" type="parTrans" cxnId="{FB723E01-46D6-E241-8385-ADF88524F9E3}">
      <dgm:prSet/>
      <dgm:spPr/>
      <dgm:t>
        <a:bodyPr/>
        <a:lstStyle/>
        <a:p>
          <a:endParaRPr lang="en-US"/>
        </a:p>
      </dgm:t>
    </dgm:pt>
    <dgm:pt modelId="{092384C0-FCC2-9A4D-A58A-FA36FEF25EC5}" type="sibTrans" cxnId="{FB723E01-46D6-E241-8385-ADF88524F9E3}">
      <dgm:prSet/>
      <dgm:spPr/>
      <dgm:t>
        <a:bodyPr/>
        <a:lstStyle/>
        <a:p>
          <a:endParaRPr lang="en-US"/>
        </a:p>
      </dgm:t>
    </dgm:pt>
    <dgm:pt modelId="{2C47C5DC-321D-604E-9A61-64E37876BFB8}">
      <dgm:prSet phldrT="[Text]" custT="1"/>
      <dgm:spPr>
        <a:solidFill>
          <a:srgbClr val="800000"/>
        </a:solidFill>
      </dgm:spPr>
      <dgm:t>
        <a:bodyPr/>
        <a:lstStyle/>
        <a:p>
          <a:r>
            <a:rPr lang="en-US" sz="1800" dirty="0" smtClean="0"/>
            <a:t>Students discuss responses to questions</a:t>
          </a:r>
          <a:endParaRPr lang="en-US" sz="1800" dirty="0"/>
        </a:p>
      </dgm:t>
    </dgm:pt>
    <dgm:pt modelId="{6503C023-56C4-CE4F-8D71-7AE9C7BED5DE}" type="parTrans" cxnId="{211E7DF4-30EA-B04F-92CE-979C5AA1FCC9}">
      <dgm:prSet/>
      <dgm:spPr/>
      <dgm:t>
        <a:bodyPr/>
        <a:lstStyle/>
        <a:p>
          <a:endParaRPr lang="en-US"/>
        </a:p>
      </dgm:t>
    </dgm:pt>
    <dgm:pt modelId="{896C1A7E-7C34-5841-83DF-2E6476B885E0}" type="sibTrans" cxnId="{211E7DF4-30EA-B04F-92CE-979C5AA1FCC9}">
      <dgm:prSet/>
      <dgm:spPr/>
      <dgm:t>
        <a:bodyPr/>
        <a:lstStyle/>
        <a:p>
          <a:endParaRPr lang="en-US"/>
        </a:p>
      </dgm:t>
    </dgm:pt>
    <dgm:pt modelId="{29214131-5A7E-BA44-A499-04229EAC477D}">
      <dgm:prSet phldrT="[Text]" custT="1"/>
      <dgm:spPr>
        <a:solidFill>
          <a:srgbClr val="800000"/>
        </a:solidFill>
      </dgm:spPr>
      <dgm:t>
        <a:bodyPr/>
        <a:lstStyle/>
        <a:p>
          <a:r>
            <a:rPr lang="en-US" sz="1800" dirty="0" smtClean="0"/>
            <a:t>No faculty presence</a:t>
          </a:r>
          <a:endParaRPr lang="en-US" sz="1800" dirty="0"/>
        </a:p>
      </dgm:t>
    </dgm:pt>
    <dgm:pt modelId="{1CF3F10B-6F9E-704E-9B9A-C2C68A559F6D}" type="parTrans" cxnId="{404460FB-1E70-C646-9B10-FE8DD7D77DC8}">
      <dgm:prSet/>
      <dgm:spPr/>
      <dgm:t>
        <a:bodyPr/>
        <a:lstStyle/>
        <a:p>
          <a:endParaRPr lang="en-US"/>
        </a:p>
      </dgm:t>
    </dgm:pt>
    <dgm:pt modelId="{1970247E-5F0D-F041-9F03-AE9F4450BC3A}" type="sibTrans" cxnId="{404460FB-1E70-C646-9B10-FE8DD7D77DC8}">
      <dgm:prSet/>
      <dgm:spPr/>
      <dgm:t>
        <a:bodyPr/>
        <a:lstStyle/>
        <a:p>
          <a:endParaRPr lang="en-US"/>
        </a:p>
      </dgm:t>
    </dgm:pt>
    <dgm:pt modelId="{A6932322-719B-A04D-9320-6B13D21DFF55}">
      <dgm:prSet phldrT="[Text]" custT="1"/>
      <dgm:spPr>
        <a:solidFill>
          <a:srgbClr val="800000"/>
        </a:solidFill>
      </dgm:spPr>
      <dgm:t>
        <a:bodyPr/>
        <a:lstStyle/>
        <a:p>
          <a:r>
            <a:rPr lang="en-US" sz="2000" dirty="0" smtClean="0"/>
            <a:t>Lecture as large group</a:t>
          </a:r>
          <a:endParaRPr lang="en-US" sz="2000" dirty="0"/>
        </a:p>
      </dgm:t>
    </dgm:pt>
    <dgm:pt modelId="{FF9C5040-87D8-394E-A70C-F028214B829B}" type="parTrans" cxnId="{9FAA649B-7F49-D143-B1BE-F49DAA271E92}">
      <dgm:prSet/>
      <dgm:spPr/>
      <dgm:t>
        <a:bodyPr/>
        <a:lstStyle/>
        <a:p>
          <a:endParaRPr lang="en-US"/>
        </a:p>
      </dgm:t>
    </dgm:pt>
    <dgm:pt modelId="{558E0DE8-5773-6047-B063-0E0D70C174E2}" type="sibTrans" cxnId="{9FAA649B-7F49-D143-B1BE-F49DAA271E92}">
      <dgm:prSet/>
      <dgm:spPr/>
      <dgm:t>
        <a:bodyPr/>
        <a:lstStyle/>
        <a:p>
          <a:endParaRPr lang="en-US"/>
        </a:p>
      </dgm:t>
    </dgm:pt>
    <dgm:pt modelId="{84558F75-EC23-6245-9C85-C871A51EC9B5}">
      <dgm:prSet phldrT="[Text]" custT="1"/>
      <dgm:spPr>
        <a:solidFill>
          <a:srgbClr val="800000"/>
        </a:solidFill>
      </dgm:spPr>
      <dgm:t>
        <a:bodyPr/>
        <a:lstStyle/>
        <a:p>
          <a:r>
            <a:rPr lang="en-US" sz="1800" dirty="0" smtClean="0"/>
            <a:t>Small group</a:t>
          </a:r>
          <a:endParaRPr lang="en-US" sz="1800" dirty="0"/>
        </a:p>
      </dgm:t>
    </dgm:pt>
    <dgm:pt modelId="{53202803-BE53-2946-B6EC-9C8AD65DDFB6}" type="parTrans" cxnId="{42C8982D-3A0F-1947-8AF4-7204D592DB3C}">
      <dgm:prSet/>
      <dgm:spPr/>
      <dgm:t>
        <a:bodyPr/>
        <a:lstStyle/>
        <a:p>
          <a:endParaRPr lang="en-US"/>
        </a:p>
      </dgm:t>
    </dgm:pt>
    <dgm:pt modelId="{34D9F1A4-9FA6-F24A-B4C7-E2CBC0B65EDA}" type="sibTrans" cxnId="{42C8982D-3A0F-1947-8AF4-7204D592DB3C}">
      <dgm:prSet/>
      <dgm:spPr/>
      <dgm:t>
        <a:bodyPr/>
        <a:lstStyle/>
        <a:p>
          <a:endParaRPr lang="en-US"/>
        </a:p>
      </dgm:t>
    </dgm:pt>
    <dgm:pt modelId="{43FB992F-7AA5-CE4E-AD20-B47738B2FD56}">
      <dgm:prSet phldrT="[Text]" custT="1"/>
      <dgm:spPr>
        <a:solidFill>
          <a:srgbClr val="800000"/>
        </a:solidFill>
      </dgm:spPr>
      <dgm:t>
        <a:bodyPr/>
        <a:lstStyle/>
        <a:p>
          <a:r>
            <a:rPr lang="en-US" sz="1600" dirty="0" smtClean="0"/>
            <a:t>Case vignette based</a:t>
          </a:r>
          <a:endParaRPr lang="en-US" sz="1600" dirty="0"/>
        </a:p>
      </dgm:t>
    </dgm:pt>
    <dgm:pt modelId="{C96AC194-4355-9642-B129-8662DFE7D44E}" type="parTrans" cxnId="{DFDC8C3E-99D4-7246-BBC8-2095C3B620FA}">
      <dgm:prSet/>
      <dgm:spPr/>
      <dgm:t>
        <a:bodyPr/>
        <a:lstStyle/>
        <a:p>
          <a:endParaRPr lang="en-US"/>
        </a:p>
      </dgm:t>
    </dgm:pt>
    <dgm:pt modelId="{5E07C52E-BB82-0649-A64E-3E234278CC85}" type="sibTrans" cxnId="{DFDC8C3E-99D4-7246-BBC8-2095C3B620FA}">
      <dgm:prSet/>
      <dgm:spPr/>
      <dgm:t>
        <a:bodyPr/>
        <a:lstStyle/>
        <a:p>
          <a:endParaRPr lang="en-US"/>
        </a:p>
      </dgm:t>
    </dgm:pt>
    <dgm:pt modelId="{E357CD2E-5B8A-0742-BB1C-F8F718811800}">
      <dgm:prSet phldrT="[Text]" custT="1"/>
      <dgm:spPr>
        <a:solidFill>
          <a:srgbClr val="800000"/>
        </a:solidFill>
      </dgm:spPr>
      <dgm:t>
        <a:bodyPr/>
        <a:lstStyle/>
        <a:p>
          <a:r>
            <a:rPr lang="en-US" sz="1600" dirty="0" smtClean="0"/>
            <a:t>Group hypotheses</a:t>
          </a:r>
          <a:endParaRPr lang="en-US" sz="1600" dirty="0"/>
        </a:p>
      </dgm:t>
    </dgm:pt>
    <dgm:pt modelId="{4E233A77-9D64-224A-A424-9F2B926ED358}" type="parTrans" cxnId="{696872CA-2636-5043-9215-F9A6406C5238}">
      <dgm:prSet/>
      <dgm:spPr/>
      <dgm:t>
        <a:bodyPr/>
        <a:lstStyle/>
        <a:p>
          <a:endParaRPr lang="en-US"/>
        </a:p>
      </dgm:t>
    </dgm:pt>
    <dgm:pt modelId="{CE60884C-F91F-784D-B894-607819E8ACA3}" type="sibTrans" cxnId="{696872CA-2636-5043-9215-F9A6406C5238}">
      <dgm:prSet/>
      <dgm:spPr/>
      <dgm:t>
        <a:bodyPr/>
        <a:lstStyle/>
        <a:p>
          <a:endParaRPr lang="en-US"/>
        </a:p>
      </dgm:t>
    </dgm:pt>
    <dgm:pt modelId="{D86370B6-3AD2-524D-BEB4-8983C1B520B5}">
      <dgm:prSet phldrT="[Text]" custT="1"/>
      <dgm:spPr>
        <a:solidFill>
          <a:srgbClr val="800000"/>
        </a:solidFill>
      </dgm:spPr>
      <dgm:t>
        <a:bodyPr/>
        <a:lstStyle/>
        <a:p>
          <a:r>
            <a:rPr lang="en-US" sz="1600" dirty="0" smtClean="0"/>
            <a:t>Faculty facilitation</a:t>
          </a:r>
          <a:endParaRPr lang="en-US" sz="1600" dirty="0"/>
        </a:p>
      </dgm:t>
    </dgm:pt>
    <dgm:pt modelId="{DB967283-35B6-9044-9218-3BF211B00F1B}" type="parTrans" cxnId="{5AD05C74-C746-2749-860F-FD144D278A5F}">
      <dgm:prSet/>
      <dgm:spPr/>
      <dgm:t>
        <a:bodyPr/>
        <a:lstStyle/>
        <a:p>
          <a:endParaRPr lang="en-US"/>
        </a:p>
      </dgm:t>
    </dgm:pt>
    <dgm:pt modelId="{5A76AA66-BFA7-B942-B346-31A74017C2DE}" type="sibTrans" cxnId="{5AD05C74-C746-2749-860F-FD144D278A5F}">
      <dgm:prSet/>
      <dgm:spPr/>
      <dgm:t>
        <a:bodyPr/>
        <a:lstStyle/>
        <a:p>
          <a:endParaRPr lang="en-US"/>
        </a:p>
      </dgm:t>
    </dgm:pt>
    <dgm:pt modelId="{92449954-2249-5B4E-BA46-ADE12DBA3C78}">
      <dgm:prSet phldrT="[Text]" custT="1"/>
      <dgm:spPr>
        <a:solidFill>
          <a:srgbClr val="800000"/>
        </a:solidFill>
      </dgm:spPr>
      <dgm:t>
        <a:bodyPr/>
        <a:lstStyle/>
        <a:p>
          <a:r>
            <a:rPr lang="en-US" sz="1600" dirty="0" smtClean="0"/>
            <a:t>May involve splitting into even smaller groups that report back</a:t>
          </a:r>
          <a:endParaRPr lang="en-US" sz="1600" dirty="0"/>
        </a:p>
      </dgm:t>
    </dgm:pt>
    <dgm:pt modelId="{409AA536-ECBC-6D4D-8854-EF0EAC5D5E43}" type="parTrans" cxnId="{596269DF-CACB-3547-90C5-49C70A34C94E}">
      <dgm:prSet/>
      <dgm:spPr/>
      <dgm:t>
        <a:bodyPr/>
        <a:lstStyle/>
        <a:p>
          <a:endParaRPr lang="en-US"/>
        </a:p>
      </dgm:t>
    </dgm:pt>
    <dgm:pt modelId="{B210A647-F33D-A649-8EAF-E293DFD79369}" type="sibTrans" cxnId="{596269DF-CACB-3547-90C5-49C70A34C94E}">
      <dgm:prSet/>
      <dgm:spPr/>
      <dgm:t>
        <a:bodyPr/>
        <a:lstStyle/>
        <a:p>
          <a:endParaRPr lang="en-US"/>
        </a:p>
      </dgm:t>
    </dgm:pt>
    <dgm:pt modelId="{671080BC-B1C0-A54E-A583-B8CA264A52C2}">
      <dgm:prSet phldrT="[Text]" custT="1"/>
      <dgm:spPr>
        <a:solidFill>
          <a:srgbClr val="800000"/>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dirty="0" smtClean="0"/>
            <a:t>Individual hypotheses</a:t>
          </a:r>
        </a:p>
        <a:p>
          <a:pPr marL="114300" indent="0" defTabSz="577850">
            <a:lnSpc>
              <a:spcPct val="90000"/>
            </a:lnSpc>
            <a:spcBef>
              <a:spcPct val="0"/>
            </a:spcBef>
            <a:spcAft>
              <a:spcPct val="15000"/>
            </a:spcAft>
            <a:buNone/>
          </a:pPr>
          <a:endParaRPr lang="en-US" sz="1200" dirty="0"/>
        </a:p>
      </dgm:t>
    </dgm:pt>
    <dgm:pt modelId="{84009A61-AA8D-CA4F-A184-F86910BC347E}" type="parTrans" cxnId="{BDB65FC6-F289-E94F-B66D-3BC8D19541C8}">
      <dgm:prSet/>
      <dgm:spPr/>
      <dgm:t>
        <a:bodyPr/>
        <a:lstStyle/>
        <a:p>
          <a:endParaRPr lang="en-US"/>
        </a:p>
      </dgm:t>
    </dgm:pt>
    <dgm:pt modelId="{F4AC354C-33DE-F24D-BB22-8E7042CEB60C}" type="sibTrans" cxnId="{BDB65FC6-F289-E94F-B66D-3BC8D19541C8}">
      <dgm:prSet/>
      <dgm:spPr/>
      <dgm:t>
        <a:bodyPr/>
        <a:lstStyle/>
        <a:p>
          <a:endParaRPr lang="en-US"/>
        </a:p>
      </dgm:t>
    </dgm:pt>
    <dgm:pt modelId="{53BB49DD-9592-114D-9081-2B7306EB163E}" type="pres">
      <dgm:prSet presAssocID="{CEAE7804-3B31-DF40-A63B-AB53E2065FA9}" presName="Name0" presStyleCnt="0">
        <dgm:presLayoutVars>
          <dgm:dir/>
          <dgm:resizeHandles val="exact"/>
        </dgm:presLayoutVars>
      </dgm:prSet>
      <dgm:spPr/>
    </dgm:pt>
    <dgm:pt modelId="{EAD88BB2-4859-014E-B996-C2B2FDA15C1C}" type="pres">
      <dgm:prSet presAssocID="{85603BC1-36D0-8543-9196-79E56BE8B44F}" presName="node" presStyleLbl="node1" presStyleIdx="0" presStyleCnt="4" custScaleY="100028">
        <dgm:presLayoutVars>
          <dgm:bulletEnabled val="1"/>
        </dgm:presLayoutVars>
      </dgm:prSet>
      <dgm:spPr/>
      <dgm:t>
        <a:bodyPr/>
        <a:lstStyle/>
        <a:p>
          <a:endParaRPr lang="en-US"/>
        </a:p>
      </dgm:t>
    </dgm:pt>
    <dgm:pt modelId="{C31164E1-3847-834D-915E-54DBDC08DF7F}" type="pres">
      <dgm:prSet presAssocID="{5E3B841C-F7BC-7C4F-8632-EA3AB2F4B158}" presName="sibTrans" presStyleLbl="sibTrans2D1" presStyleIdx="0" presStyleCnt="3"/>
      <dgm:spPr/>
    </dgm:pt>
    <dgm:pt modelId="{054B8928-1C9D-B04E-BD6F-690FA8E92369}" type="pres">
      <dgm:prSet presAssocID="{5E3B841C-F7BC-7C4F-8632-EA3AB2F4B158}" presName="connectorText" presStyleLbl="sibTrans2D1" presStyleIdx="0" presStyleCnt="3"/>
      <dgm:spPr/>
    </dgm:pt>
    <dgm:pt modelId="{7205B493-DB98-674C-A209-8DE558E7EDE9}" type="pres">
      <dgm:prSet presAssocID="{673B2E3B-9AA1-3F4D-BEF4-72D0A3C5D563}" presName="node" presStyleLbl="node1" presStyleIdx="1" presStyleCnt="4">
        <dgm:presLayoutVars>
          <dgm:bulletEnabled val="1"/>
        </dgm:presLayoutVars>
      </dgm:prSet>
      <dgm:spPr/>
      <dgm:t>
        <a:bodyPr/>
        <a:lstStyle/>
        <a:p>
          <a:endParaRPr lang="en-US"/>
        </a:p>
      </dgm:t>
    </dgm:pt>
    <dgm:pt modelId="{90870C69-3171-8D4C-890F-A2D3B0AC0079}" type="pres">
      <dgm:prSet presAssocID="{D6AC2388-468B-D84B-9222-71E960A04589}" presName="sibTrans" presStyleLbl="sibTrans2D1" presStyleIdx="1" presStyleCnt="3"/>
      <dgm:spPr/>
    </dgm:pt>
    <dgm:pt modelId="{3D53ECBA-E3DB-844E-BF21-EC1E0615C5C0}" type="pres">
      <dgm:prSet presAssocID="{D6AC2388-468B-D84B-9222-71E960A04589}" presName="connectorText" presStyleLbl="sibTrans2D1" presStyleIdx="1" presStyleCnt="3"/>
      <dgm:spPr/>
    </dgm:pt>
    <dgm:pt modelId="{6C7B38CB-5EFE-644A-87F3-88024B4362CE}" type="pres">
      <dgm:prSet presAssocID="{A6932322-719B-A04D-9320-6B13D21DFF55}" presName="node" presStyleLbl="node1" presStyleIdx="2" presStyleCnt="4">
        <dgm:presLayoutVars>
          <dgm:bulletEnabled val="1"/>
        </dgm:presLayoutVars>
      </dgm:prSet>
      <dgm:spPr/>
    </dgm:pt>
    <dgm:pt modelId="{608886F8-AF1E-DB41-9658-E785C19DAA30}" type="pres">
      <dgm:prSet presAssocID="{558E0DE8-5773-6047-B063-0E0D70C174E2}" presName="sibTrans" presStyleLbl="sibTrans2D1" presStyleIdx="2" presStyleCnt="3"/>
      <dgm:spPr/>
    </dgm:pt>
    <dgm:pt modelId="{B6BFDBFC-669F-F44E-A857-AB3A30A28DDF}" type="pres">
      <dgm:prSet presAssocID="{558E0DE8-5773-6047-B063-0E0D70C174E2}" presName="connectorText" presStyleLbl="sibTrans2D1" presStyleIdx="2" presStyleCnt="3"/>
      <dgm:spPr/>
    </dgm:pt>
    <dgm:pt modelId="{A5EA1686-8F24-5E41-8EA9-D35F41C1C10B}" type="pres">
      <dgm:prSet presAssocID="{053F9001-32FA-CE43-BDEF-3ECE237B3307}" presName="node" presStyleLbl="node1" presStyleIdx="3" presStyleCnt="4">
        <dgm:presLayoutVars>
          <dgm:bulletEnabled val="1"/>
        </dgm:presLayoutVars>
      </dgm:prSet>
      <dgm:spPr/>
      <dgm:t>
        <a:bodyPr/>
        <a:lstStyle/>
        <a:p>
          <a:endParaRPr lang="en-US"/>
        </a:p>
      </dgm:t>
    </dgm:pt>
  </dgm:ptLst>
  <dgm:cxnLst>
    <dgm:cxn modelId="{0DA04FC7-9EF3-D24A-9E2C-0BA68917BBBE}" type="presOf" srcId="{85603BC1-36D0-8543-9196-79E56BE8B44F}" destId="{EAD88BB2-4859-014E-B996-C2B2FDA15C1C}" srcOrd="0" destOrd="0" presId="urn:microsoft.com/office/officeart/2005/8/layout/process1"/>
    <dgm:cxn modelId="{37760FD8-E060-3D44-833E-2832F4A9BAFA}" type="presOf" srcId="{D442B6AA-98B8-6D45-8BB5-C9F5100F5AB0}" destId="{EAD88BB2-4859-014E-B996-C2B2FDA15C1C}" srcOrd="0" destOrd="4" presId="urn:microsoft.com/office/officeart/2005/8/layout/process1"/>
    <dgm:cxn modelId="{696872CA-2636-5043-9215-F9A6406C5238}" srcId="{053F9001-32FA-CE43-BDEF-3ECE237B3307}" destId="{E357CD2E-5B8A-0742-BB1C-F8F718811800}" srcOrd="1" destOrd="0" parTransId="{4E233A77-9D64-224A-A424-9F2B926ED358}" sibTransId="{CE60884C-F91F-784D-B894-607819E8ACA3}"/>
    <dgm:cxn modelId="{42C8982D-3A0F-1947-8AF4-7204D592DB3C}" srcId="{673B2E3B-9AA1-3F4D-BEF4-72D0A3C5D563}" destId="{84558F75-EC23-6245-9C85-C871A51EC9B5}" srcOrd="1" destOrd="0" parTransId="{53202803-BE53-2946-B6EC-9C8AD65DDFB6}" sibTransId="{34D9F1A4-9FA6-F24A-B4C7-E2CBC0B65EDA}"/>
    <dgm:cxn modelId="{1484D054-05C3-F84A-8D6C-204EF64A29D6}" type="presOf" srcId="{43FB992F-7AA5-CE4E-AD20-B47738B2FD56}" destId="{A5EA1686-8F24-5E41-8EA9-D35F41C1C10B}" srcOrd="0" destOrd="1" presId="urn:microsoft.com/office/officeart/2005/8/layout/process1"/>
    <dgm:cxn modelId="{7D5541D5-6286-714A-A0CF-FB467A26D01F}" type="presOf" srcId="{558E0DE8-5773-6047-B063-0E0D70C174E2}" destId="{608886F8-AF1E-DB41-9658-E785C19DAA30}" srcOrd="0" destOrd="0" presId="urn:microsoft.com/office/officeart/2005/8/layout/process1"/>
    <dgm:cxn modelId="{4568D489-CA05-F14E-9883-428281687FE6}" type="presOf" srcId="{053F9001-32FA-CE43-BDEF-3ECE237B3307}" destId="{A5EA1686-8F24-5E41-8EA9-D35F41C1C10B}" srcOrd="0" destOrd="0" presId="urn:microsoft.com/office/officeart/2005/8/layout/process1"/>
    <dgm:cxn modelId="{DFDC8C3E-99D4-7246-BBC8-2095C3B620FA}" srcId="{053F9001-32FA-CE43-BDEF-3ECE237B3307}" destId="{43FB992F-7AA5-CE4E-AD20-B47738B2FD56}" srcOrd="0" destOrd="0" parTransId="{C96AC194-4355-9642-B129-8662DFE7D44E}" sibTransId="{5E07C52E-BB82-0649-A64E-3E234278CC85}"/>
    <dgm:cxn modelId="{8B6604CA-A596-2A46-A39C-3133786B698B}" type="presOf" srcId="{E357CD2E-5B8A-0742-BB1C-F8F718811800}" destId="{A5EA1686-8F24-5E41-8EA9-D35F41C1C10B}" srcOrd="0" destOrd="2" presId="urn:microsoft.com/office/officeart/2005/8/layout/process1"/>
    <dgm:cxn modelId="{E743E3DE-0AA9-BB42-AA95-F35ADEF88C4C}" srcId="{85603BC1-36D0-8543-9196-79E56BE8B44F}" destId="{41EC1E17-7897-E545-A351-1AEEEB974184}" srcOrd="1" destOrd="0" parTransId="{4BFBC142-B2E8-9747-BEC0-03B2E4E6F75B}" sibTransId="{8B9A58CC-8C81-6547-8751-ABEB8305DE56}"/>
    <dgm:cxn modelId="{50C0791D-CF27-A242-A554-FA74F98D13CC}" type="presOf" srcId="{5E3B841C-F7BC-7C4F-8632-EA3AB2F4B158}" destId="{054B8928-1C9D-B04E-BD6F-690FA8E92369}" srcOrd="1" destOrd="0" presId="urn:microsoft.com/office/officeart/2005/8/layout/process1"/>
    <dgm:cxn modelId="{3AD1EE80-C931-7C40-A7C2-AD3B56A9BAE4}" type="presOf" srcId="{84558F75-EC23-6245-9C85-C871A51EC9B5}" destId="{7205B493-DB98-674C-A209-8DE558E7EDE9}" srcOrd="0" destOrd="2" presId="urn:microsoft.com/office/officeart/2005/8/layout/process1"/>
    <dgm:cxn modelId="{18A6BEF8-6FA1-0D4C-B580-BED4025F5871}" type="presOf" srcId="{CEAE7804-3B31-DF40-A63B-AB53E2065FA9}" destId="{53BB49DD-9592-114D-9081-2B7306EB163E}" srcOrd="0" destOrd="0" presId="urn:microsoft.com/office/officeart/2005/8/layout/process1"/>
    <dgm:cxn modelId="{32D381EB-1460-CB4E-BF2B-149AA49F50E7}" type="presOf" srcId="{B68CCD65-9929-9A44-AC05-5D5D644B197A}" destId="{EAD88BB2-4859-014E-B996-C2B2FDA15C1C}" srcOrd="0" destOrd="3" presId="urn:microsoft.com/office/officeart/2005/8/layout/process1"/>
    <dgm:cxn modelId="{7739D102-07BB-5C42-8F98-4B12F10BE1B5}" type="presOf" srcId="{673B2E3B-9AA1-3F4D-BEF4-72D0A3C5D563}" destId="{7205B493-DB98-674C-A209-8DE558E7EDE9}" srcOrd="0" destOrd="0" presId="urn:microsoft.com/office/officeart/2005/8/layout/process1"/>
    <dgm:cxn modelId="{63513393-13DA-0746-9010-8420FFC00245}" type="presOf" srcId="{558E0DE8-5773-6047-B063-0E0D70C174E2}" destId="{B6BFDBFC-669F-F44E-A857-AB3A30A28DDF}" srcOrd="1" destOrd="0" presId="urn:microsoft.com/office/officeart/2005/8/layout/process1"/>
    <dgm:cxn modelId="{A06640B1-321C-0148-9AC3-C2FC5D374D34}" srcId="{CEAE7804-3B31-DF40-A63B-AB53E2065FA9}" destId="{673B2E3B-9AA1-3F4D-BEF4-72D0A3C5D563}" srcOrd="1" destOrd="0" parTransId="{0B18A5F2-8C4D-7040-93EC-96AF83486392}" sibTransId="{D6AC2388-468B-D84B-9222-71E960A04589}"/>
    <dgm:cxn modelId="{BB3F33D7-1C99-BE42-81F3-8EA7BAEF932B}" type="presOf" srcId="{D6AC2388-468B-D84B-9222-71E960A04589}" destId="{3D53ECBA-E3DB-844E-BF21-EC1E0615C5C0}" srcOrd="1" destOrd="0" presId="urn:microsoft.com/office/officeart/2005/8/layout/process1"/>
    <dgm:cxn modelId="{211E7DF4-30EA-B04F-92CE-979C5AA1FCC9}" srcId="{673B2E3B-9AA1-3F4D-BEF4-72D0A3C5D563}" destId="{2C47C5DC-321D-604E-9A61-64E37876BFB8}" srcOrd="0" destOrd="0" parTransId="{6503C023-56C4-CE4F-8D71-7AE9C7BED5DE}" sibTransId="{896C1A7E-7C34-5841-83DF-2E6476B885E0}"/>
    <dgm:cxn modelId="{BDB65FC6-F289-E94F-B66D-3BC8D19541C8}" srcId="{D442B6AA-98B8-6D45-8BB5-C9F5100F5AB0}" destId="{671080BC-B1C0-A54E-A583-B8CA264A52C2}" srcOrd="0" destOrd="0" parTransId="{84009A61-AA8D-CA4F-A184-F86910BC347E}" sibTransId="{F4AC354C-33DE-F24D-BB22-8E7042CEB60C}"/>
    <dgm:cxn modelId="{FB723E01-46D6-E241-8385-ADF88524F9E3}" srcId="{85603BC1-36D0-8543-9196-79E56BE8B44F}" destId="{D442B6AA-98B8-6D45-8BB5-C9F5100F5AB0}" srcOrd="3" destOrd="0" parTransId="{DC7C179C-5095-7E49-B498-3118F9F75FFC}" sibTransId="{092384C0-FCC2-9A4D-A58A-FA36FEF25EC5}"/>
    <dgm:cxn modelId="{1A0609BB-BA2D-1F47-AB7F-5986B8A8CB3F}" type="presOf" srcId="{D6AC2388-468B-D84B-9222-71E960A04589}" destId="{90870C69-3171-8D4C-890F-A2D3B0AC0079}" srcOrd="0" destOrd="0" presId="urn:microsoft.com/office/officeart/2005/8/layout/process1"/>
    <dgm:cxn modelId="{596269DF-CACB-3547-90C5-49C70A34C94E}" srcId="{053F9001-32FA-CE43-BDEF-3ECE237B3307}" destId="{92449954-2249-5B4E-BA46-ADE12DBA3C78}" srcOrd="3" destOrd="0" parTransId="{409AA536-ECBC-6D4D-8854-EF0EAC5D5E43}" sibTransId="{B210A647-F33D-A649-8EAF-E293DFD79369}"/>
    <dgm:cxn modelId="{D1B74636-CB27-0542-9C0B-F06BB280CFC5}" type="presOf" srcId="{5365E5D2-B59F-D243-B3FD-13AAF9B2D9B8}" destId="{EAD88BB2-4859-014E-B996-C2B2FDA15C1C}" srcOrd="0" destOrd="1" presId="urn:microsoft.com/office/officeart/2005/8/layout/process1"/>
    <dgm:cxn modelId="{0FE8DD36-1A1B-AD4E-B0A7-06E8E7E6A029}" srcId="{85603BC1-36D0-8543-9196-79E56BE8B44F}" destId="{B68CCD65-9929-9A44-AC05-5D5D644B197A}" srcOrd="2" destOrd="0" parTransId="{D033727C-2B89-1A4C-B05F-330069EF90B0}" sibTransId="{E5358D87-4B3B-2B49-957C-A058866FC69C}"/>
    <dgm:cxn modelId="{5AD05C74-C746-2749-860F-FD144D278A5F}" srcId="{053F9001-32FA-CE43-BDEF-3ECE237B3307}" destId="{D86370B6-3AD2-524D-BEB4-8983C1B520B5}" srcOrd="2" destOrd="0" parTransId="{DB967283-35B6-9044-9218-3BF211B00F1B}" sibTransId="{5A76AA66-BFA7-B942-B346-31A74017C2DE}"/>
    <dgm:cxn modelId="{0DCE8C28-61AC-964F-B06E-FCE1FB414154}" type="presOf" srcId="{2C47C5DC-321D-604E-9A61-64E37876BFB8}" destId="{7205B493-DB98-674C-A209-8DE558E7EDE9}" srcOrd="0" destOrd="1" presId="urn:microsoft.com/office/officeart/2005/8/layout/process1"/>
    <dgm:cxn modelId="{C4FA65CB-8591-A843-9B46-28F2F0C65A7B}" srcId="{CEAE7804-3B31-DF40-A63B-AB53E2065FA9}" destId="{85603BC1-36D0-8543-9196-79E56BE8B44F}" srcOrd="0" destOrd="0" parTransId="{056A2F9A-1048-4941-A2DB-2496349E8222}" sibTransId="{5E3B841C-F7BC-7C4F-8632-EA3AB2F4B158}"/>
    <dgm:cxn modelId="{C187EC1D-C02A-BE4C-B20C-256270F17460}" type="presOf" srcId="{671080BC-B1C0-A54E-A583-B8CA264A52C2}" destId="{EAD88BB2-4859-014E-B996-C2B2FDA15C1C}" srcOrd="0" destOrd="5" presId="urn:microsoft.com/office/officeart/2005/8/layout/process1"/>
    <dgm:cxn modelId="{649EF662-5BC7-CE43-82B2-417FAC241727}" type="presOf" srcId="{A6932322-719B-A04D-9320-6B13D21DFF55}" destId="{6C7B38CB-5EFE-644A-87F3-88024B4362CE}" srcOrd="0" destOrd="0" presId="urn:microsoft.com/office/officeart/2005/8/layout/process1"/>
    <dgm:cxn modelId="{B9C1FAD8-7445-C94C-93E6-7E93928BEE9D}" type="presOf" srcId="{D86370B6-3AD2-524D-BEB4-8983C1B520B5}" destId="{A5EA1686-8F24-5E41-8EA9-D35F41C1C10B}" srcOrd="0" destOrd="3" presId="urn:microsoft.com/office/officeart/2005/8/layout/process1"/>
    <dgm:cxn modelId="{995508F0-DFBC-DA47-AE52-DA4A2C9F4593}" type="presOf" srcId="{5E3B841C-F7BC-7C4F-8632-EA3AB2F4B158}" destId="{C31164E1-3847-834D-915E-54DBDC08DF7F}" srcOrd="0" destOrd="0" presId="urn:microsoft.com/office/officeart/2005/8/layout/process1"/>
    <dgm:cxn modelId="{9FAA649B-7F49-D143-B1BE-F49DAA271E92}" srcId="{CEAE7804-3B31-DF40-A63B-AB53E2065FA9}" destId="{A6932322-719B-A04D-9320-6B13D21DFF55}" srcOrd="2" destOrd="0" parTransId="{FF9C5040-87D8-394E-A70C-F028214B829B}" sibTransId="{558E0DE8-5773-6047-B063-0E0D70C174E2}"/>
    <dgm:cxn modelId="{404460FB-1E70-C646-9B10-FE8DD7D77DC8}" srcId="{673B2E3B-9AA1-3F4D-BEF4-72D0A3C5D563}" destId="{29214131-5A7E-BA44-A499-04229EAC477D}" srcOrd="2" destOrd="0" parTransId="{1CF3F10B-6F9E-704E-9B9A-C2C68A559F6D}" sibTransId="{1970247E-5F0D-F041-9F03-AE9F4450BC3A}"/>
    <dgm:cxn modelId="{E28220A8-27C3-E24E-BE44-4C2F5716667A}" srcId="{85603BC1-36D0-8543-9196-79E56BE8B44F}" destId="{5365E5D2-B59F-D243-B3FD-13AAF9B2D9B8}" srcOrd="0" destOrd="0" parTransId="{E205E8CF-7248-7546-9453-A33474822F24}" sibTransId="{E9373FDA-BA99-D542-BB5E-2B44F0158C5C}"/>
    <dgm:cxn modelId="{6BBB9AE9-7C41-0143-8262-404B4A4D9152}" type="presOf" srcId="{41EC1E17-7897-E545-A351-1AEEEB974184}" destId="{EAD88BB2-4859-014E-B996-C2B2FDA15C1C}" srcOrd="0" destOrd="2" presId="urn:microsoft.com/office/officeart/2005/8/layout/process1"/>
    <dgm:cxn modelId="{1BEB20FD-5B9A-D14A-ADB5-BDEA994ABBFE}" type="presOf" srcId="{92449954-2249-5B4E-BA46-ADE12DBA3C78}" destId="{A5EA1686-8F24-5E41-8EA9-D35F41C1C10B}" srcOrd="0" destOrd="4" presId="urn:microsoft.com/office/officeart/2005/8/layout/process1"/>
    <dgm:cxn modelId="{0F1A9CDF-0F02-6642-96CB-9103C6243CAD}" type="presOf" srcId="{29214131-5A7E-BA44-A499-04229EAC477D}" destId="{7205B493-DB98-674C-A209-8DE558E7EDE9}" srcOrd="0" destOrd="3" presId="urn:microsoft.com/office/officeart/2005/8/layout/process1"/>
    <dgm:cxn modelId="{6ABB580D-974E-EE43-B012-1ED71714F6DC}" srcId="{CEAE7804-3B31-DF40-A63B-AB53E2065FA9}" destId="{053F9001-32FA-CE43-BDEF-3ECE237B3307}" srcOrd="3" destOrd="0" parTransId="{F1365D2D-88DF-0440-8A21-65AD2138DE6C}" sibTransId="{E64EF4EC-21B1-5846-BCCD-5BCC36958983}"/>
    <dgm:cxn modelId="{453CA30A-2916-4C4D-A3CB-6D446FB1108A}" type="presParOf" srcId="{53BB49DD-9592-114D-9081-2B7306EB163E}" destId="{EAD88BB2-4859-014E-B996-C2B2FDA15C1C}" srcOrd="0" destOrd="0" presId="urn:microsoft.com/office/officeart/2005/8/layout/process1"/>
    <dgm:cxn modelId="{D1046A07-EB80-1F4D-8808-B08DBC68BACF}" type="presParOf" srcId="{53BB49DD-9592-114D-9081-2B7306EB163E}" destId="{C31164E1-3847-834D-915E-54DBDC08DF7F}" srcOrd="1" destOrd="0" presId="urn:microsoft.com/office/officeart/2005/8/layout/process1"/>
    <dgm:cxn modelId="{7C3FDD2D-0B16-D54E-BC88-68B194132BD5}" type="presParOf" srcId="{C31164E1-3847-834D-915E-54DBDC08DF7F}" destId="{054B8928-1C9D-B04E-BD6F-690FA8E92369}" srcOrd="0" destOrd="0" presId="urn:microsoft.com/office/officeart/2005/8/layout/process1"/>
    <dgm:cxn modelId="{AC2E72AA-9710-244E-AFCF-1EFF660C0BAC}" type="presParOf" srcId="{53BB49DD-9592-114D-9081-2B7306EB163E}" destId="{7205B493-DB98-674C-A209-8DE558E7EDE9}" srcOrd="2" destOrd="0" presId="urn:microsoft.com/office/officeart/2005/8/layout/process1"/>
    <dgm:cxn modelId="{2031EA9D-AFCA-2D4A-A945-604781AB309F}" type="presParOf" srcId="{53BB49DD-9592-114D-9081-2B7306EB163E}" destId="{90870C69-3171-8D4C-890F-A2D3B0AC0079}" srcOrd="3" destOrd="0" presId="urn:microsoft.com/office/officeart/2005/8/layout/process1"/>
    <dgm:cxn modelId="{A1FC6DA8-E7B5-444A-BE75-D296AC7E41AE}" type="presParOf" srcId="{90870C69-3171-8D4C-890F-A2D3B0AC0079}" destId="{3D53ECBA-E3DB-844E-BF21-EC1E0615C5C0}" srcOrd="0" destOrd="0" presId="urn:microsoft.com/office/officeart/2005/8/layout/process1"/>
    <dgm:cxn modelId="{635258D4-815A-0B43-A631-F205428337F6}" type="presParOf" srcId="{53BB49DD-9592-114D-9081-2B7306EB163E}" destId="{6C7B38CB-5EFE-644A-87F3-88024B4362CE}" srcOrd="4" destOrd="0" presId="urn:microsoft.com/office/officeart/2005/8/layout/process1"/>
    <dgm:cxn modelId="{D9152FBC-5BE1-EE4A-B7BB-8BC925D1E0C8}" type="presParOf" srcId="{53BB49DD-9592-114D-9081-2B7306EB163E}" destId="{608886F8-AF1E-DB41-9658-E785C19DAA30}" srcOrd="5" destOrd="0" presId="urn:microsoft.com/office/officeart/2005/8/layout/process1"/>
    <dgm:cxn modelId="{2366F689-F715-1641-8B23-32948D845097}" type="presParOf" srcId="{608886F8-AF1E-DB41-9658-E785C19DAA30}" destId="{B6BFDBFC-669F-F44E-A857-AB3A30A28DDF}" srcOrd="0" destOrd="0" presId="urn:microsoft.com/office/officeart/2005/8/layout/process1"/>
    <dgm:cxn modelId="{D1E453A8-6DED-BA45-888A-E81A1435A8C9}" type="presParOf" srcId="{53BB49DD-9592-114D-9081-2B7306EB163E}" destId="{A5EA1686-8F24-5E41-8EA9-D35F41C1C10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D88BB2-4859-014E-B996-C2B2FDA15C1C}">
      <dsp:nvSpPr>
        <dsp:cNvPr id="0" name=""/>
        <dsp:cNvSpPr/>
      </dsp:nvSpPr>
      <dsp:spPr>
        <a:xfrm>
          <a:off x="3716" y="571497"/>
          <a:ext cx="1625147" cy="3657605"/>
        </a:xfrm>
        <a:prstGeom prst="roundRect">
          <a:avLst>
            <a:gd name="adj" fmla="val 10000"/>
          </a:avLst>
        </a:prstGeom>
        <a:solidFill>
          <a:srgbClr val="800000"/>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lvl="0" algn="l" defTabSz="755650">
            <a:lnSpc>
              <a:spcPct val="90000"/>
            </a:lnSpc>
            <a:spcBef>
              <a:spcPct val="0"/>
            </a:spcBef>
            <a:spcAft>
              <a:spcPct val="35000"/>
            </a:spcAft>
          </a:pPr>
          <a:r>
            <a:rPr lang="en-US" sz="1800" kern="1200" dirty="0" smtClean="0"/>
            <a:t>Work from Home (night before)</a:t>
          </a:r>
          <a:endParaRPr lang="en-US" sz="1800" kern="1200" dirty="0"/>
        </a:p>
        <a:p>
          <a:pPr marL="114300" lvl="1" indent="0" algn="l" defTabSz="577850">
            <a:lnSpc>
              <a:spcPct val="90000"/>
            </a:lnSpc>
            <a:spcBef>
              <a:spcPct val="0"/>
            </a:spcBef>
            <a:spcAft>
              <a:spcPct val="15000"/>
            </a:spcAft>
            <a:buChar char="••"/>
          </a:pPr>
          <a:r>
            <a:rPr lang="en-US" sz="1600" kern="1200" dirty="0" smtClean="0"/>
            <a:t>Reading/videos</a:t>
          </a:r>
          <a:endParaRPr lang="en-US" sz="1600" kern="1200" dirty="0"/>
        </a:p>
        <a:p>
          <a:pPr marL="114300" lvl="1" indent="0" algn="l" defTabSz="577850">
            <a:lnSpc>
              <a:spcPct val="90000"/>
            </a:lnSpc>
            <a:spcBef>
              <a:spcPct val="0"/>
            </a:spcBef>
            <a:spcAft>
              <a:spcPct val="15000"/>
            </a:spcAft>
            <a:buChar char="••"/>
          </a:pPr>
          <a:r>
            <a:rPr lang="en-US" sz="1600" kern="1200" dirty="0" smtClean="0"/>
            <a:t>Readiness Assessment (MCQ)</a:t>
          </a:r>
          <a:endParaRPr lang="en-US" sz="16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600" kern="1200" dirty="0" smtClean="0"/>
            <a:t>Thought questions</a:t>
          </a:r>
          <a:endParaRPr lang="en-US" sz="16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600" kern="1200" dirty="0" smtClean="0"/>
            <a:t>Case vignette</a:t>
          </a:r>
          <a:endParaRPr lang="en-US" sz="1200" kern="1200" dirty="0"/>
        </a:p>
        <a:p>
          <a:pPr marL="0" marR="0" lvl="2" indent="0" algn="l" defTabSz="914400" eaLnBrk="1" fontAlgn="auto" latinLnBrk="0" hangingPunct="1">
            <a:lnSpc>
              <a:spcPct val="100000"/>
            </a:lnSpc>
            <a:spcBef>
              <a:spcPct val="0"/>
            </a:spcBef>
            <a:spcAft>
              <a:spcPts val="0"/>
            </a:spcAft>
            <a:buClrTx/>
            <a:buSzTx/>
            <a:buFontTx/>
            <a:buChar char="••"/>
            <a:tabLst/>
            <a:defRPr/>
          </a:pPr>
          <a:r>
            <a:rPr lang="en-US" sz="1600" kern="1200" dirty="0" smtClean="0"/>
            <a:t>Individual hypotheses</a:t>
          </a:r>
        </a:p>
        <a:p>
          <a:pPr marL="114300" lvl="2" indent="0" algn="l" defTabSz="577850">
            <a:lnSpc>
              <a:spcPct val="90000"/>
            </a:lnSpc>
            <a:spcBef>
              <a:spcPct val="0"/>
            </a:spcBef>
            <a:spcAft>
              <a:spcPct val="15000"/>
            </a:spcAft>
            <a:buChar char="••"/>
          </a:pPr>
          <a:endParaRPr lang="en-US" sz="1200" kern="1200" dirty="0"/>
        </a:p>
      </dsp:txBody>
      <dsp:txXfrm>
        <a:off x="51315" y="619096"/>
        <a:ext cx="1529949" cy="3562407"/>
      </dsp:txXfrm>
    </dsp:sp>
    <dsp:sp modelId="{C31164E1-3847-834D-915E-54DBDC08DF7F}">
      <dsp:nvSpPr>
        <dsp:cNvPr id="0" name=""/>
        <dsp:cNvSpPr/>
      </dsp:nvSpPr>
      <dsp:spPr>
        <a:xfrm>
          <a:off x="1791379" y="2198781"/>
          <a:ext cx="344531" cy="403036"/>
        </a:xfrm>
        <a:prstGeom prst="rightArrow">
          <a:avLst>
            <a:gd name="adj1" fmla="val 60000"/>
            <a:gd name="adj2" fmla="val 50000"/>
          </a:avLst>
        </a:prstGeom>
        <a:gradFill rotWithShape="0">
          <a:gsLst>
            <a:gs pos="0">
              <a:schemeClr val="accent1">
                <a:tint val="60000"/>
                <a:hueOff val="0"/>
                <a:satOff val="0"/>
                <a:lumOff val="0"/>
                <a:alphaOff val="0"/>
                <a:shade val="60000"/>
              </a:schemeClr>
            </a:gs>
            <a:gs pos="33000">
              <a:schemeClr val="accent1">
                <a:tint val="60000"/>
                <a:hueOff val="0"/>
                <a:satOff val="0"/>
                <a:lumOff val="0"/>
                <a:alphaOff val="0"/>
                <a:tint val="86500"/>
              </a:schemeClr>
            </a:gs>
            <a:gs pos="46750">
              <a:schemeClr val="accent1">
                <a:tint val="60000"/>
                <a:hueOff val="0"/>
                <a:satOff val="0"/>
                <a:lumOff val="0"/>
                <a:alphaOff val="0"/>
                <a:tint val="71000"/>
                <a:satMod val="112000"/>
              </a:schemeClr>
            </a:gs>
            <a:gs pos="53000">
              <a:schemeClr val="accent1">
                <a:tint val="60000"/>
                <a:hueOff val="0"/>
                <a:satOff val="0"/>
                <a:lumOff val="0"/>
                <a:alphaOff val="0"/>
                <a:tint val="71000"/>
                <a:satMod val="112000"/>
              </a:schemeClr>
            </a:gs>
            <a:gs pos="68000">
              <a:schemeClr val="accent1">
                <a:tint val="60000"/>
                <a:hueOff val="0"/>
                <a:satOff val="0"/>
                <a:lumOff val="0"/>
                <a:alphaOff val="0"/>
                <a:tint val="86000"/>
              </a:schemeClr>
            </a:gs>
            <a:gs pos="100000">
              <a:schemeClr val="accent1">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1791379" y="2279388"/>
        <a:ext cx="241172" cy="241822"/>
      </dsp:txXfrm>
    </dsp:sp>
    <dsp:sp modelId="{7205B493-DB98-674C-A209-8DE558E7EDE9}">
      <dsp:nvSpPr>
        <dsp:cNvPr id="0" name=""/>
        <dsp:cNvSpPr/>
      </dsp:nvSpPr>
      <dsp:spPr>
        <a:xfrm>
          <a:off x="2278923" y="572009"/>
          <a:ext cx="1625147" cy="3656581"/>
        </a:xfrm>
        <a:prstGeom prst="roundRect">
          <a:avLst>
            <a:gd name="adj" fmla="val 10000"/>
          </a:avLst>
        </a:prstGeom>
        <a:solidFill>
          <a:srgbClr val="800000"/>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smtClean="0"/>
            <a:t>Morning Meeting</a:t>
          </a:r>
          <a:endParaRPr lang="en-US" sz="2400" kern="1200" dirty="0"/>
        </a:p>
        <a:p>
          <a:pPr marL="171450" lvl="1" indent="-171450" algn="l" defTabSz="800100">
            <a:lnSpc>
              <a:spcPct val="90000"/>
            </a:lnSpc>
            <a:spcBef>
              <a:spcPct val="0"/>
            </a:spcBef>
            <a:spcAft>
              <a:spcPct val="15000"/>
            </a:spcAft>
            <a:buChar char="••"/>
          </a:pPr>
          <a:r>
            <a:rPr lang="en-US" sz="1800" kern="1200" dirty="0" smtClean="0"/>
            <a:t>Students discuss responses to questions</a:t>
          </a:r>
          <a:endParaRPr lang="en-US" sz="1800" kern="1200" dirty="0"/>
        </a:p>
        <a:p>
          <a:pPr marL="171450" lvl="1" indent="-171450" algn="l" defTabSz="800100">
            <a:lnSpc>
              <a:spcPct val="90000"/>
            </a:lnSpc>
            <a:spcBef>
              <a:spcPct val="0"/>
            </a:spcBef>
            <a:spcAft>
              <a:spcPct val="15000"/>
            </a:spcAft>
            <a:buChar char="••"/>
          </a:pPr>
          <a:r>
            <a:rPr lang="en-US" sz="1800" kern="1200" dirty="0" smtClean="0"/>
            <a:t>Small group</a:t>
          </a:r>
          <a:endParaRPr lang="en-US" sz="1800" kern="1200" dirty="0"/>
        </a:p>
        <a:p>
          <a:pPr marL="171450" lvl="1" indent="-171450" algn="l" defTabSz="800100">
            <a:lnSpc>
              <a:spcPct val="90000"/>
            </a:lnSpc>
            <a:spcBef>
              <a:spcPct val="0"/>
            </a:spcBef>
            <a:spcAft>
              <a:spcPct val="15000"/>
            </a:spcAft>
            <a:buChar char="••"/>
          </a:pPr>
          <a:r>
            <a:rPr lang="en-US" sz="1800" kern="1200" dirty="0" smtClean="0"/>
            <a:t>No faculty presence</a:t>
          </a:r>
          <a:endParaRPr lang="en-US" sz="1800" kern="1200" dirty="0"/>
        </a:p>
      </dsp:txBody>
      <dsp:txXfrm>
        <a:off x="2326522" y="619608"/>
        <a:ext cx="1529949" cy="3561383"/>
      </dsp:txXfrm>
    </dsp:sp>
    <dsp:sp modelId="{90870C69-3171-8D4C-890F-A2D3B0AC0079}">
      <dsp:nvSpPr>
        <dsp:cNvPr id="0" name=""/>
        <dsp:cNvSpPr/>
      </dsp:nvSpPr>
      <dsp:spPr>
        <a:xfrm>
          <a:off x="4066585" y="2198781"/>
          <a:ext cx="344531" cy="403036"/>
        </a:xfrm>
        <a:prstGeom prst="rightArrow">
          <a:avLst>
            <a:gd name="adj1" fmla="val 60000"/>
            <a:gd name="adj2" fmla="val 50000"/>
          </a:avLst>
        </a:prstGeom>
        <a:gradFill rotWithShape="0">
          <a:gsLst>
            <a:gs pos="0">
              <a:schemeClr val="accent1">
                <a:tint val="60000"/>
                <a:hueOff val="0"/>
                <a:satOff val="0"/>
                <a:lumOff val="0"/>
                <a:alphaOff val="0"/>
                <a:shade val="60000"/>
              </a:schemeClr>
            </a:gs>
            <a:gs pos="33000">
              <a:schemeClr val="accent1">
                <a:tint val="60000"/>
                <a:hueOff val="0"/>
                <a:satOff val="0"/>
                <a:lumOff val="0"/>
                <a:alphaOff val="0"/>
                <a:tint val="86500"/>
              </a:schemeClr>
            </a:gs>
            <a:gs pos="46750">
              <a:schemeClr val="accent1">
                <a:tint val="60000"/>
                <a:hueOff val="0"/>
                <a:satOff val="0"/>
                <a:lumOff val="0"/>
                <a:alphaOff val="0"/>
                <a:tint val="71000"/>
                <a:satMod val="112000"/>
              </a:schemeClr>
            </a:gs>
            <a:gs pos="53000">
              <a:schemeClr val="accent1">
                <a:tint val="60000"/>
                <a:hueOff val="0"/>
                <a:satOff val="0"/>
                <a:lumOff val="0"/>
                <a:alphaOff val="0"/>
                <a:tint val="71000"/>
                <a:satMod val="112000"/>
              </a:schemeClr>
            </a:gs>
            <a:gs pos="68000">
              <a:schemeClr val="accent1">
                <a:tint val="60000"/>
                <a:hueOff val="0"/>
                <a:satOff val="0"/>
                <a:lumOff val="0"/>
                <a:alphaOff val="0"/>
                <a:tint val="86000"/>
              </a:schemeClr>
            </a:gs>
            <a:gs pos="100000">
              <a:schemeClr val="accent1">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4066585" y="2279388"/>
        <a:ext cx="241172" cy="241822"/>
      </dsp:txXfrm>
    </dsp:sp>
    <dsp:sp modelId="{6C7B38CB-5EFE-644A-87F3-88024B4362CE}">
      <dsp:nvSpPr>
        <dsp:cNvPr id="0" name=""/>
        <dsp:cNvSpPr/>
      </dsp:nvSpPr>
      <dsp:spPr>
        <a:xfrm>
          <a:off x="4554129" y="572009"/>
          <a:ext cx="1625147" cy="3656581"/>
        </a:xfrm>
        <a:prstGeom prst="roundRect">
          <a:avLst>
            <a:gd name="adj" fmla="val 10000"/>
          </a:avLst>
        </a:prstGeom>
        <a:solidFill>
          <a:srgbClr val="800000"/>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Lecture as large group</a:t>
          </a:r>
          <a:endParaRPr lang="en-US" sz="2000" kern="1200" dirty="0"/>
        </a:p>
      </dsp:txBody>
      <dsp:txXfrm>
        <a:off x="4601728" y="619608"/>
        <a:ext cx="1529949" cy="3561383"/>
      </dsp:txXfrm>
    </dsp:sp>
    <dsp:sp modelId="{608886F8-AF1E-DB41-9658-E785C19DAA30}">
      <dsp:nvSpPr>
        <dsp:cNvPr id="0" name=""/>
        <dsp:cNvSpPr/>
      </dsp:nvSpPr>
      <dsp:spPr>
        <a:xfrm>
          <a:off x="6341791" y="2198781"/>
          <a:ext cx="344531" cy="403036"/>
        </a:xfrm>
        <a:prstGeom prst="rightArrow">
          <a:avLst>
            <a:gd name="adj1" fmla="val 60000"/>
            <a:gd name="adj2" fmla="val 50000"/>
          </a:avLst>
        </a:prstGeom>
        <a:gradFill rotWithShape="0">
          <a:gsLst>
            <a:gs pos="0">
              <a:schemeClr val="accent1">
                <a:tint val="60000"/>
                <a:hueOff val="0"/>
                <a:satOff val="0"/>
                <a:lumOff val="0"/>
                <a:alphaOff val="0"/>
                <a:shade val="60000"/>
              </a:schemeClr>
            </a:gs>
            <a:gs pos="33000">
              <a:schemeClr val="accent1">
                <a:tint val="60000"/>
                <a:hueOff val="0"/>
                <a:satOff val="0"/>
                <a:lumOff val="0"/>
                <a:alphaOff val="0"/>
                <a:tint val="86500"/>
              </a:schemeClr>
            </a:gs>
            <a:gs pos="46750">
              <a:schemeClr val="accent1">
                <a:tint val="60000"/>
                <a:hueOff val="0"/>
                <a:satOff val="0"/>
                <a:lumOff val="0"/>
                <a:alphaOff val="0"/>
                <a:tint val="71000"/>
                <a:satMod val="112000"/>
              </a:schemeClr>
            </a:gs>
            <a:gs pos="53000">
              <a:schemeClr val="accent1">
                <a:tint val="60000"/>
                <a:hueOff val="0"/>
                <a:satOff val="0"/>
                <a:lumOff val="0"/>
                <a:alphaOff val="0"/>
                <a:tint val="71000"/>
                <a:satMod val="112000"/>
              </a:schemeClr>
            </a:gs>
            <a:gs pos="68000">
              <a:schemeClr val="accent1">
                <a:tint val="60000"/>
                <a:hueOff val="0"/>
                <a:satOff val="0"/>
                <a:lumOff val="0"/>
                <a:alphaOff val="0"/>
                <a:tint val="86000"/>
              </a:schemeClr>
            </a:gs>
            <a:gs pos="100000">
              <a:schemeClr val="accent1">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6341791" y="2279388"/>
        <a:ext cx="241172" cy="241822"/>
      </dsp:txXfrm>
    </dsp:sp>
    <dsp:sp modelId="{A5EA1686-8F24-5E41-8EA9-D35F41C1C10B}">
      <dsp:nvSpPr>
        <dsp:cNvPr id="0" name=""/>
        <dsp:cNvSpPr/>
      </dsp:nvSpPr>
      <dsp:spPr>
        <a:xfrm>
          <a:off x="6829335" y="572009"/>
          <a:ext cx="1625147" cy="3656581"/>
        </a:xfrm>
        <a:prstGeom prst="roundRect">
          <a:avLst>
            <a:gd name="adj" fmla="val 10000"/>
          </a:avLst>
        </a:prstGeom>
        <a:solidFill>
          <a:srgbClr val="800000"/>
        </a:soli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t>Small group learning</a:t>
          </a:r>
          <a:endParaRPr lang="en-US" sz="2000" kern="1200" dirty="0"/>
        </a:p>
        <a:p>
          <a:pPr marL="171450" lvl="1" indent="-171450" algn="l" defTabSz="711200">
            <a:lnSpc>
              <a:spcPct val="90000"/>
            </a:lnSpc>
            <a:spcBef>
              <a:spcPct val="0"/>
            </a:spcBef>
            <a:spcAft>
              <a:spcPct val="15000"/>
            </a:spcAft>
            <a:buChar char="••"/>
          </a:pPr>
          <a:r>
            <a:rPr lang="en-US" sz="1600" kern="1200" dirty="0" smtClean="0"/>
            <a:t>Case vignette based</a:t>
          </a:r>
          <a:endParaRPr lang="en-US" sz="1600" kern="1200" dirty="0"/>
        </a:p>
        <a:p>
          <a:pPr marL="171450" lvl="1" indent="-171450" algn="l" defTabSz="711200">
            <a:lnSpc>
              <a:spcPct val="90000"/>
            </a:lnSpc>
            <a:spcBef>
              <a:spcPct val="0"/>
            </a:spcBef>
            <a:spcAft>
              <a:spcPct val="15000"/>
            </a:spcAft>
            <a:buChar char="••"/>
          </a:pPr>
          <a:r>
            <a:rPr lang="en-US" sz="1600" kern="1200" dirty="0" smtClean="0"/>
            <a:t>Group hypotheses</a:t>
          </a:r>
          <a:endParaRPr lang="en-US" sz="1600" kern="1200" dirty="0"/>
        </a:p>
        <a:p>
          <a:pPr marL="171450" lvl="1" indent="-171450" algn="l" defTabSz="711200">
            <a:lnSpc>
              <a:spcPct val="90000"/>
            </a:lnSpc>
            <a:spcBef>
              <a:spcPct val="0"/>
            </a:spcBef>
            <a:spcAft>
              <a:spcPct val="15000"/>
            </a:spcAft>
            <a:buChar char="••"/>
          </a:pPr>
          <a:r>
            <a:rPr lang="en-US" sz="1600" kern="1200" dirty="0" smtClean="0"/>
            <a:t>Faculty facilitation</a:t>
          </a:r>
          <a:endParaRPr lang="en-US" sz="1600" kern="1200" dirty="0"/>
        </a:p>
        <a:p>
          <a:pPr marL="171450" lvl="1" indent="-171450" algn="l" defTabSz="711200">
            <a:lnSpc>
              <a:spcPct val="90000"/>
            </a:lnSpc>
            <a:spcBef>
              <a:spcPct val="0"/>
            </a:spcBef>
            <a:spcAft>
              <a:spcPct val="15000"/>
            </a:spcAft>
            <a:buChar char="••"/>
          </a:pPr>
          <a:r>
            <a:rPr lang="en-US" sz="1600" kern="1200" dirty="0" smtClean="0"/>
            <a:t>May involve splitting into even smaller groups that report back</a:t>
          </a:r>
          <a:endParaRPr lang="en-US" sz="1600" kern="1200" dirty="0"/>
        </a:p>
      </dsp:txBody>
      <dsp:txXfrm>
        <a:off x="6876934" y="619608"/>
        <a:ext cx="1529949" cy="356138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5F03AE-1E70-41E6-A8F7-9DC582ADA9CE}" type="datetimeFigureOut">
              <a:rPr lang="en-US" smtClean="0"/>
              <a:t>12/5/15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A4922D-F066-4071-893A-F464E20F0DC2}" type="slidenum">
              <a:rPr lang="en-US" smtClean="0"/>
              <a:t>‹#›</a:t>
            </a:fld>
            <a:endParaRPr lang="en-US"/>
          </a:p>
        </p:txBody>
      </p:sp>
    </p:spTree>
    <p:extLst>
      <p:ext uri="{BB962C8B-B14F-4D97-AF65-F5344CB8AC3E}">
        <p14:creationId xmlns:p14="http://schemas.microsoft.com/office/powerpoint/2010/main" val="363388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3" name="Rectangle 2"/>
          <p:cNvSpPr>
            <a:spLocks noGrp="1" noRot="1" noChangeAspect="1" noChangeArrowheads="1" noTextEdit="1"/>
          </p:cNvSpPr>
          <p:nvPr>
            <p:ph type="sldImg"/>
          </p:nvPr>
        </p:nvSpPr>
        <p:spPr>
          <a:ln/>
        </p:spPr>
      </p:sp>
      <p:sp>
        <p:nvSpPr>
          <p:cNvPr id="310274" name="Rectangle 3"/>
          <p:cNvSpPr>
            <a:spLocks noGrp="1" noChangeArrowheads="1"/>
          </p:cNvSpPr>
          <p:nvPr>
            <p:ph type="body" idx="1"/>
          </p:nvPr>
        </p:nvSpPr>
        <p:spPr>
          <a:noFill/>
          <a:ln/>
        </p:spPr>
        <p:txBody>
          <a:bodyPr/>
          <a:lstStyle/>
          <a:p>
            <a:r>
              <a:rPr lang="en-US" sz="1000" dirty="0"/>
              <a:t>Moving on to another lead figure in adult learning theory, David Kolb defined this cycle of experiential learning.  </a:t>
            </a:r>
            <a:endParaRPr lang="en-US" sz="1000" dirty="0" smtClean="0"/>
          </a:p>
          <a:p>
            <a:endParaRPr lang="en-US" sz="1000" dirty="0"/>
          </a:p>
          <a:p>
            <a:r>
              <a:rPr lang="en-US" sz="1000" dirty="0"/>
              <a:t>So according to Kolb, the first step is concrete experience, when the learner, after hearing your instruction on this procedure, gets directly involved with the activity through concrete experience.  After completing the activity, the learner delves into reflection, during which he thinks critically about the experience…what went well?  At what point did I run into difficulty?  The learner will then engage in abstract conceptualization, during which he tries to link your message from your teaching with what was just experienced.  The learner may say “I remember my teacher telling me that I would likely need to be in solid bone, not cartilage, in order to successfully obtain bone marrow.  I bet if my failed aspirate attempts were related to being in cartilage, not bone.”  Or, a learner may say “Gee, I guess that is why my teacher suggested I reassure this mother, early in our conversation, that it is not her child’s fault that this tumor developed…I can see now that that really was on the mother’s mind and I probably did not address it soon enough.”  With these realizations in mind, the learner engages in experimentation where he tried to improve his performance now that he has better understood your lessons.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Rectangle 2"/>
          <p:cNvSpPr>
            <a:spLocks noGrp="1" noRot="1" noChangeAspect="1" noChangeArrowheads="1" noTextEdit="1"/>
          </p:cNvSpPr>
          <p:nvPr>
            <p:ph type="sldImg"/>
          </p:nvPr>
        </p:nvSpPr>
        <p:spPr>
          <a:ln/>
        </p:spPr>
      </p:sp>
      <p:sp>
        <p:nvSpPr>
          <p:cNvPr id="312322" name="Rectangle 3"/>
          <p:cNvSpPr>
            <a:spLocks noGrp="1" noChangeArrowheads="1"/>
          </p:cNvSpPr>
          <p:nvPr>
            <p:ph type="body" idx="1"/>
          </p:nvPr>
        </p:nvSpPr>
        <p:spPr>
          <a:noFill/>
          <a:ln/>
        </p:spPr>
        <p:txBody>
          <a:bodyPr/>
          <a:lstStyle/>
          <a:p>
            <a:r>
              <a:rPr lang="en-US" smtClean="0"/>
              <a:t>The challenge with this model is that optimal learning requires time be allowed for all four of these steps.  So often our learners are as rushed as we are….and this often leads them to skip both reflection and abstract conceptualization.  Without those, the learners is really just oscillating between concrete experience and experimentation…he is just bouncing around, trying and trying again, until something goes well.  This kind of trial and error process is chaotic and may be upsetting for everyone involved which is why we as the teachers must make sure the learner takes the time to process through all steps of active learning.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Foundations=anatomy, </a:t>
            </a:r>
            <a:r>
              <a:rPr lang="en-US" dirty="0" err="1" smtClean="0"/>
              <a:t>cellbio</a:t>
            </a:r>
            <a:r>
              <a:rPr lang="en-US" dirty="0" smtClean="0"/>
              <a:t>, </a:t>
            </a:r>
            <a:r>
              <a:rPr lang="en-US" dirty="0" err="1" smtClean="0"/>
              <a:t>biochem</a:t>
            </a:r>
            <a:r>
              <a:rPr lang="en-US" dirty="0" smtClean="0"/>
              <a:t>, microbiology</a:t>
            </a:r>
          </a:p>
          <a:p>
            <a:r>
              <a:rPr lang="en-US" dirty="0" smtClean="0"/>
              <a:t>IDD=Immunity in Defense o </a:t>
            </a:r>
            <a:r>
              <a:rPr lang="en-US" dirty="0" err="1" smtClean="0"/>
              <a:t>fDisease</a:t>
            </a:r>
            <a:r>
              <a:rPr lang="en-US" dirty="0" smtClean="0"/>
              <a:t> = immunology, rheum, path</a:t>
            </a:r>
          </a:p>
          <a:p>
            <a:r>
              <a:rPr lang="en-US" dirty="0" smtClean="0"/>
              <a:t>SPS: social and population sciences</a:t>
            </a:r>
            <a:endParaRPr lang="en-US" dirty="0"/>
          </a:p>
        </p:txBody>
      </p:sp>
      <p:sp>
        <p:nvSpPr>
          <p:cNvPr id="4" name="Slide Number Placeholder 3"/>
          <p:cNvSpPr>
            <a:spLocks noGrp="1"/>
          </p:cNvSpPr>
          <p:nvPr>
            <p:ph type="sldNum" sz="quarter" idx="10"/>
          </p:nvPr>
        </p:nvSpPr>
        <p:spPr/>
        <p:txBody>
          <a:bodyPr/>
          <a:lstStyle/>
          <a:p>
            <a:fld id="{32A4922D-F066-4071-893A-F464E20F0DC2}" type="slidenum">
              <a:rPr lang="en-US" smtClean="0"/>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A4B4F12-5F36-4198-AD52-7F3A5E2B5789}" type="datetimeFigureOut">
              <a:rPr lang="en-US" smtClean="0"/>
              <a:t>12/5/15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6CD7D0B-BDC7-45FC-9ABB-3B13E2C9381E}"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pic>
        <p:nvPicPr>
          <p:cNvPr id="7" name="Picture 1" descr="C:\Users\jc621\Desktop\HMS logo.jpg"/>
          <p:cNvPicPr>
            <a:picLocks noChangeAspect="1" noChangeArrowheads="1"/>
          </p:cNvPicPr>
          <p:nvPr userDrawn="1"/>
        </p:nvPicPr>
        <p:blipFill>
          <a:blip r:embed="rId2" cstate="print"/>
          <a:srcRect/>
          <a:stretch>
            <a:fillRect/>
          </a:stretch>
        </p:blipFill>
        <p:spPr bwMode="auto">
          <a:xfrm>
            <a:off x="7391400" y="6143625"/>
            <a:ext cx="1595438" cy="714375"/>
          </a:xfrm>
          <a:prstGeom prst="rect">
            <a:avLst/>
          </a:prstGeom>
          <a:noFill/>
        </p:spPr>
      </p:pic>
      <p:pic>
        <p:nvPicPr>
          <p:cNvPr id="10" name="Picture 2" descr="C:\Users\jc621\Desktop\111612_ASH-LOGO-RED.jpg"/>
          <p:cNvPicPr>
            <a:picLocks noChangeAspect="1" noChangeArrowheads="1"/>
          </p:cNvPicPr>
          <p:nvPr userDrawn="1"/>
        </p:nvPicPr>
        <p:blipFill>
          <a:blip r:embed="rId3" cstate="print"/>
          <a:srcRect/>
          <a:stretch>
            <a:fillRect/>
          </a:stretch>
        </p:blipFill>
        <p:spPr bwMode="auto">
          <a:xfrm>
            <a:off x="228600" y="6019800"/>
            <a:ext cx="696397" cy="70104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4B4F12-5F36-4198-AD52-7F3A5E2B5789}" type="datetimeFigureOut">
              <a:rPr lang="en-US" smtClean="0"/>
              <a:t>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D7D0B-BDC7-45FC-9ABB-3B13E2C9381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4B4F12-5F36-4198-AD52-7F3A5E2B5789}" type="datetimeFigureOut">
              <a:rPr lang="en-US" smtClean="0"/>
              <a:t>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D7D0B-BDC7-45FC-9ABB-3B13E2C9381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C00000"/>
                </a:solidFill>
              </a:defRPr>
            </a:lvl1p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9A4B4F12-5F36-4198-AD52-7F3A5E2B5789}" type="datetimeFigureOut">
              <a:rPr lang="en-US" smtClean="0"/>
              <a:t>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D7D0B-BDC7-45FC-9ABB-3B13E2C9381E}" type="slidenum">
              <a:rPr lang="en-US" smtClean="0"/>
              <a:t>‹#›</a:t>
            </a:fld>
            <a:endParaRPr lang="en-US"/>
          </a:p>
        </p:txBody>
      </p:sp>
      <p:pic>
        <p:nvPicPr>
          <p:cNvPr id="7" name="Picture 2" descr="C:\Users\jc621\Desktop\111612_ASH-LOGO-RED.jpg"/>
          <p:cNvPicPr>
            <a:picLocks noChangeAspect="1" noChangeArrowheads="1"/>
          </p:cNvPicPr>
          <p:nvPr userDrawn="1"/>
        </p:nvPicPr>
        <p:blipFill>
          <a:blip r:embed="rId2" cstate="print"/>
          <a:srcRect/>
          <a:stretch>
            <a:fillRect/>
          </a:stretch>
        </p:blipFill>
        <p:spPr bwMode="auto">
          <a:xfrm>
            <a:off x="228600" y="6019800"/>
            <a:ext cx="696397" cy="701040"/>
          </a:xfrm>
          <a:prstGeom prst="rect">
            <a:avLst/>
          </a:prstGeom>
          <a:noFill/>
        </p:spPr>
      </p:pic>
      <p:pic>
        <p:nvPicPr>
          <p:cNvPr id="8" name="Picture 1" descr="C:\Users\jc621\Desktop\HMS logo.jpg"/>
          <p:cNvPicPr>
            <a:picLocks noChangeAspect="1" noChangeArrowheads="1"/>
          </p:cNvPicPr>
          <p:nvPr userDrawn="1"/>
        </p:nvPicPr>
        <p:blipFill>
          <a:blip r:embed="rId3" cstate="print"/>
          <a:srcRect/>
          <a:stretch>
            <a:fillRect/>
          </a:stretch>
        </p:blipFill>
        <p:spPr bwMode="auto">
          <a:xfrm>
            <a:off x="7391400" y="6143625"/>
            <a:ext cx="1595438" cy="7143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A4B4F12-5F36-4198-AD52-7F3A5E2B5789}" type="datetimeFigureOut">
              <a:rPr lang="en-US" smtClean="0"/>
              <a:t>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6CD7D0B-BDC7-45FC-9ABB-3B13E2C9381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4B4F12-5F36-4198-AD52-7F3A5E2B5789}" type="datetimeFigureOut">
              <a:rPr lang="en-US" smtClean="0"/>
              <a:t>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D7D0B-BDC7-45FC-9ABB-3B13E2C9381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A4B4F12-5F36-4198-AD52-7F3A5E2B5789}" type="datetimeFigureOut">
              <a:rPr lang="en-US" smtClean="0"/>
              <a:t>12/5/15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D7D0B-BDC7-45FC-9ABB-3B13E2C9381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4B4F12-5F36-4198-AD52-7F3A5E2B5789}" type="datetimeFigureOut">
              <a:rPr lang="en-US" smtClean="0"/>
              <a:t>12/5/15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D7D0B-BDC7-45FC-9ABB-3B13E2C9381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B4F12-5F36-4198-AD52-7F3A5E2B5789}" type="datetimeFigureOut">
              <a:rPr lang="en-US" smtClean="0"/>
              <a:t>12/5/15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D7D0B-BDC7-45FC-9ABB-3B13E2C9381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4B4F12-5F36-4198-AD52-7F3A5E2B5789}" type="datetimeFigureOut">
              <a:rPr lang="en-US" smtClean="0"/>
              <a:t>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D7D0B-BDC7-45FC-9ABB-3B13E2C9381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4B4F12-5F36-4198-AD52-7F3A5E2B5789}" type="datetimeFigureOut">
              <a:rPr lang="en-US" smtClean="0"/>
              <a:t>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D7D0B-BDC7-45FC-9ABB-3B13E2C9381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A4B4F12-5F36-4198-AD52-7F3A5E2B5789}" type="datetimeFigureOut">
              <a:rPr lang="en-US" smtClean="0"/>
              <a:t>12/5/15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6CD7D0B-BDC7-45FC-9ABB-3B13E2C9381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849902"/>
            <a:ext cx="8077200" cy="1470025"/>
          </a:xfrm>
        </p:spPr>
        <p:txBody>
          <a:bodyPr>
            <a:noAutofit/>
          </a:bodyPr>
          <a:lstStyle/>
          <a:p>
            <a:r>
              <a:rPr lang="en-US" sz="4000" b="0" dirty="0" smtClean="0">
                <a:solidFill>
                  <a:srgbClr val="C00000"/>
                </a:solidFill>
              </a:rPr>
              <a:t>Pathways Curriculum at Harvard Medical School</a:t>
            </a:r>
            <a:br>
              <a:rPr lang="en-US" sz="4000" b="0" dirty="0" smtClean="0">
                <a:solidFill>
                  <a:srgbClr val="C00000"/>
                </a:solidFill>
              </a:rPr>
            </a:br>
            <a:r>
              <a:rPr lang="en-US" sz="4000" b="0" dirty="0" smtClean="0">
                <a:solidFill>
                  <a:srgbClr val="C00000"/>
                </a:solidFill>
              </a:rPr>
              <a:t/>
            </a:r>
            <a:br>
              <a:rPr lang="en-US" sz="4000" b="0" dirty="0" smtClean="0">
                <a:solidFill>
                  <a:srgbClr val="C00000"/>
                </a:solidFill>
              </a:rPr>
            </a:br>
            <a:endParaRPr lang="en-US" sz="4000" b="0" dirty="0">
              <a:solidFill>
                <a:srgbClr val="C00000"/>
              </a:solidFill>
            </a:endParaRPr>
          </a:p>
        </p:txBody>
      </p:sp>
      <p:sp>
        <p:nvSpPr>
          <p:cNvPr id="3" name="Subtitle 2"/>
          <p:cNvSpPr>
            <a:spLocks noGrp="1"/>
          </p:cNvSpPr>
          <p:nvPr>
            <p:ph type="subTitle" idx="1"/>
          </p:nvPr>
        </p:nvSpPr>
        <p:spPr>
          <a:xfrm>
            <a:off x="1371600" y="4191000"/>
            <a:ext cx="6400800" cy="1752600"/>
          </a:xfrm>
        </p:spPr>
        <p:txBody>
          <a:bodyPr>
            <a:normAutofit fontScale="92500"/>
          </a:bodyPr>
          <a:lstStyle/>
          <a:p>
            <a:r>
              <a:rPr lang="en-US" dirty="0" smtClean="0"/>
              <a:t>Hematology Course Directors’ Breakfast</a:t>
            </a:r>
          </a:p>
          <a:p>
            <a:r>
              <a:rPr lang="en-US" dirty="0" smtClean="0"/>
              <a:t>December 6, 2015</a:t>
            </a:r>
          </a:p>
          <a:p>
            <a:r>
              <a:rPr lang="en-US" dirty="0" smtClean="0"/>
              <a:t>Orlando, FL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Consequences </a:t>
            </a:r>
            <a:br>
              <a:rPr lang="en-US" dirty="0" smtClean="0"/>
            </a:br>
            <a:r>
              <a:rPr lang="en-US" dirty="0" smtClean="0"/>
              <a:t>(according to faculty)</a:t>
            </a:r>
            <a:endParaRPr lang="en-US" dirty="0"/>
          </a:p>
        </p:txBody>
      </p:sp>
      <p:sp>
        <p:nvSpPr>
          <p:cNvPr id="3" name="Content Placeholder 2"/>
          <p:cNvSpPr>
            <a:spLocks noGrp="1"/>
          </p:cNvSpPr>
          <p:nvPr>
            <p:ph idx="1"/>
          </p:nvPr>
        </p:nvSpPr>
        <p:spPr/>
        <p:txBody>
          <a:bodyPr>
            <a:normAutofit/>
          </a:bodyPr>
          <a:lstStyle/>
          <a:p>
            <a:r>
              <a:rPr lang="en-US" dirty="0" smtClean="0"/>
              <a:t>Decreased retention</a:t>
            </a:r>
          </a:p>
          <a:p>
            <a:pPr lvl="1"/>
            <a:r>
              <a:rPr lang="en-US" dirty="0" smtClean="0"/>
              <a:t>Basic science left behind, not integrated</a:t>
            </a:r>
          </a:p>
          <a:p>
            <a:r>
              <a:rPr lang="en-US" altLang="en-US" dirty="0" smtClean="0">
                <a:ea typeface="ＭＳ Ｐゴシック" pitchFamily="-1" charset="-128"/>
              </a:rPr>
              <a:t>Difficulty transferring knowledge to new contexts</a:t>
            </a:r>
          </a:p>
          <a:p>
            <a:r>
              <a:rPr lang="en-US" altLang="en-US" dirty="0" smtClean="0">
                <a:ea typeface="ＭＳ Ｐゴシック" pitchFamily="-1" charset="-128"/>
              </a:rPr>
              <a:t>Difficulty reasoning through an unknown problem</a:t>
            </a:r>
          </a:p>
          <a:p>
            <a:r>
              <a:rPr lang="en-US" altLang="en-US" dirty="0" smtClean="0">
                <a:ea typeface="ＭＳ Ｐゴシック" pitchFamily="-1" charset="-128"/>
              </a:rPr>
              <a:t>Students poorly prepared; wait to see what we say is important and then study that material</a:t>
            </a:r>
          </a:p>
          <a:p>
            <a:r>
              <a:rPr lang="en-US" dirty="0" smtClean="0"/>
              <a:t>Lecture attendance is poor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a:xfrm>
            <a:off x="685800" y="325438"/>
            <a:ext cx="7772400" cy="849312"/>
          </a:xfrm>
        </p:spPr>
        <p:txBody>
          <a:bodyPr/>
          <a:lstStyle/>
          <a:p>
            <a:pPr eaLnBrk="1" hangingPunct="1"/>
            <a:r>
              <a:rPr lang="en-US" altLang="en-US" sz="4800" b="1" smtClean="0">
                <a:ea typeface="ＭＳ Ｐゴシック" pitchFamily="-1" charset="-128"/>
              </a:rPr>
              <a:t>Thinking!</a:t>
            </a:r>
          </a:p>
        </p:txBody>
      </p:sp>
      <p:pic>
        <p:nvPicPr>
          <p:cNvPr id="10243" name="Content Placeholder 6" descr="Einstein-thinking-1.jpg"/>
          <p:cNvPicPr>
            <a:picLocks noGrp="1" noChangeAspect="1"/>
          </p:cNvPicPr>
          <p:nvPr>
            <p:ph idx="1"/>
          </p:nvPr>
        </p:nvPicPr>
        <p:blipFill>
          <a:blip r:embed="rId2" cstate="print"/>
          <a:srcRect l="-644" r="-1160"/>
          <a:stretch>
            <a:fillRect/>
          </a:stretch>
        </p:blipFill>
        <p:spPr>
          <a:xfrm>
            <a:off x="1222375" y="1103313"/>
            <a:ext cx="6434138" cy="4297362"/>
          </a:xfrm>
        </p:spPr>
      </p:pic>
      <p:sp>
        <p:nvSpPr>
          <p:cNvPr id="10244" name="TextBox 7"/>
          <p:cNvSpPr txBox="1">
            <a:spLocks noChangeArrowheads="1"/>
          </p:cNvSpPr>
          <p:nvPr/>
        </p:nvSpPr>
        <p:spPr bwMode="auto">
          <a:xfrm>
            <a:off x="4510088" y="5543550"/>
            <a:ext cx="2754312" cy="369888"/>
          </a:xfrm>
          <a:prstGeom prst="rect">
            <a:avLst/>
          </a:prstGeom>
          <a:noFill/>
          <a:ln w="9525">
            <a:noFill/>
            <a:miter lim="800000"/>
            <a:headEnd/>
            <a:tailEnd/>
          </a:ln>
        </p:spPr>
        <p:txBody>
          <a:bodyPr>
            <a:spAutoFit/>
          </a:bodyPr>
          <a:lstStyle/>
          <a:p>
            <a:r>
              <a:rPr lang="en-US" altLang="en-US" i="1">
                <a:latin typeface="Times New Roman" pitchFamily="-1" charset="0"/>
              </a:rPr>
              <a:t>upthebarconsulting.com</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52400" y="274638"/>
            <a:ext cx="8839200" cy="1143000"/>
          </a:xfrm>
        </p:spPr>
        <p:txBody>
          <a:bodyPr/>
          <a:lstStyle/>
          <a:p>
            <a:r>
              <a:rPr lang="en-US" altLang="en-US" sz="3200" b="1" smtClean="0">
                <a:ea typeface="ＭＳ Ｐゴシック" pitchFamily="-1" charset="-128"/>
              </a:rPr>
              <a:t>Task Force on Classroom Learning 2010</a:t>
            </a:r>
          </a:p>
        </p:txBody>
      </p:sp>
      <p:sp>
        <p:nvSpPr>
          <p:cNvPr id="12291" name="Content Placeholder 2"/>
          <p:cNvSpPr>
            <a:spLocks noGrp="1"/>
          </p:cNvSpPr>
          <p:nvPr>
            <p:ph idx="1"/>
          </p:nvPr>
        </p:nvSpPr>
        <p:spPr>
          <a:xfrm>
            <a:off x="304800" y="1295400"/>
            <a:ext cx="8229600" cy="4572000"/>
          </a:xfrm>
        </p:spPr>
        <p:txBody>
          <a:bodyPr>
            <a:normAutofit/>
          </a:bodyPr>
          <a:lstStyle/>
          <a:p>
            <a:r>
              <a:rPr lang="en-US" altLang="en-US" dirty="0" smtClean="0">
                <a:ea typeface="ＭＳ Ｐゴシック" pitchFamily="-1" charset="-128"/>
              </a:rPr>
              <a:t>New curricular goals</a:t>
            </a:r>
          </a:p>
          <a:p>
            <a:pPr lvl="1"/>
            <a:r>
              <a:rPr lang="en-US" altLang="en-US" dirty="0" smtClean="0">
                <a:ea typeface="ＭＳ Ｐゴシック" pitchFamily="-1" charset="-128"/>
              </a:rPr>
              <a:t>Increased active learning</a:t>
            </a:r>
          </a:p>
          <a:p>
            <a:pPr lvl="1"/>
            <a:r>
              <a:rPr lang="en-US" altLang="en-US" dirty="0" smtClean="0">
                <a:ea typeface="ＭＳ Ｐゴシック" pitchFamily="-1" charset="-128"/>
              </a:rPr>
              <a:t>Higher expectations and accountability for preparation and learning</a:t>
            </a:r>
          </a:p>
          <a:p>
            <a:pPr lvl="1"/>
            <a:r>
              <a:rPr lang="en-US" altLang="en-US" dirty="0" smtClean="0">
                <a:ea typeface="ＭＳ Ｐゴシック" pitchFamily="-1" charset="-128"/>
              </a:rPr>
              <a:t>Shift </a:t>
            </a:r>
            <a:r>
              <a:rPr lang="en-US" altLang="en-US" dirty="0">
                <a:ea typeface="ＭＳ Ｐゴシック" pitchFamily="-1" charset="-128"/>
              </a:rPr>
              <a:t>bulk of “transfer of content” from faculty to self-study and small group </a:t>
            </a:r>
            <a:r>
              <a:rPr lang="en-US" altLang="en-US" dirty="0" smtClean="0">
                <a:ea typeface="ＭＳ Ｐゴシック" pitchFamily="-1" charset="-128"/>
              </a:rPr>
              <a:t>study</a:t>
            </a:r>
          </a:p>
          <a:p>
            <a:pPr lvl="1"/>
            <a:r>
              <a:rPr lang="en-US" altLang="en-US" dirty="0" smtClean="0">
                <a:ea typeface="ＭＳ Ｐゴシック" pitchFamily="-1" charset="-128"/>
              </a:rPr>
              <a:t>Emphasize </a:t>
            </a:r>
            <a:r>
              <a:rPr lang="en-US" altLang="en-US" dirty="0">
                <a:ea typeface="ＭＳ Ｐゴシック" pitchFamily="-1" charset="-128"/>
              </a:rPr>
              <a:t>creation of frameworks, application of knowledge and problem solving/analysis in teacher-student </a:t>
            </a:r>
            <a:r>
              <a:rPr lang="en-US" altLang="en-US" dirty="0" smtClean="0">
                <a:ea typeface="ＭＳ Ｐゴシック" pitchFamily="-1" charset="-128"/>
              </a:rPr>
              <a:t>interactions</a:t>
            </a:r>
          </a:p>
          <a:p>
            <a:pPr lvl="2"/>
            <a:r>
              <a:rPr lang="en-US" altLang="en-US" dirty="0" smtClean="0">
                <a:ea typeface="ＭＳ Ｐゴシック" pitchFamily="-1" charset="-128"/>
              </a:rPr>
              <a:t>FOCUS LESS ON </a:t>
            </a:r>
            <a:r>
              <a:rPr lang="en-US" altLang="en-US" u="sng" dirty="0" smtClean="0">
                <a:ea typeface="ＭＳ Ｐゴシック" pitchFamily="-1" charset="-128"/>
              </a:rPr>
              <a:t>WHAT</a:t>
            </a:r>
            <a:r>
              <a:rPr lang="en-US" altLang="en-US" dirty="0" smtClean="0">
                <a:ea typeface="ＭＳ Ｐゴシック" pitchFamily="-1" charset="-128"/>
              </a:rPr>
              <a:t> AND MORE ON </a:t>
            </a:r>
            <a:r>
              <a:rPr lang="en-US" altLang="en-US" u="sng" dirty="0" smtClean="0">
                <a:ea typeface="ＭＳ Ｐゴシック" pitchFamily="-1" charset="-128"/>
              </a:rPr>
              <a:t>HOW / WHY</a:t>
            </a:r>
            <a:endParaRPr lang="en-US" altLang="en-US" u="sng" dirty="0">
              <a:ea typeface="ＭＳ Ｐゴシック" pitchFamily="-1" charset="-128"/>
            </a:endParaRPr>
          </a:p>
          <a:p>
            <a:pPr lvl="1"/>
            <a:endParaRPr lang="en-US" altLang="en-US" dirty="0" smtClean="0">
              <a:ea typeface="ＭＳ Ｐゴシック" pitchFamily="-1" charset="-128"/>
            </a:endParaRPr>
          </a:p>
          <a:p>
            <a:endParaRPr lang="en-US" altLang="en-US" dirty="0" smtClean="0">
              <a:ea typeface="ＭＳ Ｐゴシック" pitchFamily="-1" charset="-128"/>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Move Learning from Surface to Deep</a:t>
            </a:r>
            <a:endParaRPr lang="en-US" dirty="0"/>
          </a:p>
        </p:txBody>
      </p:sp>
      <p:sp>
        <p:nvSpPr>
          <p:cNvPr id="4" name="Rectangle 4"/>
          <p:cNvSpPr txBox="1">
            <a:spLocks noGrp="1" noChangeArrowheads="1"/>
          </p:cNvSpPr>
          <p:nvPr>
            <p:ph idx="1"/>
          </p:nvPr>
        </p:nvSpPr>
        <p:spPr>
          <a:prstGeom prst="rect">
            <a:avLst/>
          </a:prstGeom>
        </p:spPr>
        <p:txBody>
          <a:bodyPr vert="horz">
            <a:normAutofit/>
          </a:bodyPr>
          <a:lstStyle/>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Tx/>
              <a:buNone/>
              <a:tabLst/>
              <a:defRPr/>
            </a:pPr>
            <a:endParaRPr kumimoji="0" lang="en-US" altLang="en-US" sz="2400" b="0" i="0" u="none" strike="noStrike" kern="1200" cap="none" spc="0" normalizeH="0" baseline="0" noProof="0" dirty="0" smtClean="0">
              <a:ln>
                <a:noFill/>
              </a:ln>
              <a:solidFill>
                <a:schemeClr val="tx1"/>
              </a:solidFill>
              <a:effectLst/>
              <a:uLnTx/>
              <a:uFillTx/>
              <a:latin typeface="+mn-lt"/>
              <a:ea typeface="ＭＳ Ｐゴシック" pitchFamily="-1" charset="-128"/>
              <a:cs typeface="+mn-cs"/>
            </a:endParaRP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Tx/>
              <a:buNone/>
              <a:tabLst/>
              <a:defRPr/>
            </a:pPr>
            <a:r>
              <a:rPr kumimoji="0" lang="en-US" altLang="en-US" sz="2400" b="0" i="0" u="none" strike="noStrike" kern="1200" cap="none" spc="0" normalizeH="0" baseline="0" noProof="0" dirty="0" smtClean="0">
                <a:ln>
                  <a:noFill/>
                </a:ln>
                <a:solidFill>
                  <a:schemeClr val="tx1"/>
                </a:solidFill>
                <a:effectLst/>
                <a:uLnTx/>
                <a:uFillTx/>
                <a:latin typeface="+mn-lt"/>
                <a:ea typeface="ＭＳ Ｐゴシック" pitchFamily="-1" charset="-128"/>
                <a:cs typeface="+mn-cs"/>
              </a:rPr>
              <a:t>-- Relates new knowledge to previous knowledge</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Tx/>
              <a:buNone/>
              <a:tabLst/>
              <a:defRPr/>
            </a:pPr>
            <a:r>
              <a:rPr kumimoji="0" lang="en-US" altLang="en-US" sz="2400" b="0" i="0" u="none" strike="noStrike" kern="1200" cap="none" spc="0" normalizeH="0" baseline="0" noProof="0" dirty="0" smtClean="0">
                <a:ln>
                  <a:noFill/>
                </a:ln>
                <a:solidFill>
                  <a:schemeClr val="tx1"/>
                </a:solidFill>
                <a:effectLst/>
                <a:uLnTx/>
                <a:uFillTx/>
                <a:latin typeface="+mn-lt"/>
                <a:ea typeface="ＭＳ Ｐゴシック" pitchFamily="-1" charset="-128"/>
                <a:cs typeface="+mn-cs"/>
              </a:rPr>
              <a:t>-- Content organized into coherent whole</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Tx/>
              <a:buNone/>
              <a:tabLst/>
              <a:defRPr/>
            </a:pPr>
            <a:r>
              <a:rPr kumimoji="0" lang="en-US" altLang="en-US" sz="2400" b="0" i="0" u="none" strike="noStrike" kern="1200" cap="none" spc="0" normalizeH="0" baseline="0" noProof="0" dirty="0" smtClean="0">
                <a:ln>
                  <a:noFill/>
                </a:ln>
                <a:solidFill>
                  <a:schemeClr val="tx1"/>
                </a:solidFill>
                <a:effectLst/>
                <a:uLnTx/>
                <a:uFillTx/>
                <a:latin typeface="+mn-lt"/>
                <a:ea typeface="ＭＳ Ｐゴシック" pitchFamily="-1" charset="-128"/>
                <a:cs typeface="+mn-cs"/>
              </a:rPr>
              <a:t>-- Focus on problem-solving; apply, analyze</a:t>
            </a:r>
          </a:p>
          <a:p>
            <a:pPr lvl="0">
              <a:buNone/>
            </a:pPr>
            <a:r>
              <a:rPr kumimoji="0" lang="en-US" altLang="en-US" sz="2400" b="0" i="0" u="none" strike="noStrike" kern="1200" cap="none" spc="0" normalizeH="0" baseline="0" noProof="0" dirty="0" smtClean="0">
                <a:ln>
                  <a:noFill/>
                </a:ln>
                <a:solidFill>
                  <a:schemeClr val="tx1"/>
                </a:solidFill>
                <a:effectLst/>
                <a:uLnTx/>
                <a:uFillTx/>
                <a:latin typeface="+mn-lt"/>
                <a:ea typeface="ＭＳ Ｐゴシック" pitchFamily="-1" charset="-128"/>
                <a:cs typeface="+mn-cs"/>
              </a:rPr>
              <a:t>-- Link concepts/principles to everyday experience</a:t>
            </a:r>
            <a:r>
              <a:rPr lang="en-US" altLang="en-US" sz="2400" b="1" i="1" dirty="0" smtClean="0">
                <a:ea typeface="ＭＳ Ｐゴシック" pitchFamily="-1" charset="-128"/>
              </a:rPr>
              <a:t> </a:t>
            </a:r>
          </a:p>
          <a:p>
            <a:pPr lvl="0">
              <a:buNone/>
            </a:pPr>
            <a:endParaRPr lang="en-US" altLang="en-US" sz="2400" b="1" i="1" dirty="0" smtClean="0">
              <a:ea typeface="ＭＳ Ｐゴシック" pitchFamily="-1" charset="-128"/>
            </a:endParaRPr>
          </a:p>
          <a:p>
            <a:pPr lvl="0">
              <a:buNone/>
            </a:pPr>
            <a:r>
              <a:rPr lang="en-US" altLang="en-US" sz="1600" i="1" dirty="0" smtClean="0">
                <a:ea typeface="ＭＳ Ｐゴシック" pitchFamily="-1" charset="-128"/>
              </a:rPr>
              <a:t>Modified from</a:t>
            </a:r>
            <a:r>
              <a:rPr lang="en-US" altLang="en-US" sz="1600" dirty="0" smtClean="0">
                <a:ea typeface="ＭＳ Ｐゴシック" pitchFamily="-1" charset="-128"/>
              </a:rPr>
              <a:t> </a:t>
            </a:r>
            <a:r>
              <a:rPr lang="en-US" altLang="en-US" sz="1600" i="1" dirty="0" err="1" smtClean="0">
                <a:ea typeface="ＭＳ Ｐゴシック" pitchFamily="-1" charset="-128"/>
              </a:rPr>
              <a:t>Harasym</a:t>
            </a:r>
            <a:r>
              <a:rPr lang="en-US" altLang="en-US" sz="1600" i="1" dirty="0" smtClean="0">
                <a:ea typeface="ＭＳ Ｐゴシック" pitchFamily="-1" charset="-128"/>
              </a:rPr>
              <a:t> et al. 2008</a:t>
            </a:r>
            <a:endParaRPr kumimoji="0" lang="en-US" altLang="en-US" sz="1600" i="0" u="none" strike="noStrike" kern="1200" cap="none" spc="0" normalizeH="0" baseline="0" noProof="0" dirty="0" smtClean="0">
              <a:ln>
                <a:noFill/>
              </a:ln>
              <a:solidFill>
                <a:schemeClr val="tx1"/>
              </a:solidFill>
              <a:effectLst/>
              <a:uLnTx/>
              <a:uFillTx/>
              <a:latin typeface="+mn-lt"/>
              <a:ea typeface="ＭＳ Ｐゴシック" pitchFamily="-1" charset="-128"/>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944562"/>
          </a:xfrm>
        </p:spPr>
        <p:txBody>
          <a:bodyPr>
            <a:normAutofit fontScale="90000"/>
          </a:bodyPr>
          <a:lstStyle/>
          <a:p>
            <a:pPr eaLnBrk="1" hangingPunct="1"/>
            <a:r>
              <a:rPr lang="en-US" altLang="en-US" b="1" dirty="0" smtClean="0">
                <a:ea typeface="ＭＳ Ｐゴシック" pitchFamily="-1" charset="-128"/>
              </a:rPr>
              <a:t>Changes is Structure and Sequence</a:t>
            </a:r>
          </a:p>
        </p:txBody>
      </p:sp>
      <p:sp>
        <p:nvSpPr>
          <p:cNvPr id="17411" name="Content Placeholder 2"/>
          <p:cNvSpPr>
            <a:spLocks noGrp="1"/>
          </p:cNvSpPr>
          <p:nvPr>
            <p:ph idx="1"/>
          </p:nvPr>
        </p:nvSpPr>
        <p:spPr>
          <a:xfrm>
            <a:off x="152400" y="1371600"/>
            <a:ext cx="8686800" cy="4191000"/>
          </a:xfrm>
        </p:spPr>
        <p:txBody>
          <a:bodyPr>
            <a:normAutofit lnSpcReduction="10000"/>
          </a:bodyPr>
          <a:lstStyle/>
          <a:p>
            <a:pPr eaLnBrk="1" hangingPunct="1"/>
            <a:r>
              <a:rPr lang="en-US" altLang="en-US" sz="2800" dirty="0" smtClean="0">
                <a:ea typeface="ＭＳ Ｐゴシック" pitchFamily="-1" charset="-128"/>
              </a:rPr>
              <a:t>Structural changes</a:t>
            </a:r>
          </a:p>
          <a:p>
            <a:pPr lvl="1"/>
            <a:r>
              <a:rPr lang="en-US" altLang="en-US" sz="2400" dirty="0" smtClean="0">
                <a:ea typeface="ＭＳ Ｐゴシック" pitchFamily="-1" charset="-128"/>
              </a:rPr>
              <a:t>14 months basic science (reduced)</a:t>
            </a:r>
          </a:p>
          <a:p>
            <a:pPr lvl="2"/>
            <a:r>
              <a:rPr lang="en-US" altLang="en-US" sz="2200" dirty="0" smtClean="0">
                <a:ea typeface="ＭＳ Ｐゴシック" pitchFamily="-1" charset="-128"/>
              </a:rPr>
              <a:t>Early clinical experiences integrated </a:t>
            </a:r>
          </a:p>
          <a:p>
            <a:pPr lvl="2"/>
            <a:r>
              <a:rPr lang="en-US" altLang="en-US" dirty="0" smtClean="0">
                <a:ea typeface="ＭＳ Ｐゴシック" pitchFamily="-1" charset="-128"/>
              </a:rPr>
              <a:t>Aim to prepare students for clerkship only</a:t>
            </a:r>
          </a:p>
          <a:p>
            <a:pPr lvl="2"/>
            <a:r>
              <a:rPr lang="en-US" altLang="en-US" sz="2200" dirty="0" smtClean="0">
                <a:ea typeface="ＭＳ Ｐゴシック" pitchFamily="-1" charset="-128"/>
              </a:rPr>
              <a:t>Include principles of biomedical, population, and social sciences</a:t>
            </a:r>
          </a:p>
          <a:p>
            <a:pPr lvl="2"/>
            <a:endParaRPr lang="en-US" altLang="en-US" sz="2200" dirty="0" smtClean="0">
              <a:ea typeface="ＭＳ Ｐゴシック" pitchFamily="-1" charset="-128"/>
            </a:endParaRPr>
          </a:p>
          <a:p>
            <a:pPr lvl="1"/>
            <a:r>
              <a:rPr lang="en-US" altLang="en-US" dirty="0" smtClean="0">
                <a:ea typeface="ＭＳ Ｐゴシック" pitchFamily="-1" charset="-128"/>
              </a:rPr>
              <a:t>Core clerkships begins earlier</a:t>
            </a:r>
          </a:p>
          <a:p>
            <a:pPr marL="585216" lvl="1" indent="0">
              <a:buNone/>
            </a:pPr>
            <a:endParaRPr lang="en-US" altLang="en-US" sz="2400" dirty="0" smtClean="0">
              <a:ea typeface="ＭＳ Ｐゴシック" pitchFamily="-1" charset="-128"/>
            </a:endParaRPr>
          </a:p>
          <a:p>
            <a:pPr lvl="1"/>
            <a:r>
              <a:rPr lang="en-US" altLang="en-US" dirty="0" smtClean="0">
                <a:ea typeface="ＭＳ Ｐゴシック" pitchFamily="-1" charset="-128"/>
              </a:rPr>
              <a:t>Advanced sciences post clerkship</a:t>
            </a:r>
            <a:endParaRPr lang="en-US" altLang="en-US" sz="2400" dirty="0" smtClean="0">
              <a:ea typeface="ＭＳ Ｐゴシック" pitchFamily="-1" charset="-128"/>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fontScale="90000"/>
          </a:bodyPr>
          <a:lstStyle/>
          <a:p>
            <a:r>
              <a:rPr lang="en-US" altLang="en-US" b="1" smtClean="0">
                <a:ea typeface="ＭＳ Ｐゴシック" pitchFamily="-1" charset="-128"/>
              </a:rPr>
              <a:t>Changes in Teaching</a:t>
            </a:r>
            <a:br>
              <a:rPr lang="en-US" altLang="en-US" b="1" smtClean="0">
                <a:ea typeface="ＭＳ Ｐゴシック" pitchFamily="-1" charset="-128"/>
              </a:rPr>
            </a:br>
            <a:r>
              <a:rPr lang="en-US" altLang="en-US" b="1" i="1" smtClean="0">
                <a:ea typeface="ＭＳ Ｐゴシック" pitchFamily="-1" charset="-128"/>
              </a:rPr>
              <a:t>Pathways</a:t>
            </a:r>
            <a:endParaRPr lang="en-US" altLang="en-US" b="1" smtClean="0">
              <a:ea typeface="ＭＳ Ｐゴシック" pitchFamily="-1" charset="-128"/>
            </a:endParaRPr>
          </a:p>
        </p:txBody>
      </p:sp>
      <p:sp>
        <p:nvSpPr>
          <p:cNvPr id="32771" name="Content Placeholder 2"/>
          <p:cNvSpPr>
            <a:spLocks noGrp="1"/>
          </p:cNvSpPr>
          <p:nvPr>
            <p:ph idx="1"/>
          </p:nvPr>
        </p:nvSpPr>
        <p:spPr>
          <a:xfrm>
            <a:off x="304800" y="1828800"/>
            <a:ext cx="8229600" cy="3276600"/>
          </a:xfrm>
        </p:spPr>
        <p:txBody>
          <a:bodyPr/>
          <a:lstStyle/>
          <a:p>
            <a:r>
              <a:rPr lang="en-US" altLang="en-US" dirty="0" smtClean="0">
                <a:ea typeface="ＭＳ Ｐゴシック" pitchFamily="-1" charset="-128"/>
              </a:rPr>
              <a:t>Reduced (eliminated) lectures</a:t>
            </a:r>
          </a:p>
          <a:p>
            <a:r>
              <a:rPr lang="en-US" altLang="en-US" dirty="0" smtClean="0">
                <a:ea typeface="ＭＳ Ｐゴシック" pitchFamily="-1" charset="-128"/>
              </a:rPr>
              <a:t>Divide the class into 4 sections</a:t>
            </a:r>
          </a:p>
          <a:p>
            <a:r>
              <a:rPr lang="en-US" altLang="en-US" dirty="0" smtClean="0">
                <a:ea typeface="ＭＳ Ｐゴシック" pitchFamily="-1" charset="-128"/>
              </a:rPr>
              <a:t>Use CBCL</a:t>
            </a:r>
          </a:p>
          <a:p>
            <a:r>
              <a:rPr lang="en-US" altLang="en-US" dirty="0" smtClean="0">
                <a:ea typeface="ＭＳ Ｐゴシック" pitchFamily="-1" charset="-128"/>
              </a:rPr>
              <a:t>Core faculty</a:t>
            </a:r>
          </a:p>
        </p:txBody>
      </p:sp>
      <p:sp>
        <p:nvSpPr>
          <p:cNvPr id="4" name="Footer Placeholder 3"/>
          <p:cNvSpPr>
            <a:spLocks noGrp="1"/>
          </p:cNvSpPr>
          <p:nvPr>
            <p:ph type="ftr" sz="quarter" idx="11"/>
          </p:nvPr>
        </p:nvSpPr>
        <p:spPr/>
        <p:txBody>
          <a:bodyPr/>
          <a:lstStyle/>
          <a:p>
            <a:pPr>
              <a:defRPr/>
            </a:pPr>
            <a:r>
              <a:rPr lang="en-US" smtClean="0"/>
              <a:t>HMS Academy</a:t>
            </a:r>
            <a:endParaRPr lang="en-US"/>
          </a:p>
        </p:txBody>
      </p:sp>
      <p:pic>
        <p:nvPicPr>
          <p:cNvPr id="5" name="Picture 2"/>
          <p:cNvPicPr>
            <a:picLocks noChangeAspect="1"/>
          </p:cNvPicPr>
          <p:nvPr/>
        </p:nvPicPr>
        <p:blipFill>
          <a:blip r:embed="rId3" cstate="print"/>
          <a:srcRect/>
          <a:stretch>
            <a:fillRect/>
          </a:stretch>
        </p:blipFill>
        <p:spPr bwMode="auto">
          <a:xfrm>
            <a:off x="0" y="381000"/>
            <a:ext cx="9144000" cy="54864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33400" y="304800"/>
            <a:ext cx="8158163" cy="1143000"/>
          </a:xfrm>
        </p:spPr>
        <p:txBody>
          <a:bodyPr>
            <a:normAutofit fontScale="90000"/>
          </a:bodyPr>
          <a:lstStyle/>
          <a:p>
            <a:pPr eaLnBrk="1" hangingPunct="1"/>
            <a:r>
              <a:rPr lang="en-US" altLang="en-US" sz="3600" b="1" smtClean="0">
                <a:ea typeface="ＭＳ Ｐゴシック" pitchFamily="-1" charset="-128"/>
              </a:rPr>
              <a:t>Integrated Organ System “Courses”</a:t>
            </a:r>
          </a:p>
        </p:txBody>
      </p:sp>
      <p:sp>
        <p:nvSpPr>
          <p:cNvPr id="41987" name="Content Placeholder 2"/>
          <p:cNvSpPr>
            <a:spLocks noGrp="1"/>
          </p:cNvSpPr>
          <p:nvPr>
            <p:ph idx="1"/>
          </p:nvPr>
        </p:nvSpPr>
        <p:spPr>
          <a:xfrm>
            <a:off x="649288" y="1477963"/>
            <a:ext cx="8189912" cy="4084637"/>
          </a:xfrm>
        </p:spPr>
        <p:txBody>
          <a:bodyPr/>
          <a:lstStyle/>
          <a:p>
            <a:pPr eaLnBrk="1" hangingPunct="1">
              <a:buFontTx/>
              <a:buNone/>
            </a:pPr>
            <a:r>
              <a:rPr lang="en-US" altLang="en-US" sz="2800" smtClean="0">
                <a:ea typeface="ＭＳ Ｐゴシック" pitchFamily="-1" charset="-128"/>
              </a:rPr>
              <a:t>Support of Aerobic Metabolism – Homeostasis 1</a:t>
            </a:r>
          </a:p>
          <a:p>
            <a:pPr eaLnBrk="1" hangingPunct="1"/>
            <a:r>
              <a:rPr lang="en-US" altLang="en-US" sz="2800" smtClean="0">
                <a:ea typeface="ＭＳ Ｐゴシック" pitchFamily="-1" charset="-128"/>
              </a:rPr>
              <a:t>Cardiovascular, Respiratory, Hematology</a:t>
            </a:r>
          </a:p>
          <a:p>
            <a:pPr lvl="1" eaLnBrk="1" hangingPunct="1"/>
            <a:r>
              <a:rPr lang="en-US" altLang="en-US" smtClean="0"/>
              <a:t>Anatomy/histology</a:t>
            </a:r>
          </a:p>
          <a:p>
            <a:pPr lvl="1" eaLnBrk="1" hangingPunct="1"/>
            <a:r>
              <a:rPr lang="en-US" altLang="en-US" smtClean="0"/>
              <a:t>Physiology</a:t>
            </a:r>
          </a:p>
          <a:p>
            <a:pPr lvl="1" eaLnBrk="1" hangingPunct="1"/>
            <a:r>
              <a:rPr lang="en-US" altLang="en-US" smtClean="0"/>
              <a:t>Pathophysiology/pathology</a:t>
            </a:r>
          </a:p>
          <a:p>
            <a:pPr lvl="1" eaLnBrk="1" hangingPunct="1"/>
            <a:r>
              <a:rPr lang="en-US" altLang="en-US" smtClean="0"/>
              <a:t>Pharmacology</a:t>
            </a:r>
          </a:p>
          <a:p>
            <a:pPr lvl="1" eaLnBrk="1" hangingPunct="1"/>
            <a:r>
              <a:rPr lang="en-US" altLang="en-US" smtClean="0"/>
              <a:t>Radiology</a:t>
            </a:r>
          </a:p>
          <a:p>
            <a:pPr lvl="1" eaLnBrk="1" hangingPunct="1"/>
            <a:r>
              <a:rPr lang="en-US" altLang="en-US" smtClean="0"/>
              <a:t>Nutrition</a:t>
            </a:r>
          </a:p>
          <a:p>
            <a:pPr lvl="1" eaLnBrk="1" hangingPunct="1"/>
            <a:endParaRPr lang="en-US" altLang="en-US"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3241500"/>
              </p:ext>
            </p:extLst>
          </p:nvPr>
        </p:nvGraphicFramePr>
        <p:xfrm>
          <a:off x="152400" y="-1"/>
          <a:ext cx="8686800" cy="6858000"/>
        </p:xfrm>
        <a:graphic>
          <a:graphicData uri="http://schemas.openxmlformats.org/drawingml/2006/table">
            <a:tbl>
              <a:tblPr firstRow="1" bandRow="1">
                <a:tableStyleId>{5C22544A-7EE6-4342-B048-85BDC9FD1C3A}</a:tableStyleId>
              </a:tblPr>
              <a:tblGrid>
                <a:gridCol w="1737360"/>
                <a:gridCol w="1737360"/>
                <a:gridCol w="1737360"/>
                <a:gridCol w="1737360"/>
                <a:gridCol w="1737360"/>
              </a:tblGrid>
              <a:tr h="401489">
                <a:tc>
                  <a:txBody>
                    <a:bodyPr/>
                    <a:lstStyle/>
                    <a:p>
                      <a:pPr marL="0" marR="0" algn="ctr">
                        <a:spcBef>
                          <a:spcPts val="0"/>
                        </a:spcBef>
                        <a:spcAft>
                          <a:spcPts val="0"/>
                        </a:spcAft>
                      </a:pPr>
                      <a:r>
                        <a:rPr lang="en-US" sz="1100" b="1" dirty="0">
                          <a:effectLst/>
                          <a:latin typeface="Calibri"/>
                          <a:ea typeface="Cambria"/>
                        </a:rPr>
                        <a:t>MONDAY 3/7</a:t>
                      </a:r>
                      <a:endParaRPr lang="en-US" sz="1200" dirty="0">
                        <a:effectLst/>
                        <a:latin typeface="Times New Roman"/>
                        <a:ea typeface="Cambria"/>
                      </a:endParaRPr>
                    </a:p>
                  </a:txBody>
                  <a:tcPr marL="68580" marR="68580" marT="0" marB="0"/>
                </a:tc>
                <a:tc>
                  <a:txBody>
                    <a:bodyPr/>
                    <a:lstStyle/>
                    <a:p>
                      <a:pPr marL="0" marR="0" algn="ctr">
                        <a:spcBef>
                          <a:spcPts val="0"/>
                        </a:spcBef>
                        <a:spcAft>
                          <a:spcPts val="0"/>
                        </a:spcAft>
                      </a:pPr>
                      <a:r>
                        <a:rPr lang="en-US" sz="1100" b="1">
                          <a:effectLst/>
                          <a:latin typeface="Calibri"/>
                          <a:ea typeface="Cambria"/>
                        </a:rPr>
                        <a:t>TUESDAY 3/8</a:t>
                      </a:r>
                      <a:endParaRPr lang="en-US" sz="1200">
                        <a:effectLst/>
                        <a:latin typeface="Times New Roman"/>
                        <a:ea typeface="Cambria"/>
                      </a:endParaRPr>
                    </a:p>
                  </a:txBody>
                  <a:tcPr marL="68580" marR="68580" marT="0" marB="0"/>
                </a:tc>
                <a:tc>
                  <a:txBody>
                    <a:bodyPr/>
                    <a:lstStyle/>
                    <a:p>
                      <a:pPr marL="0" marR="0" algn="ctr">
                        <a:spcBef>
                          <a:spcPts val="0"/>
                        </a:spcBef>
                        <a:spcAft>
                          <a:spcPts val="0"/>
                        </a:spcAft>
                      </a:pPr>
                      <a:r>
                        <a:rPr lang="en-US" sz="1100" b="1">
                          <a:effectLst/>
                          <a:latin typeface="Calibri"/>
                          <a:ea typeface="Cambria"/>
                        </a:rPr>
                        <a:t>WEDNESDAY 3/9</a:t>
                      </a:r>
                      <a:endParaRPr lang="en-US" sz="1200">
                        <a:effectLst/>
                        <a:latin typeface="Times New Roman"/>
                        <a:ea typeface="Cambria"/>
                      </a:endParaRPr>
                    </a:p>
                  </a:txBody>
                  <a:tcPr marL="68580" marR="68580" marT="0" marB="0"/>
                </a:tc>
                <a:tc>
                  <a:txBody>
                    <a:bodyPr/>
                    <a:lstStyle/>
                    <a:p>
                      <a:pPr marL="0" marR="0" algn="ctr">
                        <a:spcBef>
                          <a:spcPts val="0"/>
                        </a:spcBef>
                        <a:spcAft>
                          <a:spcPts val="0"/>
                        </a:spcAft>
                      </a:pPr>
                      <a:r>
                        <a:rPr lang="en-US" sz="1100" b="1">
                          <a:effectLst/>
                          <a:latin typeface="Calibri"/>
                          <a:ea typeface="Cambria"/>
                        </a:rPr>
                        <a:t>THURSDAY 3/10</a:t>
                      </a:r>
                      <a:endParaRPr lang="en-US" sz="1200">
                        <a:effectLst/>
                        <a:latin typeface="Times New Roman"/>
                        <a:ea typeface="Cambria"/>
                      </a:endParaRPr>
                    </a:p>
                  </a:txBody>
                  <a:tcPr marL="68580" marR="68580" marT="0" marB="0"/>
                </a:tc>
                <a:tc>
                  <a:txBody>
                    <a:bodyPr/>
                    <a:lstStyle/>
                    <a:p>
                      <a:pPr marL="0" marR="0" algn="ctr">
                        <a:spcBef>
                          <a:spcPts val="0"/>
                        </a:spcBef>
                        <a:spcAft>
                          <a:spcPts val="0"/>
                        </a:spcAft>
                      </a:pPr>
                      <a:r>
                        <a:rPr lang="en-US" sz="1100" b="1">
                          <a:effectLst/>
                          <a:latin typeface="Calibri"/>
                          <a:ea typeface="Cambria"/>
                        </a:rPr>
                        <a:t>FRIDAY 3/11</a:t>
                      </a:r>
                      <a:endParaRPr lang="en-US" sz="1200">
                        <a:effectLst/>
                        <a:latin typeface="Times New Roman"/>
                        <a:ea typeface="Cambria"/>
                      </a:endParaRPr>
                    </a:p>
                  </a:txBody>
                  <a:tcPr marL="68580" marR="68580" marT="0" marB="0"/>
                </a:tc>
              </a:tr>
              <a:tr h="908205">
                <a:tc>
                  <a:txBody>
                    <a:bodyPr/>
                    <a:lstStyle/>
                    <a:p>
                      <a:pPr marL="0" marR="0">
                        <a:spcBef>
                          <a:spcPts val="0"/>
                        </a:spcBef>
                        <a:spcAft>
                          <a:spcPts val="0"/>
                        </a:spcAft>
                      </a:pPr>
                      <a:r>
                        <a:rPr lang="en-US" sz="1100" dirty="0">
                          <a:effectLst/>
                          <a:latin typeface="Calibri Light"/>
                          <a:ea typeface="Cambria"/>
                        </a:rPr>
                        <a:t>8:00-8:50</a:t>
                      </a:r>
                      <a:endParaRPr lang="en-US" sz="1200" dirty="0">
                        <a:effectLst/>
                        <a:latin typeface="Times New Roman"/>
                        <a:ea typeface="Cambria"/>
                      </a:endParaRPr>
                    </a:p>
                    <a:p>
                      <a:pPr marL="0" marR="0">
                        <a:spcBef>
                          <a:spcPts val="0"/>
                        </a:spcBef>
                        <a:spcAft>
                          <a:spcPts val="0"/>
                        </a:spcAft>
                      </a:pPr>
                      <a:r>
                        <a:rPr lang="en-US" sz="1100" i="1" dirty="0">
                          <a:effectLst/>
                          <a:latin typeface="Calibri Light"/>
                          <a:ea typeface="Cambria"/>
                        </a:rPr>
                        <a:t>Small groups: </a:t>
                      </a:r>
                      <a:r>
                        <a:rPr lang="en-US" sz="1100" dirty="0">
                          <a:effectLst/>
                          <a:latin typeface="Calibri Light"/>
                          <a:ea typeface="Cambria"/>
                        </a:rPr>
                        <a:t>review and discuss assignments from prior night</a:t>
                      </a:r>
                      <a:endParaRPr lang="en-US" sz="1200" dirty="0">
                        <a:effectLst/>
                        <a:latin typeface="Times New Roman"/>
                        <a:ea typeface="Cambria"/>
                      </a:endParaRPr>
                    </a:p>
                    <a:p>
                      <a:pPr marL="0" marR="0">
                        <a:spcBef>
                          <a:spcPts val="0"/>
                        </a:spcBef>
                        <a:spcAft>
                          <a:spcPts val="0"/>
                        </a:spcAft>
                        <a:tabLst>
                          <a:tab pos="1760220" algn="l"/>
                        </a:tabLst>
                      </a:pPr>
                      <a:r>
                        <a:rPr lang="en-US" sz="1100" dirty="0">
                          <a:effectLst/>
                          <a:latin typeface="Calibri Light"/>
                          <a:ea typeface="Cambria"/>
                        </a:rPr>
                        <a:t> </a:t>
                      </a:r>
                      <a:endParaRPr lang="en-US" sz="1200" dirty="0">
                        <a:effectLst/>
                        <a:latin typeface="Times New Roman"/>
                        <a:ea typeface="Cambria"/>
                      </a:endParaRPr>
                    </a:p>
                  </a:txBody>
                  <a:tcPr marL="68580" marR="68580" marT="0" marB="0"/>
                </a:tc>
                <a:tc>
                  <a:txBody>
                    <a:bodyPr/>
                    <a:lstStyle/>
                    <a:p>
                      <a:pPr marL="0" marR="0">
                        <a:spcBef>
                          <a:spcPts val="0"/>
                        </a:spcBef>
                        <a:spcAft>
                          <a:spcPts val="0"/>
                        </a:spcAft>
                      </a:pPr>
                      <a:r>
                        <a:rPr lang="en-US" sz="1100">
                          <a:effectLst/>
                          <a:latin typeface="Calibri Light"/>
                          <a:ea typeface="Cambria"/>
                        </a:rPr>
                        <a:t>8:00-8:50 </a:t>
                      </a:r>
                      <a:endParaRPr lang="en-US" sz="1200">
                        <a:effectLst/>
                        <a:latin typeface="Times New Roman"/>
                        <a:ea typeface="Cambria"/>
                      </a:endParaRPr>
                    </a:p>
                    <a:p>
                      <a:pPr marL="0" marR="0">
                        <a:spcBef>
                          <a:spcPts val="0"/>
                        </a:spcBef>
                        <a:spcAft>
                          <a:spcPts val="0"/>
                        </a:spcAft>
                      </a:pPr>
                      <a:r>
                        <a:rPr lang="en-US" sz="1100" i="1">
                          <a:effectLst/>
                          <a:latin typeface="Calibri Light"/>
                          <a:ea typeface="Cambria"/>
                        </a:rPr>
                        <a:t>Small groups: </a:t>
                      </a:r>
                      <a:r>
                        <a:rPr lang="en-US" sz="1100">
                          <a:effectLst/>
                          <a:latin typeface="Calibri Light"/>
                          <a:ea typeface="Cambria"/>
                        </a:rPr>
                        <a:t>review and discuss assignments from prior night</a:t>
                      </a:r>
                      <a:endParaRPr lang="en-US" sz="1200">
                        <a:effectLst/>
                        <a:latin typeface="Times New Roman"/>
                        <a:ea typeface="Cambria"/>
                      </a:endParaRPr>
                    </a:p>
                  </a:txBody>
                  <a:tcPr marL="68580" marR="68580" marT="0" marB="0"/>
                </a:tc>
                <a:tc rowSpan="6">
                  <a:txBody>
                    <a:bodyPr/>
                    <a:lstStyle/>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 </a:t>
                      </a:r>
                      <a:endParaRPr lang="en-US" sz="1200" dirty="0">
                        <a:effectLst/>
                        <a:latin typeface="Times New Roman"/>
                        <a:ea typeface="Cambria"/>
                      </a:endParaRPr>
                    </a:p>
                    <a:p>
                      <a:pPr marL="0" marR="0" algn="ctr">
                        <a:spcBef>
                          <a:spcPts val="0"/>
                        </a:spcBef>
                        <a:spcAft>
                          <a:spcPts val="0"/>
                        </a:spcAft>
                      </a:pPr>
                      <a:r>
                        <a:rPr lang="en-US" sz="1400" b="1" dirty="0">
                          <a:effectLst/>
                          <a:latin typeface="Calibri Light"/>
                          <a:ea typeface="Cambria"/>
                        </a:rPr>
                        <a:t>POM</a:t>
                      </a:r>
                      <a:endParaRPr lang="en-US" sz="1200" dirty="0">
                        <a:effectLst/>
                        <a:latin typeface="Times New Roman"/>
                        <a:ea typeface="Cambria"/>
                      </a:endParaRPr>
                    </a:p>
                  </a:txBody>
                  <a:tcPr marL="68580" marR="68580" marT="0" marB="0"/>
                </a:tc>
                <a:tc>
                  <a:txBody>
                    <a:bodyPr/>
                    <a:lstStyle/>
                    <a:p>
                      <a:pPr marL="0" marR="0">
                        <a:spcBef>
                          <a:spcPts val="0"/>
                        </a:spcBef>
                        <a:spcAft>
                          <a:spcPts val="0"/>
                        </a:spcAft>
                      </a:pPr>
                      <a:r>
                        <a:rPr lang="en-US" sz="1100">
                          <a:effectLst/>
                          <a:latin typeface="Calibri Light"/>
                          <a:ea typeface="Cambria"/>
                        </a:rPr>
                        <a:t>8:00-8:50</a:t>
                      </a:r>
                      <a:endParaRPr lang="en-US" sz="1200">
                        <a:effectLst/>
                        <a:latin typeface="Times New Roman"/>
                        <a:ea typeface="Cambria"/>
                      </a:endParaRPr>
                    </a:p>
                    <a:p>
                      <a:pPr marL="0" marR="0">
                        <a:spcBef>
                          <a:spcPts val="0"/>
                        </a:spcBef>
                        <a:spcAft>
                          <a:spcPts val="0"/>
                        </a:spcAft>
                      </a:pPr>
                      <a:r>
                        <a:rPr lang="en-US" sz="1100" i="1">
                          <a:effectLst/>
                          <a:latin typeface="Calibri Light"/>
                          <a:ea typeface="Cambria"/>
                        </a:rPr>
                        <a:t>Small groups:</a:t>
                      </a:r>
                      <a:r>
                        <a:rPr lang="en-US" sz="1100">
                          <a:effectLst/>
                          <a:latin typeface="Calibri Light"/>
                          <a:ea typeface="Cambria"/>
                        </a:rPr>
                        <a:t> review and discuss assignments from prior night</a:t>
                      </a:r>
                      <a:endParaRPr lang="en-US" sz="1200">
                        <a:effectLst/>
                        <a:latin typeface="Times New Roman"/>
                        <a:ea typeface="Cambria"/>
                      </a:endParaRPr>
                    </a:p>
                  </a:txBody>
                  <a:tcPr marL="68580" marR="68580" marT="0" marB="0"/>
                </a:tc>
                <a:tc>
                  <a:txBody>
                    <a:bodyPr/>
                    <a:lstStyle/>
                    <a:p>
                      <a:pPr marL="0" marR="0">
                        <a:spcBef>
                          <a:spcPts val="0"/>
                        </a:spcBef>
                        <a:spcAft>
                          <a:spcPts val="0"/>
                        </a:spcAft>
                      </a:pPr>
                      <a:r>
                        <a:rPr lang="en-US" sz="1100">
                          <a:effectLst/>
                          <a:latin typeface="Calibri Light"/>
                          <a:ea typeface="Cambria"/>
                        </a:rPr>
                        <a:t>8:00-9:00</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 </a:t>
                      </a:r>
                      <a:endParaRPr lang="en-US" sz="1200">
                        <a:effectLst/>
                        <a:latin typeface="Times New Roman"/>
                        <a:ea typeface="Cambria"/>
                      </a:endParaRPr>
                    </a:p>
                    <a:p>
                      <a:pPr marL="0" marR="0">
                        <a:spcBef>
                          <a:spcPts val="0"/>
                        </a:spcBef>
                        <a:spcAft>
                          <a:spcPts val="0"/>
                        </a:spcAft>
                      </a:pPr>
                      <a:r>
                        <a:rPr lang="en-US" sz="1100" b="1">
                          <a:effectLst/>
                          <a:latin typeface="Calibri Light"/>
                          <a:ea typeface="Cambria"/>
                        </a:rPr>
                        <a:t>Quiz 3</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 </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Learning Studios</a:t>
                      </a:r>
                      <a:endParaRPr lang="en-US" sz="1200">
                        <a:effectLst/>
                        <a:latin typeface="Times New Roman"/>
                        <a:ea typeface="Cambria"/>
                      </a:endParaRPr>
                    </a:p>
                  </a:txBody>
                  <a:tcPr marL="68580" marR="68580" marT="0" marB="0"/>
                </a:tc>
              </a:tr>
              <a:tr h="1089846">
                <a:tc>
                  <a:txBody>
                    <a:bodyPr/>
                    <a:lstStyle/>
                    <a:p>
                      <a:pPr marL="0" marR="0">
                        <a:spcBef>
                          <a:spcPts val="0"/>
                        </a:spcBef>
                        <a:spcAft>
                          <a:spcPts val="0"/>
                        </a:spcAft>
                      </a:pPr>
                      <a:r>
                        <a:rPr lang="en-US" sz="1100" dirty="0">
                          <a:effectLst/>
                          <a:latin typeface="Calibri Light"/>
                          <a:ea typeface="Cambria"/>
                        </a:rPr>
                        <a:t>9:00-9:50</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Intro to hemostasis</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000" i="1" dirty="0">
                          <a:effectLst/>
                          <a:latin typeface="Calibri Light"/>
                          <a:ea typeface="Cambria"/>
                        </a:rPr>
                        <a:t>Amphitheater</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Neufeld/</a:t>
                      </a:r>
                      <a:r>
                        <a:rPr lang="en-US" sz="1000" b="1" i="1" dirty="0" err="1" smtClean="0">
                          <a:solidFill>
                            <a:srgbClr val="4F81BD"/>
                          </a:solidFill>
                          <a:effectLst/>
                          <a:latin typeface="Calibri Light"/>
                          <a:ea typeface="Cambria"/>
                        </a:rPr>
                        <a:t>Trenor</a:t>
                      </a:r>
                      <a:endParaRPr lang="en-US" sz="1200" dirty="0">
                        <a:effectLst/>
                        <a:latin typeface="Times New Roman"/>
                        <a:ea typeface="Cambria"/>
                      </a:endParaRPr>
                    </a:p>
                  </a:txBody>
                  <a:tcPr marL="68580" marR="68580" marT="0" marB="0"/>
                </a:tc>
                <a:tc>
                  <a:txBody>
                    <a:bodyPr/>
                    <a:lstStyle/>
                    <a:p>
                      <a:pPr marL="0" marR="0">
                        <a:spcBef>
                          <a:spcPts val="0"/>
                        </a:spcBef>
                        <a:spcAft>
                          <a:spcPts val="0"/>
                        </a:spcAft>
                      </a:pPr>
                      <a:r>
                        <a:rPr lang="en-US" sz="1100" dirty="0">
                          <a:effectLst/>
                          <a:latin typeface="Calibri Light"/>
                          <a:ea typeface="Cambria"/>
                        </a:rPr>
                        <a:t>9-9:50 </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Thrombophilia and Anticoagulants</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100" i="1" dirty="0">
                          <a:effectLst/>
                          <a:latin typeface="Calibri Light"/>
                          <a:ea typeface="Cambria"/>
                        </a:rPr>
                        <a:t>Amphitheater</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K. </a:t>
                      </a:r>
                      <a:r>
                        <a:rPr lang="en-US" sz="1000" b="1" i="1" dirty="0" smtClean="0">
                          <a:solidFill>
                            <a:srgbClr val="4F81BD"/>
                          </a:solidFill>
                          <a:effectLst/>
                          <a:latin typeface="Calibri Light"/>
                          <a:ea typeface="Cambria"/>
                        </a:rPr>
                        <a:t>Bauer</a:t>
                      </a:r>
                      <a:endParaRPr lang="en-US" sz="1200" dirty="0">
                        <a:effectLst/>
                        <a:latin typeface="Times New Roman"/>
                        <a:ea typeface="Cambria"/>
                      </a:endParaRPr>
                    </a:p>
                  </a:txBody>
                  <a:tcPr marL="68580" marR="68580" marT="0" marB="0"/>
                </a:tc>
                <a:tc vMerge="1">
                  <a:txBody>
                    <a:bodyPr/>
                    <a:lstStyle/>
                    <a:p>
                      <a:endParaRPr lang="en-US"/>
                    </a:p>
                  </a:txBody>
                  <a:tcPr/>
                </a:tc>
                <a:tc>
                  <a:txBody>
                    <a:bodyPr/>
                    <a:lstStyle/>
                    <a:p>
                      <a:pPr marL="0" marR="0">
                        <a:spcBef>
                          <a:spcPts val="0"/>
                        </a:spcBef>
                        <a:spcAft>
                          <a:spcPts val="0"/>
                        </a:spcAft>
                      </a:pPr>
                      <a:r>
                        <a:rPr lang="en-US" sz="1100">
                          <a:effectLst/>
                          <a:latin typeface="Calibri Light"/>
                          <a:ea typeface="Cambria"/>
                        </a:rPr>
                        <a:t>9:00-10:00</a:t>
                      </a:r>
                      <a:endParaRPr lang="en-US" sz="1200">
                        <a:effectLst/>
                        <a:latin typeface="Times New Roman"/>
                        <a:ea typeface="Cambria"/>
                      </a:endParaRPr>
                    </a:p>
                    <a:p>
                      <a:pPr marL="0" marR="0">
                        <a:spcBef>
                          <a:spcPts val="0"/>
                        </a:spcBef>
                        <a:spcAft>
                          <a:spcPts val="0"/>
                        </a:spcAft>
                      </a:pPr>
                      <a:r>
                        <a:rPr lang="en-US" sz="1100">
                          <a:effectLst/>
                          <a:latin typeface="Calibri Light"/>
                          <a:ea typeface="Calibri Light"/>
                          <a:cs typeface="Calibri Light"/>
                        </a:rPr>
                        <a:t>Topic TBD</a:t>
                      </a:r>
                      <a:endParaRPr lang="en-US" sz="1200">
                        <a:effectLst/>
                        <a:latin typeface="Times New Roman"/>
                        <a:ea typeface="Cambria"/>
                      </a:endParaRPr>
                    </a:p>
                    <a:p>
                      <a:pPr marL="0" marR="0">
                        <a:spcBef>
                          <a:spcPts val="0"/>
                        </a:spcBef>
                        <a:spcAft>
                          <a:spcPts val="0"/>
                        </a:spcAft>
                      </a:pPr>
                      <a:r>
                        <a:rPr lang="en-US" sz="1100">
                          <a:effectLst/>
                          <a:latin typeface="Calibri Light"/>
                          <a:ea typeface="Calibri Light"/>
                          <a:cs typeface="Calibri Light"/>
                        </a:rPr>
                        <a:t> </a:t>
                      </a:r>
                      <a:endParaRPr lang="en-US" sz="1200">
                        <a:effectLst/>
                        <a:latin typeface="Times New Roman"/>
                        <a:ea typeface="Cambria"/>
                      </a:endParaRPr>
                    </a:p>
                    <a:p>
                      <a:pPr marL="0" marR="0">
                        <a:spcBef>
                          <a:spcPts val="0"/>
                        </a:spcBef>
                        <a:spcAft>
                          <a:spcPts val="0"/>
                        </a:spcAft>
                      </a:pPr>
                      <a:r>
                        <a:rPr lang="en-US" sz="1100">
                          <a:effectLst/>
                          <a:latin typeface="Calibri Light"/>
                          <a:ea typeface="Calibri Light"/>
                          <a:cs typeface="Calibri Light"/>
                        </a:rPr>
                        <a:t> </a:t>
                      </a:r>
                      <a:endParaRPr lang="en-US" sz="1200">
                        <a:effectLst/>
                        <a:latin typeface="Times New Roman"/>
                        <a:ea typeface="Cambria"/>
                      </a:endParaRPr>
                    </a:p>
                    <a:p>
                      <a:pPr marL="0" marR="0">
                        <a:spcBef>
                          <a:spcPts val="0"/>
                        </a:spcBef>
                        <a:spcAft>
                          <a:spcPts val="0"/>
                        </a:spcAft>
                      </a:pPr>
                      <a:r>
                        <a:rPr lang="en-US" sz="1100" i="1">
                          <a:effectLst/>
                          <a:latin typeface="Calibri Light"/>
                          <a:ea typeface="Calibri Light"/>
                          <a:cs typeface="Calibri Light"/>
                        </a:rPr>
                        <a:t>Amphitheater</a:t>
                      </a:r>
                      <a:endParaRPr lang="en-US" sz="1200">
                        <a:effectLst/>
                        <a:latin typeface="Times New Roman"/>
                        <a:ea typeface="Cambria"/>
                      </a:endParaRPr>
                    </a:p>
                    <a:p>
                      <a:pPr marL="0" marR="0">
                        <a:spcBef>
                          <a:spcPts val="0"/>
                        </a:spcBef>
                        <a:spcAft>
                          <a:spcPts val="0"/>
                        </a:spcAft>
                      </a:pPr>
                      <a:r>
                        <a:rPr lang="en-US" sz="1100" b="1" i="1">
                          <a:solidFill>
                            <a:srgbClr val="548DD4"/>
                          </a:solidFill>
                          <a:effectLst/>
                          <a:latin typeface="Calibri Light"/>
                          <a:ea typeface="Calibri Light"/>
                          <a:cs typeface="Calibri Light"/>
                        </a:rPr>
                        <a:t>TBD </a:t>
                      </a:r>
                      <a:endParaRPr lang="en-US" sz="1200">
                        <a:effectLst/>
                        <a:latin typeface="Times New Roman"/>
                        <a:ea typeface="Cambria"/>
                      </a:endParaRPr>
                    </a:p>
                  </a:txBody>
                  <a:tcPr marL="68580" marR="68580" marT="0" marB="0"/>
                </a:tc>
                <a:tc>
                  <a:txBody>
                    <a:bodyPr/>
                    <a:lstStyle/>
                    <a:p>
                      <a:pPr marL="0" marR="0">
                        <a:spcBef>
                          <a:spcPts val="0"/>
                        </a:spcBef>
                        <a:spcAft>
                          <a:spcPts val="0"/>
                        </a:spcAft>
                      </a:pPr>
                      <a:r>
                        <a:rPr lang="en-US" sz="1100">
                          <a:effectLst/>
                          <a:latin typeface="Calibri Light"/>
                          <a:ea typeface="Cambria"/>
                        </a:rPr>
                        <a:t>9:05-9:50</a:t>
                      </a:r>
                      <a:endParaRPr lang="en-US" sz="1200">
                        <a:effectLst/>
                        <a:latin typeface="Times New Roman"/>
                        <a:ea typeface="Cambria"/>
                      </a:endParaRPr>
                    </a:p>
                    <a:p>
                      <a:pPr marL="0" marR="0">
                        <a:spcBef>
                          <a:spcPts val="0"/>
                        </a:spcBef>
                        <a:spcAft>
                          <a:spcPts val="0"/>
                        </a:spcAft>
                      </a:pPr>
                      <a:r>
                        <a:rPr lang="en-US" sz="1100" i="1">
                          <a:effectLst/>
                          <a:latin typeface="Calibri Light"/>
                          <a:ea typeface="Cambria"/>
                        </a:rPr>
                        <a:t>Small groups: </a:t>
                      </a:r>
                      <a:r>
                        <a:rPr lang="en-US" sz="1100">
                          <a:effectLst/>
                          <a:latin typeface="Calibri Light"/>
                          <a:ea typeface="Cambria"/>
                        </a:rPr>
                        <a:t>review and discuss assignments from prior night</a:t>
                      </a:r>
                      <a:endParaRPr lang="en-US" sz="1200">
                        <a:effectLst/>
                        <a:latin typeface="Times New Roman"/>
                        <a:ea typeface="Cambria"/>
                      </a:endParaRPr>
                    </a:p>
                  </a:txBody>
                  <a:tcPr marL="68580" marR="68580" marT="0" marB="0"/>
                </a:tc>
              </a:tr>
              <a:tr h="1403590">
                <a:tc>
                  <a:txBody>
                    <a:bodyPr/>
                    <a:lstStyle/>
                    <a:p>
                      <a:pPr marL="0" marR="0">
                        <a:spcBef>
                          <a:spcPts val="0"/>
                        </a:spcBef>
                        <a:spcAft>
                          <a:spcPts val="0"/>
                        </a:spcAft>
                      </a:pPr>
                      <a:r>
                        <a:rPr lang="en-US" sz="1100" dirty="0">
                          <a:effectLst/>
                          <a:latin typeface="Calibri Light"/>
                          <a:ea typeface="Cambria"/>
                        </a:rPr>
                        <a:t>10:00 -11:10</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ITP, </a:t>
                      </a:r>
                      <a:r>
                        <a:rPr lang="en-US" sz="1100" dirty="0" err="1">
                          <a:effectLst/>
                          <a:latin typeface="Calibri Light"/>
                          <a:ea typeface="Cambria"/>
                        </a:rPr>
                        <a:t>Plt</a:t>
                      </a:r>
                      <a:r>
                        <a:rPr lang="en-US" sz="1100" dirty="0">
                          <a:effectLst/>
                          <a:latin typeface="Calibri Light"/>
                          <a:ea typeface="Cambria"/>
                        </a:rPr>
                        <a:t> function, </a:t>
                      </a:r>
                      <a:r>
                        <a:rPr lang="en-US" sz="1100" dirty="0" err="1">
                          <a:effectLst/>
                          <a:latin typeface="Calibri Light"/>
                          <a:ea typeface="Cambria"/>
                        </a:rPr>
                        <a:t>vWD</a:t>
                      </a:r>
                      <a:r>
                        <a:rPr lang="en-US" sz="1100" dirty="0">
                          <a:effectLst/>
                          <a:latin typeface="Calibri Light"/>
                          <a:ea typeface="Cambria"/>
                        </a:rPr>
                        <a:t>, DIC mini-cases</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100" i="1" dirty="0">
                          <a:effectLst/>
                          <a:latin typeface="Calibri Light"/>
                          <a:ea typeface="Cambria"/>
                        </a:rPr>
                        <a:t>Learning Studios</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Matt &amp; Rachael</a:t>
                      </a:r>
                      <a:endParaRPr lang="en-US" sz="1200" dirty="0">
                        <a:effectLst/>
                        <a:latin typeface="Times New Roman"/>
                        <a:ea typeface="Cambria"/>
                      </a:endParaRPr>
                    </a:p>
                  </a:txBody>
                  <a:tcPr marL="68580" marR="68580" marT="0" marB="0"/>
                </a:tc>
                <a:tc>
                  <a:txBody>
                    <a:bodyPr/>
                    <a:lstStyle/>
                    <a:p>
                      <a:pPr marL="0" marR="0">
                        <a:spcBef>
                          <a:spcPts val="0"/>
                        </a:spcBef>
                        <a:spcAft>
                          <a:spcPts val="0"/>
                        </a:spcAft>
                      </a:pPr>
                      <a:r>
                        <a:rPr lang="en-US" sz="1100" dirty="0">
                          <a:effectLst/>
                          <a:latin typeface="Calibri Light"/>
                          <a:ea typeface="Cambria"/>
                        </a:rPr>
                        <a:t>10:00-11:10</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Pulmonary embolism, DVT, Factor-V Leiden mini-cases</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000" i="1" dirty="0">
                          <a:effectLst/>
                          <a:latin typeface="Calibri Light"/>
                          <a:ea typeface="Cambria"/>
                        </a:rPr>
                        <a:t>Learning Studios</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Barbara</a:t>
                      </a:r>
                      <a:endParaRPr lang="en-US" sz="1200" dirty="0">
                        <a:effectLst/>
                        <a:latin typeface="Times New Roman"/>
                        <a:ea typeface="Cambria"/>
                      </a:endParaRPr>
                    </a:p>
                  </a:txBody>
                  <a:tcPr marL="68580" marR="68580" marT="0" marB="0"/>
                </a:tc>
                <a:tc vMerge="1">
                  <a:txBody>
                    <a:bodyPr/>
                    <a:lstStyle/>
                    <a:p>
                      <a:endParaRPr lang="en-US"/>
                    </a:p>
                  </a:txBody>
                  <a:tcPr/>
                </a:tc>
                <a:tc>
                  <a:txBody>
                    <a:bodyPr/>
                    <a:lstStyle/>
                    <a:p>
                      <a:pPr marL="0" marR="0">
                        <a:spcBef>
                          <a:spcPts val="0"/>
                        </a:spcBef>
                        <a:spcAft>
                          <a:spcPts val="0"/>
                        </a:spcAft>
                      </a:pPr>
                      <a:r>
                        <a:rPr lang="en-US" sz="1100">
                          <a:effectLst/>
                          <a:latin typeface="Calibri Light"/>
                          <a:ea typeface="Cambria"/>
                        </a:rPr>
                        <a:t>10:10-11:20</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ECG session supraventricular arrhythmias and hypertrophy</a:t>
                      </a:r>
                      <a:endParaRPr lang="en-US" sz="1200">
                        <a:effectLst/>
                        <a:latin typeface="Times New Roman"/>
                        <a:ea typeface="Cambria"/>
                      </a:endParaRPr>
                    </a:p>
                    <a:p>
                      <a:pPr marL="0" marR="0">
                        <a:spcBef>
                          <a:spcPts val="0"/>
                        </a:spcBef>
                        <a:spcAft>
                          <a:spcPts val="0"/>
                        </a:spcAft>
                      </a:pPr>
                      <a:r>
                        <a:rPr lang="en-US" sz="1000" b="1" i="1">
                          <a:solidFill>
                            <a:srgbClr val="4F81BD"/>
                          </a:solidFill>
                          <a:effectLst/>
                          <a:latin typeface="Calibri Light"/>
                          <a:ea typeface="Cambria"/>
                        </a:rPr>
                        <a:t> </a:t>
                      </a:r>
                      <a:endParaRPr lang="en-US" sz="1200">
                        <a:effectLst/>
                        <a:latin typeface="Times New Roman"/>
                        <a:ea typeface="Cambria"/>
                      </a:endParaRPr>
                    </a:p>
                    <a:p>
                      <a:pPr marL="0" marR="0">
                        <a:spcBef>
                          <a:spcPts val="0"/>
                        </a:spcBef>
                        <a:spcAft>
                          <a:spcPts val="0"/>
                        </a:spcAft>
                      </a:pPr>
                      <a:r>
                        <a:rPr lang="en-US" sz="1000" i="1">
                          <a:effectLst/>
                          <a:latin typeface="Calibri Light"/>
                          <a:ea typeface="Cambria"/>
                        </a:rPr>
                        <a:t>Learning Studios</a:t>
                      </a:r>
                      <a:endParaRPr lang="en-US" sz="1200">
                        <a:effectLst/>
                        <a:latin typeface="Times New Roman"/>
                        <a:ea typeface="Cambria"/>
                      </a:endParaRPr>
                    </a:p>
                    <a:p>
                      <a:pPr marL="0" marR="0">
                        <a:spcBef>
                          <a:spcPts val="0"/>
                        </a:spcBef>
                        <a:spcAft>
                          <a:spcPts val="0"/>
                        </a:spcAft>
                      </a:pPr>
                      <a:r>
                        <a:rPr lang="en-US" sz="1000" b="1" i="1">
                          <a:solidFill>
                            <a:srgbClr val="4F81BD"/>
                          </a:solidFill>
                          <a:effectLst/>
                          <a:latin typeface="Calibri Light"/>
                          <a:ea typeface="Cambria"/>
                        </a:rPr>
                        <a:t>Dara</a:t>
                      </a:r>
                      <a:endParaRPr lang="en-US" sz="1200">
                        <a:effectLst/>
                        <a:latin typeface="Times New Roman"/>
                        <a:ea typeface="Cambria"/>
                      </a:endParaRPr>
                    </a:p>
                  </a:txBody>
                  <a:tcPr marL="68580" marR="68580" marT="0" marB="0"/>
                </a:tc>
                <a:tc>
                  <a:txBody>
                    <a:bodyPr/>
                    <a:lstStyle/>
                    <a:p>
                      <a:pPr marL="0" marR="0">
                        <a:spcBef>
                          <a:spcPts val="0"/>
                        </a:spcBef>
                        <a:spcAft>
                          <a:spcPts val="0"/>
                        </a:spcAft>
                      </a:pPr>
                      <a:r>
                        <a:rPr lang="en-US" sz="1100">
                          <a:effectLst/>
                          <a:latin typeface="Calibri Light"/>
                          <a:ea typeface="Cambria"/>
                        </a:rPr>
                        <a:t>10:00-11:10</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Pulmonary Hypertension </a:t>
                      </a:r>
                      <a:endParaRPr lang="en-US" sz="1200">
                        <a:effectLst/>
                        <a:latin typeface="Times New Roman"/>
                        <a:ea typeface="Cambria"/>
                      </a:endParaRPr>
                    </a:p>
                    <a:p>
                      <a:pPr marL="0" marR="0">
                        <a:spcBef>
                          <a:spcPts val="0"/>
                        </a:spcBef>
                        <a:spcAft>
                          <a:spcPts val="0"/>
                        </a:spcAft>
                      </a:pPr>
                      <a:r>
                        <a:rPr lang="en-US" sz="1000" b="1" i="1">
                          <a:solidFill>
                            <a:srgbClr val="4F81BD"/>
                          </a:solidFill>
                          <a:effectLst/>
                          <a:latin typeface="Calibri Light"/>
                          <a:ea typeface="Cambria"/>
                        </a:rPr>
                        <a:t> </a:t>
                      </a:r>
                      <a:endParaRPr lang="en-US" sz="1200">
                        <a:effectLst/>
                        <a:latin typeface="Times New Roman"/>
                        <a:ea typeface="Cambria"/>
                      </a:endParaRPr>
                    </a:p>
                    <a:p>
                      <a:pPr marL="0" marR="0">
                        <a:spcBef>
                          <a:spcPts val="0"/>
                        </a:spcBef>
                        <a:spcAft>
                          <a:spcPts val="0"/>
                        </a:spcAft>
                      </a:pPr>
                      <a:r>
                        <a:rPr lang="en-US" sz="1000" b="1" i="1">
                          <a:solidFill>
                            <a:srgbClr val="4F81BD"/>
                          </a:solidFill>
                          <a:effectLst/>
                          <a:latin typeface="Calibri Light"/>
                          <a:ea typeface="Cambria"/>
                        </a:rPr>
                        <a:t> </a:t>
                      </a:r>
                      <a:endParaRPr lang="en-US" sz="1200">
                        <a:effectLst/>
                        <a:latin typeface="Times New Roman"/>
                        <a:ea typeface="Cambria"/>
                      </a:endParaRPr>
                    </a:p>
                    <a:p>
                      <a:pPr marL="0" marR="0">
                        <a:spcBef>
                          <a:spcPts val="0"/>
                        </a:spcBef>
                        <a:spcAft>
                          <a:spcPts val="0"/>
                        </a:spcAft>
                      </a:pPr>
                      <a:r>
                        <a:rPr lang="en-US" sz="1000" i="1">
                          <a:effectLst/>
                          <a:latin typeface="Calibri Light"/>
                          <a:ea typeface="Cambria"/>
                        </a:rPr>
                        <a:t>Amphitheater</a:t>
                      </a:r>
                      <a:endParaRPr lang="en-US" sz="1200">
                        <a:effectLst/>
                        <a:latin typeface="Times New Roman"/>
                        <a:ea typeface="Cambria"/>
                      </a:endParaRPr>
                    </a:p>
                    <a:p>
                      <a:pPr marL="0" marR="0">
                        <a:spcBef>
                          <a:spcPts val="0"/>
                        </a:spcBef>
                        <a:spcAft>
                          <a:spcPts val="0"/>
                        </a:spcAft>
                      </a:pPr>
                      <a:r>
                        <a:rPr lang="en-US" sz="1000" b="1" i="1">
                          <a:solidFill>
                            <a:srgbClr val="4F81BD"/>
                          </a:solidFill>
                          <a:effectLst/>
                          <a:latin typeface="Calibri Light"/>
                          <a:ea typeface="Cambria"/>
                        </a:rPr>
                        <a:t>Barbara</a:t>
                      </a:r>
                      <a:endParaRPr lang="en-US" sz="1200">
                        <a:effectLst/>
                        <a:latin typeface="Times New Roman"/>
                        <a:ea typeface="Cambria"/>
                      </a:endParaRPr>
                    </a:p>
                  </a:txBody>
                  <a:tcPr marL="68580" marR="68580" marT="0" marB="0"/>
                </a:tc>
              </a:tr>
              <a:tr h="1436614">
                <a:tc>
                  <a:txBody>
                    <a:bodyPr/>
                    <a:lstStyle/>
                    <a:p>
                      <a:pPr marL="0" marR="0">
                        <a:spcBef>
                          <a:spcPts val="0"/>
                        </a:spcBef>
                        <a:spcAft>
                          <a:spcPts val="0"/>
                        </a:spcAft>
                      </a:pPr>
                      <a:r>
                        <a:rPr lang="en-US" sz="1100" dirty="0">
                          <a:effectLst/>
                          <a:latin typeface="Calibri Light"/>
                          <a:ea typeface="Cambria"/>
                        </a:rPr>
                        <a:t>11:20-12:30</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Hemophilia, Inhibitor mini-cases</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100" i="1" dirty="0">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100" i="1" dirty="0">
                          <a:effectLst/>
                          <a:latin typeface="Calibri Light"/>
                          <a:ea typeface="Cambria"/>
                        </a:rPr>
                        <a:t>Learning Studios</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Matt &amp; Rachael</a:t>
                      </a:r>
                      <a:endParaRPr lang="en-US" sz="1200" dirty="0">
                        <a:effectLst/>
                        <a:latin typeface="Times New Roman"/>
                        <a:ea typeface="Cambria"/>
                      </a:endParaRPr>
                    </a:p>
                  </a:txBody>
                  <a:tcPr marL="68580" marR="68580" marT="0" marB="0"/>
                </a:tc>
                <a:tc>
                  <a:txBody>
                    <a:bodyPr/>
                    <a:lstStyle/>
                    <a:p>
                      <a:pPr marL="0" marR="0">
                        <a:spcBef>
                          <a:spcPts val="0"/>
                        </a:spcBef>
                        <a:spcAft>
                          <a:spcPts val="0"/>
                        </a:spcAft>
                      </a:pPr>
                      <a:r>
                        <a:rPr lang="en-US" sz="1100" dirty="0">
                          <a:effectLst/>
                          <a:latin typeface="Calibri Light"/>
                          <a:ea typeface="Cambria"/>
                        </a:rPr>
                        <a:t>11:20-12:30</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Anticoagulation in cardiac disease </a:t>
                      </a:r>
                      <a:r>
                        <a:rPr lang="en-US" sz="1000" b="1" i="1" dirty="0">
                          <a:solidFill>
                            <a:srgbClr val="4F81BD"/>
                          </a:solidFill>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000" i="1" dirty="0">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000" i="1" dirty="0">
                          <a:effectLst/>
                          <a:latin typeface="Calibri Light"/>
                          <a:ea typeface="Cambria"/>
                        </a:rPr>
                        <a:t>Learning Studios</a:t>
                      </a:r>
                      <a:endParaRPr lang="en-US" sz="1200" dirty="0">
                        <a:effectLst/>
                        <a:latin typeface="Times New Roman"/>
                        <a:ea typeface="Cambria"/>
                      </a:endParaRPr>
                    </a:p>
                    <a:p>
                      <a:pPr marL="0" marR="0">
                        <a:spcBef>
                          <a:spcPts val="0"/>
                        </a:spcBef>
                        <a:spcAft>
                          <a:spcPts val="0"/>
                        </a:spcAft>
                      </a:pPr>
                      <a:r>
                        <a:rPr lang="en-US" sz="1000" b="1" i="1" dirty="0" err="1">
                          <a:solidFill>
                            <a:srgbClr val="4F81BD"/>
                          </a:solidFill>
                          <a:effectLst/>
                          <a:latin typeface="Calibri Light"/>
                          <a:ea typeface="Cambria"/>
                        </a:rPr>
                        <a:t>Dara</a:t>
                      </a:r>
                      <a:r>
                        <a:rPr lang="en-US" sz="1000" b="1" i="1" dirty="0">
                          <a:solidFill>
                            <a:srgbClr val="4F81BD"/>
                          </a:solidFill>
                          <a:effectLst/>
                          <a:latin typeface="Calibri Light"/>
                          <a:ea typeface="Cambria"/>
                        </a:rPr>
                        <a:t> &amp; Mary</a:t>
                      </a:r>
                      <a:endParaRPr lang="en-US" sz="1200" dirty="0">
                        <a:effectLst/>
                        <a:latin typeface="Times New Roman"/>
                        <a:ea typeface="Cambria"/>
                      </a:endParaRPr>
                    </a:p>
                  </a:txBody>
                  <a:tcPr marL="68580" marR="68580" marT="0" marB="0"/>
                </a:tc>
                <a:tc vMerge="1">
                  <a:txBody>
                    <a:bodyPr/>
                    <a:lstStyle/>
                    <a:p>
                      <a:endParaRPr lang="en-US"/>
                    </a:p>
                  </a:txBody>
                  <a:tcPr/>
                </a:tc>
                <a:tc>
                  <a:txBody>
                    <a:bodyPr/>
                    <a:lstStyle/>
                    <a:p>
                      <a:pPr marL="0" marR="0">
                        <a:spcBef>
                          <a:spcPts val="0"/>
                        </a:spcBef>
                        <a:spcAft>
                          <a:spcPts val="0"/>
                        </a:spcAft>
                      </a:pPr>
                      <a:r>
                        <a:rPr lang="en-US" sz="1100">
                          <a:effectLst/>
                          <a:latin typeface="Calibri Light"/>
                          <a:ea typeface="Cambria"/>
                        </a:rPr>
                        <a:t>11:30-12:30</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Ventricular arrhythmias and Pharmacological treatment mini-cases</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 </a:t>
                      </a:r>
                      <a:endParaRPr lang="en-US" sz="1200">
                        <a:effectLst/>
                        <a:latin typeface="Times New Roman"/>
                        <a:ea typeface="Cambria"/>
                      </a:endParaRPr>
                    </a:p>
                    <a:p>
                      <a:pPr marL="0" marR="0">
                        <a:spcBef>
                          <a:spcPts val="0"/>
                        </a:spcBef>
                        <a:spcAft>
                          <a:spcPts val="0"/>
                        </a:spcAft>
                      </a:pPr>
                      <a:r>
                        <a:rPr lang="en-US" sz="1100" i="1">
                          <a:effectLst/>
                          <a:latin typeface="Calibri Light"/>
                          <a:ea typeface="Cambria"/>
                        </a:rPr>
                        <a:t> </a:t>
                      </a:r>
                      <a:endParaRPr lang="en-US" sz="1200">
                        <a:effectLst/>
                        <a:latin typeface="Times New Roman"/>
                        <a:ea typeface="Cambria"/>
                      </a:endParaRPr>
                    </a:p>
                    <a:p>
                      <a:pPr marL="0" marR="0">
                        <a:spcBef>
                          <a:spcPts val="0"/>
                        </a:spcBef>
                        <a:spcAft>
                          <a:spcPts val="0"/>
                        </a:spcAft>
                      </a:pPr>
                      <a:r>
                        <a:rPr lang="en-US" sz="1100" i="1">
                          <a:effectLst/>
                          <a:latin typeface="Calibri Light"/>
                          <a:ea typeface="Cambria"/>
                        </a:rPr>
                        <a:t>Learning Studios</a:t>
                      </a:r>
                      <a:endParaRPr lang="en-US" sz="1200">
                        <a:effectLst/>
                        <a:latin typeface="Times New Roman"/>
                        <a:ea typeface="Cambria"/>
                      </a:endParaRPr>
                    </a:p>
                    <a:p>
                      <a:pPr marL="0" marR="0">
                        <a:spcBef>
                          <a:spcPts val="0"/>
                        </a:spcBef>
                        <a:spcAft>
                          <a:spcPts val="0"/>
                        </a:spcAft>
                      </a:pPr>
                      <a:r>
                        <a:rPr lang="en-US" sz="1000" b="1" i="1">
                          <a:solidFill>
                            <a:srgbClr val="4F81BD"/>
                          </a:solidFill>
                          <a:effectLst/>
                          <a:latin typeface="Calibri Light"/>
                          <a:ea typeface="Cambria"/>
                        </a:rPr>
                        <a:t>Dara</a:t>
                      </a:r>
                      <a:endParaRPr lang="en-US" sz="1200">
                        <a:effectLst/>
                        <a:latin typeface="Times New Roman"/>
                        <a:ea typeface="Cambria"/>
                      </a:endParaRPr>
                    </a:p>
                  </a:txBody>
                  <a:tcPr marL="68580" marR="68580" marT="0" marB="0"/>
                </a:tc>
                <a:tc>
                  <a:txBody>
                    <a:bodyPr/>
                    <a:lstStyle/>
                    <a:p>
                      <a:pPr marL="0" marR="0">
                        <a:spcBef>
                          <a:spcPts val="0"/>
                        </a:spcBef>
                        <a:spcAft>
                          <a:spcPts val="0"/>
                        </a:spcAft>
                      </a:pPr>
                      <a:r>
                        <a:rPr lang="en-US" sz="1100">
                          <a:effectLst/>
                          <a:latin typeface="Calibri Light"/>
                          <a:ea typeface="Cambria"/>
                        </a:rPr>
                        <a:t>11:20-12:30</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Pulmonary Hypertension</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RV function-heart failure mini-cases; Review HF concepts in general </a:t>
                      </a:r>
                      <a:endParaRPr lang="en-US" sz="1200">
                        <a:effectLst/>
                        <a:latin typeface="Times New Roman"/>
                        <a:ea typeface="Cambria"/>
                      </a:endParaRPr>
                    </a:p>
                    <a:p>
                      <a:pPr marL="0" marR="0">
                        <a:spcBef>
                          <a:spcPts val="0"/>
                        </a:spcBef>
                        <a:spcAft>
                          <a:spcPts val="0"/>
                        </a:spcAft>
                      </a:pPr>
                      <a:r>
                        <a:rPr lang="en-US" sz="1100">
                          <a:effectLst/>
                          <a:latin typeface="Calibri Light"/>
                          <a:ea typeface="Cambria"/>
                        </a:rPr>
                        <a:t> </a:t>
                      </a:r>
                      <a:endParaRPr lang="en-US" sz="1200">
                        <a:effectLst/>
                        <a:latin typeface="Times New Roman"/>
                        <a:ea typeface="Cambria"/>
                      </a:endParaRPr>
                    </a:p>
                    <a:p>
                      <a:pPr marL="0" marR="0">
                        <a:spcBef>
                          <a:spcPts val="0"/>
                        </a:spcBef>
                        <a:spcAft>
                          <a:spcPts val="0"/>
                        </a:spcAft>
                      </a:pPr>
                      <a:r>
                        <a:rPr lang="en-US" sz="1100" i="1">
                          <a:effectLst/>
                          <a:latin typeface="Calibri Light"/>
                          <a:ea typeface="Cambria"/>
                        </a:rPr>
                        <a:t>Learning Studios</a:t>
                      </a:r>
                      <a:endParaRPr lang="en-US" sz="1200">
                        <a:effectLst/>
                        <a:latin typeface="Times New Roman"/>
                        <a:ea typeface="Cambria"/>
                      </a:endParaRPr>
                    </a:p>
                    <a:p>
                      <a:pPr marL="0" marR="0">
                        <a:spcBef>
                          <a:spcPts val="0"/>
                        </a:spcBef>
                        <a:spcAft>
                          <a:spcPts val="0"/>
                        </a:spcAft>
                      </a:pPr>
                      <a:r>
                        <a:rPr lang="en-US" sz="1000" b="1" i="1">
                          <a:solidFill>
                            <a:srgbClr val="4F81BD"/>
                          </a:solidFill>
                          <a:effectLst/>
                          <a:latin typeface="Calibri Light"/>
                          <a:ea typeface="Cambria"/>
                        </a:rPr>
                        <a:t>Barbara and Mary</a:t>
                      </a:r>
                      <a:endParaRPr lang="en-US" sz="1200">
                        <a:effectLst/>
                        <a:latin typeface="Times New Roman"/>
                        <a:ea typeface="Cambria"/>
                      </a:endParaRPr>
                    </a:p>
                  </a:txBody>
                  <a:tcPr marL="68580" marR="68580" marT="0" marB="0"/>
                </a:tc>
              </a:tr>
              <a:tr h="891692">
                <a:tc rowSpan="2">
                  <a:txBody>
                    <a:bodyPr/>
                    <a:lstStyle/>
                    <a:p>
                      <a:pPr marL="0" marR="0">
                        <a:spcBef>
                          <a:spcPts val="0"/>
                        </a:spcBef>
                        <a:spcAft>
                          <a:spcPts val="0"/>
                        </a:spcAft>
                      </a:pPr>
                      <a:r>
                        <a:rPr lang="en-US" sz="1100" dirty="0">
                          <a:effectLst/>
                          <a:latin typeface="Calibri Light"/>
                          <a:ea typeface="Cambria"/>
                        </a:rPr>
                        <a:t>Assignment: </a:t>
                      </a:r>
                      <a:r>
                        <a:rPr lang="en-US" sz="1100" dirty="0" err="1">
                          <a:effectLst/>
                          <a:latin typeface="Calibri Light"/>
                          <a:ea typeface="Cambria"/>
                        </a:rPr>
                        <a:t>Valvular</a:t>
                      </a:r>
                      <a:r>
                        <a:rPr lang="en-US" sz="1100" dirty="0">
                          <a:effectLst/>
                          <a:latin typeface="Calibri Light"/>
                          <a:ea typeface="Cambria"/>
                        </a:rPr>
                        <a:t> heart disease</a:t>
                      </a:r>
                      <a:endParaRPr lang="en-US" sz="1200" dirty="0">
                        <a:effectLst/>
                        <a:latin typeface="Times New Roman"/>
                        <a:ea typeface="Cambria"/>
                      </a:endParaRPr>
                    </a:p>
                  </a:txBody>
                  <a:tcPr marL="68580" marR="68580" marT="0" marB="0"/>
                </a:tc>
                <a:tc rowSpan="2">
                  <a:txBody>
                    <a:bodyPr/>
                    <a:lstStyle/>
                    <a:p>
                      <a:pPr marL="0" marR="0">
                        <a:spcBef>
                          <a:spcPts val="0"/>
                        </a:spcBef>
                        <a:spcAft>
                          <a:spcPts val="0"/>
                        </a:spcAft>
                      </a:pPr>
                      <a:r>
                        <a:rPr lang="en-US" sz="1100" dirty="0">
                          <a:effectLst/>
                          <a:latin typeface="Calibri Light"/>
                          <a:ea typeface="Cambria"/>
                        </a:rPr>
                        <a:t>Assignment: ECG and supraventricular and ventricular arrhythmias; pharmacological treatment of arrhythmias</a:t>
                      </a:r>
                      <a:endParaRPr lang="en-US" sz="1200" dirty="0">
                        <a:effectLst/>
                        <a:latin typeface="Times New Roman"/>
                        <a:ea typeface="Cambria"/>
                      </a:endParaRPr>
                    </a:p>
                  </a:txBody>
                  <a:tcPr marL="68580" marR="68580" marT="0" marB="0"/>
                </a:tc>
                <a:tc vMerge="1">
                  <a:txBody>
                    <a:bodyPr/>
                    <a:lstStyle/>
                    <a:p>
                      <a:endParaRPr lang="en-US"/>
                    </a:p>
                  </a:txBody>
                  <a:tcPr/>
                </a:tc>
                <a:tc>
                  <a:txBody>
                    <a:bodyPr/>
                    <a:lstStyle/>
                    <a:p>
                      <a:pPr marL="0" marR="0">
                        <a:spcBef>
                          <a:spcPts val="0"/>
                        </a:spcBef>
                        <a:spcAft>
                          <a:spcPts val="0"/>
                        </a:spcAft>
                      </a:pPr>
                      <a:r>
                        <a:rPr lang="en-US" sz="1100" dirty="0">
                          <a:effectLst/>
                          <a:latin typeface="Calibri Light"/>
                          <a:ea typeface="Cambria"/>
                        </a:rPr>
                        <a:t>1:30-2:30</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Patient clinic: hemophilia</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 </a:t>
                      </a:r>
                      <a:endParaRPr lang="en-US" sz="1200" dirty="0">
                        <a:effectLst/>
                        <a:latin typeface="Times New Roman"/>
                        <a:ea typeface="Cambria"/>
                      </a:endParaRPr>
                    </a:p>
                    <a:p>
                      <a:pPr marL="0" marR="0">
                        <a:spcBef>
                          <a:spcPts val="0"/>
                        </a:spcBef>
                        <a:spcAft>
                          <a:spcPts val="0"/>
                        </a:spcAft>
                      </a:pPr>
                      <a:r>
                        <a:rPr lang="en-US" sz="1100" i="1" dirty="0">
                          <a:effectLst/>
                          <a:latin typeface="Calibri Light"/>
                          <a:ea typeface="Cambria"/>
                        </a:rPr>
                        <a:t>Amphitheater</a:t>
                      </a:r>
                      <a:endParaRPr lang="en-US" sz="1200" dirty="0">
                        <a:effectLst/>
                        <a:latin typeface="Times New Roman"/>
                        <a:ea typeface="Cambria"/>
                      </a:endParaRPr>
                    </a:p>
                    <a:p>
                      <a:pPr marL="0" marR="0">
                        <a:spcBef>
                          <a:spcPts val="0"/>
                        </a:spcBef>
                        <a:spcAft>
                          <a:spcPts val="0"/>
                        </a:spcAft>
                      </a:pPr>
                      <a:r>
                        <a:rPr lang="en-US" sz="1000" b="1" i="1" dirty="0">
                          <a:solidFill>
                            <a:srgbClr val="4F81BD"/>
                          </a:solidFill>
                          <a:effectLst/>
                          <a:latin typeface="Calibri Light"/>
                          <a:ea typeface="Cambria"/>
                        </a:rPr>
                        <a:t>Matt</a:t>
                      </a:r>
                      <a:endParaRPr lang="en-US" sz="1200" dirty="0">
                        <a:effectLst/>
                        <a:latin typeface="Times New Roman"/>
                        <a:ea typeface="Cambria"/>
                      </a:endParaRPr>
                    </a:p>
                  </a:txBody>
                  <a:tcPr marL="68580" marR="68580" marT="0" marB="0"/>
                </a:tc>
                <a:tc rowSpan="2">
                  <a:txBody>
                    <a:bodyPr/>
                    <a:lstStyle/>
                    <a:p>
                      <a:pPr marL="0" marR="0">
                        <a:spcBef>
                          <a:spcPts val="0"/>
                        </a:spcBef>
                        <a:spcAft>
                          <a:spcPts val="0"/>
                        </a:spcAft>
                      </a:pPr>
                      <a:r>
                        <a:rPr lang="en-US" sz="1100">
                          <a:effectLst/>
                          <a:latin typeface="Calibri Light"/>
                          <a:ea typeface="Cambria"/>
                        </a:rPr>
                        <a:t>Assignment:  Pulmonary infections; antibiotics; pericardial disease</a:t>
                      </a:r>
                      <a:endParaRPr lang="en-US" sz="1200">
                        <a:effectLst/>
                        <a:latin typeface="Times New Roman"/>
                        <a:ea typeface="Cambria"/>
                      </a:endParaRPr>
                    </a:p>
                  </a:txBody>
                  <a:tcPr marL="68580" marR="68580" marT="0" marB="0"/>
                </a:tc>
              </a:tr>
              <a:tr h="72656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100" dirty="0">
                          <a:effectLst/>
                          <a:latin typeface="Calibri Light"/>
                          <a:ea typeface="Cambria"/>
                        </a:rPr>
                        <a:t>Assignment: PE and pulmonary hypertension; endocarditis</a:t>
                      </a:r>
                      <a:endParaRPr lang="en-US" sz="1200" dirty="0">
                        <a:effectLst/>
                        <a:latin typeface="Times New Roman"/>
                        <a:ea typeface="Cambria"/>
                      </a:endParaRPr>
                    </a:p>
                    <a:p>
                      <a:pPr marL="0" marR="0">
                        <a:spcBef>
                          <a:spcPts val="0"/>
                        </a:spcBef>
                        <a:spcAft>
                          <a:spcPts val="0"/>
                        </a:spcAft>
                      </a:pPr>
                      <a:r>
                        <a:rPr lang="en-US" sz="1100" dirty="0">
                          <a:effectLst/>
                          <a:latin typeface="Calibri Light"/>
                          <a:ea typeface="Cambria"/>
                        </a:rPr>
                        <a:t> </a:t>
                      </a:r>
                      <a:endParaRPr lang="en-US" sz="1200" dirty="0">
                        <a:effectLst/>
                        <a:latin typeface="Times New Roman"/>
                        <a:ea typeface="Cambria"/>
                      </a:endParaRPr>
                    </a:p>
                  </a:txBody>
                  <a:tcPr marL="68580" marR="68580" marT="0" marB="0"/>
                </a:tc>
                <a:tc vMerge="1">
                  <a:txBody>
                    <a:bodyPr/>
                    <a:lstStyle/>
                    <a:p>
                      <a:endParaRPr lang="en-US"/>
                    </a:p>
                  </a:txBody>
                  <a:tcPr/>
                </a:tc>
              </a:tr>
            </a:tbl>
          </a:graphicData>
        </a:graphic>
      </p:graphicFrame>
      <p:sp>
        <p:nvSpPr>
          <p:cNvPr id="6" name="Donut 5"/>
          <p:cNvSpPr/>
          <p:nvPr/>
        </p:nvSpPr>
        <p:spPr>
          <a:xfrm>
            <a:off x="76200" y="1219200"/>
            <a:ext cx="1600200" cy="1219200"/>
          </a:xfrm>
          <a:prstGeom prst="donut">
            <a:avLst>
              <a:gd name="adj" fmla="val 5159"/>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7" name="Donut 6"/>
          <p:cNvSpPr/>
          <p:nvPr/>
        </p:nvSpPr>
        <p:spPr>
          <a:xfrm>
            <a:off x="76200" y="2286000"/>
            <a:ext cx="1828800" cy="1219200"/>
          </a:xfrm>
          <a:prstGeom prst="donut">
            <a:avLst>
              <a:gd name="adj" fmla="val 5159"/>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Donut 7"/>
          <p:cNvSpPr/>
          <p:nvPr/>
        </p:nvSpPr>
        <p:spPr>
          <a:xfrm>
            <a:off x="76200" y="3505200"/>
            <a:ext cx="1905000" cy="1219200"/>
          </a:xfrm>
          <a:prstGeom prst="donut">
            <a:avLst>
              <a:gd name="adj" fmla="val 5159"/>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Donut 8"/>
          <p:cNvSpPr/>
          <p:nvPr/>
        </p:nvSpPr>
        <p:spPr>
          <a:xfrm>
            <a:off x="1752600" y="1219200"/>
            <a:ext cx="1600200" cy="1219200"/>
          </a:xfrm>
          <a:prstGeom prst="donut">
            <a:avLst>
              <a:gd name="adj" fmla="val 5159"/>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Donut 9"/>
          <p:cNvSpPr/>
          <p:nvPr/>
        </p:nvSpPr>
        <p:spPr>
          <a:xfrm>
            <a:off x="5410200" y="5029200"/>
            <a:ext cx="1600200" cy="1219200"/>
          </a:xfrm>
          <a:prstGeom prst="donut">
            <a:avLst>
              <a:gd name="adj" fmla="val 5159"/>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1" name="Donut 10"/>
          <p:cNvSpPr/>
          <p:nvPr/>
        </p:nvSpPr>
        <p:spPr>
          <a:xfrm>
            <a:off x="1828800" y="2362200"/>
            <a:ext cx="1828800" cy="1371600"/>
          </a:xfrm>
          <a:prstGeom prst="donut">
            <a:avLst>
              <a:gd name="adj" fmla="val 5159"/>
            </a:avLst>
          </a:prstGeom>
          <a:solidFill>
            <a:srgbClr val="3366FF"/>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2" name="Donut 11"/>
          <p:cNvSpPr/>
          <p:nvPr/>
        </p:nvSpPr>
        <p:spPr>
          <a:xfrm>
            <a:off x="6934200" y="2209800"/>
            <a:ext cx="1828800" cy="1371600"/>
          </a:xfrm>
          <a:prstGeom prst="donut">
            <a:avLst>
              <a:gd name="adj" fmla="val 5159"/>
            </a:avLst>
          </a:prstGeom>
          <a:solidFill>
            <a:srgbClr val="3366FF"/>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3" name="Donut 12"/>
          <p:cNvSpPr/>
          <p:nvPr/>
        </p:nvSpPr>
        <p:spPr>
          <a:xfrm>
            <a:off x="1752600" y="3429000"/>
            <a:ext cx="1828800" cy="1371600"/>
          </a:xfrm>
          <a:prstGeom prst="donut">
            <a:avLst>
              <a:gd name="adj" fmla="val 5159"/>
            </a:avLst>
          </a:prstGeom>
          <a:solidFill>
            <a:srgbClr val="008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4" name="Donut 13"/>
          <p:cNvSpPr/>
          <p:nvPr/>
        </p:nvSpPr>
        <p:spPr>
          <a:xfrm>
            <a:off x="5105400" y="2209800"/>
            <a:ext cx="1828800" cy="1371600"/>
          </a:xfrm>
          <a:prstGeom prst="donut">
            <a:avLst>
              <a:gd name="adj" fmla="val 5159"/>
            </a:avLst>
          </a:prstGeom>
          <a:solidFill>
            <a:srgbClr val="008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5" name="Donut 14"/>
          <p:cNvSpPr/>
          <p:nvPr/>
        </p:nvSpPr>
        <p:spPr>
          <a:xfrm>
            <a:off x="5105400" y="3429000"/>
            <a:ext cx="1828800" cy="1371600"/>
          </a:xfrm>
          <a:prstGeom prst="donut">
            <a:avLst>
              <a:gd name="adj" fmla="val 5159"/>
            </a:avLst>
          </a:prstGeom>
          <a:solidFill>
            <a:srgbClr val="008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6856811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1" animBg="1"/>
      <p:bldP spid="12" grpId="1" animBg="1"/>
      <p:bldP spid="13" grpId="1" animBg="1"/>
      <p:bldP spid="14" grpId="1" animBg="1"/>
      <p:bldP spid="15"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normAutofit fontScale="90000"/>
          </a:bodyPr>
          <a:lstStyle/>
          <a:p>
            <a:pPr eaLnBrk="1" hangingPunct="1"/>
            <a:r>
              <a:rPr lang="en-US" altLang="en-US" sz="3600" b="1" smtClean="0">
                <a:ea typeface="ＭＳ Ｐゴシック" pitchFamily="-1" charset="-128"/>
              </a:rPr>
              <a:t>Case-Based Collaborative Learning (CBCL)</a:t>
            </a:r>
          </a:p>
        </p:txBody>
      </p:sp>
      <p:sp>
        <p:nvSpPr>
          <p:cNvPr id="22533" name="Oval 4"/>
          <p:cNvSpPr>
            <a:spLocks noChangeArrowheads="1"/>
          </p:cNvSpPr>
          <p:nvPr/>
        </p:nvSpPr>
        <p:spPr bwMode="auto">
          <a:xfrm>
            <a:off x="4724400" y="2362200"/>
            <a:ext cx="2057400" cy="19812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22534" name="Oval 5"/>
          <p:cNvSpPr>
            <a:spLocks noChangeArrowheads="1"/>
          </p:cNvSpPr>
          <p:nvPr/>
        </p:nvSpPr>
        <p:spPr bwMode="auto">
          <a:xfrm>
            <a:off x="3200400" y="2362200"/>
            <a:ext cx="1905000" cy="21336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22535" name="Oval 6"/>
          <p:cNvSpPr>
            <a:spLocks noChangeArrowheads="1"/>
          </p:cNvSpPr>
          <p:nvPr/>
        </p:nvSpPr>
        <p:spPr bwMode="auto">
          <a:xfrm>
            <a:off x="3810000" y="3810000"/>
            <a:ext cx="2514600" cy="15240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22536" name="Oval 7"/>
          <p:cNvSpPr>
            <a:spLocks noChangeArrowheads="1"/>
          </p:cNvSpPr>
          <p:nvPr/>
        </p:nvSpPr>
        <p:spPr bwMode="auto">
          <a:xfrm>
            <a:off x="3962400" y="1828800"/>
            <a:ext cx="1981200" cy="1600200"/>
          </a:xfrm>
          <a:prstGeom prst="ellipse">
            <a:avLst/>
          </a:prstGeom>
          <a:solidFill>
            <a:schemeClr val="accent1"/>
          </a:solidFill>
          <a:ln w="9525">
            <a:solidFill>
              <a:schemeClr val="tx1"/>
            </a:solidFill>
            <a:round/>
            <a:headEnd/>
            <a:tailEnd/>
          </a:ln>
        </p:spPr>
        <p:txBody>
          <a:bodyPr wrap="none" anchor="ctr"/>
          <a:lstStyle/>
          <a:p>
            <a:endParaRPr lang="en-US" altLang="en-US"/>
          </a:p>
        </p:txBody>
      </p:sp>
      <p:sp>
        <p:nvSpPr>
          <p:cNvPr id="22537" name="Text Box 8"/>
          <p:cNvSpPr txBox="1">
            <a:spLocks noChangeArrowheads="1"/>
          </p:cNvSpPr>
          <p:nvPr/>
        </p:nvSpPr>
        <p:spPr bwMode="auto">
          <a:xfrm>
            <a:off x="2362200" y="3048000"/>
            <a:ext cx="914400" cy="366713"/>
          </a:xfrm>
          <a:prstGeom prst="rect">
            <a:avLst/>
          </a:prstGeom>
          <a:noFill/>
          <a:ln w="9525">
            <a:noFill/>
            <a:miter lim="800000"/>
            <a:headEnd/>
            <a:tailEnd/>
          </a:ln>
        </p:spPr>
        <p:txBody>
          <a:bodyPr>
            <a:spAutoFit/>
          </a:bodyPr>
          <a:lstStyle/>
          <a:p>
            <a:pPr>
              <a:spcBef>
                <a:spcPct val="50000"/>
              </a:spcBef>
            </a:pPr>
            <a:r>
              <a:rPr lang="en-US" altLang="en-US"/>
              <a:t>PBL</a:t>
            </a:r>
          </a:p>
        </p:txBody>
      </p:sp>
      <p:sp>
        <p:nvSpPr>
          <p:cNvPr id="22538" name="Text Box 9"/>
          <p:cNvSpPr txBox="1">
            <a:spLocks noChangeArrowheads="1"/>
          </p:cNvSpPr>
          <p:nvPr/>
        </p:nvSpPr>
        <p:spPr bwMode="auto">
          <a:xfrm>
            <a:off x="5715000" y="1981200"/>
            <a:ext cx="1676400" cy="366713"/>
          </a:xfrm>
          <a:prstGeom prst="rect">
            <a:avLst/>
          </a:prstGeom>
          <a:noFill/>
          <a:ln w="9525">
            <a:noFill/>
            <a:miter lim="800000"/>
            <a:headEnd/>
            <a:tailEnd/>
          </a:ln>
        </p:spPr>
        <p:txBody>
          <a:bodyPr>
            <a:spAutoFit/>
          </a:bodyPr>
          <a:lstStyle/>
          <a:p>
            <a:pPr>
              <a:spcBef>
                <a:spcPct val="50000"/>
              </a:spcBef>
            </a:pPr>
            <a:r>
              <a:rPr lang="en-US" altLang="en-US"/>
              <a:t> CBL</a:t>
            </a:r>
          </a:p>
        </p:txBody>
      </p:sp>
      <p:sp>
        <p:nvSpPr>
          <p:cNvPr id="22539" name="Text Box 10"/>
          <p:cNvSpPr txBox="1">
            <a:spLocks noChangeArrowheads="1"/>
          </p:cNvSpPr>
          <p:nvPr/>
        </p:nvSpPr>
        <p:spPr bwMode="auto">
          <a:xfrm>
            <a:off x="6858000" y="3352800"/>
            <a:ext cx="1524000" cy="366713"/>
          </a:xfrm>
          <a:prstGeom prst="rect">
            <a:avLst/>
          </a:prstGeom>
          <a:noFill/>
          <a:ln w="9525">
            <a:noFill/>
            <a:miter lim="800000"/>
            <a:headEnd/>
            <a:tailEnd/>
          </a:ln>
        </p:spPr>
        <p:txBody>
          <a:bodyPr>
            <a:spAutoFit/>
          </a:bodyPr>
          <a:lstStyle/>
          <a:p>
            <a:pPr>
              <a:spcBef>
                <a:spcPct val="50000"/>
              </a:spcBef>
            </a:pPr>
            <a:r>
              <a:rPr lang="en-US" altLang="en-US"/>
              <a:t>TBL</a:t>
            </a:r>
          </a:p>
        </p:txBody>
      </p:sp>
      <p:sp>
        <p:nvSpPr>
          <p:cNvPr id="22540" name="Text Box 11"/>
          <p:cNvSpPr txBox="1">
            <a:spLocks noChangeArrowheads="1"/>
          </p:cNvSpPr>
          <p:nvPr/>
        </p:nvSpPr>
        <p:spPr bwMode="auto">
          <a:xfrm>
            <a:off x="6096000" y="4953000"/>
            <a:ext cx="1905000" cy="366713"/>
          </a:xfrm>
          <a:prstGeom prst="rect">
            <a:avLst/>
          </a:prstGeom>
          <a:noFill/>
          <a:ln w="9525">
            <a:noFill/>
            <a:miter lim="800000"/>
            <a:headEnd/>
            <a:tailEnd/>
          </a:ln>
        </p:spPr>
        <p:txBody>
          <a:bodyPr>
            <a:spAutoFit/>
          </a:bodyPr>
          <a:lstStyle/>
          <a:p>
            <a:pPr>
              <a:spcBef>
                <a:spcPct val="50000"/>
              </a:spcBef>
            </a:pPr>
            <a:r>
              <a:rPr lang="en-US" altLang="en-US"/>
              <a:t>Peer instruction</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the CBCL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423552"/>
              </p:ext>
            </p:extLst>
          </p:nvPr>
        </p:nvGraphicFramePr>
        <p:xfrm>
          <a:off x="457200" y="1600200"/>
          <a:ext cx="8458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7698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c621\Desktop\111612_ASH-LOGO-RED.jpg"/>
          <p:cNvPicPr>
            <a:picLocks noChangeAspect="1" noChangeArrowheads="1"/>
          </p:cNvPicPr>
          <p:nvPr/>
        </p:nvPicPr>
        <p:blipFill>
          <a:blip r:embed="rId2" cstate="print"/>
          <a:srcRect/>
          <a:stretch>
            <a:fillRect/>
          </a:stretch>
        </p:blipFill>
        <p:spPr bwMode="auto">
          <a:xfrm>
            <a:off x="228600" y="6019800"/>
            <a:ext cx="696397" cy="701040"/>
          </a:xfrm>
          <a:prstGeom prst="rect">
            <a:avLst/>
          </a:prstGeom>
          <a:noFill/>
        </p:spPr>
      </p:pic>
      <p:sp>
        <p:nvSpPr>
          <p:cNvPr id="1028" name="AutoShape 4" descr="data:image/jpeg;base64,/9j/4AAQSkZJRgABAQAAAQABAAD/2wCEAAkGBxQQEhUUExQVFhUVFxcWFRUXGBkeHBsgGhgXHRwYFhYdHCggGBonHRgYITEhJSkrLi4uHR8zODMsNygtLi0BCgoKDg0OGxAQGjQlICYvLjQsNCs0LDc3LCwtLCw0LCwyNDItLy8sLCwsLCwsLCwvLCwvLCwsLCwsLCwsLCwsLP/AABEIAMoA+gMBIgACEQEDEQH/xAAcAAEAAgIDAQAAAAAAAAAAAAAABgcEBQECCAP/xABIEAACAQMCBAQDBQMHCQkBAAABAgMABBESIQUGEzEHIkFRFGFxIzKBkaFCc8IVMzVSU3KxFmKTsrPB0dLhJCU0Q2OCg5KiF//EABoBAQADAQEBAAAAAAAAAAAAAAACAwQFAQb/xAAwEQACAQIEAwUIAwEAAAAAAAAAAQIDEQQSITETQfAyUWGBkQUUIjNCUnGxI6HxNP/aAAwDAQACEQMRAD8AvGlKUApSlAKUpQClKUArjNc1578RUB4ndbD76en/AKUdQqTyK5fh6PFllvY9B6qaq8yR8IlYalt5SM4yImO+xx29iK+Utky4DRMpOwDRkZ+QyNzVXHfcavcU/r69T1BqpmvMsfBpm7W0p/8Aib/lrHktdJwyFT/nLj8sjenHfcFgE9FPr1PUWaaq8vwWRkOEjLnt5UJ/wFd34XIO8Eg+sTf8tOO+4PAJaZ+vU9O5pmvL0Nkz/ciZvTyoT+Gwr6ycKkUamgkA9zGwH6inHfcPcF9/XqenNVM15a6Y9h+QrIThkhGoQSEdsiNiNvninHvyDwCW8+vU9O5pqry49tpwGjIJ7AoRn6AjevtHwuRvuwSH6RN/y0477h7gvv69T07mua8tNBjYpj6rj/EV6B8Oh/3ba/u/4jU6dTM7WKK+G4UU73uSSlKVaZRSlKAUpSgFKUoBSlKAUpSgFKUoBSlKAVSvGrKGXjNx1rgQaZYSmVJ1nRF5c9l7Dv71dVUbzRYyzcYn6UbvomgZyqkhRoh3Y+g2NVVdl+TVhd5a20LEtuMm2WMshZZ7iOJ3L/cZ4otJbIOQT5fqRWfPfGW4CaBiGZVD5zqYxMxGMeXAIyfnWGvC/i7KeHOC+ko39V1ihZG/Bgp/Csqxs3hjthKQZmk1zFexdkYtj5Z2HyxVplOOE8wy3GD8PhOtJCx6oJBjZlLBdO65X3zg1AedrOF4Y2kuOk8at0oyrN1MxxEgY3Xf8N6lnLnBZYJNb2yiQ3E8hl6gICSuzY0ju2nAx71CufrGWRIGjjd1jRi5VSdIMcG7Y7DY1Cp2WX4b5q1sbzw/sYo0HSuBOGkV20hlCsNI0lc74B9akkPNpJXXbkIbk2moSBjrBIzowCVyO43HfFRTwyspIVPVjdNUisutSMjybgH0rbWfLtzFN8Uka9RbmZjGzgrJDM2Tg9klXuD67j12Q7KPK/zHrc3tzxL4O0lmEYcJJISoIXvKwyDjvkivvxtdSoW8p0nOGOBnSDvtqGCe9YXG7KS4sZoolDO8kgAJAH88Tkk/SszjuTGuRglG29j5dqmUlO8J4Na/Fogv4yiNCyP02+0bX/Ng9s7Lv66vlVmPx97OJpOiZF1R6mMmPNK4QAZBzg4J9gRVR8H4NcC4hUwTalkhdhobZeovmO2y7Hf5GrZ4rw+W5sTHCoZjLC27ADCOjnf6Lj8apo7PSxtxm6+K/oZ99x9I5LZLiAq8kxRdwwTYqshbA8rFgg+bV9zx5nlljhiEiwSJFMdYDAsFYlExuFVwSSRnfHatVxvgct2Lkya43kCpbKrrjyAuhbbZhIC30ArGvOAzXRDS2kcV1mI/FxyYICaS2SuGc7OApGCCPnVxiI3z7YQvFE73CxvGj9KJgWMmdJIXfI3A+W9T3w6/o21/d/xGq58RrOR+g6RuyJHJrZVJC5MeNRHbsfyqxvDv+jbX93/E1VL5jNU/+eOvP0JHSlKtMopSlAKUpQClKUApSlAKUpQClKUApSlAKonnDiUltxW5aN3UdSLWFONQEcWVI7HbPf3q9qrrjt1wZbqcXiIZ9Y1kxyE/zaYyQMdsVXUV1vY0YeajJ3jfQ1KeIcCbItwo9dlzsAB2lAzgAZx6CsS654eYlkuWhEa6o1kh1l332BBbRttkk9+21bP43l3+yj/0Uv8AwqkL2KTqSaA+gu+jGfu6jpx+GK8vLvRZanyg+vIudPElMDPxGfXYY+f/AJo/Oo/zNzX1wi25miTDCQEhdWyhR5WJIAX1PrUb8ODbpdMeIqTB0mADqzDVqXGw9caqs343l3+yj/0Uv/CvHmatmRKHDi78N9eRoeW+dOjGVuXnkYEdNgA2F22zqVgQQCN62914kqUYRtcBiPJqjXAPuTrO34GoN4nvZSPb/wAmJhQsnW0K67kppzqxn9qoQYZvaT9aLMlbMjyXDk78N9eRdVpz2YGZXuWnVlDBooNOlmJLgqzKScnvn8BX3m8RIGBz8Qx0kDKL3/0hA3A3xmsfgd3wEW0AnjTrCKMS5ilJ16RqycbnOa6cw3XAjazi3jQTGKQRYilB16TpwSNjnFe3l3o8tT5wfXkRax5luo5llM8pOU6nm+8qtkrg7Yxqx9amcfiHAmyfEqP3a5Pt/wCbjPzAqkBDN7SfrU28MHs43n/lNMqVj6WtXbfL6sac4201GKlH6idSUJ7035f4TC459kkLNHdGIIupFlgDM7bghSpITynGSTue1ZS+JCYGWuc+v2af4iUfnX2+N5d/so/9FL/wqqufui965sFIt9KaQoZRnHm2O/epXl3ory0/sfXkS7mjm03AVLdpo49LLKpAUNnGBgMxIwDnJ3zVreHX9G2v7v8AiavLXRm9pP1r0/4Xg/yVZ5znpDOfqaQTzXbPK0lkUVG35JTSlKtMopSlAKUpQClKUApSlAKUpQClKUApSlAK8/eIn9JXX99P9lHXoGvP3iJ/SV1/fT/ZR1RiOybvZ/zH+CO5r72Fm88ixR4LvkKCwGTjOkE7ZO+M1j1ncDnWO5hd3aNUkVmdV1EBd9lwc57fjWWKTep1qjai2tzninCZbXp9UAGRSwUd1KtpZH9mB9tt/WsGrZ5otLbjsbSWUmq5twBg5XUrb6SGA774b3GKqiaJkZkdSrqcMrDBB9iKnUhlemxRhq2eNpdrmZnCOEyXRkEen7KNpXLE/dXvgAEsflWRy3y1c8QDG3RSFwGZn0gEjIGcEnb2Fa+yvJIHEkTtGw2Drt3G657Hb9k1YPJd9csqvZiBpHf/ALREnkUZbHUmgJ8p0jPUj7nYqfSVOEZaMrxNapTu1t+jSQ8gzzRCW1linAykiglWWRCQ6LqXDYI7nGajnEOHy276Jo2jfAYK2M4Od9ifY16RtY4/OY9ILMeoVxuwGDq/zu3eqR8UFZb8ozFgkUQQk5JB1Elj6sW1fpU6tKKV0VYTE1JzyyInSuK2vAOXbi+bEEZK5w0p2jX6t6n5DJrOk3sdCU4xV5Oxhixk6PXwOmJOkSDuG06hkexHr8qx6svmvgFvY8OS0N0qSmTrnUpPUYKRjSuSi7gAmqyU5FSqQy2KcPW4ib8f6O1egPDv+jbX93/E1efq9A+HX9G2v7v+Jqsw+7M/tHsr8kjpSlazkilKUApSlAKUpQClKUApSlAKUpQClKUArz94iD/vK6/vp/so69A1RnivbaOIufSSON/0Kn/VFU118JtwDtV8iHUb5UpWM7JMuTOZrexKiOBzcSlUknnkVY1XOTjTkhR37ZPqasG6t+G8bEgBDvD5TKnlZds5Vv2k+uRsaoyt1yteW1vIZrlpsKCOjEv3x7SOWA0Hby+uN/atFOr9LWhz8RhrfHFu5ZvIvJqwpP1H61vMR043RcEL2lYf1jvjGNsH6Se25eggSQW0aQPIpHUjUah7Hfvg747VpLa/vLo28ywPDDlnEOpQSoXCGdifKCTq0KDsN/atpb8WkFskjKsk0rEIieUHzHYE+gUE5P6VpSS2OZKcpN3Zn8LsltYUj1E6R5nbGWY7s7f5zMST9aoDnDiguryeYNlC2EP+YgAGB6A4J/Grjv78ywStcoUtJAcPgrJEAPvyDuBncMN12yPWqX4pws2c6pIyvHlHSRTlZI9X3wfoDkehqmveyNeByqTb3tobd+FxcOhiluUE1zMNcNs383Gv9pPjdzuML2z9Ca+H+UnEdPXWWVI1yqlFVYh7qiY0nHyyRVi86cFs9R4ldM0kKQoqwr2Y6mKnIO4OsDGw96g/FeEX3En65txBCqgRLIyxxxp6AZ/MnFeSi1ov6LKdWM9Z28W/0kRW5uXldpJGZ3bdnY5J/wCnyr5V9762EUhQSRy4Ay0eSmfUKxxrA7ZwBmvhWZ3vqdKDTWmwr0D4d/0ba/u/4jXn4mvSPLVl0LSCL+pEgP10jP61fh1qzB7RekUbOlKVqOUKUpQClKUApSlAKUpQClKUApSlAKUpQCqx8auHZWC4A+6TEx+TeZf1BH41Z1anmnhAvLWWA93Xyn2Ybqf/ALAVGcc0WiyjPJNSPONcP2Nd3QqSGGGBIYexBwR+dI5CrKy41KysMjIypBGR6jaufzPoW9Lony+HBuLeOa1kYMyoWjuFKgZHmw2nOxz6b1ueTOUbGGYCW4iublAX6akFI9JGW075IJ7t+VQn/Lm/1MzTltSMhUgBQGHcKuMMO4NaOxvJIA4icp1E6bkYyVJBIz6Zx3FaM9NO6RgdDESi4ykWbzL4qKMLZqH++sjOD5cNpGgDZs7tnPbHvWDwTxFiilXqQv0o0WKJgQWRQBqZk9WYjJwScYHvmF8A4DPfNot01YxqY7Iv1b/cMmrI4L4TRKAbqVpD6pH5V+hb7x/SpRlUlqiqpSw1NWk7vwJrfKl/ZuInDJPEwRgdjqU4Necm1jCMT9nqUIeyknz49skdq9DcI4ellL0IV0QuhdUHZWUgORn+tqUn55PrUB8QuQZTM9zap1FkOqSIfeVj3ZAfvA98d85qVaLauivB1Ywm1Lbkfbwp5gEqmwuMOAMwahkFRuYyD309x8vpXz8SuGyvM8t5cCK0UqttGgLs5IycRZA1ZzlidgPStZ4e8BmiuhdXCPBDbK7u8oK5JUjAB7jBJJ+lY/ibzJFfzx9Bi0cSsNRBALMRkqDvjCgZqOa1P4i3hp4j+Pbn4ERmC6joLaNtOsAN8842rpSlZWdNKysbTlfh3xV3BF6NIpb+6p1N+gx+NekKqrwZ4Nky3bDYfZRf4uR/+V/OrVrZRjaJxsbUzVLLkKUpVxjFKUoBSlKAUpSgFKUoBSlKAUpSgFKUoBSlKAprxa5c6E4ukH2c5xJj9mT3+jD9QfeoBXpji/DY7qF4ZRlHGD8vYj2IOCPpXnjmDg0ljO0Evdd1b0dT2Yf7/Y5rJWhZ5kdfBV80cj3Rrq2HBr+KFlaS3jmAYEl2k2GRnyK2lsemRXy4VFC8oW4laGLbU6oWP0GPu/U5x7Vatx4eW1zFCyz6VCKsciIilxgBTJ/XPz271GnBvVFmIrwi8sk+v2SjlbmK2vUPw5A0Egx4CsACQCU9AQMj61t5p1XYkZwzBcjJC98D17j86gHLfIKcOuUuHuwdIcKpCpnIxgktuPXH0rE8VONBGtZrWdDNG0q+UhvK6DVqAPbIX8cVqzNRvI5TpxlPLTdznw75llv+ITvKcAw/Yx+iLrGQPc4K5NTrmSwluLd0gmaGXZkkHoQc4b3U9jVNeGSKl2Z3fRHawvLI3yI0gH5dz/7auSLmS0ZiouYdQwSNa/tAEevsRUabvHUniYKFS0fApvm234qqYvTK0QO5BBjz6FigG394VFKt/wAQeV7uZ2uLe5bp6MvC0rqoCruUx5SCO4P51T0Y2H09az1o2Z0sHUzR5eR2rK4Xw97maOGMZeRtI+Xux+QGT+FYpNXR4X8pm0j+ImXE0o2U9407gfJj3P4D0qNOGZk8TXVKF+fIl/BuGJawRwx/djUKPn7k/MnJrNpSt5wb3FKUoBSlKAUpSgFKUoBSlKAUpSgFKUoBSlKAUpSgFR3nXldOIw6ThZUyYpPY+x91PqPx9KkVK8avoz2MnF3R5iv7KSCRopVKOhwyn/EH1B9D618zIxGnU2nuF1HH105xV9c7cnx8Rjzsk6D7OT+F/dT+ncVRnE+HS20jRTIUde4Pr7Mp/aU+9Y6lNw22O1h8RGsrPc+NxO0iornUsYKxg+gZix+u57/SvkqgdhiuaVU3c1KKSsj6x3LqjxhyEkKs6jHm0/dBPcgbnHbNZLcCm+HFz0wYDuXDIcZ9XUHK5+YrBNSnlvm9bNOmtpCoYqXlXLSbfeJD7O3sMqBmpws+0yiq5wV6av3k0a6ki5cBKsWMATzZBVWbTqPrgKaqKpDznzZJxGTJ1JAoGiEnb5s+Nmb/AAqTeH/h8ZdNxdriPZo4T3f2aQei9sL6+tWS/kdo8iim/d4OU93yO3hlyV1Ct3cL5BgwRkfePpIw/q+w9e/tVt1wBiua0xioqyOZVqyqSzSFKUqRWKUpQClKUApSlAKUpQClKUApSlAKUpQClKUApSlAKUpQCtLzPyzBxCPRKMMPuSL95D8j6j3B2NbqlGrnqbTujztzRyvPw98SjKE+SVc6W+R/qt8j+Ga0lenru2SVGSRVdGGGVhkEfMVVvNfhey5ksjqXuYGO4/dse/0P51lqUOcTqUMcnpU9Ss6+ltA0jhI1Z3Y4VVGSfoKknL3Il3dtgoYUBw0koI+oVO7H8h86t/ljlS34euIly5Hnlbdm/H0HyG1RhRcty2vjIQ0jqyMckeHKwaZrsB5dikXdE+bf13/QfrViUpWuMVFWRyKlSU3eTFKUr0gKUpQClKUApSlAKUpQClKUApSlAKUpQClKUApSlAdXzg4742z/AL6h3LvNV1c39xaPBCgten1XWVznqKWXQCgz884qZ1VPBp7pOOcX+FhhlJ+F19WVo8fZbacRvq9fagJjz7zBNw61e5jijlSPBkVnZT5mVRpwpzu3rittwK5llgSSZUR3AbSjFgAQCNyAc4PtVd+Kl3xBuFXQntrZI8R6mS4d2H2seMIYVB3x6irG4J/4aD91H/qCgM2lVmnMUycViuGb/sN20llEN8B4idMm+3ncSAEdx+FSnxDg1cPuXDOrRRSSoyOyEMqMQcqRkfI7UBI6VSvBuJ5XhZsbmaa8kaH4yPrPKoQr9qZkZisWM99jmpP4n25tpLa/EkwijmjW6jWWRVMbHAfSDgFWxnHcHfNAWHSolxCAXfEoVV5AltD1ZdEjqrGRsQoyqQrDyu5/9o7GsLxNu7lk6FkxEsaG7kIznTCwKx7ert2HrpNATqla3gHFEvrWKdPuzRhtj2yNx8iDkVU6z20N5xWG5vJ4xB0vhF+KmDZMZYhBrzIdWnY59KAuqlRnkj4i44ZCL3WJnjIkzlHwSQpJGCr6cH0P41FeReCC7+O1z3YaG8lihdbmbKKuNO2vDYz+0Dn1oC0KVEPD7jc0/wAVbXLB57KbpNKAB1FOSjkAABsA5x7VL6AUpSgFKUoBSlKAUpSgFKUoBSlabiHNNrbzLBLKEkdlVAysAS2MANjSTuPWgNzSlae65ntYrgWzS/bkA9MKxIDHAJwDgfWgNxSlKA6uTg4GTjYf9agvK3Br2Hid5dSwxLHedLOmbUY+khHbQNeTj2xU8pQET8S+FXN9ZSWtvGjGYKGd5NOjS6N20nVnSR6V9bmO+/k7pxRRpddMRKOt5V8unqB9HfG4GO9SelAV3zB4eRvw8R2ttHHdKIzGeoR03Ug6teDnGD6DOT2rdcct7244a8Jhi+ImiaKQdXyLqUrrDaPN74x696lVKArWw5UvYIrOaJIUvLREt3XqEpcwhQCHYJ5GByRscVN+JcP+MtHhnUL1oyrqDqCkj0bAzg75+VbOlARfw85flsbQJcNruG3lbOfuqERQfYIqj86xOGcrm4muZ+IW8ZeRwIsSF8RquFj2Vcb6mPfJY1M66TSqilmIVVBLMTgADuSfQUBDfD3gt1YC4geOMW5lkltQJdRQMc9IjQNvXPzNae35NubifiHxUMaRX5jYMk2p4WiQhWUaBqOrB7ipC/iLYDB6kmkkKr9GbQ5LAAJIU0tufQ1LKAj3LbX8duUukieaJdKOkm02BszAoOmTgZ79/wAKjvLHDeJ2QutNtbFrm4knVmuG0prxswERLYx6Yz8qsOlAR7kzlv4COQu/VnnkM1xLjAZm9FHooGwFSGlKAUpSgFKUoBSlKAUpSgFKUoBVb+L3BDftZ26kh2Nw0ZzjDpEWX9Rj8asioNzbxiCPiXD1eRQY3lMgOfLrhIXO22ScCgM3lLm5J+GC7mOkwowuQdirxDzgj0JxnHzFQrkO2kXj7yT5E1zw83Ein9gyTR6YvoiBV/Cs655XnXi0lvGMWF2UvZxjbVE3mjHp53MZI3yK7W/GIP8AKV36i6DZdANvjqdZfs84+9sdqAk3iBzDccPiSWJYnVpI4ir6s5dsAgjbA9q2Ng94Jws3w5i0MSYwwYNqXTkM3YjV6elRLxuu4/hIoWbztcQvpGdWhWOphjcAe9bLlaWwW8cWs8ksk0IDZd5FURMx3kckgky7LnGxwO9Adr/mC8XiS2KLbfaQvOjt1NlViulgDufmKzODczu121ldxCK4CdWMoxaOVM4JjYgEMPVT+tRni3HbdOYIZGlUJHaSRSNvhX6hOgnGxx6VmWqHifGIbyJHFtZRSIsrKyiZ5AVIjDAFkAOdXbNAbLmLj91b31tbRrAVuzIEZ9eV6ceo6gNjnBAx8q2XNXMa8PhV2UySyOsUUSd5JG7KCew7nJ9KinO3F4U4vw3VIo6DTmbv5NcJ06j6ZyMVn+JdlKws7yCNpvg5xM8Sbs0ZGGKL+0w2IH1oDPnueKpH1OlaMTpzCrSalyd8SEYcgemF+tbXmbi/wdrJPjUyrhEHd3YhUQe5LED8a1R8QrAxh0uEd2ICwKftSxIGnpHzA775G1YPHro3vEIrWCdI2tQbh9cZcM+CqLo1LnSGL99iUoDfcncdF/Zw3GNLOvnXfyupw6777MDWovuYLtOJx2Srb6ZY2mVzryFVsFSM7t8+1aTkm6/k/id3w+WVXE7C5iKoVUSOPtIwuW0nYMBq7fWuONcct04/A7SqEitZYpGOcK5YkKxxscUBZtR3xC4PLe8OubeE4kkQad8Zwytpz6agCv41n8D47FeCQwkssb6Nfox0q2VPqPNj6g1j848ZaxtHnVdRRogVwTs8qI2ANydLEge+KAiHK/NttfxLw2+ja2uECI0EmUDmMqQYm29VBx+WRUz5o4/Hw+3aeQM2CFRF3Z2Y4VFHuTVeeJnFuH8UtRHbET3xZRbLEp6qNqGdewKKBnOrGK33iJwS4msbZkBlns5YLhkHeQxjDhfcnJPzoDPmu+LdEzLBaa9JYW2uQt8h1caS3yxjO2fWu3PXH7iwtPiY0ibToEiPqBy7Ko0kdsEnvXX/APo3D+iZOuusD/w5OJtX9n0T5tedsY71q/GW+j/kxoycPKYmRN9RAkQtgD2HegJJxO+uYbJ5vsDLHG8rDD6CFUtgb5BwAM05O4vLd2cdzMI16qCQBM4VSM4Yt6996ivHeF2I4bLOs8xVoZFjb4q4Ks+hgF0l8HLbYxW08OmS44PBErbi3EMmO6MUwQR7jNAccM49e8SVprIW8duHZYmnDs0+gkFgFIEaEggHzH5VtuUuZBfRyak6U0DmK4iJzoZfUNgakI3BqL8h8eh4ZaCyvpFt5rUuuJDpEi62ZZISf5wEH9nJzWZyFwuR34hdyK0S30mYkYEMI1Uqrsv7JbOcd6A+/DuP3nEupJYiCO3jkaNJJg7mYqcMVCsNCZ2Dbk77VtOU+YvjBKkidK4t36c8WcgHuGQ4GpGG4OKivIXGYeE2xsb+RbeW2eQK0nlWZCxZZIWOzjBwQNwa2Hh9ZPJdX/EGRo0vHjEKOCGKRLpEhU7rq7gH0oDJ4Vx67l4jNZutuFgWOR3XXllkzgKCdmGPWphVY8J5jtY+NX8rzIsbw26K5zgsurUAcdxU/wCB8WS8hE0WdBZ1BIxnQ7LkfI6cg+2KAz6UpQClKUArjFc0oBXGmuaUBwRQCuaUBxiuaUoDjFc0pQHQRLnOkZ98DP512xXNKA4xTTXNKA4ArmlKA6CMA5AGT3ON/wA670pQHTpLnVpGffAz+ddiK5pQHGKAVzSgOrxg4yAcbjI7fSu1KUB1eMN3AONxkV2pSgONIrkUpQClKU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jc621\Desktop\HMS logo.jpg"/>
          <p:cNvPicPr>
            <a:picLocks noChangeAspect="1" noChangeArrowheads="1"/>
          </p:cNvPicPr>
          <p:nvPr/>
        </p:nvPicPr>
        <p:blipFill>
          <a:blip r:embed="rId3" cstate="print"/>
          <a:srcRect/>
          <a:stretch>
            <a:fillRect/>
          </a:stretch>
        </p:blipFill>
        <p:spPr bwMode="auto">
          <a:xfrm>
            <a:off x="7315200" y="6143625"/>
            <a:ext cx="1595438" cy="714375"/>
          </a:xfrm>
          <a:prstGeom prst="rect">
            <a:avLst/>
          </a:prstGeom>
          <a:noFill/>
        </p:spPr>
      </p:pic>
      <p:sp>
        <p:nvSpPr>
          <p:cNvPr id="5" name="Title 4"/>
          <p:cNvSpPr>
            <a:spLocks noGrp="1"/>
          </p:cNvSpPr>
          <p:nvPr>
            <p:ph type="title"/>
          </p:nvPr>
        </p:nvSpPr>
        <p:spPr/>
        <p:txBody>
          <a:bodyPr/>
          <a:lstStyle/>
          <a:p>
            <a:r>
              <a:rPr lang="en-US" dirty="0" smtClean="0"/>
              <a:t>Objectives</a:t>
            </a:r>
            <a:endParaRPr lang="en-US" dirty="0"/>
          </a:p>
        </p:txBody>
      </p:sp>
      <p:sp>
        <p:nvSpPr>
          <p:cNvPr id="6" name="Content Placeholder 5"/>
          <p:cNvSpPr>
            <a:spLocks noGrp="1"/>
          </p:cNvSpPr>
          <p:nvPr>
            <p:ph idx="1"/>
          </p:nvPr>
        </p:nvSpPr>
        <p:spPr/>
        <p:txBody>
          <a:bodyPr/>
          <a:lstStyle/>
          <a:p>
            <a:r>
              <a:rPr lang="en-US" dirty="0" smtClean="0"/>
              <a:t>Provide rationale for broad curriculum reform at Harvard Medical School</a:t>
            </a:r>
          </a:p>
          <a:p>
            <a:r>
              <a:rPr lang="en-US" dirty="0" smtClean="0"/>
              <a:t>Delineate anticipated changes for hematology teaching </a:t>
            </a:r>
          </a:p>
          <a:p>
            <a:r>
              <a:rPr lang="en-US" dirty="0" smtClean="0"/>
              <a:t>Explore potential opportunities and obstacles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idx="1"/>
          </p:nvPr>
        </p:nvSpPr>
        <p:spPr/>
        <p:txBody>
          <a:bodyPr/>
          <a:lstStyle/>
          <a:p>
            <a:r>
              <a:rPr lang="en-US" dirty="0" smtClean="0"/>
              <a:t>Students direct their own learning and remain active</a:t>
            </a:r>
          </a:p>
          <a:p>
            <a:r>
              <a:rPr lang="en-US" dirty="0" smtClean="0"/>
              <a:t>Greater preparation</a:t>
            </a:r>
          </a:p>
          <a:p>
            <a:r>
              <a:rPr lang="en-US" dirty="0" smtClean="0"/>
              <a:t>Increased integration leads to understanding of “the big picture”</a:t>
            </a:r>
          </a:p>
          <a:p>
            <a:r>
              <a:rPr lang="en-US" dirty="0" smtClean="0"/>
              <a:t>Decreased dependence on lectures</a:t>
            </a:r>
          </a:p>
          <a:p>
            <a:r>
              <a:rPr lang="en-US" dirty="0" smtClean="0"/>
              <a:t>Opportunities for faculty to gain new skills</a:t>
            </a:r>
          </a:p>
          <a:p>
            <a:pPr lvl="1"/>
            <a:r>
              <a:rPr lang="en-US" dirty="0" smtClean="0"/>
              <a:t>Videos</a:t>
            </a:r>
          </a:p>
          <a:p>
            <a:pPr lvl="1"/>
            <a:r>
              <a:rPr lang="en-US" dirty="0" smtClean="0"/>
              <a:t>Small group facilitation</a:t>
            </a:r>
          </a:p>
          <a:p>
            <a:pPr lvl="1"/>
            <a:endParaRPr lang="en-US" dirty="0"/>
          </a:p>
        </p:txBody>
      </p:sp>
    </p:spTree>
    <p:extLst>
      <p:ext uri="{BB962C8B-B14F-4D97-AF65-F5344CB8AC3E}">
        <p14:creationId xmlns:p14="http://schemas.microsoft.com/office/powerpoint/2010/main" val="6965790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Challenges</a:t>
            </a:r>
            <a:endParaRPr lang="en-US" dirty="0"/>
          </a:p>
        </p:txBody>
      </p:sp>
      <p:sp>
        <p:nvSpPr>
          <p:cNvPr id="3" name="Content Placeholder 2"/>
          <p:cNvSpPr>
            <a:spLocks noGrp="1"/>
          </p:cNvSpPr>
          <p:nvPr>
            <p:ph idx="1"/>
          </p:nvPr>
        </p:nvSpPr>
        <p:spPr/>
        <p:txBody>
          <a:bodyPr/>
          <a:lstStyle/>
          <a:p>
            <a:r>
              <a:rPr lang="en-US" dirty="0" smtClean="0"/>
              <a:t>Students are less experienced</a:t>
            </a:r>
          </a:p>
          <a:p>
            <a:pPr lvl="1"/>
            <a:r>
              <a:rPr lang="en-US" dirty="0" smtClean="0"/>
              <a:t>In hematology course</a:t>
            </a:r>
          </a:p>
          <a:p>
            <a:pPr lvl="1"/>
            <a:r>
              <a:rPr lang="en-US" dirty="0" smtClean="0"/>
              <a:t>In clerkships</a:t>
            </a:r>
          </a:p>
          <a:p>
            <a:r>
              <a:rPr lang="en-US" dirty="0" smtClean="0"/>
              <a:t>Faculty development is never easy</a:t>
            </a:r>
          </a:p>
          <a:p>
            <a:pPr lvl="1"/>
            <a:r>
              <a:rPr lang="en-US" dirty="0" smtClean="0"/>
              <a:t>Decreasing number of faculty</a:t>
            </a:r>
          </a:p>
          <a:p>
            <a:r>
              <a:rPr lang="en-US" dirty="0" smtClean="0"/>
              <a:t>Time commitment</a:t>
            </a:r>
          </a:p>
          <a:p>
            <a:r>
              <a:rPr lang="en-US" dirty="0" smtClean="0"/>
              <a:t>How much preparatory work is the right amount?</a:t>
            </a:r>
            <a:endParaRPr lang="en-US" dirty="0"/>
          </a:p>
        </p:txBody>
      </p:sp>
    </p:spTree>
    <p:extLst>
      <p:ext uri="{BB962C8B-B14F-4D97-AF65-F5344CB8AC3E}">
        <p14:creationId xmlns:p14="http://schemas.microsoft.com/office/powerpoint/2010/main" val="67694837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274638"/>
            <a:ext cx="8229600" cy="944562"/>
          </a:xfrm>
        </p:spPr>
        <p:txBody>
          <a:bodyPr/>
          <a:lstStyle/>
          <a:p>
            <a:r>
              <a:rPr lang="en-US" b="1">
                <a:latin typeface="Arial" charset="0"/>
                <a:ea typeface="ＭＳ Ｐゴシック" charset="0"/>
                <a:cs typeface="ＭＳ Ｐゴシック" charset="0"/>
              </a:rPr>
              <a:t>Outcomes</a:t>
            </a:r>
          </a:p>
        </p:txBody>
      </p:sp>
      <p:sp>
        <p:nvSpPr>
          <p:cNvPr id="40963" name="Content Placeholder 2"/>
          <p:cNvSpPr>
            <a:spLocks noGrp="1"/>
          </p:cNvSpPr>
          <p:nvPr>
            <p:ph idx="1"/>
          </p:nvPr>
        </p:nvSpPr>
        <p:spPr>
          <a:xfrm>
            <a:off x="304800" y="1295400"/>
            <a:ext cx="8229600" cy="4525963"/>
          </a:xfrm>
        </p:spPr>
        <p:txBody>
          <a:bodyPr/>
          <a:lstStyle/>
          <a:p>
            <a:r>
              <a:rPr lang="en-US">
                <a:latin typeface="Arial" charset="0"/>
                <a:ea typeface="ＭＳ Ｐゴシック" charset="0"/>
                <a:cs typeface="ＭＳ Ｐゴシック" charset="0"/>
              </a:rPr>
              <a:t>Personal/behavioral -  curiosity, empathy, reflective, respectful, committed to scholarship and inquiry</a:t>
            </a:r>
          </a:p>
          <a:p>
            <a:r>
              <a:rPr lang="en-US">
                <a:latin typeface="Arial" charset="0"/>
                <a:ea typeface="ＭＳ Ｐゴシック" charset="0"/>
                <a:cs typeface="ＭＳ Ｐゴシック" charset="0"/>
              </a:rPr>
              <a:t>Learning environment</a:t>
            </a:r>
          </a:p>
          <a:p>
            <a:r>
              <a:rPr lang="en-US">
                <a:latin typeface="Arial" charset="0"/>
                <a:ea typeface="ＭＳ Ｐゴシック" charset="0"/>
                <a:cs typeface="ＭＳ Ｐゴシック" charset="0"/>
              </a:rPr>
              <a:t>Knowledge</a:t>
            </a:r>
          </a:p>
          <a:p>
            <a:r>
              <a:rPr lang="en-US">
                <a:latin typeface="Arial" charset="0"/>
                <a:ea typeface="ＭＳ Ｐゴシック" charset="0"/>
                <a:cs typeface="ＭＳ Ｐゴシック" charset="0"/>
              </a:rPr>
              <a:t>Critical Thinking</a:t>
            </a:r>
          </a:p>
          <a:p>
            <a:r>
              <a:rPr lang="en-US">
                <a:latin typeface="Arial" charset="0"/>
                <a:ea typeface="ＭＳ Ｐゴシック" charset="0"/>
                <a:cs typeface="ＭＳ Ｐゴシック" charset="0"/>
              </a:rPr>
              <a:t>Team function</a:t>
            </a:r>
          </a:p>
          <a:p>
            <a:r>
              <a:rPr lang="en-US">
                <a:latin typeface="Arial" charset="0"/>
                <a:ea typeface="ＭＳ Ｐゴシック" charset="0"/>
                <a:cs typeface="ＭＳ Ｐゴシック" charset="0"/>
              </a:rPr>
              <a:t>Clinical integration into PCE</a:t>
            </a:r>
          </a:p>
        </p:txBody>
      </p:sp>
    </p:spTree>
    <p:extLst>
      <p:ext uri="{BB962C8B-B14F-4D97-AF65-F5344CB8AC3E}">
        <p14:creationId xmlns:p14="http://schemas.microsoft.com/office/powerpoint/2010/main" val="343061142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b="1" dirty="0">
                <a:solidFill>
                  <a:srgbClr val="FF0000"/>
                </a:solidFill>
                <a:latin typeface="Arial" charset="0"/>
                <a:ea typeface="ＭＳ Ｐゴシック" charset="0"/>
                <a:cs typeface="ＭＳ Ｐゴシック" charset="0"/>
              </a:rPr>
              <a:t>Outcomes – Mixed methods</a:t>
            </a:r>
          </a:p>
        </p:txBody>
      </p:sp>
      <p:sp>
        <p:nvSpPr>
          <p:cNvPr id="41987" name="Content Placeholder 2"/>
          <p:cNvSpPr>
            <a:spLocks noGrp="1"/>
          </p:cNvSpPr>
          <p:nvPr>
            <p:ph sz="half" idx="1"/>
          </p:nvPr>
        </p:nvSpPr>
        <p:spPr>
          <a:xfrm>
            <a:off x="152400" y="1524000"/>
            <a:ext cx="4038600" cy="3276600"/>
          </a:xfrm>
        </p:spPr>
        <p:txBody>
          <a:bodyPr/>
          <a:lstStyle/>
          <a:p>
            <a:r>
              <a:rPr lang="en-US">
                <a:latin typeface="Arial" charset="0"/>
                <a:ea typeface="ＭＳ Ｐゴシック" charset="0"/>
                <a:cs typeface="ＭＳ Ｐゴシック" charset="0"/>
              </a:rPr>
              <a:t>Instruments to assess curiosity, empathy, burnout</a:t>
            </a:r>
          </a:p>
          <a:p>
            <a:r>
              <a:rPr lang="en-US">
                <a:latin typeface="Arial" charset="0"/>
                <a:ea typeface="ＭＳ Ｐゴシック" charset="0"/>
                <a:cs typeface="ＭＳ Ｐゴシック" charset="0"/>
              </a:rPr>
              <a:t>NBME style exam</a:t>
            </a:r>
          </a:p>
          <a:p>
            <a:r>
              <a:rPr lang="en-US">
                <a:latin typeface="Arial" charset="0"/>
                <a:ea typeface="ＭＳ Ｐゴシック" charset="0"/>
                <a:cs typeface="ＭＳ Ｐゴシック" charset="0"/>
              </a:rPr>
              <a:t>Critical thinking cases</a:t>
            </a:r>
          </a:p>
        </p:txBody>
      </p:sp>
      <p:sp>
        <p:nvSpPr>
          <p:cNvPr id="41988" name="Content Placeholder 4"/>
          <p:cNvSpPr>
            <a:spLocks noGrp="1"/>
          </p:cNvSpPr>
          <p:nvPr>
            <p:ph sz="half" idx="2"/>
          </p:nvPr>
        </p:nvSpPr>
        <p:spPr>
          <a:xfrm>
            <a:off x="4343400" y="1524000"/>
            <a:ext cx="4038600" cy="2743200"/>
          </a:xfrm>
        </p:spPr>
        <p:txBody>
          <a:bodyPr/>
          <a:lstStyle/>
          <a:p>
            <a:r>
              <a:rPr lang="en-US">
                <a:latin typeface="Arial" charset="0"/>
                <a:ea typeface="ＭＳ Ｐゴシック" charset="0"/>
                <a:cs typeface="ＭＳ Ｐゴシック" charset="0"/>
              </a:rPr>
              <a:t>Simulation</a:t>
            </a:r>
          </a:p>
          <a:p>
            <a:r>
              <a:rPr lang="en-US">
                <a:latin typeface="Arial" charset="0"/>
                <a:ea typeface="ＭＳ Ｐゴシック" charset="0"/>
                <a:cs typeface="ＭＳ Ｐゴシック" charset="0"/>
              </a:rPr>
              <a:t>Surveys</a:t>
            </a:r>
          </a:p>
          <a:p>
            <a:r>
              <a:rPr lang="en-US">
                <a:latin typeface="Arial" charset="0"/>
                <a:ea typeface="ＭＳ Ｐゴシック" charset="0"/>
                <a:cs typeface="ＭＳ Ｐゴシック" charset="0"/>
              </a:rPr>
              <a:t>OSCEs</a:t>
            </a:r>
          </a:p>
          <a:p>
            <a:r>
              <a:rPr lang="en-US">
                <a:latin typeface="Arial" charset="0"/>
                <a:ea typeface="ＭＳ Ｐゴシック" charset="0"/>
                <a:cs typeface="ＭＳ Ｐゴシック" charset="0"/>
              </a:rPr>
              <a:t>Assessment by PCE directors</a:t>
            </a:r>
          </a:p>
          <a:p>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337808859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 and </a:t>
            </a:r>
            <a:r>
              <a:rPr lang="en-US" smtClean="0"/>
              <a:t>Discusison</a:t>
            </a:r>
            <a:endParaRPr lang="en-US"/>
          </a:p>
        </p:txBody>
      </p:sp>
      <p:sp>
        <p:nvSpPr>
          <p:cNvPr id="6" name="Content Placeholder 5"/>
          <p:cNvSpPr>
            <a:spLocks noGrp="1"/>
          </p:cNvSpPr>
          <p:nvPr>
            <p:ph idx="1"/>
          </p:nvPr>
        </p:nvSpPr>
        <p:spPr/>
        <p:txBody>
          <a:bodyPr/>
          <a:lstStyle/>
          <a:p>
            <a:endParaRPr lang="en-US"/>
          </a:p>
        </p:txBody>
      </p:sp>
    </p:spTree>
    <p:extLst>
      <p:ext uri="{BB962C8B-B14F-4D97-AF65-F5344CB8AC3E}">
        <p14:creationId xmlns:p14="http://schemas.microsoft.com/office/powerpoint/2010/main" val="2834925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Disclosures</a:t>
            </a:r>
            <a:endParaRPr lang="en-US" dirty="0"/>
          </a:p>
        </p:txBody>
      </p:sp>
      <p:sp>
        <p:nvSpPr>
          <p:cNvPr id="3" name="Content Placeholder 2"/>
          <p:cNvSpPr>
            <a:spLocks noGrp="1"/>
          </p:cNvSpPr>
          <p:nvPr>
            <p:ph idx="1"/>
          </p:nvPr>
        </p:nvSpPr>
        <p:spPr/>
        <p:txBody>
          <a:bodyPr/>
          <a:lstStyle/>
          <a:p>
            <a:r>
              <a:rPr lang="en-US" dirty="0" smtClean="0"/>
              <a:t>No conflicts of interest to report</a:t>
            </a:r>
          </a:p>
          <a:p>
            <a:r>
              <a:rPr lang="en-US" dirty="0" smtClean="0"/>
              <a:t>I am not (yet) a course director</a:t>
            </a:r>
          </a:p>
          <a:p>
            <a:pPr lvl="1"/>
            <a:r>
              <a:rPr lang="en-US" dirty="0" smtClean="0"/>
              <a:t>Tutorial leader for several years</a:t>
            </a:r>
          </a:p>
          <a:p>
            <a:pPr lvl="1"/>
            <a:r>
              <a:rPr lang="en-US" dirty="0" smtClean="0"/>
              <a:t>Transitioning into a course co-director role</a:t>
            </a:r>
          </a:p>
          <a:p>
            <a:r>
              <a:rPr lang="en-US" dirty="0" smtClean="0"/>
              <a:t>The hematology course has not (yet) been changed</a:t>
            </a:r>
          </a:p>
          <a:p>
            <a:pPr lvl="1"/>
            <a:r>
              <a:rPr lang="en-US" dirty="0" smtClean="0"/>
              <a:t>New course will run early 2016</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r>
              <a:rPr lang="en-US" dirty="0"/>
              <a:t>Slides created with input </a:t>
            </a:r>
            <a:r>
              <a:rPr lang="en-US" dirty="0" smtClean="0"/>
              <a:t>from HMS leaders</a:t>
            </a:r>
          </a:p>
          <a:p>
            <a:pPr lvl="1"/>
            <a:r>
              <a:rPr lang="en-US" dirty="0" smtClean="0"/>
              <a:t>Dr</a:t>
            </a:r>
            <a:r>
              <a:rPr lang="en-US" dirty="0"/>
              <a:t>. Richard </a:t>
            </a:r>
            <a:r>
              <a:rPr lang="en-US" dirty="0" err="1" smtClean="0"/>
              <a:t>Schwartzstein</a:t>
            </a:r>
            <a:r>
              <a:rPr lang="en-US" dirty="0" smtClean="0"/>
              <a:t>, leading curriculum reform </a:t>
            </a:r>
          </a:p>
          <a:p>
            <a:pPr lvl="1"/>
            <a:r>
              <a:rPr lang="en-US" dirty="0" smtClean="0"/>
              <a:t>Dr. Barbara </a:t>
            </a:r>
            <a:r>
              <a:rPr lang="en-US" dirty="0" err="1" smtClean="0"/>
              <a:t>Cockrill</a:t>
            </a:r>
            <a:r>
              <a:rPr lang="en-US" dirty="0" smtClean="0"/>
              <a:t>, Director of </a:t>
            </a:r>
            <a:r>
              <a:rPr lang="en-US" dirty="0" err="1" smtClean="0"/>
              <a:t>Facutly</a:t>
            </a:r>
            <a:r>
              <a:rPr lang="en-US" dirty="0" smtClean="0"/>
              <a:t> Development</a:t>
            </a:r>
          </a:p>
          <a:p>
            <a:pPr lvl="1"/>
            <a:r>
              <a:rPr lang="en-US" dirty="0" smtClean="0"/>
              <a:t>Dr. Edward </a:t>
            </a:r>
            <a:r>
              <a:rPr lang="en-US" dirty="0" err="1" smtClean="0"/>
              <a:t>Hundert</a:t>
            </a:r>
            <a:r>
              <a:rPr lang="en-US" dirty="0" smtClean="0"/>
              <a:t>, Dean for Medical Education</a:t>
            </a:r>
          </a:p>
          <a:p>
            <a:pPr marL="585216" lvl="1" indent="0">
              <a:buNone/>
            </a:pPr>
            <a:endParaRPr lang="en-US" dirty="0" smtClean="0"/>
          </a:p>
          <a:p>
            <a:r>
              <a:rPr lang="en-US" dirty="0" smtClean="0"/>
              <a:t>Guidance from Drs. Matt </a:t>
            </a:r>
            <a:r>
              <a:rPr lang="en-US" dirty="0" err="1" smtClean="0"/>
              <a:t>Heeney</a:t>
            </a:r>
            <a:r>
              <a:rPr lang="en-US" dirty="0" smtClean="0"/>
              <a:t> and Scott </a:t>
            </a:r>
            <a:r>
              <a:rPr lang="en-US" dirty="0" err="1" smtClean="0"/>
              <a:t>Lovitch</a:t>
            </a:r>
            <a:endParaRPr lang="en-US" dirty="0"/>
          </a:p>
        </p:txBody>
      </p:sp>
    </p:spTree>
    <p:extLst>
      <p:ext uri="{BB962C8B-B14F-4D97-AF65-F5344CB8AC3E}">
        <p14:creationId xmlns:p14="http://schemas.microsoft.com/office/powerpoint/2010/main" val="3827729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HMS Curricular Reform</a:t>
            </a:r>
            <a:endParaRPr lang="en-US" dirty="0"/>
          </a:p>
        </p:txBody>
      </p:sp>
      <p:sp>
        <p:nvSpPr>
          <p:cNvPr id="3" name="Content Placeholder 2"/>
          <p:cNvSpPr>
            <a:spLocks noGrp="1"/>
          </p:cNvSpPr>
          <p:nvPr>
            <p:ph idx="1"/>
          </p:nvPr>
        </p:nvSpPr>
        <p:spPr/>
        <p:txBody>
          <a:bodyPr/>
          <a:lstStyle/>
          <a:p>
            <a:r>
              <a:rPr lang="en-US" dirty="0" smtClean="0"/>
              <a:t>Summary of major changes</a:t>
            </a:r>
          </a:p>
          <a:p>
            <a:pPr lvl="1"/>
            <a:r>
              <a:rPr lang="en-US" dirty="0" smtClean="0"/>
              <a:t>Improve the way students think and problem-solve</a:t>
            </a:r>
          </a:p>
          <a:p>
            <a:pPr lvl="1"/>
            <a:r>
              <a:rPr lang="en-US" dirty="0" smtClean="0"/>
              <a:t>Structural/sequence changes to reorganize exposures</a:t>
            </a:r>
          </a:p>
          <a:p>
            <a:pPr lvl="1"/>
            <a:r>
              <a:rPr lang="en-US" dirty="0" smtClean="0"/>
              <a:t>New learning spaces that will facilitate attainment of goals</a:t>
            </a:r>
          </a:p>
          <a:p>
            <a:pPr lvl="1"/>
            <a:r>
              <a:rPr lang="en-US" dirty="0" smtClean="0"/>
              <a:t>Improvements in assessment and feedback</a:t>
            </a:r>
          </a:p>
          <a:p>
            <a:pPr lvl="1"/>
            <a:r>
              <a:rPr lang="en-US" dirty="0" smtClean="0"/>
              <a:t>Faculty development</a:t>
            </a:r>
          </a:p>
          <a:p>
            <a:pPr lvl="1"/>
            <a:endParaRPr lang="en-US" dirty="0"/>
          </a:p>
        </p:txBody>
      </p:sp>
      <p:sp>
        <p:nvSpPr>
          <p:cNvPr id="4" name="Right Arrow 3"/>
          <p:cNvSpPr/>
          <p:nvPr/>
        </p:nvSpPr>
        <p:spPr>
          <a:xfrm>
            <a:off x="228600" y="2209800"/>
            <a:ext cx="838200" cy="3048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ight Arrow 4"/>
          <p:cNvSpPr/>
          <p:nvPr/>
        </p:nvSpPr>
        <p:spPr>
          <a:xfrm>
            <a:off x="228600" y="2667000"/>
            <a:ext cx="838200" cy="3048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74870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Rationale for Curricular Reform</a:t>
            </a:r>
            <a:endParaRPr lang="en-US" dirty="0"/>
          </a:p>
        </p:txBody>
      </p:sp>
      <p:sp>
        <p:nvSpPr>
          <p:cNvPr id="3" name="Content Placeholder 2"/>
          <p:cNvSpPr>
            <a:spLocks noGrp="1"/>
          </p:cNvSpPr>
          <p:nvPr>
            <p:ph idx="1"/>
          </p:nvPr>
        </p:nvSpPr>
        <p:spPr/>
        <p:txBody>
          <a:bodyPr/>
          <a:lstStyle/>
          <a:p>
            <a:r>
              <a:rPr lang="en-US" dirty="0" smtClean="0"/>
              <a:t>If it’s not broken, why fix it?</a:t>
            </a:r>
          </a:p>
          <a:p>
            <a:r>
              <a:rPr lang="en-US" dirty="0" smtClean="0"/>
              <a:t>Our students are mostly happy and successful</a:t>
            </a:r>
          </a:p>
          <a:p>
            <a:pPr lvl="1"/>
            <a:r>
              <a:rPr lang="en-US" dirty="0" smtClean="0"/>
              <a:t>USMLE passage rates</a:t>
            </a:r>
          </a:p>
          <a:p>
            <a:pPr lvl="1"/>
            <a:r>
              <a:rPr lang="en-US" dirty="0" smtClean="0"/>
              <a:t>Residency match</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Rationale for Curricular Reform</a:t>
            </a:r>
            <a:endParaRPr lang="en-US" dirty="0">
              <a:solidFill>
                <a:srgbClr val="C00000"/>
              </a:solidFill>
            </a:endParaRPr>
          </a:p>
        </p:txBody>
      </p:sp>
      <p:sp>
        <p:nvSpPr>
          <p:cNvPr id="6" name="Rectangle 3"/>
          <p:cNvSpPr txBox="1">
            <a:spLocks noChangeArrowheads="1"/>
          </p:cNvSpPr>
          <p:nvPr/>
        </p:nvSpPr>
        <p:spPr>
          <a:xfrm>
            <a:off x="228600" y="1752600"/>
            <a:ext cx="3810000" cy="3703638"/>
          </a:xfrm>
          <a:prstGeom prst="rect">
            <a:avLst/>
          </a:prstGeom>
        </p:spPr>
        <p:txBody>
          <a:bodyPr vert="horz">
            <a:normAutofit/>
          </a:bodyPr>
          <a:lstStyle/>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Tx/>
              <a:buNone/>
              <a:tabLst/>
              <a:defRPr/>
            </a:pPr>
            <a:r>
              <a:rPr kumimoji="0" lang="en-US" altLang="en-US" sz="2400" b="1" i="1" u="none" strike="noStrike" kern="1200" cap="none" spc="0" normalizeH="0" baseline="0" noProof="0" dirty="0" smtClean="0">
                <a:ln>
                  <a:noFill/>
                </a:ln>
                <a:solidFill>
                  <a:schemeClr val="tx1"/>
                </a:solidFill>
                <a:effectLst/>
                <a:uLnTx/>
                <a:uFillTx/>
                <a:latin typeface="Arial" pitchFamily="34" charset="0"/>
                <a:ea typeface="ＭＳ Ｐゴシック" pitchFamily="-1" charset="-128"/>
                <a:cs typeface="Arial" pitchFamily="34" charset="0"/>
              </a:rPr>
              <a:t>Surface Learning</a:t>
            </a:r>
          </a:p>
          <a:p>
            <a:pPr marL="548640" indent="-411480">
              <a:spcBef>
                <a:spcPct val="20000"/>
              </a:spcBef>
              <a:buClr>
                <a:schemeClr val="tx1">
                  <a:shade val="95000"/>
                </a:schemeClr>
              </a:buClr>
              <a:buSzPct val="65000"/>
              <a:defRPr/>
            </a:pPr>
            <a:r>
              <a:rPr kumimoji="0" lang="en-US" altLang="en-US" sz="2400" b="0" i="0" u="none" strike="noStrike" kern="1200" cap="none" spc="0" normalizeH="0" baseline="0" noProof="0" dirty="0" smtClean="0">
                <a:ln>
                  <a:noFill/>
                </a:ln>
                <a:solidFill>
                  <a:schemeClr val="tx1"/>
                </a:solidFill>
                <a:effectLst/>
                <a:uLnTx/>
                <a:uFillTx/>
                <a:latin typeface="Arial" pitchFamily="34" charset="0"/>
                <a:ea typeface="ＭＳ Ｐゴシック" pitchFamily="-1" charset="-128"/>
                <a:cs typeface="Arial" pitchFamily="34" charset="0"/>
              </a:rPr>
              <a:t>-- </a:t>
            </a:r>
            <a:r>
              <a:rPr lang="en-US" altLang="en-US" sz="2400" dirty="0">
                <a:latin typeface="Arial" pitchFamily="34" charset="0"/>
                <a:ea typeface="ＭＳ Ｐゴシック" pitchFamily="-1" charset="-128"/>
                <a:cs typeface="Arial" pitchFamily="34" charset="0"/>
              </a:rPr>
              <a:t>Knowledge abundant but </a:t>
            </a:r>
            <a:r>
              <a:rPr lang="en-US" altLang="en-US" sz="2400" dirty="0" smtClean="0">
                <a:latin typeface="Arial" pitchFamily="34" charset="0"/>
                <a:ea typeface="ＭＳ Ｐゴシック" pitchFamily="-1" charset="-128"/>
                <a:cs typeface="Arial" pitchFamily="34" charset="0"/>
              </a:rPr>
              <a:t>disorganized</a:t>
            </a:r>
          </a:p>
          <a:p>
            <a:pPr marL="548640" indent="-411480">
              <a:spcBef>
                <a:spcPct val="20000"/>
              </a:spcBef>
              <a:buClr>
                <a:schemeClr val="tx1">
                  <a:shade val="95000"/>
                </a:schemeClr>
              </a:buClr>
              <a:buSzPct val="65000"/>
              <a:defRPr/>
            </a:pPr>
            <a:r>
              <a:rPr lang="en-US" altLang="en-US" sz="2400" dirty="0" smtClean="0">
                <a:latin typeface="Arial" pitchFamily="34" charset="0"/>
                <a:ea typeface="ＭＳ Ｐゴシック" pitchFamily="-1" charset="-128"/>
                <a:cs typeface="Arial" pitchFamily="34" charset="0"/>
              </a:rPr>
              <a:t>-- </a:t>
            </a:r>
            <a:r>
              <a:rPr kumimoji="0" lang="en-US" altLang="en-US" sz="2400" b="0" i="0" u="none" strike="noStrike" kern="1200" cap="none" spc="0" normalizeH="0" baseline="0" noProof="0" dirty="0" smtClean="0">
                <a:ln>
                  <a:noFill/>
                </a:ln>
                <a:solidFill>
                  <a:schemeClr val="tx1"/>
                </a:solidFill>
                <a:effectLst/>
                <a:uLnTx/>
                <a:uFillTx/>
                <a:latin typeface="Arial" pitchFamily="34" charset="0"/>
                <a:ea typeface="ＭＳ Ｐゴシック" pitchFamily="-1" charset="-128"/>
                <a:cs typeface="Arial" pitchFamily="34" charset="0"/>
              </a:rPr>
              <a:t>New info not linked to previous knowledge</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Tx/>
              <a:buNone/>
              <a:tabLst/>
              <a:defRPr/>
            </a:pPr>
            <a:r>
              <a:rPr kumimoji="0" lang="en-US" altLang="en-US" sz="2400" b="0" i="0" u="none" strike="noStrike" kern="1200" cap="none" spc="0" normalizeH="0" baseline="0" noProof="0" dirty="0" smtClean="0">
                <a:ln>
                  <a:noFill/>
                </a:ln>
                <a:solidFill>
                  <a:schemeClr val="tx1"/>
                </a:solidFill>
                <a:effectLst/>
                <a:uLnTx/>
                <a:uFillTx/>
                <a:latin typeface="Arial" pitchFamily="34" charset="0"/>
                <a:ea typeface="ＭＳ Ｐゴシック" pitchFamily="-1" charset="-128"/>
                <a:cs typeface="Arial" pitchFamily="34" charset="0"/>
              </a:rPr>
              <a:t>-- Focus on memorization and recall</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Tx/>
              <a:buNone/>
              <a:tabLst/>
              <a:defRPr/>
            </a:pPr>
            <a:r>
              <a:rPr kumimoji="0" lang="en-US" altLang="en-US" sz="2400" b="0" i="0" u="none" strike="noStrike" kern="1200" cap="none" spc="0" normalizeH="0" baseline="0" noProof="0" dirty="0" smtClean="0">
                <a:ln>
                  <a:noFill/>
                </a:ln>
                <a:solidFill>
                  <a:schemeClr val="tx1"/>
                </a:solidFill>
                <a:effectLst/>
                <a:uLnTx/>
                <a:uFillTx/>
                <a:latin typeface="Arial" pitchFamily="34" charset="0"/>
                <a:ea typeface="ＭＳ Ｐゴシック" pitchFamily="-1" charset="-128"/>
                <a:cs typeface="Arial" pitchFamily="34" charset="0"/>
              </a:rPr>
              <a:t>-- Learns concepts and facts without reflection</a:t>
            </a:r>
          </a:p>
        </p:txBody>
      </p:sp>
      <p:pic>
        <p:nvPicPr>
          <p:cNvPr id="17410" name="Picture 2" descr="http://static.theglobeandmail.ca/20d/incoming/article12068813.ece/ALTERNATES/w620/web-montreal-water22nw1.jpg"/>
          <p:cNvPicPr>
            <a:picLocks noChangeAspect="1" noChangeArrowheads="1"/>
          </p:cNvPicPr>
          <p:nvPr/>
        </p:nvPicPr>
        <p:blipFill>
          <a:blip r:embed="rId2" cstate="print"/>
          <a:srcRect/>
          <a:stretch>
            <a:fillRect/>
          </a:stretch>
        </p:blipFill>
        <p:spPr bwMode="auto">
          <a:xfrm>
            <a:off x="4101264" y="2286000"/>
            <a:ext cx="4737936" cy="2667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49" name="Rectangle 2"/>
          <p:cNvSpPr>
            <a:spLocks noGrp="1" noChangeArrowheads="1"/>
          </p:cNvSpPr>
          <p:nvPr>
            <p:ph type="title"/>
          </p:nvPr>
        </p:nvSpPr>
        <p:spPr>
          <a:xfrm>
            <a:off x="762000" y="0"/>
            <a:ext cx="7772400" cy="1143000"/>
          </a:xfrm>
        </p:spPr>
        <p:txBody>
          <a:bodyPr>
            <a:normAutofit fontScale="90000"/>
          </a:bodyPr>
          <a:lstStyle/>
          <a:p>
            <a:r>
              <a:rPr lang="en-US" dirty="0" smtClean="0"/>
              <a:t>Kolb Cycle of Experiential Learning</a:t>
            </a:r>
          </a:p>
        </p:txBody>
      </p:sp>
      <p:sp>
        <p:nvSpPr>
          <p:cNvPr id="309250" name="Oval 4"/>
          <p:cNvSpPr>
            <a:spLocks noChangeArrowheads="1"/>
          </p:cNvSpPr>
          <p:nvPr/>
        </p:nvSpPr>
        <p:spPr bwMode="auto">
          <a:xfrm>
            <a:off x="3200400" y="1295400"/>
            <a:ext cx="2895600" cy="13716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09251" name="Text Box 8"/>
          <p:cNvSpPr txBox="1">
            <a:spLocks noChangeArrowheads="1"/>
          </p:cNvSpPr>
          <p:nvPr/>
        </p:nvSpPr>
        <p:spPr bwMode="auto">
          <a:xfrm>
            <a:off x="3505200" y="1524000"/>
            <a:ext cx="2286000" cy="830997"/>
          </a:xfrm>
          <a:prstGeom prst="rect">
            <a:avLst/>
          </a:prstGeom>
          <a:noFill/>
          <a:ln w="9525">
            <a:noFill/>
            <a:miter lim="800000"/>
            <a:headEnd/>
            <a:tailEnd/>
          </a:ln>
        </p:spPr>
        <p:txBody>
          <a:bodyPr>
            <a:spAutoFit/>
          </a:bodyPr>
          <a:lstStyle/>
          <a:p>
            <a:pPr algn="ctr">
              <a:spcBef>
                <a:spcPct val="50000"/>
              </a:spcBef>
            </a:pPr>
            <a:r>
              <a:rPr lang="en-US" sz="2400" b="1" dirty="0">
                <a:latin typeface="Arial Unicode MS" pitchFamily="34" charset="-128"/>
              </a:rPr>
              <a:t>Concrete Experience</a:t>
            </a:r>
          </a:p>
        </p:txBody>
      </p:sp>
      <p:sp>
        <p:nvSpPr>
          <p:cNvPr id="309252" name="Text Box 9"/>
          <p:cNvSpPr txBox="1">
            <a:spLocks noChangeArrowheads="1"/>
          </p:cNvSpPr>
          <p:nvPr/>
        </p:nvSpPr>
        <p:spPr bwMode="auto">
          <a:xfrm>
            <a:off x="6781800" y="3733800"/>
            <a:ext cx="1676400" cy="457200"/>
          </a:xfrm>
          <a:prstGeom prst="rect">
            <a:avLst/>
          </a:prstGeom>
          <a:noFill/>
          <a:ln w="9525">
            <a:noFill/>
            <a:miter lim="800000"/>
            <a:headEnd/>
            <a:tailEnd/>
          </a:ln>
        </p:spPr>
        <p:txBody>
          <a:bodyPr>
            <a:spAutoFit/>
          </a:bodyPr>
          <a:lstStyle/>
          <a:p>
            <a:pPr>
              <a:spcBef>
                <a:spcPct val="50000"/>
              </a:spcBef>
            </a:pPr>
            <a:r>
              <a:rPr lang="en-US"/>
              <a:t>Reflection</a:t>
            </a:r>
          </a:p>
        </p:txBody>
      </p:sp>
      <p:sp>
        <p:nvSpPr>
          <p:cNvPr id="309253" name="Oval 12"/>
          <p:cNvSpPr>
            <a:spLocks noChangeArrowheads="1"/>
          </p:cNvSpPr>
          <p:nvPr/>
        </p:nvSpPr>
        <p:spPr bwMode="auto">
          <a:xfrm>
            <a:off x="5943600" y="2743200"/>
            <a:ext cx="2895600" cy="1371600"/>
          </a:xfrm>
          <a:prstGeom prst="ellipse">
            <a:avLst/>
          </a:prstGeom>
          <a:solidFill>
            <a:srgbClr val="00CCFF"/>
          </a:solidFill>
          <a:ln w="9525">
            <a:solidFill>
              <a:schemeClr val="tx1"/>
            </a:solidFill>
            <a:round/>
            <a:headEnd/>
            <a:tailEnd/>
          </a:ln>
        </p:spPr>
        <p:txBody>
          <a:bodyPr wrap="none" anchor="ctr"/>
          <a:lstStyle/>
          <a:p>
            <a:endParaRPr lang="en-US"/>
          </a:p>
        </p:txBody>
      </p:sp>
      <p:sp>
        <p:nvSpPr>
          <p:cNvPr id="309254" name="Text Box 13"/>
          <p:cNvSpPr txBox="1">
            <a:spLocks noChangeArrowheads="1"/>
          </p:cNvSpPr>
          <p:nvPr/>
        </p:nvSpPr>
        <p:spPr bwMode="auto">
          <a:xfrm>
            <a:off x="6629400" y="3200400"/>
            <a:ext cx="2286000" cy="461665"/>
          </a:xfrm>
          <a:prstGeom prst="rect">
            <a:avLst/>
          </a:prstGeom>
          <a:noFill/>
          <a:ln w="9525">
            <a:noFill/>
            <a:miter lim="800000"/>
            <a:headEnd/>
            <a:tailEnd/>
          </a:ln>
        </p:spPr>
        <p:txBody>
          <a:bodyPr>
            <a:spAutoFit/>
          </a:bodyPr>
          <a:lstStyle/>
          <a:p>
            <a:pPr>
              <a:spcBef>
                <a:spcPct val="50000"/>
              </a:spcBef>
            </a:pPr>
            <a:r>
              <a:rPr lang="en-US" sz="2400" b="1" dirty="0">
                <a:latin typeface="Arial Unicode MS" pitchFamily="34" charset="-128"/>
              </a:rPr>
              <a:t>Reflection</a:t>
            </a:r>
          </a:p>
        </p:txBody>
      </p:sp>
      <p:sp>
        <p:nvSpPr>
          <p:cNvPr id="309255" name="Oval 15"/>
          <p:cNvSpPr>
            <a:spLocks noChangeArrowheads="1"/>
          </p:cNvSpPr>
          <p:nvPr/>
        </p:nvSpPr>
        <p:spPr bwMode="auto">
          <a:xfrm>
            <a:off x="3124200" y="4572000"/>
            <a:ext cx="2895600" cy="1371600"/>
          </a:xfrm>
          <a:prstGeom prst="ellipse">
            <a:avLst/>
          </a:prstGeom>
          <a:solidFill>
            <a:srgbClr val="FF0000"/>
          </a:solidFill>
          <a:ln w="9525">
            <a:solidFill>
              <a:schemeClr val="tx1"/>
            </a:solidFill>
            <a:round/>
            <a:headEnd/>
            <a:tailEnd/>
          </a:ln>
        </p:spPr>
        <p:txBody>
          <a:bodyPr wrap="none" anchor="ctr"/>
          <a:lstStyle/>
          <a:p>
            <a:endParaRPr lang="en-US"/>
          </a:p>
        </p:txBody>
      </p:sp>
      <p:sp>
        <p:nvSpPr>
          <p:cNvPr id="309256" name="Text Box 16"/>
          <p:cNvSpPr txBox="1">
            <a:spLocks noChangeArrowheads="1"/>
          </p:cNvSpPr>
          <p:nvPr/>
        </p:nvSpPr>
        <p:spPr bwMode="auto">
          <a:xfrm>
            <a:off x="3276600" y="4724400"/>
            <a:ext cx="2743200" cy="830997"/>
          </a:xfrm>
          <a:prstGeom prst="rect">
            <a:avLst/>
          </a:prstGeom>
          <a:noFill/>
          <a:ln w="9525">
            <a:noFill/>
            <a:miter lim="800000"/>
            <a:headEnd/>
            <a:tailEnd/>
          </a:ln>
        </p:spPr>
        <p:txBody>
          <a:bodyPr>
            <a:spAutoFit/>
          </a:bodyPr>
          <a:lstStyle/>
          <a:p>
            <a:pPr algn="ctr">
              <a:spcBef>
                <a:spcPct val="50000"/>
              </a:spcBef>
            </a:pPr>
            <a:r>
              <a:rPr lang="en-US" sz="2400" b="1" dirty="0">
                <a:latin typeface="Arial Unicode MS" pitchFamily="34" charset="-128"/>
              </a:rPr>
              <a:t>Abstract Conceptualization</a:t>
            </a:r>
          </a:p>
        </p:txBody>
      </p:sp>
      <p:sp>
        <p:nvSpPr>
          <p:cNvPr id="309257" name="Text Box 17"/>
          <p:cNvSpPr txBox="1">
            <a:spLocks noChangeArrowheads="1"/>
          </p:cNvSpPr>
          <p:nvPr/>
        </p:nvSpPr>
        <p:spPr bwMode="auto">
          <a:xfrm>
            <a:off x="1066800" y="3810000"/>
            <a:ext cx="1676400" cy="457200"/>
          </a:xfrm>
          <a:prstGeom prst="rect">
            <a:avLst/>
          </a:prstGeom>
          <a:noFill/>
          <a:ln w="9525">
            <a:noFill/>
            <a:miter lim="800000"/>
            <a:headEnd/>
            <a:tailEnd/>
          </a:ln>
        </p:spPr>
        <p:txBody>
          <a:bodyPr>
            <a:spAutoFit/>
          </a:bodyPr>
          <a:lstStyle/>
          <a:p>
            <a:pPr>
              <a:spcBef>
                <a:spcPct val="50000"/>
              </a:spcBef>
            </a:pPr>
            <a:r>
              <a:rPr lang="en-US"/>
              <a:t>Reflection</a:t>
            </a:r>
          </a:p>
        </p:txBody>
      </p:sp>
      <p:sp>
        <p:nvSpPr>
          <p:cNvPr id="309258" name="Oval 18"/>
          <p:cNvSpPr>
            <a:spLocks noChangeArrowheads="1"/>
          </p:cNvSpPr>
          <p:nvPr/>
        </p:nvSpPr>
        <p:spPr bwMode="auto">
          <a:xfrm>
            <a:off x="228600" y="2819400"/>
            <a:ext cx="2895600" cy="1371600"/>
          </a:xfrm>
          <a:prstGeom prst="ellipse">
            <a:avLst/>
          </a:prstGeom>
          <a:solidFill>
            <a:srgbClr val="339966"/>
          </a:solidFill>
          <a:ln w="9525">
            <a:solidFill>
              <a:schemeClr val="tx1"/>
            </a:solidFill>
            <a:round/>
            <a:headEnd/>
            <a:tailEnd/>
          </a:ln>
        </p:spPr>
        <p:txBody>
          <a:bodyPr wrap="none" anchor="ctr"/>
          <a:lstStyle/>
          <a:p>
            <a:endParaRPr lang="en-US"/>
          </a:p>
        </p:txBody>
      </p:sp>
      <p:sp>
        <p:nvSpPr>
          <p:cNvPr id="309259" name="Text Box 19"/>
          <p:cNvSpPr txBox="1">
            <a:spLocks noChangeArrowheads="1"/>
          </p:cNvSpPr>
          <p:nvPr/>
        </p:nvSpPr>
        <p:spPr bwMode="auto">
          <a:xfrm>
            <a:off x="533400" y="3276600"/>
            <a:ext cx="2819400" cy="461665"/>
          </a:xfrm>
          <a:prstGeom prst="rect">
            <a:avLst/>
          </a:prstGeom>
          <a:noFill/>
          <a:ln w="9525">
            <a:noFill/>
            <a:miter lim="800000"/>
            <a:headEnd/>
            <a:tailEnd/>
          </a:ln>
        </p:spPr>
        <p:txBody>
          <a:bodyPr>
            <a:spAutoFit/>
          </a:bodyPr>
          <a:lstStyle/>
          <a:p>
            <a:pPr>
              <a:spcBef>
                <a:spcPct val="50000"/>
              </a:spcBef>
            </a:pPr>
            <a:r>
              <a:rPr lang="en-US" sz="2400" b="1" dirty="0">
                <a:latin typeface="Arial Unicode MS" pitchFamily="34" charset="-128"/>
              </a:rPr>
              <a:t>Experimentation</a:t>
            </a:r>
          </a:p>
        </p:txBody>
      </p:sp>
      <p:sp>
        <p:nvSpPr>
          <p:cNvPr id="309260" name="AutoShape 20"/>
          <p:cNvSpPr>
            <a:spLocks noChangeArrowheads="1"/>
          </p:cNvSpPr>
          <p:nvPr/>
        </p:nvSpPr>
        <p:spPr bwMode="auto">
          <a:xfrm rot="19226414">
            <a:off x="6705600" y="1524000"/>
            <a:ext cx="1143000" cy="990600"/>
          </a:xfrm>
          <a:prstGeom prst="curvedLeftArrow">
            <a:avLst>
              <a:gd name="adj1" fmla="val 21667"/>
              <a:gd name="adj2" fmla="val 43333"/>
              <a:gd name="adj3" fmla="val 33333"/>
            </a:avLst>
          </a:prstGeom>
          <a:solidFill>
            <a:schemeClr val="tx1"/>
          </a:solidFill>
          <a:ln w="9525">
            <a:solidFill>
              <a:schemeClr val="tx1"/>
            </a:solidFill>
            <a:miter lim="800000"/>
            <a:headEnd/>
            <a:tailEnd/>
          </a:ln>
        </p:spPr>
        <p:txBody>
          <a:bodyPr wrap="none" anchor="ctr"/>
          <a:lstStyle/>
          <a:p>
            <a:endParaRPr lang="en-US"/>
          </a:p>
        </p:txBody>
      </p:sp>
      <p:sp>
        <p:nvSpPr>
          <p:cNvPr id="309261" name="AutoShape 21"/>
          <p:cNvSpPr>
            <a:spLocks noChangeArrowheads="1"/>
          </p:cNvSpPr>
          <p:nvPr/>
        </p:nvSpPr>
        <p:spPr bwMode="auto">
          <a:xfrm>
            <a:off x="6705600" y="4419600"/>
            <a:ext cx="838200" cy="1143000"/>
          </a:xfrm>
          <a:prstGeom prst="curvedLeftArrow">
            <a:avLst>
              <a:gd name="adj1" fmla="val 27273"/>
              <a:gd name="adj2" fmla="val 54545"/>
              <a:gd name="adj3" fmla="val 33333"/>
            </a:avLst>
          </a:prstGeom>
          <a:solidFill>
            <a:schemeClr val="tx1"/>
          </a:solidFill>
          <a:ln w="9525">
            <a:solidFill>
              <a:schemeClr val="tx1"/>
            </a:solidFill>
            <a:miter lim="800000"/>
            <a:headEnd/>
            <a:tailEnd/>
          </a:ln>
        </p:spPr>
        <p:txBody>
          <a:bodyPr wrap="none" anchor="ctr"/>
          <a:lstStyle/>
          <a:p>
            <a:endParaRPr lang="en-US"/>
          </a:p>
        </p:txBody>
      </p:sp>
      <p:sp>
        <p:nvSpPr>
          <p:cNvPr id="309262" name="AutoShape 23"/>
          <p:cNvSpPr>
            <a:spLocks noChangeArrowheads="1"/>
          </p:cNvSpPr>
          <p:nvPr/>
        </p:nvSpPr>
        <p:spPr bwMode="auto">
          <a:xfrm rot="12345256" flipH="1">
            <a:off x="1413122" y="1255563"/>
            <a:ext cx="762000" cy="1066800"/>
          </a:xfrm>
          <a:prstGeom prst="curvedRightArrow">
            <a:avLst>
              <a:gd name="adj1" fmla="val 23333"/>
              <a:gd name="adj2" fmla="val 46667"/>
              <a:gd name="adj3" fmla="val 33333"/>
            </a:avLst>
          </a:prstGeom>
          <a:solidFill>
            <a:schemeClr val="tx1"/>
          </a:solidFill>
          <a:ln w="9525">
            <a:solidFill>
              <a:schemeClr val="tx1"/>
            </a:solidFill>
            <a:miter lim="800000"/>
            <a:headEnd/>
            <a:tailEnd/>
          </a:ln>
        </p:spPr>
        <p:txBody>
          <a:bodyPr wrap="none" anchor="ctr"/>
          <a:lstStyle/>
          <a:p>
            <a:endParaRPr lang="en-US"/>
          </a:p>
        </p:txBody>
      </p:sp>
      <p:sp>
        <p:nvSpPr>
          <p:cNvPr id="309263" name="AutoShape 24"/>
          <p:cNvSpPr>
            <a:spLocks noChangeArrowheads="1"/>
          </p:cNvSpPr>
          <p:nvPr/>
        </p:nvSpPr>
        <p:spPr bwMode="auto">
          <a:xfrm rot="7947695" flipH="1">
            <a:off x="1186109" y="4446648"/>
            <a:ext cx="749735" cy="1066800"/>
          </a:xfrm>
          <a:prstGeom prst="curvedRightArrow">
            <a:avLst>
              <a:gd name="adj1" fmla="val 23333"/>
              <a:gd name="adj2" fmla="val 46667"/>
              <a:gd name="adj3" fmla="val 33333"/>
            </a:avLst>
          </a:prstGeom>
          <a:solidFill>
            <a:schemeClr val="tx1"/>
          </a:solidFill>
          <a:ln w="9525">
            <a:solidFill>
              <a:schemeClr val="tx1"/>
            </a:solidFill>
            <a:miter lim="800000"/>
            <a:headEnd/>
            <a:tailEnd/>
          </a:ln>
        </p:spPr>
        <p:txBody>
          <a:bodyPr wrap="none" anchor="ctr"/>
          <a:lstStyle/>
          <a:p>
            <a:endParaRPr lang="en-US"/>
          </a:p>
        </p:txBody>
      </p:sp>
      <p:sp>
        <p:nvSpPr>
          <p:cNvPr id="309264" name="Text Box 25"/>
          <p:cNvSpPr txBox="1">
            <a:spLocks noChangeArrowheads="1"/>
          </p:cNvSpPr>
          <p:nvPr/>
        </p:nvSpPr>
        <p:spPr bwMode="auto">
          <a:xfrm>
            <a:off x="1600200" y="6400800"/>
            <a:ext cx="5410200" cy="228600"/>
          </a:xfrm>
          <a:prstGeom prst="rect">
            <a:avLst/>
          </a:prstGeom>
          <a:noFill/>
          <a:ln w="9525">
            <a:noFill/>
            <a:miter lim="800000"/>
            <a:headEnd/>
            <a:tailEnd/>
          </a:ln>
        </p:spPr>
        <p:txBody>
          <a:bodyPr>
            <a:spAutoFit/>
          </a:bodyPr>
          <a:lstStyle/>
          <a:p>
            <a:pPr>
              <a:spcBef>
                <a:spcPct val="50000"/>
              </a:spcBef>
            </a:pPr>
            <a:r>
              <a:rPr lang="en-US" sz="900" b="1">
                <a:latin typeface="Arial Unicode MS" pitchFamily="34" charset="-128"/>
              </a:rPr>
              <a:t>David A. Kolb.  Experiential Learning: Experience as the source of learning and development (1984)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7" name="Rectangle 2"/>
          <p:cNvSpPr>
            <a:spLocks noGrp="1" noChangeArrowheads="1"/>
          </p:cNvSpPr>
          <p:nvPr>
            <p:ph type="title"/>
          </p:nvPr>
        </p:nvSpPr>
        <p:spPr/>
        <p:txBody>
          <a:bodyPr/>
          <a:lstStyle/>
          <a:p>
            <a:r>
              <a:rPr lang="en-US" smtClean="0"/>
              <a:t>Missed Steps</a:t>
            </a:r>
          </a:p>
        </p:txBody>
      </p:sp>
      <p:sp>
        <p:nvSpPr>
          <p:cNvPr id="311298" name="Rectangle 3"/>
          <p:cNvSpPr>
            <a:spLocks noGrp="1" noChangeArrowheads="1"/>
          </p:cNvSpPr>
          <p:nvPr>
            <p:ph type="body" idx="1"/>
          </p:nvPr>
        </p:nvSpPr>
        <p:spPr>
          <a:xfrm>
            <a:off x="685800" y="1828800"/>
            <a:ext cx="7772400" cy="4114800"/>
          </a:xfrm>
        </p:spPr>
        <p:txBody>
          <a:bodyPr/>
          <a:lstStyle/>
          <a:p>
            <a:r>
              <a:rPr lang="en-US" smtClean="0"/>
              <a:t>Optimal learning requires time for all four steps</a:t>
            </a:r>
          </a:p>
          <a:p>
            <a:r>
              <a:rPr lang="en-US" smtClean="0"/>
              <a:t>Rushed learners often skip reflection and abstract conceptualization</a:t>
            </a:r>
          </a:p>
          <a:p>
            <a:r>
              <a:rPr lang="en-US" smtClean="0"/>
              <a:t>Oscillation between experience and experimentation is far less effective</a:t>
            </a:r>
          </a:p>
        </p:txBody>
      </p:sp>
      <p:sp>
        <p:nvSpPr>
          <p:cNvPr id="311299" name="Text Box 4"/>
          <p:cNvSpPr txBox="1">
            <a:spLocks noChangeArrowheads="1"/>
          </p:cNvSpPr>
          <p:nvPr/>
        </p:nvSpPr>
        <p:spPr bwMode="auto">
          <a:xfrm>
            <a:off x="5791200" y="5638800"/>
            <a:ext cx="1676400" cy="457200"/>
          </a:xfrm>
          <a:prstGeom prst="rect">
            <a:avLst/>
          </a:prstGeom>
          <a:noFill/>
          <a:ln w="9525">
            <a:noFill/>
            <a:miter lim="800000"/>
            <a:headEnd/>
            <a:tailEnd/>
          </a:ln>
        </p:spPr>
        <p:txBody>
          <a:bodyPr>
            <a:spAutoFit/>
          </a:bodyPr>
          <a:lstStyle/>
          <a:p>
            <a:pPr>
              <a:spcBef>
                <a:spcPct val="50000"/>
              </a:spcBef>
            </a:pPr>
            <a:r>
              <a:rPr lang="en-US"/>
              <a:t>Reflection</a:t>
            </a:r>
          </a:p>
        </p:txBody>
      </p:sp>
      <p:sp>
        <p:nvSpPr>
          <p:cNvPr id="311300" name="Oval 5"/>
          <p:cNvSpPr>
            <a:spLocks noChangeArrowheads="1"/>
          </p:cNvSpPr>
          <p:nvPr/>
        </p:nvSpPr>
        <p:spPr bwMode="auto">
          <a:xfrm>
            <a:off x="5257800" y="4724400"/>
            <a:ext cx="2895600" cy="1371600"/>
          </a:xfrm>
          <a:prstGeom prst="ellipse">
            <a:avLst/>
          </a:prstGeom>
          <a:solidFill>
            <a:srgbClr val="339966"/>
          </a:solidFill>
          <a:ln w="9525">
            <a:solidFill>
              <a:schemeClr val="tx1"/>
            </a:solidFill>
            <a:round/>
            <a:headEnd/>
            <a:tailEnd/>
          </a:ln>
        </p:spPr>
        <p:txBody>
          <a:bodyPr wrap="none" anchor="ctr"/>
          <a:lstStyle/>
          <a:p>
            <a:endParaRPr lang="en-US"/>
          </a:p>
        </p:txBody>
      </p:sp>
      <p:sp>
        <p:nvSpPr>
          <p:cNvPr id="311301" name="Text Box 6"/>
          <p:cNvSpPr txBox="1">
            <a:spLocks noChangeArrowheads="1"/>
          </p:cNvSpPr>
          <p:nvPr/>
        </p:nvSpPr>
        <p:spPr bwMode="auto">
          <a:xfrm>
            <a:off x="5562600" y="5181600"/>
            <a:ext cx="2819400" cy="461665"/>
          </a:xfrm>
          <a:prstGeom prst="rect">
            <a:avLst/>
          </a:prstGeom>
          <a:noFill/>
          <a:ln w="9525">
            <a:noFill/>
            <a:miter lim="800000"/>
            <a:headEnd/>
            <a:tailEnd/>
          </a:ln>
        </p:spPr>
        <p:txBody>
          <a:bodyPr>
            <a:spAutoFit/>
          </a:bodyPr>
          <a:lstStyle/>
          <a:p>
            <a:pPr>
              <a:spcBef>
                <a:spcPct val="50000"/>
              </a:spcBef>
            </a:pPr>
            <a:r>
              <a:rPr lang="en-US" sz="2400" b="1" dirty="0">
                <a:latin typeface="Arial Unicode MS" pitchFamily="34" charset="-128"/>
              </a:rPr>
              <a:t>Experimentation</a:t>
            </a:r>
          </a:p>
        </p:txBody>
      </p:sp>
      <p:sp>
        <p:nvSpPr>
          <p:cNvPr id="311302" name="Oval 7"/>
          <p:cNvSpPr>
            <a:spLocks noChangeArrowheads="1"/>
          </p:cNvSpPr>
          <p:nvPr/>
        </p:nvSpPr>
        <p:spPr bwMode="auto">
          <a:xfrm>
            <a:off x="457200" y="4724400"/>
            <a:ext cx="2895600" cy="13716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11303" name="Text Box 8"/>
          <p:cNvSpPr txBox="1">
            <a:spLocks noChangeArrowheads="1"/>
          </p:cNvSpPr>
          <p:nvPr/>
        </p:nvSpPr>
        <p:spPr bwMode="auto">
          <a:xfrm>
            <a:off x="762000" y="4953000"/>
            <a:ext cx="2286000" cy="830997"/>
          </a:xfrm>
          <a:prstGeom prst="rect">
            <a:avLst/>
          </a:prstGeom>
          <a:noFill/>
          <a:ln w="9525">
            <a:noFill/>
            <a:miter lim="800000"/>
            <a:headEnd/>
            <a:tailEnd/>
          </a:ln>
        </p:spPr>
        <p:txBody>
          <a:bodyPr>
            <a:spAutoFit/>
          </a:bodyPr>
          <a:lstStyle/>
          <a:p>
            <a:pPr algn="ctr">
              <a:spcBef>
                <a:spcPct val="50000"/>
              </a:spcBef>
            </a:pPr>
            <a:r>
              <a:rPr lang="en-US" sz="2400" b="1" dirty="0">
                <a:latin typeface="Arial Unicode MS" pitchFamily="34" charset="-128"/>
              </a:rPr>
              <a:t>Concrete Experience</a:t>
            </a:r>
          </a:p>
        </p:txBody>
      </p:sp>
      <p:sp>
        <p:nvSpPr>
          <p:cNvPr id="311304" name="Line 9"/>
          <p:cNvSpPr>
            <a:spLocks noChangeShapeType="1"/>
          </p:cNvSpPr>
          <p:nvPr/>
        </p:nvSpPr>
        <p:spPr bwMode="auto">
          <a:xfrm>
            <a:off x="3581400" y="5410200"/>
            <a:ext cx="1447800" cy="0"/>
          </a:xfrm>
          <a:prstGeom prst="line">
            <a:avLst/>
          </a:prstGeom>
          <a:noFill/>
          <a:ln w="28575">
            <a:solidFill>
              <a:schemeClr val="tx1"/>
            </a:solidFill>
            <a:round/>
            <a:headEnd type="triangle" w="lg" len="lg"/>
            <a:tailEnd type="triangle" w="lg" len="lg"/>
          </a:ln>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228</TotalTime>
  <Words>1429</Words>
  <Application>Microsoft Macintosh PowerPoint</Application>
  <PresentationFormat>On-screen Show (4:3)</PresentationFormat>
  <Paragraphs>271</Paragraphs>
  <Slides>24</Slides>
  <Notes>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Apex</vt:lpstr>
      <vt:lpstr>Pathways Curriculum at Harvard Medical School  </vt:lpstr>
      <vt:lpstr>Objectives</vt:lpstr>
      <vt:lpstr>Disclosures</vt:lpstr>
      <vt:lpstr>Acknowledgements</vt:lpstr>
      <vt:lpstr>HMS Curricular Reform</vt:lpstr>
      <vt:lpstr>Rationale for Curricular Reform</vt:lpstr>
      <vt:lpstr>Rationale for Curricular Reform</vt:lpstr>
      <vt:lpstr>Kolb Cycle of Experiential Learning</vt:lpstr>
      <vt:lpstr>Missed Steps</vt:lpstr>
      <vt:lpstr>Consequences  (according to faculty)</vt:lpstr>
      <vt:lpstr>Thinking!</vt:lpstr>
      <vt:lpstr>Task Force on Classroom Learning 2010</vt:lpstr>
      <vt:lpstr>Move Learning from Surface to Deep</vt:lpstr>
      <vt:lpstr>Changes is Structure and Sequence</vt:lpstr>
      <vt:lpstr>Changes in Teaching Pathways</vt:lpstr>
      <vt:lpstr>Integrated Organ System “Courses”</vt:lpstr>
      <vt:lpstr>PowerPoint Presentation</vt:lpstr>
      <vt:lpstr>Case-Based Collaborative Learning (CBCL)</vt:lpstr>
      <vt:lpstr>Anatomy of the CBCL</vt:lpstr>
      <vt:lpstr>Opportunities</vt:lpstr>
      <vt:lpstr>New Challenges</vt:lpstr>
      <vt:lpstr>Outcomes</vt:lpstr>
      <vt:lpstr>Outcomes – Mixed methods</vt:lpstr>
      <vt:lpstr>Questions and Discusison</vt:lpstr>
    </vt:vector>
  </TitlesOfParts>
  <Company>Partners HealthCare System,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Partners Information Systems</dc:creator>
  <cp:lastModifiedBy>Jennifer Kesselheim</cp:lastModifiedBy>
  <cp:revision>43</cp:revision>
  <dcterms:created xsi:type="dcterms:W3CDTF">2015-12-01T15:13:50Z</dcterms:created>
  <dcterms:modified xsi:type="dcterms:W3CDTF">2015-12-05T19:42:40Z</dcterms:modified>
</cp:coreProperties>
</file>