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3"/>
  </p:notesMasterIdLst>
  <p:sldIdLst>
    <p:sldId id="257" r:id="rId6"/>
    <p:sldId id="1280" r:id="rId7"/>
    <p:sldId id="1190" r:id="rId8"/>
    <p:sldId id="1191" r:id="rId9"/>
    <p:sldId id="333" r:id="rId10"/>
    <p:sldId id="334" r:id="rId11"/>
    <p:sldId id="260" r:id="rId12"/>
    <p:sldId id="261" r:id="rId13"/>
    <p:sldId id="1219" r:id="rId14"/>
    <p:sldId id="378" r:id="rId15"/>
    <p:sldId id="303" r:id="rId16"/>
    <p:sldId id="264" r:id="rId17"/>
    <p:sldId id="271" r:id="rId18"/>
    <p:sldId id="1221" r:id="rId19"/>
    <p:sldId id="1223" r:id="rId20"/>
    <p:sldId id="1224" r:id="rId21"/>
    <p:sldId id="1222" r:id="rId22"/>
    <p:sldId id="1281" r:id="rId23"/>
    <p:sldId id="1226" r:id="rId24"/>
    <p:sldId id="1228" r:id="rId25"/>
    <p:sldId id="1279" r:id="rId26"/>
    <p:sldId id="1229" r:id="rId27"/>
    <p:sldId id="1230" r:id="rId28"/>
    <p:sldId id="1232" r:id="rId29"/>
    <p:sldId id="1233" r:id="rId30"/>
    <p:sldId id="1234" r:id="rId31"/>
    <p:sldId id="1235" r:id="rId32"/>
    <p:sldId id="1282" r:id="rId33"/>
    <p:sldId id="1263" r:id="rId34"/>
    <p:sldId id="1243" r:id="rId35"/>
    <p:sldId id="1283" r:id="rId36"/>
    <p:sldId id="1244" r:id="rId37"/>
    <p:sldId id="1276" r:id="rId38"/>
    <p:sldId id="1245" r:id="rId39"/>
    <p:sldId id="1247" r:id="rId40"/>
    <p:sldId id="1248" r:id="rId41"/>
    <p:sldId id="1250" r:id="rId42"/>
    <p:sldId id="1284" r:id="rId43"/>
    <p:sldId id="1265" r:id="rId44"/>
    <p:sldId id="1266" r:id="rId45"/>
    <p:sldId id="1267" r:id="rId46"/>
    <p:sldId id="1275" r:id="rId47"/>
    <p:sldId id="1271" r:id="rId48"/>
    <p:sldId id="1274" r:id="rId49"/>
    <p:sldId id="1277" r:id="rId50"/>
    <p:sldId id="1220" r:id="rId51"/>
    <p:sldId id="29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CBC15-3FA6-EDC4-62BC-71E66B680E41}" name="JUAN SERRANO" initials="JS" userId="1cf8a1d792089c5c" providerId="Windows Live"/>
  <p188:author id="{363BB6C0-D99C-DBE1-8D40-852017E5550E}" name="page hayes" initials="ph" userId="c2f71a1a3adecc32" providerId="Windows Live"/>
  <p188:author id="{1470F7C9-29F7-BBBD-9B16-4425E4531F90}" name="Kailee Boedeker" initials="KB" userId="S::KBoedeker@hq.hematology.org::b77dd867-4351-4e21-a3f6-fcf19f53a3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D31"/>
    <a:srgbClr val="CAD7B2"/>
    <a:srgbClr val="C7C3D5"/>
    <a:srgbClr val="FDDDB0"/>
    <a:srgbClr val="BFE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4508C-FD67-D23A-8002-0FA44C6FCC5A}" v="1" dt="2023-07-19T18:29:13.509"/>
    <p1510:client id="{5575D736-DAEF-4161-97EF-51C3151BE29B}" v="8" dt="2023-06-26T20:18:54.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81" autoAdjust="0"/>
    <p:restoredTop sz="94660"/>
  </p:normalViewPr>
  <p:slideViewPr>
    <p:cSldViewPr snapToGrid="0">
      <p:cViewPr varScale="1">
        <p:scale>
          <a:sx n="63" d="100"/>
          <a:sy n="63" d="100"/>
        </p:scale>
        <p:origin x="8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E5AAD-96E6-4967-BF12-0EE2410CE396}"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AC1AA-F593-4A7B-8C00-1FFC7E3C71D1}" type="slidenum">
              <a:rPr lang="en-US" smtClean="0"/>
              <a:t>‹#›</a:t>
            </a:fld>
            <a:endParaRPr lang="en-US"/>
          </a:p>
        </p:txBody>
      </p:sp>
    </p:spTree>
    <p:extLst>
      <p:ext uri="{BB962C8B-B14F-4D97-AF65-F5344CB8AC3E}">
        <p14:creationId xmlns:p14="http://schemas.microsoft.com/office/powerpoint/2010/main" val="172878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guidelines.gradepro.org/profile/D5319730-F947-FFB7-B1F7-D4E9E4697079" TargetMode="External"/><Relationship Id="rId3" Type="http://schemas.openxmlformats.org/officeDocument/2006/relationships/hyperlink" Target="https://guidelines.gradepro.org/profile/A10CDC06-B411-D572-959A-A8405E1373A1" TargetMode="External"/><Relationship Id="rId7" Type="http://schemas.openxmlformats.org/officeDocument/2006/relationships/hyperlink" Target="https://guidelines.gradepro.org/profile/E753AE97-D04A-D35F-ABE1-F9CAB9461DD1"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guidelines.gradepro.org/profile/EF7ADEA0-49F1-7E89-A0DB-DE7A9E854A2B" TargetMode="External"/><Relationship Id="rId5" Type="http://schemas.openxmlformats.org/officeDocument/2006/relationships/hyperlink" Target="https://guidelines.gradepro.org/profile/3B5A5678-B1D9-4D60-8E1F-F3AD700132F8" TargetMode="External"/><Relationship Id="rId4" Type="http://schemas.openxmlformats.org/officeDocument/2006/relationships/hyperlink" Target="https://guidelines.gradepro.org/profile/80C377E5-E3C0-36CD-B646-C2532AB4D4B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b="1" dirty="0"/>
          </a:p>
          <a:p>
            <a:r>
              <a:rPr lang="es-CO" b="1" dirty="0"/>
              <a:t>El panel consideró que las consecuencias deseables del tratamiento domiciliario probablemente superan al tratamiento en el hospital. Probablemente, los pacientes más informados preferirían</a:t>
            </a:r>
          </a:p>
          <a:p>
            <a:r>
              <a:rPr lang="es-CO" b="1" dirty="0"/>
              <a:t>tratamiento a domicilio. Sin embargo, algunos pacientes pueden sentirse más seguros si son admitidos en el hospital. Además, los pacientes en los que el seguimiento puede ser difícil o no pueden tener las instalaciones adecuadas probablemente estén mejor si reciben tratamiento en el hospital. Además, el tratamiento en el hogar puede no ser factible en algunos contextos debido al sistema de salud. limitaciones o restricciones de las pólizas de seguro.</a:t>
            </a:r>
          </a:p>
          <a:p>
            <a:r>
              <a:rPr lang="es-CO" b="1" dirty="0"/>
              <a:t>Consideraciones de implementación</a:t>
            </a:r>
          </a:p>
          <a:p>
            <a:r>
              <a:rPr lang="es-CO" b="1" dirty="0"/>
              <a:t>Aunque el tratamiento domiciliario probablemente sea apropiado para la mayoría de los pacientes, algunos pacientes pueden optar por un tratamiento hospitalario. Un enfoque de toma de decisiones compartida</a:t>
            </a:r>
          </a:p>
          <a:p>
            <a:r>
              <a:rPr lang="es-CO" b="1" dirty="0"/>
              <a:t>La participación de una discusión con el paciente sobre los posibles beneficios, daños y costos de las alternativas puede ser una forma de implementar esta recomendación en</a:t>
            </a:r>
          </a:p>
          <a:p>
            <a:r>
              <a:rPr lang="es-CO" b="1" dirty="0"/>
              <a:t>práctica.</a:t>
            </a:r>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92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Links to ETD Frameworks</a:t>
            </a:r>
          </a:p>
          <a:p>
            <a:endParaRPr lang="en-CA" b="0" dirty="0"/>
          </a:p>
          <a:p>
            <a:r>
              <a:rPr lang="en-CA" b="1" dirty="0"/>
              <a:t>Recommendation 14 (hip fracture repair)</a:t>
            </a:r>
          </a:p>
          <a:p>
            <a:r>
              <a:rPr lang="en-US" sz="1200" u="sng" kern="1200" dirty="0">
                <a:solidFill>
                  <a:schemeClr val="tx1"/>
                </a:solidFill>
                <a:effectLst/>
                <a:latin typeface="+mn-lt"/>
                <a:ea typeface="+mn-ea"/>
                <a:cs typeface="+mn-cs"/>
                <a:hlinkClick r:id="rId3"/>
              </a:rPr>
              <a:t>https://guidelines.gradepro.org/profile/A10CDC06-B411-D572-959A-A8405E1373A1</a:t>
            </a:r>
            <a:endParaRPr lang="en-US" sz="1200" u="sng" kern="1200" dirty="0">
              <a:solidFill>
                <a:schemeClr val="tx1"/>
              </a:solidFill>
              <a:effectLst/>
              <a:latin typeface="+mn-lt"/>
              <a:ea typeface="+mn-ea"/>
              <a:cs typeface="+mn-cs"/>
            </a:endParaRPr>
          </a:p>
          <a:p>
            <a:endParaRPr lang="en-CA" b="0" dirty="0"/>
          </a:p>
          <a:p>
            <a:r>
              <a:rPr lang="en-CA" b="1" dirty="0"/>
              <a:t>Recommendation 15 (LMWH vs. UFH)</a:t>
            </a:r>
          </a:p>
          <a:p>
            <a:r>
              <a:rPr lang="en-US" sz="1200" u="sng" kern="1200" dirty="0">
                <a:solidFill>
                  <a:schemeClr val="tx1"/>
                </a:solidFill>
                <a:effectLst/>
                <a:latin typeface="+mn-lt"/>
                <a:ea typeface="+mn-ea"/>
                <a:cs typeface="+mn-cs"/>
                <a:hlinkClick r:id="rId4"/>
              </a:rPr>
              <a:t>https://guidelines.gradepro.org/profile/80C377E5-E3C0-36CD-B646-C2532AB4D4B9</a:t>
            </a:r>
            <a:endParaRPr lang="en-CA" b="0" dirty="0"/>
          </a:p>
          <a:p>
            <a:endParaRPr lang="en-CA" b="0" dirty="0"/>
          </a:p>
          <a:p>
            <a:r>
              <a:rPr lang="en-CA" b="1" dirty="0"/>
              <a:t>Recommendation 16 (major general surgery)</a:t>
            </a:r>
          </a:p>
          <a:p>
            <a:r>
              <a:rPr lang="en-US" sz="1200" u="sng" kern="1200" dirty="0">
                <a:solidFill>
                  <a:schemeClr val="tx1"/>
                </a:solidFill>
                <a:effectLst/>
                <a:latin typeface="+mn-lt"/>
                <a:ea typeface="+mn-ea"/>
                <a:cs typeface="+mn-cs"/>
                <a:hlinkClick r:id="rId5"/>
              </a:rPr>
              <a:t>https://guidelines.gradepro.org/profile/3B5A5678-B1D9-4D60-8E1F-F3AD700132F8</a:t>
            </a:r>
            <a:endParaRPr lang="en-US" sz="1200" u="sng" kern="1200" dirty="0">
              <a:solidFill>
                <a:schemeClr val="tx1"/>
              </a:solidFill>
              <a:effectLst/>
              <a:latin typeface="+mn-lt"/>
              <a:ea typeface="+mn-ea"/>
              <a:cs typeface="+mn-cs"/>
            </a:endParaRPr>
          </a:p>
          <a:p>
            <a:endParaRPr lang="en-CA" b="0" dirty="0"/>
          </a:p>
          <a:p>
            <a:r>
              <a:rPr lang="en-CA" b="1" dirty="0"/>
              <a:t>Recommendation 17 (LMWH vs. UFH)</a:t>
            </a:r>
          </a:p>
          <a:p>
            <a:r>
              <a:rPr lang="en-CA" b="0" dirty="0"/>
              <a:t>(</a:t>
            </a:r>
            <a:r>
              <a:rPr lang="en-US" sz="1200" u="sng" kern="1200" dirty="0">
                <a:solidFill>
                  <a:schemeClr val="tx1"/>
                </a:solidFill>
                <a:effectLst/>
                <a:latin typeface="+mn-lt"/>
                <a:ea typeface="+mn-ea"/>
                <a:cs typeface="+mn-cs"/>
                <a:hlinkClick r:id="rId6"/>
              </a:rPr>
              <a:t>https://guidelines.gradepro.org/profile/EF7ADEA0-49F1-7E89-A0DB-DE7A9E854A2B</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en-CA" b="1" dirty="0"/>
              <a:t>Recommendation 18 (laparoscopic cholecystectomy)</a:t>
            </a:r>
          </a:p>
          <a:p>
            <a:r>
              <a:rPr lang="en-US" sz="1200" u="sng" kern="1200" dirty="0">
                <a:solidFill>
                  <a:schemeClr val="tx1"/>
                </a:solidFill>
                <a:effectLst/>
                <a:latin typeface="+mn-lt"/>
                <a:ea typeface="+mn-ea"/>
                <a:cs typeface="+mn-cs"/>
                <a:hlinkClick r:id="rId7"/>
              </a:rPr>
              <a:t>https://guidelines.gradepro.org/profile/E753AE97-D04A-D35F-ABE1-F9CAB9461DD1</a:t>
            </a:r>
            <a:endParaRPr lang="en-US" sz="1200" u="sng" kern="1200" dirty="0">
              <a:solidFill>
                <a:schemeClr val="tx1"/>
              </a:solidFill>
              <a:effectLst/>
              <a:latin typeface="+mn-lt"/>
              <a:ea typeface="+mn-ea"/>
              <a:cs typeface="+mn-cs"/>
            </a:endParaRPr>
          </a:p>
          <a:p>
            <a:endParaRPr lang="en-US" sz="1200" b="0" u="sng" kern="1200" dirty="0">
              <a:solidFill>
                <a:schemeClr val="tx1"/>
              </a:solidFill>
              <a:effectLst/>
              <a:latin typeface="+mn-lt"/>
              <a:ea typeface="+mn-ea"/>
              <a:cs typeface="+mn-cs"/>
            </a:endParaRPr>
          </a:p>
          <a:p>
            <a:r>
              <a:rPr lang="en-CA" b="1" dirty="0"/>
              <a:t>Recommendation 25 (cardiac and vascular surgery)</a:t>
            </a:r>
          </a:p>
          <a:p>
            <a:r>
              <a:rPr lang="en-US" sz="1200" u="sng" kern="1200" dirty="0">
                <a:solidFill>
                  <a:schemeClr val="tx1"/>
                </a:solidFill>
                <a:effectLst/>
                <a:latin typeface="+mn-lt"/>
                <a:ea typeface="+mn-ea"/>
                <a:cs typeface="+mn-cs"/>
                <a:hlinkClick r:id="rId8"/>
              </a:rPr>
              <a:t>https://guidelines.gradepro.org/profile/D5319730-F947-FFB7-B1F7-D4E9E4697079</a:t>
            </a:r>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dirty="0"/>
          </a:p>
        </p:txBody>
      </p:sp>
    </p:spTree>
    <p:extLst>
      <p:ext uri="{BB962C8B-B14F-4D97-AF65-F5344CB8AC3E}">
        <p14:creationId xmlns:p14="http://schemas.microsoft.com/office/powerpoint/2010/main" val="263544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Over the last decade, several quantitative VTE risk assessment models (RAMs) were developed for medical inpatients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two most extensively studied are the empirically-derived Padua score and the database-derived IMPROVE score.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Both have been externally validated and showed fair discrimination in identifying medical inpatients who are and are not at increased risk of VTE</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However, they have not been extensively validated for guiding decisions about who should receive thromboprophylaxis in hospital</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30626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 2, and 3</a:t>
            </a:r>
          </a:p>
          <a:p>
            <a:endParaRPr lang="en-CA" b="0" dirty="0"/>
          </a:p>
          <a:p>
            <a:r>
              <a:rPr lang="en-CA" b="0" i="0" u="sng" dirty="0"/>
              <a:t>NOTES:</a:t>
            </a:r>
          </a:p>
          <a:p>
            <a:endParaRPr lang="en-CA"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Parenteral agents (</a:t>
            </a:r>
            <a:r>
              <a:rPr lang="en-CA" b="1" dirty="0"/>
              <a:t>LMWH, UFH, Fondaparinux</a:t>
            </a:r>
            <a:r>
              <a:rPr lang="en-CA" dirty="0"/>
              <a:t>) reduce the risk of PE (RR 0.59) and symptomatic DVT (RR 0.28) compared with no prophylaxis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LMWH</a:t>
            </a:r>
            <a:r>
              <a:rPr lang="en-CA" dirty="0"/>
              <a:t> and </a:t>
            </a:r>
            <a:r>
              <a:rPr lang="en-CA" b="1" dirty="0"/>
              <a:t>Fondaparinux</a:t>
            </a:r>
            <a:r>
              <a:rPr lang="en-CA" dirty="0"/>
              <a:t> are recommended over UFH due to once-daily dosing, lower risk of heparin-induced thrombocytopenia (HIT), and may be more effective for VTE prevention (imprecise estimates)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sng" strike="noStrike" kern="1200" baseline="0" dirty="0">
                <a:solidFill>
                  <a:schemeClr val="tx1"/>
                </a:solidFill>
                <a:latin typeface="+mn-lt"/>
                <a:ea typeface="+mn-ea"/>
                <a:cs typeface="+mn-cs"/>
              </a:rPr>
              <a:t>https://dbep.gradepro.org/profile/54B577E9-7F80-3A78-B3EA-3850E9A1D432</a:t>
            </a:r>
          </a:p>
        </p:txBody>
      </p:sp>
      <p:sp>
        <p:nvSpPr>
          <p:cNvPr id="4" name="Slide Number Placeholder 3"/>
          <p:cNvSpPr>
            <a:spLocks noGrp="1"/>
          </p:cNvSpPr>
          <p:nvPr>
            <p:ph type="sldNum" sz="quarter" idx="10"/>
          </p:nvPr>
        </p:nvSpPr>
        <p:spPr/>
        <p:txBody>
          <a:bodyPr/>
          <a:lstStyle/>
          <a:p>
            <a:fld id="{A8A219AF-31E1-4C13-8A47-7C32BFDA626C}" type="slidenum">
              <a:rPr lang="en-CA" smtClean="0"/>
              <a:t>27</a:t>
            </a:fld>
            <a:endParaRPr lang="en-CA" dirty="0"/>
          </a:p>
        </p:txBody>
      </p:sp>
    </p:spTree>
    <p:extLst>
      <p:ext uri="{BB962C8B-B14F-4D97-AF65-F5344CB8AC3E}">
        <p14:creationId xmlns:p14="http://schemas.microsoft.com/office/powerpoint/2010/main" val="658230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11</a:t>
            </a:r>
          </a:p>
          <a:p>
            <a:endParaRPr lang="en-CA" b="0" dirty="0"/>
          </a:p>
          <a:p>
            <a:r>
              <a:rPr lang="en-CA" b="0" dirty="0"/>
              <a:t>DOACs are associated with a higher rate of major bleeding than prophylactic LMWH.</a:t>
            </a:r>
          </a:p>
          <a:p>
            <a:endParaRPr lang="en-CA" b="0" dirty="0"/>
          </a:p>
          <a:p>
            <a:r>
              <a:rPr lang="en-CA" b="0" dirty="0"/>
              <a:t>For patients at high risk of bleeding, risk difference would be 8 more bleeds per 1,000 (2 more to 22 more)</a:t>
            </a:r>
          </a:p>
          <a:p>
            <a:endParaRPr lang="en-CA" b="0" dirty="0"/>
          </a:p>
          <a:p>
            <a:r>
              <a:rPr lang="en-CA" b="0" u="sng" dirty="0"/>
              <a:t>NOTES:</a:t>
            </a:r>
          </a:p>
          <a:p>
            <a:endParaRPr lang="en-CA" b="0" dirty="0"/>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guideline panel determined that there is moderate certainty of the evidence for net health harm given the increased bleeding risk from using a DOAC compared with LMWH in acutely ill medical inpatients, both for inpatient use and extended use</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While the panel judged that extending prophylaxis with a DOAC was probably both acceptable and feasible, it could increase inequity due to access and cost of extended out of hospital use. </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a:p>
            <a:r>
              <a:rPr lang="en-CA" b="0" dirty="0"/>
              <a:t>Link to Evidence-to-Decision framework: </a:t>
            </a:r>
            <a:r>
              <a:rPr lang="en-CA" sz="1200" b="0" i="0" u="sng" strike="noStrike" kern="1200" baseline="0" dirty="0">
                <a:solidFill>
                  <a:schemeClr val="tx1"/>
                </a:solidFill>
                <a:latin typeface="+mn-lt"/>
                <a:ea typeface="+mn-ea"/>
                <a:cs typeface="+mn-cs"/>
              </a:rPr>
              <a:t>https://guidelines.gradepro.org/profile/684ECAB2-2D90-B610-94A8-00BED6FC63FE</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254548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10</a:t>
            </a:r>
          </a:p>
          <a:p>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There is scarce data addressing which mechanical method is more effective (1 RCT).</a:t>
            </a:r>
          </a:p>
          <a:p>
            <a:endParaRPr lang="en-CA" b="0" dirty="0"/>
          </a:p>
          <a:p>
            <a:r>
              <a:rPr lang="en-CA" b="0" u="sng" dirty="0"/>
              <a:t>NOTES:</a:t>
            </a:r>
          </a:p>
          <a:p>
            <a:endParaRPr lang="en-CA" b="0" u="sng" dirty="0"/>
          </a:p>
          <a:p>
            <a:pPr marL="171450" indent="-171450">
              <a:buFont typeface="Arial" panose="020B0604020202020204" pitchFamily="34" charset="0"/>
              <a:buChar char="•"/>
            </a:pPr>
            <a:r>
              <a:rPr lang="en-CA" dirty="0"/>
              <a:t>Paucity of evidence concerning which mechanical method is more effective for preventing VTE</a:t>
            </a:r>
          </a:p>
          <a:p>
            <a:pPr marL="171450" indent="-171450">
              <a:buFont typeface="Arial" panose="020B0604020202020204" pitchFamily="34" charset="0"/>
              <a:buChar char="•"/>
            </a:pPr>
            <a:r>
              <a:rPr lang="en-CA" dirty="0"/>
              <a:t>Either option can be used for those with contraindications to pharmacological prophylaxis, including those at high bleeding risk</a:t>
            </a:r>
          </a:p>
          <a:p>
            <a:endParaRPr lang="en-CA" b="0" dirty="0"/>
          </a:p>
          <a:p>
            <a:r>
              <a:rPr lang="en-CA" b="0" dirty="0"/>
              <a:t>Link to Evidence-to-Decision framework: </a:t>
            </a:r>
            <a:r>
              <a:rPr lang="en-CA" sz="1200" b="0" i="0" u="sng" strike="noStrike" kern="1200" baseline="0" dirty="0">
                <a:solidFill>
                  <a:schemeClr val="tx1"/>
                </a:solidFill>
                <a:latin typeface="+mn-lt"/>
                <a:ea typeface="+mn-ea"/>
                <a:cs typeface="+mn-cs"/>
              </a:rPr>
              <a:t>https://guidelines.gradepro.org/profile/481D40D6-31CD-153A-BB3F-1CF50F1A7B23</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32</a:t>
            </a:fld>
            <a:endParaRPr lang="en-CA" dirty="0"/>
          </a:p>
        </p:txBody>
      </p:sp>
    </p:spTree>
    <p:extLst>
      <p:ext uri="{BB962C8B-B14F-4D97-AF65-F5344CB8AC3E}">
        <p14:creationId xmlns:p14="http://schemas.microsoft.com/office/powerpoint/2010/main" val="421572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13</a:t>
            </a:r>
          </a:p>
          <a:p>
            <a:endParaRPr lang="en-CA" b="0" dirty="0"/>
          </a:p>
          <a:p>
            <a:r>
              <a:rPr lang="en-CA" b="0" u="sng" dirty="0"/>
              <a:t>NOTES:</a:t>
            </a:r>
          </a:p>
          <a:p>
            <a:endParaRPr lang="en-CA" b="0" dirty="0"/>
          </a:p>
          <a:p>
            <a:pPr marL="171450" indent="-171450">
              <a:buFont typeface="Arial" panose="020B0604020202020204" pitchFamily="34" charset="0"/>
              <a:buChar char="•"/>
            </a:pPr>
            <a:r>
              <a:rPr lang="en-CA" dirty="0"/>
              <a:t>In a systematic review of four studies (1 LMWH, 3 DOAC) comparing inpatient-only versus extended pharmacologic prophylaxis:</a:t>
            </a:r>
          </a:p>
          <a:p>
            <a:pPr marL="628650" lvl="1" indent="-171450">
              <a:buFont typeface="Arial" panose="020B0604020202020204" pitchFamily="34" charset="0"/>
              <a:buChar char="•"/>
            </a:pPr>
            <a:r>
              <a:rPr lang="en-CA" dirty="0"/>
              <a:t>Extended prophylaxis led to relative reduction in PE (RR 0.63) and DVT (RR 0.54), but absolute effects were small (0 to 3 fewer per 1,000)</a:t>
            </a:r>
          </a:p>
          <a:p>
            <a:pPr marL="628650" lvl="1" indent="-171450">
              <a:buFont typeface="Arial" panose="020B0604020202020204" pitchFamily="34" charset="0"/>
              <a:buChar char="•"/>
            </a:pPr>
            <a:r>
              <a:rPr lang="en-CA" dirty="0"/>
              <a:t>Extended prophylaxis led to increase in risk of major bleeding (RR 2.09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0" dirty="0"/>
              <a:t>While there was reduction in PE and DVT, absolute effects were very small.</a:t>
            </a:r>
            <a:endParaRPr lang="en-CA" b="0" i="0" dirty="0"/>
          </a:p>
          <a:p>
            <a:pPr marL="628650" lvl="1" indent="-171450">
              <a:buFont typeface="Arial" panose="020B0604020202020204" pitchFamily="34" charset="0"/>
              <a:buChar char="•"/>
            </a:pPr>
            <a:endParaRPr lang="en-CA" b="0" dirty="0"/>
          </a:p>
          <a:p>
            <a:r>
              <a:rPr lang="en-CA" b="0" dirty="0"/>
              <a:t>Link to Evidence-to-Decision framework: </a:t>
            </a:r>
            <a:r>
              <a:rPr lang="en-CA" sz="1200" b="0" i="0" u="sng" strike="noStrike" kern="1200" baseline="0" dirty="0">
                <a:solidFill>
                  <a:schemeClr val="tx1"/>
                </a:solidFill>
                <a:latin typeface="+mn-lt"/>
                <a:ea typeface="+mn-ea"/>
                <a:cs typeface="+mn-cs"/>
              </a:rPr>
              <a:t>https://guidelines.gradepro.org/profile/B7E7908E-FFD0-19C4-862E-16561BEC51FE</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427028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Recommendations 18 and 19</a:t>
            </a:r>
          </a:p>
          <a:p>
            <a:endParaRPr lang="en-CA" b="0" dirty="0"/>
          </a:p>
          <a:p>
            <a:r>
              <a:rPr lang="en-CA" b="0" dirty="0"/>
              <a:t>Patients at increased VTE risk include: </a:t>
            </a:r>
            <a:r>
              <a:rPr lang="en-CA" sz="1200" b="1" i="1" dirty="0">
                <a:solidFill>
                  <a:srgbClr val="FF0000"/>
                </a:solidFill>
              </a:rPr>
              <a:t>recent surgery, prior VTE, postpartum women, active malignancy, or two or more risk factors including combinations of the above with hormone replacement therapy, obesity, or pregnancy</a:t>
            </a:r>
          </a:p>
          <a:p>
            <a:endParaRPr lang="en-CA" sz="1200" b="1" i="1" dirty="0">
              <a:solidFill>
                <a:srgbClr val="FF0000"/>
              </a:solidFill>
            </a:endParaRPr>
          </a:p>
          <a:p>
            <a:r>
              <a:rPr lang="en-CA" dirty="0"/>
              <a:t>Links to Evidence-to-Decision frameworks:</a:t>
            </a:r>
          </a:p>
          <a:p>
            <a:endParaRPr lang="en-CA" dirty="0"/>
          </a:p>
          <a:p>
            <a:r>
              <a:rPr lang="en-CA" i="1" dirty="0"/>
              <a:t>Compared with no intervention:</a:t>
            </a:r>
          </a:p>
          <a:p>
            <a:endParaRPr lang="en-CA" dirty="0"/>
          </a:p>
          <a:p>
            <a:r>
              <a:rPr lang="en-CA" dirty="0"/>
              <a:t>Graduated compression stockings: </a:t>
            </a:r>
            <a:r>
              <a:rPr lang="en-CA" u="sng" dirty="0"/>
              <a:t>https://dbep.gradepro.org/profile/C18330E4-93EB-5807-ABAB-5F926CD54CCF</a:t>
            </a:r>
            <a:endParaRPr lang="en-US" sz="1200" u="sng" kern="1200" dirty="0">
              <a:solidFill>
                <a:schemeClr val="tx1"/>
              </a:solidFill>
              <a:effectLst/>
              <a:latin typeface="+mn-lt"/>
              <a:ea typeface="+mn-ea"/>
              <a:cs typeface="+mn-cs"/>
            </a:endParaRPr>
          </a:p>
          <a:p>
            <a:r>
              <a:rPr lang="en-CA" dirty="0"/>
              <a:t>LMWH: </a:t>
            </a:r>
            <a:r>
              <a:rPr lang="en-CA" u="sng" dirty="0"/>
              <a:t>https://dbep.gradepro.org/profile/916AAFBA-F72C-2CBE-BD33-8EA86A031824</a:t>
            </a:r>
          </a:p>
          <a:p>
            <a:r>
              <a:rPr lang="en-US" sz="1200" u="none" kern="1200" dirty="0">
                <a:solidFill>
                  <a:schemeClr val="tx1"/>
                </a:solidFill>
                <a:effectLst/>
                <a:latin typeface="+mn-lt"/>
                <a:ea typeface="+mn-ea"/>
                <a:cs typeface="+mn-cs"/>
              </a:rPr>
              <a:t>Aspirin: </a:t>
            </a:r>
            <a:r>
              <a:rPr lang="en-US" sz="1200" u="sng" kern="1200" dirty="0">
                <a:solidFill>
                  <a:schemeClr val="tx1"/>
                </a:solidFill>
                <a:effectLst/>
                <a:latin typeface="+mn-lt"/>
                <a:ea typeface="+mn-ea"/>
                <a:cs typeface="+mn-cs"/>
              </a:rPr>
              <a:t>https://dbep.gradepro.org/profile/7E083128-12E4-1EB2-9567-2E37334ECB8D</a:t>
            </a:r>
            <a:endParaRPr lang="en-CA" b="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160388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26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8A524BB-467C-4049-A4DD-D3529C39C1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E459881-D6CC-48E5-AF14-7CCE64C732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s-CO" dirty="0"/>
          </a:p>
        </p:txBody>
      </p:sp>
      <p:sp>
        <p:nvSpPr>
          <p:cNvPr id="37892" name="Slide Number Placeholder 3">
            <a:extLst>
              <a:ext uri="{FF2B5EF4-FFF2-40B4-BE49-F238E27FC236}">
                <a16:creationId xmlns:a16="http://schemas.microsoft.com/office/drawing/2014/main" id="{2C7A75C1-7684-4107-B913-363F55EC9B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A9825F-515E-45CF-9C4F-95C027413CDD}"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altLang="es-CO"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5357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0AAE74C-D17F-406D-A45C-843B559296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7EEB48D-9FA4-4F4E-8ABD-ECF955E1E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s-CO" dirty="0"/>
          </a:p>
        </p:txBody>
      </p:sp>
      <p:sp>
        <p:nvSpPr>
          <p:cNvPr id="39940" name="Slide Number Placeholder 3">
            <a:extLst>
              <a:ext uri="{FF2B5EF4-FFF2-40B4-BE49-F238E27FC236}">
                <a16:creationId xmlns:a16="http://schemas.microsoft.com/office/drawing/2014/main" id="{4715644D-3574-4B04-A355-614E6E142A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2A90E0-5D2C-4ACD-BE12-006BECBF959B}" type="slidenum">
              <a:rPr kumimoji="0" lang="en-CA" altLang="es-CO"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altLang="es-CO"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684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41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72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Major bleeding definitions varied across clinical studies.  For the purposes of this analysis, outcome events that met the definition of major bleeding for individual studies were applied.  The exception was that the need for a blood transfusion itself was not considered major bleeding unless other criteria for major bleeding were met. The definition of reoperation was not specific for reoperation caused by or related to major bleeding.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2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38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b="1" dirty="0"/>
          </a:p>
          <a:p>
            <a:r>
              <a:rPr lang="es-CO" b="1" dirty="0"/>
              <a:t>El panel consideró que las consecuencias deseables del tratamiento domiciliario probablemente superan al tratamiento en el hospital. Probablemente, los pacientes más informados preferirían</a:t>
            </a:r>
          </a:p>
          <a:p>
            <a:r>
              <a:rPr lang="es-CO" b="1" dirty="0"/>
              <a:t>tratamiento a domicilio. Sin embargo, algunos pacientes pueden sentirse más seguros si son admitidos en el hospital. Además, los pacientes en los que el seguimiento puede ser difícil o no pueden tener las instalaciones adecuadas probablemente estén mejor si reciben tratamiento en el hospital. Además, el tratamiento en el hogar puede no ser factible en algunos contextos debido al sistema de salud. limitaciones o restricciones de las pólizas de seguro.</a:t>
            </a:r>
          </a:p>
          <a:p>
            <a:r>
              <a:rPr lang="es-CO" b="1" dirty="0"/>
              <a:t>Consideraciones de implementación</a:t>
            </a:r>
          </a:p>
          <a:p>
            <a:r>
              <a:rPr lang="es-CO" b="1" dirty="0"/>
              <a:t>Aunque el tratamiento domiciliario probablemente sea apropiado para la mayoría de los pacientes, algunos pacientes pueden optar por un tratamiento hospitalario. Un enfoque de toma de decisiones compartida</a:t>
            </a:r>
          </a:p>
          <a:p>
            <a:r>
              <a:rPr lang="es-CO" b="1" dirty="0"/>
              <a:t>La participación de una discusión con el paciente sobre los posibles beneficios, daños y costos de las alternativas puede ser una forma de implementar esta recomendación en</a:t>
            </a:r>
          </a:p>
          <a:p>
            <a:r>
              <a:rPr lang="es-CO" b="1" dirty="0"/>
              <a:t>práctica.</a:t>
            </a:r>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219AF-31E1-4C13-8A47-7C32BFDA626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577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68195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a:lstStyle>
            <a:lvl1pPr>
              <a:defRPr sz="2800"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p:nvPr>
        </p:nvSpPr>
        <p:spPr>
          <a:xfrm>
            <a:off x="419100" y="2033094"/>
            <a:ext cx="10972800" cy="3954624"/>
          </a:xfrm>
          <a:prstGeom prst="rect">
            <a:avLst/>
          </a:prstGeom>
        </p:spPr>
        <p:txBody>
          <a:bodyPr lIns="0" tIns="0" rIns="0" bIns="0"/>
          <a:lstStyle>
            <a:lvl1pPr marL="182869" indent="-182869">
              <a:defRPr sz="2400">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3163600755"/>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315200" y="6627447"/>
            <a:ext cx="3344984" cy="230555"/>
          </a:xfrm>
        </p:spPr>
        <p:txBody>
          <a:bodyPr/>
          <a:lstStyle>
            <a:lvl1pPr>
              <a:defRPr sz="1067">
                <a:solidFill>
                  <a:schemeClr val="bg1"/>
                </a:solidFill>
              </a:defRPr>
            </a:lvl1pPr>
          </a:lstStyle>
          <a:p>
            <a:fld id="{1CEA077D-40D2-7645-91D9-F5061C772B13}" type="datetime1">
              <a:rPr lang="en-US" smtClean="0"/>
              <a:pPr/>
              <a:t>9/5/2023</a:t>
            </a:fld>
            <a:endParaRPr lang="en-US" dirty="0"/>
          </a:p>
        </p:txBody>
      </p:sp>
      <p:sp>
        <p:nvSpPr>
          <p:cNvPr id="6" name="Slide Number Placeholder 5"/>
          <p:cNvSpPr>
            <a:spLocks noGrp="1"/>
          </p:cNvSpPr>
          <p:nvPr>
            <p:ph type="sldNum" sz="quarter" idx="12"/>
          </p:nvPr>
        </p:nvSpPr>
        <p:spPr>
          <a:xfrm>
            <a:off x="8737600" y="6627447"/>
            <a:ext cx="2844800" cy="230555"/>
          </a:xfrm>
        </p:spPr>
        <p:txBody>
          <a:bodyPr/>
          <a:lstStyle>
            <a:lvl1pPr>
              <a:defRPr sz="1400">
                <a:solidFill>
                  <a:schemeClr val="bg1"/>
                </a:solidFill>
              </a:defRPr>
            </a:lvl1pPr>
          </a:lstStyle>
          <a:p>
            <a:fld id="{24AA7F1F-F248-F943-913A-EBF08A13E994}" type="slidenum">
              <a:rPr lang="en-US" smtClean="0"/>
              <a:pPr/>
              <a:t>‹#›</a:t>
            </a:fld>
            <a:endParaRPr lang="en-US" dirty="0"/>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420743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87973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50B3E6F-7A39-CF45-ADD0-6E0AECB71508}"/>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F9B46124-DE82-0045-B51B-9A3FACAE9727}"/>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D8A240D1-DD63-EB47-8276-86606C4338ED}"/>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8" name="Date Placeholder 3">
            <a:extLst>
              <a:ext uri="{FF2B5EF4-FFF2-40B4-BE49-F238E27FC236}">
                <a16:creationId xmlns:a16="http://schemas.microsoft.com/office/drawing/2014/main" id="{28746E5C-DBFC-7B46-ABB5-A849E20BF647}"/>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9" name="Slide Number Placeholder 5">
            <a:extLst>
              <a:ext uri="{FF2B5EF4-FFF2-40B4-BE49-F238E27FC236}">
                <a16:creationId xmlns:a16="http://schemas.microsoft.com/office/drawing/2014/main" id="{7A71B089-2AE1-874D-8FDA-85E7D6D188BD}"/>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248431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21A57-8680-394B-BA11-63468667F461}"/>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E50F8247-89C7-B141-805B-FDE768F8728A}"/>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2373299-D979-264B-8C6E-7DADC44DF5A8}"/>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Date Placeholder 3">
            <a:extLst>
              <a:ext uri="{FF2B5EF4-FFF2-40B4-BE49-F238E27FC236}">
                <a16:creationId xmlns:a16="http://schemas.microsoft.com/office/drawing/2014/main" id="{7DC3435A-B2B5-7448-A877-D9F307D5ECBF}"/>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3" name="Slide Number Placeholder 5">
            <a:extLst>
              <a:ext uri="{FF2B5EF4-FFF2-40B4-BE49-F238E27FC236}">
                <a16:creationId xmlns:a16="http://schemas.microsoft.com/office/drawing/2014/main" id="{1A0CBB7F-5239-4241-A33C-606625527A92}"/>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104691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56B799B-7456-44D0-8906-276F5CBDC5C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2626" y="383054"/>
            <a:ext cx="3319288" cy="72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19099" y="1340569"/>
            <a:ext cx="10972801"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p:nvPr>
        </p:nvSpPr>
        <p:spPr>
          <a:xfrm>
            <a:off x="419099" y="2033093"/>
            <a:ext cx="10972801" cy="3954625"/>
          </a:xfrm>
          <a:prstGeom prst="rect">
            <a:avLst/>
          </a:prstGeom>
        </p:spPr>
        <p:txBody>
          <a:bodyPr lIns="0" tIns="0" rIns="0" bIns="0">
            <a:noAutofit/>
          </a:bodyPr>
          <a:lstStyle>
            <a:lvl1pPr>
              <a:defRPr sz="2666">
                <a:solidFill>
                  <a:schemeClr val="bg1">
                    <a:lumMod val="50000"/>
                  </a:schemeClr>
                </a:solidFill>
              </a:defRPr>
            </a:lvl1pPr>
            <a:lvl2pPr>
              <a:defRPr sz="2400">
                <a:solidFill>
                  <a:schemeClr val="bg1">
                    <a:lumMod val="50000"/>
                  </a:schemeClr>
                </a:solidFill>
              </a:defRPr>
            </a:lvl2pPr>
            <a:lvl3pPr>
              <a:defRPr sz="2132">
                <a:solidFill>
                  <a:schemeClr val="bg1">
                    <a:lumMod val="50000"/>
                  </a:schemeClr>
                </a:solidFill>
              </a:defRPr>
            </a:lvl3pPr>
            <a:lvl4pPr>
              <a:defRPr sz="1866">
                <a:solidFill>
                  <a:schemeClr val="bg1">
                    <a:lumMod val="50000"/>
                  </a:schemeClr>
                </a:solidFill>
              </a:defRPr>
            </a:lvl4pPr>
            <a:lvl5pPr>
              <a:defRPr sz="1866">
                <a:solidFill>
                  <a:schemeClr val="bg1">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10834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F4FC28-EDFC-244C-83E8-33E66D113648}"/>
              </a:ext>
            </a:extLst>
          </p:cNvPr>
          <p:cNvSpPr>
            <a:spLocks noGrp="1"/>
          </p:cNvSpPr>
          <p:nvPr>
            <p:ph type="title"/>
          </p:nvPr>
        </p:nvSpPr>
        <p:spPr>
          <a:xfrm>
            <a:off x="419100" y="1340569"/>
            <a:ext cx="10972800" cy="713539"/>
          </a:xfrm>
          <a:prstGeom prst="rect">
            <a:avLst/>
          </a:prstGeom>
        </p:spPr>
        <p:txBody>
          <a:bodyPr/>
          <a:lstStyle>
            <a:lvl1pPr>
              <a:defRPr sz="2800" b="0" cap="none" baseline="0">
                <a:solidFill>
                  <a:srgbClr val="E53E31"/>
                </a:solidFill>
                <a:latin typeface="+mj-lt"/>
              </a:defRPr>
            </a:lvl1pPr>
          </a:lstStyle>
          <a:p>
            <a:r>
              <a:rPr lang="en-US" dirty="0"/>
              <a:t>Click to edit Master title style</a:t>
            </a:r>
          </a:p>
        </p:txBody>
      </p:sp>
      <p:sp>
        <p:nvSpPr>
          <p:cNvPr id="9" name="Content Placeholder 2">
            <a:extLst>
              <a:ext uri="{FF2B5EF4-FFF2-40B4-BE49-F238E27FC236}">
                <a16:creationId xmlns:a16="http://schemas.microsoft.com/office/drawing/2014/main" id="{9CFD987F-BFDC-FD4C-B4A0-C0639173D4CC}"/>
              </a:ext>
            </a:extLst>
          </p:cNvPr>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F3179DD2-62A1-214D-936D-683385E7F8D6}"/>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1" name="Date Placeholder 3">
            <a:extLst>
              <a:ext uri="{FF2B5EF4-FFF2-40B4-BE49-F238E27FC236}">
                <a16:creationId xmlns:a16="http://schemas.microsoft.com/office/drawing/2014/main" id="{C6DA2FC3-4643-7847-B832-9722132726D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9/5/2023</a:t>
            </a:fld>
            <a:endParaRPr lang="en-US" dirty="0"/>
          </a:p>
        </p:txBody>
      </p:sp>
      <p:sp>
        <p:nvSpPr>
          <p:cNvPr id="12" name="Slide Number Placeholder 5">
            <a:extLst>
              <a:ext uri="{FF2B5EF4-FFF2-40B4-BE49-F238E27FC236}">
                <a16:creationId xmlns:a16="http://schemas.microsoft.com/office/drawing/2014/main" id="{84C0F3F3-6775-A14E-B9B1-62355ACDF2E3}"/>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dirty="0"/>
          </a:p>
        </p:txBody>
      </p:sp>
    </p:spTree>
    <p:extLst>
      <p:ext uri="{BB962C8B-B14F-4D97-AF65-F5344CB8AC3E}">
        <p14:creationId xmlns:p14="http://schemas.microsoft.com/office/powerpoint/2010/main" val="47818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96090422-FAC2-1B47-B696-15B7C4FF0E2E}" type="datetime1">
              <a:rPr lang="en-US" smtClean="0"/>
              <a:pPr/>
              <a:t>9/5/2023</a:t>
            </a:fld>
            <a:endParaRPr lang="en-US" dirty="0"/>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a:t>
            </a:fld>
            <a:endParaRPr lang="en-US" dirty="0"/>
          </a:p>
        </p:txBody>
      </p:sp>
    </p:spTree>
    <p:extLst>
      <p:ext uri="{BB962C8B-B14F-4D97-AF65-F5344CB8AC3E}">
        <p14:creationId xmlns:p14="http://schemas.microsoft.com/office/powerpoint/2010/main" val="3499084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hematology.org/V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490307"/>
            <a:ext cx="8759687" cy="891931"/>
          </a:xfrm>
        </p:spPr>
        <p:txBody>
          <a:bodyPr lIns="0" tIns="0" rIns="0" bIns="0">
            <a:noAutofit/>
          </a:bodyPr>
          <a:lstStyle/>
          <a:p>
            <a:pPr algn="l"/>
            <a:r>
              <a:rPr lang="es-US" sz="3200" b="0" dirty="0">
                <a:effectLst/>
                <a:latin typeface="Calibri" panose="020F0502020204030204" pitchFamily="34" charset="0"/>
                <a:ea typeface="Calibri" panose="020F0502020204030204" pitchFamily="34" charset="0"/>
              </a:rPr>
              <a:t>La prevención del tromboembolismo venoso </a:t>
            </a:r>
            <a:br>
              <a:rPr lang="es-US" sz="3200" b="0" dirty="0">
                <a:effectLst/>
                <a:latin typeface="Calibri" panose="020F0502020204030204" pitchFamily="34" charset="0"/>
                <a:ea typeface="Calibri" panose="020F0502020204030204" pitchFamily="34" charset="0"/>
              </a:rPr>
            </a:br>
            <a:r>
              <a:rPr lang="es-US" sz="3200" b="0" dirty="0">
                <a:effectLst/>
                <a:latin typeface="Calibri" panose="020F0502020204030204" pitchFamily="34" charset="0"/>
                <a:ea typeface="Calibri" panose="020F0502020204030204" pitchFamily="34" charset="0"/>
              </a:rPr>
              <a:t>en pacientes quirúrgicos, hospitalizados y viajeros </a:t>
            </a:r>
            <a:br>
              <a:rPr lang="es-US" sz="3200" b="0" dirty="0">
                <a:effectLst/>
                <a:latin typeface="Calibri" panose="020F0502020204030204" pitchFamily="34" charset="0"/>
                <a:ea typeface="Calibri" panose="020F0502020204030204" pitchFamily="34" charset="0"/>
              </a:rPr>
            </a:br>
            <a:r>
              <a:rPr lang="es-US" sz="3200" b="0" dirty="0">
                <a:effectLst/>
                <a:latin typeface="Calibri" panose="020F0502020204030204" pitchFamily="34" charset="0"/>
                <a:ea typeface="Calibri" panose="020F0502020204030204" pitchFamily="34" charset="0"/>
              </a:rPr>
              <a:t>de larga distancia en América Latina</a:t>
            </a:r>
            <a:endParaRPr lang="en-CA" sz="5400" b="0" dirty="0"/>
          </a:p>
        </p:txBody>
      </p:sp>
      <p:sp>
        <p:nvSpPr>
          <p:cNvPr id="6" name="Subtitle 2">
            <a:extLst>
              <a:ext uri="{FF2B5EF4-FFF2-40B4-BE49-F238E27FC236}">
                <a16:creationId xmlns:a16="http://schemas.microsoft.com/office/drawing/2014/main" id="{B2461E5A-55F3-D641-806A-FEC40503F555}"/>
              </a:ext>
            </a:extLst>
          </p:cNvPr>
          <p:cNvSpPr txBox="1">
            <a:spLocks/>
          </p:cNvSpPr>
          <p:nvPr/>
        </p:nvSpPr>
        <p:spPr>
          <a:xfrm>
            <a:off x="914400" y="4344656"/>
            <a:ext cx="8534400" cy="2791640"/>
          </a:xfrm>
          <a:prstGeom prst="rect">
            <a:avLst/>
          </a:prstGeom>
        </p:spPr>
        <p:txBody>
          <a:bodyPr lIns="0" tIns="0" rIns="0" bIns="0">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2400" b="1" i="1" u="none" strike="noStrike" kern="1200" cap="none" spc="0" normalizeH="0" baseline="0" noProof="0" dirty="0">
                <a:ln>
                  <a:noFill/>
                </a:ln>
                <a:solidFill>
                  <a:prstClr val="white">
                    <a:lumMod val="50000"/>
                  </a:prstClr>
                </a:solidFill>
                <a:effectLst/>
                <a:uLnTx/>
                <a:uFillTx/>
                <a:latin typeface="Calibri"/>
                <a:ea typeface="Geneva" pitchFamily="37" charset="-128"/>
              </a:rPr>
              <a:t>Kit de Diapositivas Educativas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2000" b="0" i="0" u="none" strike="noStrike" kern="1200" cap="none" spc="0" normalizeH="0" baseline="0" noProof="0" dirty="0">
                <a:ln>
                  <a:noFill/>
                </a:ln>
                <a:solidFill>
                  <a:prstClr val="white">
                    <a:lumMod val="50000"/>
                  </a:prstClr>
                </a:solidFill>
                <a:effectLst/>
                <a:uLnTx/>
                <a:uFillTx/>
                <a:latin typeface="Calibri"/>
                <a:ea typeface="Geneva" pitchFamily="37" charset="-128"/>
              </a:rPr>
              <a:t>Sociedad Americana de </a:t>
            </a:r>
            <a:r>
              <a:rPr kumimoji="0" lang="en-CA" sz="2000" b="0" i="0" u="none" strike="noStrike" kern="1200" cap="none" spc="0" normalizeH="0" baseline="0" noProof="0" dirty="0" err="1">
                <a:ln>
                  <a:noFill/>
                </a:ln>
                <a:solidFill>
                  <a:prstClr val="white">
                    <a:lumMod val="50000"/>
                  </a:prstClr>
                </a:solidFill>
                <a:effectLst/>
                <a:uLnTx/>
                <a:uFillTx/>
                <a:latin typeface="Calibri"/>
                <a:ea typeface="Geneva" pitchFamily="37" charset="-128"/>
              </a:rPr>
              <a:t>Hematologia</a:t>
            </a:r>
            <a:r>
              <a:rPr kumimoji="0" lang="en-CA" sz="2000" b="0" i="0" u="none" strike="noStrike" kern="1200" cap="none" spc="0" normalizeH="0" baseline="0" noProof="0" dirty="0">
                <a:ln>
                  <a:noFill/>
                </a:ln>
                <a:solidFill>
                  <a:prstClr val="white">
                    <a:lumMod val="50000"/>
                  </a:prstClr>
                </a:solidFill>
                <a:effectLst/>
                <a:uLnTx/>
                <a:uFillTx/>
                <a:latin typeface="Calibri"/>
                <a:ea typeface="Geneva" pitchFamily="37" charset="-128"/>
              </a:rPr>
              <a:t> – ASH | 2022</a:t>
            </a:r>
            <a:br>
              <a:rPr kumimoji="0" lang="en-CA" sz="2000" b="0" i="0" u="none" strike="noStrike" kern="1200" cap="none" spc="0" normalizeH="0" baseline="0" noProof="0" dirty="0">
                <a:ln>
                  <a:noFill/>
                </a:ln>
                <a:solidFill>
                  <a:prstClr val="white">
                    <a:lumMod val="50000"/>
                  </a:prstClr>
                </a:solidFill>
                <a:effectLst/>
                <a:uLnTx/>
                <a:uFillTx/>
                <a:latin typeface="Calibri"/>
                <a:ea typeface="Geneva" pitchFamily="37" charset="-128"/>
              </a:rPr>
            </a:br>
            <a:endParaRPr kumimoji="0" lang="en-CA" sz="2000" b="0" i="0" u="none" strike="noStrike" kern="1200" cap="none" spc="0" normalizeH="0" baseline="0" noProof="0" dirty="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en-US" sz="1600" b="1" i="0" u="none" strike="noStrike" kern="1200" cap="none" spc="0" normalizeH="0" baseline="0" noProof="0" dirty="0" err="1">
                <a:ln>
                  <a:noFill/>
                </a:ln>
                <a:solidFill>
                  <a:prstClr val="white">
                    <a:lumMod val="50000"/>
                  </a:prstClr>
                </a:solidFill>
                <a:effectLst/>
                <a:uLnTx/>
                <a:uFillTx/>
                <a:latin typeface="Calibri"/>
                <a:ea typeface="Geneva" pitchFamily="37" charset="-128"/>
              </a:rPr>
              <a:t>Autores</a:t>
            </a:r>
            <a:r>
              <a:rPr kumimoji="0" lang="en-US" sz="1600" b="1" i="0" u="none" strike="noStrike" kern="1200" cap="none" spc="0" normalizeH="0" baseline="0" noProof="0" dirty="0">
                <a:ln>
                  <a:noFill/>
                </a:ln>
                <a:solidFill>
                  <a:prstClr val="white">
                    <a:lumMod val="50000"/>
                  </a:prstClr>
                </a:solidFill>
                <a:effectLst/>
                <a:uLnTx/>
                <a:uFillTx/>
                <a:latin typeface="Calibri"/>
                <a:ea typeface="Geneva" pitchFamily="37" charset="-128"/>
              </a:rPr>
              <a:t>: </a:t>
            </a:r>
            <a:b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b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Mario Luis Tejerina Valle, MD,  </a:t>
            </a:r>
            <a:r>
              <a:rPr kumimoji="0" lang="en-US"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Caja</a:t>
            </a: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 </a:t>
            </a:r>
            <a:r>
              <a:rPr kumimoji="0" lang="en-US"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Petrolera</a:t>
            </a: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 de </a:t>
            </a:r>
            <a:r>
              <a:rPr kumimoji="0" lang="en-US"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Salud</a:t>
            </a: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 - Bolivia</a:t>
            </a: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en-CA" sz="1600" b="0" i="0" u="none" strike="noStrike" kern="1200" cap="none" spc="0" normalizeH="0" baseline="0" noProof="0" dirty="0">
                <a:ln>
                  <a:noFill/>
                </a:ln>
                <a:solidFill>
                  <a:prstClr val="white">
                    <a:lumMod val="50000"/>
                  </a:prstClr>
                </a:solidFill>
                <a:effectLst/>
                <a:uLnTx/>
                <a:uFillTx/>
                <a:latin typeface="Calibri"/>
                <a:ea typeface="Geneva" pitchFamily="37" charset="-128"/>
              </a:rPr>
              <a:t>Juan Carlos Serrano Casas, MD, Universidad Central de Venezuela- Unidad </a:t>
            </a:r>
            <a:r>
              <a:rPr kumimoji="0" lang="en-CA"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Hematologica</a:t>
            </a:r>
            <a:r>
              <a:rPr kumimoji="0" lang="en-CA" sz="1600" b="0" i="0" u="none" strike="noStrike" kern="1200" cap="none" spc="0" normalizeH="0" baseline="0" noProof="0" dirty="0">
                <a:ln>
                  <a:noFill/>
                </a:ln>
                <a:solidFill>
                  <a:prstClr val="white">
                    <a:lumMod val="50000"/>
                  </a:prstClr>
                </a:solidFill>
                <a:effectLst/>
                <a:uLnTx/>
                <a:uFillTx/>
                <a:latin typeface="Calibri"/>
                <a:ea typeface="Geneva" pitchFamily="37" charset="-128"/>
              </a:rPr>
              <a:t> </a:t>
            </a:r>
            <a:r>
              <a:rPr kumimoji="0" lang="en-CA" sz="1600" b="0" i="0" u="none" strike="noStrike" kern="1200" cap="none" spc="0" normalizeH="0" baseline="0" noProof="0" dirty="0" err="1">
                <a:ln>
                  <a:noFill/>
                </a:ln>
                <a:solidFill>
                  <a:prstClr val="white">
                    <a:lumMod val="50000"/>
                  </a:prstClr>
                </a:solidFill>
                <a:effectLst/>
                <a:uLnTx/>
                <a:uFillTx/>
                <a:latin typeface="Calibri"/>
                <a:ea typeface="Geneva" pitchFamily="37" charset="-128"/>
              </a:rPr>
              <a:t>Especializada</a:t>
            </a:r>
            <a:r>
              <a:rPr kumimoji="0" lang="en-CA" sz="1600" b="0" i="0" u="none" strike="noStrike" kern="1200" cap="none" spc="0" normalizeH="0" baseline="0" noProof="0" dirty="0">
                <a:ln>
                  <a:noFill/>
                </a:ln>
                <a:solidFill>
                  <a:prstClr val="white">
                    <a:lumMod val="50000"/>
                  </a:prstClr>
                </a:solidFill>
                <a:effectLst/>
                <a:uLnTx/>
                <a:uFillTx/>
                <a:latin typeface="Calibri"/>
                <a:ea typeface="Geneva" pitchFamily="37" charset="-128"/>
              </a:rPr>
              <a:t>  </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06CC-4581-4DCA-8BD7-41FC7B5F8D08}"/>
              </a:ext>
            </a:extLst>
          </p:cNvPr>
          <p:cNvSpPr>
            <a:spLocks noGrp="1"/>
          </p:cNvSpPr>
          <p:nvPr>
            <p:ph type="title"/>
          </p:nvPr>
        </p:nvSpPr>
        <p:spPr/>
        <p:txBody>
          <a:bodyPr/>
          <a:lstStyle/>
          <a:p>
            <a:r>
              <a:rPr lang="en-CA" b="0" dirty="0"/>
              <a:t>¿Que </a:t>
            </a:r>
            <a:r>
              <a:rPr lang="es-VE" b="0" dirty="0"/>
              <a:t>desenlace</a:t>
            </a:r>
            <a:r>
              <a:rPr lang="en-CA" b="0" dirty="0"/>
              <a:t> </a:t>
            </a:r>
            <a:r>
              <a:rPr lang="en-CA" b="0" dirty="0" err="1"/>
              <a:t>clínico</a:t>
            </a:r>
            <a:r>
              <a:rPr lang="en-CA" b="0" dirty="0"/>
              <a:t> </a:t>
            </a:r>
            <a:r>
              <a:rPr lang="en-CA" b="0" dirty="0" err="1"/>
              <a:t>fue</a:t>
            </a:r>
            <a:r>
              <a:rPr lang="en-CA" b="0" dirty="0"/>
              <a:t> mas </a:t>
            </a:r>
            <a:r>
              <a:rPr lang="es-VE" b="0" dirty="0"/>
              <a:t>relevante</a:t>
            </a:r>
            <a:r>
              <a:rPr lang="en-CA" b="0" dirty="0"/>
              <a:t> para </a:t>
            </a:r>
            <a:r>
              <a:rPr lang="en-CA" b="0" dirty="0" err="1"/>
              <a:t>el</a:t>
            </a:r>
            <a:r>
              <a:rPr lang="en-CA" b="0" dirty="0"/>
              <a:t> panel </a:t>
            </a:r>
            <a:r>
              <a:rPr lang="en-CA" b="0" dirty="0" err="1"/>
              <a:t>en</a:t>
            </a:r>
            <a:r>
              <a:rPr lang="en-CA" b="0" dirty="0"/>
              <a:t> la </a:t>
            </a:r>
            <a:r>
              <a:rPr lang="en-CA" b="0" dirty="0" err="1"/>
              <a:t>toma</a:t>
            </a:r>
            <a:r>
              <a:rPr lang="en-CA" b="0" dirty="0"/>
              <a:t> de </a:t>
            </a:r>
            <a:r>
              <a:rPr lang="en-CA" b="0" dirty="0" err="1"/>
              <a:t>deciciones</a:t>
            </a:r>
            <a:r>
              <a:rPr lang="en-CA" b="0" dirty="0"/>
              <a:t>?</a:t>
            </a:r>
          </a:p>
        </p:txBody>
      </p:sp>
      <p:sp>
        <p:nvSpPr>
          <p:cNvPr id="3" name="Content Placeholder 2">
            <a:extLst>
              <a:ext uri="{FF2B5EF4-FFF2-40B4-BE49-F238E27FC236}">
                <a16:creationId xmlns:a16="http://schemas.microsoft.com/office/drawing/2014/main" id="{4AA9709B-A802-4D1D-8D93-F7CD728480FA}"/>
              </a:ext>
            </a:extLst>
          </p:cNvPr>
          <p:cNvSpPr>
            <a:spLocks noGrp="1"/>
          </p:cNvSpPr>
          <p:nvPr>
            <p:ph idx="1"/>
          </p:nvPr>
        </p:nvSpPr>
        <p:spPr>
          <a:xfrm>
            <a:off x="419100" y="2803503"/>
            <a:ext cx="10972800" cy="3340262"/>
          </a:xfrm>
        </p:spPr>
        <p:txBody>
          <a:bodyPr/>
          <a:lstStyle/>
          <a:p>
            <a:pPr marL="350495" lvl="1" indent="-198110">
              <a:buFont typeface="Arial" panose="020B0604020202020204" pitchFamily="34" charset="0"/>
              <a:buChar char="•"/>
            </a:pPr>
            <a:r>
              <a:rPr lang="en-CA" dirty="0" err="1"/>
              <a:t>Mortalidad</a:t>
            </a:r>
            <a:endParaRPr lang="en-CA" dirty="0"/>
          </a:p>
          <a:p>
            <a:pPr marL="350495" lvl="1" indent="-198110">
              <a:buFont typeface="Arial" panose="020B0604020202020204" pitchFamily="34" charset="0"/>
              <a:buChar char="•"/>
            </a:pPr>
            <a:r>
              <a:rPr lang="en-CA" dirty="0"/>
              <a:t>TEV </a:t>
            </a:r>
            <a:r>
              <a:rPr lang="en-CA" dirty="0" err="1"/>
              <a:t>Sintomático</a:t>
            </a:r>
            <a:r>
              <a:rPr lang="en-CA" dirty="0"/>
              <a:t>, EP, TVP proximal</a:t>
            </a:r>
            <a:br>
              <a:rPr lang="en-CA" dirty="0"/>
            </a:br>
            <a:r>
              <a:rPr lang="en-CA" dirty="0"/>
              <a:t>TVP </a:t>
            </a:r>
            <a:r>
              <a:rPr lang="en-CA" dirty="0" err="1"/>
              <a:t>severa</a:t>
            </a:r>
            <a:r>
              <a:rPr lang="en-CA" dirty="0"/>
              <a:t> distal</a:t>
            </a:r>
          </a:p>
          <a:p>
            <a:pPr marL="350495" lvl="1" indent="-198110">
              <a:buFont typeface="Arial" panose="020B0604020202020204" pitchFamily="34" charset="0"/>
              <a:buChar char="•"/>
            </a:pPr>
            <a:r>
              <a:rPr lang="en-CA" dirty="0"/>
              <a:t>Sangrado mayor</a:t>
            </a:r>
          </a:p>
          <a:p>
            <a:pPr marL="350495" lvl="1" indent="-198110">
              <a:buFont typeface="Arial" panose="020B0604020202020204" pitchFamily="34" charset="0"/>
              <a:buChar char="•"/>
            </a:pPr>
            <a:r>
              <a:rPr lang="en-CA" dirty="0"/>
              <a:t>Re -</a:t>
            </a:r>
            <a:r>
              <a:rPr lang="en-CA" dirty="0" err="1"/>
              <a:t>intervención</a:t>
            </a:r>
            <a:r>
              <a:rPr lang="en-CA" dirty="0"/>
              <a:t> </a:t>
            </a:r>
          </a:p>
          <a:p>
            <a:pPr marL="350495" lvl="1" indent="-198110"/>
            <a:endParaRPr lang="en-CA" dirty="0"/>
          </a:p>
        </p:txBody>
      </p:sp>
      <p:sp>
        <p:nvSpPr>
          <p:cNvPr id="5" name="TextBox 4">
            <a:extLst>
              <a:ext uri="{FF2B5EF4-FFF2-40B4-BE49-F238E27FC236}">
                <a16:creationId xmlns:a16="http://schemas.microsoft.com/office/drawing/2014/main" id="{5EF908EB-DA11-4B49-93CC-173C23C61003}"/>
              </a:ext>
            </a:extLst>
          </p:cNvPr>
          <p:cNvSpPr txBox="1"/>
          <p:nvPr/>
        </p:nvSpPr>
        <p:spPr>
          <a:xfrm>
            <a:off x="6213886" y="3982433"/>
            <a:ext cx="4454117" cy="1785104"/>
          </a:xfrm>
          <a:prstGeom prst="rect">
            <a:avLst/>
          </a:prstGeom>
          <a:solidFill>
            <a:srgbClr val="BFE0E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Si</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baseline="0" noProof="0" dirty="0" err="1">
                <a:ln>
                  <a:noFill/>
                </a:ln>
                <a:solidFill>
                  <a:schemeClr val="tx1">
                    <a:lumMod val="50000"/>
                    <a:lumOff val="50000"/>
                  </a:schemeClr>
                </a:solidFill>
                <a:effectLst/>
                <a:uLnTx/>
                <a:uFillTx/>
                <a:latin typeface="Calibri" panose="020F0502020204030204"/>
              </a:rPr>
              <a:t>eventos</a:t>
            </a: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baseline="0" noProof="0" dirty="0" err="1">
                <a:ln>
                  <a:noFill/>
                </a:ln>
                <a:solidFill>
                  <a:schemeClr val="tx1">
                    <a:lumMod val="50000"/>
                    <a:lumOff val="50000"/>
                  </a:schemeClr>
                </a:solidFill>
                <a:effectLst/>
                <a:uLnTx/>
                <a:uFillTx/>
                <a:latin typeface="Calibri" panose="020F0502020204030204"/>
              </a:rPr>
              <a:t>sintomaticos</a:t>
            </a: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 no son </a:t>
            </a:r>
            <a:r>
              <a:rPr kumimoji="0" lang="en-CA" sz="2200" b="0" i="0" u="none" strike="noStrike" kern="1200" cap="none" spc="0" normalizeH="0" baseline="0" noProof="0" dirty="0" err="1">
                <a:ln>
                  <a:noFill/>
                </a:ln>
                <a:solidFill>
                  <a:schemeClr val="tx1">
                    <a:lumMod val="50000"/>
                    <a:lumOff val="50000"/>
                  </a:schemeClr>
                </a:solidFill>
                <a:effectLst/>
                <a:uLnTx/>
                <a:uFillTx/>
                <a:latin typeface="Calibri" panose="020F0502020204030204"/>
              </a:rPr>
              <a:t>distingibles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de los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a</a:t>
            </a:r>
            <a:r>
              <a:rPr kumimoji="0" lang="en-CA" sz="2200" b="0" i="0" u="none" strike="noStrike" kern="1200" cap="none" spc="0" normalizeH="0" baseline="0" noProof="0" dirty="0" err="1">
                <a:ln>
                  <a:noFill/>
                </a:ln>
                <a:solidFill>
                  <a:schemeClr val="tx1">
                    <a:lumMod val="50000"/>
                    <a:lumOff val="50000"/>
                  </a:schemeClr>
                </a:solidFill>
                <a:effectLst/>
                <a:uLnTx/>
                <a:uFillTx/>
                <a:latin typeface="Calibri" panose="020F0502020204030204"/>
              </a:rPr>
              <a:t>sintomáticos</a:t>
            </a: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 se</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debe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realizar</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análisis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por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modelos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clínicos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para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estimar</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casos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de TEV </a:t>
            </a:r>
            <a:r>
              <a:rPr lang="en-CA" sz="2200" dirty="0">
                <a:solidFill>
                  <a:schemeClr val="tx1">
                    <a:lumMod val="50000"/>
                    <a:lumOff val="50000"/>
                  </a:schemeClr>
                </a:solidFill>
                <a:latin typeface="Calibri" panose="020F0502020204030204"/>
              </a:rPr>
              <a:t>que </a:t>
            </a:r>
            <a:r>
              <a:rPr lang="en-CA" sz="2200" dirty="0" err="1">
                <a:solidFill>
                  <a:schemeClr val="tx1">
                    <a:lumMod val="50000"/>
                    <a:lumOff val="50000"/>
                  </a:schemeClr>
                </a:solidFill>
                <a:latin typeface="Calibri" panose="020F0502020204030204"/>
              </a:rPr>
              <a:t>puedan</a:t>
            </a:r>
            <a:r>
              <a:rPr lang="en-CA" sz="2200" dirty="0">
                <a:solidFill>
                  <a:schemeClr val="tx1">
                    <a:lumMod val="50000"/>
                    <a:lumOff val="50000"/>
                  </a:schemeClr>
                </a:solidFill>
                <a:latin typeface="Calibri" panose="020F0502020204030204"/>
              </a:rPr>
              <a:t> </a:t>
            </a:r>
            <a:r>
              <a:rPr lang="en-CA" sz="2200" dirty="0" err="1">
                <a:solidFill>
                  <a:schemeClr val="tx1">
                    <a:lumMod val="50000"/>
                    <a:lumOff val="50000"/>
                  </a:schemeClr>
                </a:solidFill>
                <a:latin typeface="Calibri" panose="020F0502020204030204"/>
              </a:rPr>
              <a:t>requerir</a:t>
            </a:r>
            <a:r>
              <a:rPr lang="en-CA" sz="2200" dirty="0">
                <a:solidFill>
                  <a:schemeClr val="tx1">
                    <a:lumMod val="50000"/>
                    <a:lumOff val="50000"/>
                  </a:schemeClr>
                </a:solidFill>
                <a:latin typeface="Calibri" panose="020F0502020204030204"/>
              </a:rPr>
              <a:t> </a:t>
            </a:r>
            <a:r>
              <a:rPr lang="en-CA" sz="2200" dirty="0" err="1">
                <a:solidFill>
                  <a:schemeClr val="tx1">
                    <a:lumMod val="50000"/>
                    <a:lumOff val="50000"/>
                  </a:schemeClr>
                </a:solidFill>
                <a:latin typeface="Calibri" panose="020F0502020204030204"/>
              </a:rPr>
              <a:t>tratamiento</a:t>
            </a:r>
            <a:r>
              <a:rPr lang="en-CA" sz="2200" dirty="0">
                <a:solidFill>
                  <a:schemeClr val="tx1">
                    <a:lumMod val="50000"/>
                    <a:lumOff val="50000"/>
                  </a:schemeClr>
                </a:solidFill>
                <a:latin typeface="Calibri" panose="020F0502020204030204"/>
              </a:rPr>
              <a:t>.</a:t>
            </a:r>
            <a:endPar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sp>
        <p:nvSpPr>
          <p:cNvPr id="6" name="TextBox 5">
            <a:extLst>
              <a:ext uri="{FF2B5EF4-FFF2-40B4-BE49-F238E27FC236}">
                <a16:creationId xmlns:a16="http://schemas.microsoft.com/office/drawing/2014/main" id="{2CD6EFF6-FF52-4092-9ED1-BA09BD6B0A11}"/>
              </a:ext>
            </a:extLst>
          </p:cNvPr>
          <p:cNvSpPr txBox="1"/>
          <p:nvPr/>
        </p:nvSpPr>
        <p:spPr>
          <a:xfrm>
            <a:off x="6213885" y="2647456"/>
            <a:ext cx="4454116" cy="1107996"/>
          </a:xfrm>
          <a:prstGeom prst="rect">
            <a:avLst/>
          </a:prstGeom>
          <a:solidFill>
            <a:srgbClr val="C9D7B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200" dirty="0" err="1">
                <a:solidFill>
                  <a:schemeClr val="tx1">
                    <a:lumMod val="50000"/>
                    <a:lumOff val="50000"/>
                  </a:schemeClr>
                </a:solidFill>
                <a:latin typeface="Calibri" panose="020F0502020204030204"/>
              </a:rPr>
              <a:t>Menos</a:t>
            </a:r>
            <a:r>
              <a:rPr lang="en-CA" sz="2200" dirty="0">
                <a:solidFill>
                  <a:schemeClr val="tx1">
                    <a:lumMod val="50000"/>
                    <a:lumOff val="50000"/>
                  </a:schemeClr>
                </a:solidFill>
                <a:latin typeface="Calibri" panose="020F0502020204030204"/>
              </a:rPr>
              <a:t> </a:t>
            </a:r>
            <a:r>
              <a:rPr lang="en-CA" sz="2200" dirty="0" err="1">
                <a:solidFill>
                  <a:schemeClr val="tx1">
                    <a:lumMod val="50000"/>
                    <a:lumOff val="50000"/>
                  </a:schemeClr>
                </a:solidFill>
                <a:latin typeface="Calibri" panose="020F0502020204030204"/>
              </a:rPr>
              <a:t>enfasis</a:t>
            </a:r>
            <a:r>
              <a:rPr lang="en-CA" sz="2200" dirty="0">
                <a:solidFill>
                  <a:schemeClr val="tx1">
                    <a:lumMod val="50000"/>
                    <a:lumOff val="50000"/>
                  </a:schemeClr>
                </a:solidFill>
                <a:latin typeface="Calibri" panose="020F0502020204030204"/>
              </a:rPr>
              <a:t> </a:t>
            </a:r>
            <a:r>
              <a:rPr lang="en-CA" sz="2200" dirty="0" err="1">
                <a:solidFill>
                  <a:schemeClr val="tx1">
                    <a:lumMod val="50000"/>
                    <a:lumOff val="50000"/>
                  </a:schemeClr>
                </a:solidFill>
                <a:latin typeface="Calibri" panose="020F0502020204030204"/>
              </a:rPr>
              <a:t>en</a:t>
            </a:r>
            <a:r>
              <a:rPr lang="en-CA" sz="2200" dirty="0">
                <a:solidFill>
                  <a:schemeClr val="tx1">
                    <a:lumMod val="50000"/>
                    <a:lumOff val="50000"/>
                  </a:schemeClr>
                </a:solidFill>
                <a:latin typeface="Calibri" panose="020F0502020204030204"/>
              </a:rPr>
              <a:t> </a:t>
            </a:r>
            <a:r>
              <a:rPr lang="en-CA" sz="2200" dirty="0" err="1">
                <a:solidFill>
                  <a:schemeClr val="tx1">
                    <a:lumMod val="50000"/>
                    <a:lumOff val="50000"/>
                  </a:schemeClr>
                </a:solidFill>
                <a:latin typeface="Calibri" panose="020F0502020204030204"/>
              </a:rPr>
              <a:t>eventos</a:t>
            </a:r>
            <a:r>
              <a:rPr lang="en-CA" sz="2200" dirty="0">
                <a:solidFill>
                  <a:schemeClr val="tx1">
                    <a:lumMod val="50000"/>
                    <a:lumOff val="50000"/>
                  </a:schemeClr>
                </a:solidFill>
                <a:latin typeface="Calibri" panose="020F0502020204030204"/>
              </a:rPr>
              <a:t> de TVP </a:t>
            </a: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baseline="0" noProof="0" dirty="0" err="1">
                <a:ln>
                  <a:noFill/>
                </a:ln>
                <a:solidFill>
                  <a:schemeClr val="tx1">
                    <a:lumMod val="50000"/>
                    <a:lumOff val="50000"/>
                  </a:schemeClr>
                </a:solidFill>
                <a:effectLst/>
                <a:uLnTx/>
                <a:uFillTx/>
                <a:latin typeface="Calibri" panose="020F0502020204030204"/>
              </a:rPr>
              <a:t>asintomáticos</a:t>
            </a:r>
            <a:r>
              <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detectados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en</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estudios</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 de </a:t>
            </a:r>
            <a:r>
              <a:rPr kumimoji="0" lang="en-CA" sz="2200" b="0" i="0" u="none" strike="noStrike" kern="1200" cap="none" spc="0" normalizeH="0" noProof="0" dirty="0" err="1">
                <a:ln>
                  <a:noFill/>
                </a:ln>
                <a:solidFill>
                  <a:schemeClr val="tx1">
                    <a:lumMod val="50000"/>
                    <a:lumOff val="50000"/>
                  </a:schemeClr>
                </a:solidFill>
                <a:effectLst/>
                <a:uLnTx/>
                <a:uFillTx/>
                <a:latin typeface="Calibri" panose="020F0502020204030204"/>
              </a:rPr>
              <a:t>despistaje</a:t>
            </a:r>
            <a:r>
              <a:rPr kumimoji="0" lang="en-CA" sz="2200" b="0" i="0" u="none" strike="noStrike" kern="1200" cap="none" spc="0" normalizeH="0" noProof="0" dirty="0">
                <a:ln>
                  <a:noFill/>
                </a:ln>
                <a:solidFill>
                  <a:schemeClr val="tx1">
                    <a:lumMod val="50000"/>
                    <a:lumOff val="50000"/>
                  </a:schemeClr>
                </a:solidFill>
                <a:effectLst/>
                <a:uLnTx/>
                <a:uFillTx/>
                <a:latin typeface="Calibri" panose="020F0502020204030204"/>
              </a:rPr>
              <a:t>)</a:t>
            </a:r>
            <a:endParaRPr kumimoji="0" lang="en-CA" sz="2200" b="0" i="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spTree>
    <p:extLst>
      <p:ext uri="{BB962C8B-B14F-4D97-AF65-F5344CB8AC3E}">
        <p14:creationId xmlns:p14="http://schemas.microsoft.com/office/powerpoint/2010/main" val="33319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a:lstStyle/>
          <a:p>
            <a:r>
              <a:rPr lang="en-CA" b="0" dirty="0"/>
              <a:t>Caso 1:  Abdomen </a:t>
            </a:r>
            <a:r>
              <a:rPr lang="en-CA" b="0" dirty="0" err="1"/>
              <a:t>Agudo</a:t>
            </a:r>
            <a:r>
              <a:rPr lang="en-CA" b="0" dirty="0"/>
              <a:t> </a:t>
            </a:r>
            <a:r>
              <a:rPr lang="en-CA" b="0" dirty="0" err="1"/>
              <a:t>Quirúrgico</a:t>
            </a:r>
            <a:endParaRPr lang="en-CA" b="0"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1953582"/>
            <a:ext cx="10972800" cy="3954624"/>
          </a:xfrm>
        </p:spPr>
        <p:txBody>
          <a:bodyPr/>
          <a:lstStyle/>
          <a:p>
            <a:pPr marL="0" indent="0">
              <a:buNone/>
            </a:pPr>
            <a:r>
              <a:rPr lang="en-CA" sz="2000" dirty="0" err="1"/>
              <a:t>Paciente</a:t>
            </a:r>
            <a:r>
              <a:rPr lang="en-CA" sz="2000" dirty="0"/>
              <a:t> </a:t>
            </a:r>
            <a:r>
              <a:rPr lang="en-CA" sz="2000" dirty="0" err="1"/>
              <a:t>masculino</a:t>
            </a:r>
            <a:r>
              <a:rPr lang="en-CA" sz="2000" dirty="0"/>
              <a:t> de 65 </a:t>
            </a:r>
            <a:r>
              <a:rPr lang="en-CA" sz="2000" dirty="0" err="1"/>
              <a:t>años</a:t>
            </a:r>
            <a:r>
              <a:rPr lang="en-CA" sz="2000" dirty="0"/>
              <a:t> de </a:t>
            </a:r>
            <a:r>
              <a:rPr lang="en-CA" sz="2000" dirty="0" err="1"/>
              <a:t>edad</a:t>
            </a:r>
            <a:r>
              <a:rPr lang="en-CA" sz="2000" dirty="0"/>
              <a:t>,  Perdida de peso de 10 kg, con </a:t>
            </a:r>
            <a:r>
              <a:rPr lang="en-CA" sz="2000" dirty="0" err="1"/>
              <a:t>cuadro</a:t>
            </a:r>
            <a:r>
              <a:rPr lang="en-CA" sz="2000" dirty="0"/>
              <a:t> de dolor  </a:t>
            </a:r>
            <a:r>
              <a:rPr lang="en-CA" sz="2000" dirty="0" err="1"/>
              <a:t>en</a:t>
            </a:r>
            <a:r>
              <a:rPr lang="en-CA" sz="2000" dirty="0"/>
              <a:t> </a:t>
            </a:r>
            <a:r>
              <a:rPr lang="en-CA" sz="2000" dirty="0" err="1"/>
              <a:t>fosa</a:t>
            </a:r>
            <a:r>
              <a:rPr lang="en-CA" sz="2000" dirty="0"/>
              <a:t> </a:t>
            </a:r>
            <a:r>
              <a:rPr lang="en-CA" sz="2000" dirty="0" err="1"/>
              <a:t>iliaca</a:t>
            </a:r>
            <a:r>
              <a:rPr lang="en-CA" sz="2000" dirty="0"/>
              <a:t> </a:t>
            </a:r>
            <a:r>
              <a:rPr lang="en-CA" sz="2000" dirty="0" err="1"/>
              <a:t>izquierda</a:t>
            </a:r>
            <a:r>
              <a:rPr lang="en-CA" sz="2000" dirty="0"/>
              <a:t> </a:t>
            </a:r>
            <a:r>
              <a:rPr lang="en-CA" sz="2000" dirty="0" err="1"/>
              <a:t>en</a:t>
            </a:r>
            <a:r>
              <a:rPr lang="en-CA" sz="2000" dirty="0"/>
              <a:t> la ultima </a:t>
            </a:r>
            <a:r>
              <a:rPr lang="en-CA" sz="2000" dirty="0" err="1"/>
              <a:t>semana</a:t>
            </a:r>
            <a:r>
              <a:rPr lang="en-CA" sz="2000" dirty="0"/>
              <a:t>, distension abdominal,  </a:t>
            </a:r>
            <a:r>
              <a:rPr lang="en-CA" sz="2000" dirty="0" err="1"/>
              <a:t>estreñimiento</a:t>
            </a:r>
            <a:r>
              <a:rPr lang="en-CA" sz="2000" dirty="0"/>
              <a:t>, </a:t>
            </a:r>
            <a:r>
              <a:rPr lang="en-CA" sz="2000" dirty="0" err="1"/>
              <a:t>vomitos</a:t>
            </a:r>
            <a:r>
              <a:rPr lang="en-CA" sz="2000" dirty="0"/>
              <a:t>. </a:t>
            </a:r>
            <a:r>
              <a:rPr lang="en-CA" sz="2000" dirty="0" err="1"/>
              <a:t>En</a:t>
            </a:r>
            <a:r>
              <a:rPr lang="en-CA" sz="2000" dirty="0"/>
              <a:t> </a:t>
            </a:r>
            <a:r>
              <a:rPr lang="en-CA" sz="2000" dirty="0" err="1"/>
              <a:t>estudio</a:t>
            </a:r>
            <a:r>
              <a:rPr lang="en-CA" sz="2000" dirty="0"/>
              <a:t> de  TAC de abdomen hay LOE </a:t>
            </a:r>
            <a:r>
              <a:rPr lang="en-CA" sz="2000" dirty="0" err="1"/>
              <a:t>en</a:t>
            </a:r>
            <a:r>
              <a:rPr lang="en-CA" sz="2000" dirty="0"/>
              <a:t> colon </a:t>
            </a:r>
            <a:r>
              <a:rPr lang="en-CA" sz="2000" dirty="0" err="1"/>
              <a:t>descendente</a:t>
            </a:r>
            <a:r>
              <a:rPr lang="en-CA" sz="2000" dirty="0"/>
              <a:t>. </a:t>
            </a:r>
            <a:r>
              <a:rPr lang="en-CA" sz="2000" dirty="0" err="1"/>
              <a:t>En</a:t>
            </a:r>
            <a:r>
              <a:rPr lang="en-CA" sz="2000" dirty="0"/>
              <a:t> </a:t>
            </a:r>
            <a:r>
              <a:rPr lang="en-CA" sz="2000" dirty="0" err="1"/>
              <a:t>colonoscopia</a:t>
            </a:r>
            <a:r>
              <a:rPr lang="en-CA" sz="2000" dirty="0"/>
              <a:t>  se </a:t>
            </a:r>
            <a:r>
              <a:rPr lang="en-CA" sz="2000" dirty="0" err="1"/>
              <a:t>indentifica</a:t>
            </a:r>
            <a:r>
              <a:rPr lang="en-CA" sz="2000" dirty="0"/>
              <a:t> Bx con Adenocarcinoma de Colon</a:t>
            </a:r>
          </a:p>
          <a:p>
            <a:pPr marL="0" indent="0">
              <a:buNone/>
            </a:pPr>
            <a:endParaRPr lang="en-CA" sz="1100" dirty="0"/>
          </a:p>
          <a:p>
            <a:pPr marL="0" indent="0">
              <a:buNone/>
            </a:pPr>
            <a:r>
              <a:rPr lang="en-CA" sz="2000" b="1" dirty="0" err="1">
                <a:solidFill>
                  <a:srgbClr val="E43E31"/>
                </a:solidFill>
              </a:rPr>
              <a:t>Antecedentes</a:t>
            </a:r>
            <a:r>
              <a:rPr lang="en-CA" sz="2000" b="1" dirty="0">
                <a:solidFill>
                  <a:srgbClr val="E43E31"/>
                </a:solidFill>
              </a:rPr>
              <a:t>: </a:t>
            </a:r>
            <a:r>
              <a:rPr lang="en-CA" sz="2000" dirty="0"/>
              <a:t> </a:t>
            </a:r>
            <a:r>
              <a:rPr lang="en-CA" sz="2000" dirty="0" err="1"/>
              <a:t>Obesidad</a:t>
            </a:r>
            <a:r>
              <a:rPr lang="en-CA" sz="2000" dirty="0"/>
              <a:t>, HTA  con </a:t>
            </a:r>
            <a:r>
              <a:rPr lang="en-CA" sz="2000" dirty="0" err="1"/>
              <a:t>nefropatía</a:t>
            </a:r>
            <a:r>
              <a:rPr lang="en-CA" sz="2000" dirty="0"/>
              <a:t> </a:t>
            </a:r>
            <a:r>
              <a:rPr lang="en-CA" sz="2000" dirty="0" err="1"/>
              <a:t>leve</a:t>
            </a:r>
            <a:endParaRPr lang="en-CA" sz="2000" dirty="0"/>
          </a:p>
          <a:p>
            <a:pPr marL="0" indent="0">
              <a:buNone/>
            </a:pPr>
            <a:r>
              <a:rPr lang="en-CA" sz="2000" b="1" dirty="0" err="1">
                <a:solidFill>
                  <a:srgbClr val="E43E31"/>
                </a:solidFill>
              </a:rPr>
              <a:t>Medicación</a:t>
            </a:r>
            <a:r>
              <a:rPr lang="en-CA" sz="2000" b="1" dirty="0">
                <a:solidFill>
                  <a:srgbClr val="E43E31"/>
                </a:solidFill>
              </a:rPr>
              <a:t>:</a:t>
            </a:r>
            <a:r>
              <a:rPr lang="en-CA" sz="2000" dirty="0">
                <a:solidFill>
                  <a:srgbClr val="E43E31"/>
                </a:solidFill>
              </a:rPr>
              <a:t> </a:t>
            </a:r>
            <a:r>
              <a:rPr lang="en-CA" sz="2000" dirty="0"/>
              <a:t>Losartan 50 mg </a:t>
            </a:r>
            <a:r>
              <a:rPr lang="en-CA" sz="2000" dirty="0" err="1"/>
              <a:t>dia</a:t>
            </a:r>
            <a:r>
              <a:rPr lang="en-CA" sz="2000" dirty="0"/>
              <a:t>,  ASA 100 mg dia.</a:t>
            </a:r>
          </a:p>
          <a:p>
            <a:pPr marL="0" indent="0">
              <a:buNone/>
            </a:pPr>
            <a:r>
              <a:rPr lang="en-CA" sz="2000" b="1" dirty="0" err="1">
                <a:solidFill>
                  <a:srgbClr val="E43E31"/>
                </a:solidFill>
              </a:rPr>
              <a:t>Idx</a:t>
            </a:r>
            <a:r>
              <a:rPr lang="en-CA" sz="2000" b="1" dirty="0">
                <a:solidFill>
                  <a:srgbClr val="E43E31"/>
                </a:solidFill>
              </a:rPr>
              <a:t>:  </a:t>
            </a:r>
            <a:r>
              <a:rPr lang="en-CA" sz="2000" b="1" dirty="0" err="1">
                <a:solidFill>
                  <a:srgbClr val="E43E31"/>
                </a:solidFill>
              </a:rPr>
              <a:t>Obstruccion</a:t>
            </a:r>
            <a:r>
              <a:rPr lang="en-CA" sz="2000" b="1" dirty="0">
                <a:solidFill>
                  <a:srgbClr val="E43E31"/>
                </a:solidFill>
              </a:rPr>
              <a:t> Intestinal, Adenocarcinoma de Colon</a:t>
            </a:r>
          </a:p>
          <a:p>
            <a:pPr marL="0" indent="0">
              <a:buNone/>
            </a:pPr>
            <a:r>
              <a:rPr lang="en-CA" sz="2000" b="1" dirty="0" err="1">
                <a:solidFill>
                  <a:srgbClr val="E43E31"/>
                </a:solidFill>
              </a:rPr>
              <a:t>Caprini</a:t>
            </a:r>
            <a:r>
              <a:rPr lang="en-CA" sz="2000" b="1" dirty="0">
                <a:solidFill>
                  <a:srgbClr val="E43E31"/>
                </a:solidFill>
              </a:rPr>
              <a:t>  score </a:t>
            </a:r>
            <a:r>
              <a:rPr lang="en-CA" sz="2000" b="1" dirty="0" err="1">
                <a:solidFill>
                  <a:srgbClr val="E43E31"/>
                </a:solidFill>
              </a:rPr>
              <a:t>muy</a:t>
            </a:r>
            <a:r>
              <a:rPr lang="en-CA" sz="2000" b="1" dirty="0">
                <a:solidFill>
                  <a:srgbClr val="E43E31"/>
                </a:solidFill>
              </a:rPr>
              <a:t> alto </a:t>
            </a:r>
            <a:r>
              <a:rPr lang="en-CA" sz="2000" b="1" dirty="0" err="1">
                <a:solidFill>
                  <a:srgbClr val="E43E31"/>
                </a:solidFill>
              </a:rPr>
              <a:t>riesgo</a:t>
            </a:r>
            <a:endParaRPr lang="en-CA" sz="1050" dirty="0"/>
          </a:p>
          <a:p>
            <a:pPr marL="0" indent="0">
              <a:buNone/>
            </a:pPr>
            <a:r>
              <a:rPr lang="en-CA" sz="2000" b="1" dirty="0" err="1">
                <a:solidFill>
                  <a:srgbClr val="E43E31"/>
                </a:solidFill>
              </a:rPr>
              <a:t>Cirugía</a:t>
            </a:r>
            <a:r>
              <a:rPr lang="en-CA" sz="2000" b="1" dirty="0">
                <a:solidFill>
                  <a:srgbClr val="E43E31"/>
                </a:solidFill>
              </a:rPr>
              <a:t>  </a:t>
            </a:r>
            <a:r>
              <a:rPr lang="en-CA" sz="2000" b="1" dirty="0" err="1">
                <a:solidFill>
                  <a:srgbClr val="E43E31"/>
                </a:solidFill>
              </a:rPr>
              <a:t>propuesta</a:t>
            </a:r>
            <a:r>
              <a:rPr lang="en-CA" sz="2000" b="1" dirty="0">
                <a:solidFill>
                  <a:srgbClr val="E43E31"/>
                </a:solidFill>
              </a:rPr>
              <a:t>: </a:t>
            </a:r>
          </a:p>
          <a:p>
            <a:r>
              <a:rPr lang="en-CA" sz="2000" dirty="0" err="1"/>
              <a:t>Hemicolectomia</a:t>
            </a:r>
            <a:r>
              <a:rPr lang="en-CA" sz="2000" dirty="0"/>
              <a:t> de Colon </a:t>
            </a:r>
            <a:r>
              <a:rPr lang="en-CA" sz="2000" dirty="0" err="1"/>
              <a:t>Sigmoides</a:t>
            </a:r>
            <a:r>
              <a:rPr lang="en-CA" sz="2000" dirty="0"/>
              <a:t>, </a:t>
            </a:r>
            <a:r>
              <a:rPr lang="en-CA" sz="2000" dirty="0" err="1"/>
              <a:t>tiempo</a:t>
            </a:r>
            <a:r>
              <a:rPr lang="en-CA" sz="2000" dirty="0"/>
              <a:t> de </a:t>
            </a:r>
            <a:r>
              <a:rPr lang="en-CA" sz="2000" dirty="0" err="1"/>
              <a:t>cirugía</a:t>
            </a:r>
            <a:r>
              <a:rPr lang="en-CA" sz="2000" dirty="0"/>
              <a:t>  mas de 45 min</a:t>
            </a:r>
          </a:p>
        </p:txBody>
      </p:sp>
    </p:spTree>
    <p:extLst>
      <p:ext uri="{BB962C8B-B14F-4D97-AF65-F5344CB8AC3E}">
        <p14:creationId xmlns:p14="http://schemas.microsoft.com/office/powerpoint/2010/main" val="29414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EBF609-4D03-C04B-9F6A-436EB1647D7D}"/>
              </a:ext>
            </a:extLst>
          </p:cNvPr>
          <p:cNvSpPr>
            <a:spLocks noGrp="1"/>
          </p:cNvSpPr>
          <p:nvPr>
            <p:ph type="title"/>
          </p:nvPr>
        </p:nvSpPr>
        <p:spPr/>
        <p:txBody>
          <a:bodyPr lIns="0" tIns="0" rIns="0" bIns="0"/>
          <a:lstStyle/>
          <a:p>
            <a:r>
              <a:rPr lang="en-CA" dirty="0" err="1"/>
              <a:t>Considerando</a:t>
            </a:r>
            <a:r>
              <a:rPr lang="en-CA" dirty="0"/>
              <a:t> </a:t>
            </a:r>
            <a:r>
              <a:rPr lang="en-CA" dirty="0" err="1"/>
              <a:t>su</a:t>
            </a:r>
            <a:r>
              <a:rPr lang="en-CA" dirty="0"/>
              <a:t> </a:t>
            </a:r>
            <a:r>
              <a:rPr lang="en-CA" dirty="0" err="1"/>
              <a:t>condición</a:t>
            </a:r>
            <a:r>
              <a:rPr lang="en-CA" dirty="0"/>
              <a:t> </a:t>
            </a:r>
            <a:r>
              <a:rPr lang="en-CA" dirty="0" err="1"/>
              <a:t>clínica</a:t>
            </a:r>
            <a:r>
              <a:rPr lang="en-CA" dirty="0"/>
              <a:t> de Alto </a:t>
            </a:r>
            <a:r>
              <a:rPr lang="en-CA" dirty="0" err="1"/>
              <a:t>riesgo</a:t>
            </a:r>
            <a:r>
              <a:rPr lang="en-CA" dirty="0"/>
              <a:t> de </a:t>
            </a:r>
            <a:r>
              <a:rPr lang="en-CA" dirty="0" err="1"/>
              <a:t>Trombosis</a:t>
            </a:r>
            <a:r>
              <a:rPr lang="en-CA" dirty="0"/>
              <a:t> en </a:t>
            </a:r>
            <a:r>
              <a:rPr lang="en-CA" dirty="0" err="1"/>
              <a:t>cirugía</a:t>
            </a:r>
            <a:r>
              <a:rPr lang="en-CA" dirty="0"/>
              <a:t> de </a:t>
            </a:r>
            <a:r>
              <a:rPr lang="en-CA" dirty="0" err="1"/>
              <a:t>paciente</a:t>
            </a:r>
            <a:r>
              <a:rPr lang="en-CA" dirty="0"/>
              <a:t> </a:t>
            </a:r>
            <a:r>
              <a:rPr lang="en-CA" dirty="0" err="1"/>
              <a:t>oncológico</a:t>
            </a:r>
            <a:r>
              <a:rPr lang="en-CA" dirty="0"/>
              <a:t> ; ¿</a:t>
            </a:r>
            <a:r>
              <a:rPr lang="en-CA" dirty="0" err="1"/>
              <a:t>Cual</a:t>
            </a:r>
            <a:r>
              <a:rPr lang="en-CA" dirty="0"/>
              <a:t> </a:t>
            </a:r>
            <a:r>
              <a:rPr lang="en-CA" dirty="0" err="1"/>
              <a:t>seria</a:t>
            </a:r>
            <a:r>
              <a:rPr lang="en-CA" dirty="0"/>
              <a:t> </a:t>
            </a:r>
            <a:r>
              <a:rPr lang="en-CA" dirty="0" err="1"/>
              <a:t>su</a:t>
            </a:r>
            <a:r>
              <a:rPr lang="en-CA" dirty="0"/>
              <a:t> </a:t>
            </a:r>
            <a:r>
              <a:rPr lang="en-CA" dirty="0" err="1"/>
              <a:t>recomendación</a:t>
            </a:r>
            <a:r>
              <a:rPr lang="en-CA" dirty="0"/>
              <a:t>? </a:t>
            </a:r>
            <a:br>
              <a:rPr lang="en-CA" dirty="0"/>
            </a:br>
            <a:endParaRPr lang="en-US" dirty="0"/>
          </a:p>
        </p:txBody>
      </p:sp>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2968486"/>
            <a:ext cx="10972800" cy="3019231"/>
          </a:xfrm>
        </p:spPr>
        <p:txBody>
          <a:bodyPr/>
          <a:lstStyle/>
          <a:p>
            <a:pPr marL="457200" indent="-457200">
              <a:spcAft>
                <a:spcPts val="1200"/>
              </a:spcAft>
              <a:buFont typeface="+mj-lt"/>
              <a:buAutoNum type="alphaLcParenR"/>
            </a:pPr>
            <a:r>
              <a:rPr lang="es-VE" dirty="0"/>
              <a:t>No daría </a:t>
            </a:r>
            <a:r>
              <a:rPr lang="es-VE" dirty="0" err="1"/>
              <a:t>Tromboprofilaxis</a:t>
            </a:r>
            <a:endParaRPr lang="es-VE" dirty="0"/>
          </a:p>
          <a:p>
            <a:pPr marL="457200" indent="-457200">
              <a:spcAft>
                <a:spcPts val="1200"/>
              </a:spcAft>
              <a:buFont typeface="+mj-lt"/>
              <a:buAutoNum type="alphaLcParenR"/>
            </a:pPr>
            <a:r>
              <a:rPr lang="es-VE" dirty="0"/>
              <a:t>sola daría </a:t>
            </a:r>
            <a:r>
              <a:rPr lang="es-VE" dirty="0" err="1"/>
              <a:t>tromboprofiaxis</a:t>
            </a:r>
            <a:r>
              <a:rPr lang="es-VE" dirty="0"/>
              <a:t> mecanica </a:t>
            </a:r>
          </a:p>
          <a:p>
            <a:pPr marL="457200" indent="-457200">
              <a:spcAft>
                <a:spcPts val="1200"/>
              </a:spcAft>
              <a:buFont typeface="+mj-lt"/>
              <a:buAutoNum type="alphaLcParenR"/>
            </a:pPr>
            <a:r>
              <a:rPr lang="es-VE" dirty="0"/>
              <a:t>Daria </a:t>
            </a:r>
            <a:r>
              <a:rPr lang="es-VE" dirty="0" err="1"/>
              <a:t>Tromboprofilaxis</a:t>
            </a:r>
            <a:r>
              <a:rPr lang="es-VE" dirty="0"/>
              <a:t> farmacológica </a:t>
            </a:r>
          </a:p>
          <a:p>
            <a:pPr marL="457200" indent="-457200">
              <a:spcAft>
                <a:spcPts val="1200"/>
              </a:spcAft>
              <a:buFont typeface="+mj-lt"/>
              <a:buAutoNum type="alphaLcParenR"/>
            </a:pPr>
            <a:r>
              <a:rPr lang="es-VE" dirty="0"/>
              <a:t>Daria </a:t>
            </a:r>
            <a:r>
              <a:rPr lang="es-VE" dirty="0" err="1"/>
              <a:t>Tromboprofilaxis</a:t>
            </a:r>
            <a:r>
              <a:rPr lang="es-VE" dirty="0"/>
              <a:t> solo durante la hospitalización</a:t>
            </a:r>
          </a:p>
          <a:p>
            <a:pPr marL="457200" indent="-457200">
              <a:spcAft>
                <a:spcPts val="1200"/>
              </a:spcAft>
              <a:buFont typeface="+mj-lt"/>
              <a:buAutoNum type="alphaLcParenR"/>
            </a:pPr>
            <a:endParaRPr lang="en-CA" dirty="0"/>
          </a:p>
        </p:txBody>
      </p:sp>
      <p:sp>
        <p:nvSpPr>
          <p:cNvPr id="4" name="Rectangle 3">
            <a:extLst>
              <a:ext uri="{FF2B5EF4-FFF2-40B4-BE49-F238E27FC236}">
                <a16:creationId xmlns:a16="http://schemas.microsoft.com/office/drawing/2014/main" id="{99BAD767-7BAB-4B53-9712-EA8DCDE89366}"/>
              </a:ext>
            </a:extLst>
          </p:cNvPr>
          <p:cNvSpPr/>
          <p:nvPr/>
        </p:nvSpPr>
        <p:spPr>
          <a:xfrm>
            <a:off x="304380" y="4169865"/>
            <a:ext cx="5407307" cy="404439"/>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E7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448026152"/>
              </p:ext>
            </p:extLst>
          </p:nvPr>
        </p:nvGraphicFramePr>
        <p:xfrm>
          <a:off x="423304" y="3570711"/>
          <a:ext cx="7195204" cy="2885730"/>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en-CA" sz="1400" b="1" dirty="0">
                          <a:solidFill>
                            <a:schemeClr val="bg1"/>
                          </a:solidFill>
                        </a:rPr>
                        <a:t>Resultados </a:t>
                      </a:r>
                    </a:p>
                    <a:p>
                      <a:pPr algn="l"/>
                      <a:r>
                        <a:rPr lang="en-CA" sz="1400" b="1" dirty="0">
                          <a:solidFill>
                            <a:schemeClr val="bg1"/>
                          </a:solidFill>
                        </a:rPr>
                        <a:t>(Calidad de la </a:t>
                      </a:r>
                      <a:r>
                        <a:rPr lang="en-CA" sz="1400" b="1" dirty="0" err="1">
                          <a:solidFill>
                            <a:schemeClr val="bg1"/>
                          </a:solidFill>
                        </a:rPr>
                        <a:t>Evidencia</a:t>
                      </a:r>
                      <a:r>
                        <a:rPr lang="en-CA" sz="1400" b="1" dirty="0">
                          <a:solidFill>
                            <a:schemeClr val="bg1"/>
                          </a:solidFill>
                        </a:rPr>
                        <a:t>)</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Riesgo Relativo </a:t>
                      </a:r>
                    </a:p>
                    <a:p>
                      <a:pPr algn="ctr"/>
                      <a:r>
                        <a:rPr lang="en-CA" sz="1400" b="1" dirty="0">
                          <a:solidFill>
                            <a:schemeClr val="bg1"/>
                          </a:solidFill>
                        </a:rPr>
                        <a:t>(95%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Efectos </a:t>
                      </a:r>
                      <a:r>
                        <a:rPr lang="en-CA" sz="1400" b="1" dirty="0" err="1">
                          <a:solidFill>
                            <a:schemeClr val="bg1"/>
                          </a:solidFill>
                        </a:rPr>
                        <a:t>absolutos</a:t>
                      </a:r>
                      <a:r>
                        <a:rPr lang="en-CA" sz="1400" b="1" dirty="0">
                          <a:solidFill>
                            <a:schemeClr val="bg1"/>
                          </a:solidFill>
                        </a:rPr>
                        <a:t> </a:t>
                      </a:r>
                      <a:r>
                        <a:rPr lang="en-CA" sz="1400" b="1" dirty="0" err="1">
                          <a:solidFill>
                            <a:schemeClr val="bg1"/>
                          </a:solidFill>
                        </a:rPr>
                        <a:t>anticipados</a:t>
                      </a:r>
                      <a:r>
                        <a:rPr lang="en-CA" sz="1400" b="1" dirty="0">
                          <a:solidFill>
                            <a:schemeClr val="bg1"/>
                          </a:solidFill>
                        </a:rPr>
                        <a:t> (95%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0" i="1" dirty="0" err="1">
                          <a:solidFill>
                            <a:schemeClr val="tx1">
                              <a:lumMod val="50000"/>
                              <a:lumOff val="50000"/>
                            </a:schemeClr>
                          </a:solidFill>
                        </a:rPr>
                        <a:t>Riesgo</a:t>
                      </a:r>
                      <a:r>
                        <a:rPr lang="en-CA" sz="1400" b="0" i="1" dirty="0">
                          <a:solidFill>
                            <a:schemeClr val="tx1">
                              <a:lumMod val="50000"/>
                              <a:lumOff val="50000"/>
                            </a:schemeClr>
                          </a:solidFill>
                        </a:rPr>
                        <a:t> sin </a:t>
                      </a:r>
                      <a:r>
                        <a:rPr lang="en-CA" sz="1400" b="0" i="1" dirty="0" err="1">
                          <a:solidFill>
                            <a:schemeClr val="tx1">
                              <a:lumMod val="50000"/>
                              <a:lumOff val="50000"/>
                            </a:schemeClr>
                          </a:solidFill>
                        </a:rPr>
                        <a:t>profilaxia</a:t>
                      </a:r>
                      <a:endParaRPr lang="en-CA" sz="1400" b="0" i="1"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0" i="1" dirty="0" err="1">
                          <a:solidFill>
                            <a:schemeClr val="tx1">
                              <a:lumMod val="50000"/>
                              <a:lumOff val="50000"/>
                            </a:schemeClr>
                          </a:solidFill>
                        </a:rPr>
                        <a:t>Riesgo</a:t>
                      </a:r>
                      <a:r>
                        <a:rPr lang="en-CA" sz="1400" b="0" i="1" dirty="0">
                          <a:solidFill>
                            <a:schemeClr val="tx1">
                              <a:lumMod val="50000"/>
                              <a:lumOff val="50000"/>
                            </a:schemeClr>
                          </a:solidFill>
                        </a:rPr>
                        <a:t> con </a:t>
                      </a:r>
                      <a:r>
                        <a:rPr lang="en-CA" sz="1400" b="0" i="1" dirty="0" err="1">
                          <a:solidFill>
                            <a:schemeClr val="tx1">
                              <a:lumMod val="50000"/>
                              <a:lumOff val="50000"/>
                            </a:schemeClr>
                          </a:solidFill>
                        </a:rPr>
                        <a:t>profilaxia</a:t>
                      </a:r>
                      <a:r>
                        <a:rPr lang="en-CA" sz="1400" b="0" i="1" dirty="0">
                          <a:solidFill>
                            <a:schemeClr val="tx1">
                              <a:lumMod val="50000"/>
                              <a:lumOff val="50000"/>
                            </a:schemeClr>
                          </a:solidFill>
                        </a:rPr>
                        <a:t>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dirty="0">
                          <a:solidFill>
                            <a:schemeClr val="tx1">
                              <a:lumMod val="50000"/>
                              <a:lumOff val="50000"/>
                            </a:schemeClr>
                          </a:solidFill>
                        </a:rPr>
                        <a:t>     Mortalidad</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0.75</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(0.61 a 0.93)</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6 por 1000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4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8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a:t>
                      </a:r>
                      <a:r>
                        <a:rPr lang="en-US" sz="1100" b="0" i="0" kern="1200" dirty="0" err="1">
                          <a:solidFill>
                            <a:schemeClr val="tx1">
                              <a:lumMod val="50000"/>
                              <a:lumOff val="50000"/>
                            </a:schemeClr>
                          </a:solidFill>
                          <a:effectLst/>
                          <a:latin typeface="+mn-lt"/>
                          <a:ea typeface="+mn-ea"/>
                          <a:cs typeface="+mn-cs"/>
                        </a:rPr>
                        <a:t>desde</a:t>
                      </a:r>
                      <a:r>
                        <a:rPr lang="en-US" sz="1100" b="0" i="0" kern="1200" dirty="0">
                          <a:solidFill>
                            <a:schemeClr val="tx1">
                              <a:lumMod val="50000"/>
                              <a:lumOff val="50000"/>
                            </a:schemeClr>
                          </a:solidFill>
                          <a:effectLst/>
                          <a:latin typeface="+mn-lt"/>
                          <a:ea typeface="+mn-ea"/>
                          <a:cs typeface="+mn-cs"/>
                        </a:rPr>
                        <a:t> 7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 a 1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a:t>
                      </a:r>
                      <a:endParaRPr lang="en-CA" sz="8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dirty="0">
                          <a:solidFill>
                            <a:schemeClr val="tx1">
                              <a:lumMod val="50000"/>
                              <a:lumOff val="50000"/>
                            </a:schemeClr>
                          </a:solidFill>
                        </a:rPr>
                        <a:t>     EP</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0.48</a:t>
                      </a:r>
                      <a:br>
                        <a:rPr lang="en-US" sz="105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(0.26 a 0.88)</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6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8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1 </a:t>
                      </a:r>
                      <a:r>
                        <a:rPr lang="en-US" sz="1200" b="0" i="0" kern="1200" dirty="0" err="1">
                          <a:solidFill>
                            <a:schemeClr val="tx1">
                              <a:lumMod val="50000"/>
                              <a:lumOff val="50000"/>
                            </a:schemeClr>
                          </a:solidFill>
                          <a:effectLst/>
                          <a:latin typeface="+mn-lt"/>
                          <a:ea typeface="+mn-ea"/>
                          <a:cs typeface="+mn-cs"/>
                        </a:rPr>
                        <a:t>menos</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en-CA" sz="1400" dirty="0">
                          <a:solidFill>
                            <a:schemeClr val="tx1">
                              <a:lumMod val="50000"/>
                              <a:lumOff val="50000"/>
                            </a:schemeClr>
                          </a:solidFill>
                        </a:rPr>
                        <a:t>     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a:t>
                      </a:r>
                    </a:p>
                    <a:p>
                      <a:pPr algn="l"/>
                      <a:r>
                        <a:rPr lang="en-CA" sz="1400" dirty="0">
                          <a:solidFill>
                            <a:schemeClr val="tx1">
                              <a:lumMod val="50000"/>
                              <a:lumOff val="50000"/>
                            </a:schemeClr>
                          </a:solidFill>
                        </a:rPr>
                        <a:t>     Proximal</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0.38</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(0.14 a 1.00)</a:t>
                      </a:r>
                      <a:endParaRPr lang="en-CA" sz="6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7 fewer per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10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en-CA" sz="1400" dirty="0">
                          <a:solidFill>
                            <a:schemeClr val="tx1">
                              <a:lumMod val="50000"/>
                              <a:lumOff val="50000"/>
                            </a:schemeClr>
                          </a:solidFill>
                        </a:rPr>
                        <a:t>     </a:t>
                      </a:r>
                      <a:r>
                        <a:rPr lang="en-CA" sz="1400" dirty="0" err="1">
                          <a:solidFill>
                            <a:schemeClr val="tx1">
                              <a:lumMod val="50000"/>
                              <a:lumOff val="50000"/>
                            </a:schemeClr>
                          </a:solidFill>
                        </a:rPr>
                        <a:t>Sangrado</a:t>
                      </a:r>
                      <a:r>
                        <a:rPr lang="en-CA" sz="1400" dirty="0">
                          <a:solidFill>
                            <a:schemeClr val="tx1">
                              <a:lumMod val="50000"/>
                              <a:lumOff val="50000"/>
                            </a:schemeClr>
                          </a:solidFill>
                        </a:rPr>
                        <a:t> Mayor</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1.24</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(0.87 a 1.77)</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No </a:t>
                      </a:r>
                      <a:r>
                        <a:rPr lang="en-CA" sz="1400" dirty="0" err="1">
                          <a:solidFill>
                            <a:schemeClr val="tx1">
                              <a:lumMod val="50000"/>
                              <a:lumOff val="50000"/>
                            </a:schemeClr>
                          </a:solidFill>
                        </a:rPr>
                        <a:t>disponble</a:t>
                      </a:r>
                      <a:endParaRPr lang="en-CA" sz="1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6 mas por  1000</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a:t>
                      </a:r>
                      <a:r>
                        <a:rPr lang="en-US" sz="1400" b="0" i="0" kern="1200" dirty="0" err="1">
                          <a:solidFill>
                            <a:schemeClr val="tx1">
                              <a:lumMod val="50000"/>
                              <a:lumOff val="50000"/>
                            </a:schemeClr>
                          </a:solidFill>
                          <a:effectLst/>
                          <a:latin typeface="+mn-lt"/>
                          <a:ea typeface="+mn-ea"/>
                          <a:cs typeface="+mn-cs"/>
                        </a:rPr>
                        <a:t>desde</a:t>
                      </a:r>
                      <a:r>
                        <a:rPr lang="en-US" sz="1400" b="0" i="0" kern="1200" dirty="0">
                          <a:solidFill>
                            <a:schemeClr val="tx1">
                              <a:lumMod val="50000"/>
                              <a:lumOff val="50000"/>
                            </a:schemeClr>
                          </a:solidFill>
                          <a:effectLst/>
                          <a:latin typeface="+mn-lt"/>
                          <a:ea typeface="+mn-ea"/>
                          <a:cs typeface="+mn-cs"/>
                        </a:rPr>
                        <a:t> 3 </a:t>
                      </a:r>
                      <a:r>
                        <a:rPr lang="en-US" sz="1400" b="0" i="0" kern="1200" dirty="0" err="1">
                          <a:solidFill>
                            <a:schemeClr val="tx1">
                              <a:lumMod val="50000"/>
                              <a:lumOff val="50000"/>
                            </a:schemeClr>
                          </a:solidFill>
                          <a:effectLst/>
                          <a:latin typeface="+mn-lt"/>
                          <a:ea typeface="+mn-ea"/>
                          <a:cs typeface="+mn-cs"/>
                        </a:rPr>
                        <a:t>menos</a:t>
                      </a:r>
                      <a:r>
                        <a:rPr lang="en-US" sz="1400" b="0" i="0" kern="1200" dirty="0">
                          <a:solidFill>
                            <a:schemeClr val="tx1">
                              <a:lumMod val="50000"/>
                              <a:lumOff val="50000"/>
                            </a:schemeClr>
                          </a:solidFill>
                          <a:effectLst/>
                          <a:latin typeface="+mn-lt"/>
                          <a:ea typeface="+mn-ea"/>
                          <a:cs typeface="+mn-cs"/>
                        </a:rPr>
                        <a:t> a 20 mas)</a:t>
                      </a:r>
                      <a:endParaRPr lang="en-CA" sz="10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9229232" y="2001418"/>
            <a:ext cx="2539464" cy="3985871"/>
          </a:xfrm>
          <a:prstGeom prst="rect">
            <a:avLst/>
          </a:prstGeom>
          <a:solidFill>
            <a:srgbClr val="FED9B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Evidencia de baja calidad, por lo que el beneficio / daño es incierto. El panel también consideró </a:t>
            </a:r>
            <a:r>
              <a:rPr kumimoji="0" lang="en-CA" sz="14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a:t>
            </a:r>
          </a:p>
          <a:p>
            <a:pPr marL="102870" indent="-102870">
              <a:buFont typeface="Arial" panose="020B0604020202020204" pitchFamily="34" charset="0"/>
              <a:buChar char="•"/>
            </a:pPr>
            <a:r>
              <a:rPr lang="es-ES" sz="1400" dirty="0">
                <a:solidFill>
                  <a:schemeClr val="tx1">
                    <a:lumMod val="50000"/>
                    <a:lumOff val="50000"/>
                  </a:schemeClr>
                </a:solidFill>
              </a:rPr>
              <a:t>El panel consideró en  casos  sometidos a cirugía mayor con riesgo promedio de sangrado, la profilaxis farmacológica o mecánica son alternativas razonables. Sin embargo, la profilaxis farmacológica será probablemente más fácil de implementar.</a:t>
            </a:r>
          </a:p>
          <a:p>
            <a:pPr marL="102870" indent="-102870">
              <a:buFont typeface="Arial" panose="020B0604020202020204" pitchFamily="34" charset="0"/>
              <a:buChar char="•"/>
            </a:pPr>
            <a:r>
              <a:rPr lang="es-ES" sz="1400" dirty="0">
                <a:solidFill>
                  <a:schemeClr val="tx1">
                    <a:lumMod val="50000"/>
                    <a:lumOff val="50000"/>
                  </a:schemeClr>
                </a:solidFill>
              </a:rPr>
              <a:t>Los modelos clínicos (</a:t>
            </a:r>
            <a:r>
              <a:rPr lang="es-ES" sz="1400" dirty="0" err="1">
                <a:solidFill>
                  <a:schemeClr val="tx1">
                    <a:lumMod val="50000"/>
                    <a:lumOff val="50000"/>
                  </a:schemeClr>
                </a:solidFill>
              </a:rPr>
              <a:t>ejm</a:t>
            </a:r>
            <a:r>
              <a:rPr lang="es-ES" sz="1400" dirty="0">
                <a:solidFill>
                  <a:schemeClr val="tx1">
                    <a:lumMod val="50000"/>
                    <a:lumOff val="50000"/>
                  </a:schemeClr>
                </a:solidFill>
              </a:rPr>
              <a:t> </a:t>
            </a:r>
            <a:r>
              <a:rPr lang="es-ES" sz="1400" dirty="0" err="1">
                <a:solidFill>
                  <a:schemeClr val="tx1">
                    <a:lumMod val="50000"/>
                    <a:lumOff val="50000"/>
                  </a:schemeClr>
                </a:solidFill>
              </a:rPr>
              <a:t>Caprini</a:t>
            </a:r>
            <a:r>
              <a:rPr lang="es-ES" sz="1400" dirty="0">
                <a:solidFill>
                  <a:schemeClr val="tx1">
                    <a:lumMod val="50000"/>
                    <a:lumOff val="50000"/>
                  </a:schemeClr>
                </a:solidFill>
              </a:rPr>
              <a:t>) son de gran utilidad pero debe prevaler una cuidosa individualización de cada caso</a:t>
            </a: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2" name="Oval 11">
            <a:extLst>
              <a:ext uri="{FF2B5EF4-FFF2-40B4-BE49-F238E27FC236}">
                <a16:creationId xmlns:a16="http://schemas.microsoft.com/office/drawing/2014/main" id="{57CC1772-C0D3-B947-B045-9F6FB0678EEE}"/>
              </a:ext>
            </a:extLst>
          </p:cNvPr>
          <p:cNvSpPr/>
          <p:nvPr/>
        </p:nvSpPr>
        <p:spPr>
          <a:xfrm>
            <a:off x="490256" y="4560136"/>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490256" y="509078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490256" y="5576715"/>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490256" y="6103572"/>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836129" y="6309585"/>
            <a:ext cx="4355871" cy="276999"/>
            <a:chOff x="6764144" y="6483928"/>
            <a:chExt cx="435587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Calidad de Evidencia (GRADE): Bajo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Moderada</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Fuerte</a:t>
              </a:r>
              <a:endPar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8" name="Oval 17">
              <a:extLst>
                <a:ext uri="{FF2B5EF4-FFF2-40B4-BE49-F238E27FC236}">
                  <a16:creationId xmlns:a16="http://schemas.microsoft.com/office/drawing/2014/main" id="{2543121E-9547-AA4E-A627-DCEE01A6B82F}"/>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p:txBody>
          <a:bodyPr lIns="0" tIns="0" rIns="0" bIns="0"/>
          <a:lstStyle/>
          <a:p>
            <a:r>
              <a:rPr lang="en-CA" dirty="0" err="1"/>
              <a:t>Recomendaciones</a:t>
            </a:r>
            <a:r>
              <a:rPr lang="en-CA" dirty="0"/>
              <a:t> </a:t>
            </a:r>
            <a:endParaRPr lang="en-US" dirty="0"/>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419099" y="1979975"/>
            <a:ext cx="8658639" cy="3954624"/>
          </a:xfrm>
        </p:spPr>
        <p:txBody>
          <a:bodyPr/>
          <a:lstStyle/>
          <a:p>
            <a:pPr marL="0" indent="0">
              <a:buNone/>
            </a:pPr>
            <a:r>
              <a:rPr lang="es-CO" sz="1600" dirty="0"/>
              <a:t>¿Debe usarse profilaxis farmacológica o no debe usarse profilaxis farmacológica en </a:t>
            </a:r>
            <a:r>
              <a:rPr lang="es-ES" sz="1600" dirty="0"/>
              <a:t>pacientes en pacientes sometidos a una cirugía general?</a:t>
            </a:r>
            <a:r>
              <a:rPr lang="en-CA" sz="1600" dirty="0"/>
              <a:t> </a:t>
            </a:r>
          </a:p>
          <a:p>
            <a:pPr marL="0" indent="0">
              <a:buNone/>
            </a:pPr>
            <a:endParaRPr lang="en-US" sz="1600" dirty="0"/>
          </a:p>
        </p:txBody>
      </p:sp>
      <p:sp>
        <p:nvSpPr>
          <p:cNvPr id="21" name="CuadroTexto 20">
            <a:extLst>
              <a:ext uri="{FF2B5EF4-FFF2-40B4-BE49-F238E27FC236}">
                <a16:creationId xmlns:a16="http://schemas.microsoft.com/office/drawing/2014/main" id="{8FE9864C-EBDA-4CEB-87B7-DDE18055FF4E}"/>
              </a:ext>
            </a:extLst>
          </p:cNvPr>
          <p:cNvSpPr txBox="1"/>
          <p:nvPr/>
        </p:nvSpPr>
        <p:spPr>
          <a:xfrm>
            <a:off x="419100" y="2587649"/>
            <a:ext cx="8658638" cy="738664"/>
          </a:xfrm>
          <a:prstGeom prst="rect">
            <a:avLst/>
          </a:prstGeom>
          <a:noFill/>
        </p:spPr>
        <p:txBody>
          <a:bodyPr wrap="square" lIns="0" tIns="0" rIns="0" bIns="0">
            <a:spAutoFit/>
          </a:bodyPr>
          <a:lstStyle/>
          <a:p>
            <a:r>
              <a:rPr lang="es-ES" sz="1600" dirty="0">
                <a:solidFill>
                  <a:schemeClr val="tx1">
                    <a:lumMod val="50000"/>
                    <a:lumOff val="50000"/>
                  </a:schemeClr>
                </a:solidFill>
                <a:latin typeface="Calibri" panose="020F0502020204030204" pitchFamily="34" charset="0"/>
              </a:rPr>
              <a:t>En pacientes en pacientes sometidos a una cirugía general, el panel latinoamericano sugiere trombo profilaxis en vez de no trombo profilaxis. (recomendación condicional basada en certeza baja en la evidencia sobre los efectos </a:t>
            </a:r>
            <a:r>
              <a:rPr lang="es-ES" sz="1600" dirty="0">
                <a:solidFill>
                  <a:schemeClr val="tx1">
                    <a:lumMod val="50000"/>
                    <a:lumOff val="50000"/>
                  </a:schemeClr>
                </a:solidFill>
                <a:latin typeface="Cambria Math" panose="02040503050406030204" pitchFamily="18" charset="0"/>
              </a:rPr>
              <a:t>⨁⨁◯◯</a:t>
            </a:r>
            <a:r>
              <a:rPr lang="es-ES" sz="1600" dirty="0">
                <a:solidFill>
                  <a:schemeClr val="tx1">
                    <a:lumMod val="50000"/>
                    <a:lumOff val="50000"/>
                  </a:schemeClr>
                </a:solidFill>
                <a:latin typeface="Calibri" panose="020F0502020204030204" pitchFamily="34" charset="0"/>
              </a:rPr>
              <a:t>).</a:t>
            </a:r>
          </a:p>
        </p:txBody>
      </p:sp>
    </p:spTree>
    <p:extLst>
      <p:ext uri="{BB962C8B-B14F-4D97-AF65-F5344CB8AC3E}">
        <p14:creationId xmlns:p14="http://schemas.microsoft.com/office/powerpoint/2010/main" val="32333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p:txBody>
          <a:bodyPr lIns="0" tIns="0" rIns="0" bIns="0"/>
          <a:lstStyle/>
          <a:p>
            <a:r>
              <a:rPr lang="en-CA" b="0" dirty="0"/>
              <a:t>Caso 1:  Abdomen </a:t>
            </a:r>
            <a:r>
              <a:rPr lang="en-CA" b="0" dirty="0" err="1"/>
              <a:t>Agudo</a:t>
            </a:r>
            <a:r>
              <a:rPr lang="en-CA" b="0" dirty="0"/>
              <a:t> </a:t>
            </a:r>
            <a:r>
              <a:rPr lang="en-CA" b="0" dirty="0" err="1"/>
              <a:t>Quirúrgico</a:t>
            </a:r>
            <a:r>
              <a:rPr lang="en-CA" b="0" dirty="0"/>
              <a:t>  </a:t>
            </a:r>
            <a:r>
              <a:rPr lang="en-CA" b="0" dirty="0" err="1"/>
              <a:t>cont</a:t>
            </a:r>
            <a:endParaRPr lang="en-CA" b="0" dirty="0"/>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xfrm>
            <a:off x="419100" y="2033094"/>
            <a:ext cx="9618035" cy="3954624"/>
          </a:xfrm>
        </p:spPr>
        <p:txBody>
          <a:bodyPr/>
          <a:lstStyle/>
          <a:p>
            <a:pPr marL="0" indent="0">
              <a:buNone/>
            </a:pPr>
            <a:r>
              <a:rPr lang="en-CA" sz="2400" dirty="0"/>
              <a:t>El </a:t>
            </a:r>
            <a:r>
              <a:rPr lang="en-CA" sz="2400" dirty="0" err="1"/>
              <a:t>paciente</a:t>
            </a:r>
            <a:r>
              <a:rPr lang="en-CA" sz="2400" dirty="0"/>
              <a:t> </a:t>
            </a:r>
            <a:r>
              <a:rPr lang="en-CA" sz="2400" dirty="0" err="1"/>
              <a:t>fue</a:t>
            </a:r>
            <a:r>
              <a:rPr lang="en-CA" sz="2400" dirty="0"/>
              <a:t> </a:t>
            </a:r>
            <a:r>
              <a:rPr lang="en-CA" sz="2400" dirty="0" err="1"/>
              <a:t>llevado</a:t>
            </a:r>
            <a:r>
              <a:rPr lang="en-CA" sz="2400" dirty="0"/>
              <a:t> a </a:t>
            </a:r>
            <a:r>
              <a:rPr lang="en-CA" sz="2400" dirty="0" err="1"/>
              <a:t>cirugía</a:t>
            </a:r>
            <a:r>
              <a:rPr lang="en-CA" sz="2400" dirty="0"/>
              <a:t> </a:t>
            </a:r>
            <a:r>
              <a:rPr lang="en-CA" sz="2400" dirty="0" err="1"/>
              <a:t>exitosamente</a:t>
            </a:r>
            <a:r>
              <a:rPr lang="en-CA" sz="2400" dirty="0"/>
              <a:t> con sangrado de 200  cc, se </a:t>
            </a:r>
            <a:r>
              <a:rPr lang="en-CA" sz="2400" dirty="0" err="1"/>
              <a:t>halla</a:t>
            </a:r>
            <a:r>
              <a:rPr lang="en-CA" sz="2400" dirty="0"/>
              <a:t> en sus </a:t>
            </a:r>
            <a:r>
              <a:rPr lang="en-CA" sz="2400" dirty="0" err="1"/>
              <a:t>primeras</a:t>
            </a:r>
            <a:r>
              <a:rPr lang="en-CA" sz="2400" dirty="0"/>
              <a:t> horas del post </a:t>
            </a:r>
            <a:r>
              <a:rPr lang="en-CA" sz="2400" dirty="0" err="1"/>
              <a:t>operatorio</a:t>
            </a:r>
            <a:r>
              <a:rPr lang="en-CA" sz="2400" dirty="0"/>
              <a:t>, se  </a:t>
            </a:r>
            <a:r>
              <a:rPr lang="en-CA" sz="2400" dirty="0" err="1"/>
              <a:t>planea</a:t>
            </a:r>
            <a:r>
              <a:rPr lang="en-CA" sz="2400" dirty="0"/>
              <a:t> </a:t>
            </a:r>
            <a:r>
              <a:rPr lang="en-CA" sz="2400" dirty="0" err="1"/>
              <a:t>inicio</a:t>
            </a:r>
            <a:r>
              <a:rPr lang="en-CA" sz="2400" dirty="0"/>
              <a:t> de </a:t>
            </a:r>
            <a:r>
              <a:rPr lang="en-CA" sz="2400" dirty="0" err="1"/>
              <a:t>trombrofilaxia</a:t>
            </a:r>
            <a:r>
              <a:rPr lang="en-CA" sz="2400" dirty="0"/>
              <a:t> con </a:t>
            </a:r>
            <a:r>
              <a:rPr lang="en-CA" sz="2400" dirty="0" err="1"/>
              <a:t>enoxaparina</a:t>
            </a:r>
            <a:r>
              <a:rPr lang="en-CA" sz="2400" dirty="0"/>
              <a:t>, el </a:t>
            </a:r>
            <a:r>
              <a:rPr lang="en-CA" sz="2400" dirty="0" err="1"/>
              <a:t>grupo</a:t>
            </a:r>
            <a:r>
              <a:rPr lang="en-CA" sz="2400" dirty="0"/>
              <a:t> </a:t>
            </a:r>
            <a:r>
              <a:rPr lang="en-CA" sz="2400" dirty="0" err="1"/>
              <a:t>clínico</a:t>
            </a:r>
            <a:r>
              <a:rPr lang="en-CA" sz="2400" dirty="0"/>
              <a:t>  </a:t>
            </a:r>
            <a:r>
              <a:rPr lang="en-CA" sz="2400" dirty="0" err="1"/>
              <a:t>pregunta</a:t>
            </a:r>
            <a:r>
              <a:rPr lang="en-CA" sz="2400" dirty="0"/>
              <a:t> ¿</a:t>
            </a:r>
            <a:r>
              <a:rPr lang="en-CA" sz="2400" dirty="0" err="1"/>
              <a:t>cuándo</a:t>
            </a:r>
            <a:r>
              <a:rPr lang="en-CA" sz="2400" dirty="0"/>
              <a:t>  </a:t>
            </a:r>
            <a:r>
              <a:rPr lang="en-CA" sz="2400" dirty="0" err="1"/>
              <a:t>va</a:t>
            </a:r>
            <a:r>
              <a:rPr lang="en-CA" sz="2400" dirty="0"/>
              <a:t> </a:t>
            </a:r>
            <a:r>
              <a:rPr lang="en-CA" sz="2400" dirty="0" err="1"/>
              <a:t>hacer</a:t>
            </a:r>
            <a:r>
              <a:rPr lang="en-CA" sz="2400" dirty="0"/>
              <a:t> </a:t>
            </a:r>
            <a:r>
              <a:rPr lang="en-CA" sz="2400" dirty="0" err="1"/>
              <a:t>iniciada</a:t>
            </a:r>
            <a:r>
              <a:rPr lang="en-CA" sz="2400" dirty="0"/>
              <a:t> y </a:t>
            </a:r>
            <a:r>
              <a:rPr lang="en-CA" sz="2400" dirty="0" err="1"/>
              <a:t>por</a:t>
            </a:r>
            <a:r>
              <a:rPr lang="en-CA" sz="2400" dirty="0"/>
              <a:t> </a:t>
            </a:r>
            <a:r>
              <a:rPr lang="en-CA" sz="2400" dirty="0" err="1"/>
              <a:t>cuanto</a:t>
            </a:r>
            <a:r>
              <a:rPr lang="en-CA" sz="2400" dirty="0"/>
              <a:t> </a:t>
            </a:r>
            <a:r>
              <a:rPr lang="en-CA" sz="2400" dirty="0" err="1"/>
              <a:t>tiempo</a:t>
            </a:r>
            <a:r>
              <a:rPr lang="en-CA" sz="2400" dirty="0"/>
              <a:t> sera </a:t>
            </a:r>
            <a:r>
              <a:rPr lang="en-CA" sz="2400" dirty="0" err="1"/>
              <a:t>administrada</a:t>
            </a:r>
            <a:r>
              <a:rPr lang="en-CA" sz="2400" dirty="0"/>
              <a:t>?</a:t>
            </a:r>
          </a:p>
        </p:txBody>
      </p:sp>
    </p:spTree>
    <p:extLst>
      <p:ext uri="{BB962C8B-B14F-4D97-AF65-F5344CB8AC3E}">
        <p14:creationId xmlns:p14="http://schemas.microsoft.com/office/powerpoint/2010/main" val="35331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26398695"/>
              </p:ext>
            </p:extLst>
          </p:nvPr>
        </p:nvGraphicFramePr>
        <p:xfrm>
          <a:off x="516068" y="3557459"/>
          <a:ext cx="7195204" cy="2885730"/>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302098">
                <a:tc rowSpan="2">
                  <a:txBody>
                    <a:bodyPr/>
                    <a:lstStyle/>
                    <a:p>
                      <a:pPr algn="l"/>
                      <a:r>
                        <a:rPr lang="en-CA" sz="1400" b="1" dirty="0">
                          <a:solidFill>
                            <a:schemeClr val="bg1"/>
                          </a:solidFill>
                        </a:rPr>
                        <a:t>Resultados </a:t>
                      </a:r>
                    </a:p>
                    <a:p>
                      <a:pPr algn="l"/>
                      <a:r>
                        <a:rPr lang="en-CA" sz="1400" b="1" dirty="0">
                          <a:solidFill>
                            <a:schemeClr val="bg1"/>
                          </a:solidFill>
                        </a:rPr>
                        <a:t>(Calidad de la </a:t>
                      </a:r>
                      <a:r>
                        <a:rPr lang="en-CA" sz="1400" b="1" dirty="0" err="1">
                          <a:solidFill>
                            <a:schemeClr val="bg1"/>
                          </a:solidFill>
                        </a:rPr>
                        <a:t>Evidencia</a:t>
                      </a:r>
                      <a:r>
                        <a:rPr lang="en-CA" sz="1400" b="1" dirty="0">
                          <a:solidFill>
                            <a:schemeClr val="bg1"/>
                          </a:solidFill>
                        </a:rPr>
                        <a:t>)</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Riesgo Relativo </a:t>
                      </a:r>
                    </a:p>
                    <a:p>
                      <a:pPr algn="ctr"/>
                      <a:r>
                        <a:rPr lang="en-CA" sz="1400" b="1" dirty="0">
                          <a:solidFill>
                            <a:schemeClr val="bg1"/>
                          </a:solidFill>
                        </a:rPr>
                        <a:t>(95%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Efectos </a:t>
                      </a:r>
                      <a:r>
                        <a:rPr lang="en-CA" sz="1400" b="1" dirty="0" err="1">
                          <a:solidFill>
                            <a:schemeClr val="bg1"/>
                          </a:solidFill>
                        </a:rPr>
                        <a:t>absolutos</a:t>
                      </a:r>
                      <a:r>
                        <a:rPr lang="en-CA" sz="1400" b="1" dirty="0">
                          <a:solidFill>
                            <a:schemeClr val="bg1"/>
                          </a:solidFill>
                        </a:rPr>
                        <a:t> </a:t>
                      </a:r>
                      <a:r>
                        <a:rPr lang="en-CA" sz="1400" b="1" dirty="0" err="1">
                          <a:solidFill>
                            <a:schemeClr val="bg1"/>
                          </a:solidFill>
                        </a:rPr>
                        <a:t>anticipados</a:t>
                      </a:r>
                      <a:r>
                        <a:rPr lang="en-CA" sz="1400" b="1" dirty="0">
                          <a:solidFill>
                            <a:schemeClr val="bg1"/>
                          </a:solidFill>
                        </a:rPr>
                        <a:t> (95%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0" i="1" dirty="0" err="1">
                          <a:solidFill>
                            <a:schemeClr val="tx1">
                              <a:lumMod val="50000"/>
                              <a:lumOff val="50000"/>
                            </a:schemeClr>
                          </a:solidFill>
                        </a:rPr>
                        <a:t>Profilaxia</a:t>
                      </a:r>
                      <a:r>
                        <a:rPr lang="en-CA" sz="1400" b="0" i="1" dirty="0">
                          <a:solidFill>
                            <a:schemeClr val="tx1">
                              <a:lumMod val="50000"/>
                              <a:lumOff val="50000"/>
                            </a:schemeClr>
                          </a:solidFill>
                        </a:rPr>
                        <a:t> </a:t>
                      </a:r>
                      <a:r>
                        <a:rPr lang="en-CA" sz="1400" b="0" i="1" dirty="0" err="1">
                          <a:solidFill>
                            <a:schemeClr val="tx1">
                              <a:lumMod val="50000"/>
                              <a:lumOff val="50000"/>
                            </a:schemeClr>
                          </a:solidFill>
                        </a:rPr>
                        <a:t>temrana</a:t>
                      </a:r>
                      <a:endParaRPr lang="en-CA" sz="1400" b="0" i="1"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0" i="1" dirty="0" err="1">
                          <a:solidFill>
                            <a:schemeClr val="tx1">
                              <a:lumMod val="50000"/>
                              <a:lumOff val="50000"/>
                            </a:schemeClr>
                          </a:solidFill>
                        </a:rPr>
                        <a:t>Profilaxia</a:t>
                      </a:r>
                      <a:r>
                        <a:rPr lang="en-CA" sz="1400" b="0" i="1" dirty="0">
                          <a:solidFill>
                            <a:schemeClr val="tx1">
                              <a:lumMod val="50000"/>
                              <a:lumOff val="50000"/>
                            </a:schemeClr>
                          </a:solidFill>
                        </a:rPr>
                        <a:t> </a:t>
                      </a:r>
                      <a:r>
                        <a:rPr lang="en-CA" sz="1400" b="0" i="1" dirty="0" err="1">
                          <a:solidFill>
                            <a:schemeClr val="tx1">
                              <a:lumMod val="50000"/>
                              <a:lumOff val="50000"/>
                            </a:schemeClr>
                          </a:solidFill>
                        </a:rPr>
                        <a:t>Tardia</a:t>
                      </a:r>
                      <a:r>
                        <a:rPr lang="en-CA" sz="1400" b="0" i="1" dirty="0">
                          <a:solidFill>
                            <a:schemeClr val="tx1">
                              <a:lumMod val="50000"/>
                              <a:lumOff val="50000"/>
                            </a:schemeClr>
                          </a:solidFill>
                        </a:rPr>
                        <a:t>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dirty="0">
                          <a:solidFill>
                            <a:schemeClr val="tx1">
                              <a:lumMod val="50000"/>
                              <a:lumOff val="50000"/>
                            </a:schemeClr>
                          </a:solidFill>
                        </a:rPr>
                        <a:t>     Mortalidad</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0.75</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(0.61 a 0.93)</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6 por 1000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4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8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a:t>
                      </a:r>
                      <a:r>
                        <a:rPr lang="en-US" sz="1100" b="0" i="0" kern="1200" dirty="0" err="1">
                          <a:solidFill>
                            <a:schemeClr val="tx1">
                              <a:lumMod val="50000"/>
                              <a:lumOff val="50000"/>
                            </a:schemeClr>
                          </a:solidFill>
                          <a:effectLst/>
                          <a:latin typeface="+mn-lt"/>
                          <a:ea typeface="+mn-ea"/>
                          <a:cs typeface="+mn-cs"/>
                        </a:rPr>
                        <a:t>desde</a:t>
                      </a:r>
                      <a:r>
                        <a:rPr lang="en-US" sz="1100" b="0" i="0" kern="1200" dirty="0">
                          <a:solidFill>
                            <a:schemeClr val="tx1">
                              <a:lumMod val="50000"/>
                              <a:lumOff val="50000"/>
                            </a:schemeClr>
                          </a:solidFill>
                          <a:effectLst/>
                          <a:latin typeface="+mn-lt"/>
                          <a:ea typeface="+mn-ea"/>
                          <a:cs typeface="+mn-cs"/>
                        </a:rPr>
                        <a:t> 7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 a 1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a:t>
                      </a:r>
                      <a:endParaRPr lang="en-CA" sz="8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dirty="0">
                          <a:solidFill>
                            <a:schemeClr val="tx1">
                              <a:lumMod val="50000"/>
                              <a:lumOff val="50000"/>
                            </a:schemeClr>
                          </a:solidFill>
                        </a:rPr>
                        <a:t>     EP</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0.48</a:t>
                      </a:r>
                      <a:br>
                        <a:rPr lang="en-US" sz="105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(0.26 a 0.88)</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6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8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1 </a:t>
                      </a:r>
                      <a:r>
                        <a:rPr lang="en-US" sz="1200" b="0" i="0" kern="1200" dirty="0" err="1">
                          <a:solidFill>
                            <a:schemeClr val="tx1">
                              <a:lumMod val="50000"/>
                              <a:lumOff val="50000"/>
                            </a:schemeClr>
                          </a:solidFill>
                          <a:effectLst/>
                          <a:latin typeface="+mn-lt"/>
                          <a:ea typeface="+mn-ea"/>
                          <a:cs typeface="+mn-cs"/>
                        </a:rPr>
                        <a:t>menos</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en-CA" sz="1400" dirty="0">
                          <a:solidFill>
                            <a:schemeClr val="tx1">
                              <a:lumMod val="50000"/>
                              <a:lumOff val="50000"/>
                            </a:schemeClr>
                          </a:solidFill>
                        </a:rPr>
                        <a:t>     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a:t>
                      </a:r>
                    </a:p>
                    <a:p>
                      <a:pPr algn="l"/>
                      <a:r>
                        <a:rPr lang="en-CA" sz="1400" dirty="0">
                          <a:solidFill>
                            <a:schemeClr val="tx1">
                              <a:lumMod val="50000"/>
                              <a:lumOff val="50000"/>
                            </a:schemeClr>
                          </a:solidFill>
                        </a:rPr>
                        <a:t>     Proximal</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0.38</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(0.14 a 1.00)</a:t>
                      </a:r>
                      <a:endParaRPr lang="en-CA" sz="6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7 fewer per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10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en-CA" sz="1400" dirty="0">
                          <a:solidFill>
                            <a:schemeClr val="tx1">
                              <a:lumMod val="50000"/>
                              <a:lumOff val="50000"/>
                            </a:schemeClr>
                          </a:solidFill>
                        </a:rPr>
                        <a:t>     </a:t>
                      </a:r>
                      <a:r>
                        <a:rPr lang="en-CA" sz="1400" dirty="0" err="1">
                          <a:solidFill>
                            <a:schemeClr val="tx1">
                              <a:lumMod val="50000"/>
                              <a:lumOff val="50000"/>
                            </a:schemeClr>
                          </a:solidFill>
                        </a:rPr>
                        <a:t>Sangrado</a:t>
                      </a:r>
                      <a:r>
                        <a:rPr lang="en-CA" sz="1400" dirty="0">
                          <a:solidFill>
                            <a:schemeClr val="tx1">
                              <a:lumMod val="50000"/>
                              <a:lumOff val="50000"/>
                            </a:schemeClr>
                          </a:solidFill>
                        </a:rPr>
                        <a:t> Mayor</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1.24</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(0.87 a 1.77)</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No </a:t>
                      </a:r>
                      <a:r>
                        <a:rPr lang="en-CA" sz="1400" dirty="0" err="1">
                          <a:solidFill>
                            <a:schemeClr val="tx1">
                              <a:lumMod val="50000"/>
                              <a:lumOff val="50000"/>
                            </a:schemeClr>
                          </a:solidFill>
                        </a:rPr>
                        <a:t>disponble</a:t>
                      </a:r>
                      <a:endParaRPr lang="en-CA" sz="1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6 mas por  1000</a:t>
                      </a:r>
                      <a:br>
                        <a:rPr lang="en-US" sz="10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a:t>
                      </a:r>
                      <a:r>
                        <a:rPr lang="en-US" sz="1400" b="0" i="0" kern="1200" dirty="0" err="1">
                          <a:solidFill>
                            <a:schemeClr val="tx1">
                              <a:lumMod val="50000"/>
                              <a:lumOff val="50000"/>
                            </a:schemeClr>
                          </a:solidFill>
                          <a:effectLst/>
                          <a:latin typeface="+mn-lt"/>
                          <a:ea typeface="+mn-ea"/>
                          <a:cs typeface="+mn-cs"/>
                        </a:rPr>
                        <a:t>desde</a:t>
                      </a:r>
                      <a:r>
                        <a:rPr lang="en-US" sz="1400" b="0" i="0" kern="1200" dirty="0">
                          <a:solidFill>
                            <a:schemeClr val="tx1">
                              <a:lumMod val="50000"/>
                              <a:lumOff val="50000"/>
                            </a:schemeClr>
                          </a:solidFill>
                          <a:effectLst/>
                          <a:latin typeface="+mn-lt"/>
                          <a:ea typeface="+mn-ea"/>
                          <a:cs typeface="+mn-cs"/>
                        </a:rPr>
                        <a:t> 3 </a:t>
                      </a:r>
                      <a:r>
                        <a:rPr lang="en-US" sz="1400" b="0" i="0" kern="1200" dirty="0" err="1">
                          <a:solidFill>
                            <a:schemeClr val="tx1">
                              <a:lumMod val="50000"/>
                              <a:lumOff val="50000"/>
                            </a:schemeClr>
                          </a:solidFill>
                          <a:effectLst/>
                          <a:latin typeface="+mn-lt"/>
                          <a:ea typeface="+mn-ea"/>
                          <a:cs typeface="+mn-cs"/>
                        </a:rPr>
                        <a:t>menos</a:t>
                      </a:r>
                      <a:r>
                        <a:rPr lang="en-US" sz="1400" b="0" i="0" kern="1200" dirty="0">
                          <a:solidFill>
                            <a:schemeClr val="tx1">
                              <a:lumMod val="50000"/>
                              <a:lumOff val="50000"/>
                            </a:schemeClr>
                          </a:solidFill>
                          <a:effectLst/>
                          <a:latin typeface="+mn-lt"/>
                          <a:ea typeface="+mn-ea"/>
                          <a:cs typeface="+mn-cs"/>
                        </a:rPr>
                        <a:t> a 20 mas)</a:t>
                      </a:r>
                      <a:endParaRPr lang="en-CA" sz="10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2" name="TextBox 1">
            <a:extLst>
              <a:ext uri="{FF2B5EF4-FFF2-40B4-BE49-F238E27FC236}">
                <a16:creationId xmlns:a16="http://schemas.microsoft.com/office/drawing/2014/main" id="{B20DD023-7461-43EB-9825-6C1B2561FB6A}"/>
              </a:ext>
            </a:extLst>
          </p:cNvPr>
          <p:cNvSpPr txBox="1"/>
          <p:nvPr/>
        </p:nvSpPr>
        <p:spPr>
          <a:xfrm>
            <a:off x="9144000" y="2145762"/>
            <a:ext cx="2630833" cy="3970331"/>
          </a:xfrm>
          <a:prstGeom prst="rect">
            <a:avLst/>
          </a:prstGeom>
          <a:solidFill>
            <a:srgbClr val="FED9B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schemeClr val="tx1">
                    <a:lumMod val="50000"/>
                    <a:lumOff val="50000"/>
                  </a:schemeClr>
                </a:solidFill>
                <a:effectLst/>
                <a:uLnTx/>
                <a:uFillTx/>
                <a:latin typeface="Calibri"/>
              </a:rPr>
              <a:t>Evidencia de baja calidad, por lo que el beneficio / daño es incierto. El panel también consideró </a:t>
            </a:r>
            <a:r>
              <a:rPr kumimoji="0" lang="en-CA" sz="1600" b="1" i="0" u="none" strike="noStrike" kern="1200" cap="none" spc="0" normalizeH="0" baseline="0" noProof="0" dirty="0">
                <a:ln>
                  <a:noFill/>
                </a:ln>
                <a:solidFill>
                  <a:schemeClr val="tx1">
                    <a:lumMod val="50000"/>
                    <a:lumOff val="50000"/>
                  </a:schemeClr>
                </a:solidFill>
                <a:effectLst/>
                <a:uLnTx/>
                <a:uFillTx/>
                <a:latin typeface="Calibri"/>
              </a:rPr>
              <a:t>:</a:t>
            </a:r>
          </a:p>
          <a:p>
            <a:pPr marL="102870" indent="-102870">
              <a:buFont typeface="Arial" panose="020B0604020202020204" pitchFamily="34" charset="0"/>
              <a:buChar char="•"/>
            </a:pPr>
            <a:r>
              <a:rPr lang="es-ES" sz="1600" dirty="0">
                <a:solidFill>
                  <a:schemeClr val="tx1">
                    <a:lumMod val="50000"/>
                    <a:lumOff val="50000"/>
                  </a:schemeClr>
                </a:solidFill>
              </a:rPr>
              <a:t>El momento de inicio debe evaluarse individualmente con el equipo quirúrgico, considerando los riesgos de tromboembolismo venoso y los riesgos de sangrado. </a:t>
            </a:r>
          </a:p>
          <a:p>
            <a:pPr marL="102870" indent="-102870">
              <a:buFont typeface="Arial" panose="020B0604020202020204" pitchFamily="34" charset="0"/>
              <a:buChar char="•"/>
            </a:pPr>
            <a:r>
              <a:rPr lang="es-ES" sz="1600" dirty="0">
                <a:solidFill>
                  <a:schemeClr val="tx1">
                    <a:lumMod val="50000"/>
                    <a:lumOff val="50000"/>
                  </a:schemeClr>
                </a:solidFill>
              </a:rPr>
              <a:t>Los pacientes que necesiten hospitalización por un periodo antes de la cirugía podrían beneficiarse de la profilaxis.  </a:t>
            </a:r>
            <a:endParaRPr lang="es-CO" sz="1600" dirty="0">
              <a:solidFill>
                <a:schemeClr val="tx1">
                  <a:lumMod val="50000"/>
                  <a:lumOff val="50000"/>
                </a:schemeClr>
              </a:solidFill>
            </a:endParaRPr>
          </a:p>
        </p:txBody>
      </p:sp>
      <p:sp>
        <p:nvSpPr>
          <p:cNvPr id="12" name="Oval 11">
            <a:extLst>
              <a:ext uri="{FF2B5EF4-FFF2-40B4-BE49-F238E27FC236}">
                <a16:creationId xmlns:a16="http://schemas.microsoft.com/office/drawing/2014/main" id="{57CC1772-C0D3-B947-B045-9F6FB0678EEE}"/>
              </a:ext>
            </a:extLst>
          </p:cNvPr>
          <p:cNvSpPr/>
          <p:nvPr/>
        </p:nvSpPr>
        <p:spPr>
          <a:xfrm>
            <a:off x="575315" y="4572657"/>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841A4632-F195-8244-ACE6-479D7D98E08B}"/>
              </a:ext>
            </a:extLst>
          </p:cNvPr>
          <p:cNvSpPr/>
          <p:nvPr/>
        </p:nvSpPr>
        <p:spPr>
          <a:xfrm>
            <a:off x="575315" y="5071405"/>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69F4E7F-7002-4D41-843F-CBB120A49470}"/>
              </a:ext>
            </a:extLst>
          </p:cNvPr>
          <p:cNvSpPr/>
          <p:nvPr/>
        </p:nvSpPr>
        <p:spPr>
          <a:xfrm>
            <a:off x="575315" y="5589236"/>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A49306C1-4FC2-E64A-974E-0FD25759E6EF}"/>
              </a:ext>
            </a:extLst>
          </p:cNvPr>
          <p:cNvSpPr/>
          <p:nvPr/>
        </p:nvSpPr>
        <p:spPr>
          <a:xfrm>
            <a:off x="575315" y="6116093"/>
            <a:ext cx="148183"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7836129" y="6309585"/>
            <a:ext cx="4355871" cy="276999"/>
            <a:chOff x="6764144" y="6483928"/>
            <a:chExt cx="4355871"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Calidad de Evidencia (GRADE): Bajo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Moderada</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Fuerte</a:t>
              </a:r>
              <a:endPar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8" name="Oval 17">
              <a:extLst>
                <a:ext uri="{FF2B5EF4-FFF2-40B4-BE49-F238E27FC236}">
                  <a16:creationId xmlns:a16="http://schemas.microsoft.com/office/drawing/2014/main" id="{2543121E-9547-AA4E-A627-DCEE01A6B82F}"/>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3423597-36DD-C94C-8AEC-39482A460F40}"/>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3FA8B08F-8871-044B-A510-6FED91F1B423}"/>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itle 6">
            <a:extLst>
              <a:ext uri="{FF2B5EF4-FFF2-40B4-BE49-F238E27FC236}">
                <a16:creationId xmlns:a16="http://schemas.microsoft.com/office/drawing/2014/main" id="{33A8DEFC-7BA0-1D49-810C-D4E52E9C351B}"/>
              </a:ext>
            </a:extLst>
          </p:cNvPr>
          <p:cNvSpPr>
            <a:spLocks noGrp="1"/>
          </p:cNvSpPr>
          <p:nvPr>
            <p:ph type="title"/>
          </p:nvPr>
        </p:nvSpPr>
        <p:spPr>
          <a:xfrm>
            <a:off x="516068" y="1363058"/>
            <a:ext cx="10972800" cy="713539"/>
          </a:xfrm>
        </p:spPr>
        <p:txBody>
          <a:bodyPr lIns="0" tIns="0" rIns="0" bIns="0"/>
          <a:lstStyle/>
          <a:p>
            <a:r>
              <a:rPr lang="en-CA" dirty="0" err="1"/>
              <a:t>Recomendaciones</a:t>
            </a:r>
            <a:r>
              <a:rPr lang="en-CA" dirty="0"/>
              <a:t> </a:t>
            </a:r>
            <a:endParaRPr lang="en-US" dirty="0"/>
          </a:p>
        </p:txBody>
      </p:sp>
      <p:sp>
        <p:nvSpPr>
          <p:cNvPr id="8" name="Content Placeholder 7">
            <a:extLst>
              <a:ext uri="{FF2B5EF4-FFF2-40B4-BE49-F238E27FC236}">
                <a16:creationId xmlns:a16="http://schemas.microsoft.com/office/drawing/2014/main" id="{762AE9D1-173D-C64E-8D81-161F4A98EF21}"/>
              </a:ext>
            </a:extLst>
          </p:cNvPr>
          <p:cNvSpPr>
            <a:spLocks noGrp="1"/>
          </p:cNvSpPr>
          <p:nvPr>
            <p:ph idx="1"/>
          </p:nvPr>
        </p:nvSpPr>
        <p:spPr>
          <a:xfrm>
            <a:off x="516068" y="3046846"/>
            <a:ext cx="8473109" cy="667830"/>
          </a:xfrm>
        </p:spPr>
        <p:txBody>
          <a:bodyPr/>
          <a:lstStyle/>
          <a:p>
            <a:pPr marL="0" indent="0">
              <a:buNone/>
            </a:pPr>
            <a:r>
              <a:rPr lang="es-ES" sz="1600" dirty="0"/>
              <a:t>¿Debe administrarse profilaxis temprana o profilaxis tardía en pacientes en los que se </a:t>
            </a:r>
            <a:r>
              <a:rPr lang="es-CO" sz="1600" dirty="0"/>
              <a:t>prefiere la trombo-profilaxis farmacológica? </a:t>
            </a:r>
            <a:endParaRPr lang="en-US" sz="1600" dirty="0"/>
          </a:p>
        </p:txBody>
      </p:sp>
      <p:sp>
        <p:nvSpPr>
          <p:cNvPr id="21" name="CuadroTexto 20">
            <a:extLst>
              <a:ext uri="{FF2B5EF4-FFF2-40B4-BE49-F238E27FC236}">
                <a16:creationId xmlns:a16="http://schemas.microsoft.com/office/drawing/2014/main" id="{8FE9864C-EBDA-4CEB-87B7-DDE18055FF4E}"/>
              </a:ext>
            </a:extLst>
          </p:cNvPr>
          <p:cNvSpPr txBox="1"/>
          <p:nvPr/>
        </p:nvSpPr>
        <p:spPr>
          <a:xfrm>
            <a:off x="516068" y="1819886"/>
            <a:ext cx="8379724" cy="1323439"/>
          </a:xfrm>
          <a:prstGeom prst="rect">
            <a:avLst/>
          </a:prstGeom>
          <a:noFill/>
        </p:spPr>
        <p:txBody>
          <a:bodyPr wrap="square" lIns="0" tIns="0" rIns="0" bIns="0">
            <a:noAutofit/>
          </a:bodyPr>
          <a:lstStyle/>
          <a:p>
            <a:r>
              <a:rPr lang="es-ES" sz="1600" dirty="0">
                <a:solidFill>
                  <a:schemeClr val="tx1">
                    <a:lumMod val="50000"/>
                    <a:lumOff val="50000"/>
                  </a:schemeClr>
                </a:solidFill>
              </a:rPr>
              <a:t>En pacientes en los que se prefiere la trombo-profilaxis farmacológica, el panel latinoamericano sugiere profilaxis tardía (12 horas después de la cirugía), en vez de administración temprana (antes de la cirugía).</a:t>
            </a:r>
          </a:p>
          <a:p>
            <a:r>
              <a:rPr lang="es-ES" sz="1600" dirty="0">
                <a:solidFill>
                  <a:schemeClr val="tx1">
                    <a:lumMod val="50000"/>
                    <a:lumOff val="50000"/>
                  </a:schemeClr>
                </a:solidFill>
              </a:rPr>
              <a:t>(Recomendación condicional basada, certeza muy baja en la evidencia sobre los efectos ⨁◯◯◯).</a:t>
            </a:r>
          </a:p>
        </p:txBody>
      </p:sp>
    </p:spTree>
    <p:extLst>
      <p:ext uri="{BB962C8B-B14F-4D97-AF65-F5344CB8AC3E}">
        <p14:creationId xmlns:p14="http://schemas.microsoft.com/office/powerpoint/2010/main" val="32259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C519A-2880-49AF-9FF3-8A4619BD3283}"/>
              </a:ext>
            </a:extLst>
          </p:cNvPr>
          <p:cNvSpPr>
            <a:spLocks noGrp="1"/>
          </p:cNvSpPr>
          <p:nvPr>
            <p:ph type="title"/>
          </p:nvPr>
        </p:nvSpPr>
        <p:spPr/>
        <p:txBody>
          <a:bodyPr lIns="0" tIns="0" rIns="0" bIns="0"/>
          <a:lstStyle/>
          <a:p>
            <a:r>
              <a:rPr lang="es-ES" dirty="0"/>
              <a:t>Justificación </a:t>
            </a:r>
            <a:endParaRPr lang="es-CO" dirty="0"/>
          </a:p>
        </p:txBody>
      </p:sp>
      <p:sp>
        <p:nvSpPr>
          <p:cNvPr id="5" name="Marcador de contenido 4">
            <a:extLst>
              <a:ext uri="{FF2B5EF4-FFF2-40B4-BE49-F238E27FC236}">
                <a16:creationId xmlns:a16="http://schemas.microsoft.com/office/drawing/2014/main" id="{820AE79A-5C4C-4E32-959D-647AED548FF3}"/>
              </a:ext>
            </a:extLst>
          </p:cNvPr>
          <p:cNvSpPr>
            <a:spLocks noGrp="1"/>
          </p:cNvSpPr>
          <p:nvPr>
            <p:ph idx="1"/>
          </p:nvPr>
        </p:nvSpPr>
        <p:spPr/>
        <p:txBody>
          <a:bodyPr/>
          <a:lstStyle/>
          <a:p>
            <a:r>
              <a:rPr lang="es-ES" dirty="0"/>
              <a:t>Esta recomendación cambió de dirección. </a:t>
            </a:r>
          </a:p>
          <a:p>
            <a:r>
              <a:rPr lang="es-ES" dirty="0"/>
              <a:t>El panel original de la guía hizo una recomendación a favor de cualquiera de las alternativas: Administración temprana o profilaxis tardía. </a:t>
            </a:r>
          </a:p>
          <a:p>
            <a:r>
              <a:rPr lang="es-ES" dirty="0"/>
              <a:t>El panel latinoamericano consideró que para la mayoría de los pacientes sometidos a cirugía general, el riesgo de TEV antes del procedimiento era muy pequeño.</a:t>
            </a:r>
          </a:p>
          <a:p>
            <a:r>
              <a:rPr lang="es-ES" dirty="0"/>
              <a:t>El uso de profilaxis temprana podría aumentar levemente el riesgo de sangrado durante la cirugía, agrega costos y puede ser poco práctico para los equipos quirúrgicos</a:t>
            </a:r>
          </a:p>
          <a:p>
            <a:endParaRPr lang="es-CO" dirty="0"/>
          </a:p>
        </p:txBody>
      </p:sp>
    </p:spTree>
    <p:extLst>
      <p:ext uri="{BB962C8B-B14F-4D97-AF65-F5344CB8AC3E}">
        <p14:creationId xmlns:p14="http://schemas.microsoft.com/office/powerpoint/2010/main" val="189360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819975-71E3-4DB9-AC2A-A28760EF0D00}"/>
              </a:ext>
            </a:extLst>
          </p:cNvPr>
          <p:cNvSpPr txBox="1"/>
          <p:nvPr/>
        </p:nvSpPr>
        <p:spPr>
          <a:xfrm>
            <a:off x="785445" y="1390160"/>
            <a:ext cx="10832123" cy="707886"/>
          </a:xfrm>
          <a:prstGeom prst="rect">
            <a:avLst/>
          </a:prstGeom>
          <a:noFill/>
        </p:spPr>
        <p:txBody>
          <a:bodyPr wrap="square">
            <a:spAutoFit/>
          </a:bodyPr>
          <a:lstStyle/>
          <a:p>
            <a:r>
              <a:rPr lang="es-ES" sz="2000" b="1" i="1" dirty="0">
                <a:solidFill>
                  <a:schemeClr val="tx1">
                    <a:lumMod val="50000"/>
                    <a:lumOff val="50000"/>
                  </a:schemeClr>
                </a:solidFill>
                <a:latin typeface="Calibri Light" panose="020F0302020204030204" pitchFamily="34" charset="0"/>
              </a:rPr>
              <a:t>¿Debe usarse un curso extendido o un curso estándar de profilaxis antitrombótica en</a:t>
            </a:r>
          </a:p>
          <a:p>
            <a:r>
              <a:rPr lang="es-ES" sz="2000" b="1" i="1" dirty="0">
                <a:solidFill>
                  <a:schemeClr val="tx1">
                    <a:lumMod val="50000"/>
                    <a:lumOff val="50000"/>
                  </a:schemeClr>
                </a:solidFill>
                <a:latin typeface="Calibri Light" panose="020F0302020204030204" pitchFamily="34" charset="0"/>
              </a:rPr>
              <a:t>pacientes en los que se prefiere el uso de profilaxis farmacológica? </a:t>
            </a:r>
          </a:p>
        </p:txBody>
      </p:sp>
      <p:sp>
        <p:nvSpPr>
          <p:cNvPr id="7" name="CuadroTexto 6">
            <a:extLst>
              <a:ext uri="{FF2B5EF4-FFF2-40B4-BE49-F238E27FC236}">
                <a16:creationId xmlns:a16="http://schemas.microsoft.com/office/drawing/2014/main" id="{A82923B0-3181-4C59-9E4F-7E838F30D8E0}"/>
              </a:ext>
            </a:extLst>
          </p:cNvPr>
          <p:cNvSpPr txBox="1"/>
          <p:nvPr/>
        </p:nvSpPr>
        <p:spPr>
          <a:xfrm>
            <a:off x="6276754" y="2622857"/>
            <a:ext cx="3540642" cy="3395172"/>
          </a:xfrm>
          <a:prstGeom prst="rect">
            <a:avLst/>
          </a:prstGeom>
          <a:solidFill>
            <a:srgbClr val="FDDDB0"/>
          </a:solidFill>
        </p:spPr>
        <p:txBody>
          <a:bodyPr wrap="square">
            <a:noAutofit/>
          </a:bodyPr>
          <a:lstStyle/>
          <a:p>
            <a:r>
              <a:rPr lang="es-CO" b="1" dirty="0">
                <a:solidFill>
                  <a:schemeClr val="tx1">
                    <a:lumMod val="50000"/>
                    <a:lumOff val="50000"/>
                  </a:schemeClr>
                </a:solidFill>
                <a:latin typeface="Calibri" panose="020F0502020204030204" pitchFamily="34" charset="0"/>
              </a:rPr>
              <a:t>Comentarios: </a:t>
            </a:r>
            <a:endParaRPr lang="es-ES" dirty="0">
              <a:solidFill>
                <a:schemeClr val="tx1">
                  <a:lumMod val="50000"/>
                  <a:lumOff val="50000"/>
                </a:schemeClr>
              </a:solidFill>
              <a:latin typeface="Calibri" panose="020F0502020204030204" pitchFamily="34" charset="0"/>
            </a:endParaRPr>
          </a:p>
          <a:p>
            <a:r>
              <a:rPr lang="es-ES" dirty="0">
                <a:solidFill>
                  <a:schemeClr val="tx1">
                    <a:lumMod val="50000"/>
                    <a:lumOff val="50000"/>
                  </a:schemeClr>
                </a:solidFill>
                <a:latin typeface="Calibri" panose="020F0502020204030204" pitchFamily="34" charset="0"/>
              </a:rPr>
              <a:t>En pacientes con un riesgo promedio de tromboembolismo, un curso corto de profilaxis será más que suficiente. Sin embargo, los pacientes con cáncer o que están siendo sometidos a cirugía ortopédica pueden beneficiarse de un curso extendido de trombo-profilaxis (4 semanas). </a:t>
            </a:r>
          </a:p>
          <a:p>
            <a:r>
              <a:rPr lang="es-CO" dirty="0">
                <a:solidFill>
                  <a:schemeClr val="tx1">
                    <a:lumMod val="50000"/>
                    <a:lumOff val="50000"/>
                  </a:schemeClr>
                </a:solidFill>
                <a:latin typeface="Calibri" panose="020F0502020204030204" pitchFamily="34" charset="0"/>
              </a:rPr>
              <a:t> </a:t>
            </a:r>
            <a:endParaRPr lang="es-CO" dirty="0">
              <a:solidFill>
                <a:schemeClr val="tx1">
                  <a:lumMod val="50000"/>
                  <a:lumOff val="50000"/>
                </a:schemeClr>
              </a:solidFill>
            </a:endParaRPr>
          </a:p>
        </p:txBody>
      </p:sp>
      <p:sp>
        <p:nvSpPr>
          <p:cNvPr id="9" name="CuadroTexto 8">
            <a:extLst>
              <a:ext uri="{FF2B5EF4-FFF2-40B4-BE49-F238E27FC236}">
                <a16:creationId xmlns:a16="http://schemas.microsoft.com/office/drawing/2014/main" id="{8F1D72FA-B41B-4A76-B6EA-22FE149D777D}"/>
              </a:ext>
            </a:extLst>
          </p:cNvPr>
          <p:cNvSpPr txBox="1"/>
          <p:nvPr/>
        </p:nvSpPr>
        <p:spPr>
          <a:xfrm>
            <a:off x="2465937" y="2622857"/>
            <a:ext cx="3630063" cy="3395172"/>
          </a:xfrm>
          <a:prstGeom prst="rect">
            <a:avLst/>
          </a:prstGeom>
          <a:solidFill>
            <a:srgbClr val="CAD7B2"/>
          </a:solidFill>
        </p:spPr>
        <p:txBody>
          <a:bodyPr wrap="square">
            <a:spAutoFit/>
          </a:bodyPr>
          <a:lstStyle/>
          <a:p>
            <a:r>
              <a:rPr lang="es-CO" b="1" dirty="0">
                <a:solidFill>
                  <a:schemeClr val="tx1">
                    <a:lumMod val="50000"/>
                    <a:lumOff val="50000"/>
                  </a:schemeClr>
                </a:solidFill>
                <a:latin typeface="Calibri" panose="020F0502020204030204" pitchFamily="34" charset="0"/>
              </a:rPr>
              <a:t>Recomendación </a:t>
            </a:r>
          </a:p>
          <a:p>
            <a:r>
              <a:rPr lang="es-ES" dirty="0">
                <a:solidFill>
                  <a:schemeClr val="tx1">
                    <a:lumMod val="50000"/>
                    <a:lumOff val="50000"/>
                  </a:schemeClr>
                </a:solidFill>
                <a:latin typeface="Calibri" panose="020F0502020204030204" pitchFamily="34" charset="0"/>
              </a:rPr>
              <a:t>En pacientes en los que se prefiere el uso de profilaxis farmacológica, el panel latinoamericano</a:t>
            </a:r>
          </a:p>
          <a:p>
            <a:r>
              <a:rPr lang="es-ES" dirty="0">
                <a:solidFill>
                  <a:schemeClr val="tx1">
                    <a:lumMod val="50000"/>
                    <a:lumOff val="50000"/>
                  </a:schemeClr>
                </a:solidFill>
                <a:latin typeface="Calibri" panose="020F0502020204030204" pitchFamily="34" charset="0"/>
              </a:rPr>
              <a:t>sugiere un curso corto (7 a 10 días) de profilaxis en vez de un curso extendido (30 días) en</a:t>
            </a:r>
          </a:p>
          <a:p>
            <a:r>
              <a:rPr lang="es-ES" dirty="0">
                <a:solidFill>
                  <a:schemeClr val="tx1">
                    <a:lumMod val="50000"/>
                    <a:lumOff val="50000"/>
                  </a:schemeClr>
                </a:solidFill>
                <a:latin typeface="Calibri" panose="020F0502020204030204" pitchFamily="34" charset="0"/>
              </a:rPr>
              <a:t>pacientes quirúrgicos en los cuales se prefiere la trombo-profilaxis. </a:t>
            </a:r>
          </a:p>
          <a:p>
            <a:r>
              <a:rPr lang="es-ES" dirty="0">
                <a:solidFill>
                  <a:schemeClr val="tx1">
                    <a:lumMod val="50000"/>
                    <a:lumOff val="50000"/>
                  </a:schemeClr>
                </a:solidFill>
                <a:latin typeface="Calibri" panose="020F0502020204030204" pitchFamily="34" charset="0"/>
              </a:rPr>
              <a:t>(recomendación condicional basada en certeza muy baja en la evidencia sobre los efectos </a:t>
            </a:r>
            <a:r>
              <a:rPr lang="es-ES" dirty="0">
                <a:solidFill>
                  <a:schemeClr val="tx1">
                    <a:lumMod val="50000"/>
                    <a:lumOff val="50000"/>
                  </a:schemeClr>
                </a:solidFill>
                <a:latin typeface="Cambria Math" panose="02040503050406030204" pitchFamily="18" charset="0"/>
              </a:rPr>
              <a:t>⨁◯◯◯</a:t>
            </a:r>
            <a:r>
              <a:rPr lang="es-ES" dirty="0">
                <a:solidFill>
                  <a:schemeClr val="tx1">
                    <a:lumMod val="50000"/>
                    <a:lumOff val="50000"/>
                  </a:schemeClr>
                </a:solidFill>
                <a:latin typeface="Calibri" panose="020F0502020204030204" pitchFamily="34" charset="0"/>
              </a:rPr>
              <a:t>).</a:t>
            </a:r>
          </a:p>
        </p:txBody>
      </p:sp>
    </p:spTree>
    <p:extLst>
      <p:ext uri="{BB962C8B-B14F-4D97-AF65-F5344CB8AC3E}">
        <p14:creationId xmlns:p14="http://schemas.microsoft.com/office/powerpoint/2010/main" val="391412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D6EE375-D68E-479A-8F68-A79B9856C55F}"/>
              </a:ext>
            </a:extLst>
          </p:cNvPr>
          <p:cNvPicPr>
            <a:picLocks noChangeAspect="1"/>
          </p:cNvPicPr>
          <p:nvPr/>
        </p:nvPicPr>
        <p:blipFill rotWithShape="1">
          <a:blip r:embed="rId2"/>
          <a:srcRect t="1939" r="731" b="3082"/>
          <a:stretch/>
        </p:blipFill>
        <p:spPr>
          <a:xfrm>
            <a:off x="4848447" y="1350335"/>
            <a:ext cx="7262037" cy="5209953"/>
          </a:xfrm>
          <a:prstGeom prst="rect">
            <a:avLst/>
          </a:prstGeom>
        </p:spPr>
      </p:pic>
      <p:sp>
        <p:nvSpPr>
          <p:cNvPr id="9" name="CuadroTexto 8">
            <a:extLst>
              <a:ext uri="{FF2B5EF4-FFF2-40B4-BE49-F238E27FC236}">
                <a16:creationId xmlns:a16="http://schemas.microsoft.com/office/drawing/2014/main" id="{7CB6554F-A9E7-4AE4-A088-5C6EE879ED1A}"/>
              </a:ext>
            </a:extLst>
          </p:cNvPr>
          <p:cNvSpPr txBox="1"/>
          <p:nvPr/>
        </p:nvSpPr>
        <p:spPr>
          <a:xfrm>
            <a:off x="502196" y="5699050"/>
            <a:ext cx="4094307" cy="707886"/>
          </a:xfrm>
          <a:prstGeom prst="rect">
            <a:avLst/>
          </a:prstGeom>
          <a:noFill/>
        </p:spPr>
        <p:txBody>
          <a:bodyPr wrap="square">
            <a:spAutoFit/>
          </a:bodyPr>
          <a:lstStyle/>
          <a:p>
            <a:r>
              <a:rPr lang="en-US" sz="1000" dirty="0">
                <a:solidFill>
                  <a:schemeClr val="tx1">
                    <a:lumMod val="50000"/>
                    <a:lumOff val="50000"/>
                  </a:schemeClr>
                </a:solidFill>
                <a:latin typeface="Arial" panose="020B0604020202020204" pitchFamily="34" charset="0"/>
              </a:rPr>
              <a:t>Extended thromboprophylaxis following major abdominal/pelvic cancer-related surgery: A systematic review and meta-analysis of </a:t>
            </a:r>
            <a:r>
              <a:rPr lang="es-CO" sz="1000" dirty="0" err="1">
                <a:solidFill>
                  <a:schemeClr val="tx1">
                    <a:lumMod val="50000"/>
                    <a:lumOff val="50000"/>
                  </a:schemeClr>
                </a:solidFill>
                <a:latin typeface="Arial" panose="020B0604020202020204" pitchFamily="34" charset="0"/>
              </a:rPr>
              <a:t>the</a:t>
            </a:r>
            <a:r>
              <a:rPr lang="es-CO" sz="1000" dirty="0">
                <a:solidFill>
                  <a:schemeClr val="tx1">
                    <a:lumMod val="50000"/>
                    <a:lumOff val="50000"/>
                  </a:schemeClr>
                </a:solidFill>
                <a:latin typeface="Arial" panose="020B0604020202020204" pitchFamily="34" charset="0"/>
              </a:rPr>
              <a:t> </a:t>
            </a:r>
            <a:r>
              <a:rPr lang="es-CO" sz="1000" dirty="0" err="1">
                <a:solidFill>
                  <a:schemeClr val="tx1">
                    <a:lumMod val="50000"/>
                    <a:lumOff val="50000"/>
                  </a:schemeClr>
                </a:solidFill>
                <a:latin typeface="Arial" panose="020B0604020202020204" pitchFamily="34" charset="0"/>
              </a:rPr>
              <a:t>literature</a:t>
            </a:r>
            <a:r>
              <a:rPr lang="es-CO" sz="1000" dirty="0">
                <a:solidFill>
                  <a:schemeClr val="tx1">
                    <a:lumMod val="50000"/>
                    <a:lumOff val="50000"/>
                  </a:schemeClr>
                </a:solidFill>
                <a:latin typeface="Arial" panose="020B0604020202020204" pitchFamily="34" charset="0"/>
              </a:rPr>
              <a:t>  Knoll W, </a:t>
            </a:r>
            <a:r>
              <a:rPr lang="es-CO" sz="1000" dirty="0" err="1">
                <a:solidFill>
                  <a:schemeClr val="tx1">
                    <a:lumMod val="50000"/>
                    <a:lumOff val="50000"/>
                  </a:schemeClr>
                </a:solidFill>
                <a:latin typeface="Arial" panose="020B0604020202020204" pitchFamily="34" charset="0"/>
              </a:rPr>
              <a:t>Fergusson</a:t>
            </a:r>
            <a:r>
              <a:rPr lang="es-CO" sz="1000" dirty="0">
                <a:solidFill>
                  <a:schemeClr val="tx1">
                    <a:lumMod val="50000"/>
                    <a:lumOff val="50000"/>
                  </a:schemeClr>
                </a:solidFill>
                <a:latin typeface="Arial" panose="020B0604020202020204" pitchFamily="34" charset="0"/>
              </a:rPr>
              <a:t> N, </a:t>
            </a:r>
            <a:r>
              <a:rPr lang="es-CO" sz="1000" dirty="0" err="1">
                <a:solidFill>
                  <a:schemeClr val="tx1">
                    <a:lumMod val="50000"/>
                    <a:lumOff val="50000"/>
                  </a:schemeClr>
                </a:solidFill>
                <a:latin typeface="Arial" panose="020B0604020202020204" pitchFamily="34" charset="0"/>
              </a:rPr>
              <a:t>Ivankovic</a:t>
            </a:r>
            <a:r>
              <a:rPr lang="es-CO" sz="1000" dirty="0">
                <a:solidFill>
                  <a:schemeClr val="tx1">
                    <a:lumMod val="50000"/>
                    <a:lumOff val="50000"/>
                  </a:schemeClr>
                </a:solidFill>
                <a:latin typeface="Arial" panose="020B0604020202020204" pitchFamily="34" charset="0"/>
              </a:rPr>
              <a:t> V et al  </a:t>
            </a:r>
            <a:r>
              <a:rPr lang="en-US" sz="1000" dirty="0">
                <a:solidFill>
                  <a:schemeClr val="tx1">
                    <a:lumMod val="50000"/>
                    <a:lumOff val="50000"/>
                  </a:schemeClr>
                </a:solidFill>
                <a:latin typeface="Times New Roman" panose="02020603050405020304" pitchFamily="18" charset="0"/>
              </a:rPr>
              <a:t>Thrombosis Research 204 (2021) 114–122</a:t>
            </a:r>
            <a:endParaRPr lang="es-CO" sz="1000" dirty="0">
              <a:solidFill>
                <a:schemeClr val="tx1">
                  <a:lumMod val="50000"/>
                  <a:lumOff val="50000"/>
                </a:schemeClr>
              </a:solidFill>
            </a:endParaRPr>
          </a:p>
        </p:txBody>
      </p:sp>
      <p:sp>
        <p:nvSpPr>
          <p:cNvPr id="11" name="CuadroTexto 10">
            <a:extLst>
              <a:ext uri="{FF2B5EF4-FFF2-40B4-BE49-F238E27FC236}">
                <a16:creationId xmlns:a16="http://schemas.microsoft.com/office/drawing/2014/main" id="{C8F8985C-CFB2-48E8-AEE5-B52F750B2C80}"/>
              </a:ext>
            </a:extLst>
          </p:cNvPr>
          <p:cNvSpPr txBox="1"/>
          <p:nvPr/>
        </p:nvSpPr>
        <p:spPr>
          <a:xfrm>
            <a:off x="502197" y="1908381"/>
            <a:ext cx="3580706" cy="1754326"/>
          </a:xfrm>
          <a:prstGeom prst="rect">
            <a:avLst/>
          </a:prstGeom>
          <a:noFill/>
        </p:spPr>
        <p:txBody>
          <a:bodyPr wrap="square">
            <a:spAutoFit/>
          </a:bodyPr>
          <a:lstStyle/>
          <a:p>
            <a:r>
              <a:rPr lang="es-ES" dirty="0">
                <a:solidFill>
                  <a:schemeClr val="tx1">
                    <a:lumMod val="50000"/>
                    <a:lumOff val="50000"/>
                  </a:schemeClr>
                </a:solidFill>
              </a:rPr>
              <a:t>La </a:t>
            </a:r>
            <a:r>
              <a:rPr lang="es-ES" dirty="0" err="1">
                <a:solidFill>
                  <a:schemeClr val="tx1">
                    <a:lumMod val="50000"/>
                    <a:lumOff val="50000"/>
                  </a:schemeClr>
                </a:solidFill>
              </a:rPr>
              <a:t>tromboprofilaxis</a:t>
            </a:r>
            <a:r>
              <a:rPr lang="es-ES" dirty="0">
                <a:solidFill>
                  <a:schemeClr val="tx1">
                    <a:lumMod val="50000"/>
                    <a:lumOff val="50000"/>
                  </a:schemeClr>
                </a:solidFill>
              </a:rPr>
              <a:t> con HBPM extendida luego de cirugía mayor de cáncer abdominopélvico se asoció con una incidencia reducida de TEV clínico sin un aumento del sangrado clínicamente relevante.</a:t>
            </a:r>
            <a:endParaRPr lang="es-CO" dirty="0">
              <a:solidFill>
                <a:schemeClr val="tx1">
                  <a:lumMod val="50000"/>
                  <a:lumOff val="50000"/>
                </a:schemeClr>
              </a:solidFill>
            </a:endParaRPr>
          </a:p>
        </p:txBody>
      </p:sp>
    </p:spTree>
    <p:extLst>
      <p:ext uri="{BB962C8B-B14F-4D97-AF65-F5344CB8AC3E}">
        <p14:creationId xmlns:p14="http://schemas.microsoft.com/office/powerpoint/2010/main" val="778599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94869-6A9A-44E0-919A-71C5D43E8697}"/>
              </a:ext>
            </a:extLst>
          </p:cNvPr>
          <p:cNvSpPr>
            <a:spLocks noGrp="1"/>
          </p:cNvSpPr>
          <p:nvPr>
            <p:ph type="title"/>
          </p:nvPr>
        </p:nvSpPr>
        <p:spPr/>
        <p:txBody>
          <a:bodyPr lIns="0" tIns="0" rIns="0" bIns="0"/>
          <a:lstStyle/>
          <a:p>
            <a:r>
              <a:rPr lang="es-ES" dirty="0"/>
              <a:t>Continuación caso 1</a:t>
            </a:r>
            <a:endParaRPr lang="es-CO" dirty="0"/>
          </a:p>
        </p:txBody>
      </p:sp>
      <p:sp>
        <p:nvSpPr>
          <p:cNvPr id="3" name="Marcador de contenido 2">
            <a:extLst>
              <a:ext uri="{FF2B5EF4-FFF2-40B4-BE49-F238E27FC236}">
                <a16:creationId xmlns:a16="http://schemas.microsoft.com/office/drawing/2014/main" id="{8D35D482-2BC8-480B-8B59-D7F1B4CC8608}"/>
              </a:ext>
            </a:extLst>
          </p:cNvPr>
          <p:cNvSpPr>
            <a:spLocks noGrp="1"/>
          </p:cNvSpPr>
          <p:nvPr>
            <p:ph idx="1"/>
          </p:nvPr>
        </p:nvSpPr>
        <p:spPr/>
        <p:txBody>
          <a:bodyPr/>
          <a:lstStyle/>
          <a:p>
            <a:pPr marL="0" indent="0">
              <a:buNone/>
            </a:pPr>
            <a:r>
              <a:rPr lang="es-ES" dirty="0"/>
              <a:t>El paciente en luego de una semana de Tromboprofilaxia desarrolla hemorragia digestiva superior y se interrumpe la enoxaparina; ¿Que conducta adoptaría? </a:t>
            </a:r>
          </a:p>
          <a:p>
            <a:pPr marL="457200" indent="-457200">
              <a:buAutoNum type="alphaUcPeriod"/>
            </a:pPr>
            <a:r>
              <a:rPr lang="es-ES" dirty="0"/>
              <a:t>Detendría toda tromboprofilaxia</a:t>
            </a:r>
          </a:p>
          <a:p>
            <a:pPr marL="457200" indent="-457200">
              <a:buAutoNum type="alphaUcPeriod"/>
            </a:pPr>
            <a:r>
              <a:rPr lang="es-ES" dirty="0"/>
              <a:t>Esperaría 5 días e reiniciaría tromboprofilaxia farmacológica</a:t>
            </a:r>
          </a:p>
          <a:p>
            <a:pPr marL="457200" indent="-457200">
              <a:buAutoNum type="alphaUcPeriod"/>
            </a:pPr>
            <a:r>
              <a:rPr lang="es-ES" dirty="0"/>
              <a:t>Usaría solo medias elásticas </a:t>
            </a:r>
          </a:p>
          <a:p>
            <a:pPr marL="457200" indent="-457200">
              <a:buAutoNum type="alphaUcPeriod"/>
            </a:pPr>
            <a:r>
              <a:rPr lang="es-ES" dirty="0"/>
              <a:t>Usaría solo compresión neumática intermitente </a:t>
            </a:r>
          </a:p>
          <a:p>
            <a:pPr marL="457200" indent="-457200">
              <a:buFont typeface="Arial" charset="0"/>
              <a:buAutoNum type="alphaUcPeriod"/>
            </a:pPr>
            <a:r>
              <a:rPr lang="es-ES" dirty="0"/>
              <a:t>Usaría tanto medias elásticas como compresión neumática intermitente según sea la disponibilidad</a:t>
            </a:r>
          </a:p>
          <a:p>
            <a:pPr marL="457200" indent="-457200">
              <a:buAutoNum type="alphaUcPeriod"/>
            </a:pPr>
            <a:endParaRPr lang="es-ES" dirty="0"/>
          </a:p>
          <a:p>
            <a:pPr marL="0" indent="0">
              <a:buNone/>
            </a:pPr>
            <a:endParaRPr lang="es-CO" sz="4000" dirty="0"/>
          </a:p>
        </p:txBody>
      </p:sp>
      <p:sp>
        <p:nvSpPr>
          <p:cNvPr id="4" name="Rectángulo 3">
            <a:extLst>
              <a:ext uri="{FF2B5EF4-FFF2-40B4-BE49-F238E27FC236}">
                <a16:creationId xmlns:a16="http://schemas.microsoft.com/office/drawing/2014/main" id="{E7734F16-E9CC-44CD-B5BF-ACB84CC08899}"/>
              </a:ext>
            </a:extLst>
          </p:cNvPr>
          <p:cNvSpPr/>
          <p:nvPr/>
        </p:nvSpPr>
        <p:spPr>
          <a:xfrm>
            <a:off x="180753" y="4585253"/>
            <a:ext cx="11375143" cy="822489"/>
          </a:xfrm>
          <a:prstGeom prst="rect">
            <a:avLst/>
          </a:prstGeom>
          <a:noFill/>
          <a:ln w="25400">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21585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p:txBody>
          <a:bodyPr lIns="0" tIns="0" rIns="0" bIns="0"/>
          <a:lstStyle/>
          <a:p>
            <a:r>
              <a:rPr lang="es-ES" dirty="0"/>
              <a:t>Guías 2022 para </a:t>
            </a:r>
            <a:r>
              <a:rPr lang="es-US" dirty="0"/>
              <a:t>la prevención del tromboembolismo venoso en pacientes quirúrgicos, hospitalizados y viajeros de larga distancia en América Latina</a:t>
            </a:r>
            <a:endParaRPr lang="pt-BR" dirty="0"/>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419100" y="2458064"/>
            <a:ext cx="10972800" cy="3529653"/>
          </a:xfrm>
        </p:spPr>
        <p:txBody>
          <a:bodyPr/>
          <a:lstStyle/>
          <a:p>
            <a:pPr marL="0" indent="0">
              <a:buNone/>
            </a:pPr>
            <a:r>
              <a:rPr lang="en-US" sz="1800" dirty="0"/>
              <a:t>Ignacio Neumann, Ariel Izcovich, Ricardo Aguilar, Guillermo León Basantes, Patricia Casais, Cecilia Colorio, Cecilia Guillermo, Pedro Garcia Lazaro, Jaime Pereira, Luis </a:t>
            </a:r>
            <a:r>
              <a:rPr lang="en-US" sz="1800" dirty="0" err="1"/>
              <a:t>Meillon</a:t>
            </a:r>
            <a:r>
              <a:rPr lang="en-US" sz="1800" dirty="0"/>
              <a:t>, Suely </a:t>
            </a:r>
            <a:r>
              <a:rPr lang="en-US" sz="1800" dirty="0" err="1"/>
              <a:t>Meireles</a:t>
            </a:r>
            <a:r>
              <a:rPr lang="en-US" sz="1800" dirty="0"/>
              <a:t> Rezende, Juan Carlos Serrano, Mario Luis Tejerina Valle, Felipe Vera, Lorena </a:t>
            </a:r>
            <a:r>
              <a:rPr lang="en-US" sz="1800" dirty="0" err="1"/>
              <a:t>Karzulovic</a:t>
            </a:r>
            <a:r>
              <a:rPr lang="en-US" sz="1800" dirty="0"/>
              <a:t>, Gabriel Rada, Holger Schunemann.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600" dirty="0"/>
          </a:p>
          <a:p>
            <a:pPr marL="0" indent="0">
              <a:buNone/>
            </a:pPr>
            <a:r>
              <a:rPr lang="en-US" sz="1600" dirty="0"/>
              <a:t>Neumann I, Izcovich A, Aguilar R, et al. ASH, ABHH, ACHO, Grupo CAHT, Grupo CLAHT, SAH, SBHH, SHU, SOCHIHEM, SOMETH, Sociedad </a:t>
            </a:r>
            <a:r>
              <a:rPr lang="en-US" sz="1600" dirty="0" err="1"/>
              <a:t>Panameña</a:t>
            </a:r>
            <a:r>
              <a:rPr lang="en-US" sz="1600" dirty="0"/>
              <a:t> de </a:t>
            </a:r>
            <a:r>
              <a:rPr lang="en-US" sz="1600" dirty="0" err="1"/>
              <a:t>Hematología</a:t>
            </a:r>
            <a:r>
              <a:rPr lang="en-US" sz="1600" dirty="0"/>
              <a:t>, SPH, and SVH 2022 guidelines for prevention of venous thromboembolism in surgical and medical patients and long-distance travelers in Latin America. Blood Adv. </a:t>
            </a:r>
            <a:r>
              <a:rPr lang="en-US" sz="1600" dirty="0" err="1"/>
              <a:t>doi</a:t>
            </a:r>
            <a:r>
              <a:rPr lang="en-US" sz="1600" dirty="0"/>
              <a:t>: 10.1182/bloodadvances.2021006482.</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355170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50650-BC2A-42A2-9FCC-5E663404A2C9}"/>
              </a:ext>
            </a:extLst>
          </p:cNvPr>
          <p:cNvSpPr>
            <a:spLocks noGrp="1"/>
          </p:cNvSpPr>
          <p:nvPr>
            <p:ph type="title"/>
          </p:nvPr>
        </p:nvSpPr>
        <p:spPr>
          <a:xfrm>
            <a:off x="746628" y="1326166"/>
            <a:ext cx="10449456" cy="713539"/>
          </a:xfrm>
        </p:spPr>
        <p:txBody>
          <a:bodyPr lIns="0" tIns="0" rIns="0" bIns="0"/>
          <a:lstStyle/>
          <a:p>
            <a:r>
              <a:rPr lang="es-ES" sz="1600" i="1" dirty="0">
                <a:solidFill>
                  <a:schemeClr val="tx1">
                    <a:lumMod val="50000"/>
                    <a:lumOff val="50000"/>
                  </a:schemeClr>
                </a:solidFill>
                <a:latin typeface="Calibri Light" panose="020F0302020204030204" pitchFamily="34" charset="0"/>
              </a:rPr>
              <a:t>¿Debe usarse profilaxis con compresión neumática o medias de compresión graduada en pacientes en los que se prefiere la trombo-profilaxis mecánica?</a:t>
            </a:r>
            <a:endParaRPr lang="es-CO" sz="1600" dirty="0">
              <a:solidFill>
                <a:schemeClr val="tx1">
                  <a:lumMod val="50000"/>
                  <a:lumOff val="50000"/>
                </a:schemeClr>
              </a:solidFill>
            </a:endParaRPr>
          </a:p>
        </p:txBody>
      </p:sp>
      <p:sp>
        <p:nvSpPr>
          <p:cNvPr id="3" name="Marcador de contenido 2">
            <a:extLst>
              <a:ext uri="{FF2B5EF4-FFF2-40B4-BE49-F238E27FC236}">
                <a16:creationId xmlns:a16="http://schemas.microsoft.com/office/drawing/2014/main" id="{CA266748-A147-49E3-A00F-55CD5E88BCC4}"/>
              </a:ext>
            </a:extLst>
          </p:cNvPr>
          <p:cNvSpPr>
            <a:spLocks noGrp="1"/>
          </p:cNvSpPr>
          <p:nvPr>
            <p:ph idx="1"/>
          </p:nvPr>
        </p:nvSpPr>
        <p:spPr>
          <a:xfrm>
            <a:off x="746628" y="1975404"/>
            <a:ext cx="10645272" cy="935393"/>
          </a:xfrm>
        </p:spPr>
        <p:txBody>
          <a:bodyPr/>
          <a:lstStyle/>
          <a:p>
            <a:pPr marL="0" indent="0">
              <a:buNone/>
            </a:pPr>
            <a:r>
              <a:rPr lang="es-ES" sz="1600" dirty="0">
                <a:solidFill>
                  <a:schemeClr val="tx1">
                    <a:lumMod val="50000"/>
                    <a:lumOff val="50000"/>
                  </a:schemeClr>
                </a:solidFill>
                <a:latin typeface="Calibri" panose="020F0502020204030204" pitchFamily="34" charset="0"/>
              </a:rPr>
              <a:t>En pacientes en los que se prefiere la trombo-profilaxis mecánica,</a:t>
            </a:r>
            <a:r>
              <a:rPr lang="es-ES" sz="1600" dirty="0">
                <a:solidFill>
                  <a:schemeClr val="tx1">
                    <a:lumMod val="50000"/>
                    <a:lumOff val="50000"/>
                  </a:schemeClr>
                </a:solidFill>
                <a:latin typeface="Times New Roman" panose="02020603050405020304" pitchFamily="18" charset="0"/>
              </a:rPr>
              <a:t> </a:t>
            </a:r>
            <a:r>
              <a:rPr lang="es-ES" sz="1600" dirty="0">
                <a:solidFill>
                  <a:schemeClr val="tx1">
                    <a:lumMod val="50000"/>
                    <a:lumOff val="50000"/>
                  </a:schemeClr>
                </a:solidFill>
                <a:latin typeface="Calibri" panose="020F0502020204030204" pitchFamily="34" charset="0"/>
              </a:rPr>
              <a:t>el panel latinoamericano sugiere dispositivos de compresión mecánica en vez de medias de compresión graduada (recomendación condicional basada certeza baja en la evidencia sobre los efectos </a:t>
            </a:r>
            <a:r>
              <a:rPr lang="es-ES" sz="1600" dirty="0">
                <a:solidFill>
                  <a:schemeClr val="tx1">
                    <a:lumMod val="50000"/>
                    <a:lumOff val="50000"/>
                  </a:schemeClr>
                </a:solidFill>
                <a:latin typeface="Cambria Math" panose="02040503050406030204" pitchFamily="18" charset="0"/>
              </a:rPr>
              <a:t>⨁⨁◯◯</a:t>
            </a:r>
            <a:r>
              <a:rPr lang="es-ES" sz="1600" dirty="0">
                <a:solidFill>
                  <a:schemeClr val="tx1">
                    <a:lumMod val="50000"/>
                    <a:lumOff val="50000"/>
                  </a:schemeClr>
                </a:solidFill>
                <a:latin typeface="Calibri" panose="020F0502020204030204" pitchFamily="34" charset="0"/>
              </a:rPr>
              <a:t>). </a:t>
            </a:r>
            <a:endParaRPr lang="es-CO" sz="1600" dirty="0">
              <a:solidFill>
                <a:schemeClr val="tx1">
                  <a:lumMod val="50000"/>
                  <a:lumOff val="50000"/>
                </a:schemeClr>
              </a:solidFill>
            </a:endParaRPr>
          </a:p>
        </p:txBody>
      </p:sp>
      <p:sp>
        <p:nvSpPr>
          <p:cNvPr id="5" name="CuadroTexto 4">
            <a:extLst>
              <a:ext uri="{FF2B5EF4-FFF2-40B4-BE49-F238E27FC236}">
                <a16:creationId xmlns:a16="http://schemas.microsoft.com/office/drawing/2014/main" id="{219310A2-C9AD-4DE0-A07D-CF7E1CC34108}"/>
              </a:ext>
            </a:extLst>
          </p:cNvPr>
          <p:cNvSpPr txBox="1"/>
          <p:nvPr/>
        </p:nvSpPr>
        <p:spPr>
          <a:xfrm>
            <a:off x="8746439" y="2730023"/>
            <a:ext cx="3008240" cy="3123932"/>
          </a:xfrm>
          <a:prstGeom prst="rect">
            <a:avLst/>
          </a:prstGeom>
          <a:solidFill>
            <a:srgbClr val="FDDDB0"/>
          </a:solidFill>
        </p:spPr>
        <p:txBody>
          <a:bodyPr wrap="square">
            <a:spAutoFit/>
          </a:bodyPr>
          <a:lstStyle/>
          <a:p>
            <a:r>
              <a:rPr lang="es-ES" sz="1500" b="1" dirty="0">
                <a:solidFill>
                  <a:schemeClr val="tx1">
                    <a:lumMod val="50000"/>
                    <a:lumOff val="50000"/>
                  </a:schemeClr>
                </a:solidFill>
                <a:latin typeface="Calibri" panose="020F0502020204030204" pitchFamily="34" charset="0"/>
              </a:rPr>
              <a:t>Comentarios</a:t>
            </a:r>
          </a:p>
          <a:p>
            <a:pPr marL="285750" indent="-285750">
              <a:buFont typeface="Arial" panose="020B0604020202020204" pitchFamily="34" charset="0"/>
              <a:buChar char="•"/>
            </a:pPr>
            <a:r>
              <a:rPr lang="es-ES" sz="1400" dirty="0">
                <a:solidFill>
                  <a:schemeClr val="tx1">
                    <a:lumMod val="50000"/>
                    <a:lumOff val="50000"/>
                  </a:schemeClr>
                </a:solidFill>
                <a:latin typeface="Calibri" panose="020F0502020204030204" pitchFamily="34" charset="0"/>
              </a:rPr>
              <a:t>Los dispositivos de compresión neumática no están disponibles en todos los centros de salud en Latinoamérica. </a:t>
            </a:r>
          </a:p>
          <a:p>
            <a:pPr marL="285750" indent="-285750">
              <a:buFont typeface="Arial" panose="020B0604020202020204" pitchFamily="34" charset="0"/>
              <a:buChar char="•"/>
            </a:pPr>
            <a:r>
              <a:rPr lang="es-ES" sz="1400" dirty="0">
                <a:solidFill>
                  <a:schemeClr val="tx1">
                    <a:lumMod val="50000"/>
                    <a:lumOff val="50000"/>
                  </a:schemeClr>
                </a:solidFill>
                <a:latin typeface="Calibri" panose="020F0502020204030204" pitchFamily="34" charset="0"/>
              </a:rPr>
              <a:t>La diferencia entre dispositivos mecánicos y medias de compresión probablemente es pequeña; por lo tanto, las medias de compresión son una alternativa razonable para pacientes en quienes se prefiere profilaxis mecánica y haya limitación en la </a:t>
            </a:r>
            <a:r>
              <a:rPr lang="es-CO" sz="1400" dirty="0">
                <a:solidFill>
                  <a:schemeClr val="tx1">
                    <a:lumMod val="50000"/>
                    <a:lumOff val="50000"/>
                  </a:schemeClr>
                </a:solidFill>
                <a:latin typeface="Calibri" panose="020F0502020204030204" pitchFamily="34" charset="0"/>
              </a:rPr>
              <a:t>disponibilidad de dispositivos </a:t>
            </a:r>
            <a:endParaRPr lang="es-CO" sz="1500" dirty="0">
              <a:solidFill>
                <a:schemeClr val="tx1">
                  <a:lumMod val="50000"/>
                  <a:lumOff val="50000"/>
                </a:schemeClr>
              </a:solidFill>
            </a:endParaRPr>
          </a:p>
        </p:txBody>
      </p:sp>
      <p:graphicFrame>
        <p:nvGraphicFramePr>
          <p:cNvPr id="6" name="Table 5">
            <a:extLst>
              <a:ext uri="{FF2B5EF4-FFF2-40B4-BE49-F238E27FC236}">
                <a16:creationId xmlns:a16="http://schemas.microsoft.com/office/drawing/2014/main" id="{E9D436B1-1506-4363-A0C0-5047D29631D8}"/>
              </a:ext>
            </a:extLst>
          </p:cNvPr>
          <p:cNvGraphicFramePr>
            <a:graphicFrameLocks noGrp="1"/>
          </p:cNvGraphicFramePr>
          <p:nvPr>
            <p:extLst>
              <p:ext uri="{D42A27DB-BD31-4B8C-83A1-F6EECF244321}">
                <p14:modId xmlns:p14="http://schemas.microsoft.com/office/powerpoint/2010/main" val="3272617937"/>
              </p:ext>
            </p:extLst>
          </p:nvPr>
        </p:nvGraphicFramePr>
        <p:xfrm>
          <a:off x="746628" y="2817545"/>
          <a:ext cx="7195204" cy="3119612"/>
        </p:xfrm>
        <a:graphic>
          <a:graphicData uri="http://schemas.openxmlformats.org/drawingml/2006/table">
            <a:tbl>
              <a:tblPr firstRow="1" bandRow="1">
                <a:tableStyleId>{5940675A-B579-460E-94D1-54222C63F5DA}</a:tableStyleId>
              </a:tblPr>
              <a:tblGrid>
                <a:gridCol w="1665404">
                  <a:extLst>
                    <a:ext uri="{9D8B030D-6E8A-4147-A177-3AD203B41FA5}">
                      <a16:colId xmlns:a16="http://schemas.microsoft.com/office/drawing/2014/main" val="325642109"/>
                    </a:ext>
                  </a:extLst>
                </a:gridCol>
                <a:gridCol w="1331059">
                  <a:extLst>
                    <a:ext uri="{9D8B030D-6E8A-4147-A177-3AD203B41FA5}">
                      <a16:colId xmlns:a16="http://schemas.microsoft.com/office/drawing/2014/main" val="815985156"/>
                    </a:ext>
                  </a:extLst>
                </a:gridCol>
                <a:gridCol w="1984588">
                  <a:extLst>
                    <a:ext uri="{9D8B030D-6E8A-4147-A177-3AD203B41FA5}">
                      <a16:colId xmlns:a16="http://schemas.microsoft.com/office/drawing/2014/main" val="1109489225"/>
                    </a:ext>
                  </a:extLst>
                </a:gridCol>
                <a:gridCol w="2214153">
                  <a:extLst>
                    <a:ext uri="{9D8B030D-6E8A-4147-A177-3AD203B41FA5}">
                      <a16:colId xmlns:a16="http://schemas.microsoft.com/office/drawing/2014/main" val="738517967"/>
                    </a:ext>
                  </a:extLst>
                </a:gridCol>
              </a:tblGrid>
              <a:tr h="288888">
                <a:tc rowSpan="2">
                  <a:txBody>
                    <a:bodyPr/>
                    <a:lstStyle/>
                    <a:p>
                      <a:pPr algn="l"/>
                      <a:r>
                        <a:rPr lang="en-CA" sz="1400" b="1" dirty="0">
                          <a:solidFill>
                            <a:schemeClr val="bg1"/>
                          </a:solidFill>
                        </a:rPr>
                        <a:t>Resultados </a:t>
                      </a:r>
                    </a:p>
                    <a:p>
                      <a:pPr algn="l"/>
                      <a:r>
                        <a:rPr lang="en-CA" sz="1400" b="1" dirty="0">
                          <a:solidFill>
                            <a:schemeClr val="bg1"/>
                          </a:solidFill>
                        </a:rPr>
                        <a:t>(Calidad de la </a:t>
                      </a:r>
                      <a:r>
                        <a:rPr lang="es-VE" sz="1400" b="1" noProof="0" dirty="0">
                          <a:solidFill>
                            <a:schemeClr val="bg1"/>
                          </a:solidFill>
                        </a:rPr>
                        <a:t>Evidencia</a:t>
                      </a:r>
                      <a:r>
                        <a:rPr lang="en-CA" sz="1400" b="1" dirty="0">
                          <a:solidFill>
                            <a:schemeClr val="bg1"/>
                          </a:solidFill>
                        </a:rPr>
                        <a:t>)</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Riesgo Relativo </a:t>
                      </a:r>
                    </a:p>
                    <a:p>
                      <a:pPr algn="ctr"/>
                      <a:r>
                        <a:rPr lang="en-CA" sz="1400" b="1" dirty="0">
                          <a:solidFill>
                            <a:schemeClr val="bg1"/>
                          </a:solidFill>
                        </a:rPr>
                        <a:t>(95%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Efectos </a:t>
                      </a:r>
                      <a:r>
                        <a:rPr lang="en-CA" sz="1400" b="1" dirty="0" err="1">
                          <a:solidFill>
                            <a:schemeClr val="bg1"/>
                          </a:solidFill>
                        </a:rPr>
                        <a:t>absolutos</a:t>
                      </a:r>
                      <a:r>
                        <a:rPr lang="en-CA" sz="1400" b="1" dirty="0">
                          <a:solidFill>
                            <a:schemeClr val="bg1"/>
                          </a:solidFill>
                        </a:rPr>
                        <a:t> </a:t>
                      </a:r>
                      <a:r>
                        <a:rPr lang="en-CA" sz="1400" b="1" dirty="0" err="1">
                          <a:solidFill>
                            <a:schemeClr val="bg1"/>
                          </a:solidFill>
                        </a:rPr>
                        <a:t>anticipados</a:t>
                      </a:r>
                      <a:r>
                        <a:rPr lang="en-CA" sz="1400" b="1" dirty="0">
                          <a:solidFill>
                            <a:schemeClr val="bg1"/>
                          </a:solidFill>
                        </a:rPr>
                        <a:t> (95% CI)</a:t>
                      </a:r>
                    </a:p>
                  </a:txBody>
                  <a:tcPr marL="86548" marR="86548" marT="43274" marB="4327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490402">
                <a:tc vMerge="1">
                  <a:txBody>
                    <a:bodyPr/>
                    <a:lstStyle/>
                    <a:p>
                      <a:endParaRPr lang="en-CA"/>
                    </a:p>
                  </a:txBody>
                  <a:tcPr/>
                </a:tc>
                <a:tc vMerge="1">
                  <a:txBody>
                    <a:bodyPr/>
                    <a:lstStyle/>
                    <a:p>
                      <a:endParaRPr lang="en-CA"/>
                    </a:p>
                  </a:txBody>
                  <a:tcPr/>
                </a:tc>
                <a:tc>
                  <a:txBody>
                    <a:bodyPr/>
                    <a:lstStyle/>
                    <a:p>
                      <a:pPr algn="ctr"/>
                      <a:r>
                        <a:rPr lang="en-CA" sz="1400" b="1" i="0" dirty="0">
                          <a:solidFill>
                            <a:schemeClr val="tx1">
                              <a:lumMod val="50000"/>
                              <a:lumOff val="50000"/>
                            </a:schemeClr>
                          </a:solidFill>
                        </a:rPr>
                        <a:t>Medias </a:t>
                      </a:r>
                      <a:r>
                        <a:rPr lang="en-CA" sz="1400" b="1" i="0" dirty="0" err="1">
                          <a:solidFill>
                            <a:schemeClr val="tx1">
                              <a:lumMod val="50000"/>
                              <a:lumOff val="50000"/>
                            </a:schemeClr>
                          </a:solidFill>
                        </a:rPr>
                        <a:t>Elásticas</a:t>
                      </a:r>
                      <a:r>
                        <a:rPr lang="en-CA" sz="1400" b="1" i="0" dirty="0">
                          <a:solidFill>
                            <a:schemeClr val="tx1">
                              <a:lumMod val="50000"/>
                              <a:lumOff val="50000"/>
                            </a:schemeClr>
                          </a:solidFill>
                        </a:rPr>
                        <a:t>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i="0" dirty="0" err="1">
                          <a:solidFill>
                            <a:schemeClr val="tx1">
                              <a:lumMod val="50000"/>
                              <a:lumOff val="50000"/>
                            </a:schemeClr>
                          </a:solidFill>
                        </a:rPr>
                        <a:t>Compresión</a:t>
                      </a:r>
                      <a:r>
                        <a:rPr lang="en-CA" sz="1400" b="1" i="0" dirty="0">
                          <a:solidFill>
                            <a:schemeClr val="tx1">
                              <a:lumMod val="50000"/>
                              <a:lumOff val="50000"/>
                            </a:schemeClr>
                          </a:solidFill>
                        </a:rPr>
                        <a:t> </a:t>
                      </a:r>
                      <a:r>
                        <a:rPr lang="en-CA" sz="1400" b="1" i="0" dirty="0" err="1">
                          <a:solidFill>
                            <a:schemeClr val="tx1">
                              <a:lumMod val="50000"/>
                              <a:lumOff val="50000"/>
                            </a:schemeClr>
                          </a:solidFill>
                        </a:rPr>
                        <a:t>neumática</a:t>
                      </a:r>
                      <a:r>
                        <a:rPr lang="en-CA" sz="1400" b="1" i="0" dirty="0">
                          <a:solidFill>
                            <a:schemeClr val="tx1">
                              <a:lumMod val="50000"/>
                              <a:lumOff val="50000"/>
                            </a:schemeClr>
                          </a:solidFill>
                        </a:rPr>
                        <a:t> </a:t>
                      </a:r>
                      <a:r>
                        <a:rPr lang="en-CA" sz="1400" b="1" i="0" dirty="0" err="1">
                          <a:solidFill>
                            <a:schemeClr val="tx1">
                              <a:lumMod val="50000"/>
                              <a:lumOff val="50000"/>
                            </a:schemeClr>
                          </a:solidFill>
                        </a:rPr>
                        <a:t>intermitente</a:t>
                      </a:r>
                      <a:r>
                        <a:rPr lang="en-CA" sz="1400" b="1" i="0" dirty="0">
                          <a:solidFill>
                            <a:schemeClr val="tx1">
                              <a:lumMod val="50000"/>
                              <a:lumOff val="50000"/>
                            </a:schemeClr>
                          </a:solidFill>
                        </a:rPr>
                        <a:t> </a:t>
                      </a: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35730">
                <a:tc>
                  <a:txBody>
                    <a:bodyPr/>
                    <a:lstStyle/>
                    <a:p>
                      <a:pPr algn="l"/>
                      <a:r>
                        <a:rPr lang="en-CA" sz="1400" dirty="0" err="1">
                          <a:solidFill>
                            <a:schemeClr val="tx1">
                              <a:lumMod val="50000"/>
                              <a:lumOff val="50000"/>
                            </a:schemeClr>
                          </a:solidFill>
                        </a:rPr>
                        <a:t>Mortalidad</a:t>
                      </a:r>
                      <a:endParaRPr lang="en-CA" sz="1400" dirty="0">
                        <a:solidFill>
                          <a:schemeClr val="tx1">
                            <a:lumMod val="50000"/>
                            <a:lumOff val="50000"/>
                          </a:schemeClr>
                        </a:solidFill>
                      </a:endParaRPr>
                    </a:p>
                  </a:txBody>
                  <a:tcPr marL="27432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RR 1.04</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(0.16 to 6.63)</a:t>
                      </a:r>
                      <a:endParaRPr lang="en-CA" sz="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dirty="0">
                          <a:solidFill>
                            <a:schemeClr val="tx1">
                              <a:lumMod val="50000"/>
                              <a:lumOff val="50000"/>
                            </a:schemeClr>
                          </a:solidFill>
                          <a:effectLst/>
                          <a:latin typeface="+mn-lt"/>
                          <a:ea typeface="+mn-ea"/>
                          <a:cs typeface="+mn-cs"/>
                        </a:rPr>
                        <a:t>2 mas por 1000</a:t>
                      </a:r>
                      <a:br>
                        <a:rPr lang="en-US" sz="8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(from 46 fewer to 310 more) a</a:t>
                      </a:r>
                      <a:endParaRPr lang="en-CA" sz="8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2 mas por 1000</a:t>
                      </a:r>
                      <a:br>
                        <a:rPr lang="en-US" sz="8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41menos a 274 mas)</a:t>
                      </a:r>
                      <a:endParaRPr lang="en-CA" sz="3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470600">
                <a:tc>
                  <a:txBody>
                    <a:bodyPr/>
                    <a:lstStyle/>
                    <a:p>
                      <a:pPr algn="l"/>
                      <a:r>
                        <a:rPr lang="en-CA" sz="1400" dirty="0">
                          <a:solidFill>
                            <a:schemeClr val="tx1">
                              <a:lumMod val="50000"/>
                              <a:lumOff val="50000"/>
                            </a:schemeClr>
                          </a:solidFill>
                        </a:rPr>
                        <a:t>EP</a:t>
                      </a:r>
                    </a:p>
                  </a:txBody>
                  <a:tcPr marL="27432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dirty="0">
                          <a:solidFill>
                            <a:schemeClr val="tx1">
                              <a:lumMod val="50000"/>
                              <a:lumOff val="50000"/>
                            </a:schemeClr>
                          </a:solidFill>
                          <a:effectLst/>
                          <a:latin typeface="+mn-lt"/>
                          <a:ea typeface="+mn-ea"/>
                          <a:cs typeface="+mn-cs"/>
                        </a:rPr>
                        <a:t>RR 0.56</a:t>
                      </a:r>
                      <a:br>
                        <a:rPr lang="en-US" sz="1100" b="0" i="0" kern="1200" dirty="0">
                          <a:solidFill>
                            <a:schemeClr val="tx1">
                              <a:lumMod val="50000"/>
                              <a:lumOff val="50000"/>
                            </a:schemeClr>
                          </a:solidFill>
                          <a:effectLst/>
                          <a:latin typeface="+mn-lt"/>
                          <a:ea typeface="+mn-ea"/>
                          <a:cs typeface="+mn-cs"/>
                        </a:rPr>
                      </a:br>
                      <a:r>
                        <a:rPr lang="en-US" sz="1100" b="0" i="0" kern="1200" dirty="0">
                          <a:solidFill>
                            <a:schemeClr val="tx1">
                              <a:lumMod val="50000"/>
                              <a:lumOff val="50000"/>
                            </a:schemeClr>
                          </a:solidFill>
                          <a:effectLst/>
                          <a:latin typeface="+mn-lt"/>
                          <a:ea typeface="+mn-ea"/>
                          <a:cs typeface="+mn-cs"/>
                        </a:rPr>
                        <a:t>(0.17 a 1.86) </a:t>
                      </a:r>
                      <a:endParaRPr lang="en-CA" sz="3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4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mas)</a:t>
                      </a:r>
                      <a:endParaRPr lang="en-CA" sz="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7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a 1000</a:t>
                      </a:r>
                      <a:br>
                        <a:rPr lang="en-US" sz="8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14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14 mas)</a:t>
                      </a:r>
                      <a:endParaRPr lang="en-CA" sz="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695922">
                <a:tc>
                  <a:txBody>
                    <a:bodyPr/>
                    <a:lstStyle/>
                    <a:p>
                      <a:pPr algn="l"/>
                      <a:r>
                        <a:rPr lang="en-CA" sz="1400" dirty="0">
                          <a:solidFill>
                            <a:schemeClr val="tx1">
                              <a:lumMod val="50000"/>
                              <a:lumOff val="50000"/>
                            </a:schemeClr>
                          </a:solidFill>
                        </a:rPr>
                        <a:t>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a:t>
                      </a:r>
                    </a:p>
                    <a:p>
                      <a:pPr algn="l"/>
                      <a:r>
                        <a:rPr lang="en-CA" sz="1400" dirty="0">
                          <a:solidFill>
                            <a:schemeClr val="tx1">
                              <a:lumMod val="50000"/>
                              <a:lumOff val="50000"/>
                            </a:schemeClr>
                          </a:solidFill>
                        </a:rPr>
                        <a:t>Proximal (</a:t>
                      </a:r>
                      <a:r>
                        <a:rPr lang="en-CA" sz="1400" dirty="0" err="1">
                          <a:solidFill>
                            <a:schemeClr val="tx1">
                              <a:lumMod val="50000"/>
                              <a:lumOff val="50000"/>
                            </a:schemeClr>
                          </a:solidFill>
                        </a:rPr>
                        <a:t>cualquier</a:t>
                      </a:r>
                      <a:r>
                        <a:rPr lang="en-CA" sz="1400" dirty="0">
                          <a:solidFill>
                            <a:schemeClr val="tx1">
                              <a:lumMod val="50000"/>
                              <a:lumOff val="50000"/>
                            </a:schemeClr>
                          </a:solidFill>
                        </a:rPr>
                        <a:t>)</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RR 0.48</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(0.25 a 0.92</a:t>
                      </a:r>
                      <a:endParaRPr lang="en-CA" sz="1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i="0" kern="1200" dirty="0">
                          <a:solidFill>
                            <a:schemeClr val="tx1">
                              <a:lumMod val="50000"/>
                              <a:lumOff val="50000"/>
                            </a:schemeClr>
                          </a:solidFill>
                          <a:effectLst/>
                          <a:latin typeface="+mn-lt"/>
                          <a:ea typeface="+mn-ea"/>
                          <a:cs typeface="+mn-cs"/>
                        </a:rPr>
                        <a:t>0  </a:t>
                      </a:r>
                      <a:r>
                        <a:rPr lang="en-US" sz="1100" b="1" i="0" kern="1200" dirty="0" err="1">
                          <a:solidFill>
                            <a:schemeClr val="tx1">
                              <a:lumMod val="50000"/>
                              <a:lumOff val="50000"/>
                            </a:schemeClr>
                          </a:solidFill>
                          <a:effectLst/>
                          <a:latin typeface="+mn-lt"/>
                          <a:ea typeface="+mn-ea"/>
                          <a:cs typeface="+mn-cs"/>
                        </a:rPr>
                        <a:t>menos</a:t>
                      </a:r>
                      <a:r>
                        <a:rPr lang="en-US" sz="1100" b="1" i="0" kern="1200" dirty="0">
                          <a:solidFill>
                            <a:schemeClr val="tx1">
                              <a:lumMod val="50000"/>
                              <a:lumOff val="50000"/>
                            </a:schemeClr>
                          </a:solidFill>
                          <a:effectLst/>
                          <a:latin typeface="+mn-lt"/>
                          <a:ea typeface="+mn-ea"/>
                          <a:cs typeface="+mn-cs"/>
                        </a:rPr>
                        <a:t> por 1000</a:t>
                      </a:r>
                      <a:br>
                        <a:rPr lang="en-US" sz="7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a:t>
                      </a:r>
                      <a:r>
                        <a:rPr lang="en-US" sz="1100" b="0" i="0" kern="1200" dirty="0" err="1">
                          <a:solidFill>
                            <a:schemeClr val="tx1">
                              <a:lumMod val="50000"/>
                              <a:lumOff val="50000"/>
                            </a:schemeClr>
                          </a:solidFill>
                          <a:effectLst/>
                          <a:latin typeface="+mn-lt"/>
                          <a:ea typeface="+mn-ea"/>
                          <a:cs typeface="+mn-cs"/>
                        </a:rPr>
                        <a:t>desde</a:t>
                      </a:r>
                      <a:r>
                        <a:rPr lang="en-US" sz="1100" b="0" i="0" kern="1200" dirty="0">
                          <a:solidFill>
                            <a:schemeClr val="tx1">
                              <a:lumMod val="50000"/>
                              <a:lumOff val="50000"/>
                            </a:schemeClr>
                          </a:solidFill>
                          <a:effectLst/>
                          <a:latin typeface="+mn-lt"/>
                          <a:ea typeface="+mn-ea"/>
                          <a:cs typeface="+mn-cs"/>
                        </a:rPr>
                        <a:t>  0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 a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a:t>
                      </a:r>
                      <a:endParaRPr lang="en-CA" sz="3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26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8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37 </a:t>
                      </a:r>
                      <a:r>
                        <a:rPr lang="en-US" sz="1200" b="0" i="0" kern="1200" dirty="0" err="1">
                          <a:solidFill>
                            <a:schemeClr val="tx1">
                              <a:lumMod val="50000"/>
                              <a:lumOff val="50000"/>
                            </a:schemeClr>
                          </a:solidFill>
                          <a:effectLst/>
                          <a:latin typeface="+mn-lt"/>
                          <a:ea typeface="+mn-ea"/>
                          <a:cs typeface="+mn-cs"/>
                        </a:rPr>
                        <a:t>meenos</a:t>
                      </a:r>
                      <a:r>
                        <a:rPr lang="en-US" sz="1200" b="0" i="0" kern="1200" dirty="0">
                          <a:solidFill>
                            <a:schemeClr val="tx1">
                              <a:lumMod val="50000"/>
                              <a:lumOff val="50000"/>
                            </a:schemeClr>
                          </a:solidFill>
                          <a:effectLst/>
                          <a:latin typeface="+mn-lt"/>
                          <a:ea typeface="+mn-ea"/>
                          <a:cs typeface="+mn-cs"/>
                        </a:rPr>
                        <a:t> a 4 </a:t>
                      </a:r>
                      <a:r>
                        <a:rPr lang="en-US" sz="1200" b="0" i="0" kern="1200" dirty="0" err="1">
                          <a:solidFill>
                            <a:schemeClr val="tx1">
                              <a:lumMod val="50000"/>
                              <a:lumOff val="50000"/>
                            </a:schemeClr>
                          </a:solidFill>
                          <a:effectLst/>
                          <a:latin typeface="+mn-lt"/>
                          <a:ea typeface="+mn-ea"/>
                          <a:cs typeface="+mn-cs"/>
                        </a:rPr>
                        <a:t>menos</a:t>
                      </a:r>
                      <a:endParaRPr lang="en-CA" sz="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695922">
                <a:tc>
                  <a:txBody>
                    <a:bodyPr/>
                    <a:lstStyle/>
                    <a:p>
                      <a:pPr algn="l"/>
                      <a:r>
                        <a:rPr lang="en-CA" sz="1400" dirty="0">
                          <a:solidFill>
                            <a:schemeClr val="tx1">
                              <a:lumMod val="50000"/>
                              <a:lumOff val="50000"/>
                            </a:schemeClr>
                          </a:solidFill>
                        </a:rPr>
                        <a:t>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a:t>
                      </a:r>
                    </a:p>
                    <a:p>
                      <a:pPr algn="l"/>
                      <a:r>
                        <a:rPr lang="en-CA" sz="1400" dirty="0">
                          <a:solidFill>
                            <a:schemeClr val="tx1">
                              <a:lumMod val="50000"/>
                              <a:lumOff val="50000"/>
                            </a:schemeClr>
                          </a:solidFill>
                        </a:rPr>
                        <a:t>distal  (</a:t>
                      </a:r>
                      <a:r>
                        <a:rPr lang="en-CA" sz="1400" dirty="0" err="1">
                          <a:solidFill>
                            <a:schemeClr val="tx1">
                              <a:lumMod val="50000"/>
                              <a:lumOff val="50000"/>
                            </a:schemeClr>
                          </a:solidFill>
                        </a:rPr>
                        <a:t>cualquiera</a:t>
                      </a:r>
                      <a:r>
                        <a:rPr lang="en-CA" sz="1400" dirty="0">
                          <a:solidFill>
                            <a:schemeClr val="tx1">
                              <a:lumMod val="50000"/>
                              <a:lumOff val="50000"/>
                            </a:schemeClr>
                          </a:solidFill>
                        </a:rPr>
                        <a:t>)</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RR 0.55</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(0.25 to 1.22)</a:t>
                      </a:r>
                      <a:endParaRPr lang="en-CA" sz="4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a:t>
                      </a:r>
                      <a:endParaRPr lang="en-CA" sz="9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66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111menos a 33 mas)</a:t>
                      </a:r>
                      <a:endParaRPr lang="en-CA" sz="500" dirty="0">
                        <a:solidFill>
                          <a:schemeClr val="tx1">
                            <a:lumMod val="50000"/>
                            <a:lumOff val="50000"/>
                          </a:schemeClr>
                        </a:solidFill>
                      </a:endParaRPr>
                    </a:p>
                  </a:txBody>
                  <a:tcPr marL="82390" marR="82390" marT="41195" marB="4119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9" name="CuadroTexto 8">
            <a:extLst>
              <a:ext uri="{FF2B5EF4-FFF2-40B4-BE49-F238E27FC236}">
                <a16:creationId xmlns:a16="http://schemas.microsoft.com/office/drawing/2014/main" id="{7D1756AA-35B7-486E-B861-787D0574F189}"/>
              </a:ext>
            </a:extLst>
          </p:cNvPr>
          <p:cNvSpPr txBox="1"/>
          <p:nvPr/>
        </p:nvSpPr>
        <p:spPr>
          <a:xfrm>
            <a:off x="1216633" y="6106781"/>
            <a:ext cx="6049947" cy="338554"/>
          </a:xfrm>
          <a:prstGeom prst="rect">
            <a:avLst/>
          </a:prstGeom>
          <a:solidFill>
            <a:srgbClr val="CAD7B2"/>
          </a:solidFill>
        </p:spPr>
        <p:txBody>
          <a:bodyPr wrap="square">
            <a:spAutoFit/>
          </a:bodyPr>
          <a:lstStyle/>
          <a:p>
            <a:pPr algn="ctr"/>
            <a:r>
              <a:rPr lang="es-CO" sz="1600" b="1" dirty="0">
                <a:solidFill>
                  <a:schemeClr val="tx1">
                    <a:lumMod val="50000"/>
                    <a:lumOff val="50000"/>
                  </a:schemeClr>
                </a:solidFill>
              </a:rPr>
              <a:t>Esta recomendación no cambió su dirección ni su fuerza.</a:t>
            </a:r>
          </a:p>
        </p:txBody>
      </p:sp>
      <p:sp>
        <p:nvSpPr>
          <p:cNvPr id="7" name="Oval 14">
            <a:extLst>
              <a:ext uri="{FF2B5EF4-FFF2-40B4-BE49-F238E27FC236}">
                <a16:creationId xmlns:a16="http://schemas.microsoft.com/office/drawing/2014/main" id="{7A5FEAA0-A76A-486F-A4DB-33940FCC1CE0}"/>
              </a:ext>
            </a:extLst>
          </p:cNvPr>
          <p:cNvSpPr/>
          <p:nvPr/>
        </p:nvSpPr>
        <p:spPr>
          <a:xfrm flipH="1">
            <a:off x="810061" y="5487235"/>
            <a:ext cx="136170" cy="153908"/>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 name="Group 15">
            <a:extLst>
              <a:ext uri="{FF2B5EF4-FFF2-40B4-BE49-F238E27FC236}">
                <a16:creationId xmlns:a16="http://schemas.microsoft.com/office/drawing/2014/main" id="{75F4668A-AAA1-4170-A002-A96EE99DCEFD}"/>
              </a:ext>
            </a:extLst>
          </p:cNvPr>
          <p:cNvGrpSpPr/>
          <p:nvPr/>
        </p:nvGrpSpPr>
        <p:grpSpPr>
          <a:xfrm>
            <a:off x="7793925" y="6197041"/>
            <a:ext cx="4355871" cy="276999"/>
            <a:chOff x="6764144" y="6483928"/>
            <a:chExt cx="4355871" cy="276999"/>
          </a:xfrm>
        </p:grpSpPr>
        <p:sp>
          <p:nvSpPr>
            <p:cNvPr id="10" name="TextBox 16">
              <a:extLst>
                <a:ext uri="{FF2B5EF4-FFF2-40B4-BE49-F238E27FC236}">
                  <a16:creationId xmlns:a16="http://schemas.microsoft.com/office/drawing/2014/main" id="{737C6CCF-6EC2-489D-A8A9-9307F47946CD}"/>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Calidad de Evidencia (GRADE): Bajo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Moderada</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Fuerte</a:t>
              </a:r>
              <a:endPar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1" name="Oval 17">
              <a:extLst>
                <a:ext uri="{FF2B5EF4-FFF2-40B4-BE49-F238E27FC236}">
                  <a16:creationId xmlns:a16="http://schemas.microsoft.com/office/drawing/2014/main" id="{AE8E2B39-DE02-45AF-8C2B-5BA559830963}"/>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8">
              <a:extLst>
                <a:ext uri="{FF2B5EF4-FFF2-40B4-BE49-F238E27FC236}">
                  <a16:creationId xmlns:a16="http://schemas.microsoft.com/office/drawing/2014/main" id="{0BF472E2-F262-4315-ADD7-D328C516A327}"/>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9">
              <a:extLst>
                <a:ext uri="{FF2B5EF4-FFF2-40B4-BE49-F238E27FC236}">
                  <a16:creationId xmlns:a16="http://schemas.microsoft.com/office/drawing/2014/main" id="{76321D0B-8B98-4D8A-822A-42A005F6E72E}"/>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 name="Oval 14">
            <a:extLst>
              <a:ext uri="{FF2B5EF4-FFF2-40B4-BE49-F238E27FC236}">
                <a16:creationId xmlns:a16="http://schemas.microsoft.com/office/drawing/2014/main" id="{5661680A-64A0-4D46-A55F-3F07BFCD1F28}"/>
              </a:ext>
            </a:extLst>
          </p:cNvPr>
          <p:cNvSpPr/>
          <p:nvPr/>
        </p:nvSpPr>
        <p:spPr>
          <a:xfrm flipH="1">
            <a:off x="810061" y="4795572"/>
            <a:ext cx="136170" cy="153908"/>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03509289-C277-4E45-9DBC-81609F9E8900}"/>
              </a:ext>
            </a:extLst>
          </p:cNvPr>
          <p:cNvSpPr/>
          <p:nvPr/>
        </p:nvSpPr>
        <p:spPr>
          <a:xfrm flipH="1">
            <a:off x="810061" y="4232870"/>
            <a:ext cx="136170" cy="153908"/>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4">
            <a:extLst>
              <a:ext uri="{FF2B5EF4-FFF2-40B4-BE49-F238E27FC236}">
                <a16:creationId xmlns:a16="http://schemas.microsoft.com/office/drawing/2014/main" id="{228C5A7A-43E3-4C03-A1C0-F8AB7C8B413E}"/>
              </a:ext>
            </a:extLst>
          </p:cNvPr>
          <p:cNvSpPr/>
          <p:nvPr/>
        </p:nvSpPr>
        <p:spPr>
          <a:xfrm flipH="1">
            <a:off x="810061" y="3785698"/>
            <a:ext cx="136170" cy="153908"/>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435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9FFB-62A6-41C6-98BC-92B84A83AD9D}"/>
              </a:ext>
            </a:extLst>
          </p:cNvPr>
          <p:cNvSpPr>
            <a:spLocks noGrp="1"/>
          </p:cNvSpPr>
          <p:nvPr>
            <p:ph type="title"/>
          </p:nvPr>
        </p:nvSpPr>
        <p:spPr/>
        <p:txBody>
          <a:bodyPr/>
          <a:lstStyle/>
          <a:p>
            <a:r>
              <a:rPr lang="en-CA" dirty="0" err="1"/>
              <a:t>Otras</a:t>
            </a:r>
            <a:r>
              <a:rPr lang="en-CA" dirty="0"/>
              <a:t> </a:t>
            </a:r>
            <a:r>
              <a:rPr lang="en-CA" dirty="0" err="1"/>
              <a:t>recomendaciones</a:t>
            </a:r>
            <a:r>
              <a:rPr lang="en-CA" dirty="0"/>
              <a:t> </a:t>
            </a:r>
            <a:r>
              <a:rPr lang="en-CA" dirty="0" err="1"/>
              <a:t>específicas</a:t>
            </a:r>
            <a:endParaRPr lang="en-CA" dirty="0"/>
          </a:p>
        </p:txBody>
      </p:sp>
      <p:graphicFrame>
        <p:nvGraphicFramePr>
          <p:cNvPr id="4" name="Table 4">
            <a:extLst>
              <a:ext uri="{FF2B5EF4-FFF2-40B4-BE49-F238E27FC236}">
                <a16:creationId xmlns:a16="http://schemas.microsoft.com/office/drawing/2014/main" id="{7A3C7557-271B-4B84-8108-F8A2FF57AB6A}"/>
              </a:ext>
            </a:extLst>
          </p:cNvPr>
          <p:cNvGraphicFramePr>
            <a:graphicFrameLocks noGrp="1"/>
          </p:cNvGraphicFramePr>
          <p:nvPr>
            <p:extLst>
              <p:ext uri="{D42A27DB-BD31-4B8C-83A1-F6EECF244321}">
                <p14:modId xmlns:p14="http://schemas.microsoft.com/office/powerpoint/2010/main" val="2440217465"/>
              </p:ext>
            </p:extLst>
          </p:nvPr>
        </p:nvGraphicFramePr>
        <p:xfrm>
          <a:off x="1358110" y="2263668"/>
          <a:ext cx="9475779" cy="3819446"/>
        </p:xfrm>
        <a:graphic>
          <a:graphicData uri="http://schemas.openxmlformats.org/drawingml/2006/table">
            <a:tbl>
              <a:tblPr firstRow="1" bandRow="1">
                <a:tableStyleId>{5940675A-B579-460E-94D1-54222C63F5DA}</a:tableStyleId>
              </a:tblPr>
              <a:tblGrid>
                <a:gridCol w="1705182">
                  <a:extLst>
                    <a:ext uri="{9D8B030D-6E8A-4147-A177-3AD203B41FA5}">
                      <a16:colId xmlns:a16="http://schemas.microsoft.com/office/drawing/2014/main" val="2239874537"/>
                    </a:ext>
                  </a:extLst>
                </a:gridCol>
                <a:gridCol w="2393611">
                  <a:extLst>
                    <a:ext uri="{9D8B030D-6E8A-4147-A177-3AD203B41FA5}">
                      <a16:colId xmlns:a16="http://schemas.microsoft.com/office/drawing/2014/main" val="2375073088"/>
                    </a:ext>
                  </a:extLst>
                </a:gridCol>
                <a:gridCol w="5376986">
                  <a:extLst>
                    <a:ext uri="{9D8B030D-6E8A-4147-A177-3AD203B41FA5}">
                      <a16:colId xmlns:a16="http://schemas.microsoft.com/office/drawing/2014/main" val="2374854176"/>
                    </a:ext>
                  </a:extLst>
                </a:gridCol>
              </a:tblGrid>
              <a:tr h="309524">
                <a:tc>
                  <a:txBody>
                    <a:bodyPr/>
                    <a:lstStyle/>
                    <a:p>
                      <a:r>
                        <a:rPr lang="en-CA" sz="1600" b="1" dirty="0" err="1">
                          <a:solidFill>
                            <a:schemeClr val="bg1"/>
                          </a:solidFill>
                        </a:rPr>
                        <a:t>Cirugía</a:t>
                      </a:r>
                      <a:endParaRPr lang="en-CA" sz="16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1" dirty="0">
                          <a:solidFill>
                            <a:schemeClr val="bg1"/>
                          </a:solidFill>
                        </a:rPr>
                        <a:t>The panel </a:t>
                      </a:r>
                      <a:r>
                        <a:rPr lang="en-CA" sz="1600" b="1" dirty="0" err="1">
                          <a:solidFill>
                            <a:schemeClr val="bg1"/>
                          </a:solidFill>
                        </a:rPr>
                        <a:t>Recomiendas</a:t>
                      </a:r>
                      <a:r>
                        <a:rPr lang="en-CA" sz="1600" b="1" dirty="0">
                          <a:solidFill>
                            <a:schemeClr val="bg1"/>
                          </a:solidFill>
                        </a:rPr>
                        <a:t> </a:t>
                      </a:r>
                      <a:br>
                        <a:rPr lang="en-CA" sz="1600" b="1" dirty="0">
                          <a:solidFill>
                            <a:schemeClr val="bg1"/>
                          </a:solidFill>
                        </a:rPr>
                      </a:br>
                      <a:r>
                        <a:rPr lang="en-CA" sz="1600" b="1" dirty="0">
                          <a:solidFill>
                            <a:schemeClr val="bg1"/>
                          </a:solidFill>
                        </a:rPr>
                        <a:t>( </a:t>
                      </a:r>
                      <a:r>
                        <a:rPr lang="en-CA" sz="1600" b="1" dirty="0" err="1">
                          <a:solidFill>
                            <a:schemeClr val="bg1"/>
                          </a:solidFill>
                        </a:rPr>
                        <a:t>numero</a:t>
                      </a:r>
                      <a:r>
                        <a:rPr lang="en-CA" sz="1600" b="1" dirty="0">
                          <a:solidFill>
                            <a:schemeClr val="bg1"/>
                          </a:solidFill>
                        </a:rPr>
                        <a:t> Rec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tc>
                  <a:txBody>
                    <a:bodyPr/>
                    <a:lstStyle/>
                    <a:p>
                      <a:pPr algn="ctr"/>
                      <a:r>
                        <a:rPr lang="en-CA" sz="1600" b="1" dirty="0" err="1">
                          <a:solidFill>
                            <a:schemeClr val="bg1"/>
                          </a:solidFill>
                        </a:rPr>
                        <a:t>Comentarios</a:t>
                      </a:r>
                      <a:r>
                        <a:rPr lang="en-CA" sz="1600" b="1" dirty="0">
                          <a:solidFill>
                            <a:schemeClr val="bg1"/>
                          </a:solidFill>
                        </a:rPr>
                        <a:t> o </a:t>
                      </a:r>
                      <a:r>
                        <a:rPr lang="en-CA" sz="1600" b="1" dirty="0" err="1">
                          <a:solidFill>
                            <a:schemeClr val="bg1"/>
                          </a:solidFill>
                        </a:rPr>
                        <a:t>Racional</a:t>
                      </a:r>
                      <a:endParaRPr lang="en-CA" sz="16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F2F"/>
                    </a:solidFill>
                  </a:tcPr>
                </a:tc>
                <a:extLst>
                  <a:ext uri="{0D108BD9-81ED-4DB2-BD59-A6C34878D82A}">
                    <a16:rowId xmlns:a16="http://schemas.microsoft.com/office/drawing/2014/main" val="3745884170"/>
                  </a:ext>
                </a:extLst>
              </a:tr>
              <a:tr h="619046">
                <a:tc>
                  <a:txBody>
                    <a:bodyPr/>
                    <a:lstStyle/>
                    <a:p>
                      <a:r>
                        <a:rPr lang="en-CA" sz="1400" b="0" dirty="0" err="1">
                          <a:solidFill>
                            <a:schemeClr val="tx1">
                              <a:lumMod val="50000"/>
                              <a:lumOff val="50000"/>
                            </a:schemeClr>
                          </a:solidFill>
                        </a:rPr>
                        <a:t>Curugía</a:t>
                      </a:r>
                      <a:r>
                        <a:rPr lang="en-CA" sz="1400" b="0" dirty="0">
                          <a:solidFill>
                            <a:schemeClr val="tx1">
                              <a:lumMod val="50000"/>
                              <a:lumOff val="50000"/>
                            </a:schemeClr>
                          </a:solidFill>
                        </a:rPr>
                        <a:t> </a:t>
                      </a:r>
                      <a:r>
                        <a:rPr lang="en-CA" sz="1400" b="0" dirty="0" err="1">
                          <a:solidFill>
                            <a:schemeClr val="tx1">
                              <a:lumMod val="50000"/>
                              <a:lumOff val="50000"/>
                            </a:schemeClr>
                          </a:solidFill>
                        </a:rPr>
                        <a:t>luego</a:t>
                      </a:r>
                      <a:r>
                        <a:rPr lang="en-CA" sz="1400" b="0" dirty="0">
                          <a:solidFill>
                            <a:schemeClr val="tx1">
                              <a:lumMod val="50000"/>
                              <a:lumOff val="50000"/>
                            </a:schemeClr>
                          </a:solidFill>
                        </a:rPr>
                        <a:t> de trauma mayor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US" sz="1400" b="0" kern="1200" dirty="0" err="1">
                          <a:solidFill>
                            <a:schemeClr val="tx1">
                              <a:lumMod val="50000"/>
                              <a:lumOff val="50000"/>
                            </a:schemeClr>
                          </a:solidFill>
                          <a:latin typeface="+mn-lt"/>
                          <a:ea typeface="+mn-ea"/>
                          <a:cs typeface="+mn-cs"/>
                        </a:rPr>
                        <a:t>Tromboprofilaxis</a:t>
                      </a:r>
                      <a:r>
                        <a:rPr lang="en-US" sz="1400" b="0" kern="1200" dirty="0">
                          <a:solidFill>
                            <a:schemeClr val="tx1">
                              <a:lumMod val="50000"/>
                              <a:lumOff val="50000"/>
                            </a:schemeClr>
                          </a:solidFill>
                          <a:latin typeface="+mn-lt"/>
                          <a:ea typeface="+mn-ea"/>
                          <a:cs typeface="+mn-cs"/>
                        </a:rPr>
                        <a:t> </a:t>
                      </a:r>
                      <a:r>
                        <a:rPr lang="en-US" sz="1400" b="0" kern="1200" dirty="0" err="1">
                          <a:solidFill>
                            <a:schemeClr val="tx1">
                              <a:lumMod val="50000"/>
                              <a:lumOff val="50000"/>
                            </a:schemeClr>
                          </a:solidFill>
                          <a:latin typeface="+mn-lt"/>
                          <a:ea typeface="+mn-ea"/>
                          <a:cs typeface="+mn-cs"/>
                        </a:rPr>
                        <a:t>sobre</a:t>
                      </a:r>
                      <a:r>
                        <a:rPr lang="en-US" sz="1400" b="0" kern="1200" dirty="0">
                          <a:solidFill>
                            <a:schemeClr val="tx1">
                              <a:lumMod val="50000"/>
                              <a:lumOff val="50000"/>
                            </a:schemeClr>
                          </a:solidFill>
                          <a:latin typeface="+mn-lt"/>
                          <a:ea typeface="+mn-ea"/>
                          <a:cs typeface="+mn-cs"/>
                        </a:rPr>
                        <a:t> </a:t>
                      </a:r>
                      <a:r>
                        <a:rPr lang="en-US" sz="1400" b="0" kern="1200" dirty="0" err="1">
                          <a:solidFill>
                            <a:schemeClr val="tx1">
                              <a:lumMod val="50000"/>
                              <a:lumOff val="50000"/>
                            </a:schemeClr>
                          </a:solidFill>
                          <a:latin typeface="+mn-lt"/>
                          <a:ea typeface="+mn-ea"/>
                          <a:cs typeface="+mn-cs"/>
                        </a:rPr>
                        <a:t>ninguna</a:t>
                      </a:r>
                      <a:r>
                        <a:rPr lang="en-US" sz="1400" b="0" kern="1200" dirty="0">
                          <a:solidFill>
                            <a:schemeClr val="tx1">
                              <a:lumMod val="50000"/>
                              <a:lumOff val="50000"/>
                            </a:schemeClr>
                          </a:solidFill>
                          <a:latin typeface="+mn-lt"/>
                          <a:ea typeface="+mn-ea"/>
                          <a:cs typeface="+mn-cs"/>
                        </a:rPr>
                        <a:t> </a:t>
                      </a:r>
                      <a:r>
                        <a:rPr lang="en-US" sz="1400" b="0" kern="1200" dirty="0" err="1">
                          <a:solidFill>
                            <a:schemeClr val="tx1">
                              <a:lumMod val="50000"/>
                              <a:lumOff val="50000"/>
                            </a:schemeClr>
                          </a:solidFill>
                          <a:latin typeface="+mn-lt"/>
                          <a:ea typeface="+mn-ea"/>
                          <a:cs typeface="+mn-cs"/>
                        </a:rPr>
                        <a:t>profilaxis</a:t>
                      </a:r>
                      <a:r>
                        <a:rPr lang="en-US" sz="1400" b="0" kern="1200" dirty="0">
                          <a:solidFill>
                            <a:schemeClr val="tx1">
                              <a:lumMod val="50000"/>
                              <a:lumOff val="50000"/>
                            </a:schemeClr>
                          </a:solidFill>
                          <a:latin typeface="+mn-lt"/>
                          <a:ea typeface="+mn-ea"/>
                          <a:cs typeface="+mn-cs"/>
                        </a:rPr>
                        <a:t> (2)</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n-US" sz="1400" b="0" kern="1200" dirty="0">
                          <a:solidFill>
                            <a:schemeClr val="tx1">
                              <a:lumMod val="50000"/>
                              <a:lumOff val="50000"/>
                            </a:schemeClr>
                          </a:solidFill>
                          <a:latin typeface="+mn-lt"/>
                          <a:ea typeface="+mn-ea"/>
                          <a:cs typeface="+mn-cs"/>
                        </a:rPr>
                        <a:t> </a:t>
                      </a:r>
                      <a:r>
                        <a:rPr lang="es-ES" sz="1400" b="0" kern="1200" dirty="0">
                          <a:solidFill>
                            <a:schemeClr val="tx1">
                              <a:lumMod val="50000"/>
                              <a:lumOff val="50000"/>
                            </a:schemeClr>
                          </a:solidFill>
                          <a:latin typeface="+mn-lt"/>
                          <a:ea typeface="+mn-ea"/>
                          <a:cs typeface="+mn-cs"/>
                        </a:rPr>
                        <a:t>Los pacientes con riesgo moderado o bajo de sangrado pueden ser tratados con profilaxis farmacológica, los pacientes con alto riesgo de sangrado, la profilaxis mecánica puede ser una mejor opción</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2428979226"/>
                  </a:ext>
                </a:extLst>
              </a:tr>
              <a:tr h="619046">
                <a:tc>
                  <a:txBody>
                    <a:bodyPr/>
                    <a:lstStyle/>
                    <a:p>
                      <a:r>
                        <a:rPr lang="en-CA" sz="1400" b="0" dirty="0" err="1">
                          <a:solidFill>
                            <a:schemeClr val="tx1">
                              <a:lumMod val="50000"/>
                              <a:lumOff val="50000"/>
                            </a:schemeClr>
                          </a:solidFill>
                        </a:rPr>
                        <a:t>Cirugía</a:t>
                      </a:r>
                      <a:r>
                        <a:rPr lang="en-CA" sz="1400" b="0" dirty="0">
                          <a:solidFill>
                            <a:schemeClr val="tx1">
                              <a:lumMod val="50000"/>
                              <a:lumOff val="50000"/>
                            </a:schemeClr>
                          </a:solidFill>
                        </a:rPr>
                        <a:t> </a:t>
                      </a:r>
                      <a:r>
                        <a:rPr lang="en-CA" sz="1400" b="0" dirty="0" err="1">
                          <a:solidFill>
                            <a:schemeClr val="tx1">
                              <a:lumMod val="50000"/>
                              <a:lumOff val="50000"/>
                            </a:schemeClr>
                          </a:solidFill>
                        </a:rPr>
                        <a:t>Prostática</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s-CO" sz="1400" b="0" kern="1200" dirty="0">
                          <a:solidFill>
                            <a:schemeClr val="tx1">
                              <a:lumMod val="50000"/>
                              <a:lumOff val="50000"/>
                            </a:schemeClr>
                          </a:solidFill>
                          <a:latin typeface="+mn-lt"/>
                          <a:ea typeface="+mn-ea"/>
                          <a:cs typeface="+mn-cs"/>
                        </a:rPr>
                        <a:t>Contra la </a:t>
                      </a:r>
                      <a:r>
                        <a:rPr lang="es-CO" sz="1400" b="0" kern="1200" dirty="0" err="1">
                          <a:solidFill>
                            <a:schemeClr val="tx1">
                              <a:lumMod val="50000"/>
                              <a:lumOff val="50000"/>
                            </a:schemeClr>
                          </a:solidFill>
                          <a:latin typeface="+mn-lt"/>
                          <a:ea typeface="+mn-ea"/>
                          <a:cs typeface="+mn-cs"/>
                        </a:rPr>
                        <a:t>tromboprofilaxis</a:t>
                      </a:r>
                      <a:r>
                        <a:rPr lang="es-CO" sz="1400" b="0" kern="1200" dirty="0">
                          <a:solidFill>
                            <a:schemeClr val="tx1">
                              <a:lumMod val="50000"/>
                              <a:lumOff val="50000"/>
                            </a:schemeClr>
                          </a:solidFill>
                          <a:latin typeface="+mn-lt"/>
                          <a:ea typeface="+mn-ea"/>
                          <a:cs typeface="+mn-cs"/>
                        </a:rPr>
                        <a:t> </a:t>
                      </a:r>
                      <a:br>
                        <a:rPr lang="es-CO" sz="1400" b="0" kern="1200" dirty="0">
                          <a:solidFill>
                            <a:schemeClr val="tx1">
                              <a:lumMod val="50000"/>
                              <a:lumOff val="50000"/>
                            </a:schemeClr>
                          </a:solidFill>
                          <a:latin typeface="+mn-lt"/>
                          <a:ea typeface="+mn-ea"/>
                          <a:cs typeface="+mn-cs"/>
                        </a:rPr>
                      </a:br>
                      <a:r>
                        <a:rPr lang="es-CO" sz="1400" b="0" kern="1200" dirty="0">
                          <a:solidFill>
                            <a:schemeClr val="tx1">
                              <a:lumMod val="50000"/>
                              <a:lumOff val="50000"/>
                            </a:schemeClr>
                          </a:solidFill>
                          <a:latin typeface="+mn-lt"/>
                          <a:ea typeface="+mn-ea"/>
                          <a:cs typeface="+mn-cs"/>
                        </a:rPr>
                        <a:t>(4 y 5 )</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s-ES" sz="1400" b="0" kern="1200" dirty="0">
                          <a:solidFill>
                            <a:schemeClr val="tx1">
                              <a:lumMod val="50000"/>
                              <a:lumOff val="50000"/>
                            </a:schemeClr>
                          </a:solidFill>
                          <a:latin typeface="+mn-lt"/>
                          <a:ea typeface="+mn-ea"/>
                          <a:cs typeface="+mn-cs"/>
                        </a:rPr>
                        <a:t>La resección transuretral o la prostatectomía radical pueden tener un mayor riesgo de sangrado que el paciente quirúrgico promedio (casos benignos) con bajo riesgo de ETV, cáncer o TEV previa que requeriría profilaxis mecánica</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596615901"/>
                  </a:ext>
                </a:extLst>
              </a:tr>
              <a:tr h="619046">
                <a:tc>
                  <a:txBody>
                    <a:bodyPr/>
                    <a:lstStyle/>
                    <a:p>
                      <a:r>
                        <a:rPr lang="en-CA" sz="1400" b="0" dirty="0" err="1">
                          <a:solidFill>
                            <a:schemeClr val="tx1">
                              <a:lumMod val="50000"/>
                              <a:lumOff val="50000"/>
                            </a:schemeClr>
                          </a:solidFill>
                        </a:rPr>
                        <a:t>Colecistectomía</a:t>
                      </a:r>
                      <a:r>
                        <a:rPr lang="en-CA" sz="1400" b="0" dirty="0">
                          <a:solidFill>
                            <a:schemeClr val="tx1">
                              <a:lumMod val="50000"/>
                              <a:lumOff val="50000"/>
                            </a:schemeClr>
                          </a:solidFill>
                        </a:rPr>
                        <a:t> </a:t>
                      </a:r>
                      <a:r>
                        <a:rPr lang="en-CA" sz="1400" b="0" dirty="0" err="1">
                          <a:solidFill>
                            <a:schemeClr val="tx1">
                              <a:lumMod val="50000"/>
                              <a:lumOff val="50000"/>
                            </a:schemeClr>
                          </a:solidFill>
                        </a:rPr>
                        <a:t>laparoscópica</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pt-BR" sz="1400" b="0" dirty="0" err="1">
                          <a:solidFill>
                            <a:schemeClr val="tx1">
                              <a:lumMod val="50000"/>
                              <a:lumOff val="50000"/>
                            </a:schemeClr>
                          </a:solidFill>
                        </a:rPr>
                        <a:t>Panel</a:t>
                      </a:r>
                      <a:r>
                        <a:rPr lang="pt-BR" sz="1400" b="0" dirty="0">
                          <a:solidFill>
                            <a:schemeClr val="tx1">
                              <a:lumMod val="50000"/>
                              <a:lumOff val="50000"/>
                            </a:schemeClr>
                          </a:solidFill>
                        </a:rPr>
                        <a:t> </a:t>
                      </a:r>
                      <a:r>
                        <a:rPr lang="pt-BR" sz="1400" b="0" dirty="0" err="1">
                          <a:solidFill>
                            <a:schemeClr val="tx1">
                              <a:lumMod val="50000"/>
                              <a:lumOff val="50000"/>
                            </a:schemeClr>
                          </a:solidFill>
                        </a:rPr>
                        <a:t>sugiere</a:t>
                      </a:r>
                      <a:r>
                        <a:rPr lang="pt-BR" sz="1400" b="0" dirty="0">
                          <a:solidFill>
                            <a:schemeClr val="tx1">
                              <a:lumMod val="50000"/>
                              <a:lumOff val="50000"/>
                            </a:schemeClr>
                          </a:solidFill>
                        </a:rPr>
                        <a:t> no usar </a:t>
                      </a:r>
                      <a:r>
                        <a:rPr lang="pt-BR" sz="1400" b="0" dirty="0" err="1">
                          <a:solidFill>
                            <a:schemeClr val="tx1">
                              <a:lumMod val="50000"/>
                              <a:lumOff val="50000"/>
                            </a:schemeClr>
                          </a:solidFill>
                        </a:rPr>
                        <a:t>profilaxis</a:t>
                      </a:r>
                      <a:r>
                        <a:rPr lang="pt-BR" sz="1400" b="0" dirty="0">
                          <a:solidFill>
                            <a:schemeClr val="tx1">
                              <a:lumMod val="50000"/>
                              <a:lumOff val="50000"/>
                            </a:schemeClr>
                          </a:solidFill>
                        </a:rPr>
                        <a:t> farmacológica </a:t>
                      </a:r>
                      <a:r>
                        <a:rPr lang="en-CA" sz="1400" b="0" dirty="0">
                          <a:solidFill>
                            <a:schemeClr val="tx1">
                              <a:lumMod val="50000"/>
                              <a:lumOff val="50000"/>
                            </a:schemeClr>
                          </a:solidFill>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s-ES" sz="1400" b="0" dirty="0">
                          <a:solidFill>
                            <a:schemeClr val="tx1">
                              <a:lumMod val="50000"/>
                              <a:lumOff val="50000"/>
                            </a:schemeClr>
                          </a:solidFill>
                        </a:rPr>
                        <a:t>Riesgo basal de TEV muy bajo. Los grupos específicos de alto riesgo (trombofilia, TEV anterior, cáncer) pueden beneficiarse</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429349524"/>
                  </a:ext>
                </a:extLst>
              </a:tr>
              <a:tr h="667979">
                <a:tc>
                  <a:txBody>
                    <a:bodyPr/>
                    <a:lstStyle/>
                    <a:p>
                      <a:r>
                        <a:rPr lang="en-CA" sz="1400" b="0" dirty="0" err="1">
                          <a:solidFill>
                            <a:schemeClr val="tx1">
                              <a:lumMod val="50000"/>
                              <a:lumOff val="50000"/>
                            </a:schemeClr>
                          </a:solidFill>
                        </a:rPr>
                        <a:t>Cirugía</a:t>
                      </a:r>
                      <a:r>
                        <a:rPr lang="en-CA" sz="1400" b="0" dirty="0">
                          <a:solidFill>
                            <a:schemeClr val="tx1">
                              <a:lumMod val="50000"/>
                              <a:lumOff val="50000"/>
                            </a:schemeClr>
                          </a:solidFill>
                        </a:rPr>
                        <a:t> </a:t>
                      </a:r>
                      <a:r>
                        <a:rPr lang="en-CA" sz="1400" b="0" dirty="0" err="1">
                          <a:solidFill>
                            <a:schemeClr val="tx1">
                              <a:lumMod val="50000"/>
                              <a:lumOff val="50000"/>
                            </a:schemeClr>
                          </a:solidFill>
                        </a:rPr>
                        <a:t>Neuroquirúrgica</a:t>
                      </a:r>
                      <a:r>
                        <a:rPr lang="en-CA" sz="1400" b="0" dirty="0">
                          <a:solidFill>
                            <a:schemeClr val="tx1">
                              <a:lumMod val="50000"/>
                              <a:lumOff val="50000"/>
                            </a:schemeClr>
                          </a:solidFill>
                        </a:rPr>
                        <a:t> mayor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pPr algn="l"/>
                      <a:r>
                        <a:rPr lang="es-CO" sz="1400" b="0" kern="1200" dirty="0">
                          <a:solidFill>
                            <a:schemeClr val="tx1">
                              <a:lumMod val="50000"/>
                              <a:lumOff val="50000"/>
                            </a:schemeClr>
                          </a:solidFill>
                          <a:latin typeface="+mn-lt"/>
                          <a:ea typeface="+mn-ea"/>
                          <a:cs typeface="+mn-cs"/>
                        </a:rPr>
                        <a:t>Se recomienda </a:t>
                      </a:r>
                      <a:r>
                        <a:rPr lang="pt-BR" sz="1400" b="0" kern="1200" dirty="0" err="1">
                          <a:solidFill>
                            <a:schemeClr val="tx1">
                              <a:lumMod val="50000"/>
                              <a:lumOff val="50000"/>
                            </a:schemeClr>
                          </a:solidFill>
                          <a:latin typeface="+mn-lt"/>
                          <a:ea typeface="+mn-ea"/>
                          <a:cs typeface="+mn-cs"/>
                        </a:rPr>
                        <a:t>tromboprofilaxis</a:t>
                      </a:r>
                      <a:r>
                        <a:rPr lang="pt-BR" sz="1400" b="0" kern="1200" dirty="0">
                          <a:solidFill>
                            <a:schemeClr val="tx1">
                              <a:lumMod val="50000"/>
                              <a:lumOff val="50000"/>
                            </a:schemeClr>
                          </a:solidFill>
                          <a:latin typeface="+mn-lt"/>
                          <a:ea typeface="+mn-ea"/>
                          <a:cs typeface="+mn-cs"/>
                        </a:rPr>
                        <a:t> frente a no </a:t>
                      </a:r>
                      <a:r>
                        <a:rPr lang="pt-BR" sz="1400" b="0" kern="1200" dirty="0" err="1">
                          <a:solidFill>
                            <a:schemeClr val="tx1">
                              <a:lumMod val="50000"/>
                              <a:lumOff val="50000"/>
                            </a:schemeClr>
                          </a:solidFill>
                          <a:latin typeface="+mn-lt"/>
                          <a:ea typeface="+mn-ea"/>
                          <a:cs typeface="+mn-cs"/>
                        </a:rPr>
                        <a:t>profilaxis</a:t>
                      </a:r>
                      <a:r>
                        <a:rPr lang="es-CO" sz="1400" b="0" kern="1200" dirty="0">
                          <a:solidFill>
                            <a:schemeClr val="tx1">
                              <a:lumMod val="50000"/>
                              <a:lumOff val="50000"/>
                            </a:schemeClr>
                          </a:solidFill>
                          <a:latin typeface="+mn-lt"/>
                          <a:ea typeface="+mn-ea"/>
                          <a:cs typeface="+mn-cs"/>
                        </a:rPr>
                        <a:t> (6)</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tc>
                  <a:txBody>
                    <a:bodyPr/>
                    <a:lstStyle/>
                    <a:p>
                      <a:r>
                        <a:rPr lang="es-CO" sz="1400" b="0" kern="1200" dirty="0">
                          <a:solidFill>
                            <a:schemeClr val="tx1">
                              <a:lumMod val="50000"/>
                              <a:lumOff val="50000"/>
                            </a:schemeClr>
                          </a:solidFill>
                          <a:latin typeface="+mn-lt"/>
                          <a:ea typeface="+mn-ea"/>
                          <a:cs typeface="+mn-cs"/>
                        </a:rPr>
                        <a:t> </a:t>
                      </a:r>
                      <a:r>
                        <a:rPr lang="es-ES" sz="1400" b="0" kern="1200" dirty="0">
                          <a:solidFill>
                            <a:schemeClr val="tx1">
                              <a:lumMod val="50000"/>
                              <a:lumOff val="50000"/>
                            </a:schemeClr>
                          </a:solidFill>
                          <a:latin typeface="+mn-lt"/>
                          <a:ea typeface="+mn-ea"/>
                          <a:cs typeface="+mn-cs"/>
                        </a:rPr>
                        <a:t>Alto riesgo de TEV y sangrado, cuando el sangrado es alto en los primeros días, la profilaxis mecánica es una opción, una vez que el riesgo de sangrado disminuye, se puede usar la profilaxis farmacológica.</a:t>
                      </a:r>
                      <a:endParaRPr lang="en-CA" sz="1400" b="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3F2"/>
                    </a:solidFill>
                  </a:tcPr>
                </a:tc>
                <a:extLst>
                  <a:ext uri="{0D108BD9-81ED-4DB2-BD59-A6C34878D82A}">
                    <a16:rowId xmlns:a16="http://schemas.microsoft.com/office/drawing/2014/main" val="1619823383"/>
                  </a:ext>
                </a:extLst>
              </a:tr>
            </a:tbl>
          </a:graphicData>
        </a:graphic>
      </p:graphicFrame>
    </p:spTree>
    <p:extLst>
      <p:ext uri="{BB962C8B-B14F-4D97-AF65-F5344CB8AC3E}">
        <p14:creationId xmlns:p14="http://schemas.microsoft.com/office/powerpoint/2010/main" val="83296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B659-BABE-4E48-831C-69CC37925F5A}"/>
              </a:ext>
            </a:extLst>
          </p:cNvPr>
          <p:cNvSpPr>
            <a:spLocks noGrp="1"/>
          </p:cNvSpPr>
          <p:nvPr>
            <p:ph type="title"/>
          </p:nvPr>
        </p:nvSpPr>
        <p:spPr/>
        <p:txBody>
          <a:bodyPr/>
          <a:lstStyle/>
          <a:p>
            <a:r>
              <a:rPr lang="en-CA" dirty="0"/>
              <a:t>Tromboprofilaxis en </a:t>
            </a:r>
            <a:r>
              <a:rPr lang="en-CA" dirty="0" err="1"/>
              <a:t>pacientes</a:t>
            </a:r>
            <a:r>
              <a:rPr lang="en-CA" dirty="0"/>
              <a:t> </a:t>
            </a:r>
            <a:r>
              <a:rPr lang="en-CA" dirty="0" err="1"/>
              <a:t>clínicos</a:t>
            </a:r>
            <a:r>
              <a:rPr lang="en-CA" dirty="0"/>
              <a:t> </a:t>
            </a:r>
            <a:r>
              <a:rPr lang="en-CA" dirty="0" err="1"/>
              <a:t>hospitalizados</a:t>
            </a:r>
            <a:endParaRPr lang="en-CA" dirty="0"/>
          </a:p>
        </p:txBody>
      </p:sp>
      <p:sp>
        <p:nvSpPr>
          <p:cNvPr id="6" name="TextBox 5">
            <a:extLst>
              <a:ext uri="{FF2B5EF4-FFF2-40B4-BE49-F238E27FC236}">
                <a16:creationId xmlns:a16="http://schemas.microsoft.com/office/drawing/2014/main" id="{B4D92932-F046-4F23-A6F1-023EED476107}"/>
              </a:ext>
            </a:extLst>
          </p:cNvPr>
          <p:cNvSpPr txBox="1"/>
          <p:nvPr/>
        </p:nvSpPr>
        <p:spPr>
          <a:xfrm>
            <a:off x="2010285" y="2719442"/>
            <a:ext cx="4066063" cy="1301395"/>
          </a:xfrm>
          <a:prstGeom prst="rect">
            <a:avLst/>
          </a:prstGeom>
          <a:solidFill>
            <a:srgbClr val="FFD9B0"/>
          </a:solidFill>
        </p:spPr>
        <p:txBody>
          <a:bodyPr wrap="square" rtlCol="0" anchor="ctr">
            <a:noAutofit/>
          </a:bodyPr>
          <a:lstStyle/>
          <a:p>
            <a:pPr algn="ctr"/>
            <a:r>
              <a:rPr lang="en-CA" sz="2000" b="1" dirty="0">
                <a:solidFill>
                  <a:srgbClr val="E43D33"/>
                </a:solidFill>
              </a:rPr>
              <a:t>La </a:t>
            </a:r>
            <a:r>
              <a:rPr lang="en-CA" sz="2000" b="1" dirty="0" err="1">
                <a:solidFill>
                  <a:srgbClr val="E43D33"/>
                </a:solidFill>
              </a:rPr>
              <a:t>mitad</a:t>
            </a:r>
            <a:r>
              <a:rPr lang="en-CA" sz="2000" b="1" dirty="0">
                <a:solidFill>
                  <a:srgbClr val="E43D33"/>
                </a:solidFill>
              </a:rPr>
              <a:t> </a:t>
            </a:r>
            <a:r>
              <a:rPr lang="en-CA" sz="2000" b="1" dirty="0">
                <a:solidFill>
                  <a:srgbClr val="FF0000"/>
                </a:solidFill>
              </a:rPr>
              <a:t> </a:t>
            </a:r>
            <a:r>
              <a:rPr lang="en-CA" sz="2000" dirty="0">
                <a:solidFill>
                  <a:schemeClr val="tx1">
                    <a:lumMod val="50000"/>
                    <a:lumOff val="50000"/>
                  </a:schemeClr>
                </a:solidFill>
              </a:rPr>
              <a:t>de los </a:t>
            </a:r>
            <a:r>
              <a:rPr lang="en-CA" sz="2000" dirty="0" err="1">
                <a:solidFill>
                  <a:schemeClr val="tx1">
                    <a:lumMod val="50000"/>
                    <a:lumOff val="50000"/>
                  </a:schemeClr>
                </a:solidFill>
              </a:rPr>
              <a:t>eventos</a:t>
            </a:r>
            <a:r>
              <a:rPr lang="en-CA" sz="2000" dirty="0">
                <a:solidFill>
                  <a:schemeClr val="tx1">
                    <a:lumMod val="50000"/>
                    <a:lumOff val="50000"/>
                  </a:schemeClr>
                </a:solidFill>
              </a:rPr>
              <a:t> de TEP </a:t>
            </a:r>
            <a:r>
              <a:rPr lang="en-CA" sz="2000" dirty="0" err="1">
                <a:solidFill>
                  <a:schemeClr val="tx1">
                    <a:lumMod val="50000"/>
                    <a:lumOff val="50000"/>
                  </a:schemeClr>
                </a:solidFill>
              </a:rPr>
              <a:t>ocurre</a:t>
            </a:r>
            <a:r>
              <a:rPr lang="en-CA" sz="2000" dirty="0">
                <a:solidFill>
                  <a:schemeClr val="tx1">
                    <a:lumMod val="50000"/>
                    <a:lumOff val="50000"/>
                  </a:schemeClr>
                </a:solidFill>
              </a:rPr>
              <a:t> en </a:t>
            </a:r>
            <a:r>
              <a:rPr lang="en-CA" sz="2000" dirty="0" err="1">
                <a:solidFill>
                  <a:schemeClr val="tx1">
                    <a:lumMod val="50000"/>
                    <a:lumOff val="50000"/>
                  </a:schemeClr>
                </a:solidFill>
              </a:rPr>
              <a:t>pacientes</a:t>
            </a:r>
            <a:r>
              <a:rPr lang="en-CA" sz="2000" dirty="0">
                <a:solidFill>
                  <a:schemeClr val="tx1">
                    <a:lumMod val="50000"/>
                    <a:lumOff val="50000"/>
                  </a:schemeClr>
                </a:solidFill>
              </a:rPr>
              <a:t> </a:t>
            </a:r>
            <a:r>
              <a:rPr lang="en-CA" sz="2000" dirty="0" err="1">
                <a:solidFill>
                  <a:schemeClr val="tx1">
                    <a:lumMod val="50000"/>
                    <a:lumOff val="50000"/>
                  </a:schemeClr>
                </a:solidFill>
              </a:rPr>
              <a:t>quirurgicos</a:t>
            </a:r>
            <a:r>
              <a:rPr lang="en-CA" sz="2000" dirty="0">
                <a:solidFill>
                  <a:schemeClr val="tx1">
                    <a:lumMod val="50000"/>
                    <a:lumOff val="50000"/>
                  </a:schemeClr>
                </a:solidFill>
              </a:rPr>
              <a:t> (24%) o </a:t>
            </a:r>
            <a:r>
              <a:rPr lang="en-CA" sz="2000" dirty="0" err="1">
                <a:solidFill>
                  <a:schemeClr val="tx1">
                    <a:lumMod val="50000"/>
                    <a:lumOff val="50000"/>
                  </a:schemeClr>
                </a:solidFill>
              </a:rPr>
              <a:t>clinicos</a:t>
            </a:r>
            <a:r>
              <a:rPr lang="en-CA" sz="2000" dirty="0">
                <a:solidFill>
                  <a:schemeClr val="tx1">
                    <a:lumMod val="50000"/>
                    <a:lumOff val="50000"/>
                  </a:schemeClr>
                </a:solidFill>
              </a:rPr>
              <a:t> </a:t>
            </a:r>
            <a:r>
              <a:rPr lang="en-CA" sz="2000" dirty="0" err="1">
                <a:solidFill>
                  <a:schemeClr val="tx1">
                    <a:lumMod val="50000"/>
                    <a:lumOff val="50000"/>
                  </a:schemeClr>
                </a:solidFill>
              </a:rPr>
              <a:t>críticos</a:t>
            </a:r>
            <a:r>
              <a:rPr lang="en-CA" sz="2000" dirty="0">
                <a:solidFill>
                  <a:schemeClr val="tx1">
                    <a:lumMod val="50000"/>
                    <a:lumOff val="50000"/>
                  </a:schemeClr>
                </a:solidFill>
              </a:rPr>
              <a:t> (22%)</a:t>
            </a:r>
          </a:p>
        </p:txBody>
      </p:sp>
      <p:sp>
        <p:nvSpPr>
          <p:cNvPr id="7" name="TextBox 6">
            <a:extLst>
              <a:ext uri="{FF2B5EF4-FFF2-40B4-BE49-F238E27FC236}">
                <a16:creationId xmlns:a16="http://schemas.microsoft.com/office/drawing/2014/main" id="{173359B1-C4ED-46B3-8A75-E965935404BE}"/>
              </a:ext>
            </a:extLst>
          </p:cNvPr>
          <p:cNvSpPr txBox="1"/>
          <p:nvPr/>
        </p:nvSpPr>
        <p:spPr>
          <a:xfrm>
            <a:off x="2010284" y="4107541"/>
            <a:ext cx="4066064" cy="1301394"/>
          </a:xfrm>
          <a:prstGeom prst="rect">
            <a:avLst/>
          </a:prstGeom>
          <a:solidFill>
            <a:schemeClr val="accent6">
              <a:lumMod val="40000"/>
              <a:lumOff val="60000"/>
            </a:schemeClr>
          </a:solidFill>
        </p:spPr>
        <p:txBody>
          <a:bodyPr wrap="square" rtlCol="0" anchor="ctr">
            <a:noAutofit/>
          </a:bodyPr>
          <a:lstStyle/>
          <a:p>
            <a:pPr algn="ctr"/>
            <a:r>
              <a:rPr lang="en-CA" sz="2000" b="1" dirty="0">
                <a:solidFill>
                  <a:srgbClr val="E43D33"/>
                </a:solidFill>
              </a:rPr>
              <a:t>40%</a:t>
            </a:r>
            <a:r>
              <a:rPr lang="en-CA" sz="2000" dirty="0">
                <a:solidFill>
                  <a:srgbClr val="E43D33"/>
                </a:solidFill>
              </a:rPr>
              <a:t> </a:t>
            </a:r>
            <a:r>
              <a:rPr lang="en-CA" sz="2000" dirty="0">
                <a:solidFill>
                  <a:schemeClr val="tx1">
                    <a:lumMod val="50000"/>
                    <a:lumOff val="50000"/>
                  </a:schemeClr>
                </a:solidFill>
              </a:rPr>
              <a:t>de los </a:t>
            </a:r>
            <a:r>
              <a:rPr lang="en-CA" sz="2000" dirty="0" err="1">
                <a:solidFill>
                  <a:schemeClr val="tx1">
                    <a:lumMod val="50000"/>
                    <a:lumOff val="50000"/>
                  </a:schemeClr>
                </a:solidFill>
              </a:rPr>
              <a:t>pacientes</a:t>
            </a:r>
            <a:r>
              <a:rPr lang="en-CA" sz="2000" dirty="0">
                <a:solidFill>
                  <a:schemeClr val="tx1">
                    <a:lumMod val="50000"/>
                    <a:lumOff val="50000"/>
                  </a:schemeClr>
                </a:solidFill>
              </a:rPr>
              <a:t>  </a:t>
            </a:r>
            <a:r>
              <a:rPr lang="en-CA" sz="2000" dirty="0" err="1">
                <a:solidFill>
                  <a:schemeClr val="tx1">
                    <a:lumMod val="50000"/>
                    <a:lumOff val="50000"/>
                  </a:schemeClr>
                </a:solidFill>
              </a:rPr>
              <a:t>tienen</a:t>
            </a:r>
            <a:r>
              <a:rPr lang="en-CA" sz="2000" dirty="0">
                <a:solidFill>
                  <a:schemeClr val="tx1">
                    <a:lumMod val="50000"/>
                    <a:lumOff val="50000"/>
                  </a:schemeClr>
                </a:solidFill>
              </a:rPr>
              <a:t> </a:t>
            </a:r>
            <a:br>
              <a:rPr lang="en-CA" sz="2000" dirty="0">
                <a:solidFill>
                  <a:schemeClr val="tx1">
                    <a:lumMod val="50000"/>
                    <a:lumOff val="50000"/>
                  </a:schemeClr>
                </a:solidFill>
              </a:rPr>
            </a:br>
            <a:r>
              <a:rPr lang="en-CA" sz="2000" dirty="0">
                <a:solidFill>
                  <a:schemeClr val="tx1">
                    <a:lumMod val="50000"/>
                    <a:lumOff val="50000"/>
                  </a:schemeClr>
                </a:solidFill>
              </a:rPr>
              <a:t>3 o </a:t>
            </a:r>
            <a:r>
              <a:rPr lang="en-CA" sz="2000" dirty="0" err="1">
                <a:solidFill>
                  <a:schemeClr val="tx1">
                    <a:lumMod val="50000"/>
                    <a:lumOff val="50000"/>
                  </a:schemeClr>
                </a:solidFill>
              </a:rPr>
              <a:t>más</a:t>
            </a:r>
            <a:r>
              <a:rPr lang="en-CA" sz="2000" dirty="0">
                <a:solidFill>
                  <a:schemeClr val="tx1">
                    <a:lumMod val="50000"/>
                    <a:lumOff val="50000"/>
                  </a:schemeClr>
                </a:solidFill>
              </a:rPr>
              <a:t>  </a:t>
            </a:r>
            <a:r>
              <a:rPr lang="en-CA" sz="2000" dirty="0" err="1">
                <a:solidFill>
                  <a:schemeClr val="tx1">
                    <a:lumMod val="50000"/>
                    <a:lumOff val="50000"/>
                  </a:schemeClr>
                </a:solidFill>
              </a:rPr>
              <a:t>factores</a:t>
            </a:r>
            <a:r>
              <a:rPr lang="en-CA" sz="2000" dirty="0">
                <a:solidFill>
                  <a:schemeClr val="tx1">
                    <a:lumMod val="50000"/>
                    <a:lumOff val="50000"/>
                  </a:schemeClr>
                </a:solidFill>
              </a:rPr>
              <a:t> de </a:t>
            </a:r>
            <a:r>
              <a:rPr lang="en-CA" sz="2000" dirty="0" err="1">
                <a:solidFill>
                  <a:schemeClr val="tx1">
                    <a:lumMod val="50000"/>
                    <a:lumOff val="50000"/>
                  </a:schemeClr>
                </a:solidFill>
              </a:rPr>
              <a:t>riesgo</a:t>
            </a:r>
            <a:r>
              <a:rPr lang="en-CA" sz="2000" dirty="0">
                <a:solidFill>
                  <a:schemeClr val="tx1">
                    <a:lumMod val="50000"/>
                    <a:lumOff val="50000"/>
                  </a:schemeClr>
                </a:solidFill>
              </a:rPr>
              <a:t> </a:t>
            </a:r>
            <a:br>
              <a:rPr lang="en-CA" sz="2000" dirty="0">
                <a:solidFill>
                  <a:schemeClr val="tx1">
                    <a:lumMod val="50000"/>
                    <a:lumOff val="50000"/>
                  </a:schemeClr>
                </a:solidFill>
              </a:rPr>
            </a:br>
            <a:r>
              <a:rPr lang="en-CA" sz="2000" dirty="0">
                <a:solidFill>
                  <a:schemeClr val="tx1">
                    <a:lumMod val="50000"/>
                    <a:lumOff val="50000"/>
                  </a:schemeClr>
                </a:solidFill>
              </a:rPr>
              <a:t>para TEP</a:t>
            </a:r>
          </a:p>
        </p:txBody>
      </p:sp>
      <p:sp>
        <p:nvSpPr>
          <p:cNvPr id="8" name="TextBox 7">
            <a:extLst>
              <a:ext uri="{FF2B5EF4-FFF2-40B4-BE49-F238E27FC236}">
                <a16:creationId xmlns:a16="http://schemas.microsoft.com/office/drawing/2014/main" id="{99CA83CB-7D42-4528-9FAA-DD29A65A1840}"/>
              </a:ext>
            </a:extLst>
          </p:cNvPr>
          <p:cNvSpPr txBox="1"/>
          <p:nvPr/>
        </p:nvSpPr>
        <p:spPr>
          <a:xfrm>
            <a:off x="6171646" y="4107541"/>
            <a:ext cx="4066063" cy="1301394"/>
          </a:xfrm>
          <a:prstGeom prst="rect">
            <a:avLst/>
          </a:prstGeom>
          <a:solidFill>
            <a:srgbClr val="C7C3D5"/>
          </a:solidFill>
        </p:spPr>
        <p:txBody>
          <a:bodyPr wrap="square" rtlCol="0" anchor="ctr">
            <a:noAutofit/>
          </a:bodyPr>
          <a:lstStyle/>
          <a:p>
            <a:pPr algn="ctr"/>
            <a:r>
              <a:rPr lang="en-CA" sz="2000" dirty="0" err="1">
                <a:solidFill>
                  <a:schemeClr val="tx1">
                    <a:lumMod val="50000"/>
                    <a:lumOff val="50000"/>
                  </a:schemeClr>
                </a:solidFill>
              </a:rPr>
              <a:t>Existe</a:t>
            </a:r>
            <a:r>
              <a:rPr lang="en-CA" sz="2000" dirty="0">
                <a:solidFill>
                  <a:schemeClr val="tx1">
                    <a:lumMod val="50000"/>
                    <a:lumOff val="50000"/>
                  </a:schemeClr>
                </a:solidFill>
              </a:rPr>
              <a:t> un </a:t>
            </a:r>
            <a:r>
              <a:rPr lang="en-CA" sz="2000" dirty="0" err="1">
                <a:solidFill>
                  <a:schemeClr val="tx1">
                    <a:lumMod val="50000"/>
                    <a:lumOff val="50000"/>
                  </a:schemeClr>
                </a:solidFill>
              </a:rPr>
              <a:t>riesgo</a:t>
            </a:r>
            <a:r>
              <a:rPr lang="en-CA" sz="2000" dirty="0">
                <a:solidFill>
                  <a:schemeClr val="tx1">
                    <a:lumMod val="50000"/>
                    <a:lumOff val="50000"/>
                  </a:schemeClr>
                </a:solidFill>
              </a:rPr>
              <a:t> </a:t>
            </a:r>
            <a:r>
              <a:rPr lang="en-CA" sz="2000" dirty="0" err="1">
                <a:solidFill>
                  <a:schemeClr val="tx1">
                    <a:lumMod val="50000"/>
                    <a:lumOff val="50000"/>
                  </a:schemeClr>
                </a:solidFill>
              </a:rPr>
              <a:t>aumentado</a:t>
            </a:r>
            <a:r>
              <a:rPr lang="en-CA" sz="2000" dirty="0">
                <a:solidFill>
                  <a:schemeClr val="tx1">
                    <a:lumMod val="50000"/>
                    <a:lumOff val="50000"/>
                  </a:schemeClr>
                </a:solidFill>
              </a:rPr>
              <a:t>  de thrombosis </a:t>
            </a:r>
            <a:r>
              <a:rPr lang="en-CA" sz="2000" dirty="0" err="1">
                <a:solidFill>
                  <a:schemeClr val="tx1">
                    <a:lumMod val="50000"/>
                    <a:lumOff val="50000"/>
                  </a:schemeClr>
                </a:solidFill>
              </a:rPr>
              <a:t>en</a:t>
            </a:r>
            <a:r>
              <a:rPr lang="en-CA" sz="2000" dirty="0">
                <a:solidFill>
                  <a:schemeClr val="tx1">
                    <a:lumMod val="50000"/>
                    <a:lumOff val="50000"/>
                  </a:schemeClr>
                </a:solidFill>
              </a:rPr>
              <a:t> </a:t>
            </a:r>
            <a:r>
              <a:rPr lang="en-CA" sz="2000" dirty="0" err="1">
                <a:solidFill>
                  <a:schemeClr val="tx1">
                    <a:lumMod val="50000"/>
                    <a:lumOff val="50000"/>
                  </a:schemeClr>
                </a:solidFill>
              </a:rPr>
              <a:t>pacientes</a:t>
            </a:r>
            <a:r>
              <a:rPr lang="en-CA" sz="2000" dirty="0">
                <a:solidFill>
                  <a:schemeClr val="tx1">
                    <a:lumMod val="50000"/>
                    <a:lumOff val="50000"/>
                  </a:schemeClr>
                </a:solidFill>
              </a:rPr>
              <a:t> </a:t>
            </a:r>
            <a:r>
              <a:rPr lang="en-CA" sz="2000" dirty="0" err="1">
                <a:solidFill>
                  <a:schemeClr val="tx1">
                    <a:lumMod val="50000"/>
                    <a:lumOff val="50000"/>
                  </a:schemeClr>
                </a:solidFill>
              </a:rPr>
              <a:t>clínicos</a:t>
            </a:r>
            <a:r>
              <a:rPr lang="en-CA" sz="2000" dirty="0">
                <a:solidFill>
                  <a:schemeClr val="tx1">
                    <a:lumMod val="50000"/>
                    <a:lumOff val="50000"/>
                  </a:schemeClr>
                </a:solidFill>
              </a:rPr>
              <a:t> </a:t>
            </a:r>
            <a:br>
              <a:rPr lang="en-CA" sz="2000" dirty="0">
                <a:solidFill>
                  <a:schemeClr val="tx1">
                    <a:lumMod val="50000"/>
                    <a:lumOff val="50000"/>
                  </a:schemeClr>
                </a:solidFill>
              </a:rPr>
            </a:br>
            <a:r>
              <a:rPr lang="en-CA" sz="2000" dirty="0">
                <a:solidFill>
                  <a:schemeClr val="tx1">
                    <a:lumMod val="50000"/>
                    <a:lumOff val="50000"/>
                  </a:schemeClr>
                </a:solidFill>
              </a:rPr>
              <a:t>que </a:t>
            </a:r>
            <a:r>
              <a:rPr lang="en-CA" sz="2000" dirty="0" err="1">
                <a:solidFill>
                  <a:schemeClr val="tx1">
                    <a:lumMod val="50000"/>
                    <a:lumOff val="50000"/>
                  </a:schemeClr>
                </a:solidFill>
              </a:rPr>
              <a:t>persiste</a:t>
            </a:r>
            <a:r>
              <a:rPr lang="en-CA" sz="2000" b="1" dirty="0">
                <a:solidFill>
                  <a:schemeClr val="tx1">
                    <a:lumMod val="50000"/>
                    <a:lumOff val="50000"/>
                  </a:schemeClr>
                </a:solidFill>
              </a:rPr>
              <a:t> </a:t>
            </a:r>
            <a:r>
              <a:rPr lang="en-CA" sz="2000" b="1" dirty="0">
                <a:solidFill>
                  <a:srgbClr val="E43D33"/>
                </a:solidFill>
              </a:rPr>
              <a:t>45 a 60 días</a:t>
            </a:r>
            <a:r>
              <a:rPr lang="en-CA" sz="2000" dirty="0">
                <a:solidFill>
                  <a:srgbClr val="E43D33"/>
                </a:solidFill>
              </a:rPr>
              <a:t> </a:t>
            </a:r>
            <a:r>
              <a:rPr lang="en-CA" sz="2000" dirty="0" err="1">
                <a:solidFill>
                  <a:schemeClr val="tx1">
                    <a:lumMod val="50000"/>
                    <a:lumOff val="50000"/>
                  </a:schemeClr>
                </a:solidFill>
              </a:rPr>
              <a:t>despues</a:t>
            </a:r>
            <a:r>
              <a:rPr lang="en-CA" sz="2000" dirty="0">
                <a:solidFill>
                  <a:schemeClr val="tx1">
                    <a:lumMod val="50000"/>
                    <a:lumOff val="50000"/>
                  </a:schemeClr>
                </a:solidFill>
              </a:rPr>
              <a:t> </a:t>
            </a:r>
            <a:br>
              <a:rPr lang="en-CA" sz="2000" dirty="0">
                <a:solidFill>
                  <a:schemeClr val="tx1">
                    <a:lumMod val="50000"/>
                    <a:lumOff val="50000"/>
                  </a:schemeClr>
                </a:solidFill>
              </a:rPr>
            </a:br>
            <a:r>
              <a:rPr lang="en-CA" sz="2000" dirty="0">
                <a:solidFill>
                  <a:schemeClr val="tx1">
                    <a:lumMod val="50000"/>
                    <a:lumOff val="50000"/>
                  </a:schemeClr>
                </a:solidFill>
              </a:rPr>
              <a:t>del </a:t>
            </a:r>
            <a:r>
              <a:rPr lang="en-CA" sz="2000" dirty="0" err="1">
                <a:solidFill>
                  <a:schemeClr val="tx1">
                    <a:lumMod val="50000"/>
                    <a:lumOff val="50000"/>
                  </a:schemeClr>
                </a:solidFill>
              </a:rPr>
              <a:t>alta</a:t>
            </a:r>
            <a:r>
              <a:rPr lang="en-CA" sz="2000" dirty="0">
                <a:solidFill>
                  <a:schemeClr val="tx1">
                    <a:lumMod val="50000"/>
                    <a:lumOff val="50000"/>
                  </a:schemeClr>
                </a:solidFill>
              </a:rPr>
              <a:t> </a:t>
            </a:r>
            <a:r>
              <a:rPr lang="en-CA" sz="2000" dirty="0" err="1">
                <a:solidFill>
                  <a:schemeClr val="tx1">
                    <a:lumMod val="50000"/>
                    <a:lumOff val="50000"/>
                  </a:schemeClr>
                </a:solidFill>
              </a:rPr>
              <a:t>hospitalaria</a:t>
            </a:r>
            <a:endParaRPr lang="en-CA" sz="2000" dirty="0">
              <a:solidFill>
                <a:schemeClr val="tx1">
                  <a:lumMod val="50000"/>
                  <a:lumOff val="50000"/>
                </a:schemeClr>
              </a:solidFill>
            </a:endParaRPr>
          </a:p>
        </p:txBody>
      </p:sp>
      <p:sp>
        <p:nvSpPr>
          <p:cNvPr id="9" name="TextBox 8">
            <a:extLst>
              <a:ext uri="{FF2B5EF4-FFF2-40B4-BE49-F238E27FC236}">
                <a16:creationId xmlns:a16="http://schemas.microsoft.com/office/drawing/2014/main" id="{AE554332-ABDD-4444-AA2A-CBE1C0E51A1D}"/>
              </a:ext>
            </a:extLst>
          </p:cNvPr>
          <p:cNvSpPr txBox="1"/>
          <p:nvPr/>
        </p:nvSpPr>
        <p:spPr>
          <a:xfrm>
            <a:off x="6171646" y="2701764"/>
            <a:ext cx="4066063" cy="1301394"/>
          </a:xfrm>
          <a:prstGeom prst="rect">
            <a:avLst/>
          </a:prstGeom>
          <a:solidFill>
            <a:srgbClr val="BEE0E4"/>
          </a:solidFill>
        </p:spPr>
        <p:txBody>
          <a:bodyPr wrap="square" rtlCol="0" anchor="ctr">
            <a:noAutofit/>
          </a:bodyPr>
          <a:lstStyle/>
          <a:p>
            <a:pPr algn="ctr"/>
            <a:r>
              <a:rPr lang="en-CA" sz="2000" b="1" dirty="0" err="1">
                <a:solidFill>
                  <a:srgbClr val="E43D33"/>
                </a:solidFill>
              </a:rPr>
              <a:t>Factores</a:t>
            </a:r>
            <a:r>
              <a:rPr lang="en-CA" sz="2000" b="1" dirty="0">
                <a:solidFill>
                  <a:srgbClr val="E43D33"/>
                </a:solidFill>
              </a:rPr>
              <a:t> de </a:t>
            </a:r>
            <a:r>
              <a:rPr lang="en-CA" sz="2000" b="1" dirty="0" err="1">
                <a:solidFill>
                  <a:srgbClr val="E43D33"/>
                </a:solidFill>
              </a:rPr>
              <a:t>riesgo</a:t>
            </a:r>
            <a:r>
              <a:rPr lang="en-CA" sz="2000" b="1" dirty="0">
                <a:solidFill>
                  <a:srgbClr val="E43D33"/>
                </a:solidFill>
              </a:rPr>
              <a:t> de TEP en el hospital </a:t>
            </a:r>
            <a:r>
              <a:rPr lang="en-CA" sz="2000" dirty="0" err="1">
                <a:solidFill>
                  <a:schemeClr val="tx1">
                    <a:lumMod val="50000"/>
                    <a:lumOff val="50000"/>
                  </a:schemeClr>
                </a:solidFill>
              </a:rPr>
              <a:t>incluyen</a:t>
            </a:r>
            <a:r>
              <a:rPr lang="en-CA" sz="2000" dirty="0">
                <a:solidFill>
                  <a:schemeClr val="tx1">
                    <a:lumMod val="50000"/>
                    <a:lumOff val="50000"/>
                  </a:schemeClr>
                </a:solidFill>
              </a:rPr>
              <a:t> cancer, </a:t>
            </a:r>
            <a:r>
              <a:rPr lang="en-CA" sz="2000" dirty="0" err="1">
                <a:solidFill>
                  <a:schemeClr val="tx1">
                    <a:lumMod val="50000"/>
                    <a:lumOff val="50000"/>
                  </a:schemeClr>
                </a:solidFill>
              </a:rPr>
              <a:t>grupo</a:t>
            </a:r>
            <a:r>
              <a:rPr lang="en-CA" sz="2000" dirty="0">
                <a:solidFill>
                  <a:schemeClr val="tx1">
                    <a:lumMod val="50000"/>
                    <a:lumOff val="50000"/>
                  </a:schemeClr>
                </a:solidFill>
              </a:rPr>
              <a:t> </a:t>
            </a:r>
            <a:r>
              <a:rPr lang="en-CA" sz="2000" dirty="0" err="1">
                <a:solidFill>
                  <a:schemeClr val="tx1">
                    <a:lumMod val="50000"/>
                    <a:lumOff val="50000"/>
                  </a:schemeClr>
                </a:solidFill>
              </a:rPr>
              <a:t>etario</a:t>
            </a:r>
            <a:r>
              <a:rPr lang="en-CA" sz="2000" dirty="0">
                <a:solidFill>
                  <a:schemeClr val="tx1">
                    <a:lumMod val="50000"/>
                    <a:lumOff val="50000"/>
                  </a:schemeClr>
                </a:solidFill>
              </a:rPr>
              <a:t> </a:t>
            </a:r>
            <a:r>
              <a:rPr lang="en-CA" sz="2000" dirty="0" err="1">
                <a:solidFill>
                  <a:schemeClr val="tx1">
                    <a:lumMod val="50000"/>
                    <a:lumOff val="50000"/>
                  </a:schemeClr>
                </a:solidFill>
              </a:rPr>
              <a:t>avanzado</a:t>
            </a:r>
            <a:r>
              <a:rPr lang="en-CA" sz="2000" dirty="0">
                <a:solidFill>
                  <a:schemeClr val="tx1">
                    <a:lumMod val="50000"/>
                    <a:lumOff val="50000"/>
                  </a:schemeClr>
                </a:solidFill>
              </a:rPr>
              <a:t>, TEP </a:t>
            </a:r>
            <a:r>
              <a:rPr lang="en-CA" sz="2000" dirty="0" err="1">
                <a:solidFill>
                  <a:schemeClr val="tx1">
                    <a:lumMod val="50000"/>
                    <a:lumOff val="50000"/>
                  </a:schemeClr>
                </a:solidFill>
              </a:rPr>
              <a:t>previa</a:t>
            </a:r>
            <a:r>
              <a:rPr lang="en-CA" sz="2000" dirty="0">
                <a:solidFill>
                  <a:schemeClr val="tx1">
                    <a:lumMod val="50000"/>
                    <a:lumOff val="50000"/>
                  </a:schemeClr>
                </a:solidFill>
              </a:rPr>
              <a:t>, </a:t>
            </a:r>
            <a:r>
              <a:rPr lang="en-CA" sz="2000" dirty="0" err="1">
                <a:solidFill>
                  <a:schemeClr val="tx1">
                    <a:lumMod val="50000"/>
                    <a:lumOff val="50000"/>
                  </a:schemeClr>
                </a:solidFill>
              </a:rPr>
              <a:t>cateter</a:t>
            </a:r>
            <a:r>
              <a:rPr lang="en-CA" sz="2000" dirty="0">
                <a:solidFill>
                  <a:schemeClr val="tx1">
                    <a:lumMod val="50000"/>
                    <a:lumOff val="50000"/>
                  </a:schemeClr>
                </a:solidFill>
              </a:rPr>
              <a:t> central , </a:t>
            </a:r>
            <a:r>
              <a:rPr lang="en-CA" sz="2000" dirty="0" err="1">
                <a:solidFill>
                  <a:schemeClr val="tx1">
                    <a:lumMod val="50000"/>
                    <a:lumOff val="50000"/>
                  </a:schemeClr>
                </a:solidFill>
              </a:rPr>
              <a:t>immobilidad</a:t>
            </a:r>
            <a:endParaRPr lang="en-CA" sz="2000" dirty="0">
              <a:solidFill>
                <a:schemeClr val="tx1">
                  <a:lumMod val="50000"/>
                  <a:lumOff val="50000"/>
                </a:schemeClr>
              </a:solidFill>
            </a:endParaRPr>
          </a:p>
        </p:txBody>
      </p:sp>
    </p:spTree>
    <p:extLst>
      <p:ext uri="{BB962C8B-B14F-4D97-AF65-F5344CB8AC3E}">
        <p14:creationId xmlns:p14="http://schemas.microsoft.com/office/powerpoint/2010/main" val="235757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11FC-BAF9-4F84-AE19-0F5EDF9E6A59}"/>
              </a:ext>
            </a:extLst>
          </p:cNvPr>
          <p:cNvSpPr>
            <a:spLocks noGrp="1"/>
          </p:cNvSpPr>
          <p:nvPr>
            <p:ph type="title"/>
          </p:nvPr>
        </p:nvSpPr>
        <p:spPr/>
        <p:txBody>
          <a:bodyPr>
            <a:normAutofit fontScale="90000"/>
          </a:bodyPr>
          <a:lstStyle/>
          <a:p>
            <a:r>
              <a:rPr lang="en-CA" dirty="0" err="1"/>
              <a:t>Que</a:t>
            </a:r>
            <a:r>
              <a:rPr lang="en-CA" dirty="0"/>
              <a:t> </a:t>
            </a:r>
            <a:r>
              <a:rPr lang="en-CA" dirty="0" err="1"/>
              <a:t>pacientes</a:t>
            </a:r>
            <a:r>
              <a:rPr lang="en-CA" dirty="0"/>
              <a:t> </a:t>
            </a:r>
            <a:r>
              <a:rPr lang="en-CA" dirty="0" err="1"/>
              <a:t>tienen</a:t>
            </a:r>
            <a:r>
              <a:rPr lang="en-CA" dirty="0"/>
              <a:t> </a:t>
            </a:r>
            <a:r>
              <a:rPr lang="en-CA" dirty="0" err="1"/>
              <a:t>riesgo</a:t>
            </a:r>
            <a:r>
              <a:rPr lang="en-CA" dirty="0"/>
              <a:t>  de TEP en el hospital?</a:t>
            </a:r>
          </a:p>
        </p:txBody>
      </p:sp>
      <p:sp>
        <p:nvSpPr>
          <p:cNvPr id="3" name="Content Placeholder 2">
            <a:extLst>
              <a:ext uri="{FF2B5EF4-FFF2-40B4-BE49-F238E27FC236}">
                <a16:creationId xmlns:a16="http://schemas.microsoft.com/office/drawing/2014/main" id="{D316AF74-6A02-435D-B1CE-5A18E38E4AF9}"/>
              </a:ext>
            </a:extLst>
          </p:cNvPr>
          <p:cNvSpPr>
            <a:spLocks noGrp="1"/>
          </p:cNvSpPr>
          <p:nvPr>
            <p:ph idx="1"/>
          </p:nvPr>
        </p:nvSpPr>
        <p:spPr>
          <a:xfrm>
            <a:off x="419099" y="1785186"/>
            <a:ext cx="12899336" cy="4051863"/>
          </a:xfrm>
        </p:spPr>
        <p:txBody>
          <a:bodyPr>
            <a:normAutofit/>
          </a:bodyPr>
          <a:lstStyle/>
          <a:p>
            <a:pPr marL="274309" indent="-274309"/>
            <a:r>
              <a:rPr lang="en-CA" sz="2000" dirty="0"/>
              <a:t>Risk Assessment Models (RAMs) </a:t>
            </a:r>
            <a:r>
              <a:rPr lang="en-CA" sz="2000" dirty="0" err="1"/>
              <a:t>pueden</a:t>
            </a:r>
            <a:r>
              <a:rPr lang="en-CA" sz="2000" dirty="0"/>
              <a:t> </a:t>
            </a:r>
            <a:r>
              <a:rPr lang="en-CA" sz="2000" dirty="0" err="1"/>
              <a:t>identificar</a:t>
            </a:r>
            <a:r>
              <a:rPr lang="en-CA" sz="2000" dirty="0"/>
              <a:t> a los </a:t>
            </a:r>
            <a:r>
              <a:rPr lang="en-CA" sz="2000" dirty="0" err="1"/>
              <a:t>pacientes</a:t>
            </a:r>
            <a:r>
              <a:rPr lang="en-CA" sz="2000" dirty="0"/>
              <a:t> de alto </a:t>
            </a:r>
            <a:r>
              <a:rPr lang="en-CA" sz="2000" dirty="0" err="1"/>
              <a:t>riesgo</a:t>
            </a:r>
            <a:endParaRPr lang="en-CA" sz="2000" dirty="0"/>
          </a:p>
          <a:p>
            <a:pPr marL="274309" indent="-274309"/>
            <a:r>
              <a:rPr lang="en-CA" sz="2000" b="1" i="1" dirty="0" err="1"/>
              <a:t>Ejemplos</a:t>
            </a:r>
            <a:r>
              <a:rPr lang="en-CA" sz="2000" b="1" i="1" dirty="0"/>
              <a:t>:</a:t>
            </a:r>
            <a:r>
              <a:rPr lang="en-CA" sz="2000" dirty="0"/>
              <a:t> Padua, IMPROVE-VTE Scores</a:t>
            </a:r>
          </a:p>
        </p:txBody>
      </p:sp>
      <p:graphicFrame>
        <p:nvGraphicFramePr>
          <p:cNvPr id="5" name="Table 4">
            <a:extLst>
              <a:ext uri="{FF2B5EF4-FFF2-40B4-BE49-F238E27FC236}">
                <a16:creationId xmlns:a16="http://schemas.microsoft.com/office/drawing/2014/main" id="{D7D8DE92-169E-4365-8FB1-20CFF5726861}"/>
              </a:ext>
            </a:extLst>
          </p:cNvPr>
          <p:cNvGraphicFramePr>
            <a:graphicFrameLocks noGrp="1"/>
          </p:cNvGraphicFramePr>
          <p:nvPr>
            <p:extLst>
              <p:ext uri="{D42A27DB-BD31-4B8C-83A1-F6EECF244321}">
                <p14:modId xmlns:p14="http://schemas.microsoft.com/office/powerpoint/2010/main" val="3788018421"/>
              </p:ext>
            </p:extLst>
          </p:nvPr>
        </p:nvGraphicFramePr>
        <p:xfrm>
          <a:off x="4054399" y="2705523"/>
          <a:ext cx="3172393" cy="3754120"/>
        </p:xfrm>
        <a:graphic>
          <a:graphicData uri="http://schemas.openxmlformats.org/drawingml/2006/table">
            <a:tbl>
              <a:tblPr firstRow="1" bandRow="1">
                <a:tableStyleId>{5940675A-B579-460E-94D1-54222C63F5DA}</a:tableStyleId>
              </a:tblPr>
              <a:tblGrid>
                <a:gridCol w="3172393">
                  <a:extLst>
                    <a:ext uri="{9D8B030D-6E8A-4147-A177-3AD203B41FA5}">
                      <a16:colId xmlns:a16="http://schemas.microsoft.com/office/drawing/2014/main" val="1115613794"/>
                    </a:ext>
                  </a:extLst>
                </a:gridCol>
              </a:tblGrid>
              <a:tr h="370840">
                <a:tc>
                  <a:txBody>
                    <a:bodyPr/>
                    <a:lstStyle/>
                    <a:p>
                      <a:r>
                        <a:rPr lang="en-CA" sz="1800" b="1" dirty="0">
                          <a:solidFill>
                            <a:schemeClr val="bg1"/>
                          </a:solidFill>
                        </a:rPr>
                        <a:t>Padua RAM: </a:t>
                      </a:r>
                      <a:r>
                        <a:rPr lang="en-CA" sz="1800" b="1" dirty="0" err="1">
                          <a:solidFill>
                            <a:schemeClr val="bg1"/>
                          </a:solidFill>
                        </a:rPr>
                        <a:t>Factores</a:t>
                      </a:r>
                      <a:endParaRPr lang="en-CA" sz="1800" b="1"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pPr marL="102870" indent="-102870">
                        <a:buFont typeface="Arial" panose="020B0604020202020204" pitchFamily="34" charset="0"/>
                        <a:buChar char="•"/>
                      </a:pPr>
                      <a:r>
                        <a:rPr lang="en-CA" sz="1800" dirty="0">
                          <a:solidFill>
                            <a:schemeClr val="tx1">
                              <a:lumMod val="50000"/>
                              <a:lumOff val="50000"/>
                            </a:schemeClr>
                          </a:solidFill>
                        </a:rPr>
                        <a:t>TEP </a:t>
                      </a:r>
                      <a:r>
                        <a:rPr lang="en-CA" sz="1800" dirty="0" err="1">
                          <a:solidFill>
                            <a:schemeClr val="tx1">
                              <a:lumMod val="50000"/>
                              <a:lumOff val="50000"/>
                            </a:schemeClr>
                          </a:solidFill>
                        </a:rPr>
                        <a:t>previa</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Thrombofilia</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a:solidFill>
                            <a:schemeClr val="tx1">
                              <a:lumMod val="50000"/>
                              <a:lumOff val="50000"/>
                            </a:schemeClr>
                          </a:solidFill>
                        </a:rPr>
                        <a:t>Cancer </a:t>
                      </a:r>
                      <a:r>
                        <a:rPr lang="en-CA" sz="1800" dirty="0" err="1">
                          <a:solidFill>
                            <a:schemeClr val="tx1">
                              <a:lumMod val="50000"/>
                              <a:lumOff val="50000"/>
                            </a:schemeClr>
                          </a:solidFill>
                        </a:rPr>
                        <a:t>activo</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Edad</a:t>
                      </a:r>
                      <a:r>
                        <a:rPr lang="en-CA" sz="1800" dirty="0">
                          <a:solidFill>
                            <a:schemeClr val="tx1">
                              <a:lumMod val="50000"/>
                              <a:lumOff val="50000"/>
                            </a:schemeClr>
                          </a:solidFill>
                        </a:rPr>
                        <a:t> &gt; 70 </a:t>
                      </a:r>
                      <a:r>
                        <a:rPr lang="en-CA" sz="1800" dirty="0" err="1">
                          <a:solidFill>
                            <a:schemeClr val="tx1">
                              <a:lumMod val="50000"/>
                              <a:lumOff val="50000"/>
                            </a:schemeClr>
                          </a:solidFill>
                        </a:rPr>
                        <a:t>añps</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Inmobilidad</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a:solidFill>
                            <a:schemeClr val="tx1">
                              <a:lumMod val="50000"/>
                              <a:lumOff val="50000"/>
                            </a:schemeClr>
                          </a:solidFill>
                        </a:rPr>
                        <a:t>Trauma/</a:t>
                      </a:r>
                      <a:r>
                        <a:rPr lang="en-CA" sz="1800" dirty="0" err="1">
                          <a:solidFill>
                            <a:schemeClr val="tx1">
                              <a:lumMod val="50000"/>
                              <a:lumOff val="50000"/>
                            </a:schemeClr>
                          </a:solidFill>
                        </a:rPr>
                        <a:t>cirugia</a:t>
                      </a:r>
                      <a:r>
                        <a:rPr lang="en-CA" sz="1800" baseline="0" dirty="0">
                          <a:solidFill>
                            <a:schemeClr val="tx1">
                              <a:lumMod val="50000"/>
                              <a:lumOff val="50000"/>
                            </a:schemeClr>
                          </a:solidFill>
                        </a:rPr>
                        <a:t> </a:t>
                      </a:r>
                      <a:r>
                        <a:rPr lang="en-CA" sz="1800" baseline="0" dirty="0" err="1">
                          <a:solidFill>
                            <a:schemeClr val="tx1">
                              <a:lumMod val="50000"/>
                              <a:lumOff val="50000"/>
                            </a:schemeClr>
                          </a:solidFill>
                        </a:rPr>
                        <a:t>recientes</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Insuficiencia</a:t>
                      </a:r>
                      <a:r>
                        <a:rPr lang="en-CA" sz="1800" dirty="0">
                          <a:solidFill>
                            <a:schemeClr val="tx1">
                              <a:lumMod val="50000"/>
                              <a:lumOff val="50000"/>
                            </a:schemeClr>
                          </a:solidFill>
                        </a:rPr>
                        <a:t> </a:t>
                      </a:r>
                      <a:r>
                        <a:rPr lang="en-CA" sz="1800" dirty="0" err="1">
                          <a:solidFill>
                            <a:schemeClr val="tx1">
                              <a:lumMod val="50000"/>
                              <a:lumOff val="50000"/>
                            </a:schemeClr>
                          </a:solidFill>
                        </a:rPr>
                        <a:t>cardiaca</a:t>
                      </a:r>
                      <a:r>
                        <a:rPr lang="en-CA" sz="1800" dirty="0">
                          <a:solidFill>
                            <a:schemeClr val="tx1">
                              <a:lumMod val="50000"/>
                              <a:lumOff val="50000"/>
                            </a:schemeClr>
                          </a:solidFill>
                        </a:rPr>
                        <a:t> o </a:t>
                      </a:r>
                      <a:r>
                        <a:rPr lang="en-CA" sz="1800" dirty="0" err="1">
                          <a:solidFill>
                            <a:schemeClr val="tx1">
                              <a:lumMod val="50000"/>
                              <a:lumOff val="50000"/>
                            </a:schemeClr>
                          </a:solidFill>
                        </a:rPr>
                        <a:t>respiratoria</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a:solidFill>
                            <a:schemeClr val="tx1">
                              <a:lumMod val="50000"/>
                              <a:lumOff val="50000"/>
                            </a:schemeClr>
                          </a:solidFill>
                        </a:rPr>
                        <a:t>IAM o</a:t>
                      </a:r>
                      <a:r>
                        <a:rPr lang="en-CA" sz="1800" baseline="0" dirty="0">
                          <a:solidFill>
                            <a:schemeClr val="tx1">
                              <a:lumMod val="50000"/>
                              <a:lumOff val="50000"/>
                            </a:schemeClr>
                          </a:solidFill>
                        </a:rPr>
                        <a:t> AVC</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Tratamiento</a:t>
                      </a:r>
                      <a:r>
                        <a:rPr lang="en-CA" sz="1800" dirty="0">
                          <a:solidFill>
                            <a:schemeClr val="tx1">
                              <a:lumMod val="50000"/>
                              <a:lumOff val="50000"/>
                            </a:schemeClr>
                          </a:solidFill>
                        </a:rPr>
                        <a:t> hormonal</a:t>
                      </a:r>
                    </a:p>
                    <a:p>
                      <a:pPr marL="102870" indent="-102870">
                        <a:buFont typeface="Arial" panose="020B0604020202020204" pitchFamily="34" charset="0"/>
                        <a:buChar char="•"/>
                      </a:pPr>
                      <a:r>
                        <a:rPr lang="en-CA" sz="1800" dirty="0" err="1">
                          <a:solidFill>
                            <a:schemeClr val="tx1">
                              <a:lumMod val="50000"/>
                              <a:lumOff val="50000"/>
                            </a:schemeClr>
                          </a:solidFill>
                        </a:rPr>
                        <a:t>Obesidad</a:t>
                      </a:r>
                      <a:r>
                        <a:rPr lang="en-CA" sz="1800" dirty="0">
                          <a:solidFill>
                            <a:schemeClr val="tx1">
                              <a:lumMod val="50000"/>
                              <a:lumOff val="50000"/>
                            </a:schemeClr>
                          </a:solidFill>
                        </a:rPr>
                        <a:t> (IMC &gt; 30) </a:t>
                      </a:r>
                      <a:r>
                        <a:rPr lang="en-CA" sz="1800" dirty="0" err="1">
                          <a:solidFill>
                            <a:schemeClr val="tx1">
                              <a:lumMod val="50000"/>
                              <a:lumOff val="50000"/>
                            </a:schemeClr>
                          </a:solidFill>
                        </a:rPr>
                        <a:t>Infección</a:t>
                      </a:r>
                      <a:r>
                        <a:rPr lang="en-CA" sz="1800" dirty="0">
                          <a:solidFill>
                            <a:schemeClr val="tx1">
                              <a:lumMod val="50000"/>
                              <a:lumOff val="50000"/>
                            </a:schemeClr>
                          </a:solidFill>
                        </a:rPr>
                        <a:t>/</a:t>
                      </a:r>
                      <a:r>
                        <a:rPr lang="en-CA" sz="1800" dirty="0" err="1">
                          <a:solidFill>
                            <a:schemeClr val="tx1">
                              <a:lumMod val="50000"/>
                              <a:lumOff val="50000"/>
                            </a:schemeClr>
                          </a:solidFill>
                        </a:rPr>
                        <a:t>colagenosis</a:t>
                      </a:r>
                      <a:endParaRPr lang="en-CA" sz="18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6" name="Table 5">
            <a:extLst>
              <a:ext uri="{FF2B5EF4-FFF2-40B4-BE49-F238E27FC236}">
                <a16:creationId xmlns:a16="http://schemas.microsoft.com/office/drawing/2014/main" id="{1BDE1A33-666A-4A27-A41B-915E7488C85A}"/>
              </a:ext>
            </a:extLst>
          </p:cNvPr>
          <p:cNvGraphicFramePr>
            <a:graphicFrameLocks noGrp="1"/>
          </p:cNvGraphicFramePr>
          <p:nvPr>
            <p:extLst>
              <p:ext uri="{D42A27DB-BD31-4B8C-83A1-F6EECF244321}">
                <p14:modId xmlns:p14="http://schemas.microsoft.com/office/powerpoint/2010/main" val="2270289385"/>
              </p:ext>
            </p:extLst>
          </p:nvPr>
        </p:nvGraphicFramePr>
        <p:xfrm>
          <a:off x="7426047" y="2722116"/>
          <a:ext cx="3172392" cy="2377440"/>
        </p:xfrm>
        <a:graphic>
          <a:graphicData uri="http://schemas.openxmlformats.org/drawingml/2006/table">
            <a:tbl>
              <a:tblPr firstRow="1" bandRow="1">
                <a:tableStyleId>{5940675A-B579-460E-94D1-54222C63F5DA}</a:tableStyleId>
              </a:tblPr>
              <a:tblGrid>
                <a:gridCol w="3172392">
                  <a:extLst>
                    <a:ext uri="{9D8B030D-6E8A-4147-A177-3AD203B41FA5}">
                      <a16:colId xmlns:a16="http://schemas.microsoft.com/office/drawing/2014/main" val="1115613794"/>
                    </a:ext>
                  </a:extLst>
                </a:gridCol>
              </a:tblGrid>
              <a:tr h="0">
                <a:tc>
                  <a:txBody>
                    <a:bodyPr/>
                    <a:lstStyle/>
                    <a:p>
                      <a:r>
                        <a:rPr lang="en-CA" sz="1800" b="1" dirty="0">
                          <a:solidFill>
                            <a:schemeClr val="bg1"/>
                          </a:solidFill>
                        </a:rPr>
                        <a:t>IMPROVE-VTE RAM: </a:t>
                      </a:r>
                      <a:r>
                        <a:rPr lang="en-CA" sz="1800" b="1" dirty="0" err="1">
                          <a:solidFill>
                            <a:schemeClr val="bg1"/>
                          </a:solidFill>
                        </a:rPr>
                        <a:t>Factores</a:t>
                      </a:r>
                      <a:endParaRPr lang="en-CA" sz="1800" b="1"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pPr marL="102870" indent="-102870">
                        <a:buFont typeface="Arial" panose="020B0604020202020204" pitchFamily="34" charset="0"/>
                        <a:buChar char="•"/>
                      </a:pPr>
                      <a:r>
                        <a:rPr lang="en-CA" sz="1800" dirty="0">
                          <a:solidFill>
                            <a:schemeClr val="tx1">
                              <a:lumMod val="50000"/>
                              <a:lumOff val="50000"/>
                            </a:schemeClr>
                          </a:solidFill>
                        </a:rPr>
                        <a:t>TEP previa</a:t>
                      </a:r>
                    </a:p>
                    <a:p>
                      <a:pPr marL="102870" indent="-102870">
                        <a:buFont typeface="Arial" panose="020B0604020202020204" pitchFamily="34" charset="0"/>
                        <a:buChar char="•"/>
                      </a:pPr>
                      <a:r>
                        <a:rPr lang="en-CA" sz="1800" dirty="0" err="1">
                          <a:solidFill>
                            <a:schemeClr val="tx1">
                              <a:lumMod val="50000"/>
                              <a:lumOff val="50000"/>
                            </a:schemeClr>
                          </a:solidFill>
                        </a:rPr>
                        <a:t>Thrombofilia</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a:solidFill>
                            <a:schemeClr val="tx1">
                              <a:lumMod val="50000"/>
                              <a:lumOff val="50000"/>
                            </a:schemeClr>
                          </a:solidFill>
                        </a:rPr>
                        <a:t>cancer </a:t>
                      </a:r>
                      <a:r>
                        <a:rPr lang="en-CA" sz="1800" dirty="0" err="1">
                          <a:solidFill>
                            <a:schemeClr val="tx1">
                              <a:lumMod val="50000"/>
                              <a:lumOff val="50000"/>
                            </a:schemeClr>
                          </a:solidFill>
                        </a:rPr>
                        <a:t>activa</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Edad</a:t>
                      </a:r>
                      <a:r>
                        <a:rPr lang="en-CA" sz="1800" dirty="0">
                          <a:solidFill>
                            <a:schemeClr val="tx1">
                              <a:lumMod val="50000"/>
                              <a:lumOff val="50000"/>
                            </a:schemeClr>
                          </a:solidFill>
                        </a:rPr>
                        <a:t> &gt; 60 </a:t>
                      </a:r>
                      <a:r>
                        <a:rPr lang="en-CA" sz="1800" dirty="0" err="1">
                          <a:solidFill>
                            <a:schemeClr val="tx1">
                              <a:lumMod val="50000"/>
                              <a:lumOff val="50000"/>
                            </a:schemeClr>
                          </a:solidFill>
                        </a:rPr>
                        <a:t>años</a:t>
                      </a:r>
                      <a:endParaRPr lang="en-CA" sz="1800" dirty="0">
                        <a:solidFill>
                          <a:schemeClr val="tx1">
                            <a:lumMod val="50000"/>
                            <a:lumOff val="50000"/>
                          </a:schemeClr>
                        </a:solidFill>
                      </a:endParaRP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err="1">
                          <a:solidFill>
                            <a:schemeClr val="tx1">
                              <a:lumMod val="50000"/>
                              <a:lumOff val="50000"/>
                            </a:schemeClr>
                          </a:solidFill>
                        </a:rPr>
                        <a:t>Inmobilizacion</a:t>
                      </a:r>
                      <a:r>
                        <a:rPr lang="en-CA" sz="1800" dirty="0">
                          <a:solidFill>
                            <a:schemeClr val="tx1">
                              <a:lumMod val="50000"/>
                              <a:lumOff val="50000"/>
                            </a:schemeClr>
                          </a:solidFill>
                        </a:rPr>
                        <a:t>  ≥ 7 </a:t>
                      </a:r>
                      <a:r>
                        <a:rPr lang="en-CA" sz="1800" dirty="0" err="1">
                          <a:solidFill>
                            <a:schemeClr val="tx1">
                              <a:lumMod val="50000"/>
                              <a:lumOff val="50000"/>
                            </a:schemeClr>
                          </a:solidFill>
                        </a:rPr>
                        <a:t>días</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Paralisis</a:t>
                      </a:r>
                      <a:r>
                        <a:rPr lang="en-CA" sz="1800" dirty="0">
                          <a:solidFill>
                            <a:schemeClr val="tx1">
                              <a:lumMod val="50000"/>
                              <a:lumOff val="50000"/>
                            </a:schemeClr>
                          </a:solidFill>
                        </a:rPr>
                        <a:t> de </a:t>
                      </a:r>
                      <a:r>
                        <a:rPr lang="en-CA" sz="1800" dirty="0" err="1">
                          <a:solidFill>
                            <a:schemeClr val="tx1">
                              <a:lumMod val="50000"/>
                              <a:lumOff val="50000"/>
                            </a:schemeClr>
                          </a:solidFill>
                        </a:rPr>
                        <a:t>las</a:t>
                      </a:r>
                      <a:r>
                        <a:rPr lang="en-CA" sz="1800" baseline="0" dirty="0">
                          <a:solidFill>
                            <a:schemeClr val="tx1">
                              <a:lumMod val="50000"/>
                              <a:lumOff val="50000"/>
                            </a:schemeClr>
                          </a:solidFill>
                        </a:rPr>
                        <a:t> </a:t>
                      </a:r>
                      <a:r>
                        <a:rPr lang="en-CA" sz="1800" baseline="0" dirty="0" err="1">
                          <a:solidFill>
                            <a:schemeClr val="tx1">
                              <a:lumMod val="50000"/>
                              <a:lumOff val="50000"/>
                            </a:schemeClr>
                          </a:solidFill>
                        </a:rPr>
                        <a:t>piernas</a:t>
                      </a:r>
                      <a:endParaRPr lang="en-CA" sz="1800" dirty="0">
                        <a:solidFill>
                          <a:schemeClr val="tx1">
                            <a:lumMod val="50000"/>
                            <a:lumOff val="50000"/>
                          </a:schemeClr>
                        </a:solidFill>
                      </a:endParaRPr>
                    </a:p>
                    <a:p>
                      <a:pPr marL="102870" indent="-102870">
                        <a:buFont typeface="Arial" panose="020B0604020202020204" pitchFamily="34" charset="0"/>
                        <a:buChar char="•"/>
                      </a:pPr>
                      <a:r>
                        <a:rPr lang="en-CA" sz="1800" dirty="0" err="1">
                          <a:solidFill>
                            <a:schemeClr val="tx1">
                              <a:lumMod val="50000"/>
                              <a:lumOff val="50000"/>
                            </a:schemeClr>
                          </a:solidFill>
                        </a:rPr>
                        <a:t>Internación</a:t>
                      </a:r>
                      <a:r>
                        <a:rPr lang="en-CA" sz="1800" baseline="0" dirty="0">
                          <a:solidFill>
                            <a:schemeClr val="tx1">
                              <a:lumMod val="50000"/>
                              <a:lumOff val="50000"/>
                            </a:schemeClr>
                          </a:solidFill>
                        </a:rPr>
                        <a:t> en UTI</a:t>
                      </a:r>
                      <a:endParaRPr lang="en-CA" sz="18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sp>
        <p:nvSpPr>
          <p:cNvPr id="9" name="TextBox 8">
            <a:extLst>
              <a:ext uri="{FF2B5EF4-FFF2-40B4-BE49-F238E27FC236}">
                <a16:creationId xmlns:a16="http://schemas.microsoft.com/office/drawing/2014/main" id="{D4B68558-4443-47AF-BB5C-EC33CEB4EBEB}"/>
              </a:ext>
            </a:extLst>
          </p:cNvPr>
          <p:cNvSpPr txBox="1"/>
          <p:nvPr/>
        </p:nvSpPr>
        <p:spPr>
          <a:xfrm>
            <a:off x="1661274" y="2705523"/>
            <a:ext cx="2193870" cy="1754326"/>
          </a:xfrm>
          <a:prstGeom prst="rect">
            <a:avLst/>
          </a:prstGeom>
          <a:solidFill>
            <a:srgbClr val="FFD9B0"/>
          </a:solidFill>
        </p:spPr>
        <p:txBody>
          <a:bodyPr wrap="square" rtlCol="0">
            <a:spAutoFit/>
          </a:bodyPr>
          <a:lstStyle/>
          <a:p>
            <a:r>
              <a:rPr lang="en-CA" dirty="0" err="1">
                <a:solidFill>
                  <a:schemeClr val="tx1">
                    <a:lumMod val="50000"/>
                    <a:lumOff val="50000"/>
                  </a:schemeClr>
                </a:solidFill>
              </a:rPr>
              <a:t>Estos</a:t>
            </a:r>
            <a:r>
              <a:rPr lang="en-CA" dirty="0">
                <a:solidFill>
                  <a:schemeClr val="tx1">
                    <a:lumMod val="50000"/>
                    <a:lumOff val="50000"/>
                  </a:schemeClr>
                </a:solidFill>
              </a:rPr>
              <a:t> RAMs  no son </a:t>
            </a:r>
            <a:r>
              <a:rPr lang="en-CA" dirty="0" err="1">
                <a:solidFill>
                  <a:schemeClr val="tx1">
                    <a:lumMod val="50000"/>
                    <a:lumOff val="50000"/>
                  </a:schemeClr>
                </a:solidFill>
              </a:rPr>
              <a:t>ampliamente</a:t>
            </a:r>
            <a:r>
              <a:rPr lang="en-CA" dirty="0">
                <a:solidFill>
                  <a:schemeClr val="tx1">
                    <a:lumMod val="50000"/>
                    <a:lumOff val="50000"/>
                  </a:schemeClr>
                </a:solidFill>
              </a:rPr>
              <a:t> </a:t>
            </a:r>
            <a:r>
              <a:rPr lang="en-CA" dirty="0" err="1">
                <a:solidFill>
                  <a:schemeClr val="tx1">
                    <a:lumMod val="50000"/>
                    <a:lumOff val="50000"/>
                  </a:schemeClr>
                </a:solidFill>
              </a:rPr>
              <a:t>validados</a:t>
            </a:r>
            <a:r>
              <a:rPr lang="en-CA" dirty="0">
                <a:solidFill>
                  <a:schemeClr val="tx1">
                    <a:lumMod val="50000"/>
                    <a:lumOff val="50000"/>
                  </a:schemeClr>
                </a:solidFill>
              </a:rPr>
              <a:t> para la </a:t>
            </a:r>
            <a:r>
              <a:rPr lang="en-CA" dirty="0" err="1">
                <a:solidFill>
                  <a:schemeClr val="tx1">
                    <a:lumMod val="50000"/>
                    <a:lumOff val="50000"/>
                  </a:schemeClr>
                </a:solidFill>
              </a:rPr>
              <a:t>toma</a:t>
            </a:r>
            <a:r>
              <a:rPr lang="en-CA" dirty="0">
                <a:solidFill>
                  <a:schemeClr val="tx1">
                    <a:lumMod val="50000"/>
                    <a:lumOff val="50000"/>
                  </a:schemeClr>
                </a:solidFill>
              </a:rPr>
              <a:t> de </a:t>
            </a:r>
            <a:r>
              <a:rPr lang="en-CA" dirty="0" err="1">
                <a:solidFill>
                  <a:schemeClr val="tx1">
                    <a:lumMod val="50000"/>
                    <a:lumOff val="50000"/>
                  </a:schemeClr>
                </a:solidFill>
              </a:rPr>
              <a:t>decisiones</a:t>
            </a:r>
            <a:r>
              <a:rPr lang="en-CA" dirty="0">
                <a:solidFill>
                  <a:schemeClr val="tx1">
                    <a:lumMod val="50000"/>
                    <a:lumOff val="50000"/>
                  </a:schemeClr>
                </a:solidFill>
              </a:rPr>
              <a:t> </a:t>
            </a:r>
            <a:r>
              <a:rPr lang="en-CA" dirty="0" err="1">
                <a:solidFill>
                  <a:schemeClr val="tx1">
                    <a:lumMod val="50000"/>
                    <a:lumOff val="50000"/>
                  </a:schemeClr>
                </a:solidFill>
              </a:rPr>
              <a:t>guiadas</a:t>
            </a:r>
            <a:r>
              <a:rPr lang="en-CA" dirty="0">
                <a:solidFill>
                  <a:schemeClr val="tx1">
                    <a:lumMod val="50000"/>
                    <a:lumOff val="50000"/>
                  </a:schemeClr>
                </a:solidFill>
              </a:rPr>
              <a:t> para la </a:t>
            </a:r>
            <a:r>
              <a:rPr lang="en-CA" dirty="0" err="1">
                <a:solidFill>
                  <a:schemeClr val="tx1">
                    <a:lumMod val="50000"/>
                    <a:lumOff val="50000"/>
                  </a:schemeClr>
                </a:solidFill>
              </a:rPr>
              <a:t>profilaxis</a:t>
            </a:r>
            <a:endParaRPr lang="en-CA" dirty="0">
              <a:solidFill>
                <a:schemeClr val="tx1">
                  <a:lumMod val="50000"/>
                  <a:lumOff val="50000"/>
                </a:schemeClr>
              </a:solidFill>
            </a:endParaRPr>
          </a:p>
        </p:txBody>
      </p:sp>
      <p:sp>
        <p:nvSpPr>
          <p:cNvPr id="4" name="TextBox 3">
            <a:extLst>
              <a:ext uri="{FF2B5EF4-FFF2-40B4-BE49-F238E27FC236}">
                <a16:creationId xmlns:a16="http://schemas.microsoft.com/office/drawing/2014/main" id="{C631155B-BB66-45D4-8B76-5A55D09C08F1}"/>
              </a:ext>
            </a:extLst>
          </p:cNvPr>
          <p:cNvSpPr txBox="1"/>
          <p:nvPr/>
        </p:nvSpPr>
        <p:spPr>
          <a:xfrm>
            <a:off x="9339989" y="6062990"/>
            <a:ext cx="2280323" cy="523220"/>
          </a:xfrm>
          <a:prstGeom prst="rect">
            <a:avLst/>
          </a:prstGeom>
          <a:noFill/>
        </p:spPr>
        <p:txBody>
          <a:bodyPr wrap="square" rtlCol="0">
            <a:spAutoFit/>
          </a:bodyPr>
          <a:lstStyle/>
          <a:p>
            <a:r>
              <a:rPr lang="en-CA" sz="1400" dirty="0" err="1">
                <a:solidFill>
                  <a:schemeClr val="tx1">
                    <a:lumMod val="50000"/>
                    <a:lumOff val="50000"/>
                  </a:schemeClr>
                </a:solidFill>
              </a:rPr>
              <a:t>Spyropoulos</a:t>
            </a:r>
            <a:r>
              <a:rPr lang="en-CA" sz="1400" dirty="0">
                <a:solidFill>
                  <a:schemeClr val="tx1">
                    <a:lumMod val="50000"/>
                    <a:lumOff val="50000"/>
                  </a:schemeClr>
                </a:solidFill>
              </a:rPr>
              <a:t> Chest 2011</a:t>
            </a:r>
          </a:p>
          <a:p>
            <a:r>
              <a:rPr lang="en-CA" sz="1400" dirty="0" err="1">
                <a:solidFill>
                  <a:schemeClr val="tx1">
                    <a:lumMod val="50000"/>
                    <a:lumOff val="50000"/>
                  </a:schemeClr>
                </a:solidFill>
              </a:rPr>
              <a:t>Leizorovicz</a:t>
            </a:r>
            <a:r>
              <a:rPr lang="en-CA" sz="1400" dirty="0">
                <a:solidFill>
                  <a:schemeClr val="tx1">
                    <a:lumMod val="50000"/>
                    <a:lumOff val="50000"/>
                  </a:schemeClr>
                </a:solidFill>
              </a:rPr>
              <a:t> Circulation 2004</a:t>
            </a:r>
          </a:p>
        </p:txBody>
      </p:sp>
    </p:spTree>
    <p:extLst>
      <p:ext uri="{BB962C8B-B14F-4D97-AF65-F5344CB8AC3E}">
        <p14:creationId xmlns:p14="http://schemas.microsoft.com/office/powerpoint/2010/main" val="30620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t>Caso </a:t>
            </a:r>
            <a:r>
              <a:rPr lang="en-CA" dirty="0" err="1"/>
              <a:t>clinico</a:t>
            </a:r>
            <a:r>
              <a:rPr lang="en-CA" dirty="0"/>
              <a:t> 2:  </a:t>
            </a:r>
            <a:r>
              <a:rPr lang="en-CA" dirty="0" err="1"/>
              <a:t>Paciente</a:t>
            </a:r>
            <a:r>
              <a:rPr lang="en-CA" dirty="0"/>
              <a:t> </a:t>
            </a:r>
            <a:r>
              <a:rPr lang="en-CA" dirty="0" err="1"/>
              <a:t>Médico</a:t>
            </a:r>
            <a:r>
              <a:rPr lang="en-CA" dirty="0"/>
              <a:t> </a:t>
            </a:r>
            <a:r>
              <a:rPr lang="en-CA" dirty="0" err="1"/>
              <a:t>Hospitalizado</a:t>
            </a:r>
            <a:endParaRPr lang="en-CA" dirty="0"/>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099" y="2152361"/>
            <a:ext cx="10716539" cy="3970141"/>
          </a:xfrm>
        </p:spPr>
        <p:txBody>
          <a:bodyPr>
            <a:normAutofit/>
          </a:bodyPr>
          <a:lstStyle/>
          <a:p>
            <a:pPr marL="0" indent="0">
              <a:buNone/>
            </a:pPr>
            <a:r>
              <a:rPr lang="en-CA" sz="2000" dirty="0"/>
              <a:t>72 </a:t>
            </a:r>
            <a:r>
              <a:rPr lang="en-CA" sz="2000" dirty="0" err="1"/>
              <a:t>años</a:t>
            </a:r>
            <a:r>
              <a:rPr lang="en-CA" sz="2000" dirty="0"/>
              <a:t> </a:t>
            </a:r>
            <a:r>
              <a:rPr lang="en-CA" sz="2000" dirty="0" err="1"/>
              <a:t>masculino</a:t>
            </a:r>
            <a:endParaRPr lang="en-CA" sz="2000" dirty="0"/>
          </a:p>
          <a:p>
            <a:pPr marL="0" indent="0">
              <a:buNone/>
            </a:pPr>
            <a:r>
              <a:rPr lang="en-CA" sz="2000" b="1" dirty="0" err="1">
                <a:solidFill>
                  <a:srgbClr val="E43D33"/>
                </a:solidFill>
              </a:rPr>
              <a:t>Antecedentes</a:t>
            </a:r>
            <a:r>
              <a:rPr lang="en-CA" sz="2000" b="1" dirty="0">
                <a:solidFill>
                  <a:srgbClr val="E43D33"/>
                </a:solidFill>
              </a:rPr>
              <a:t> </a:t>
            </a:r>
            <a:r>
              <a:rPr lang="en-CA" sz="2000" b="1" dirty="0" err="1">
                <a:solidFill>
                  <a:srgbClr val="E43D33"/>
                </a:solidFill>
              </a:rPr>
              <a:t>médicos</a:t>
            </a:r>
            <a:r>
              <a:rPr lang="en-CA" sz="2000" b="1" dirty="0">
                <a:solidFill>
                  <a:srgbClr val="E43D33"/>
                </a:solidFill>
              </a:rPr>
              <a:t>:</a:t>
            </a:r>
            <a:r>
              <a:rPr lang="en-CA" sz="2000" dirty="0">
                <a:solidFill>
                  <a:srgbClr val="E43D33"/>
                </a:solidFill>
              </a:rPr>
              <a:t> </a:t>
            </a:r>
            <a:r>
              <a:rPr lang="en-CA" sz="2000" dirty="0"/>
              <a:t>EPOC, HTA, diabetes </a:t>
            </a:r>
            <a:r>
              <a:rPr lang="en-CA" sz="2000" dirty="0" err="1"/>
              <a:t>tipo</a:t>
            </a:r>
            <a:r>
              <a:rPr lang="en-CA" sz="2000" dirty="0"/>
              <a:t> 2, </a:t>
            </a:r>
            <a:r>
              <a:rPr lang="en-CA" sz="2000" dirty="0" err="1"/>
              <a:t>obesidad</a:t>
            </a:r>
            <a:r>
              <a:rPr lang="en-CA" sz="2000" dirty="0"/>
              <a:t> (</a:t>
            </a:r>
            <a:r>
              <a:rPr lang="en-CA" sz="2000" dirty="0" err="1"/>
              <a:t>indice</a:t>
            </a:r>
            <a:r>
              <a:rPr lang="en-CA" sz="2000" dirty="0"/>
              <a:t> [IMC] de 41 kg/m</a:t>
            </a:r>
            <a:r>
              <a:rPr lang="en-CA" sz="2000" baseline="30000" dirty="0"/>
              <a:t>2</a:t>
            </a:r>
            <a:r>
              <a:rPr lang="en-CA" sz="2000" dirty="0"/>
              <a:t>), TEP </a:t>
            </a:r>
            <a:r>
              <a:rPr lang="en-CA" sz="2000" dirty="0" err="1"/>
              <a:t>provocado</a:t>
            </a:r>
            <a:r>
              <a:rPr lang="en-CA" sz="2000" dirty="0"/>
              <a:t> hace15 </a:t>
            </a:r>
            <a:r>
              <a:rPr lang="en-CA" sz="2000" dirty="0" err="1"/>
              <a:t>años</a:t>
            </a:r>
            <a:r>
              <a:rPr lang="en-CA" sz="2000" dirty="0"/>
              <a:t> (</a:t>
            </a:r>
            <a:r>
              <a:rPr lang="en-CA" sz="2000" dirty="0" err="1"/>
              <a:t>cirugía</a:t>
            </a:r>
            <a:r>
              <a:rPr lang="en-CA" sz="2000" dirty="0"/>
              <a:t> </a:t>
            </a:r>
            <a:r>
              <a:rPr lang="en-CA" sz="2000" dirty="0" err="1"/>
              <a:t>ortopédica</a:t>
            </a:r>
            <a:r>
              <a:rPr lang="en-CA" sz="2000" dirty="0"/>
              <a:t> </a:t>
            </a:r>
            <a:r>
              <a:rPr lang="en-CA" sz="2000" dirty="0" err="1"/>
              <a:t>menor</a:t>
            </a:r>
            <a:r>
              <a:rPr lang="en-CA" sz="2000" dirty="0"/>
              <a:t>)</a:t>
            </a:r>
          </a:p>
          <a:p>
            <a:pPr marL="0" indent="0">
              <a:buNone/>
            </a:pPr>
            <a:r>
              <a:rPr lang="en-CA" sz="2000" b="1" dirty="0" err="1">
                <a:solidFill>
                  <a:srgbClr val="E43D33"/>
                </a:solidFill>
              </a:rPr>
              <a:t>Medicaciones</a:t>
            </a:r>
            <a:r>
              <a:rPr lang="en-CA" sz="2000" b="1" dirty="0">
                <a:solidFill>
                  <a:srgbClr val="E43D33"/>
                </a:solidFill>
              </a:rPr>
              <a:t>:</a:t>
            </a:r>
            <a:r>
              <a:rPr lang="en-CA" sz="2000" dirty="0">
                <a:solidFill>
                  <a:srgbClr val="E43D33"/>
                </a:solidFill>
              </a:rPr>
              <a:t> </a:t>
            </a:r>
            <a:r>
              <a:rPr lang="en-CA" sz="2000" dirty="0"/>
              <a:t> </a:t>
            </a:r>
            <a:r>
              <a:rPr lang="en-CA" sz="2000" dirty="0" err="1"/>
              <a:t>metformina</a:t>
            </a:r>
            <a:r>
              <a:rPr lang="en-CA" sz="2000" dirty="0"/>
              <a:t>, </a:t>
            </a:r>
            <a:r>
              <a:rPr lang="en-CA" sz="2000" dirty="0" err="1"/>
              <a:t>amlodipina</a:t>
            </a:r>
            <a:r>
              <a:rPr lang="en-CA" sz="2000" dirty="0"/>
              <a:t>, losartan, </a:t>
            </a:r>
            <a:r>
              <a:rPr lang="en-CA" sz="2000" dirty="0" err="1"/>
              <a:t>broncodilatador</a:t>
            </a:r>
            <a:r>
              <a:rPr lang="en-CA" sz="2000" dirty="0"/>
              <a:t> </a:t>
            </a:r>
          </a:p>
          <a:p>
            <a:pPr marL="0" indent="0">
              <a:buNone/>
            </a:pPr>
            <a:r>
              <a:rPr lang="en-CA" sz="2000" b="1" dirty="0" err="1">
                <a:solidFill>
                  <a:srgbClr val="E43D33"/>
                </a:solidFill>
              </a:rPr>
              <a:t>Admitido</a:t>
            </a:r>
            <a:r>
              <a:rPr lang="en-CA" sz="2000" b="1" dirty="0">
                <a:solidFill>
                  <a:srgbClr val="E43D33"/>
                </a:solidFill>
              </a:rPr>
              <a:t>: </a:t>
            </a:r>
            <a:r>
              <a:rPr lang="en-CA" sz="2000" dirty="0" err="1"/>
              <a:t>Servicio</a:t>
            </a:r>
            <a:r>
              <a:rPr lang="en-CA" sz="2000" dirty="0"/>
              <a:t> de </a:t>
            </a:r>
            <a:r>
              <a:rPr lang="en-CA" sz="2000" dirty="0" err="1"/>
              <a:t>Medicina</a:t>
            </a:r>
            <a:r>
              <a:rPr lang="en-CA" sz="2000" dirty="0"/>
              <a:t> con  </a:t>
            </a:r>
            <a:r>
              <a:rPr lang="en-CA" sz="2000" dirty="0" err="1"/>
              <a:t>diagnóstico</a:t>
            </a:r>
            <a:r>
              <a:rPr lang="en-CA" sz="2000" dirty="0"/>
              <a:t> de </a:t>
            </a:r>
            <a:r>
              <a:rPr lang="en-CA" sz="2000" dirty="0" err="1"/>
              <a:t>neumonia</a:t>
            </a:r>
            <a:endParaRPr lang="en-CA" sz="2000" dirty="0"/>
          </a:p>
          <a:p>
            <a:pPr marL="0" indent="0">
              <a:buNone/>
            </a:pPr>
            <a:r>
              <a:rPr lang="en-CA" sz="2000" b="1" dirty="0" err="1">
                <a:solidFill>
                  <a:srgbClr val="E43D33"/>
                </a:solidFill>
              </a:rPr>
              <a:t>Tratamiento</a:t>
            </a:r>
            <a:r>
              <a:rPr lang="en-CA" sz="2000" b="1" dirty="0">
                <a:solidFill>
                  <a:srgbClr val="E43D33"/>
                </a:solidFill>
              </a:rPr>
              <a:t>:</a:t>
            </a:r>
            <a:r>
              <a:rPr lang="en-CA" sz="2000" dirty="0">
                <a:solidFill>
                  <a:srgbClr val="E43D33"/>
                </a:solidFill>
              </a:rPr>
              <a:t> </a:t>
            </a:r>
            <a:r>
              <a:rPr lang="en-CA" sz="2000" dirty="0" err="1"/>
              <a:t>antibioticos</a:t>
            </a:r>
            <a:r>
              <a:rPr lang="en-CA" sz="2000" dirty="0"/>
              <a:t>, </a:t>
            </a:r>
            <a:r>
              <a:rPr lang="en-CA" sz="2000" dirty="0" err="1"/>
              <a:t>oxigenoterapia</a:t>
            </a:r>
            <a:r>
              <a:rPr lang="en-CA" sz="2000" dirty="0"/>
              <a:t>.</a:t>
            </a:r>
          </a:p>
          <a:p>
            <a:pPr marL="0" indent="0">
              <a:buNone/>
            </a:pPr>
            <a:r>
              <a:rPr lang="en-CA" sz="2000" dirty="0"/>
              <a:t>Se </a:t>
            </a:r>
            <a:r>
              <a:rPr lang="en-CA" sz="2000" dirty="0" err="1"/>
              <a:t>hospitaliza</a:t>
            </a:r>
            <a:r>
              <a:rPr lang="en-CA" sz="2000" dirty="0"/>
              <a:t> </a:t>
            </a:r>
            <a:r>
              <a:rPr lang="en-CA" sz="2000" dirty="0" err="1"/>
              <a:t>debido</a:t>
            </a:r>
            <a:r>
              <a:rPr lang="en-CA" sz="2000" dirty="0"/>
              <a:t> a </a:t>
            </a:r>
            <a:r>
              <a:rPr lang="en-CA" sz="2000" dirty="0" err="1"/>
              <a:t>importante</a:t>
            </a:r>
            <a:r>
              <a:rPr lang="en-CA" sz="2000" dirty="0"/>
              <a:t> </a:t>
            </a:r>
            <a:r>
              <a:rPr lang="en-CA" sz="2000" dirty="0" err="1"/>
              <a:t>compromiso</a:t>
            </a:r>
            <a:r>
              <a:rPr lang="en-CA" sz="2000" dirty="0"/>
              <a:t> de </a:t>
            </a:r>
            <a:r>
              <a:rPr lang="en-CA" sz="2000" dirty="0" err="1"/>
              <a:t>su</a:t>
            </a:r>
            <a:r>
              <a:rPr lang="en-CA" sz="2000" dirty="0"/>
              <a:t> </a:t>
            </a:r>
            <a:r>
              <a:rPr lang="en-CA" sz="2000" dirty="0" err="1"/>
              <a:t>estado</a:t>
            </a:r>
            <a:r>
              <a:rPr lang="en-CA" sz="2000" dirty="0"/>
              <a:t> general, con </a:t>
            </a:r>
            <a:r>
              <a:rPr lang="en-CA" sz="2000" dirty="0" err="1"/>
              <a:t>debilidad</a:t>
            </a:r>
            <a:r>
              <a:rPr lang="en-CA" sz="2000" dirty="0"/>
              <a:t>, </a:t>
            </a:r>
            <a:r>
              <a:rPr lang="en-CA" sz="2000" dirty="0" err="1"/>
              <a:t>disnea</a:t>
            </a:r>
            <a:r>
              <a:rPr lang="en-CA" sz="2000" dirty="0"/>
              <a:t> e </a:t>
            </a:r>
            <a:r>
              <a:rPr lang="en-CA" sz="2000" dirty="0" err="1"/>
              <a:t>inmovilidad</a:t>
            </a:r>
            <a:r>
              <a:rPr lang="en-CA" sz="2000" dirty="0"/>
              <a:t>. </a:t>
            </a:r>
            <a:r>
              <a:rPr lang="en-CA" sz="2000" dirty="0" err="1"/>
              <a:t>Indice</a:t>
            </a:r>
            <a:r>
              <a:rPr lang="en-CA" sz="2000" dirty="0"/>
              <a:t> Curbs mayor a 3 pts </a:t>
            </a:r>
          </a:p>
        </p:txBody>
      </p:sp>
    </p:spTree>
    <p:extLst>
      <p:ext uri="{BB962C8B-B14F-4D97-AF65-F5344CB8AC3E}">
        <p14:creationId xmlns:p14="http://schemas.microsoft.com/office/powerpoint/2010/main" val="106999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400" b="1" dirty="0" err="1"/>
              <a:t>Cuál</a:t>
            </a:r>
            <a:r>
              <a:rPr lang="en-CA" sz="2400" b="1" dirty="0"/>
              <a:t> de las </a:t>
            </a:r>
            <a:r>
              <a:rPr lang="en-CA" sz="2400" b="1" dirty="0" err="1"/>
              <a:t>siguientes</a:t>
            </a:r>
            <a:r>
              <a:rPr lang="en-CA" sz="2400" b="1" dirty="0"/>
              <a:t> </a:t>
            </a:r>
            <a:r>
              <a:rPr lang="en-CA" sz="2400" b="1" dirty="0" err="1"/>
              <a:t>opciones</a:t>
            </a:r>
            <a:r>
              <a:rPr lang="en-CA" sz="2400" b="1" dirty="0"/>
              <a:t> </a:t>
            </a:r>
            <a:r>
              <a:rPr lang="en-CA" sz="2400" b="1" dirty="0" err="1"/>
              <a:t>podría</a:t>
            </a:r>
            <a:r>
              <a:rPr lang="en-CA" sz="2400" b="1" dirty="0"/>
              <a:t> </a:t>
            </a:r>
            <a:r>
              <a:rPr lang="en-CA" sz="2400" b="1" dirty="0" err="1"/>
              <a:t>usted</a:t>
            </a:r>
            <a:r>
              <a:rPr lang="en-CA" sz="2400" b="1" dirty="0"/>
              <a:t> </a:t>
            </a:r>
            <a:r>
              <a:rPr lang="en-CA" sz="2400" b="1" dirty="0" err="1"/>
              <a:t>sugerir</a:t>
            </a:r>
            <a:r>
              <a:rPr lang="en-CA" sz="2400" b="1" dirty="0"/>
              <a:t> </a:t>
            </a:r>
            <a:r>
              <a:rPr lang="en-CA" sz="2400" b="1" dirty="0" err="1"/>
              <a:t>como</a:t>
            </a:r>
            <a:r>
              <a:rPr lang="en-CA" sz="2400" b="1" dirty="0"/>
              <a:t> tromboprofilaxis </a:t>
            </a:r>
            <a:r>
              <a:rPr lang="en-CA" sz="2400" b="1" dirty="0" err="1"/>
              <a:t>durante</a:t>
            </a:r>
            <a:r>
              <a:rPr lang="en-CA" sz="2400" b="1" dirty="0"/>
              <a:t> </a:t>
            </a:r>
            <a:r>
              <a:rPr lang="en-CA" sz="2400" b="1" dirty="0" err="1"/>
              <a:t>su</a:t>
            </a:r>
            <a:r>
              <a:rPr lang="en-CA" sz="2400" b="1" dirty="0"/>
              <a:t> </a:t>
            </a:r>
            <a:r>
              <a:rPr lang="en-CA" sz="2400" b="1" dirty="0" err="1"/>
              <a:t>internación</a:t>
            </a:r>
            <a:r>
              <a:rPr lang="en-CA" sz="2400" b="1" dirty="0"/>
              <a:t> </a:t>
            </a:r>
            <a:r>
              <a:rPr lang="en-CA" sz="2400" b="1" dirty="0" err="1"/>
              <a:t>hositalaria</a:t>
            </a:r>
            <a:r>
              <a:rPr lang="en-CA" sz="2400" b="1" dirty="0"/>
              <a:t>?</a:t>
            </a:r>
          </a:p>
          <a:p>
            <a:pPr marL="0" indent="0">
              <a:buNone/>
            </a:pPr>
            <a:endParaRPr lang="en-CA" sz="2400" dirty="0"/>
          </a:p>
          <a:p>
            <a:pPr marL="514350" indent="-514350">
              <a:buAutoNum type="alphaUcPeriod"/>
            </a:pPr>
            <a:r>
              <a:rPr lang="en-CA" sz="2400" dirty="0" err="1"/>
              <a:t>Heparina</a:t>
            </a:r>
            <a:r>
              <a:rPr lang="en-CA" sz="2400" dirty="0"/>
              <a:t> </a:t>
            </a:r>
            <a:r>
              <a:rPr lang="en-CA" sz="2400" dirty="0" err="1"/>
              <a:t>Bajo</a:t>
            </a:r>
            <a:r>
              <a:rPr lang="en-CA" sz="2400" dirty="0"/>
              <a:t> Peso Molecular (HBPM) o HNF</a:t>
            </a:r>
          </a:p>
          <a:p>
            <a:pPr marL="514350" indent="-514350">
              <a:buAutoNum type="alphaUcPeriod"/>
            </a:pPr>
            <a:r>
              <a:rPr lang="en-CA" sz="2400" dirty="0" err="1"/>
              <a:t>Anticoagulantes</a:t>
            </a:r>
            <a:r>
              <a:rPr lang="en-CA" sz="2400" dirty="0"/>
              <a:t> </a:t>
            </a:r>
            <a:r>
              <a:rPr lang="en-CA" sz="2400" dirty="0" err="1"/>
              <a:t>orales</a:t>
            </a:r>
            <a:r>
              <a:rPr lang="en-CA" sz="2400" dirty="0"/>
              <a:t> </a:t>
            </a:r>
            <a:r>
              <a:rPr lang="en-CA" sz="2400" dirty="0" err="1"/>
              <a:t>directos</a:t>
            </a:r>
            <a:r>
              <a:rPr lang="en-CA" sz="2400" dirty="0"/>
              <a:t> ( Rivaroxaban, or Apixaban)</a:t>
            </a:r>
          </a:p>
          <a:p>
            <a:pPr marL="514350" indent="-514350">
              <a:buAutoNum type="alphaUcPeriod"/>
            </a:pPr>
            <a:r>
              <a:rPr lang="en-CA" sz="2400" dirty="0"/>
              <a:t>Medias de compression </a:t>
            </a:r>
            <a:r>
              <a:rPr lang="en-CA" sz="2400" dirty="0" err="1"/>
              <a:t>graduada</a:t>
            </a:r>
            <a:endParaRPr lang="en-CA" sz="2400" dirty="0"/>
          </a:p>
          <a:p>
            <a:pPr marL="514350" indent="-514350">
              <a:buAutoNum type="alphaUcPeriod"/>
            </a:pPr>
            <a:r>
              <a:rPr lang="en-CA" sz="2400" dirty="0" err="1"/>
              <a:t>Ninguna</a:t>
            </a:r>
            <a:r>
              <a:rPr lang="en-CA" sz="2400" dirty="0"/>
              <a:t> </a:t>
            </a:r>
            <a:r>
              <a:rPr lang="en-CA" sz="2400" dirty="0" err="1"/>
              <a:t>profilaxis</a:t>
            </a:r>
            <a:r>
              <a:rPr lang="en-CA" sz="2400" dirty="0"/>
              <a:t>  </a:t>
            </a:r>
            <a:r>
              <a:rPr lang="en-CA" sz="2400" dirty="0" err="1"/>
              <a:t>porque</a:t>
            </a:r>
            <a:r>
              <a:rPr lang="en-CA" sz="2400" dirty="0"/>
              <a:t> </a:t>
            </a:r>
            <a:r>
              <a:rPr lang="en-CA" sz="2400" dirty="0" err="1"/>
              <a:t>tiene</a:t>
            </a:r>
            <a:r>
              <a:rPr lang="en-CA" sz="2400" dirty="0"/>
              <a:t> de bajo </a:t>
            </a:r>
            <a:r>
              <a:rPr lang="en-CA" sz="2400" dirty="0" err="1"/>
              <a:t>riesgo</a:t>
            </a:r>
            <a:r>
              <a:rPr lang="en-CA" sz="2400" dirty="0"/>
              <a:t> de </a:t>
            </a:r>
            <a:r>
              <a:rPr lang="en-CA" sz="2400" dirty="0" err="1"/>
              <a:t>trombosis</a:t>
            </a:r>
            <a:r>
              <a:rPr lang="en-CA" sz="2400" dirty="0"/>
              <a:t> </a:t>
            </a:r>
          </a:p>
        </p:txBody>
      </p:sp>
      <p:sp>
        <p:nvSpPr>
          <p:cNvPr id="4" name="Rectangle 3">
            <a:extLst>
              <a:ext uri="{FF2B5EF4-FFF2-40B4-BE49-F238E27FC236}">
                <a16:creationId xmlns:a16="http://schemas.microsoft.com/office/drawing/2014/main" id="{99BAD767-7BAB-4B53-9712-EA8DCDE89366}"/>
              </a:ext>
            </a:extLst>
          </p:cNvPr>
          <p:cNvSpPr/>
          <p:nvPr/>
        </p:nvSpPr>
        <p:spPr>
          <a:xfrm>
            <a:off x="208526" y="3052273"/>
            <a:ext cx="8784657" cy="463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5455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83E6-3881-4231-8AD1-28307229F3F9}"/>
              </a:ext>
            </a:extLst>
          </p:cNvPr>
          <p:cNvSpPr>
            <a:spLocks noGrp="1"/>
          </p:cNvSpPr>
          <p:nvPr>
            <p:ph type="title"/>
          </p:nvPr>
        </p:nvSpPr>
        <p:spPr/>
        <p:txBody>
          <a:bodyPr/>
          <a:lstStyle/>
          <a:p>
            <a:r>
              <a:rPr lang="en-CA" dirty="0" err="1"/>
              <a:t>Factores</a:t>
            </a:r>
            <a:r>
              <a:rPr lang="en-CA" dirty="0"/>
              <a:t> de </a:t>
            </a:r>
            <a:r>
              <a:rPr lang="en-CA" dirty="0" err="1"/>
              <a:t>riesgo</a:t>
            </a:r>
            <a:r>
              <a:rPr lang="en-CA" dirty="0"/>
              <a:t> para TEP en </a:t>
            </a:r>
            <a:r>
              <a:rPr lang="en-CA" dirty="0" err="1"/>
              <a:t>nuestro</a:t>
            </a:r>
            <a:r>
              <a:rPr lang="en-CA" dirty="0"/>
              <a:t> </a:t>
            </a:r>
            <a:r>
              <a:rPr lang="en-CA" dirty="0" err="1"/>
              <a:t>paciente</a:t>
            </a:r>
            <a:endParaRPr lang="en-CA" dirty="0"/>
          </a:p>
        </p:txBody>
      </p:sp>
      <p:graphicFrame>
        <p:nvGraphicFramePr>
          <p:cNvPr id="4" name="Table 3">
            <a:extLst>
              <a:ext uri="{FF2B5EF4-FFF2-40B4-BE49-F238E27FC236}">
                <a16:creationId xmlns:a16="http://schemas.microsoft.com/office/drawing/2014/main" id="{B04F09C9-4B01-4A37-9481-D68D63E49962}"/>
              </a:ext>
            </a:extLst>
          </p:cNvPr>
          <p:cNvGraphicFramePr>
            <a:graphicFrameLocks noGrp="1"/>
          </p:cNvGraphicFramePr>
          <p:nvPr/>
        </p:nvGraphicFramePr>
        <p:xfrm>
          <a:off x="1992542" y="1996440"/>
          <a:ext cx="3944795" cy="4275759"/>
        </p:xfrm>
        <a:graphic>
          <a:graphicData uri="http://schemas.openxmlformats.org/drawingml/2006/table">
            <a:tbl>
              <a:tblPr firstRow="1" bandRow="1">
                <a:tableStyleId>{5940675A-B579-460E-94D1-54222C63F5DA}</a:tableStyleId>
              </a:tblPr>
              <a:tblGrid>
                <a:gridCol w="3944795">
                  <a:extLst>
                    <a:ext uri="{9D8B030D-6E8A-4147-A177-3AD203B41FA5}">
                      <a16:colId xmlns:a16="http://schemas.microsoft.com/office/drawing/2014/main" val="1115613794"/>
                    </a:ext>
                  </a:extLst>
                </a:gridCol>
              </a:tblGrid>
              <a:tr h="496239">
                <a:tc>
                  <a:txBody>
                    <a:bodyPr/>
                    <a:lstStyle/>
                    <a:p>
                      <a:r>
                        <a:rPr lang="en-CA" sz="2200" b="1" dirty="0">
                          <a:solidFill>
                            <a:schemeClr val="bg1"/>
                          </a:solidFill>
                        </a:rPr>
                        <a:t>Padua RAM: </a:t>
                      </a:r>
                      <a:r>
                        <a:rPr lang="en-CA" sz="2200" b="1" dirty="0" err="1">
                          <a:solidFill>
                            <a:schemeClr val="bg1"/>
                          </a:solidFill>
                        </a:rPr>
                        <a:t>Factores</a:t>
                      </a:r>
                      <a:endParaRPr lang="en-CA" sz="2200" b="1"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r>
                        <a:rPr lang="en-CA" sz="2200" dirty="0">
                          <a:solidFill>
                            <a:schemeClr val="tx1">
                              <a:lumMod val="50000"/>
                              <a:lumOff val="50000"/>
                            </a:schemeClr>
                          </a:solidFill>
                        </a:rPr>
                        <a:t>TEP </a:t>
                      </a:r>
                      <a:r>
                        <a:rPr lang="en-CA" sz="2200" dirty="0" err="1">
                          <a:solidFill>
                            <a:schemeClr val="tx1">
                              <a:lumMod val="50000"/>
                              <a:lumOff val="50000"/>
                            </a:schemeClr>
                          </a:solidFill>
                        </a:rPr>
                        <a:t>previo</a:t>
                      </a:r>
                      <a:endParaRPr lang="en-CA" sz="2200" dirty="0">
                        <a:solidFill>
                          <a:schemeClr val="tx1">
                            <a:lumMod val="50000"/>
                            <a:lumOff val="50000"/>
                          </a:schemeClr>
                        </a:solidFill>
                      </a:endParaRPr>
                    </a:p>
                    <a:p>
                      <a:r>
                        <a:rPr lang="en-CA" sz="2200" dirty="0" err="1">
                          <a:solidFill>
                            <a:schemeClr val="tx1">
                              <a:lumMod val="50000"/>
                              <a:lumOff val="50000"/>
                            </a:schemeClr>
                          </a:solidFill>
                        </a:rPr>
                        <a:t>Thrombofilia</a:t>
                      </a:r>
                      <a:endParaRPr lang="en-CA" sz="2200" dirty="0">
                        <a:solidFill>
                          <a:schemeClr val="tx1">
                            <a:lumMod val="50000"/>
                            <a:lumOff val="50000"/>
                          </a:schemeClr>
                        </a:solidFill>
                      </a:endParaRPr>
                    </a:p>
                    <a:p>
                      <a:r>
                        <a:rPr lang="en-CA" sz="2200" dirty="0">
                          <a:solidFill>
                            <a:schemeClr val="tx1">
                              <a:lumMod val="50000"/>
                              <a:lumOff val="50000"/>
                            </a:schemeClr>
                          </a:solidFill>
                        </a:rPr>
                        <a:t>Cancer </a:t>
                      </a:r>
                      <a:r>
                        <a:rPr lang="en-CA" sz="2200" dirty="0" err="1">
                          <a:solidFill>
                            <a:schemeClr val="tx1">
                              <a:lumMod val="50000"/>
                              <a:lumOff val="50000"/>
                            </a:schemeClr>
                          </a:solidFill>
                        </a:rPr>
                        <a:t>activo</a:t>
                      </a:r>
                      <a:endParaRPr lang="en-CA" sz="2200" dirty="0">
                        <a:solidFill>
                          <a:schemeClr val="tx1">
                            <a:lumMod val="50000"/>
                            <a:lumOff val="50000"/>
                          </a:schemeClr>
                        </a:solidFill>
                      </a:endParaRPr>
                    </a:p>
                    <a:p>
                      <a:r>
                        <a:rPr lang="en-CA" sz="2200" dirty="0" err="1">
                          <a:solidFill>
                            <a:schemeClr val="tx1">
                              <a:lumMod val="50000"/>
                              <a:lumOff val="50000"/>
                            </a:schemeClr>
                          </a:solidFill>
                        </a:rPr>
                        <a:t>edad</a:t>
                      </a:r>
                      <a:r>
                        <a:rPr lang="en-CA" sz="2200" dirty="0">
                          <a:solidFill>
                            <a:schemeClr val="tx1">
                              <a:lumMod val="50000"/>
                              <a:lumOff val="50000"/>
                            </a:schemeClr>
                          </a:solidFill>
                        </a:rPr>
                        <a:t> &gt; 70 </a:t>
                      </a:r>
                      <a:r>
                        <a:rPr lang="en-CA" sz="2200" dirty="0" err="1">
                          <a:solidFill>
                            <a:schemeClr val="tx1">
                              <a:lumMod val="50000"/>
                              <a:lumOff val="50000"/>
                            </a:schemeClr>
                          </a:solidFill>
                        </a:rPr>
                        <a:t>años</a:t>
                      </a:r>
                      <a:endParaRPr lang="en-CA" sz="2200" dirty="0">
                        <a:solidFill>
                          <a:schemeClr val="tx1">
                            <a:lumMod val="50000"/>
                            <a:lumOff val="50000"/>
                          </a:schemeClr>
                        </a:solidFill>
                      </a:endParaRPr>
                    </a:p>
                    <a:p>
                      <a:r>
                        <a:rPr lang="en-CA" sz="2200" dirty="0" err="1">
                          <a:solidFill>
                            <a:schemeClr val="tx1">
                              <a:lumMod val="50000"/>
                              <a:lumOff val="50000"/>
                            </a:schemeClr>
                          </a:solidFill>
                        </a:rPr>
                        <a:t>Inmobilidad</a:t>
                      </a:r>
                      <a:endParaRPr lang="en-CA" sz="2200" dirty="0">
                        <a:solidFill>
                          <a:schemeClr val="tx1">
                            <a:lumMod val="50000"/>
                            <a:lumOff val="50000"/>
                          </a:schemeClr>
                        </a:solidFill>
                      </a:endParaRPr>
                    </a:p>
                    <a:p>
                      <a:r>
                        <a:rPr lang="en-CA" sz="2200" dirty="0">
                          <a:solidFill>
                            <a:schemeClr val="tx1">
                              <a:lumMod val="50000"/>
                              <a:lumOff val="50000"/>
                            </a:schemeClr>
                          </a:solidFill>
                        </a:rPr>
                        <a:t>Trauma/</a:t>
                      </a:r>
                      <a:r>
                        <a:rPr lang="en-CA" sz="2200" dirty="0" err="1">
                          <a:solidFill>
                            <a:schemeClr val="tx1">
                              <a:lumMod val="50000"/>
                              <a:lumOff val="50000"/>
                            </a:schemeClr>
                          </a:solidFill>
                        </a:rPr>
                        <a:t>cirugia</a:t>
                      </a:r>
                      <a:r>
                        <a:rPr lang="en-CA" sz="2200" dirty="0">
                          <a:solidFill>
                            <a:schemeClr val="tx1">
                              <a:lumMod val="50000"/>
                              <a:lumOff val="50000"/>
                            </a:schemeClr>
                          </a:solidFill>
                        </a:rPr>
                        <a:t> </a:t>
                      </a:r>
                      <a:r>
                        <a:rPr lang="en-CA" sz="2200" dirty="0" err="1">
                          <a:solidFill>
                            <a:schemeClr val="tx1">
                              <a:lumMod val="50000"/>
                              <a:lumOff val="50000"/>
                            </a:schemeClr>
                          </a:solidFill>
                        </a:rPr>
                        <a:t>recientes</a:t>
                      </a:r>
                      <a:endParaRPr lang="en-CA" sz="2200" dirty="0">
                        <a:solidFill>
                          <a:schemeClr val="tx1">
                            <a:lumMod val="50000"/>
                            <a:lumOff val="50000"/>
                          </a:schemeClr>
                        </a:solidFill>
                      </a:endParaRPr>
                    </a:p>
                    <a:p>
                      <a:r>
                        <a:rPr lang="en-CA" sz="2200" dirty="0" err="1">
                          <a:solidFill>
                            <a:schemeClr val="tx1">
                              <a:lumMod val="50000"/>
                              <a:lumOff val="50000"/>
                            </a:schemeClr>
                          </a:solidFill>
                        </a:rPr>
                        <a:t>Insuficiencia</a:t>
                      </a:r>
                      <a:r>
                        <a:rPr lang="en-CA" sz="2200" baseline="0" dirty="0">
                          <a:solidFill>
                            <a:schemeClr val="tx1">
                              <a:lumMod val="50000"/>
                              <a:lumOff val="50000"/>
                            </a:schemeClr>
                          </a:solidFill>
                        </a:rPr>
                        <a:t> </a:t>
                      </a:r>
                      <a:r>
                        <a:rPr lang="en-CA" sz="2200" dirty="0" err="1">
                          <a:solidFill>
                            <a:schemeClr val="tx1">
                              <a:lumMod val="50000"/>
                              <a:lumOff val="50000"/>
                            </a:schemeClr>
                          </a:solidFill>
                        </a:rPr>
                        <a:t>respiratoria</a:t>
                      </a:r>
                      <a:endParaRPr lang="en-CA" sz="2200" dirty="0">
                        <a:solidFill>
                          <a:schemeClr val="tx1">
                            <a:lumMod val="50000"/>
                            <a:lumOff val="50000"/>
                          </a:schemeClr>
                        </a:solidFill>
                      </a:endParaRPr>
                    </a:p>
                    <a:p>
                      <a:r>
                        <a:rPr lang="en-CA" sz="2200" dirty="0">
                          <a:solidFill>
                            <a:schemeClr val="tx1">
                              <a:lumMod val="50000"/>
                              <a:lumOff val="50000"/>
                            </a:schemeClr>
                          </a:solidFill>
                        </a:rPr>
                        <a:t>IAM o</a:t>
                      </a:r>
                      <a:r>
                        <a:rPr lang="en-CA" sz="2200" baseline="0" dirty="0">
                          <a:solidFill>
                            <a:schemeClr val="tx1">
                              <a:lumMod val="50000"/>
                              <a:lumOff val="50000"/>
                            </a:schemeClr>
                          </a:solidFill>
                        </a:rPr>
                        <a:t> AVC</a:t>
                      </a:r>
                      <a:endParaRPr lang="en-CA" sz="2200" dirty="0">
                        <a:solidFill>
                          <a:schemeClr val="tx1">
                            <a:lumMod val="50000"/>
                            <a:lumOff val="50000"/>
                          </a:schemeClr>
                        </a:solidFill>
                      </a:endParaRPr>
                    </a:p>
                    <a:p>
                      <a:r>
                        <a:rPr lang="en-CA" sz="2200" dirty="0">
                          <a:solidFill>
                            <a:schemeClr val="tx1">
                              <a:lumMod val="50000"/>
                              <a:lumOff val="50000"/>
                            </a:schemeClr>
                          </a:solidFill>
                        </a:rPr>
                        <a:t>Treatment hormonal</a:t>
                      </a:r>
                    </a:p>
                    <a:p>
                      <a:r>
                        <a:rPr lang="en-CA" sz="2200" dirty="0" err="1">
                          <a:solidFill>
                            <a:schemeClr val="tx1">
                              <a:lumMod val="50000"/>
                              <a:lumOff val="50000"/>
                            </a:schemeClr>
                          </a:solidFill>
                        </a:rPr>
                        <a:t>Obesidad</a:t>
                      </a:r>
                      <a:r>
                        <a:rPr lang="en-CA" sz="2200" dirty="0">
                          <a:solidFill>
                            <a:schemeClr val="tx1">
                              <a:lumMod val="50000"/>
                              <a:lumOff val="50000"/>
                            </a:schemeClr>
                          </a:solidFill>
                        </a:rPr>
                        <a:t> (IMC &gt; 30) Infection/</a:t>
                      </a:r>
                      <a:r>
                        <a:rPr lang="en-CA" sz="2200" dirty="0" err="1">
                          <a:solidFill>
                            <a:schemeClr val="tx1">
                              <a:lumMod val="50000"/>
                              <a:lumOff val="50000"/>
                            </a:schemeClr>
                          </a:solidFill>
                        </a:rPr>
                        <a:t>colagenosis</a:t>
                      </a:r>
                      <a:endParaRPr lang="en-CA" sz="22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graphicFrame>
        <p:nvGraphicFramePr>
          <p:cNvPr id="5" name="Table 4">
            <a:extLst>
              <a:ext uri="{FF2B5EF4-FFF2-40B4-BE49-F238E27FC236}">
                <a16:creationId xmlns:a16="http://schemas.microsoft.com/office/drawing/2014/main" id="{79E4DE89-1CCB-47CD-89FD-B4B04B9D495A}"/>
              </a:ext>
            </a:extLst>
          </p:cNvPr>
          <p:cNvGraphicFramePr>
            <a:graphicFrameLocks noGrp="1"/>
          </p:cNvGraphicFramePr>
          <p:nvPr/>
        </p:nvGraphicFramePr>
        <p:xfrm>
          <a:off x="6868936" y="1996440"/>
          <a:ext cx="3991129" cy="2865120"/>
        </p:xfrm>
        <a:graphic>
          <a:graphicData uri="http://schemas.openxmlformats.org/drawingml/2006/table">
            <a:tbl>
              <a:tblPr firstRow="1" bandRow="1">
                <a:tableStyleId>{5940675A-B579-460E-94D1-54222C63F5DA}</a:tableStyleId>
              </a:tblPr>
              <a:tblGrid>
                <a:gridCol w="3991129">
                  <a:extLst>
                    <a:ext uri="{9D8B030D-6E8A-4147-A177-3AD203B41FA5}">
                      <a16:colId xmlns:a16="http://schemas.microsoft.com/office/drawing/2014/main" val="1115613794"/>
                    </a:ext>
                  </a:extLst>
                </a:gridCol>
              </a:tblGrid>
              <a:tr h="0">
                <a:tc>
                  <a:txBody>
                    <a:bodyPr/>
                    <a:lstStyle/>
                    <a:p>
                      <a:r>
                        <a:rPr lang="en-CA" sz="2200" b="1" dirty="0">
                          <a:solidFill>
                            <a:schemeClr val="bg1"/>
                          </a:solidFill>
                        </a:rPr>
                        <a:t>IMPROVE-VTE RAM: </a:t>
                      </a:r>
                      <a:r>
                        <a:rPr lang="en-CA" sz="2200" b="1" dirty="0" err="1">
                          <a:solidFill>
                            <a:schemeClr val="bg1"/>
                          </a:solidFill>
                        </a:rPr>
                        <a:t>Factores</a:t>
                      </a:r>
                      <a:endParaRPr lang="en-CA" sz="2200" b="1"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830255799"/>
                  </a:ext>
                </a:extLst>
              </a:tr>
              <a:tr h="370840">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CA" sz="2200" dirty="0">
                          <a:solidFill>
                            <a:schemeClr val="tx1">
                              <a:lumMod val="50000"/>
                              <a:lumOff val="50000"/>
                            </a:schemeClr>
                          </a:solidFill>
                        </a:rPr>
                        <a:t>TEP </a:t>
                      </a:r>
                      <a:r>
                        <a:rPr lang="en-CA" sz="2200" dirty="0" err="1">
                          <a:solidFill>
                            <a:schemeClr val="tx1">
                              <a:lumMod val="50000"/>
                              <a:lumOff val="50000"/>
                            </a:schemeClr>
                          </a:solidFill>
                        </a:rPr>
                        <a:t>previo</a:t>
                      </a:r>
                      <a:endParaRPr lang="en-CA" sz="2200" dirty="0">
                        <a:solidFill>
                          <a:schemeClr val="tx1">
                            <a:lumMod val="50000"/>
                            <a:lumOff val="50000"/>
                          </a:schemeClr>
                        </a:solidFill>
                      </a:endParaRPr>
                    </a:p>
                    <a:p>
                      <a:r>
                        <a:rPr lang="en-CA" sz="2200" dirty="0" err="1">
                          <a:solidFill>
                            <a:schemeClr val="tx1">
                              <a:lumMod val="50000"/>
                              <a:lumOff val="50000"/>
                            </a:schemeClr>
                          </a:solidFill>
                        </a:rPr>
                        <a:t>Thrombofilia</a:t>
                      </a:r>
                      <a:endParaRPr lang="en-CA" sz="2200" dirty="0">
                        <a:solidFill>
                          <a:schemeClr val="tx1">
                            <a:lumMod val="50000"/>
                            <a:lumOff val="50000"/>
                          </a:schemeClr>
                        </a:solidFill>
                      </a:endParaRPr>
                    </a:p>
                    <a:p>
                      <a:r>
                        <a:rPr lang="en-CA" sz="2200" dirty="0">
                          <a:solidFill>
                            <a:schemeClr val="tx1">
                              <a:lumMod val="50000"/>
                              <a:lumOff val="50000"/>
                            </a:schemeClr>
                          </a:solidFill>
                        </a:rPr>
                        <a:t> Cancer </a:t>
                      </a:r>
                      <a:r>
                        <a:rPr lang="en-CA" sz="2200" dirty="0" err="1">
                          <a:solidFill>
                            <a:schemeClr val="tx1">
                              <a:lumMod val="50000"/>
                              <a:lumOff val="50000"/>
                            </a:schemeClr>
                          </a:solidFill>
                        </a:rPr>
                        <a:t>activo</a:t>
                      </a:r>
                      <a:endParaRPr lang="en-CA" sz="2200" dirty="0">
                        <a:solidFill>
                          <a:schemeClr val="tx1">
                            <a:lumMod val="50000"/>
                            <a:lumOff val="50000"/>
                          </a:schemeClr>
                        </a:solidFill>
                      </a:endParaRPr>
                    </a:p>
                    <a:p>
                      <a:r>
                        <a:rPr lang="en-CA" sz="2200" dirty="0" err="1">
                          <a:solidFill>
                            <a:schemeClr val="tx1">
                              <a:lumMod val="50000"/>
                              <a:lumOff val="50000"/>
                            </a:schemeClr>
                          </a:solidFill>
                        </a:rPr>
                        <a:t>Edad</a:t>
                      </a:r>
                      <a:r>
                        <a:rPr lang="en-CA" sz="2200" dirty="0">
                          <a:solidFill>
                            <a:schemeClr val="tx1">
                              <a:lumMod val="50000"/>
                              <a:lumOff val="50000"/>
                            </a:schemeClr>
                          </a:solidFill>
                        </a:rPr>
                        <a:t> &gt; 60 </a:t>
                      </a:r>
                      <a:r>
                        <a:rPr lang="en-CA" sz="2200" dirty="0" err="1">
                          <a:solidFill>
                            <a:schemeClr val="tx1">
                              <a:lumMod val="50000"/>
                              <a:lumOff val="50000"/>
                            </a:schemeClr>
                          </a:solidFill>
                        </a:rPr>
                        <a:t>años</a:t>
                      </a:r>
                      <a:endParaRPr lang="en-CA" sz="22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200" dirty="0" err="1">
                          <a:solidFill>
                            <a:schemeClr val="tx1">
                              <a:lumMod val="50000"/>
                              <a:lumOff val="50000"/>
                            </a:schemeClr>
                          </a:solidFill>
                        </a:rPr>
                        <a:t>Inmobilizacion</a:t>
                      </a:r>
                      <a:r>
                        <a:rPr lang="en-CA" sz="2200" dirty="0">
                          <a:solidFill>
                            <a:schemeClr val="tx1">
                              <a:lumMod val="50000"/>
                              <a:lumOff val="50000"/>
                            </a:schemeClr>
                          </a:solidFill>
                        </a:rPr>
                        <a:t> ≥ 7 </a:t>
                      </a:r>
                      <a:r>
                        <a:rPr lang="en-CA" sz="2200" dirty="0" err="1">
                          <a:solidFill>
                            <a:schemeClr val="tx1">
                              <a:lumMod val="50000"/>
                              <a:lumOff val="50000"/>
                            </a:schemeClr>
                          </a:solidFill>
                        </a:rPr>
                        <a:t>días</a:t>
                      </a:r>
                      <a:endParaRPr lang="en-CA" sz="2200" dirty="0">
                        <a:solidFill>
                          <a:schemeClr val="tx1">
                            <a:lumMod val="50000"/>
                            <a:lumOff val="50000"/>
                          </a:schemeClr>
                        </a:solidFill>
                      </a:endParaRPr>
                    </a:p>
                    <a:p>
                      <a:r>
                        <a:rPr lang="en-CA" sz="2200" dirty="0" err="1">
                          <a:solidFill>
                            <a:schemeClr val="tx1">
                              <a:lumMod val="50000"/>
                              <a:lumOff val="50000"/>
                            </a:schemeClr>
                          </a:solidFill>
                        </a:rPr>
                        <a:t>Paralisis</a:t>
                      </a:r>
                      <a:r>
                        <a:rPr lang="en-CA" sz="2200" dirty="0">
                          <a:solidFill>
                            <a:schemeClr val="tx1">
                              <a:lumMod val="50000"/>
                              <a:lumOff val="50000"/>
                            </a:schemeClr>
                          </a:solidFill>
                        </a:rPr>
                        <a:t> de </a:t>
                      </a:r>
                      <a:r>
                        <a:rPr lang="en-CA" sz="2200" dirty="0" err="1">
                          <a:solidFill>
                            <a:schemeClr val="tx1">
                              <a:lumMod val="50000"/>
                              <a:lumOff val="50000"/>
                            </a:schemeClr>
                          </a:solidFill>
                        </a:rPr>
                        <a:t>miembros</a:t>
                      </a:r>
                      <a:r>
                        <a:rPr lang="en-CA" sz="2200" dirty="0">
                          <a:solidFill>
                            <a:schemeClr val="tx1">
                              <a:lumMod val="50000"/>
                              <a:lumOff val="50000"/>
                            </a:schemeClr>
                          </a:solidFill>
                        </a:rPr>
                        <a:t> </a:t>
                      </a:r>
                      <a:r>
                        <a:rPr lang="en-CA" sz="2200" dirty="0" err="1">
                          <a:solidFill>
                            <a:schemeClr val="tx1">
                              <a:lumMod val="50000"/>
                              <a:lumOff val="50000"/>
                            </a:schemeClr>
                          </a:solidFill>
                        </a:rPr>
                        <a:t>inferiores</a:t>
                      </a:r>
                      <a:endParaRPr lang="en-CA" sz="2200" dirty="0">
                        <a:solidFill>
                          <a:schemeClr val="tx1">
                            <a:lumMod val="50000"/>
                            <a:lumOff val="50000"/>
                          </a:schemeClr>
                        </a:solidFill>
                      </a:endParaRPr>
                    </a:p>
                    <a:p>
                      <a:r>
                        <a:rPr lang="en-CA" sz="2200" dirty="0" err="1">
                          <a:solidFill>
                            <a:schemeClr val="tx1">
                              <a:lumMod val="50000"/>
                              <a:lumOff val="50000"/>
                            </a:schemeClr>
                          </a:solidFill>
                        </a:rPr>
                        <a:t>Internacion</a:t>
                      </a:r>
                      <a:r>
                        <a:rPr lang="en-CA" sz="2200" dirty="0">
                          <a:solidFill>
                            <a:schemeClr val="tx1">
                              <a:lumMod val="50000"/>
                              <a:lumOff val="50000"/>
                            </a:schemeClr>
                          </a:solidFill>
                        </a:rPr>
                        <a:t> </a:t>
                      </a:r>
                      <a:r>
                        <a:rPr lang="en-CA" sz="2200" dirty="0" err="1">
                          <a:solidFill>
                            <a:schemeClr val="tx1">
                              <a:lumMod val="50000"/>
                              <a:lumOff val="50000"/>
                            </a:schemeClr>
                          </a:solidFill>
                        </a:rPr>
                        <a:t>enUTI</a:t>
                      </a:r>
                      <a:endParaRPr lang="en-CA" sz="2200" dirty="0">
                        <a:solidFill>
                          <a:schemeClr val="tx1">
                            <a:lumMod val="50000"/>
                            <a:lumOff val="50000"/>
                          </a:schemeClr>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7250045"/>
                  </a:ext>
                </a:extLst>
              </a:tr>
            </a:tbl>
          </a:graphicData>
        </a:graphic>
      </p:graphicFrame>
      <p:cxnSp>
        <p:nvCxnSpPr>
          <p:cNvPr id="7" name="Straight Arrow Connector 6">
            <a:extLst>
              <a:ext uri="{FF2B5EF4-FFF2-40B4-BE49-F238E27FC236}">
                <a16:creationId xmlns:a16="http://schemas.microsoft.com/office/drawing/2014/main" id="{301D532A-6D16-4C3E-82E6-BED2A545DD29}"/>
              </a:ext>
            </a:extLst>
          </p:cNvPr>
          <p:cNvCxnSpPr>
            <a:cxnSpLocks/>
          </p:cNvCxnSpPr>
          <p:nvPr/>
        </p:nvCxnSpPr>
        <p:spPr>
          <a:xfrm>
            <a:off x="1285660" y="363697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D2EBEB-779B-4468-931A-1204FFE9E149}"/>
              </a:ext>
            </a:extLst>
          </p:cNvPr>
          <p:cNvCxnSpPr>
            <a:cxnSpLocks/>
          </p:cNvCxnSpPr>
          <p:nvPr/>
        </p:nvCxnSpPr>
        <p:spPr>
          <a:xfrm>
            <a:off x="1285660" y="396125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3C43DF-BBC2-4344-81DF-E6274204F0EC}"/>
              </a:ext>
            </a:extLst>
          </p:cNvPr>
          <p:cNvCxnSpPr>
            <a:cxnSpLocks/>
          </p:cNvCxnSpPr>
          <p:nvPr/>
        </p:nvCxnSpPr>
        <p:spPr>
          <a:xfrm>
            <a:off x="1285660" y="4649919"/>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6790431-A6DB-488F-86B7-F713F788031F}"/>
              </a:ext>
            </a:extLst>
          </p:cNvPr>
          <p:cNvCxnSpPr>
            <a:cxnSpLocks/>
          </p:cNvCxnSpPr>
          <p:nvPr/>
        </p:nvCxnSpPr>
        <p:spPr>
          <a:xfrm>
            <a:off x="1285659" y="5634217"/>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4793EA4-0E04-4B21-88AF-FC5CF3E716D0}"/>
              </a:ext>
            </a:extLst>
          </p:cNvPr>
          <p:cNvCxnSpPr>
            <a:cxnSpLocks/>
          </p:cNvCxnSpPr>
          <p:nvPr/>
        </p:nvCxnSpPr>
        <p:spPr>
          <a:xfrm>
            <a:off x="1285658" y="5999748"/>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A0F9DA-2AFD-43D8-B9E7-9D1B1463ABEE}"/>
              </a:ext>
            </a:extLst>
          </p:cNvPr>
          <p:cNvCxnSpPr>
            <a:cxnSpLocks/>
          </p:cNvCxnSpPr>
          <p:nvPr/>
        </p:nvCxnSpPr>
        <p:spPr>
          <a:xfrm>
            <a:off x="6175063" y="3636974"/>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C70BA-CBF6-4B0E-8D60-8F748B5E901B}"/>
              </a:ext>
            </a:extLst>
          </p:cNvPr>
          <p:cNvCxnSpPr>
            <a:cxnSpLocks/>
          </p:cNvCxnSpPr>
          <p:nvPr/>
        </p:nvCxnSpPr>
        <p:spPr>
          <a:xfrm>
            <a:off x="1285658" y="2641218"/>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376CBB-671E-4554-9A3B-7C5B868F8C2D}"/>
              </a:ext>
            </a:extLst>
          </p:cNvPr>
          <p:cNvCxnSpPr>
            <a:cxnSpLocks/>
          </p:cNvCxnSpPr>
          <p:nvPr/>
        </p:nvCxnSpPr>
        <p:spPr>
          <a:xfrm>
            <a:off x="6175063" y="2634343"/>
            <a:ext cx="639393" cy="0"/>
          </a:xfrm>
          <a:prstGeom prst="straightConnector1">
            <a:avLst/>
          </a:prstGeom>
          <a:ln w="76200">
            <a:solidFill>
              <a:srgbClr val="E43D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410633088"/>
              </p:ext>
            </p:extLst>
          </p:nvPr>
        </p:nvGraphicFramePr>
        <p:xfrm>
          <a:off x="411931" y="2947018"/>
          <a:ext cx="7422772" cy="2652931"/>
        </p:xfrm>
        <a:graphic>
          <a:graphicData uri="http://schemas.openxmlformats.org/drawingml/2006/table">
            <a:tbl>
              <a:tblPr firstRow="1" bandRow="1">
                <a:tableStyleId>{5940675A-B579-460E-94D1-54222C63F5DA}</a:tableStyleId>
              </a:tblPr>
              <a:tblGrid>
                <a:gridCol w="1629199">
                  <a:extLst>
                    <a:ext uri="{9D8B030D-6E8A-4147-A177-3AD203B41FA5}">
                      <a16:colId xmlns:a16="http://schemas.microsoft.com/office/drawing/2014/main" val="325642109"/>
                    </a:ext>
                  </a:extLst>
                </a:gridCol>
                <a:gridCol w="1395508">
                  <a:extLst>
                    <a:ext uri="{9D8B030D-6E8A-4147-A177-3AD203B41FA5}">
                      <a16:colId xmlns:a16="http://schemas.microsoft.com/office/drawing/2014/main" val="815985156"/>
                    </a:ext>
                  </a:extLst>
                </a:gridCol>
                <a:gridCol w="2153069">
                  <a:extLst>
                    <a:ext uri="{9D8B030D-6E8A-4147-A177-3AD203B41FA5}">
                      <a16:colId xmlns:a16="http://schemas.microsoft.com/office/drawing/2014/main" val="1109489225"/>
                    </a:ext>
                  </a:extLst>
                </a:gridCol>
                <a:gridCol w="2244996">
                  <a:extLst>
                    <a:ext uri="{9D8B030D-6E8A-4147-A177-3AD203B41FA5}">
                      <a16:colId xmlns:a16="http://schemas.microsoft.com/office/drawing/2014/main" val="738517967"/>
                    </a:ext>
                  </a:extLst>
                </a:gridCol>
              </a:tblGrid>
              <a:tr h="279421">
                <a:tc rowSpan="2">
                  <a:txBody>
                    <a:bodyPr/>
                    <a:lstStyle/>
                    <a:p>
                      <a:r>
                        <a:rPr lang="en-CA" sz="1400" b="1" dirty="0" err="1">
                          <a:solidFill>
                            <a:schemeClr val="bg1"/>
                          </a:solidFill>
                        </a:rPr>
                        <a:t>Resultados</a:t>
                      </a:r>
                      <a:endParaRPr lang="en-CA" sz="1400" b="1" dirty="0">
                        <a:solidFill>
                          <a:schemeClr val="bg1"/>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RR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Anticipated absolute effects (95% CI)</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33736">
                <a:tc vMerge="1">
                  <a:txBody>
                    <a:bodyPr/>
                    <a:lstStyle/>
                    <a:p>
                      <a:endParaRPr lang="en-CA"/>
                    </a:p>
                  </a:txBody>
                  <a:tcPr/>
                </a:tc>
                <a:tc vMerge="1">
                  <a:txBody>
                    <a:bodyPr/>
                    <a:lstStyle/>
                    <a:p>
                      <a:endParaRPr lang="en-CA"/>
                    </a:p>
                  </a:txBody>
                  <a:tcPr/>
                </a:tc>
                <a:tc>
                  <a:txBody>
                    <a:bodyPr/>
                    <a:lstStyle/>
                    <a:p>
                      <a:pPr algn="ctr"/>
                      <a:r>
                        <a:rPr lang="en-CA" sz="1400" b="0" i="1" dirty="0" err="1">
                          <a:solidFill>
                            <a:schemeClr val="tx1">
                              <a:lumMod val="50000"/>
                              <a:lumOff val="50000"/>
                            </a:schemeClr>
                          </a:solidFill>
                        </a:rPr>
                        <a:t>Riesg</a:t>
                      </a:r>
                      <a:r>
                        <a:rPr lang="en-CA" sz="1400" b="0" i="1" dirty="0">
                          <a:solidFill>
                            <a:schemeClr val="tx1">
                              <a:lumMod val="50000"/>
                              <a:lumOff val="50000"/>
                            </a:schemeClr>
                          </a:solidFill>
                        </a:rPr>
                        <a:t> con HNF</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err="1">
                          <a:solidFill>
                            <a:schemeClr val="tx1">
                              <a:lumMod val="50000"/>
                              <a:lumOff val="50000"/>
                            </a:schemeClr>
                          </a:solidFill>
                        </a:rPr>
                        <a:t>Riesgo</a:t>
                      </a:r>
                      <a:r>
                        <a:rPr lang="en-CA" sz="1400" b="0" i="1" dirty="0">
                          <a:solidFill>
                            <a:schemeClr val="tx1">
                              <a:lumMod val="50000"/>
                              <a:lumOff val="50000"/>
                            </a:schemeClr>
                          </a:solidFill>
                        </a:rPr>
                        <a:t> con HBPM</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02958">
                <a:tc>
                  <a:txBody>
                    <a:bodyPr/>
                    <a:lstStyle/>
                    <a:p>
                      <a:r>
                        <a:rPr lang="en-CA" sz="1400" dirty="0" err="1">
                          <a:solidFill>
                            <a:schemeClr val="tx1">
                              <a:lumMod val="50000"/>
                              <a:lumOff val="50000"/>
                            </a:schemeClr>
                          </a:solidFill>
                        </a:rPr>
                        <a:t>Mortalidad</a:t>
                      </a:r>
                      <a:endParaRPr lang="en-CA" sz="1400" dirty="0">
                        <a:solidFill>
                          <a:schemeClr val="tx1">
                            <a:lumMod val="50000"/>
                            <a:lumOff val="50000"/>
                          </a:schemeClr>
                        </a:solidFill>
                      </a:endParaRP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0.99</a:t>
                      </a:r>
                      <a:br>
                        <a:rPr lang="en-US" sz="10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(0.82 to 1.19)</a:t>
                      </a:r>
                      <a:endParaRPr lang="en-CA" sz="8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i="0" kern="1200" dirty="0">
                          <a:solidFill>
                            <a:schemeClr val="tx1">
                              <a:lumMod val="50000"/>
                              <a:lumOff val="50000"/>
                            </a:schemeClr>
                          </a:solidFill>
                          <a:effectLst/>
                          <a:latin typeface="+mn-lt"/>
                          <a:ea typeface="+mn-ea"/>
                          <a:cs typeface="+mn-cs"/>
                        </a:rPr>
                        <a:t>1 </a:t>
                      </a:r>
                      <a:r>
                        <a:rPr lang="en-US" sz="1100" b="1" i="0" kern="1200" dirty="0" err="1">
                          <a:solidFill>
                            <a:schemeClr val="tx1">
                              <a:lumMod val="50000"/>
                              <a:lumOff val="50000"/>
                            </a:schemeClr>
                          </a:solidFill>
                          <a:effectLst/>
                          <a:latin typeface="+mn-lt"/>
                          <a:ea typeface="+mn-ea"/>
                          <a:cs typeface="+mn-cs"/>
                        </a:rPr>
                        <a:t>menos</a:t>
                      </a:r>
                      <a:r>
                        <a:rPr lang="en-US" sz="1100" b="1" i="0" kern="1200" dirty="0">
                          <a:solidFill>
                            <a:schemeClr val="tx1">
                              <a:lumMod val="50000"/>
                              <a:lumOff val="50000"/>
                            </a:schemeClr>
                          </a:solidFill>
                          <a:effectLst/>
                          <a:latin typeface="+mn-lt"/>
                          <a:ea typeface="+mn-ea"/>
                          <a:cs typeface="+mn-cs"/>
                        </a:rPr>
                        <a:t> por 1000</a:t>
                      </a:r>
                      <a:br>
                        <a:rPr lang="en-US" sz="7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a:t>
                      </a:r>
                      <a:r>
                        <a:rPr lang="en-US" sz="1100" b="0" i="0" kern="1200" dirty="0" err="1">
                          <a:solidFill>
                            <a:schemeClr val="tx1">
                              <a:lumMod val="50000"/>
                              <a:lumOff val="50000"/>
                            </a:schemeClr>
                          </a:solidFill>
                          <a:effectLst/>
                          <a:latin typeface="+mn-lt"/>
                          <a:ea typeface="+mn-ea"/>
                          <a:cs typeface="+mn-cs"/>
                        </a:rPr>
                        <a:t>desde</a:t>
                      </a:r>
                      <a:r>
                        <a:rPr lang="en-US" sz="1100" b="0" i="0" kern="1200" dirty="0">
                          <a:solidFill>
                            <a:schemeClr val="tx1">
                              <a:lumMod val="50000"/>
                              <a:lumOff val="50000"/>
                            </a:schemeClr>
                          </a:solidFill>
                          <a:effectLst/>
                          <a:latin typeface="+mn-lt"/>
                          <a:ea typeface="+mn-ea"/>
                          <a:cs typeface="+mn-cs"/>
                        </a:rPr>
                        <a:t> 2 </a:t>
                      </a:r>
                      <a:r>
                        <a:rPr lang="en-US" sz="1100" b="0" i="0" kern="1200" dirty="0" err="1">
                          <a:solidFill>
                            <a:schemeClr val="tx1">
                              <a:lumMod val="50000"/>
                              <a:lumOff val="50000"/>
                            </a:schemeClr>
                          </a:solidFill>
                          <a:effectLst/>
                          <a:latin typeface="+mn-lt"/>
                          <a:ea typeface="+mn-ea"/>
                          <a:cs typeface="+mn-cs"/>
                        </a:rPr>
                        <a:t>menos</a:t>
                      </a:r>
                      <a:r>
                        <a:rPr lang="en-US" sz="1100" b="0" i="0" kern="1200" dirty="0">
                          <a:solidFill>
                            <a:schemeClr val="tx1">
                              <a:lumMod val="50000"/>
                              <a:lumOff val="50000"/>
                            </a:schemeClr>
                          </a:solidFill>
                          <a:effectLst/>
                          <a:latin typeface="+mn-lt"/>
                          <a:ea typeface="+mn-ea"/>
                          <a:cs typeface="+mn-cs"/>
                        </a:rPr>
                        <a:t> a 5 mas)</a:t>
                      </a:r>
                      <a:endParaRPr lang="en-CA" sz="3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 </a:t>
                      </a:r>
                      <a:r>
                        <a:rPr lang="en-CA" sz="1400" b="1" dirty="0" err="1">
                          <a:solidFill>
                            <a:schemeClr val="tx1">
                              <a:lumMod val="50000"/>
                              <a:lumOff val="50000"/>
                            </a:schemeClr>
                          </a:solidFill>
                        </a:rPr>
                        <a:t>menos</a:t>
                      </a:r>
                      <a:r>
                        <a:rPr lang="en-CA" sz="1400" b="1" dirty="0">
                          <a:solidFill>
                            <a:schemeClr val="tx1">
                              <a:lumMod val="50000"/>
                              <a:lumOff val="50000"/>
                            </a:schemeClr>
                          </a:solidFill>
                        </a:rPr>
                        <a:t>  por 1,000 </a:t>
                      </a:r>
                    </a:p>
                    <a:p>
                      <a:pPr algn="ctr"/>
                      <a:r>
                        <a:rPr lang="en-CA" sz="1200" dirty="0">
                          <a:solidFill>
                            <a:schemeClr val="tx1">
                              <a:lumMod val="50000"/>
                              <a:lumOff val="50000"/>
                            </a:schemeClr>
                          </a:solidFill>
                        </a:rPr>
                        <a:t>(9 </a:t>
                      </a:r>
                      <a:r>
                        <a:rPr lang="en-CA" sz="1200" dirty="0" err="1">
                          <a:solidFill>
                            <a:schemeClr val="tx1">
                              <a:lumMod val="50000"/>
                              <a:lumOff val="50000"/>
                            </a:schemeClr>
                          </a:solidFill>
                        </a:rPr>
                        <a:t>menos</a:t>
                      </a:r>
                      <a:r>
                        <a:rPr lang="en-CA" sz="1200" dirty="0">
                          <a:solidFill>
                            <a:schemeClr val="tx1">
                              <a:lumMod val="50000"/>
                              <a:lumOff val="50000"/>
                            </a:schemeClr>
                          </a:solidFill>
                        </a:rPr>
                        <a:t> a 5 mas)</a:t>
                      </a: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02958">
                <a:tc>
                  <a:txBody>
                    <a:bodyPr/>
                    <a:lstStyle/>
                    <a:p>
                      <a:r>
                        <a:rPr lang="en-CA" sz="1400" dirty="0">
                          <a:solidFill>
                            <a:schemeClr val="tx1">
                              <a:lumMod val="50000"/>
                              <a:lumOff val="50000"/>
                            </a:schemeClr>
                          </a:solidFill>
                        </a:rPr>
                        <a:t>EP</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100" b="1" i="0" kern="1200" dirty="0">
                          <a:solidFill>
                            <a:schemeClr val="tx1">
                              <a:lumMod val="50000"/>
                              <a:lumOff val="50000"/>
                            </a:schemeClr>
                          </a:solidFill>
                          <a:effectLst/>
                          <a:latin typeface="+mn-lt"/>
                          <a:ea typeface="+mn-ea"/>
                          <a:cs typeface="+mn-cs"/>
                        </a:rPr>
                        <a:t>RR 0.82</a:t>
                      </a:r>
                      <a:br>
                        <a:rPr lang="en-US" sz="700" dirty="0">
                          <a:solidFill>
                            <a:schemeClr val="tx1">
                              <a:lumMod val="50000"/>
                              <a:lumOff val="50000"/>
                            </a:schemeClr>
                          </a:solidFill>
                        </a:rPr>
                      </a:br>
                      <a:r>
                        <a:rPr lang="en-US" sz="1100" b="0" i="0" kern="1200" dirty="0">
                          <a:solidFill>
                            <a:schemeClr val="tx1">
                              <a:lumMod val="50000"/>
                              <a:lumOff val="50000"/>
                            </a:schemeClr>
                          </a:solidFill>
                          <a:effectLst/>
                          <a:latin typeface="+mn-lt"/>
                          <a:ea typeface="+mn-ea"/>
                          <a:cs typeface="+mn-cs"/>
                        </a:rPr>
                        <a:t>(0.40 to 1.68</a:t>
                      </a:r>
                      <a:endParaRPr lang="en-CA" sz="2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1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0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0 mas)</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 1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10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4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4 mas)</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02958">
                <a:tc>
                  <a:txBody>
                    <a:bodyPr/>
                    <a:lstStyle/>
                    <a:p>
                      <a:r>
                        <a:rPr lang="en-CA" sz="1400" dirty="0">
                          <a:solidFill>
                            <a:schemeClr val="tx1">
                              <a:lumMod val="50000"/>
                              <a:lumOff val="50000"/>
                            </a:schemeClr>
                          </a:solidFill>
                        </a:rPr>
                        <a:t> 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proximal DVT</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RR 0.80</a:t>
                      </a:r>
                      <a:br>
                        <a:rPr lang="en-US" sz="10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(0.21 a 2.96)</a:t>
                      </a:r>
                      <a:endParaRPr lang="en-CA" sz="8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0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br>
                        <a:rPr lang="en-US" sz="9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1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4 mas</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1 </a:t>
                      </a:r>
                      <a:r>
                        <a:rPr lang="en-US" sz="1200" b="1" i="0" kern="1200" dirty="0" err="1">
                          <a:solidFill>
                            <a:schemeClr val="tx1">
                              <a:lumMod val="50000"/>
                              <a:lumOff val="50000"/>
                            </a:schemeClr>
                          </a:solidFill>
                          <a:effectLst/>
                          <a:latin typeface="+mn-lt"/>
                          <a:ea typeface="+mn-ea"/>
                          <a:cs typeface="+mn-cs"/>
                        </a:rPr>
                        <a:t>menos</a:t>
                      </a:r>
                      <a:r>
                        <a:rPr lang="en-US" sz="1200" b="1" i="0" kern="1200" dirty="0">
                          <a:solidFill>
                            <a:schemeClr val="tx1">
                              <a:lumMod val="50000"/>
                              <a:lumOff val="50000"/>
                            </a:schemeClr>
                          </a:solidFill>
                          <a:effectLst/>
                          <a:latin typeface="+mn-lt"/>
                          <a:ea typeface="+mn-ea"/>
                          <a:cs typeface="+mn-cs"/>
                        </a:rPr>
                        <a:t> por 1000</a:t>
                      </a:r>
                      <a:endParaRPr lang="en-US" sz="1000" b="1" i="0" kern="1200" dirty="0">
                        <a:solidFill>
                          <a:schemeClr val="tx1">
                            <a:lumMod val="50000"/>
                            <a:lumOff val="50000"/>
                          </a:schemeClr>
                        </a:solidFill>
                        <a:effectLst/>
                        <a:latin typeface="+mn-lt"/>
                        <a:ea typeface="+mn-ea"/>
                        <a:cs typeface="+mn-cs"/>
                      </a:endParaRPr>
                    </a:p>
                    <a:p>
                      <a:pPr algn="ctr"/>
                      <a:r>
                        <a:rPr lang="en-US" sz="1000" b="1" i="0" kern="1200" dirty="0">
                          <a:solidFill>
                            <a:schemeClr val="tx1">
                              <a:lumMod val="50000"/>
                              <a:lumOff val="50000"/>
                            </a:schemeClr>
                          </a:solidFill>
                          <a:effectLst/>
                          <a:latin typeface="+mn-lt"/>
                          <a:ea typeface="+mn-ea"/>
                          <a:cs typeface="+mn-cs"/>
                        </a:rPr>
                        <a:t>(</a:t>
                      </a:r>
                      <a:r>
                        <a:rPr lang="en-US" sz="1000" b="1" i="0" kern="1200" dirty="0" err="1">
                          <a:solidFill>
                            <a:schemeClr val="tx1">
                              <a:lumMod val="50000"/>
                              <a:lumOff val="50000"/>
                            </a:schemeClr>
                          </a:solidFill>
                          <a:effectLst/>
                          <a:latin typeface="+mn-lt"/>
                          <a:ea typeface="+mn-ea"/>
                          <a:cs typeface="+mn-cs"/>
                        </a:rPr>
                        <a:t>desde</a:t>
                      </a:r>
                      <a:r>
                        <a:rPr lang="en-US" sz="1000" b="1" i="0" kern="1200" dirty="0">
                          <a:solidFill>
                            <a:schemeClr val="tx1">
                              <a:lumMod val="50000"/>
                              <a:lumOff val="50000"/>
                            </a:schemeClr>
                          </a:solidFill>
                          <a:effectLst/>
                          <a:latin typeface="+mn-lt"/>
                          <a:ea typeface="+mn-ea"/>
                          <a:cs typeface="+mn-cs"/>
                        </a:rPr>
                        <a:t> </a:t>
                      </a:r>
                      <a:r>
                        <a:rPr lang="en-US" sz="1200" b="0" i="0" kern="1200" dirty="0">
                          <a:solidFill>
                            <a:schemeClr val="tx1">
                              <a:lumMod val="50000"/>
                              <a:lumOff val="50000"/>
                            </a:schemeClr>
                          </a:solidFill>
                          <a:effectLst/>
                          <a:latin typeface="+mn-lt"/>
                          <a:ea typeface="+mn-ea"/>
                          <a:cs typeface="+mn-cs"/>
                        </a:rPr>
                        <a:t>2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5 mas)</a:t>
                      </a:r>
                      <a:endParaRPr lang="en-CA" sz="9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900">
                <a:tc>
                  <a:txBody>
                    <a:bodyPr/>
                    <a:lstStyle/>
                    <a:p>
                      <a:r>
                        <a:rPr lang="en-CA" sz="1400" dirty="0" err="1">
                          <a:solidFill>
                            <a:schemeClr val="tx1">
                              <a:lumMod val="50000"/>
                              <a:lumOff val="50000"/>
                            </a:schemeClr>
                          </a:solidFill>
                        </a:rPr>
                        <a:t>Sangrado</a:t>
                      </a:r>
                      <a:r>
                        <a:rPr lang="en-CA" sz="1400" dirty="0">
                          <a:solidFill>
                            <a:schemeClr val="tx1">
                              <a:lumMod val="50000"/>
                              <a:lumOff val="50000"/>
                            </a:schemeClr>
                          </a:solidFill>
                        </a:rPr>
                        <a:t> mayor</a:t>
                      </a:r>
                    </a:p>
                  </a:txBody>
                  <a:tcPr marL="27432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b="1" i="0" kern="1200" dirty="0">
                          <a:solidFill>
                            <a:schemeClr val="tx1">
                              <a:lumMod val="50000"/>
                              <a:lumOff val="50000"/>
                            </a:schemeClr>
                          </a:solidFill>
                          <a:effectLst/>
                          <a:latin typeface="+mn-lt"/>
                          <a:ea typeface="+mn-ea"/>
                          <a:cs typeface="+mn-cs"/>
                        </a:rPr>
                        <a:t>RR 0.80</a:t>
                      </a:r>
                      <a:br>
                        <a:rPr lang="en-US" sz="1000" dirty="0">
                          <a:solidFill>
                            <a:schemeClr val="tx1">
                              <a:lumMod val="50000"/>
                              <a:lumOff val="50000"/>
                            </a:schemeClr>
                          </a:solidFill>
                        </a:rPr>
                      </a:br>
                      <a:r>
                        <a:rPr lang="en-US" sz="1000" b="0" i="0" kern="1200" dirty="0">
                          <a:solidFill>
                            <a:schemeClr val="tx1">
                              <a:lumMod val="50000"/>
                              <a:lumOff val="50000"/>
                            </a:schemeClr>
                          </a:solidFill>
                          <a:effectLst/>
                          <a:latin typeface="+mn-lt"/>
                          <a:ea typeface="+mn-ea"/>
                          <a:cs typeface="+mn-cs"/>
                        </a:rPr>
                        <a:t>(0.48 to 1.31)</a:t>
                      </a:r>
                      <a:endParaRPr lang="en-CA" sz="10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CA" sz="14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200" b="1" i="0" kern="1200" dirty="0">
                          <a:solidFill>
                            <a:schemeClr val="tx1">
                              <a:lumMod val="50000"/>
                              <a:lumOff val="50000"/>
                            </a:schemeClr>
                          </a:solidFill>
                          <a:effectLst/>
                          <a:latin typeface="+mn-lt"/>
                          <a:ea typeface="+mn-ea"/>
                          <a:cs typeface="+mn-cs"/>
                        </a:rPr>
                        <a:t>2 mas por 1000</a:t>
                      </a:r>
                      <a:br>
                        <a:rPr lang="en-US" sz="1000" dirty="0">
                          <a:solidFill>
                            <a:schemeClr val="tx1">
                              <a:lumMod val="50000"/>
                              <a:lumOff val="50000"/>
                            </a:schemeClr>
                          </a:solidFill>
                        </a:rPr>
                      </a:br>
                      <a:r>
                        <a:rPr lang="en-US" sz="1200" b="0" i="0" kern="1200" dirty="0">
                          <a:solidFill>
                            <a:schemeClr val="tx1">
                              <a:lumMod val="50000"/>
                              <a:lumOff val="50000"/>
                            </a:schemeClr>
                          </a:solidFill>
                          <a:effectLst/>
                          <a:latin typeface="+mn-lt"/>
                          <a:ea typeface="+mn-ea"/>
                          <a:cs typeface="+mn-cs"/>
                        </a:rPr>
                        <a:t>(</a:t>
                      </a:r>
                      <a:r>
                        <a:rPr lang="en-US" sz="1200" b="0" i="0" kern="1200" dirty="0" err="1">
                          <a:solidFill>
                            <a:schemeClr val="tx1">
                              <a:lumMod val="50000"/>
                              <a:lumOff val="50000"/>
                            </a:schemeClr>
                          </a:solidFill>
                          <a:effectLst/>
                          <a:latin typeface="+mn-lt"/>
                          <a:ea typeface="+mn-ea"/>
                          <a:cs typeface="+mn-cs"/>
                        </a:rPr>
                        <a:t>desde</a:t>
                      </a:r>
                      <a:r>
                        <a:rPr lang="en-US" sz="1200" b="0" i="0" kern="1200" dirty="0">
                          <a:solidFill>
                            <a:schemeClr val="tx1">
                              <a:lumMod val="50000"/>
                              <a:lumOff val="50000"/>
                            </a:schemeClr>
                          </a:solidFill>
                          <a:effectLst/>
                          <a:latin typeface="+mn-lt"/>
                          <a:ea typeface="+mn-ea"/>
                          <a:cs typeface="+mn-cs"/>
                        </a:rPr>
                        <a:t> 5 </a:t>
                      </a:r>
                      <a:r>
                        <a:rPr lang="en-US" sz="1200" b="0" i="0" kern="1200" dirty="0" err="1">
                          <a:solidFill>
                            <a:schemeClr val="tx1">
                              <a:lumMod val="50000"/>
                              <a:lumOff val="50000"/>
                            </a:schemeClr>
                          </a:solidFill>
                          <a:effectLst/>
                          <a:latin typeface="+mn-lt"/>
                          <a:ea typeface="+mn-ea"/>
                          <a:cs typeface="+mn-cs"/>
                        </a:rPr>
                        <a:t>menos</a:t>
                      </a:r>
                      <a:r>
                        <a:rPr lang="en-US" sz="1200" b="0" i="0" kern="1200" dirty="0">
                          <a:solidFill>
                            <a:schemeClr val="tx1">
                              <a:lumMod val="50000"/>
                              <a:lumOff val="50000"/>
                            </a:schemeClr>
                          </a:solidFill>
                          <a:effectLst/>
                          <a:latin typeface="+mn-lt"/>
                          <a:ea typeface="+mn-ea"/>
                          <a:cs typeface="+mn-cs"/>
                        </a:rPr>
                        <a:t> a 3 mas)</a:t>
                      </a:r>
                      <a:endParaRPr lang="en-CA" sz="1400" dirty="0">
                        <a:solidFill>
                          <a:schemeClr val="tx1">
                            <a:lumMod val="50000"/>
                            <a:lumOff val="50000"/>
                          </a:schemeClr>
                        </a:solidFill>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12" name="Rectangle 11">
            <a:extLst>
              <a:ext uri="{FF2B5EF4-FFF2-40B4-BE49-F238E27FC236}">
                <a16:creationId xmlns:a16="http://schemas.microsoft.com/office/drawing/2014/main" id="{257B1B0E-E5EA-4D65-BA7B-1641DE969F41}"/>
              </a:ext>
            </a:extLst>
          </p:cNvPr>
          <p:cNvSpPr/>
          <p:nvPr/>
        </p:nvSpPr>
        <p:spPr>
          <a:xfrm>
            <a:off x="402734" y="4064954"/>
            <a:ext cx="7431968" cy="511628"/>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8">
            <a:extLst>
              <a:ext uri="{FF2B5EF4-FFF2-40B4-BE49-F238E27FC236}">
                <a16:creationId xmlns:a16="http://schemas.microsoft.com/office/drawing/2014/main" id="{907CF57E-BB57-6D45-A671-A63E9A7BB9D6}"/>
              </a:ext>
            </a:extLst>
          </p:cNvPr>
          <p:cNvSpPr>
            <a:spLocks noGrp="1"/>
          </p:cNvSpPr>
          <p:nvPr>
            <p:ph type="title"/>
          </p:nvPr>
        </p:nvSpPr>
        <p:spPr/>
        <p:txBody>
          <a:bodyPr/>
          <a:lstStyle/>
          <a:p>
            <a:r>
              <a:rPr lang="en-CA" dirty="0"/>
              <a:t>Recomendacion</a:t>
            </a:r>
            <a:endParaRPr lang="en-US" dirty="0"/>
          </a:p>
        </p:txBody>
      </p:sp>
      <p:sp>
        <p:nvSpPr>
          <p:cNvPr id="19" name="Oval 18">
            <a:extLst>
              <a:ext uri="{FF2B5EF4-FFF2-40B4-BE49-F238E27FC236}">
                <a16:creationId xmlns:a16="http://schemas.microsoft.com/office/drawing/2014/main" id="{1A2F921D-A179-B643-B0C3-FD0FE6544E4F}"/>
              </a:ext>
            </a:extLst>
          </p:cNvPr>
          <p:cNvSpPr/>
          <p:nvPr/>
        </p:nvSpPr>
        <p:spPr>
          <a:xfrm>
            <a:off x="454061" y="372414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Oval 19">
            <a:extLst>
              <a:ext uri="{FF2B5EF4-FFF2-40B4-BE49-F238E27FC236}">
                <a16:creationId xmlns:a16="http://schemas.microsoft.com/office/drawing/2014/main" id="{B5A6DBB9-4358-D54A-A1A8-FF71D50DCA01}"/>
              </a:ext>
            </a:extLst>
          </p:cNvPr>
          <p:cNvSpPr/>
          <p:nvPr/>
        </p:nvSpPr>
        <p:spPr>
          <a:xfrm>
            <a:off x="454061" y="4215246"/>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DA63238C-A310-9E4A-94D5-71841AB85045}"/>
              </a:ext>
            </a:extLst>
          </p:cNvPr>
          <p:cNvSpPr/>
          <p:nvPr/>
        </p:nvSpPr>
        <p:spPr>
          <a:xfrm>
            <a:off x="454061" y="4736706"/>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22B0AEF8-0B6C-A243-8577-F28FDC296C5F}"/>
              </a:ext>
            </a:extLst>
          </p:cNvPr>
          <p:cNvSpPr/>
          <p:nvPr/>
        </p:nvSpPr>
        <p:spPr>
          <a:xfrm>
            <a:off x="454061" y="525079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CuadroTexto 20">
            <a:extLst>
              <a:ext uri="{FF2B5EF4-FFF2-40B4-BE49-F238E27FC236}">
                <a16:creationId xmlns:a16="http://schemas.microsoft.com/office/drawing/2014/main" id="{1D381F9B-F995-4067-AD65-8AF9E6F73E9F}"/>
              </a:ext>
            </a:extLst>
          </p:cNvPr>
          <p:cNvSpPr txBox="1"/>
          <p:nvPr/>
        </p:nvSpPr>
        <p:spPr>
          <a:xfrm>
            <a:off x="385846" y="1851526"/>
            <a:ext cx="8492690" cy="430887"/>
          </a:xfrm>
          <a:prstGeom prst="rect">
            <a:avLst/>
          </a:prstGeom>
          <a:noFill/>
        </p:spPr>
        <p:txBody>
          <a:bodyPr wrap="square" lIns="0" tIns="0" rIns="0" bIns="0">
            <a:spAutoFit/>
          </a:bodyPr>
          <a:lstStyle/>
          <a:p>
            <a:r>
              <a:rPr lang="es-ES" sz="1400" b="1" i="1" dirty="0">
                <a:solidFill>
                  <a:schemeClr val="tx1">
                    <a:lumMod val="50000"/>
                    <a:lumOff val="50000"/>
                  </a:schemeClr>
                </a:solidFill>
                <a:latin typeface="Calibri Light" panose="020F0302020204030204" pitchFamily="34" charset="0"/>
              </a:rPr>
              <a:t>¿Debe usarse </a:t>
            </a:r>
            <a:r>
              <a:rPr lang="es-ES" sz="1400" b="1" i="1" dirty="0">
                <a:solidFill>
                  <a:srgbClr val="E43D31"/>
                </a:solidFill>
                <a:latin typeface="Calibri Light" panose="020F0302020204030204" pitchFamily="34" charset="0"/>
              </a:rPr>
              <a:t>heparina no fraccionada o heparina de bajo peso molecular </a:t>
            </a:r>
            <a:r>
              <a:rPr lang="es-ES" sz="1400" b="1" i="1" dirty="0">
                <a:solidFill>
                  <a:schemeClr val="tx1">
                    <a:lumMod val="50000"/>
                    <a:lumOff val="50000"/>
                  </a:schemeClr>
                </a:solidFill>
                <a:latin typeface="Calibri Light" panose="020F0302020204030204" pitchFamily="34" charset="0"/>
              </a:rPr>
              <a:t>en pacientes </a:t>
            </a:r>
            <a:r>
              <a:rPr lang="es-CO" sz="1400" b="1" i="1" dirty="0">
                <a:solidFill>
                  <a:schemeClr val="tx1">
                    <a:lumMod val="50000"/>
                    <a:lumOff val="50000"/>
                  </a:schemeClr>
                </a:solidFill>
                <a:latin typeface="Calibri Light" panose="020F0302020204030204" pitchFamily="34" charset="0"/>
              </a:rPr>
              <a:t>hospitalizados con enfermedades criticas o agudas, que requieren profilaxis farmacológica? </a:t>
            </a:r>
            <a:endParaRPr lang="es-CO" sz="1400" b="1" dirty="0">
              <a:solidFill>
                <a:schemeClr val="tx1">
                  <a:lumMod val="50000"/>
                  <a:lumOff val="50000"/>
                </a:schemeClr>
              </a:solidFill>
            </a:endParaRPr>
          </a:p>
        </p:txBody>
      </p:sp>
      <p:sp>
        <p:nvSpPr>
          <p:cNvPr id="24" name="CuadroTexto 23">
            <a:extLst>
              <a:ext uri="{FF2B5EF4-FFF2-40B4-BE49-F238E27FC236}">
                <a16:creationId xmlns:a16="http://schemas.microsoft.com/office/drawing/2014/main" id="{DB409187-D834-4879-AA2B-B83223DF978A}"/>
              </a:ext>
            </a:extLst>
          </p:cNvPr>
          <p:cNvSpPr txBox="1"/>
          <p:nvPr/>
        </p:nvSpPr>
        <p:spPr>
          <a:xfrm>
            <a:off x="385846" y="2339205"/>
            <a:ext cx="8492690" cy="430887"/>
          </a:xfrm>
          <a:prstGeom prst="rect">
            <a:avLst/>
          </a:prstGeom>
          <a:noFill/>
        </p:spPr>
        <p:txBody>
          <a:bodyPr wrap="square" lIns="0" tIns="0" rIns="0" bIns="0">
            <a:spAutoFit/>
          </a:bodyPr>
          <a:lstStyle/>
          <a:p>
            <a:r>
              <a:rPr lang="es-ES" sz="1400" dirty="0">
                <a:solidFill>
                  <a:schemeClr val="tx1">
                    <a:lumMod val="50000"/>
                    <a:lumOff val="50000"/>
                  </a:schemeClr>
                </a:solidFill>
                <a:latin typeface="Calibri" panose="020F0502020204030204" pitchFamily="34" charset="0"/>
              </a:rPr>
              <a:t>El panel latinoamericano sugiere el uso de cualquiera de estas dos opciones, heparina no fraccionada o heparina de bajo peso molecular (recomendación condicional basada en certeza baja en la evidencia sobre los efectos </a:t>
            </a:r>
            <a:r>
              <a:rPr lang="es-ES" sz="1400" dirty="0">
                <a:solidFill>
                  <a:schemeClr val="tx1">
                    <a:lumMod val="50000"/>
                    <a:lumOff val="50000"/>
                  </a:schemeClr>
                </a:solidFill>
                <a:latin typeface="Cambria Math" panose="02040503050406030204" pitchFamily="18" charset="0"/>
              </a:rPr>
              <a:t>⨁⨁◯◯</a:t>
            </a:r>
            <a:r>
              <a:rPr lang="es-ES" sz="1400" dirty="0">
                <a:solidFill>
                  <a:schemeClr val="tx1">
                    <a:lumMod val="50000"/>
                    <a:lumOff val="50000"/>
                  </a:schemeClr>
                </a:solidFill>
                <a:latin typeface="Calibri" panose="020F0502020204030204" pitchFamily="34" charset="0"/>
              </a:rPr>
              <a:t>). </a:t>
            </a:r>
          </a:p>
        </p:txBody>
      </p:sp>
      <p:sp>
        <p:nvSpPr>
          <p:cNvPr id="25" name="CuadroTexto 24">
            <a:extLst>
              <a:ext uri="{FF2B5EF4-FFF2-40B4-BE49-F238E27FC236}">
                <a16:creationId xmlns:a16="http://schemas.microsoft.com/office/drawing/2014/main" id="{6360C28B-BB98-492C-A6E5-D3E3F02E4C3E}"/>
              </a:ext>
            </a:extLst>
          </p:cNvPr>
          <p:cNvSpPr txBox="1"/>
          <p:nvPr/>
        </p:nvSpPr>
        <p:spPr>
          <a:xfrm>
            <a:off x="8029254" y="2947018"/>
            <a:ext cx="3708685" cy="3228160"/>
          </a:xfrm>
          <a:prstGeom prst="rect">
            <a:avLst/>
          </a:prstGeom>
          <a:solidFill>
            <a:srgbClr val="FDDDB0"/>
          </a:solidFill>
        </p:spPr>
        <p:txBody>
          <a:bodyPr wrap="square">
            <a:noAutofit/>
          </a:bodyPr>
          <a:lstStyle/>
          <a:p>
            <a:r>
              <a:rPr lang="es-ES" sz="1400" b="1" dirty="0">
                <a:solidFill>
                  <a:schemeClr val="tx1">
                    <a:lumMod val="50000"/>
                    <a:lumOff val="50000"/>
                  </a:schemeClr>
                </a:solidFill>
                <a:latin typeface="Calibri" panose="020F0502020204030204" pitchFamily="34" charset="0"/>
              </a:rPr>
              <a:t>Comentarios</a:t>
            </a:r>
          </a:p>
          <a:p>
            <a:pPr marL="102870" indent="-102870">
              <a:spcAft>
                <a:spcPts val="300"/>
              </a:spcAft>
              <a:buFont typeface="Arial" panose="020B0604020202020204" pitchFamily="34" charset="0"/>
              <a:buChar char="•"/>
            </a:pPr>
            <a:r>
              <a:rPr lang="es-ES" sz="1400" dirty="0">
                <a:solidFill>
                  <a:schemeClr val="tx1">
                    <a:lumMod val="50000"/>
                    <a:lumOff val="50000"/>
                  </a:schemeClr>
                </a:solidFill>
                <a:latin typeface="Calibri" panose="020F0502020204030204" pitchFamily="34" charset="0"/>
              </a:rPr>
              <a:t>La diferencia entre la heparina no fraccionada y la heparina de bajo peso molecular en eventos de trombosis venosa y sangrados,  es muy pequeña. </a:t>
            </a:r>
          </a:p>
          <a:p>
            <a:pPr marL="102870" indent="-102870">
              <a:spcAft>
                <a:spcPts val="300"/>
              </a:spcAft>
              <a:buFont typeface="Arial" panose="020B0604020202020204" pitchFamily="34" charset="0"/>
              <a:buChar char="•"/>
            </a:pPr>
            <a:r>
              <a:rPr lang="es-ES" sz="1400" dirty="0">
                <a:solidFill>
                  <a:schemeClr val="tx1">
                    <a:lumMod val="50000"/>
                    <a:lumOff val="50000"/>
                  </a:schemeClr>
                </a:solidFill>
                <a:latin typeface="Calibri" panose="020F0502020204030204" pitchFamily="34" charset="0"/>
              </a:rPr>
              <a:t>La heparina no fraccionada puede ser una alternativa razonable en sitios donde el precio de la heparina de bajo peso molecular representa una barrera. </a:t>
            </a:r>
          </a:p>
          <a:p>
            <a:pPr marL="102870" indent="-102870">
              <a:spcAft>
                <a:spcPts val="300"/>
              </a:spcAft>
              <a:buFont typeface="Arial" panose="020B0604020202020204" pitchFamily="34" charset="0"/>
              <a:buChar char="•"/>
            </a:pPr>
            <a:r>
              <a:rPr lang="es-ES" sz="1400" dirty="0">
                <a:solidFill>
                  <a:schemeClr val="tx1">
                    <a:lumMod val="50000"/>
                    <a:lumOff val="50000"/>
                  </a:schemeClr>
                </a:solidFill>
                <a:latin typeface="Calibri" panose="020F0502020204030204" pitchFamily="34" charset="0"/>
              </a:rPr>
              <a:t>En situaciones donde el acceso a la HBPM, no es un problema, esta  opción es  una alternativa más conveniente para los pacientes, médicos y proveedores de servicios </a:t>
            </a:r>
          </a:p>
        </p:txBody>
      </p:sp>
      <p:sp>
        <p:nvSpPr>
          <p:cNvPr id="26" name="CuadroTexto 25">
            <a:extLst>
              <a:ext uri="{FF2B5EF4-FFF2-40B4-BE49-F238E27FC236}">
                <a16:creationId xmlns:a16="http://schemas.microsoft.com/office/drawing/2014/main" id="{A868D09B-E202-4E80-ACF4-4354BBC0EA1D}"/>
              </a:ext>
            </a:extLst>
          </p:cNvPr>
          <p:cNvSpPr txBox="1"/>
          <p:nvPr/>
        </p:nvSpPr>
        <p:spPr>
          <a:xfrm>
            <a:off x="402733" y="5713513"/>
            <a:ext cx="7431969" cy="461665"/>
          </a:xfrm>
          <a:prstGeom prst="rect">
            <a:avLst/>
          </a:prstGeom>
          <a:solidFill>
            <a:srgbClr val="BFE0E5"/>
          </a:solidFill>
        </p:spPr>
        <p:txBody>
          <a:bodyPr wrap="square">
            <a:spAutoFit/>
          </a:bodyPr>
          <a:lstStyle/>
          <a:p>
            <a:r>
              <a:rPr lang="es-ES" sz="1200" dirty="0">
                <a:solidFill>
                  <a:schemeClr val="tx1">
                    <a:lumMod val="50000"/>
                    <a:lumOff val="50000"/>
                  </a:schemeClr>
                </a:solidFill>
              </a:rPr>
              <a:t>Esta recomendación cambió de dirección. El panel original hizo una recomendación condicional a favor de la HBPM, Pero el panel latinoamericano hizo una recomendación condicional a favor de cualquiera de los dos. </a:t>
            </a:r>
            <a:endParaRPr lang="es-CO" sz="1200" dirty="0">
              <a:solidFill>
                <a:schemeClr val="tx1">
                  <a:lumMod val="50000"/>
                  <a:lumOff val="50000"/>
                </a:schemeClr>
              </a:solidFill>
            </a:endParaRPr>
          </a:p>
        </p:txBody>
      </p:sp>
      <p:grpSp>
        <p:nvGrpSpPr>
          <p:cNvPr id="27" name="Group 15">
            <a:extLst>
              <a:ext uri="{FF2B5EF4-FFF2-40B4-BE49-F238E27FC236}">
                <a16:creationId xmlns:a16="http://schemas.microsoft.com/office/drawing/2014/main" id="{EE3CD696-3499-4B82-AE6E-675227822C94}"/>
              </a:ext>
            </a:extLst>
          </p:cNvPr>
          <p:cNvGrpSpPr/>
          <p:nvPr/>
        </p:nvGrpSpPr>
        <p:grpSpPr>
          <a:xfrm>
            <a:off x="7674646" y="6289805"/>
            <a:ext cx="4355871" cy="276999"/>
            <a:chOff x="6764144" y="6483928"/>
            <a:chExt cx="4355871" cy="276999"/>
          </a:xfrm>
        </p:grpSpPr>
        <p:sp>
          <p:nvSpPr>
            <p:cNvPr id="28" name="TextBox 16">
              <a:extLst>
                <a:ext uri="{FF2B5EF4-FFF2-40B4-BE49-F238E27FC236}">
                  <a16:creationId xmlns:a16="http://schemas.microsoft.com/office/drawing/2014/main" id="{AFBB640A-78BB-484C-B1C8-ED257429565B}"/>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Calidad de Evidencia (GRADE): Bajo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Moderada</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Fuerte</a:t>
              </a:r>
              <a:endPar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29" name="Oval 17">
              <a:extLst>
                <a:ext uri="{FF2B5EF4-FFF2-40B4-BE49-F238E27FC236}">
                  <a16:creationId xmlns:a16="http://schemas.microsoft.com/office/drawing/2014/main" id="{E4F095F9-3823-4ED1-81E5-BB27C3D1155B}"/>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18">
              <a:extLst>
                <a:ext uri="{FF2B5EF4-FFF2-40B4-BE49-F238E27FC236}">
                  <a16:creationId xmlns:a16="http://schemas.microsoft.com/office/drawing/2014/main" id="{3C17DF8D-70CE-4351-A7BE-8056A7965A42}"/>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19">
              <a:extLst>
                <a:ext uri="{FF2B5EF4-FFF2-40B4-BE49-F238E27FC236}">
                  <a16:creationId xmlns:a16="http://schemas.microsoft.com/office/drawing/2014/main" id="{8707789E-CF7C-42AF-80E3-FD50ACCC0F0C}"/>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714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2" grpId="0" animBg="1"/>
      <p:bldP spid="23"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6112FC6-BD93-274E-9034-043E39CE2786}"/>
              </a:ext>
            </a:extLst>
          </p:cNvPr>
          <p:cNvSpPr/>
          <p:nvPr/>
        </p:nvSpPr>
        <p:spPr>
          <a:xfrm>
            <a:off x="6331974" y="4365523"/>
            <a:ext cx="1307692" cy="183863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2ABC703-1C10-490A-8D1C-1F4473260256}"/>
              </a:ext>
            </a:extLst>
          </p:cNvPr>
          <p:cNvSpPr>
            <a:spLocks noGrp="1"/>
          </p:cNvSpPr>
          <p:nvPr>
            <p:ph idx="1"/>
          </p:nvPr>
        </p:nvSpPr>
        <p:spPr>
          <a:xfrm>
            <a:off x="419099" y="1715041"/>
            <a:ext cx="10972801" cy="3954625"/>
          </a:xfrm>
        </p:spPr>
        <p:txBody>
          <a:bodyPr/>
          <a:lstStyle/>
          <a:p>
            <a:pPr marL="0" indent="0">
              <a:spcAft>
                <a:spcPts val="1200"/>
              </a:spcAft>
              <a:buNone/>
            </a:pPr>
            <a:r>
              <a:rPr lang="es-ES" dirty="0"/>
              <a:t>Durante la revista de los Especialistas  y  residentes  en el piso de medicina interna se discute  la posibilidad de en algún momento  hacer el cambio al uso de agentes anticoagulantes directos en esta paciente.</a:t>
            </a:r>
          </a:p>
          <a:p>
            <a:pPr marL="0" indent="0" algn="ctr">
              <a:buNone/>
            </a:pPr>
            <a:r>
              <a:rPr lang="es-CO" b="1" dirty="0">
                <a:solidFill>
                  <a:srgbClr val="E43D31"/>
                </a:solidFill>
              </a:rPr>
              <a:t>¿Estaría </a:t>
            </a:r>
            <a:r>
              <a:rPr lang="es-CO" b="1" dirty="0" err="1">
                <a:solidFill>
                  <a:srgbClr val="E43D31"/>
                </a:solidFill>
              </a:rPr>
              <a:t>ud</a:t>
            </a:r>
            <a:r>
              <a:rPr lang="es-CO" b="1" dirty="0">
                <a:solidFill>
                  <a:srgbClr val="E43D31"/>
                </a:solidFill>
              </a:rPr>
              <a:t> de acuerdo??</a:t>
            </a:r>
            <a:endParaRPr lang="es-ES" b="1" dirty="0">
              <a:solidFill>
                <a:srgbClr val="E43D31"/>
              </a:solidFill>
            </a:endParaRPr>
          </a:p>
        </p:txBody>
      </p:sp>
      <p:sp>
        <p:nvSpPr>
          <p:cNvPr id="12" name="CuadroTexto 11">
            <a:extLst>
              <a:ext uri="{FF2B5EF4-FFF2-40B4-BE49-F238E27FC236}">
                <a16:creationId xmlns:a16="http://schemas.microsoft.com/office/drawing/2014/main" id="{0C271BEB-30D1-4D7E-AB68-A7A433C0EA91}"/>
              </a:ext>
            </a:extLst>
          </p:cNvPr>
          <p:cNvSpPr txBox="1"/>
          <p:nvPr/>
        </p:nvSpPr>
        <p:spPr>
          <a:xfrm>
            <a:off x="4902450" y="5544952"/>
            <a:ext cx="386324"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92D050"/>
                </a:solidFill>
                <a:effectLst/>
                <a:uLnTx/>
                <a:uFillTx/>
                <a:latin typeface="Calibri"/>
                <a:ea typeface="+mn-ea"/>
                <a:cs typeface="+mn-cs"/>
              </a:rPr>
              <a:t>SI </a:t>
            </a:r>
            <a:endParaRPr kumimoji="0" lang="es-CO" sz="3200" b="0" i="0" u="none" strike="noStrike" kern="1200" cap="none" spc="0" normalizeH="0" baseline="0" noProof="0" dirty="0">
              <a:ln>
                <a:noFill/>
              </a:ln>
              <a:solidFill>
                <a:srgbClr val="92D050"/>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9A83C4B4-79C4-4F27-A5AE-37384AD50EC0}"/>
              </a:ext>
            </a:extLst>
          </p:cNvPr>
          <p:cNvSpPr txBox="1"/>
          <p:nvPr/>
        </p:nvSpPr>
        <p:spPr>
          <a:xfrm>
            <a:off x="6774426" y="5534195"/>
            <a:ext cx="629981"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E43D31"/>
                </a:solidFill>
                <a:effectLst/>
                <a:uLnTx/>
                <a:uFillTx/>
                <a:latin typeface="Calibri"/>
                <a:ea typeface="+mn-ea"/>
                <a:cs typeface="+mn-cs"/>
              </a:rPr>
              <a:t>NO </a:t>
            </a:r>
            <a:endParaRPr kumimoji="0" lang="es-CO" sz="3200" b="0" i="0" u="none" strike="noStrike" kern="1200" cap="none" spc="0" normalizeH="0" baseline="0" noProof="0" dirty="0">
              <a:ln>
                <a:noFill/>
              </a:ln>
              <a:solidFill>
                <a:srgbClr val="E43D31"/>
              </a:solidFill>
              <a:effectLst/>
              <a:uLnTx/>
              <a:uFillTx/>
              <a:latin typeface="Calibri"/>
              <a:ea typeface="+mn-ea"/>
              <a:cs typeface="+mn-cs"/>
            </a:endParaRPr>
          </a:p>
        </p:txBody>
      </p:sp>
      <p:pic>
        <p:nvPicPr>
          <p:cNvPr id="4" name="Graphic 3" descr="Badge Tick1 with solid fill">
            <a:extLst>
              <a:ext uri="{FF2B5EF4-FFF2-40B4-BE49-F238E27FC236}">
                <a16:creationId xmlns:a16="http://schemas.microsoft.com/office/drawing/2014/main" id="{7EE5AAEA-FAE1-8147-A3C5-1B5970DCFF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8412" y="4690959"/>
            <a:ext cx="914400" cy="914400"/>
          </a:xfrm>
          <a:prstGeom prst="rect">
            <a:avLst/>
          </a:prstGeom>
        </p:spPr>
      </p:pic>
      <p:pic>
        <p:nvPicPr>
          <p:cNvPr id="7" name="Graphic 6" descr="Badge Cross with solid fill">
            <a:extLst>
              <a:ext uri="{FF2B5EF4-FFF2-40B4-BE49-F238E27FC236}">
                <a16:creationId xmlns:a16="http://schemas.microsoft.com/office/drawing/2014/main" id="{69FCCFE5-DB67-FB43-8430-F58F752AD2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4718" y="4678232"/>
            <a:ext cx="914400" cy="914400"/>
          </a:xfrm>
          <a:prstGeom prst="rect">
            <a:avLst/>
          </a:prstGeom>
        </p:spPr>
      </p:pic>
      <p:cxnSp>
        <p:nvCxnSpPr>
          <p:cNvPr id="21" name="Straight Arrow Connector 20">
            <a:extLst>
              <a:ext uri="{FF2B5EF4-FFF2-40B4-BE49-F238E27FC236}">
                <a16:creationId xmlns:a16="http://schemas.microsoft.com/office/drawing/2014/main" id="{98689123-3E77-2F48-9C09-3AA5E7230EC7}"/>
              </a:ext>
            </a:extLst>
          </p:cNvPr>
          <p:cNvCxnSpPr/>
          <p:nvPr/>
        </p:nvCxnSpPr>
        <p:spPr>
          <a:xfrm>
            <a:off x="5801032" y="3588774"/>
            <a:ext cx="973394" cy="1102185"/>
          </a:xfrm>
          <a:prstGeom prst="straightConnector1">
            <a:avLst/>
          </a:prstGeom>
          <a:ln w="53975">
            <a:solidFill>
              <a:srgbClr val="E43D3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33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2D83BDCB-5C27-4600-AE8B-D7DB4AF9D973}"/>
              </a:ext>
            </a:extLst>
          </p:cNvPr>
          <p:cNvSpPr txBox="1"/>
          <p:nvPr/>
        </p:nvSpPr>
        <p:spPr>
          <a:xfrm>
            <a:off x="326334" y="1788056"/>
            <a:ext cx="8168737" cy="1461939"/>
          </a:xfrm>
          <a:prstGeom prst="rect">
            <a:avLst/>
          </a:prstGeom>
          <a:noFill/>
        </p:spPr>
        <p:txBody>
          <a:bodyPr wrap="square">
            <a:spAutoFit/>
          </a:bodyPr>
          <a:lstStyle/>
          <a:p>
            <a:pPr>
              <a:spcAft>
                <a:spcPts val="600"/>
              </a:spcAft>
            </a:pPr>
            <a:r>
              <a:rPr lang="es-CO" sz="1400" b="1" i="1" dirty="0">
                <a:solidFill>
                  <a:schemeClr val="tx1">
                    <a:lumMod val="50000"/>
                    <a:lumOff val="50000"/>
                  </a:schemeClr>
                </a:solidFill>
                <a:latin typeface="Calibri Light" panose="020F0302020204030204" pitchFamily="34" charset="0"/>
              </a:rPr>
              <a:t>¿Debe usarse </a:t>
            </a:r>
            <a:r>
              <a:rPr lang="es-CO" sz="1400" b="1" i="1" dirty="0">
                <a:solidFill>
                  <a:srgbClr val="E43D31"/>
                </a:solidFill>
                <a:latin typeface="Calibri Light" panose="020F0302020204030204" pitchFamily="34" charset="0"/>
              </a:rPr>
              <a:t>heparina de bajo peso molecular sobre agentes anticoagulantes orales </a:t>
            </a:r>
            <a:r>
              <a:rPr lang="es-ES" sz="1400" b="1" i="1" dirty="0">
                <a:solidFill>
                  <a:srgbClr val="E43D31"/>
                </a:solidFill>
                <a:latin typeface="Calibri Light" panose="020F0302020204030204" pitchFamily="34" charset="0"/>
              </a:rPr>
              <a:t>directos </a:t>
            </a:r>
            <a:r>
              <a:rPr lang="es-ES" sz="1400" b="1" i="1" dirty="0">
                <a:solidFill>
                  <a:schemeClr val="tx1">
                    <a:lumMod val="50000"/>
                    <a:lumOff val="50000"/>
                  </a:schemeClr>
                </a:solidFill>
                <a:latin typeface="Calibri Light" panose="020F0302020204030204" pitchFamily="34" charset="0"/>
              </a:rPr>
              <a:t>en pacientes con enfermedades agudas que requieren trombo-profilaxis </a:t>
            </a:r>
            <a:r>
              <a:rPr lang="es-CO" sz="1400" b="1" i="1" dirty="0">
                <a:solidFill>
                  <a:schemeClr val="tx1">
                    <a:lumMod val="50000"/>
                    <a:lumOff val="50000"/>
                  </a:schemeClr>
                </a:solidFill>
                <a:latin typeface="Calibri Light" panose="020F0302020204030204" pitchFamily="34" charset="0"/>
              </a:rPr>
              <a:t>farmacológica? </a:t>
            </a:r>
            <a:endParaRPr lang="es-ES" sz="1400" dirty="0">
              <a:solidFill>
                <a:schemeClr val="tx1">
                  <a:lumMod val="50000"/>
                  <a:lumOff val="50000"/>
                </a:schemeClr>
              </a:solidFill>
              <a:latin typeface="Calibri" panose="020F0502020204030204" pitchFamily="34" charset="0"/>
            </a:endParaRPr>
          </a:p>
          <a:p>
            <a:r>
              <a:rPr lang="es-ES" sz="1400" dirty="0">
                <a:solidFill>
                  <a:schemeClr val="tx1">
                    <a:lumMod val="50000"/>
                    <a:lumOff val="50000"/>
                  </a:schemeClr>
                </a:solidFill>
                <a:latin typeface="Calibri" panose="020F0502020204030204" pitchFamily="34" charset="0"/>
              </a:rPr>
              <a:t>El panel latinoamericano surgiere usar la </a:t>
            </a:r>
            <a:r>
              <a:rPr lang="es-ES" sz="1400" b="1" dirty="0">
                <a:solidFill>
                  <a:srgbClr val="E43D31"/>
                </a:solidFill>
                <a:latin typeface="Calibri" panose="020F0502020204030204" pitchFamily="34" charset="0"/>
              </a:rPr>
              <a:t>heparina de bajo peso molecular sobre los agentes anticoagulantes orales directos en trombo profilaxis</a:t>
            </a:r>
            <a:r>
              <a:rPr lang="es-ES" sz="1400" b="1" dirty="0">
                <a:solidFill>
                  <a:srgbClr val="FF0000"/>
                </a:solidFill>
                <a:latin typeface="Calibri" panose="020F0502020204030204" pitchFamily="34" charset="0"/>
              </a:rPr>
              <a:t> </a:t>
            </a:r>
            <a:r>
              <a:rPr lang="es-ES" sz="1400" b="1" dirty="0">
                <a:solidFill>
                  <a:schemeClr val="tx1">
                    <a:lumMod val="50000"/>
                    <a:lumOff val="50000"/>
                  </a:schemeClr>
                </a:solidFill>
                <a:latin typeface="Calibri" panose="020F0502020204030204" pitchFamily="34" charset="0"/>
              </a:rPr>
              <a:t>medica  </a:t>
            </a:r>
            <a:r>
              <a:rPr lang="es-ES" sz="1400" dirty="0">
                <a:solidFill>
                  <a:schemeClr val="tx1">
                    <a:lumMod val="50000"/>
                    <a:lumOff val="50000"/>
                  </a:schemeClr>
                </a:solidFill>
                <a:latin typeface="Calibri" panose="020F0502020204030204" pitchFamily="34" charset="0"/>
              </a:rPr>
              <a:t>(recomendación condicional basada en certeza moderada en la </a:t>
            </a:r>
            <a:r>
              <a:rPr lang="es-CO" sz="1400" dirty="0">
                <a:solidFill>
                  <a:schemeClr val="tx1">
                    <a:lumMod val="50000"/>
                    <a:lumOff val="50000"/>
                  </a:schemeClr>
                </a:solidFill>
                <a:latin typeface="Calibri" panose="020F0502020204030204" pitchFamily="34" charset="0"/>
              </a:rPr>
              <a:t>evidencia sobre los efectos </a:t>
            </a:r>
            <a:r>
              <a:rPr lang="es-CO" sz="1400" dirty="0">
                <a:solidFill>
                  <a:schemeClr val="tx1">
                    <a:lumMod val="50000"/>
                    <a:lumOff val="50000"/>
                  </a:schemeClr>
                </a:solidFill>
                <a:latin typeface="Cambria Math" panose="02040503050406030204" pitchFamily="18" charset="0"/>
              </a:rPr>
              <a:t>⨁⨁⨁◯</a:t>
            </a:r>
            <a:r>
              <a:rPr lang="es-CO" sz="1400" dirty="0">
                <a:solidFill>
                  <a:schemeClr val="tx1">
                    <a:lumMod val="50000"/>
                    <a:lumOff val="50000"/>
                  </a:schemeClr>
                </a:solidFill>
                <a:latin typeface="Calibri" panose="020F0502020204030204" pitchFamily="34" charset="0"/>
              </a:rPr>
              <a:t>). </a:t>
            </a:r>
          </a:p>
          <a:p>
            <a:r>
              <a:rPr lang="es-CO" sz="1400" dirty="0">
                <a:solidFill>
                  <a:schemeClr val="tx1">
                    <a:lumMod val="50000"/>
                    <a:lumOff val="50000"/>
                  </a:schemeClr>
                </a:solidFill>
                <a:latin typeface="Calibri" panose="020F0502020204030204" pitchFamily="34" charset="0"/>
              </a:rPr>
              <a:t> </a:t>
            </a:r>
            <a:endParaRPr lang="es-CO" sz="1400" dirty="0">
              <a:solidFill>
                <a:schemeClr val="tx1">
                  <a:lumMod val="50000"/>
                  <a:lumOff val="50000"/>
                </a:schemeClr>
              </a:solidFill>
            </a:endParaRPr>
          </a:p>
        </p:txBody>
      </p:sp>
      <p:graphicFrame>
        <p:nvGraphicFramePr>
          <p:cNvPr id="7" name="Table 6">
            <a:extLst>
              <a:ext uri="{FF2B5EF4-FFF2-40B4-BE49-F238E27FC236}">
                <a16:creationId xmlns:a16="http://schemas.microsoft.com/office/drawing/2014/main" id="{4A96E0A6-451B-402E-889A-757E6BEE1A30}"/>
              </a:ext>
            </a:extLst>
          </p:cNvPr>
          <p:cNvGraphicFramePr>
            <a:graphicFrameLocks noGrp="1"/>
          </p:cNvGraphicFramePr>
          <p:nvPr>
            <p:extLst>
              <p:ext uri="{D42A27DB-BD31-4B8C-83A1-F6EECF244321}">
                <p14:modId xmlns:p14="http://schemas.microsoft.com/office/powerpoint/2010/main" val="744129691"/>
              </p:ext>
            </p:extLst>
          </p:nvPr>
        </p:nvGraphicFramePr>
        <p:xfrm>
          <a:off x="419099" y="3429001"/>
          <a:ext cx="7941435" cy="2839024"/>
        </p:xfrm>
        <a:graphic>
          <a:graphicData uri="http://schemas.openxmlformats.org/drawingml/2006/table">
            <a:tbl>
              <a:tblPr firstRow="1" bandRow="1">
                <a:tableStyleId>{5940675A-B579-460E-94D1-54222C63F5DA}</a:tableStyleId>
              </a:tblPr>
              <a:tblGrid>
                <a:gridCol w="1743040">
                  <a:extLst>
                    <a:ext uri="{9D8B030D-6E8A-4147-A177-3AD203B41FA5}">
                      <a16:colId xmlns:a16="http://schemas.microsoft.com/office/drawing/2014/main" val="325642109"/>
                    </a:ext>
                  </a:extLst>
                </a:gridCol>
                <a:gridCol w="1493018">
                  <a:extLst>
                    <a:ext uri="{9D8B030D-6E8A-4147-A177-3AD203B41FA5}">
                      <a16:colId xmlns:a16="http://schemas.microsoft.com/office/drawing/2014/main" val="815985156"/>
                    </a:ext>
                  </a:extLst>
                </a:gridCol>
                <a:gridCol w="2303514">
                  <a:extLst>
                    <a:ext uri="{9D8B030D-6E8A-4147-A177-3AD203B41FA5}">
                      <a16:colId xmlns:a16="http://schemas.microsoft.com/office/drawing/2014/main" val="1109489225"/>
                    </a:ext>
                  </a:extLst>
                </a:gridCol>
                <a:gridCol w="2401863">
                  <a:extLst>
                    <a:ext uri="{9D8B030D-6E8A-4147-A177-3AD203B41FA5}">
                      <a16:colId xmlns:a16="http://schemas.microsoft.com/office/drawing/2014/main" val="738517967"/>
                    </a:ext>
                  </a:extLst>
                </a:gridCol>
              </a:tblGrid>
              <a:tr h="292174">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err="1">
                          <a:solidFill>
                            <a:schemeClr val="bg1"/>
                          </a:solidFill>
                        </a:rPr>
                        <a:t>Efecto</a:t>
                      </a:r>
                      <a:r>
                        <a:rPr lang="en-CA" sz="1400" b="1" dirty="0">
                          <a:solidFill>
                            <a:schemeClr val="bg1"/>
                          </a:solidFill>
                        </a:rPr>
                        <a:t> </a:t>
                      </a:r>
                      <a:r>
                        <a:rPr lang="en-CA" sz="1400" b="1" dirty="0" err="1">
                          <a:solidFill>
                            <a:schemeClr val="bg1"/>
                          </a:solidFill>
                        </a:rPr>
                        <a:t>Relativo</a:t>
                      </a:r>
                      <a:r>
                        <a:rPr lang="en-CA" sz="1400" b="1" dirty="0">
                          <a:solidFill>
                            <a:schemeClr val="bg1"/>
                          </a:solidFill>
                        </a:rPr>
                        <a:t>: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err="1">
                          <a:solidFill>
                            <a:schemeClr val="bg1"/>
                          </a:solidFill>
                        </a:rPr>
                        <a:t>Efectos</a:t>
                      </a:r>
                      <a:r>
                        <a:rPr lang="en-CA" sz="1400" b="1" dirty="0">
                          <a:solidFill>
                            <a:schemeClr val="bg1"/>
                          </a:solidFill>
                        </a:rPr>
                        <a:t> </a:t>
                      </a:r>
                      <a:r>
                        <a:rPr lang="en-CA" sz="1400" b="1" dirty="0" err="1">
                          <a:solidFill>
                            <a:schemeClr val="bg1"/>
                          </a:solidFill>
                        </a:rPr>
                        <a:t>Absoluto</a:t>
                      </a:r>
                      <a:r>
                        <a:rPr lang="en-CA" sz="1400" b="1" dirty="0">
                          <a:solidFill>
                            <a:schemeClr val="bg1"/>
                          </a:solidFill>
                        </a:rPr>
                        <a:t> </a:t>
                      </a:r>
                      <a:r>
                        <a:rPr lang="en-CA" sz="1400" b="1" dirty="0" err="1">
                          <a:solidFill>
                            <a:schemeClr val="bg1"/>
                          </a:solidFill>
                        </a:rPr>
                        <a:t>Anticipado</a:t>
                      </a:r>
                      <a:r>
                        <a:rPr lang="en-CA" sz="1400" b="1" dirty="0">
                          <a:solidFill>
                            <a:schemeClr val="bg1"/>
                          </a:solidFill>
                        </a:rPr>
                        <a:t>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496697">
                <a:tc vMerge="1">
                  <a:txBody>
                    <a:bodyPr/>
                    <a:lstStyle/>
                    <a:p>
                      <a:endParaRPr lang="en-CA"/>
                    </a:p>
                  </a:txBody>
                  <a:tcPr/>
                </a:tc>
                <a:tc vMerge="1">
                  <a:txBody>
                    <a:bodyPr/>
                    <a:lstStyle/>
                    <a:p>
                      <a:endParaRPr lang="en-CA"/>
                    </a:p>
                  </a:txBody>
                  <a:tcPr/>
                </a:tc>
                <a:tc>
                  <a:txBody>
                    <a:bodyPr/>
                    <a:lstStyle/>
                    <a:p>
                      <a:pPr algn="ctr"/>
                      <a:r>
                        <a:rPr lang="en-CA" sz="1400" b="0" i="1" dirty="0" err="1">
                          <a:solidFill>
                            <a:schemeClr val="tx1">
                              <a:lumMod val="50000"/>
                              <a:lumOff val="50000"/>
                            </a:schemeClr>
                          </a:solidFill>
                        </a:rPr>
                        <a:t>Riesgo</a:t>
                      </a:r>
                      <a:r>
                        <a:rPr lang="en-CA" sz="1400" b="0" i="1" dirty="0">
                          <a:solidFill>
                            <a:schemeClr val="tx1">
                              <a:lumMod val="50000"/>
                              <a:lumOff val="50000"/>
                            </a:schemeClr>
                          </a:solidFill>
                        </a:rPr>
                        <a:t> con HBPM </a:t>
                      </a:r>
                      <a:r>
                        <a:rPr lang="en-CA" sz="1400" b="0" i="1" dirty="0" err="1">
                          <a:solidFill>
                            <a:schemeClr val="tx1">
                              <a:lumMod val="50000"/>
                              <a:lumOff val="50000"/>
                            </a:schemeClr>
                          </a:solidFill>
                        </a:rPr>
                        <a:t>profilactica</a:t>
                      </a:r>
                      <a:endParaRPr lang="en-CA" sz="1400" b="0" i="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err="1">
                          <a:solidFill>
                            <a:schemeClr val="tx1">
                              <a:lumMod val="50000"/>
                              <a:lumOff val="50000"/>
                            </a:schemeClr>
                          </a:solidFill>
                        </a:rPr>
                        <a:t>Riesgo</a:t>
                      </a:r>
                      <a:r>
                        <a:rPr lang="en-CA" sz="1400" b="0" i="1" dirty="0">
                          <a:solidFill>
                            <a:schemeClr val="tx1">
                              <a:lumMod val="50000"/>
                              <a:lumOff val="50000"/>
                            </a:schemeClr>
                          </a:solidFill>
                        </a:rPr>
                        <a:t> con </a:t>
                      </a:r>
                      <a:r>
                        <a:rPr lang="en-CA" sz="1400" b="0" i="1" dirty="0" err="1">
                          <a:solidFill>
                            <a:schemeClr val="tx1">
                              <a:lumMod val="50000"/>
                              <a:lumOff val="50000"/>
                            </a:schemeClr>
                          </a:solidFill>
                        </a:rPr>
                        <a:t>diferencia</a:t>
                      </a:r>
                      <a:r>
                        <a:rPr lang="en-CA" sz="1400" b="0" i="1" dirty="0">
                          <a:solidFill>
                            <a:schemeClr val="tx1">
                              <a:lumMod val="50000"/>
                              <a:lumOff val="50000"/>
                            </a:schemeClr>
                          </a:solidFill>
                        </a:rPr>
                        <a:t> con </a:t>
                      </a:r>
                      <a:r>
                        <a:rPr lang="en-CA" sz="1400" b="0" i="1" dirty="0" err="1">
                          <a:solidFill>
                            <a:schemeClr val="tx1">
                              <a:lumMod val="50000"/>
                              <a:lumOff val="50000"/>
                            </a:schemeClr>
                          </a:solidFill>
                        </a:rPr>
                        <a:t>cualquier</a:t>
                      </a:r>
                      <a:r>
                        <a:rPr lang="en-CA" sz="1400" b="0" i="1" dirty="0">
                          <a:solidFill>
                            <a:schemeClr val="tx1">
                              <a:lumMod val="50000"/>
                              <a:lumOff val="50000"/>
                            </a:schemeClr>
                          </a:solidFill>
                        </a:rPr>
                        <a:t> DOAC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45566">
                <a:tc>
                  <a:txBody>
                    <a:bodyPr/>
                    <a:lstStyle/>
                    <a:p>
                      <a:r>
                        <a:rPr lang="en-CA" sz="1400" dirty="0" err="1">
                          <a:solidFill>
                            <a:schemeClr val="tx1">
                              <a:lumMod val="50000"/>
                              <a:lumOff val="50000"/>
                            </a:schemeClr>
                          </a:solidFill>
                        </a:rPr>
                        <a:t>Mortalidad</a:t>
                      </a:r>
                      <a:endParaRPr lang="en-CA" sz="1400" dirty="0">
                        <a:solidFill>
                          <a:schemeClr val="tx1">
                            <a:lumMod val="50000"/>
                            <a:lumOff val="50000"/>
                          </a:schemeClr>
                        </a:solidFill>
                      </a:endParaRP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tx1">
                              <a:lumMod val="50000"/>
                              <a:lumOff val="50000"/>
                            </a:schemeClr>
                          </a:solidFill>
                        </a:rPr>
                        <a:t>0.64</a:t>
                      </a:r>
                    </a:p>
                    <a:p>
                      <a:pPr algn="ctr"/>
                      <a:r>
                        <a:rPr lang="en-CA" sz="1050" dirty="0">
                          <a:solidFill>
                            <a:schemeClr val="tx1">
                              <a:lumMod val="50000"/>
                              <a:lumOff val="50000"/>
                            </a:schemeClr>
                          </a:solidFill>
                        </a:rPr>
                        <a:t>(0.21 to 1.98)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dirty="0">
                          <a:solidFill>
                            <a:schemeClr val="tx1">
                              <a:lumMod val="50000"/>
                              <a:lumOff val="50000"/>
                            </a:schemeClr>
                          </a:solidFill>
                        </a:rPr>
                        <a:t>1 por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chemeClr val="tx1">
                              <a:lumMod val="50000"/>
                              <a:lumOff val="50000"/>
                            </a:schemeClr>
                          </a:solidFill>
                        </a:rPr>
                        <a:t>0 muertes menos por 1,000</a:t>
                      </a:r>
                    </a:p>
                    <a:p>
                      <a:pPr algn="ctr"/>
                      <a:r>
                        <a:rPr lang="es-ES" sz="1200" b="1" dirty="0">
                          <a:solidFill>
                            <a:schemeClr val="tx1">
                              <a:lumMod val="50000"/>
                              <a:lumOff val="50000"/>
                            </a:schemeClr>
                          </a:solidFill>
                        </a:rPr>
                        <a:t>(1 menos a 1 más)</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45566">
                <a:tc>
                  <a:txBody>
                    <a:bodyPr/>
                    <a:lstStyle/>
                    <a:p>
                      <a:r>
                        <a:rPr lang="en-CA" sz="1400" dirty="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tx1">
                              <a:lumMod val="50000"/>
                              <a:lumOff val="50000"/>
                            </a:schemeClr>
                          </a:solidFill>
                        </a:rPr>
                        <a:t>1.01</a:t>
                      </a:r>
                    </a:p>
                    <a:p>
                      <a:pPr algn="ctr"/>
                      <a:r>
                        <a:rPr lang="en-CA" sz="1050" dirty="0">
                          <a:solidFill>
                            <a:schemeClr val="tx1">
                              <a:lumMod val="50000"/>
                              <a:lumOff val="50000"/>
                            </a:schemeClr>
                          </a:solidFill>
                        </a:rPr>
                        <a:t>(0.29 a 3.53)</a:t>
                      </a:r>
                      <a:endParaRPr lang="en-CA" sz="11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100" b="1" i="0" kern="1200" dirty="0">
                          <a:solidFill>
                            <a:schemeClr val="bg1">
                              <a:lumMod val="50000"/>
                            </a:schemeClr>
                          </a:solidFill>
                          <a:effectLst/>
                          <a:latin typeface="+mn-lt"/>
                          <a:ea typeface="+mn-ea"/>
                          <a:cs typeface="+mn-cs"/>
                        </a:rPr>
                        <a:t>0 menos por 1000</a:t>
                      </a:r>
                    </a:p>
                    <a:p>
                      <a:pPr algn="ctr"/>
                      <a:r>
                        <a:rPr lang="es-ES" sz="1100" b="1" i="0" kern="1200" dirty="0">
                          <a:solidFill>
                            <a:schemeClr val="bg1">
                              <a:lumMod val="50000"/>
                            </a:schemeClr>
                          </a:solidFill>
                          <a:effectLst/>
                          <a:latin typeface="+mn-lt"/>
                          <a:ea typeface="+mn-ea"/>
                          <a:cs typeface="+mn-cs"/>
                        </a:rPr>
                        <a:t>(de 3 menos a 10 más)</a:t>
                      </a:r>
                      <a:endParaRPr lang="en-CA" sz="800" dirty="0">
                        <a:solidFill>
                          <a:schemeClr val="bg1">
                            <a:lumMod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tx1">
                              <a:lumMod val="50000"/>
                              <a:lumOff val="50000"/>
                            </a:schemeClr>
                          </a:solidFill>
                        </a:rPr>
                        <a:t>0 EP </a:t>
                      </a:r>
                      <a:r>
                        <a:rPr lang="en-CA" sz="1200" b="1" dirty="0" err="1">
                          <a:solidFill>
                            <a:schemeClr val="tx1">
                              <a:lumMod val="50000"/>
                              <a:lumOff val="50000"/>
                            </a:schemeClr>
                          </a:solidFill>
                        </a:rPr>
                        <a:t>menos</a:t>
                      </a:r>
                      <a:r>
                        <a:rPr lang="en-CA" sz="1200" b="1" dirty="0">
                          <a:solidFill>
                            <a:schemeClr val="tx1">
                              <a:lumMod val="50000"/>
                              <a:lumOff val="50000"/>
                            </a:schemeClr>
                          </a:solidFill>
                        </a:rPr>
                        <a:t> por </a:t>
                      </a:r>
                      <a:r>
                        <a:rPr lang="en-CA" sz="1200" b="1" dirty="0" err="1">
                          <a:solidFill>
                            <a:schemeClr val="tx1">
                              <a:lumMod val="50000"/>
                              <a:lumOff val="50000"/>
                            </a:schemeClr>
                          </a:solidFill>
                        </a:rPr>
                        <a:t>cada</a:t>
                      </a:r>
                      <a:r>
                        <a:rPr lang="en-CA" sz="1200" b="1" dirty="0">
                          <a:solidFill>
                            <a:schemeClr val="tx1">
                              <a:lumMod val="50000"/>
                              <a:lumOff val="50000"/>
                            </a:schemeClr>
                          </a:solidFill>
                        </a:rPr>
                        <a:t> 1000</a:t>
                      </a:r>
                    </a:p>
                    <a:p>
                      <a:pPr algn="ctr"/>
                      <a:r>
                        <a:rPr lang="en-CA" sz="1200" b="1" dirty="0">
                          <a:solidFill>
                            <a:schemeClr val="tx1">
                              <a:lumMod val="50000"/>
                              <a:lumOff val="50000"/>
                            </a:schemeClr>
                          </a:solidFill>
                        </a:rPr>
                        <a:t>(1 </a:t>
                      </a:r>
                      <a:r>
                        <a:rPr lang="en-CA" sz="1200" b="1" dirty="0" err="1">
                          <a:solidFill>
                            <a:schemeClr val="tx1">
                              <a:lumMod val="50000"/>
                              <a:lumOff val="50000"/>
                            </a:schemeClr>
                          </a:solidFill>
                        </a:rPr>
                        <a:t>menos</a:t>
                      </a:r>
                      <a:r>
                        <a:rPr lang="en-CA" sz="1200" b="1" dirty="0">
                          <a:solidFill>
                            <a:schemeClr val="tx1">
                              <a:lumMod val="50000"/>
                              <a:lumOff val="50000"/>
                            </a:schemeClr>
                          </a:solidFill>
                        </a:rPr>
                        <a:t> a 3 </a:t>
                      </a:r>
                      <a:r>
                        <a:rPr lang="en-CA" sz="1200" b="1" dirty="0" err="1">
                          <a:solidFill>
                            <a:schemeClr val="tx1">
                              <a:lumMod val="50000"/>
                              <a:lumOff val="50000"/>
                            </a:schemeClr>
                          </a:solidFill>
                        </a:rPr>
                        <a:t>más</a:t>
                      </a:r>
                      <a:r>
                        <a:rPr lang="en-CA" sz="1200" b="1" dirty="0">
                          <a:solidFill>
                            <a:schemeClr val="tx1">
                              <a:lumMod val="50000"/>
                              <a:lumOff val="50000"/>
                            </a:schemeClr>
                          </a:solidFill>
                        </a:rPr>
                        <a:t>)</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96697">
                <a:tc>
                  <a:txBody>
                    <a:bodyPr/>
                    <a:lstStyle/>
                    <a:p>
                      <a:r>
                        <a:rPr lang="en-CA" sz="1400" dirty="0">
                          <a:solidFill>
                            <a:schemeClr val="tx1">
                              <a:lumMod val="50000"/>
                              <a:lumOff val="50000"/>
                            </a:schemeClr>
                          </a:solidFill>
                        </a:rPr>
                        <a:t>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proximal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tx1">
                              <a:lumMod val="50000"/>
                              <a:lumOff val="50000"/>
                            </a:schemeClr>
                          </a:solidFill>
                        </a:rPr>
                        <a:t>1.03</a:t>
                      </a:r>
                    </a:p>
                    <a:p>
                      <a:pPr algn="ctr"/>
                      <a:r>
                        <a:rPr lang="en-CA" sz="1050" dirty="0">
                          <a:solidFill>
                            <a:schemeClr val="tx1">
                              <a:lumMod val="50000"/>
                              <a:lumOff val="50000"/>
                            </a:schemeClr>
                          </a:solidFill>
                        </a:rPr>
                        <a:t>(0.34 a 3.08)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dirty="0">
                          <a:solidFill>
                            <a:schemeClr val="tx1">
                              <a:lumMod val="50000"/>
                              <a:lumOff val="50000"/>
                            </a:schemeClr>
                          </a:solidFill>
                        </a:rPr>
                        <a:t>0 menos por 1000</a:t>
                      </a:r>
                    </a:p>
                    <a:p>
                      <a:pPr algn="ctr"/>
                      <a:r>
                        <a:rPr lang="es-ES" sz="1200" dirty="0">
                          <a:solidFill>
                            <a:schemeClr val="tx1">
                              <a:lumMod val="50000"/>
                              <a:lumOff val="50000"/>
                            </a:schemeClr>
                          </a:solidFill>
                        </a:rPr>
                        <a:t>(de 1 menos a 2 más)</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chemeClr val="tx1">
                              <a:lumMod val="50000"/>
                              <a:lumOff val="50000"/>
                            </a:schemeClr>
                          </a:solidFill>
                        </a:rPr>
                        <a:t>0 menos por 1000</a:t>
                      </a:r>
                    </a:p>
                    <a:p>
                      <a:pPr algn="ctr"/>
                      <a:r>
                        <a:rPr lang="es-ES" sz="1200" b="1" dirty="0">
                          <a:solidFill>
                            <a:schemeClr val="tx1">
                              <a:lumMod val="50000"/>
                              <a:lumOff val="50000"/>
                            </a:schemeClr>
                          </a:solidFill>
                        </a:rPr>
                        <a:t>(de 1 menos a 4 más)</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83504">
                <a:tc>
                  <a:txBody>
                    <a:bodyPr/>
                    <a:lstStyle/>
                    <a:p>
                      <a:r>
                        <a:rPr lang="en-CA" sz="1400" dirty="0">
                          <a:solidFill>
                            <a:schemeClr val="tx1">
                              <a:lumMod val="50000"/>
                              <a:lumOff val="50000"/>
                            </a:schemeClr>
                          </a:solidFill>
                        </a:rPr>
                        <a:t>Sangrado Mayor</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dirty="0">
                          <a:solidFill>
                            <a:schemeClr val="tx1">
                              <a:lumMod val="50000"/>
                              <a:lumOff val="50000"/>
                            </a:schemeClr>
                          </a:solidFill>
                        </a:rPr>
                        <a:t>1.70</a:t>
                      </a:r>
                    </a:p>
                    <a:p>
                      <a:pPr algn="ctr"/>
                      <a:r>
                        <a:rPr lang="en-CA" sz="1100" dirty="0">
                          <a:solidFill>
                            <a:schemeClr val="tx1">
                              <a:lumMod val="50000"/>
                              <a:lumOff val="50000"/>
                            </a:schemeClr>
                          </a:solidFill>
                        </a:rPr>
                        <a:t>(1.02 to 2.82)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chemeClr val="tx1">
                              <a:lumMod val="50000"/>
                              <a:lumOff val="50000"/>
                            </a:schemeClr>
                          </a:solidFill>
                        </a:rPr>
                        <a:t>2 sangrados más por cada 1000</a:t>
                      </a:r>
                    </a:p>
                    <a:p>
                      <a:pPr algn="ctr"/>
                      <a:r>
                        <a:rPr lang="es-ES" sz="1200" b="1" dirty="0">
                          <a:solidFill>
                            <a:schemeClr val="tx1">
                              <a:lumMod val="50000"/>
                              <a:lumOff val="50000"/>
                            </a:schemeClr>
                          </a:solidFill>
                        </a:rPr>
                        <a:t>(0 menos a 4 más)*</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dirty="0">
                          <a:solidFill>
                            <a:schemeClr val="tx1">
                              <a:lumMod val="50000"/>
                              <a:lumOff val="50000"/>
                            </a:schemeClr>
                          </a:solidFill>
                        </a:rPr>
                        <a:t>8 más por 1000</a:t>
                      </a:r>
                    </a:p>
                    <a:p>
                      <a:pPr algn="ctr"/>
                      <a:r>
                        <a:rPr lang="es-ES" sz="1200" dirty="0">
                          <a:solidFill>
                            <a:schemeClr val="tx1">
                              <a:lumMod val="50000"/>
                              <a:lumOff val="50000"/>
                            </a:schemeClr>
                          </a:solidFill>
                        </a:rPr>
                        <a:t>(de 0 menos a 22 más)</a:t>
                      </a:r>
                      <a:endParaRPr lang="en-CA" sz="12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12" name="Rectangle 11">
            <a:extLst>
              <a:ext uri="{FF2B5EF4-FFF2-40B4-BE49-F238E27FC236}">
                <a16:creationId xmlns:a16="http://schemas.microsoft.com/office/drawing/2014/main" id="{EC0F97EA-60FF-46A9-9411-5A8B1F908687}"/>
              </a:ext>
            </a:extLst>
          </p:cNvPr>
          <p:cNvSpPr/>
          <p:nvPr/>
        </p:nvSpPr>
        <p:spPr>
          <a:xfrm>
            <a:off x="389755" y="5695361"/>
            <a:ext cx="7970779" cy="594346"/>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592EE335-1D89-472F-A9BD-D4671552F0D0}"/>
              </a:ext>
            </a:extLst>
          </p:cNvPr>
          <p:cNvSpPr txBox="1"/>
          <p:nvPr/>
        </p:nvSpPr>
        <p:spPr>
          <a:xfrm>
            <a:off x="4110566" y="6344839"/>
            <a:ext cx="3935896" cy="253916"/>
          </a:xfrm>
          <a:prstGeom prst="rect">
            <a:avLst/>
          </a:prstGeom>
          <a:noFill/>
        </p:spPr>
        <p:txBody>
          <a:bodyPr wrap="square" rtlCol="0">
            <a:spAutoFit/>
          </a:bodyPr>
          <a:lstStyle/>
          <a:p>
            <a:r>
              <a:rPr lang="es-ES" sz="1050" dirty="0">
                <a:solidFill>
                  <a:schemeClr val="tx1">
                    <a:lumMod val="50000"/>
                    <a:lumOff val="50000"/>
                  </a:schemeClr>
                </a:solidFill>
              </a:rPr>
              <a:t>*Estas estimaciones se aplican a un riesgo de hemorragia basal bajo</a:t>
            </a:r>
            <a:endParaRPr lang="en-CA" sz="1050" dirty="0">
              <a:solidFill>
                <a:schemeClr val="tx1">
                  <a:lumMod val="50000"/>
                  <a:lumOff val="50000"/>
                </a:schemeClr>
              </a:solidFill>
            </a:endParaRPr>
          </a:p>
        </p:txBody>
      </p:sp>
      <p:sp>
        <p:nvSpPr>
          <p:cNvPr id="13" name="Title 12">
            <a:extLst>
              <a:ext uri="{FF2B5EF4-FFF2-40B4-BE49-F238E27FC236}">
                <a16:creationId xmlns:a16="http://schemas.microsoft.com/office/drawing/2014/main" id="{00773A58-C23F-EC45-910C-90D6297ADE27}"/>
              </a:ext>
            </a:extLst>
          </p:cNvPr>
          <p:cNvSpPr>
            <a:spLocks noGrp="1"/>
          </p:cNvSpPr>
          <p:nvPr>
            <p:ph type="title"/>
          </p:nvPr>
        </p:nvSpPr>
        <p:spPr>
          <a:xfrm>
            <a:off x="419099" y="1261057"/>
            <a:ext cx="10972801" cy="418113"/>
          </a:xfrm>
        </p:spPr>
        <p:txBody>
          <a:bodyPr/>
          <a:lstStyle/>
          <a:p>
            <a:r>
              <a:rPr lang="en-CA" dirty="0" err="1"/>
              <a:t>Recomendacion</a:t>
            </a:r>
            <a:endParaRPr lang="en-US" dirty="0"/>
          </a:p>
        </p:txBody>
      </p:sp>
      <p:sp>
        <p:nvSpPr>
          <p:cNvPr id="14" name="Content Placeholder 13">
            <a:extLst>
              <a:ext uri="{FF2B5EF4-FFF2-40B4-BE49-F238E27FC236}">
                <a16:creationId xmlns:a16="http://schemas.microsoft.com/office/drawing/2014/main" id="{3C78B9FB-E947-094D-9188-CB29191CDA20}"/>
              </a:ext>
            </a:extLst>
          </p:cNvPr>
          <p:cNvSpPr>
            <a:spLocks noGrp="1"/>
          </p:cNvSpPr>
          <p:nvPr>
            <p:ph idx="1"/>
          </p:nvPr>
        </p:nvSpPr>
        <p:spPr>
          <a:xfrm>
            <a:off x="419100" y="3147268"/>
            <a:ext cx="7941434" cy="324729"/>
          </a:xfrm>
        </p:spPr>
        <p:txBody>
          <a:bodyPr>
            <a:noAutofit/>
          </a:bodyPr>
          <a:lstStyle/>
          <a:p>
            <a:pPr marL="0" indent="0" algn="ctr">
              <a:buNone/>
            </a:pPr>
            <a:r>
              <a:rPr lang="es-ES" sz="1400" b="1" dirty="0">
                <a:solidFill>
                  <a:srgbClr val="91AF61"/>
                </a:solidFill>
              </a:rPr>
              <a:t>Cualquier DOAC en comparación con LMWH profiláctica:</a:t>
            </a:r>
            <a:endParaRPr lang="en-US" sz="1400" dirty="0"/>
          </a:p>
        </p:txBody>
      </p:sp>
      <p:grpSp>
        <p:nvGrpSpPr>
          <p:cNvPr id="16" name="Group 15">
            <a:extLst>
              <a:ext uri="{FF2B5EF4-FFF2-40B4-BE49-F238E27FC236}">
                <a16:creationId xmlns:a16="http://schemas.microsoft.com/office/drawing/2014/main" id="{295D4494-433B-C744-BBE4-D46FD613D401}"/>
              </a:ext>
            </a:extLst>
          </p:cNvPr>
          <p:cNvGrpSpPr/>
          <p:nvPr/>
        </p:nvGrpSpPr>
        <p:grpSpPr>
          <a:xfrm>
            <a:off x="8146221" y="6358328"/>
            <a:ext cx="4138543" cy="276999"/>
            <a:chOff x="6681986" y="6483927"/>
            <a:chExt cx="4138543" cy="276999"/>
          </a:xfrm>
        </p:grpSpPr>
        <p:sp>
          <p:nvSpPr>
            <p:cNvPr id="17" name="TextBox 16">
              <a:extLst>
                <a:ext uri="{FF2B5EF4-FFF2-40B4-BE49-F238E27FC236}">
                  <a16:creationId xmlns:a16="http://schemas.microsoft.com/office/drawing/2014/main" id="{367525BA-6295-2C41-A903-E125B6B08A5D}"/>
                </a:ext>
              </a:extLst>
            </p:cNvPr>
            <p:cNvSpPr txBox="1"/>
            <p:nvPr/>
          </p:nvSpPr>
          <p:spPr>
            <a:xfrm>
              <a:off x="6681986"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Calidad de la </a:t>
              </a:r>
              <a:r>
                <a:rPr lang="en-CA" sz="1200" dirty="0" err="1">
                  <a:solidFill>
                    <a:schemeClr val="tx1">
                      <a:lumMod val="50000"/>
                      <a:lumOff val="50000"/>
                    </a:schemeClr>
                  </a:solidFill>
                </a:rPr>
                <a:t>evidencia</a:t>
              </a:r>
              <a:r>
                <a:rPr lang="en-CA" sz="1200" dirty="0">
                  <a:solidFill>
                    <a:schemeClr val="tx1">
                      <a:lumMod val="50000"/>
                      <a:lumOff val="50000"/>
                    </a:schemeClr>
                  </a:solidFill>
                </a:rPr>
                <a:t>  : Baja            </a:t>
              </a:r>
              <a:r>
                <a:rPr lang="en-CA" sz="1200" dirty="0" err="1">
                  <a:solidFill>
                    <a:schemeClr val="tx1">
                      <a:lumMod val="50000"/>
                      <a:lumOff val="50000"/>
                    </a:schemeClr>
                  </a:solidFill>
                </a:rPr>
                <a:t>Moderada</a:t>
              </a:r>
              <a:r>
                <a:rPr lang="en-CA" sz="1200" dirty="0">
                  <a:solidFill>
                    <a:schemeClr val="tx1">
                      <a:lumMod val="50000"/>
                      <a:lumOff val="50000"/>
                    </a:schemeClr>
                  </a:solidFill>
                </a:rPr>
                <a:t>       </a:t>
              </a:r>
              <a:r>
                <a:rPr lang="en-CA" sz="1200" dirty="0" err="1">
                  <a:solidFill>
                    <a:schemeClr val="tx1">
                      <a:lumMod val="50000"/>
                      <a:lumOff val="50000"/>
                    </a:schemeClr>
                  </a:solidFill>
                </a:rPr>
                <a:t>fuerte</a:t>
              </a:r>
              <a:endParaRPr lang="en-CA" sz="1200" dirty="0">
                <a:solidFill>
                  <a:schemeClr val="tx1">
                    <a:lumMod val="50000"/>
                    <a:lumOff val="50000"/>
                  </a:schemeClr>
                </a:solidFill>
              </a:endParaRPr>
            </a:p>
          </p:txBody>
        </p:sp>
        <p:sp>
          <p:nvSpPr>
            <p:cNvPr id="18" name="Oval 17">
              <a:extLst>
                <a:ext uri="{FF2B5EF4-FFF2-40B4-BE49-F238E27FC236}">
                  <a16:creationId xmlns:a16="http://schemas.microsoft.com/office/drawing/2014/main" id="{ECD026D0-03A4-234A-98F1-B4B505DDB06F}"/>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348E31E-DC65-5742-B7D2-82B7474B3FF8}"/>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D5768C6-02C8-FC43-B90A-93F474553A27}"/>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5C515D5E-ED2B-604E-99AB-3074F5EFC377}"/>
              </a:ext>
            </a:extLst>
          </p:cNvPr>
          <p:cNvSpPr/>
          <p:nvPr/>
        </p:nvSpPr>
        <p:spPr>
          <a:xfrm>
            <a:off x="442761" y="4404568"/>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5D5C2AB2-BB94-B542-B1EB-C833D58076C3}"/>
              </a:ext>
            </a:extLst>
          </p:cNvPr>
          <p:cNvSpPr/>
          <p:nvPr/>
        </p:nvSpPr>
        <p:spPr>
          <a:xfrm>
            <a:off x="442761" y="4880397"/>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D84749D3-B924-7044-9945-ED4A978A07DE}"/>
              </a:ext>
            </a:extLst>
          </p:cNvPr>
          <p:cNvSpPr/>
          <p:nvPr/>
        </p:nvSpPr>
        <p:spPr>
          <a:xfrm>
            <a:off x="442761" y="5287879"/>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Oval 23">
            <a:extLst>
              <a:ext uri="{FF2B5EF4-FFF2-40B4-BE49-F238E27FC236}">
                <a16:creationId xmlns:a16="http://schemas.microsoft.com/office/drawing/2014/main" id="{98DBB56C-3449-8C4B-AE3F-6DBF529824EE}"/>
              </a:ext>
            </a:extLst>
          </p:cNvPr>
          <p:cNvSpPr/>
          <p:nvPr/>
        </p:nvSpPr>
        <p:spPr>
          <a:xfrm>
            <a:off x="442761" y="5934178"/>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CuadroTexto 26">
            <a:extLst>
              <a:ext uri="{FF2B5EF4-FFF2-40B4-BE49-F238E27FC236}">
                <a16:creationId xmlns:a16="http://schemas.microsoft.com/office/drawing/2014/main" id="{80B0C13B-61AD-4CDA-BF07-F9A3FB7D0E0E}"/>
              </a:ext>
            </a:extLst>
          </p:cNvPr>
          <p:cNvSpPr txBox="1"/>
          <p:nvPr/>
        </p:nvSpPr>
        <p:spPr>
          <a:xfrm>
            <a:off x="333703" y="6344839"/>
            <a:ext cx="3578086" cy="276999"/>
          </a:xfrm>
          <a:prstGeom prst="rect">
            <a:avLst/>
          </a:prstGeom>
          <a:noFill/>
        </p:spPr>
        <p:txBody>
          <a:bodyPr wrap="square">
            <a:spAutoFit/>
          </a:bodyPr>
          <a:lstStyle/>
          <a:p>
            <a:r>
              <a:rPr lang="es-ES" sz="1200" dirty="0" err="1">
                <a:solidFill>
                  <a:schemeClr val="tx1">
                    <a:lumMod val="50000"/>
                    <a:lumOff val="50000"/>
                  </a:schemeClr>
                </a:solidFill>
              </a:rPr>
              <a:t>°°Esta</a:t>
            </a:r>
            <a:r>
              <a:rPr lang="es-ES" sz="1200" dirty="0">
                <a:solidFill>
                  <a:schemeClr val="tx1">
                    <a:lumMod val="50000"/>
                    <a:lumOff val="50000"/>
                  </a:schemeClr>
                </a:solidFill>
              </a:rPr>
              <a:t> recomendación cambió su fuerza vs original</a:t>
            </a:r>
            <a:endParaRPr lang="es-CO" sz="1200" dirty="0">
              <a:solidFill>
                <a:schemeClr val="tx1">
                  <a:lumMod val="50000"/>
                  <a:lumOff val="50000"/>
                </a:schemeClr>
              </a:solidFill>
            </a:endParaRPr>
          </a:p>
        </p:txBody>
      </p:sp>
      <p:sp>
        <p:nvSpPr>
          <p:cNvPr id="28" name="CuadroTexto 27">
            <a:extLst>
              <a:ext uri="{FF2B5EF4-FFF2-40B4-BE49-F238E27FC236}">
                <a16:creationId xmlns:a16="http://schemas.microsoft.com/office/drawing/2014/main" id="{E7405BEB-0214-40E9-9F10-41CB55F77424}"/>
              </a:ext>
            </a:extLst>
          </p:cNvPr>
          <p:cNvSpPr txBox="1"/>
          <p:nvPr/>
        </p:nvSpPr>
        <p:spPr>
          <a:xfrm>
            <a:off x="8888455" y="1827564"/>
            <a:ext cx="2440677" cy="4462143"/>
          </a:xfrm>
          <a:prstGeom prst="rect">
            <a:avLst/>
          </a:prstGeom>
          <a:solidFill>
            <a:srgbClr val="FDDDB0"/>
          </a:solidFill>
        </p:spPr>
        <p:txBody>
          <a:bodyPr wrap="square">
            <a:noAutofit/>
          </a:bodyPr>
          <a:lstStyle/>
          <a:p>
            <a:pPr marL="102870" indent="-102870">
              <a:buFont typeface="Arial" panose="020B0604020202020204" pitchFamily="34" charset="0"/>
              <a:buChar char="•"/>
            </a:pPr>
            <a:r>
              <a:rPr lang="es-ES" sz="1400" dirty="0">
                <a:solidFill>
                  <a:schemeClr val="tx1">
                    <a:lumMod val="50000"/>
                    <a:lumOff val="50000"/>
                  </a:schemeClr>
                </a:solidFill>
              </a:rPr>
              <a:t>La evidencia de 3 ensayos mostró que curso corto de HBPM vs curso corto y   prolongados de DOAC aumentan el sangrado sin un impacto significativo en  reducción del TEV. </a:t>
            </a:r>
          </a:p>
          <a:p>
            <a:pPr marL="102870" indent="-102870">
              <a:buFont typeface="Arial" panose="020B0604020202020204" pitchFamily="34" charset="0"/>
              <a:buChar char="•"/>
            </a:pPr>
            <a:r>
              <a:rPr lang="es-ES" sz="1400" dirty="0">
                <a:solidFill>
                  <a:schemeClr val="tx1">
                    <a:lumMod val="50000"/>
                    <a:lumOff val="50000"/>
                  </a:schemeClr>
                </a:solidFill>
              </a:rPr>
              <a:t>Panel original dio fuerte recomendación contra  DOAC. (↑ absoluto en sangrado es pequeño:</a:t>
            </a:r>
          </a:p>
          <a:p>
            <a:pPr marL="102870" indent="-102870">
              <a:buFont typeface="Arial" panose="020B0604020202020204" pitchFamily="34" charset="0"/>
              <a:buChar char="•"/>
            </a:pPr>
            <a:r>
              <a:rPr lang="es-ES" sz="1400" dirty="0">
                <a:solidFill>
                  <a:schemeClr val="tx1">
                    <a:lumMod val="50000"/>
                    <a:lumOff val="50000"/>
                  </a:schemeClr>
                </a:solidFill>
              </a:rPr>
              <a:t>entre 0,2 y 1,2% . </a:t>
            </a:r>
          </a:p>
          <a:p>
            <a:pPr marL="102870" indent="-102870">
              <a:buFont typeface="Arial" panose="020B0604020202020204" pitchFamily="34" charset="0"/>
              <a:buChar char="•"/>
            </a:pPr>
            <a:r>
              <a:rPr lang="es-ES" sz="1400" dirty="0">
                <a:solidFill>
                  <a:schemeClr val="tx1">
                    <a:lumMod val="50000"/>
                    <a:lumOff val="50000"/>
                  </a:schemeClr>
                </a:solidFill>
              </a:rPr>
              <a:t>Panel latinoamericano consideró que algunos pacientes pueden cambiar el pequeño incremento en el sangrado por conveniencia de agente oral.</a:t>
            </a:r>
          </a:p>
          <a:p>
            <a:pPr marL="102870" indent="-102870">
              <a:buFont typeface="Arial" panose="020B0604020202020204" pitchFamily="34" charset="0"/>
              <a:buChar char="•"/>
            </a:pPr>
            <a:r>
              <a:rPr lang="es-ES" sz="1400" dirty="0">
                <a:solidFill>
                  <a:schemeClr val="tx1">
                    <a:lumMod val="50000"/>
                    <a:lumOff val="50000"/>
                  </a:schemeClr>
                </a:solidFill>
              </a:rPr>
              <a:t>Se emitió una recomendación condicional</a:t>
            </a:r>
            <a:endParaRPr lang="es-CO" sz="1400" dirty="0">
              <a:solidFill>
                <a:schemeClr val="tx1">
                  <a:lumMod val="50000"/>
                  <a:lumOff val="50000"/>
                </a:schemeClr>
              </a:solidFill>
            </a:endParaRPr>
          </a:p>
        </p:txBody>
      </p:sp>
    </p:spTree>
    <p:extLst>
      <p:ext uri="{BB962C8B-B14F-4D97-AF65-F5344CB8AC3E}">
        <p14:creationId xmlns:p14="http://schemas.microsoft.com/office/powerpoint/2010/main" val="7216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
            <a:extLst>
              <a:ext uri="{FF2B5EF4-FFF2-40B4-BE49-F238E27FC236}">
                <a16:creationId xmlns:a16="http://schemas.microsoft.com/office/drawing/2014/main" id="{8EA3AF04-B59B-42DC-9EA9-DE56C82635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8996" y="1968500"/>
            <a:ext cx="2058080" cy="105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3">
            <a:extLst>
              <a:ext uri="{FF2B5EF4-FFF2-40B4-BE49-F238E27FC236}">
                <a16:creationId xmlns:a16="http://schemas.microsoft.com/office/drawing/2014/main" id="{EA0DEC6A-A947-44C6-8430-2484219A7871}"/>
              </a:ext>
            </a:extLst>
          </p:cNvPr>
          <p:cNvSpPr>
            <a:spLocks noChangeArrowheads="1"/>
          </p:cNvSpPr>
          <p:nvPr/>
        </p:nvSpPr>
        <p:spPr bwMode="auto">
          <a:xfrm>
            <a:off x="1" y="49671"/>
            <a:ext cx="184731" cy="38549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altLang="es-CO" sz="1905"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40966" name="CuadroTexto 8">
            <a:extLst>
              <a:ext uri="{FF2B5EF4-FFF2-40B4-BE49-F238E27FC236}">
                <a16:creationId xmlns:a16="http://schemas.microsoft.com/office/drawing/2014/main" id="{3A763C6C-9CBF-4CF9-93D4-1E29DEBF1A76}"/>
              </a:ext>
            </a:extLst>
          </p:cNvPr>
          <p:cNvSpPr txBox="1">
            <a:spLocks noChangeArrowheads="1"/>
          </p:cNvSpPr>
          <p:nvPr/>
        </p:nvSpPr>
        <p:spPr bwMode="auto">
          <a:xfrm>
            <a:off x="9317515" y="3429000"/>
            <a:ext cx="2281041" cy="2123658"/>
          </a:xfrm>
          <a:prstGeom prst="rect">
            <a:avLst/>
          </a:prstGeom>
          <a:solidFill>
            <a:srgbClr val="FED9B0"/>
          </a:solidFill>
          <a:ln>
            <a:noFill/>
          </a:ln>
        </p:spPr>
        <p:txBody>
          <a:bodyPr wrap="square" tIns="91440" bIns="9144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altLang="es-CO" sz="14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S PGothic" panose="020B0600070205080204" pitchFamily="34" charset="-128"/>
                <a:cs typeface="+mn-cs"/>
              </a:rPr>
              <a:t>GRADE-ADOLOPMENT es un método explícito y sistemático para adoptar, adaptar o desarrollar recomendaciones basadas en evidencia a partir de la recomendación existente desarrollada con el enfoque GRADE.</a:t>
            </a:r>
          </a:p>
        </p:txBody>
      </p:sp>
      <p:sp>
        <p:nvSpPr>
          <p:cNvPr id="40967" name="CuadroTexto 10">
            <a:extLst>
              <a:ext uri="{FF2B5EF4-FFF2-40B4-BE49-F238E27FC236}">
                <a16:creationId xmlns:a16="http://schemas.microsoft.com/office/drawing/2014/main" id="{A6F02688-FD77-43E3-A4F4-E6A28ADCD678}"/>
              </a:ext>
            </a:extLst>
          </p:cNvPr>
          <p:cNvSpPr txBox="1">
            <a:spLocks noChangeArrowheads="1"/>
          </p:cNvSpPr>
          <p:nvPr/>
        </p:nvSpPr>
        <p:spPr bwMode="auto">
          <a:xfrm>
            <a:off x="419100" y="6129310"/>
            <a:ext cx="67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s-CO" sz="11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GRADE Evidence to Decision frameworks for adoption, adaptation, and de novo development of trustworthy recommendations: GRADE-ADOLOPMENT¨ (J Clin Epidemiol. 2017 Jan; 81:101-110). </a:t>
            </a:r>
            <a:endParaRPr kumimoji="0" lang="es-CO" altLang="es-CO" sz="11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2" name="Title 1">
            <a:extLst>
              <a:ext uri="{FF2B5EF4-FFF2-40B4-BE49-F238E27FC236}">
                <a16:creationId xmlns:a16="http://schemas.microsoft.com/office/drawing/2014/main" id="{8CE5C3B3-6FE7-BB4E-8E77-ACDE22D27F5E}"/>
              </a:ext>
            </a:extLst>
          </p:cNvPr>
          <p:cNvSpPr>
            <a:spLocks noGrp="1"/>
          </p:cNvSpPr>
          <p:nvPr>
            <p:ph type="title"/>
          </p:nvPr>
        </p:nvSpPr>
        <p:spPr>
          <a:xfrm>
            <a:off x="419099" y="1340569"/>
            <a:ext cx="10972801" cy="418113"/>
          </a:xfrm>
        </p:spPr>
        <p:txBody>
          <a:bodyPr/>
          <a:lstStyle/>
          <a:p>
            <a:r>
              <a:rPr lang="en-US" altLang="es-CO" dirty="0"/>
              <a:t>Latin American ADOLOPMENT project </a:t>
            </a:r>
            <a:br>
              <a:rPr lang="es-CO" altLang="es-CO" dirty="0"/>
            </a:br>
            <a:endParaRPr lang="en-US" dirty="0"/>
          </a:p>
        </p:txBody>
      </p:sp>
      <p:sp>
        <p:nvSpPr>
          <p:cNvPr id="3" name="Content Placeholder 2">
            <a:extLst>
              <a:ext uri="{FF2B5EF4-FFF2-40B4-BE49-F238E27FC236}">
                <a16:creationId xmlns:a16="http://schemas.microsoft.com/office/drawing/2014/main" id="{04494773-DD64-D346-A0B8-903B13D17C09}"/>
              </a:ext>
            </a:extLst>
          </p:cNvPr>
          <p:cNvSpPr>
            <a:spLocks noGrp="1"/>
          </p:cNvSpPr>
          <p:nvPr>
            <p:ph idx="1"/>
          </p:nvPr>
        </p:nvSpPr>
        <p:spPr>
          <a:xfrm>
            <a:off x="419100" y="2033588"/>
            <a:ext cx="7754841" cy="3954462"/>
          </a:xfrm>
        </p:spPr>
        <p:txBody>
          <a:bodyPr/>
          <a:lstStyle/>
          <a:p>
            <a:pPr marL="0" indent="0">
              <a:spcBef>
                <a:spcPts val="0"/>
              </a:spcBef>
              <a:spcAft>
                <a:spcPts val="300"/>
              </a:spcAft>
              <a:buNone/>
            </a:pPr>
            <a:r>
              <a:rPr lang="en-US" altLang="es-CO" sz="1800" dirty="0"/>
              <a:t>The Latin American ADOLOPMENT project is a pilot collaborative effort of the following institutions</a:t>
            </a:r>
          </a:p>
          <a:p>
            <a:pPr marL="182869" indent="-182869">
              <a:spcBef>
                <a:spcPts val="0"/>
              </a:spcBef>
              <a:spcAft>
                <a:spcPts val="300"/>
              </a:spcAft>
            </a:pPr>
            <a:r>
              <a:rPr lang="es-ES" altLang="es-CO" sz="1400" dirty="0"/>
              <a:t>Sociedad Argentina de Hematología (SAH)</a:t>
            </a:r>
            <a:r>
              <a:rPr lang="es-ES" sz="1400" dirty="0"/>
              <a:t> Cecilia Colorio, MD </a:t>
            </a:r>
          </a:p>
          <a:p>
            <a:pPr marL="182869" indent="-182869">
              <a:spcBef>
                <a:spcPts val="0"/>
              </a:spcBef>
              <a:spcAft>
                <a:spcPts val="300"/>
              </a:spcAft>
            </a:pPr>
            <a:r>
              <a:rPr lang="es-ES" altLang="es-CO" sz="1400" dirty="0"/>
              <a:t>Sociedad Boliviana de Hematología y Hemoterapia (SBHH)</a:t>
            </a:r>
            <a:r>
              <a:rPr lang="es-ES" sz="1400" dirty="0"/>
              <a:t> Mario Luis Tejerina Valle, MD </a:t>
            </a:r>
          </a:p>
          <a:p>
            <a:pPr marL="182869" indent="-182869">
              <a:spcBef>
                <a:spcPts val="0"/>
              </a:spcBef>
              <a:spcAft>
                <a:spcPts val="300"/>
              </a:spcAft>
            </a:pPr>
            <a:r>
              <a:rPr lang="es-ES" altLang="es-CO" sz="1400" dirty="0"/>
              <a:t>Associação Brasileira de Hematologia, Hemoterapia e Terapia Celular (ABHH)</a:t>
            </a:r>
            <a:r>
              <a:rPr lang="es-ES" sz="1400" dirty="0"/>
              <a:t> Suely Meireles Rezende, MD PhD</a:t>
            </a:r>
          </a:p>
          <a:p>
            <a:pPr marL="182869" indent="-182869">
              <a:spcBef>
                <a:spcPts val="0"/>
              </a:spcBef>
              <a:spcAft>
                <a:spcPts val="300"/>
              </a:spcAft>
            </a:pPr>
            <a:r>
              <a:rPr lang="es-ES" altLang="es-CO" sz="1400" dirty="0"/>
              <a:t>Sociedad Chilena de Hematología </a:t>
            </a:r>
            <a:r>
              <a:rPr lang="es-ES" sz="1400" dirty="0"/>
              <a:t>Jaime Pereira, MD </a:t>
            </a:r>
          </a:p>
          <a:p>
            <a:pPr marL="182869" indent="-182869">
              <a:spcBef>
                <a:spcPts val="0"/>
              </a:spcBef>
              <a:spcAft>
                <a:spcPts val="300"/>
              </a:spcAft>
            </a:pPr>
            <a:r>
              <a:rPr lang="es-ES" altLang="es-CO" sz="1400" dirty="0"/>
              <a:t>Sociedad Peruana de Hematología (SPH)</a:t>
            </a:r>
            <a:r>
              <a:rPr lang="es-ES" sz="1400" dirty="0"/>
              <a:t> Pedro García Lázaro, MD </a:t>
            </a:r>
          </a:p>
          <a:p>
            <a:pPr marL="182869" indent="-182869">
              <a:spcBef>
                <a:spcPts val="0"/>
              </a:spcBef>
              <a:spcAft>
                <a:spcPts val="300"/>
              </a:spcAft>
            </a:pPr>
            <a:r>
              <a:rPr lang="es-ES" altLang="es-CO" sz="1400" dirty="0"/>
              <a:t>Sociedad de Hematología del Uruguay (SHU)</a:t>
            </a:r>
            <a:r>
              <a:rPr lang="es-ES" sz="1400" dirty="0"/>
              <a:t> Cecilia Guillermo, MD</a:t>
            </a:r>
          </a:p>
          <a:p>
            <a:pPr marL="182869" indent="-182869">
              <a:spcBef>
                <a:spcPts val="0"/>
              </a:spcBef>
              <a:spcAft>
                <a:spcPts val="300"/>
              </a:spcAft>
            </a:pPr>
            <a:r>
              <a:rPr lang="es-ES" altLang="es-CO" sz="1400" dirty="0"/>
              <a:t>Sociedad Venezolana de Hematología (SVH)</a:t>
            </a:r>
            <a:r>
              <a:rPr lang="es-ES" sz="1400" dirty="0"/>
              <a:t> Juan Carlos Serrano, MD </a:t>
            </a:r>
          </a:p>
          <a:p>
            <a:pPr marL="182869" indent="-182869">
              <a:spcBef>
                <a:spcPts val="0"/>
              </a:spcBef>
              <a:spcAft>
                <a:spcPts val="300"/>
              </a:spcAft>
            </a:pPr>
            <a:r>
              <a:rPr lang="es-ES" altLang="es-CO" sz="1400" dirty="0"/>
              <a:t>Grupo Cooperativo Latinoamericano de Hemostasis y Trombosis (CLAHT)</a:t>
            </a:r>
            <a:r>
              <a:rPr lang="es-ES" sz="1400" dirty="0"/>
              <a:t> Patricia Casais, MD </a:t>
            </a:r>
          </a:p>
          <a:p>
            <a:pPr marL="182869" indent="-182869">
              <a:spcBef>
                <a:spcPts val="0"/>
              </a:spcBef>
              <a:spcAft>
                <a:spcPts val="300"/>
              </a:spcAft>
            </a:pPr>
            <a:r>
              <a:rPr lang="es-ES" altLang="es-CO" sz="1400" dirty="0"/>
              <a:t>Asociación Mexicana de Hematología Luis Meillon MD</a:t>
            </a:r>
          </a:p>
          <a:p>
            <a:pPr marL="182869" indent="-182869">
              <a:spcBef>
                <a:spcPts val="0"/>
              </a:spcBef>
              <a:spcAft>
                <a:spcPts val="300"/>
              </a:spcAft>
            </a:pPr>
            <a:r>
              <a:rPr lang="es-ES" altLang="es-CO" sz="1400" dirty="0"/>
              <a:t>Asociación Colombiana de Hematología y Oncología  Guillermo Basantes MD</a:t>
            </a:r>
            <a:endParaRPr lang="es-CO" altLang="es-CO" sz="1400" dirty="0"/>
          </a:p>
          <a:p>
            <a:pPr marL="182869" indent="-182869">
              <a:spcBef>
                <a:spcPts val="0"/>
              </a:spcBef>
              <a:spcAft>
                <a:spcPts val="300"/>
              </a:spcAft>
            </a:pPr>
            <a:r>
              <a:rPr lang="en-US" altLang="es-CO" sz="1400" dirty="0"/>
              <a:t>American Society of Hematology</a:t>
            </a:r>
            <a:endParaRPr lang="es-CO" altLang="es-CO" sz="1400" dirty="0"/>
          </a:p>
          <a:p>
            <a:pPr marL="182869" indent="-182869">
              <a:spcBef>
                <a:spcPts val="0"/>
              </a:spcBef>
              <a:spcAft>
                <a:spcPts val="300"/>
              </a:spcAft>
            </a:pPr>
            <a:r>
              <a:rPr lang="en-US" altLang="es-CO" sz="1400" dirty="0"/>
              <a:t>MacGRADE Center</a:t>
            </a:r>
          </a:p>
          <a:p>
            <a:pPr marL="91429" indent="-91429">
              <a:spcBef>
                <a:spcPts val="0"/>
              </a:spcBef>
              <a:spcAft>
                <a:spcPts val="300"/>
              </a:spcAft>
            </a:pP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409E3-1177-4304-9C44-14024F2C0560}"/>
              </a:ext>
            </a:extLst>
          </p:cNvPr>
          <p:cNvSpPr>
            <a:spLocks noGrp="1"/>
          </p:cNvSpPr>
          <p:nvPr>
            <p:ph idx="1"/>
          </p:nvPr>
        </p:nvSpPr>
        <p:spPr>
          <a:xfrm>
            <a:off x="419100" y="1871044"/>
            <a:ext cx="10972800" cy="3954624"/>
          </a:xfrm>
        </p:spPr>
        <p:txBody>
          <a:bodyPr>
            <a:noAutofit/>
          </a:bodyPr>
          <a:lstStyle/>
          <a:p>
            <a:pPr marL="0" indent="0">
              <a:buNone/>
            </a:pPr>
            <a:r>
              <a:rPr lang="en-CA" sz="2400" b="1" dirty="0"/>
              <a:t>El </a:t>
            </a:r>
            <a:r>
              <a:rPr lang="en-CA" sz="2400" b="1" dirty="0" err="1"/>
              <a:t>paciente</a:t>
            </a:r>
            <a:r>
              <a:rPr lang="en-CA" sz="2400" b="1" dirty="0"/>
              <a:t> </a:t>
            </a:r>
            <a:r>
              <a:rPr lang="en-CA" sz="2400" b="1" dirty="0" err="1"/>
              <a:t>pasa</a:t>
            </a:r>
            <a:r>
              <a:rPr lang="en-CA" sz="2400" b="1" dirty="0"/>
              <a:t> a la UCI </a:t>
            </a:r>
            <a:r>
              <a:rPr lang="en-CA" sz="2400" b="1" dirty="0" err="1"/>
              <a:t>en</a:t>
            </a:r>
            <a:r>
              <a:rPr lang="en-CA" sz="2400" b="1" dirty="0"/>
              <a:t> context de Urosepsis y </a:t>
            </a:r>
            <a:r>
              <a:rPr lang="en-CA" sz="2400" b="1" dirty="0" err="1"/>
              <a:t>desarrolla</a:t>
            </a:r>
            <a:r>
              <a:rPr lang="en-CA" sz="2400" b="1" dirty="0"/>
              <a:t> sangrado </a:t>
            </a:r>
            <a:r>
              <a:rPr lang="en-CA" sz="2400" b="1" dirty="0" err="1"/>
              <a:t>Hemorroidal</a:t>
            </a:r>
            <a:r>
              <a:rPr lang="en-CA" sz="2400" b="1" dirty="0"/>
              <a:t> </a:t>
            </a:r>
            <a:r>
              <a:rPr lang="en-CA" sz="2400" b="1" dirty="0" err="1"/>
              <a:t>severo</a:t>
            </a:r>
            <a:r>
              <a:rPr lang="en-CA" sz="2400" b="1" dirty="0"/>
              <a:t>. </a:t>
            </a:r>
            <a:r>
              <a:rPr lang="en-CA" sz="2400" b="1" dirty="0" err="1"/>
              <a:t>Usted</a:t>
            </a:r>
            <a:r>
              <a:rPr lang="en-CA" sz="2400" b="1" dirty="0"/>
              <a:t> decide </a:t>
            </a:r>
            <a:r>
              <a:rPr lang="en-CA" sz="2400" b="1" dirty="0" err="1"/>
              <a:t>descontinuar</a:t>
            </a:r>
            <a:r>
              <a:rPr lang="en-CA" sz="2400" b="1" dirty="0"/>
              <a:t> la tromboprofilaxis para </a:t>
            </a:r>
            <a:r>
              <a:rPr lang="en-CA" sz="2400" b="1" dirty="0" err="1"/>
              <a:t>garantizar</a:t>
            </a:r>
            <a:r>
              <a:rPr lang="en-CA" sz="2400" b="1" dirty="0"/>
              <a:t> la hemostasia.  </a:t>
            </a:r>
          </a:p>
          <a:p>
            <a:pPr marL="0" indent="0">
              <a:buNone/>
            </a:pPr>
            <a:r>
              <a:rPr lang="en-CA" sz="2400" b="1" dirty="0"/>
              <a:t>¿ </a:t>
            </a:r>
            <a:r>
              <a:rPr lang="en-CA" sz="2400" b="1" dirty="0" err="1"/>
              <a:t>Cual</a:t>
            </a:r>
            <a:r>
              <a:rPr lang="en-CA" sz="2400" b="1" dirty="0"/>
              <a:t> de las </a:t>
            </a:r>
            <a:r>
              <a:rPr lang="en-CA" sz="2400" b="1" dirty="0" err="1"/>
              <a:t>siguientes</a:t>
            </a:r>
            <a:r>
              <a:rPr lang="en-CA" sz="2400" b="1" dirty="0"/>
              <a:t> </a:t>
            </a:r>
            <a:r>
              <a:rPr lang="en-CA" sz="2400" b="1" dirty="0" err="1"/>
              <a:t>opciones</a:t>
            </a:r>
            <a:r>
              <a:rPr lang="en-CA" sz="2400" b="1" dirty="0"/>
              <a:t> para tromboprofilaxis </a:t>
            </a:r>
            <a:r>
              <a:rPr lang="en-CA" sz="2400" b="1" dirty="0" err="1"/>
              <a:t>sugeriría</a:t>
            </a:r>
            <a:r>
              <a:rPr lang="en-CA" sz="2400" b="1" dirty="0"/>
              <a:t> en </a:t>
            </a:r>
            <a:r>
              <a:rPr lang="en-CA" sz="2400" b="1" dirty="0" err="1"/>
              <a:t>éste</a:t>
            </a:r>
            <a:r>
              <a:rPr lang="en-CA" sz="2400" b="1" dirty="0"/>
              <a:t> </a:t>
            </a:r>
            <a:r>
              <a:rPr lang="en-CA" sz="2400" b="1" dirty="0" err="1"/>
              <a:t>momento</a:t>
            </a:r>
            <a:r>
              <a:rPr lang="en-CA" sz="2400" b="1" dirty="0"/>
              <a:t>?</a:t>
            </a:r>
          </a:p>
          <a:p>
            <a:pPr marL="0" indent="0">
              <a:buNone/>
            </a:pPr>
            <a:endParaRPr lang="en-CA" sz="2400" dirty="0"/>
          </a:p>
          <a:p>
            <a:pPr marL="514350" indent="-514350">
              <a:buAutoNum type="alphaUcPeriod"/>
            </a:pPr>
            <a:r>
              <a:rPr lang="en-CA" sz="2400" dirty="0"/>
              <a:t>Medias de </a:t>
            </a:r>
            <a:r>
              <a:rPr lang="en-CA" sz="2400" dirty="0" err="1"/>
              <a:t>Compresión</a:t>
            </a:r>
            <a:r>
              <a:rPr lang="en-CA" sz="2400" dirty="0"/>
              <a:t> </a:t>
            </a:r>
            <a:r>
              <a:rPr lang="en-CA" sz="2400" dirty="0" err="1"/>
              <a:t>Elástica</a:t>
            </a:r>
            <a:endParaRPr lang="en-CA" sz="2400" dirty="0"/>
          </a:p>
          <a:p>
            <a:pPr marL="514350" indent="-514350">
              <a:buAutoNum type="alphaUcPeriod"/>
            </a:pPr>
            <a:r>
              <a:rPr lang="en-CA" sz="2400" dirty="0" err="1"/>
              <a:t>Dispositivos</a:t>
            </a:r>
            <a:r>
              <a:rPr lang="en-CA" sz="2400" dirty="0"/>
              <a:t> Compression </a:t>
            </a:r>
            <a:r>
              <a:rPr lang="en-CA" sz="2400" dirty="0" err="1"/>
              <a:t>neumática</a:t>
            </a:r>
            <a:endParaRPr lang="en-CA" sz="2400" dirty="0"/>
          </a:p>
          <a:p>
            <a:pPr marL="514350" indent="-514350">
              <a:buAutoNum type="alphaUcPeriod"/>
            </a:pPr>
            <a:r>
              <a:rPr lang="en-CA" sz="2400" dirty="0"/>
              <a:t> </a:t>
            </a:r>
            <a:r>
              <a:rPr lang="en-CA" sz="2400" dirty="0" err="1"/>
              <a:t>Ejercicios</a:t>
            </a:r>
            <a:r>
              <a:rPr lang="en-CA" sz="2400" dirty="0"/>
              <a:t> para </a:t>
            </a:r>
            <a:r>
              <a:rPr lang="en-CA" sz="2400" dirty="0" err="1"/>
              <a:t>pantorrilla</a:t>
            </a:r>
            <a:r>
              <a:rPr lang="en-CA" sz="2400" dirty="0"/>
              <a:t> (</a:t>
            </a:r>
            <a:r>
              <a:rPr lang="en-CA" sz="2400" dirty="0" err="1"/>
              <a:t>fisioterapia</a:t>
            </a:r>
            <a:r>
              <a:rPr lang="en-CA" sz="2400" dirty="0"/>
              <a:t>)</a:t>
            </a:r>
          </a:p>
          <a:p>
            <a:pPr marL="514350" indent="-514350">
              <a:buAutoNum type="alphaUcPeriod"/>
            </a:pPr>
            <a:r>
              <a:rPr lang="en-CA" sz="2400" dirty="0"/>
              <a:t>No require </a:t>
            </a:r>
            <a:r>
              <a:rPr lang="en-CA" sz="2400" dirty="0" err="1"/>
              <a:t>profilaxis</a:t>
            </a:r>
            <a:r>
              <a:rPr lang="en-CA" sz="2400" dirty="0"/>
              <a:t> </a:t>
            </a:r>
            <a:r>
              <a:rPr lang="en-CA" sz="2400" dirty="0" err="1"/>
              <a:t>mecanica</a:t>
            </a:r>
            <a:endParaRPr lang="en-CA" sz="2400" dirty="0"/>
          </a:p>
          <a:p>
            <a:pPr marL="514350" indent="-514350">
              <a:buAutoNum type="alphaUcPeriod"/>
            </a:pPr>
            <a:r>
              <a:rPr lang="en-CA" sz="2400" dirty="0"/>
              <a:t>Tanto </a:t>
            </a:r>
            <a:r>
              <a:rPr lang="en-CA" sz="2400" dirty="0" err="1"/>
              <a:t>uso</a:t>
            </a:r>
            <a:r>
              <a:rPr lang="en-CA" sz="2400" dirty="0"/>
              <a:t> de Medias </a:t>
            </a:r>
            <a:r>
              <a:rPr lang="es-VE" sz="2400" dirty="0"/>
              <a:t>Elásticas</a:t>
            </a:r>
            <a:r>
              <a:rPr lang="en-CA" sz="2400" dirty="0"/>
              <a:t> como Dispositivos de compresión Neumática son Válidos </a:t>
            </a:r>
          </a:p>
        </p:txBody>
      </p:sp>
      <p:sp>
        <p:nvSpPr>
          <p:cNvPr id="4" name="Rectangle 3">
            <a:extLst>
              <a:ext uri="{FF2B5EF4-FFF2-40B4-BE49-F238E27FC236}">
                <a16:creationId xmlns:a16="http://schemas.microsoft.com/office/drawing/2014/main" id="{25413DAC-8A0A-4D42-83EC-960F276BF2CE}"/>
              </a:ext>
            </a:extLst>
          </p:cNvPr>
          <p:cNvSpPr/>
          <p:nvPr/>
        </p:nvSpPr>
        <p:spPr>
          <a:xfrm>
            <a:off x="341519" y="5250437"/>
            <a:ext cx="10779447" cy="8344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219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FD0C2A-35E0-4888-89C8-0E3DCA75F4C3}"/>
              </a:ext>
            </a:extLst>
          </p:cNvPr>
          <p:cNvPicPr>
            <a:picLocks noChangeAspect="1"/>
          </p:cNvPicPr>
          <p:nvPr/>
        </p:nvPicPr>
        <p:blipFill rotWithShape="1">
          <a:blip r:embed="rId2"/>
          <a:srcRect l="7441" r="2740" b="9205"/>
          <a:stretch/>
        </p:blipFill>
        <p:spPr>
          <a:xfrm>
            <a:off x="947855" y="2148323"/>
            <a:ext cx="4664766" cy="3644349"/>
          </a:xfrm>
          <a:prstGeom prst="rect">
            <a:avLst/>
          </a:prstGeom>
        </p:spPr>
      </p:pic>
      <p:sp>
        <p:nvSpPr>
          <p:cNvPr id="6" name="CuadroTexto 5">
            <a:extLst>
              <a:ext uri="{FF2B5EF4-FFF2-40B4-BE49-F238E27FC236}">
                <a16:creationId xmlns:a16="http://schemas.microsoft.com/office/drawing/2014/main" id="{B403CF60-E253-4EB4-9017-12700E708AE1}"/>
              </a:ext>
            </a:extLst>
          </p:cNvPr>
          <p:cNvSpPr txBox="1"/>
          <p:nvPr/>
        </p:nvSpPr>
        <p:spPr>
          <a:xfrm>
            <a:off x="6151264" y="3508833"/>
            <a:ext cx="5350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Vs </a:t>
            </a:r>
            <a:endParaRPr kumimoji="0" lang="es-CO"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Imagen 7">
            <a:extLst>
              <a:ext uri="{FF2B5EF4-FFF2-40B4-BE49-F238E27FC236}">
                <a16:creationId xmlns:a16="http://schemas.microsoft.com/office/drawing/2014/main" id="{F9E6FDE0-02E3-426E-813B-5D46D48AEAE8}"/>
              </a:ext>
            </a:extLst>
          </p:cNvPr>
          <p:cNvPicPr>
            <a:picLocks noChangeAspect="1"/>
          </p:cNvPicPr>
          <p:nvPr/>
        </p:nvPicPr>
        <p:blipFill rotWithShape="1">
          <a:blip r:embed="rId3"/>
          <a:srcRect t="5197" r="2564" b="2182"/>
          <a:stretch/>
        </p:blipFill>
        <p:spPr>
          <a:xfrm>
            <a:off x="7258151" y="1989929"/>
            <a:ext cx="3502415" cy="3771774"/>
          </a:xfrm>
          <a:prstGeom prst="rect">
            <a:avLst/>
          </a:prstGeom>
        </p:spPr>
      </p:pic>
    </p:spTree>
    <p:extLst>
      <p:ext uri="{BB962C8B-B14F-4D97-AF65-F5344CB8AC3E}">
        <p14:creationId xmlns:p14="http://schemas.microsoft.com/office/powerpoint/2010/main" val="366745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584014-C150-F34D-BCE7-553C71463356}"/>
              </a:ext>
            </a:extLst>
          </p:cNvPr>
          <p:cNvSpPr>
            <a:spLocks noGrp="1"/>
          </p:cNvSpPr>
          <p:nvPr>
            <p:ph type="title"/>
          </p:nvPr>
        </p:nvSpPr>
        <p:spPr>
          <a:xfrm>
            <a:off x="528283" y="1453834"/>
            <a:ext cx="4790934" cy="418113"/>
          </a:xfrm>
        </p:spPr>
        <p:txBody>
          <a:bodyPr/>
          <a:lstStyle/>
          <a:p>
            <a:r>
              <a:rPr lang="en-CA" dirty="0"/>
              <a:t>Recomendación 14 </a:t>
            </a:r>
            <a:endParaRPr lang="en-US" dirty="0"/>
          </a:p>
        </p:txBody>
      </p:sp>
      <p:sp>
        <p:nvSpPr>
          <p:cNvPr id="8" name="Content Placeholder 7">
            <a:extLst>
              <a:ext uri="{FF2B5EF4-FFF2-40B4-BE49-F238E27FC236}">
                <a16:creationId xmlns:a16="http://schemas.microsoft.com/office/drawing/2014/main" id="{72D72ADF-799C-714C-83E1-E80E753390D0}"/>
              </a:ext>
            </a:extLst>
          </p:cNvPr>
          <p:cNvSpPr>
            <a:spLocks noGrp="1"/>
          </p:cNvSpPr>
          <p:nvPr>
            <p:ph idx="1"/>
          </p:nvPr>
        </p:nvSpPr>
        <p:spPr>
          <a:xfrm>
            <a:off x="528283" y="2008739"/>
            <a:ext cx="11208793" cy="952831"/>
          </a:xfrm>
        </p:spPr>
        <p:txBody>
          <a:bodyPr>
            <a:noAutofit/>
          </a:bodyPr>
          <a:lstStyle/>
          <a:p>
            <a:pPr marL="0" indent="0">
              <a:buNone/>
            </a:pPr>
            <a:r>
              <a:rPr lang="es-ES" sz="2000" dirty="0">
                <a:solidFill>
                  <a:schemeClr val="tx1">
                    <a:lumMod val="50000"/>
                    <a:lumOff val="50000"/>
                  </a:schemeClr>
                </a:solidFill>
                <a:latin typeface="Calibri" panose="020F0502020204030204" pitchFamily="34" charset="0"/>
              </a:rPr>
              <a:t>En pacientes con enfermedades agudas y críticas que no pueden recibir profilaxis farmacológica, el panel latinoamericano sugiere el uso de profilaxis mecánica en vez de no profilaxis (recomendación condicional basada en certeza moderada en la evidencia sobre </a:t>
            </a:r>
            <a:r>
              <a:rPr lang="es-CO" sz="2000" dirty="0">
                <a:solidFill>
                  <a:schemeClr val="tx1">
                    <a:lumMod val="50000"/>
                    <a:lumOff val="50000"/>
                  </a:schemeClr>
                </a:solidFill>
                <a:latin typeface="Calibri" panose="020F0502020204030204" pitchFamily="34" charset="0"/>
              </a:rPr>
              <a:t>los efectos </a:t>
            </a:r>
            <a:r>
              <a:rPr lang="es-CO" sz="2000" dirty="0">
                <a:solidFill>
                  <a:schemeClr val="tx1">
                    <a:lumMod val="50000"/>
                    <a:lumOff val="50000"/>
                  </a:schemeClr>
                </a:solidFill>
                <a:latin typeface="Cambria Math" panose="02040503050406030204" pitchFamily="18" charset="0"/>
              </a:rPr>
              <a:t>⨁⨁⨁◯</a:t>
            </a:r>
            <a:r>
              <a:rPr lang="es-CO" sz="2000" dirty="0">
                <a:solidFill>
                  <a:schemeClr val="tx1">
                    <a:lumMod val="50000"/>
                    <a:lumOff val="50000"/>
                  </a:schemeClr>
                </a:solidFill>
                <a:latin typeface="Calibri" panose="020F0502020204030204" pitchFamily="34" charset="0"/>
              </a:rPr>
              <a:t>). </a:t>
            </a:r>
          </a:p>
          <a:p>
            <a:pPr marL="0" indent="0">
              <a:buNone/>
            </a:pPr>
            <a:r>
              <a:rPr lang="es-CO" sz="2000" dirty="0">
                <a:solidFill>
                  <a:schemeClr val="tx1">
                    <a:lumMod val="50000"/>
                    <a:lumOff val="50000"/>
                  </a:schemeClr>
                </a:solidFill>
                <a:latin typeface="Calibri" panose="020F0502020204030204" pitchFamily="34" charset="0"/>
              </a:rPr>
              <a:t> </a:t>
            </a:r>
            <a:endParaRPr lang="en-CA" sz="2000" i="1" dirty="0">
              <a:solidFill>
                <a:schemeClr val="tx1">
                  <a:lumMod val="50000"/>
                  <a:lumOff val="50000"/>
                </a:schemeClr>
              </a:solidFill>
            </a:endParaRPr>
          </a:p>
          <a:p>
            <a:pPr marL="0" indent="0">
              <a:buNone/>
            </a:pPr>
            <a:endParaRPr lang="en-CA" sz="1050" i="1" dirty="0">
              <a:solidFill>
                <a:schemeClr val="tx1">
                  <a:lumMod val="50000"/>
                  <a:lumOff val="50000"/>
                </a:schemeClr>
              </a:solidFill>
            </a:endParaRPr>
          </a:p>
          <a:p>
            <a:pPr marL="0" indent="0">
              <a:buNone/>
            </a:pPr>
            <a:endParaRPr lang="en-US" sz="2000" dirty="0">
              <a:solidFill>
                <a:schemeClr val="tx1">
                  <a:lumMod val="50000"/>
                  <a:lumOff val="50000"/>
                </a:schemeClr>
              </a:solidFill>
            </a:endParaRPr>
          </a:p>
        </p:txBody>
      </p:sp>
      <p:sp>
        <p:nvSpPr>
          <p:cNvPr id="18" name="Title 6">
            <a:extLst>
              <a:ext uri="{FF2B5EF4-FFF2-40B4-BE49-F238E27FC236}">
                <a16:creationId xmlns:a16="http://schemas.microsoft.com/office/drawing/2014/main" id="{49FD3AA1-E24A-4C36-B0F8-6D0B8D9F86EE}"/>
              </a:ext>
            </a:extLst>
          </p:cNvPr>
          <p:cNvSpPr txBox="1">
            <a:spLocks/>
          </p:cNvSpPr>
          <p:nvPr/>
        </p:nvSpPr>
        <p:spPr>
          <a:xfrm>
            <a:off x="528283" y="3462333"/>
            <a:ext cx="3427296" cy="418113"/>
          </a:xfrm>
          <a:prstGeom prst="rect">
            <a:avLst/>
          </a:prstGeom>
        </p:spPr>
        <p:txBody>
          <a:bodyPr lIns="0" tIns="0" rIns="0" bIns="0" anchor="t" anchorCtr="0">
            <a:noAutofit/>
          </a:bodyPr>
          <a:lstStyle>
            <a:lvl1pPr algn="l" defTabSz="609585" rtl="0" eaLnBrk="0" fontAlgn="base" hangingPunct="0">
              <a:spcBef>
                <a:spcPct val="0"/>
              </a:spcBef>
              <a:spcAft>
                <a:spcPct val="0"/>
              </a:spcAft>
              <a:defRPr sz="2800" b="0" kern="1200" cap="none" baseline="0">
                <a:solidFill>
                  <a:srgbClr val="E53E31"/>
                </a:solidFill>
                <a:latin typeface="+mn-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CA" dirty="0"/>
              <a:t>Recomendación 15 </a:t>
            </a:r>
            <a:endParaRPr lang="en-US" dirty="0"/>
          </a:p>
        </p:txBody>
      </p:sp>
      <p:sp>
        <p:nvSpPr>
          <p:cNvPr id="21" name="CuadroTexto 20">
            <a:extLst>
              <a:ext uri="{FF2B5EF4-FFF2-40B4-BE49-F238E27FC236}">
                <a16:creationId xmlns:a16="http://schemas.microsoft.com/office/drawing/2014/main" id="{8256B453-F65A-4621-9814-E79D2059236E}"/>
              </a:ext>
            </a:extLst>
          </p:cNvPr>
          <p:cNvSpPr txBox="1"/>
          <p:nvPr/>
        </p:nvSpPr>
        <p:spPr>
          <a:xfrm>
            <a:off x="528283" y="3968227"/>
            <a:ext cx="10912535" cy="1231106"/>
          </a:xfrm>
          <a:prstGeom prst="rect">
            <a:avLst/>
          </a:prstGeom>
          <a:noFill/>
        </p:spPr>
        <p:txBody>
          <a:bodyPr wrap="square" lIns="0" tIns="0" rIns="0" bIns="0">
            <a:spAutoFit/>
          </a:bodyPr>
          <a:lstStyle/>
          <a:p>
            <a:r>
              <a:rPr lang="es-ES" sz="2000" dirty="0">
                <a:solidFill>
                  <a:schemeClr val="tx1">
                    <a:lumMod val="50000"/>
                    <a:lumOff val="50000"/>
                  </a:schemeClr>
                </a:solidFill>
                <a:latin typeface="Calibri" panose="020F0502020204030204" pitchFamily="34" charset="0"/>
              </a:rPr>
              <a:t>En pacientes hospitalizados con enfermedades agudas y enfermedades críticas que necesitan profilaxis mecánica, el panel latinoamericano sugiere cualquiera de estas dos opciones, dispositivos de comprensión neumática o medias de comprensión graduada (recomendación condicional basada en muy baja certeza en la evidencia sobre los efectos </a:t>
            </a:r>
            <a:r>
              <a:rPr lang="es-ES" sz="2000" dirty="0">
                <a:solidFill>
                  <a:schemeClr val="tx1">
                    <a:lumMod val="50000"/>
                    <a:lumOff val="50000"/>
                  </a:schemeClr>
                </a:solidFill>
                <a:latin typeface="Cambria Math" panose="02040503050406030204" pitchFamily="18" charset="0"/>
              </a:rPr>
              <a:t>⨁◯◯◯</a:t>
            </a:r>
            <a:r>
              <a:rPr lang="es-ES" sz="2000" dirty="0">
                <a:solidFill>
                  <a:schemeClr val="tx1">
                    <a:lumMod val="50000"/>
                    <a:lumOff val="50000"/>
                  </a:schemeClr>
                </a:solidFill>
                <a:latin typeface="Calibri" panose="020F0502020204030204" pitchFamily="34" charset="0"/>
              </a:rPr>
              <a:t>). </a:t>
            </a:r>
            <a:endParaRPr lang="es-CO" sz="2000" dirty="0">
              <a:solidFill>
                <a:schemeClr val="tx1">
                  <a:lumMod val="50000"/>
                  <a:lumOff val="50000"/>
                </a:schemeClr>
              </a:solidFill>
            </a:endParaRPr>
          </a:p>
        </p:txBody>
      </p:sp>
    </p:spTree>
    <p:extLst>
      <p:ext uri="{BB962C8B-B14F-4D97-AF65-F5344CB8AC3E}">
        <p14:creationId xmlns:p14="http://schemas.microsoft.com/office/powerpoint/2010/main" val="93701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03E7A4F0-8980-4F4C-B365-F073A74778A4}"/>
              </a:ext>
            </a:extLst>
          </p:cNvPr>
          <p:cNvGraphicFramePr>
            <a:graphicFrameLocks noGrp="1"/>
          </p:cNvGraphicFramePr>
          <p:nvPr>
            <p:extLst>
              <p:ext uri="{D42A27DB-BD31-4B8C-83A1-F6EECF244321}">
                <p14:modId xmlns:p14="http://schemas.microsoft.com/office/powerpoint/2010/main" val="3326137822"/>
              </p:ext>
            </p:extLst>
          </p:nvPr>
        </p:nvGraphicFramePr>
        <p:xfrm>
          <a:off x="448436" y="2394497"/>
          <a:ext cx="8382176" cy="2993925"/>
        </p:xfrm>
        <a:graphic>
          <a:graphicData uri="http://schemas.openxmlformats.org/drawingml/2006/table">
            <a:tbl>
              <a:tblPr firstRow="1" bandRow="1">
                <a:tableStyleId>{5940675A-B579-460E-94D1-54222C63F5DA}</a:tableStyleId>
              </a:tblPr>
              <a:tblGrid>
                <a:gridCol w="1839776">
                  <a:extLst>
                    <a:ext uri="{9D8B030D-6E8A-4147-A177-3AD203B41FA5}">
                      <a16:colId xmlns:a16="http://schemas.microsoft.com/office/drawing/2014/main" val="325642109"/>
                    </a:ext>
                  </a:extLst>
                </a:gridCol>
                <a:gridCol w="1575879">
                  <a:extLst>
                    <a:ext uri="{9D8B030D-6E8A-4147-A177-3AD203B41FA5}">
                      <a16:colId xmlns:a16="http://schemas.microsoft.com/office/drawing/2014/main" val="815985156"/>
                    </a:ext>
                  </a:extLst>
                </a:gridCol>
                <a:gridCol w="2431357">
                  <a:extLst>
                    <a:ext uri="{9D8B030D-6E8A-4147-A177-3AD203B41FA5}">
                      <a16:colId xmlns:a16="http://schemas.microsoft.com/office/drawing/2014/main" val="1109489225"/>
                    </a:ext>
                  </a:extLst>
                </a:gridCol>
                <a:gridCol w="2535164">
                  <a:extLst>
                    <a:ext uri="{9D8B030D-6E8A-4147-A177-3AD203B41FA5}">
                      <a16:colId xmlns:a16="http://schemas.microsoft.com/office/drawing/2014/main" val="738517967"/>
                    </a:ext>
                  </a:extLst>
                </a:gridCol>
              </a:tblGrid>
              <a:tr h="294786">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Efecto Relativo: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dirty="0">
                          <a:solidFill>
                            <a:schemeClr val="bg1"/>
                          </a:solidFill>
                        </a:rPr>
                        <a:t>Efectos Absoluto Anticipado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dirty="0"/>
                    </a:p>
                  </a:txBody>
                  <a:tcPr/>
                </a:tc>
                <a:extLst>
                  <a:ext uri="{0D108BD9-81ED-4DB2-BD59-A6C34878D82A}">
                    <a16:rowId xmlns:a16="http://schemas.microsoft.com/office/drawing/2014/main" val="3135809784"/>
                  </a:ext>
                </a:extLst>
              </a:tr>
              <a:tr h="398045">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Riesgo con compression neumática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dirty="0">
                          <a:solidFill>
                            <a:schemeClr val="tx1">
                              <a:lumMod val="50000"/>
                              <a:lumOff val="50000"/>
                            </a:schemeClr>
                          </a:solidFill>
                        </a:rPr>
                        <a:t>Riesgo con medias de compression </a:t>
                      </a:r>
                      <a:r>
                        <a:rPr lang="es-VE" sz="1400" b="0" i="1" noProof="0" dirty="0">
                          <a:solidFill>
                            <a:schemeClr val="tx1">
                              <a:lumMod val="50000"/>
                              <a:lumOff val="50000"/>
                            </a:schemeClr>
                          </a:solidFill>
                        </a:rPr>
                        <a:t>elástica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30615">
                <a:tc>
                  <a:txBody>
                    <a:bodyPr/>
                    <a:lstStyle/>
                    <a:p>
                      <a:r>
                        <a:rPr lang="es-VE" sz="1400" b="1" noProof="0" dirty="0">
                          <a:solidFill>
                            <a:schemeClr val="tx1">
                              <a:lumMod val="50000"/>
                              <a:lumOff val="50000"/>
                            </a:schemeClr>
                          </a:solidFill>
                        </a:rPr>
                        <a:t>Mortalidad</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3.43</a:t>
                      </a:r>
                      <a:br>
                        <a:rPr lang="en-US" sz="1050" b="1" dirty="0">
                          <a:solidFill>
                            <a:schemeClr val="tx1">
                              <a:lumMod val="50000"/>
                              <a:lumOff val="50000"/>
                            </a:schemeClr>
                          </a:solidFill>
                        </a:rPr>
                      </a:br>
                      <a:r>
                        <a:rPr lang="en-US" sz="1400" b="1" i="0" kern="1200" dirty="0">
                          <a:solidFill>
                            <a:schemeClr val="tx1">
                              <a:lumMod val="50000"/>
                              <a:lumOff val="50000"/>
                            </a:schemeClr>
                          </a:solidFill>
                          <a:effectLst/>
                          <a:latin typeface="+mn-lt"/>
                          <a:ea typeface="+mn-ea"/>
                          <a:cs typeface="+mn-cs"/>
                        </a:rPr>
                        <a:t>(0.15 a 79.74)</a:t>
                      </a:r>
                      <a:endParaRPr lang="en-CA" sz="8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 por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0 muertes menos por 1,000</a:t>
                      </a:r>
                    </a:p>
                    <a:p>
                      <a:pPr algn="ctr"/>
                      <a:r>
                        <a:rPr lang="es-ES" sz="1400" b="1" dirty="0">
                          <a:solidFill>
                            <a:schemeClr val="tx1">
                              <a:lumMod val="50000"/>
                              <a:lumOff val="50000"/>
                            </a:schemeClr>
                          </a:solidFill>
                        </a:rPr>
                        <a:t>(0 menos a 0 más)</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30615">
                <a:tc>
                  <a:txBody>
                    <a:bodyPr/>
                    <a:lstStyle/>
                    <a:p>
                      <a:r>
                        <a:rPr lang="en-CA" sz="1400" b="1" dirty="0">
                          <a:solidFill>
                            <a:schemeClr val="tx1">
                              <a:lumMod val="50000"/>
                              <a:lumOff val="50000"/>
                            </a:schemeClr>
                          </a:solidFill>
                        </a:rPr>
                        <a:t>EP</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0.38</a:t>
                      </a:r>
                      <a:br>
                        <a:rPr lang="en-US" sz="900" b="1" dirty="0">
                          <a:solidFill>
                            <a:schemeClr val="tx1">
                              <a:lumMod val="50000"/>
                              <a:lumOff val="50000"/>
                            </a:schemeClr>
                          </a:solidFill>
                        </a:rPr>
                      </a:br>
                      <a:r>
                        <a:rPr lang="en-US" sz="1400" b="1" i="0" kern="1200" dirty="0">
                          <a:solidFill>
                            <a:schemeClr val="tx1">
                              <a:lumMod val="50000"/>
                              <a:lumOff val="50000"/>
                            </a:schemeClr>
                          </a:solidFill>
                          <a:effectLst/>
                          <a:latin typeface="+mn-lt"/>
                          <a:ea typeface="+mn-ea"/>
                          <a:cs typeface="+mn-cs"/>
                        </a:rPr>
                        <a:t>(0.02 a 8.86)</a:t>
                      </a:r>
                      <a:endParaRPr lang="en-CA" sz="9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i="0" kern="1200" dirty="0">
                          <a:solidFill>
                            <a:schemeClr val="tx1">
                              <a:lumMod val="50000"/>
                              <a:lumOff val="50000"/>
                            </a:schemeClr>
                          </a:solidFill>
                          <a:effectLst/>
                          <a:latin typeface="+mn-lt"/>
                          <a:ea typeface="+mn-ea"/>
                          <a:cs typeface="+mn-cs"/>
                        </a:rPr>
                        <a:t>27 menos por 1000</a:t>
                      </a:r>
                    </a:p>
                    <a:p>
                      <a:pPr algn="ctr"/>
                      <a:r>
                        <a:rPr lang="es-ES" sz="1200" b="1" i="0" kern="1200" dirty="0">
                          <a:solidFill>
                            <a:schemeClr val="tx1">
                              <a:lumMod val="50000"/>
                              <a:lumOff val="50000"/>
                            </a:schemeClr>
                          </a:solidFill>
                          <a:effectLst/>
                          <a:latin typeface="+mn-lt"/>
                          <a:ea typeface="+mn-ea"/>
                          <a:cs typeface="+mn-cs"/>
                        </a:rPr>
                        <a:t>(de 43 menos a 342 más)</a:t>
                      </a:r>
                      <a:endParaRPr lang="en-CA" sz="9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i="0" kern="1200" dirty="0">
                          <a:solidFill>
                            <a:schemeClr val="tx1">
                              <a:lumMod val="50000"/>
                              <a:lumOff val="50000"/>
                            </a:schemeClr>
                          </a:solidFill>
                          <a:effectLst/>
                          <a:latin typeface="+mn-lt"/>
                          <a:ea typeface="+mn-ea"/>
                          <a:cs typeface="+mn-cs"/>
                        </a:rPr>
                        <a:t>1 menos por 1000</a:t>
                      </a:r>
                    </a:p>
                    <a:p>
                      <a:pPr algn="ctr"/>
                      <a:r>
                        <a:rPr lang="es-ES" sz="1200" b="1" i="0" kern="1200" dirty="0">
                          <a:solidFill>
                            <a:schemeClr val="tx1">
                              <a:lumMod val="50000"/>
                              <a:lumOff val="50000"/>
                            </a:schemeClr>
                          </a:solidFill>
                          <a:effectLst/>
                          <a:latin typeface="+mn-lt"/>
                          <a:ea typeface="+mn-ea"/>
                          <a:cs typeface="+mn-cs"/>
                        </a:rPr>
                        <a:t>(de 1 menos a 8 más)</a:t>
                      </a:r>
                      <a:endParaRPr lang="en-CA" sz="9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30615">
                <a:tc>
                  <a:txBody>
                    <a:bodyPr/>
                    <a:lstStyle/>
                    <a:p>
                      <a:r>
                        <a:rPr lang="en-CA" sz="1400" b="1" dirty="0">
                          <a:solidFill>
                            <a:schemeClr val="tx1">
                              <a:lumMod val="50000"/>
                              <a:lumOff val="50000"/>
                            </a:schemeClr>
                          </a:solidFill>
                        </a:rPr>
                        <a:t>TVP </a:t>
                      </a:r>
                      <a:r>
                        <a:rPr lang="es-VE" sz="1400" b="1" noProof="0" dirty="0">
                          <a:solidFill>
                            <a:schemeClr val="tx1">
                              <a:lumMod val="50000"/>
                              <a:lumOff val="50000"/>
                            </a:schemeClr>
                          </a:solidFill>
                        </a:rPr>
                        <a:t>Sintomática</a:t>
                      </a:r>
                      <a:r>
                        <a:rPr lang="en-CA" sz="1400" b="1" dirty="0">
                          <a:solidFill>
                            <a:schemeClr val="tx1">
                              <a:lumMod val="50000"/>
                              <a:lumOff val="50000"/>
                            </a:schemeClr>
                          </a:solidFill>
                        </a:rPr>
                        <a:t>  proximal </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600" b="1" dirty="0">
                          <a:solidFill>
                            <a:schemeClr val="tx1">
                              <a:lumMod val="50000"/>
                              <a:lumOff val="50000"/>
                            </a:schemeClr>
                          </a:solidFill>
                        </a:rPr>
                        <a:t>RR 0,16</a:t>
                      </a:r>
                    </a:p>
                    <a:p>
                      <a:pPr algn="ctr"/>
                      <a:r>
                        <a:rPr lang="pt-BR" sz="1600" b="1" dirty="0">
                          <a:solidFill>
                            <a:schemeClr val="tx1">
                              <a:lumMod val="50000"/>
                              <a:lumOff val="50000"/>
                            </a:schemeClr>
                          </a:solidFill>
                        </a:rPr>
                        <a:t>(0,01 a 2,98)</a:t>
                      </a:r>
                      <a:endParaRPr lang="en-CA" sz="11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110 menos por 1000</a:t>
                      </a:r>
                    </a:p>
                    <a:p>
                      <a:pPr algn="ctr"/>
                      <a:r>
                        <a:rPr lang="es-ES" sz="1400" b="1" dirty="0">
                          <a:solidFill>
                            <a:schemeClr val="tx1">
                              <a:lumMod val="50000"/>
                              <a:lumOff val="50000"/>
                            </a:schemeClr>
                          </a:solidFill>
                        </a:rPr>
                        <a:t>(de 129 menos a 258 más)</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2 menos por 1000</a:t>
                      </a:r>
                    </a:p>
                    <a:p>
                      <a:pPr algn="ctr"/>
                      <a:r>
                        <a:rPr lang="es-ES" sz="1400" b="1" dirty="0">
                          <a:solidFill>
                            <a:schemeClr val="tx1">
                              <a:lumMod val="50000"/>
                              <a:lumOff val="50000"/>
                            </a:schemeClr>
                          </a:solidFill>
                        </a:rPr>
                        <a:t>(de 2 menos a 4 más)</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530615">
                <a:tc>
                  <a:txBody>
                    <a:bodyPr/>
                    <a:lstStyle/>
                    <a:p>
                      <a:r>
                        <a:rPr lang="en-CA" sz="1400" b="1" dirty="0">
                          <a:solidFill>
                            <a:schemeClr val="tx1">
                              <a:lumMod val="50000"/>
                              <a:lumOff val="50000"/>
                            </a:schemeClr>
                          </a:solidFill>
                        </a:rPr>
                        <a:t>TVP </a:t>
                      </a:r>
                      <a:r>
                        <a:rPr lang="es-VE" sz="1400" b="1" noProof="0" dirty="0">
                          <a:solidFill>
                            <a:schemeClr val="tx1">
                              <a:lumMod val="50000"/>
                              <a:lumOff val="50000"/>
                            </a:schemeClr>
                          </a:solidFill>
                        </a:rPr>
                        <a:t>Sintomática</a:t>
                      </a:r>
                      <a:r>
                        <a:rPr lang="en-CA" sz="1400" b="1" dirty="0">
                          <a:solidFill>
                            <a:schemeClr val="tx1">
                              <a:lumMod val="50000"/>
                              <a:lumOff val="50000"/>
                            </a:schemeClr>
                          </a:solidFill>
                        </a:rPr>
                        <a:t>  Distal</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0.16</a:t>
                      </a:r>
                      <a:br>
                        <a:rPr lang="en-US" sz="11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(0.01 a 2.98)</a:t>
                      </a:r>
                      <a:endParaRPr lang="en-CA" sz="9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200" b="1" dirty="0">
                          <a:solidFill>
                            <a:schemeClr val="tx1">
                              <a:lumMod val="50000"/>
                              <a:lumOff val="50000"/>
                            </a:schemeClr>
                          </a:solidFill>
                        </a:rPr>
                        <a:t>110 menos por 1000</a:t>
                      </a:r>
                    </a:p>
                    <a:p>
                      <a:pPr algn="ctr"/>
                      <a:r>
                        <a:rPr lang="es-ES" sz="1200" b="1" dirty="0">
                          <a:solidFill>
                            <a:schemeClr val="tx1">
                              <a:lumMod val="50000"/>
                              <a:lumOff val="50000"/>
                            </a:schemeClr>
                          </a:solidFill>
                        </a:rPr>
                        <a:t>(de 129 menos a 258 más)</a:t>
                      </a:r>
                      <a:endParaRPr lang="en-CA" sz="12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6 menos por 1000</a:t>
                      </a:r>
                    </a:p>
                    <a:p>
                      <a:pPr algn="ctr"/>
                      <a:r>
                        <a:rPr lang="es-ES" sz="1400" b="1" dirty="0">
                          <a:solidFill>
                            <a:schemeClr val="tx1">
                              <a:lumMod val="50000"/>
                              <a:lumOff val="50000"/>
                            </a:schemeClr>
                          </a:solidFill>
                        </a:rPr>
                        <a:t>(de 7 menos a 14 más)</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Rectangle 11">
            <a:extLst>
              <a:ext uri="{FF2B5EF4-FFF2-40B4-BE49-F238E27FC236}">
                <a16:creationId xmlns:a16="http://schemas.microsoft.com/office/drawing/2014/main" id="{681C355A-6E67-43C8-B470-B672F444C6E4}"/>
              </a:ext>
            </a:extLst>
          </p:cNvPr>
          <p:cNvSpPr/>
          <p:nvPr/>
        </p:nvSpPr>
        <p:spPr>
          <a:xfrm>
            <a:off x="419099" y="4855297"/>
            <a:ext cx="8411513" cy="533125"/>
          </a:xfrm>
          <a:prstGeom prst="rect">
            <a:avLst/>
          </a:prstGeom>
          <a:noFill/>
          <a:ln w="38100">
            <a:solidFill>
              <a:srgbClr val="91A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2">
            <a:extLst>
              <a:ext uri="{FF2B5EF4-FFF2-40B4-BE49-F238E27FC236}">
                <a16:creationId xmlns:a16="http://schemas.microsoft.com/office/drawing/2014/main" id="{9DDFF983-6207-4930-8F53-1209321B458C}"/>
              </a:ext>
            </a:extLst>
          </p:cNvPr>
          <p:cNvSpPr>
            <a:spLocks noGrp="1"/>
          </p:cNvSpPr>
          <p:nvPr>
            <p:ph type="title"/>
          </p:nvPr>
        </p:nvSpPr>
        <p:spPr>
          <a:xfrm>
            <a:off x="419099" y="1247805"/>
            <a:ext cx="10972801" cy="418113"/>
          </a:xfrm>
        </p:spPr>
        <p:txBody>
          <a:bodyPr/>
          <a:lstStyle/>
          <a:p>
            <a:r>
              <a:rPr lang="es-PR" dirty="0"/>
              <a:t>Recomendación</a:t>
            </a:r>
            <a:r>
              <a:rPr lang="en-CA" dirty="0"/>
              <a:t> 15 cont </a:t>
            </a:r>
            <a:endParaRPr lang="en-US" dirty="0"/>
          </a:p>
        </p:txBody>
      </p:sp>
      <p:grpSp>
        <p:nvGrpSpPr>
          <p:cNvPr id="8" name="Group 15">
            <a:extLst>
              <a:ext uri="{FF2B5EF4-FFF2-40B4-BE49-F238E27FC236}">
                <a16:creationId xmlns:a16="http://schemas.microsoft.com/office/drawing/2014/main" id="{65E13D6C-70FB-4C73-9A51-05EBF58A5D16}"/>
              </a:ext>
            </a:extLst>
          </p:cNvPr>
          <p:cNvGrpSpPr/>
          <p:nvPr/>
        </p:nvGrpSpPr>
        <p:grpSpPr>
          <a:xfrm>
            <a:off x="8146221" y="6345076"/>
            <a:ext cx="4138543" cy="276999"/>
            <a:chOff x="6681986" y="6483927"/>
            <a:chExt cx="4138543" cy="276999"/>
          </a:xfrm>
        </p:grpSpPr>
        <p:sp>
          <p:nvSpPr>
            <p:cNvPr id="9" name="TextBox 16">
              <a:extLst>
                <a:ext uri="{FF2B5EF4-FFF2-40B4-BE49-F238E27FC236}">
                  <a16:creationId xmlns:a16="http://schemas.microsoft.com/office/drawing/2014/main" id="{E88276E7-5836-4AD6-81B5-BE398E33632D}"/>
                </a:ext>
              </a:extLst>
            </p:cNvPr>
            <p:cNvSpPr txBox="1"/>
            <p:nvPr/>
          </p:nvSpPr>
          <p:spPr>
            <a:xfrm>
              <a:off x="6681986"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Calidad de la evidencia  : Baja            Moderada       fuerte</a:t>
              </a:r>
            </a:p>
          </p:txBody>
        </p:sp>
        <p:sp>
          <p:nvSpPr>
            <p:cNvPr id="10" name="Oval 17">
              <a:extLst>
                <a:ext uri="{FF2B5EF4-FFF2-40B4-BE49-F238E27FC236}">
                  <a16:creationId xmlns:a16="http://schemas.microsoft.com/office/drawing/2014/main" id="{EC05BDAB-2B02-48BE-A516-827B3CC826FE}"/>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8">
              <a:extLst>
                <a:ext uri="{FF2B5EF4-FFF2-40B4-BE49-F238E27FC236}">
                  <a16:creationId xmlns:a16="http://schemas.microsoft.com/office/drawing/2014/main" id="{09E002A8-0461-4760-A6B8-12A3F20C07C5}"/>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9">
              <a:extLst>
                <a:ext uri="{FF2B5EF4-FFF2-40B4-BE49-F238E27FC236}">
                  <a16:creationId xmlns:a16="http://schemas.microsoft.com/office/drawing/2014/main" id="{7A871723-1181-4819-B2A2-E0AAB54A50ED}"/>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20">
            <a:extLst>
              <a:ext uri="{FF2B5EF4-FFF2-40B4-BE49-F238E27FC236}">
                <a16:creationId xmlns:a16="http://schemas.microsoft.com/office/drawing/2014/main" id="{9916E7BC-423E-4228-9AE1-83202BA995AF}"/>
              </a:ext>
            </a:extLst>
          </p:cNvPr>
          <p:cNvSpPr/>
          <p:nvPr/>
        </p:nvSpPr>
        <p:spPr>
          <a:xfrm>
            <a:off x="472105" y="3419914"/>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Oval 21">
            <a:extLst>
              <a:ext uri="{FF2B5EF4-FFF2-40B4-BE49-F238E27FC236}">
                <a16:creationId xmlns:a16="http://schemas.microsoft.com/office/drawing/2014/main" id="{B61EA8D0-E129-4F08-B4D4-758FD9550462}"/>
              </a:ext>
            </a:extLst>
          </p:cNvPr>
          <p:cNvSpPr/>
          <p:nvPr/>
        </p:nvSpPr>
        <p:spPr>
          <a:xfrm>
            <a:off x="472105" y="3962906"/>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22">
            <a:extLst>
              <a:ext uri="{FF2B5EF4-FFF2-40B4-BE49-F238E27FC236}">
                <a16:creationId xmlns:a16="http://schemas.microsoft.com/office/drawing/2014/main" id="{3D98A5FC-E5CA-4803-A0C1-41BC48C1F99B}"/>
              </a:ext>
            </a:extLst>
          </p:cNvPr>
          <p:cNvSpPr/>
          <p:nvPr/>
        </p:nvSpPr>
        <p:spPr>
          <a:xfrm>
            <a:off x="472105" y="4445622"/>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23">
            <a:extLst>
              <a:ext uri="{FF2B5EF4-FFF2-40B4-BE49-F238E27FC236}">
                <a16:creationId xmlns:a16="http://schemas.microsoft.com/office/drawing/2014/main" id="{BA6757A5-F42D-47E4-8492-B65C6A563358}"/>
              </a:ext>
            </a:extLst>
          </p:cNvPr>
          <p:cNvSpPr/>
          <p:nvPr/>
        </p:nvSpPr>
        <p:spPr>
          <a:xfrm>
            <a:off x="472105" y="5033185"/>
            <a:ext cx="158294" cy="158294"/>
          </a:xfrm>
          <a:prstGeom prst="ellipse">
            <a:avLst/>
          </a:prstGeom>
          <a:solidFill>
            <a:srgbClr val="91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uadroTexto 17">
            <a:extLst>
              <a:ext uri="{FF2B5EF4-FFF2-40B4-BE49-F238E27FC236}">
                <a16:creationId xmlns:a16="http://schemas.microsoft.com/office/drawing/2014/main" id="{6BD5F6DB-16A1-49E7-A4BF-B069E4C97BF1}"/>
              </a:ext>
            </a:extLst>
          </p:cNvPr>
          <p:cNvSpPr txBox="1"/>
          <p:nvPr/>
        </p:nvSpPr>
        <p:spPr>
          <a:xfrm>
            <a:off x="448442" y="5704724"/>
            <a:ext cx="5897213" cy="307777"/>
          </a:xfrm>
          <a:prstGeom prst="rect">
            <a:avLst/>
          </a:prstGeom>
          <a:noFill/>
        </p:spPr>
        <p:txBody>
          <a:bodyPr wrap="square">
            <a:spAutoFit/>
          </a:bodyPr>
          <a:lstStyle/>
          <a:p>
            <a:r>
              <a:rPr lang="es-ES" sz="1400" dirty="0">
                <a:solidFill>
                  <a:schemeClr val="tx1">
                    <a:lumMod val="50000"/>
                    <a:lumOff val="50000"/>
                  </a:schemeClr>
                </a:solidFill>
              </a:rPr>
              <a:t>°°Esta recomendación no cambio i recomendación ni fuerza</a:t>
            </a:r>
            <a:endParaRPr lang="es-CO" sz="1400" dirty="0">
              <a:solidFill>
                <a:schemeClr val="tx1">
                  <a:lumMod val="50000"/>
                  <a:lumOff val="50000"/>
                </a:schemeClr>
              </a:solidFill>
            </a:endParaRPr>
          </a:p>
        </p:txBody>
      </p:sp>
      <p:sp>
        <p:nvSpPr>
          <p:cNvPr id="19" name="CuadroTexto 18">
            <a:extLst>
              <a:ext uri="{FF2B5EF4-FFF2-40B4-BE49-F238E27FC236}">
                <a16:creationId xmlns:a16="http://schemas.microsoft.com/office/drawing/2014/main" id="{163999AD-A06A-4E7C-AE9A-DB2EBF69FD31}"/>
              </a:ext>
            </a:extLst>
          </p:cNvPr>
          <p:cNvSpPr txBox="1"/>
          <p:nvPr/>
        </p:nvSpPr>
        <p:spPr>
          <a:xfrm>
            <a:off x="8986684" y="2394497"/>
            <a:ext cx="3006541" cy="3785652"/>
          </a:xfrm>
          <a:prstGeom prst="rect">
            <a:avLst/>
          </a:prstGeom>
          <a:solidFill>
            <a:srgbClr val="FDDDB0"/>
          </a:solidFill>
        </p:spPr>
        <p:txBody>
          <a:bodyPr wrap="square">
            <a:spAutoFit/>
          </a:bodyPr>
          <a:lstStyle/>
          <a:p>
            <a:r>
              <a:rPr lang="es-ES" sz="1600" b="1" dirty="0">
                <a:solidFill>
                  <a:schemeClr val="tx1">
                    <a:lumMod val="50000"/>
                    <a:lumOff val="50000"/>
                  </a:schemeClr>
                </a:solidFill>
              </a:rPr>
              <a:t>Comentarios</a:t>
            </a:r>
          </a:p>
          <a:p>
            <a:pPr marL="102870" indent="-102870">
              <a:buFont typeface="Arial" panose="020B0604020202020204" pitchFamily="34" charset="0"/>
              <a:buChar char="•"/>
            </a:pPr>
            <a:r>
              <a:rPr lang="es-ES" sz="1400" dirty="0">
                <a:solidFill>
                  <a:schemeClr val="tx1">
                    <a:lumMod val="50000"/>
                    <a:lumOff val="50000"/>
                  </a:schemeClr>
                </a:solidFill>
              </a:rPr>
              <a:t>Las diferencias absolutas entre las dos modalidades en eventos trombóticos y hemorragia, son  probablemente pequeñas</a:t>
            </a:r>
          </a:p>
          <a:p>
            <a:pPr marL="102870" indent="-102870">
              <a:buFont typeface="Arial" panose="020B0604020202020204" pitchFamily="34" charset="0"/>
              <a:buChar char="•"/>
            </a:pPr>
            <a:r>
              <a:rPr lang="es-ES" sz="1400" dirty="0">
                <a:solidFill>
                  <a:schemeClr val="tx1">
                    <a:lumMod val="50000"/>
                    <a:lumOff val="50000"/>
                  </a:schemeClr>
                </a:solidFill>
              </a:rPr>
              <a:t>Decisión final depende  de costos, disponibilidad y preferencia de médicos -pacientes.</a:t>
            </a:r>
          </a:p>
          <a:p>
            <a:pPr marL="102870" indent="-102870">
              <a:buFont typeface="Arial" panose="020B0604020202020204" pitchFamily="34" charset="0"/>
              <a:buChar char="•"/>
            </a:pPr>
            <a:r>
              <a:rPr lang="es-CO" sz="1400" dirty="0">
                <a:solidFill>
                  <a:schemeClr val="tx1">
                    <a:lumMod val="50000"/>
                    <a:lumOff val="50000"/>
                  </a:schemeClr>
                </a:solidFill>
              </a:rPr>
              <a:t>Los dispositivos de </a:t>
            </a:r>
            <a:r>
              <a:rPr lang="es-ES" sz="1400" dirty="0">
                <a:solidFill>
                  <a:schemeClr val="tx1">
                    <a:lumMod val="50000"/>
                    <a:lumOff val="50000"/>
                  </a:schemeClr>
                </a:solidFill>
              </a:rPr>
              <a:t>presión intermitente, por lo general son ruidosos y pueden interrumpir el sueño y las medias  ejercen presión continua que puede resultar incómoda </a:t>
            </a:r>
          </a:p>
          <a:p>
            <a:pPr marL="102870" indent="-102870">
              <a:buFont typeface="Arial" panose="020B0604020202020204" pitchFamily="34" charset="0"/>
              <a:buChar char="•"/>
            </a:pPr>
            <a:r>
              <a:rPr lang="es-ES" sz="1400" dirty="0">
                <a:solidFill>
                  <a:schemeClr val="tx1">
                    <a:lumMod val="50000"/>
                    <a:lumOff val="50000"/>
                  </a:schemeClr>
                </a:solidFill>
              </a:rPr>
              <a:t> Ambas modalidades deben usarse de acuerdo con las instrucciones del fabricante.</a:t>
            </a:r>
            <a:endParaRPr lang="es-CO" sz="1400" dirty="0">
              <a:solidFill>
                <a:schemeClr val="tx1">
                  <a:lumMod val="50000"/>
                  <a:lumOff val="50000"/>
                </a:schemeClr>
              </a:solidFill>
            </a:endParaRPr>
          </a:p>
        </p:txBody>
      </p:sp>
    </p:spTree>
    <p:extLst>
      <p:ext uri="{BB962C8B-B14F-4D97-AF65-F5344CB8AC3E}">
        <p14:creationId xmlns:p14="http://schemas.microsoft.com/office/powerpoint/2010/main" val="19264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p:txBody>
          <a:bodyPr>
            <a:normAutofit/>
          </a:bodyPr>
          <a:lstStyle/>
          <a:p>
            <a:pPr marL="0" indent="0">
              <a:buNone/>
            </a:pPr>
            <a:r>
              <a:rPr lang="en-CA" sz="2400" dirty="0"/>
              <a:t>Se </a:t>
            </a:r>
            <a:r>
              <a:rPr lang="es-VE" sz="2400" dirty="0"/>
              <a:t>resuelve</a:t>
            </a:r>
            <a:r>
              <a:rPr lang="en-CA" sz="2400" dirty="0"/>
              <a:t> el sangrado GI y a los </a:t>
            </a:r>
            <a:r>
              <a:rPr lang="en-CA" sz="2400" dirty="0" err="1"/>
              <a:t>pocos</a:t>
            </a:r>
            <a:r>
              <a:rPr lang="en-CA" sz="2400" dirty="0"/>
              <a:t> días se </a:t>
            </a:r>
            <a:r>
              <a:rPr lang="en-CA" sz="2400" dirty="0" err="1"/>
              <a:t>reinicia</a:t>
            </a:r>
            <a:r>
              <a:rPr lang="en-CA" sz="2400" dirty="0"/>
              <a:t> la tromboprofilaxis con HBPM. </a:t>
            </a:r>
            <a:r>
              <a:rPr lang="en-CA" sz="2400" dirty="0" err="1"/>
              <a:t>Estuvo</a:t>
            </a:r>
            <a:r>
              <a:rPr lang="en-CA" sz="2400" dirty="0"/>
              <a:t> </a:t>
            </a:r>
            <a:r>
              <a:rPr lang="en-CA" sz="2400" dirty="0" err="1"/>
              <a:t>internado</a:t>
            </a:r>
            <a:r>
              <a:rPr lang="en-CA" sz="2400" dirty="0"/>
              <a:t> </a:t>
            </a:r>
            <a:r>
              <a:rPr lang="en-CA" sz="2400" dirty="0" err="1"/>
              <a:t>durante</a:t>
            </a:r>
            <a:r>
              <a:rPr lang="en-CA" sz="2400" dirty="0"/>
              <a:t> 9 </a:t>
            </a:r>
            <a:r>
              <a:rPr lang="en-CA" sz="2400" dirty="0" err="1"/>
              <a:t>dias</a:t>
            </a:r>
            <a:r>
              <a:rPr lang="en-CA" sz="2400" dirty="0"/>
              <a:t> y </a:t>
            </a:r>
            <a:r>
              <a:rPr lang="en-CA" sz="2400" dirty="0" err="1"/>
              <a:t>tuvo</a:t>
            </a:r>
            <a:r>
              <a:rPr lang="en-CA" sz="2400" dirty="0"/>
              <a:t> </a:t>
            </a:r>
            <a:r>
              <a:rPr lang="en-CA" sz="2400" dirty="0" err="1"/>
              <a:t>alta</a:t>
            </a:r>
            <a:r>
              <a:rPr lang="en-CA" sz="2400" dirty="0"/>
              <a:t> </a:t>
            </a:r>
            <a:r>
              <a:rPr lang="en-CA" sz="2400" dirty="0" err="1"/>
              <a:t>hospitalaria</a:t>
            </a:r>
            <a:r>
              <a:rPr lang="en-CA" sz="2400" dirty="0"/>
              <a:t> con la </a:t>
            </a:r>
            <a:r>
              <a:rPr lang="en-CA" sz="2400" dirty="0" err="1"/>
              <a:t>neumonia</a:t>
            </a:r>
            <a:r>
              <a:rPr lang="en-CA" sz="2400" dirty="0"/>
              <a:t> en </a:t>
            </a:r>
            <a:r>
              <a:rPr lang="en-CA" sz="2400" dirty="0" err="1"/>
              <a:t>proceso</a:t>
            </a:r>
            <a:r>
              <a:rPr lang="en-CA" sz="2400" dirty="0"/>
              <a:t> de </a:t>
            </a:r>
            <a:r>
              <a:rPr lang="en-CA" sz="2400" dirty="0" err="1"/>
              <a:t>resolución</a:t>
            </a:r>
            <a:r>
              <a:rPr lang="en-CA" sz="2400" dirty="0"/>
              <a:t>. Se prescribe </a:t>
            </a:r>
            <a:r>
              <a:rPr lang="en-CA" sz="2400" dirty="0" err="1"/>
              <a:t>su</a:t>
            </a:r>
            <a:r>
              <a:rPr lang="en-CA" sz="2400" dirty="0"/>
              <a:t> </a:t>
            </a:r>
            <a:r>
              <a:rPr lang="en-CA" sz="2400" dirty="0" err="1"/>
              <a:t>medicación</a:t>
            </a:r>
            <a:r>
              <a:rPr lang="en-CA" sz="2400" dirty="0"/>
              <a:t> habitual.</a:t>
            </a:r>
          </a:p>
          <a:p>
            <a:pPr marL="0" indent="0">
              <a:buNone/>
            </a:pPr>
            <a:r>
              <a:rPr lang="en-CA" sz="2400" dirty="0"/>
              <a:t>¿</a:t>
            </a:r>
            <a:r>
              <a:rPr lang="es-VE" sz="2400" dirty="0"/>
              <a:t>Recomendaría</a:t>
            </a:r>
            <a:r>
              <a:rPr lang="en-CA" sz="2400" dirty="0"/>
              <a:t> profilaxis para el alta hospitalaria contra el TEP?</a:t>
            </a:r>
          </a:p>
          <a:p>
            <a:pPr marL="0" indent="0">
              <a:buNone/>
            </a:pPr>
            <a:endParaRPr lang="en-CA" sz="2400" dirty="0"/>
          </a:p>
        </p:txBody>
      </p:sp>
      <p:sp>
        <p:nvSpPr>
          <p:cNvPr id="4" name="Rectángulo 3"/>
          <p:cNvSpPr/>
          <p:nvPr/>
        </p:nvSpPr>
        <p:spPr>
          <a:xfrm>
            <a:off x="419099" y="3885145"/>
            <a:ext cx="8030636" cy="1938992"/>
          </a:xfrm>
          <a:prstGeom prst="rect">
            <a:avLst/>
          </a:prstGeom>
        </p:spPr>
        <p:txBody>
          <a:bodyPr wrap="square">
            <a:spAutoFit/>
          </a:bodyPr>
          <a:lstStyle/>
          <a:p>
            <a:pPr marL="514350" indent="-514350">
              <a:buAutoNum type="alphaUcPeriod"/>
            </a:pPr>
            <a:r>
              <a:rPr lang="en-CA" sz="2400" dirty="0">
                <a:solidFill>
                  <a:schemeClr val="bg1">
                    <a:lumMod val="50000"/>
                  </a:schemeClr>
                </a:solidFill>
              </a:rPr>
              <a:t>Descontinuar la HBPM el día del alta hospitalaria</a:t>
            </a:r>
          </a:p>
          <a:p>
            <a:pPr marL="514350" indent="-514350">
              <a:buAutoNum type="alphaUcPeriod"/>
            </a:pPr>
            <a:r>
              <a:rPr lang="en-CA" sz="2400" dirty="0">
                <a:solidFill>
                  <a:schemeClr val="bg1">
                    <a:lumMod val="50000"/>
                  </a:schemeClr>
                </a:solidFill>
              </a:rPr>
              <a:t>Mantiene la HBPM por 3 semana </a:t>
            </a:r>
          </a:p>
          <a:p>
            <a:pPr marL="514350" indent="-514350">
              <a:buAutoNum type="alphaUcPeriod"/>
            </a:pPr>
            <a:r>
              <a:rPr lang="en-CA" sz="2400" dirty="0">
                <a:solidFill>
                  <a:schemeClr val="bg1">
                    <a:lumMod val="50000"/>
                  </a:schemeClr>
                </a:solidFill>
              </a:rPr>
              <a:t>Cambia la HBPM para DOAC, y continua el DOAC por 3 semanas </a:t>
            </a:r>
          </a:p>
          <a:p>
            <a:pPr marL="514350" indent="-514350">
              <a:buAutoNum type="alphaUcPeriod"/>
            </a:pPr>
            <a:r>
              <a:rPr lang="en-CA" sz="2400" dirty="0">
                <a:solidFill>
                  <a:schemeClr val="bg1">
                    <a:lumMod val="50000"/>
                  </a:schemeClr>
                </a:solidFill>
              </a:rPr>
              <a:t>Medias de compresión graduada por 3 semanas </a:t>
            </a:r>
          </a:p>
        </p:txBody>
      </p:sp>
      <p:sp>
        <p:nvSpPr>
          <p:cNvPr id="5" name="Rectangle 3">
            <a:extLst>
              <a:ext uri="{FF2B5EF4-FFF2-40B4-BE49-F238E27FC236}">
                <a16:creationId xmlns:a16="http://schemas.microsoft.com/office/drawing/2014/main" id="{61A59EA8-FA95-481F-ACCC-2DBB7EC92A21}"/>
              </a:ext>
            </a:extLst>
          </p:cNvPr>
          <p:cNvSpPr/>
          <p:nvPr/>
        </p:nvSpPr>
        <p:spPr>
          <a:xfrm>
            <a:off x="419099" y="3860694"/>
            <a:ext cx="7473864" cy="484093"/>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208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88E6-2B21-41AE-9FEF-6D73D209BD1C}"/>
              </a:ext>
            </a:extLst>
          </p:cNvPr>
          <p:cNvSpPr>
            <a:spLocks noGrp="1"/>
          </p:cNvSpPr>
          <p:nvPr>
            <p:ph type="title"/>
          </p:nvPr>
        </p:nvSpPr>
        <p:spPr/>
        <p:txBody>
          <a:bodyPr>
            <a:noAutofit/>
          </a:bodyPr>
          <a:lstStyle/>
          <a:p>
            <a:r>
              <a:rPr lang="en-CA" dirty="0"/>
              <a:t>¿</a:t>
            </a:r>
            <a:r>
              <a:rPr lang="es-VE" dirty="0"/>
              <a:t>Cual</a:t>
            </a:r>
            <a:r>
              <a:rPr lang="en-CA" dirty="0"/>
              <a:t> es la razon para extender la tromboprofilaxis </a:t>
            </a:r>
            <a:r>
              <a:rPr lang="en-CA" dirty="0" err="1"/>
              <a:t>más</a:t>
            </a:r>
            <a:r>
              <a:rPr lang="en-CA" dirty="0"/>
              <a:t> </a:t>
            </a:r>
            <a:r>
              <a:rPr lang="en-CA" dirty="0" err="1"/>
              <a:t>alla</a:t>
            </a:r>
            <a:r>
              <a:rPr lang="en-CA" dirty="0"/>
              <a:t> del </a:t>
            </a:r>
            <a:r>
              <a:rPr lang="en-CA" dirty="0" err="1"/>
              <a:t>alta</a:t>
            </a:r>
            <a:r>
              <a:rPr lang="en-CA" dirty="0"/>
              <a:t> </a:t>
            </a:r>
            <a:r>
              <a:rPr lang="en-CA" dirty="0" err="1"/>
              <a:t>hospitalaria</a:t>
            </a:r>
            <a:r>
              <a:rPr lang="en-CA" dirty="0"/>
              <a:t>?</a:t>
            </a:r>
          </a:p>
        </p:txBody>
      </p:sp>
      <p:sp>
        <p:nvSpPr>
          <p:cNvPr id="3" name="Content Placeholder 2">
            <a:extLst>
              <a:ext uri="{FF2B5EF4-FFF2-40B4-BE49-F238E27FC236}">
                <a16:creationId xmlns:a16="http://schemas.microsoft.com/office/drawing/2014/main" id="{8D3D3913-3A27-405D-87D2-FE930E4B52FA}"/>
              </a:ext>
            </a:extLst>
          </p:cNvPr>
          <p:cNvSpPr>
            <a:spLocks noGrp="1"/>
          </p:cNvSpPr>
          <p:nvPr>
            <p:ph idx="1"/>
          </p:nvPr>
        </p:nvSpPr>
        <p:spPr>
          <a:xfrm>
            <a:off x="419099" y="2377650"/>
            <a:ext cx="8724901" cy="3954625"/>
          </a:xfrm>
        </p:spPr>
        <p:txBody>
          <a:bodyPr>
            <a:normAutofit/>
          </a:bodyPr>
          <a:lstStyle/>
          <a:p>
            <a:pPr marL="182869" indent="-182869"/>
            <a:r>
              <a:rPr lang="en-CA" sz="2400" dirty="0"/>
              <a:t>La </a:t>
            </a:r>
            <a:r>
              <a:rPr lang="en-CA" sz="2400" dirty="0" err="1"/>
              <a:t>mayoría</a:t>
            </a:r>
            <a:r>
              <a:rPr lang="en-CA" sz="2400" dirty="0"/>
              <a:t> de los </a:t>
            </a:r>
            <a:r>
              <a:rPr lang="en-CA" sz="2400" dirty="0" err="1"/>
              <a:t>eventos</a:t>
            </a:r>
            <a:r>
              <a:rPr lang="en-CA" sz="2400" dirty="0"/>
              <a:t> </a:t>
            </a:r>
            <a:r>
              <a:rPr lang="en-CA" sz="2400" dirty="0" err="1"/>
              <a:t>hospitalarios</a:t>
            </a:r>
            <a:r>
              <a:rPr lang="en-CA" sz="2400" dirty="0"/>
              <a:t> </a:t>
            </a:r>
            <a:r>
              <a:rPr lang="en-CA" sz="2400" dirty="0" err="1"/>
              <a:t>ocurren</a:t>
            </a:r>
            <a:r>
              <a:rPr lang="en-CA" sz="2400" dirty="0"/>
              <a:t> </a:t>
            </a:r>
            <a:r>
              <a:rPr lang="en-CA" sz="2400" dirty="0" err="1"/>
              <a:t>fuera</a:t>
            </a:r>
            <a:r>
              <a:rPr lang="en-CA" sz="2400" dirty="0"/>
              <a:t> del </a:t>
            </a:r>
            <a:r>
              <a:rPr lang="en-CA" sz="2400" b="1" dirty="0"/>
              <a:t>hospital,</a:t>
            </a:r>
            <a:r>
              <a:rPr lang="en-CA" sz="2400" dirty="0"/>
              <a:t> en el primer </a:t>
            </a:r>
            <a:r>
              <a:rPr lang="en-CA" sz="2400" dirty="0" err="1"/>
              <a:t>mes</a:t>
            </a:r>
            <a:r>
              <a:rPr lang="en-CA" sz="2400" dirty="0"/>
              <a:t> </a:t>
            </a:r>
            <a:r>
              <a:rPr lang="en-CA" sz="2400" dirty="0" err="1"/>
              <a:t>después</a:t>
            </a:r>
            <a:r>
              <a:rPr lang="en-CA" sz="2400" dirty="0"/>
              <a:t> del </a:t>
            </a:r>
            <a:r>
              <a:rPr lang="en-CA" sz="2400" dirty="0" err="1"/>
              <a:t>alta.</a:t>
            </a:r>
            <a:endParaRPr lang="en-CA" sz="2400" dirty="0"/>
          </a:p>
          <a:p>
            <a:pPr marL="182869" indent="-182869"/>
            <a:r>
              <a:rPr lang="en-CA" sz="2400" dirty="0"/>
              <a:t>El </a:t>
            </a:r>
            <a:r>
              <a:rPr lang="en-CA" sz="2400" dirty="0" err="1"/>
              <a:t>riesgo</a:t>
            </a:r>
            <a:r>
              <a:rPr lang="en-CA" sz="2400" dirty="0"/>
              <a:t> de TEP en </a:t>
            </a:r>
            <a:r>
              <a:rPr lang="en-CA" sz="2400" dirty="0" err="1"/>
              <a:t>pacientes</a:t>
            </a:r>
            <a:r>
              <a:rPr lang="en-CA" sz="2400" dirty="0"/>
              <a:t> medicos es </a:t>
            </a:r>
            <a:r>
              <a:rPr lang="en-CA" sz="2400" dirty="0" err="1"/>
              <a:t>elevado</a:t>
            </a:r>
            <a:r>
              <a:rPr lang="en-CA" sz="2400" dirty="0"/>
              <a:t> </a:t>
            </a:r>
            <a:r>
              <a:rPr lang="en-CA" sz="2400" dirty="0" err="1"/>
              <a:t>aún</a:t>
            </a:r>
            <a:r>
              <a:rPr lang="en-CA" sz="2400" dirty="0"/>
              <a:t> 45-60 </a:t>
            </a:r>
            <a:r>
              <a:rPr lang="en-CA" sz="2400" dirty="0" err="1"/>
              <a:t>días</a:t>
            </a:r>
            <a:r>
              <a:rPr lang="en-CA" sz="2400" dirty="0"/>
              <a:t> </a:t>
            </a:r>
            <a:r>
              <a:rPr lang="en-CA" sz="2400" dirty="0" err="1"/>
              <a:t>después</a:t>
            </a:r>
            <a:r>
              <a:rPr lang="en-CA" sz="2400" dirty="0"/>
              <a:t> del </a:t>
            </a:r>
            <a:r>
              <a:rPr lang="en-CA" sz="2400" dirty="0" err="1"/>
              <a:t>alta</a:t>
            </a:r>
            <a:endParaRPr lang="en-CA" sz="2400" dirty="0"/>
          </a:p>
          <a:p>
            <a:pPr marL="182869" indent="-182869"/>
            <a:r>
              <a:rPr lang="en-CA" sz="2400" dirty="0"/>
              <a:t>La </a:t>
            </a:r>
            <a:r>
              <a:rPr lang="en-CA" sz="2400" dirty="0" err="1"/>
              <a:t>duración</a:t>
            </a:r>
            <a:r>
              <a:rPr lang="en-CA" sz="2400" dirty="0"/>
              <a:t> de la </a:t>
            </a:r>
            <a:r>
              <a:rPr lang="en-CA" sz="2400" dirty="0" err="1"/>
              <a:t>profilaxis</a:t>
            </a:r>
            <a:r>
              <a:rPr lang="en-CA" sz="2400" dirty="0"/>
              <a:t> para </a:t>
            </a:r>
            <a:r>
              <a:rPr lang="en-CA" sz="2400" dirty="0" err="1"/>
              <a:t>pacientes</a:t>
            </a:r>
            <a:r>
              <a:rPr lang="en-CA" sz="2400" dirty="0"/>
              <a:t> </a:t>
            </a:r>
            <a:r>
              <a:rPr lang="en-CA" sz="2400" dirty="0" err="1"/>
              <a:t>hospitalizados</a:t>
            </a:r>
            <a:r>
              <a:rPr lang="en-CA" sz="2400" dirty="0"/>
              <a:t> se  </a:t>
            </a:r>
            <a:r>
              <a:rPr lang="en-CA" sz="2400" dirty="0" err="1"/>
              <a:t>coordina</a:t>
            </a:r>
            <a:r>
              <a:rPr lang="en-CA" sz="2400" dirty="0"/>
              <a:t> </a:t>
            </a:r>
            <a:r>
              <a:rPr lang="en-CA" sz="2400" dirty="0" err="1"/>
              <a:t>en</a:t>
            </a:r>
            <a:r>
              <a:rPr lang="en-CA" sz="2400" dirty="0"/>
              <a:t> la </a:t>
            </a:r>
            <a:r>
              <a:rPr lang="en-CA" sz="2400" dirty="0" err="1"/>
              <a:t>medida</a:t>
            </a:r>
            <a:r>
              <a:rPr lang="en-CA" sz="2400" dirty="0"/>
              <a:t> que </a:t>
            </a:r>
            <a:r>
              <a:rPr lang="en-CA" sz="2400" dirty="0" err="1"/>
              <a:t>disminuye</a:t>
            </a:r>
            <a:r>
              <a:rPr lang="en-CA" sz="2400" dirty="0"/>
              <a:t> la </a:t>
            </a:r>
            <a:r>
              <a:rPr lang="en-CA" sz="2400" dirty="0" err="1"/>
              <a:t>duración</a:t>
            </a:r>
            <a:r>
              <a:rPr lang="en-CA" sz="2400" dirty="0"/>
              <a:t> </a:t>
            </a:r>
            <a:r>
              <a:rPr lang="en-CA" sz="2400" dirty="0" err="1"/>
              <a:t>promedio</a:t>
            </a:r>
            <a:r>
              <a:rPr lang="en-CA" sz="2400" dirty="0"/>
              <a:t> de la estancia en el hospital. </a:t>
            </a:r>
          </a:p>
        </p:txBody>
      </p:sp>
      <p:sp>
        <p:nvSpPr>
          <p:cNvPr id="4" name="TextBox 3">
            <a:extLst>
              <a:ext uri="{FF2B5EF4-FFF2-40B4-BE49-F238E27FC236}">
                <a16:creationId xmlns:a16="http://schemas.microsoft.com/office/drawing/2014/main" id="{B65C4203-9EAA-487A-946F-FA69B6358C3A}"/>
              </a:ext>
            </a:extLst>
          </p:cNvPr>
          <p:cNvSpPr txBox="1"/>
          <p:nvPr/>
        </p:nvSpPr>
        <p:spPr>
          <a:xfrm>
            <a:off x="10089425" y="5536960"/>
            <a:ext cx="2010559" cy="954107"/>
          </a:xfrm>
          <a:prstGeom prst="rect">
            <a:avLst/>
          </a:prstGeom>
          <a:noFill/>
        </p:spPr>
        <p:txBody>
          <a:bodyPr wrap="square" rtlCol="0">
            <a:spAutoFit/>
          </a:bodyPr>
          <a:lstStyle/>
          <a:p>
            <a:r>
              <a:rPr lang="en-CA" sz="1400" dirty="0">
                <a:solidFill>
                  <a:schemeClr val="tx1">
                    <a:lumMod val="50000"/>
                    <a:lumOff val="50000"/>
                  </a:schemeClr>
                </a:solidFill>
              </a:rPr>
              <a:t>Huang Am J Med 2014</a:t>
            </a:r>
          </a:p>
          <a:p>
            <a:r>
              <a:rPr lang="en-CA" sz="1400" dirty="0">
                <a:solidFill>
                  <a:schemeClr val="tx1">
                    <a:lumMod val="50000"/>
                    <a:lumOff val="50000"/>
                  </a:schemeClr>
                </a:solidFill>
              </a:rPr>
              <a:t>Cohen NEJM 2016</a:t>
            </a:r>
          </a:p>
          <a:p>
            <a:r>
              <a:rPr lang="en-CA" sz="1400" dirty="0">
                <a:solidFill>
                  <a:schemeClr val="tx1">
                    <a:lumMod val="50000"/>
                    <a:lumOff val="50000"/>
                  </a:schemeClr>
                </a:solidFill>
              </a:rPr>
              <a:t>Cohen NEJM 2014</a:t>
            </a:r>
          </a:p>
          <a:p>
            <a:r>
              <a:rPr lang="en-CA" sz="1400" dirty="0">
                <a:solidFill>
                  <a:schemeClr val="tx1">
                    <a:lumMod val="50000"/>
                    <a:lumOff val="50000"/>
                  </a:schemeClr>
                </a:solidFill>
              </a:rPr>
              <a:t>Goldhaber NEJM 2011</a:t>
            </a:r>
          </a:p>
        </p:txBody>
      </p:sp>
    </p:spTree>
    <p:extLst>
      <p:ext uri="{BB962C8B-B14F-4D97-AF65-F5344CB8AC3E}">
        <p14:creationId xmlns:p14="http://schemas.microsoft.com/office/powerpoint/2010/main" val="3772588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9067F1D-3E40-4BA3-B57E-D30183C34724}"/>
              </a:ext>
            </a:extLst>
          </p:cNvPr>
          <p:cNvGraphicFramePr>
            <a:graphicFrameLocks noGrp="1"/>
          </p:cNvGraphicFramePr>
          <p:nvPr>
            <p:extLst>
              <p:ext uri="{D42A27DB-BD31-4B8C-83A1-F6EECF244321}">
                <p14:modId xmlns:p14="http://schemas.microsoft.com/office/powerpoint/2010/main" val="1113967660"/>
              </p:ext>
            </p:extLst>
          </p:nvPr>
        </p:nvGraphicFramePr>
        <p:xfrm>
          <a:off x="429362" y="2889451"/>
          <a:ext cx="8337711" cy="2727173"/>
        </p:xfrm>
        <a:graphic>
          <a:graphicData uri="http://schemas.openxmlformats.org/drawingml/2006/table">
            <a:tbl>
              <a:tblPr firstRow="1" bandRow="1">
                <a:tableStyleId>{5940675A-B579-460E-94D1-54222C63F5DA}</a:tableStyleId>
              </a:tblPr>
              <a:tblGrid>
                <a:gridCol w="2260401">
                  <a:extLst>
                    <a:ext uri="{9D8B030D-6E8A-4147-A177-3AD203B41FA5}">
                      <a16:colId xmlns:a16="http://schemas.microsoft.com/office/drawing/2014/main" val="325642109"/>
                    </a:ext>
                  </a:extLst>
                </a:gridCol>
                <a:gridCol w="2307254">
                  <a:extLst>
                    <a:ext uri="{9D8B030D-6E8A-4147-A177-3AD203B41FA5}">
                      <a16:colId xmlns:a16="http://schemas.microsoft.com/office/drawing/2014/main" val="815985156"/>
                    </a:ext>
                  </a:extLst>
                </a:gridCol>
                <a:gridCol w="3770056">
                  <a:extLst>
                    <a:ext uri="{9D8B030D-6E8A-4147-A177-3AD203B41FA5}">
                      <a16:colId xmlns:a16="http://schemas.microsoft.com/office/drawing/2014/main" val="1109489225"/>
                    </a:ext>
                  </a:extLst>
                </a:gridCol>
              </a:tblGrid>
              <a:tr h="284832">
                <a:tc rowSpan="2">
                  <a:txBody>
                    <a:bodyPr/>
                    <a:lstStyle/>
                    <a:p>
                      <a:r>
                        <a:rPr lang="en-CA" sz="1400" b="1" dirty="0">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dirty="0">
                          <a:solidFill>
                            <a:schemeClr val="bg1"/>
                          </a:solidFill>
                        </a:rPr>
                        <a:t>Efecto Relativo: </a:t>
                      </a:r>
                    </a:p>
                    <a:p>
                      <a:pPr algn="ctr"/>
                      <a:r>
                        <a:rPr lang="en-CA" sz="1400" b="1" dirty="0">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n-CA" sz="1400" b="1" dirty="0">
                          <a:solidFill>
                            <a:schemeClr val="bg1"/>
                          </a:solidFill>
                        </a:rPr>
                        <a:t>Efecto Absoluto Anticipado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3135809784"/>
                  </a:ext>
                </a:extLst>
              </a:tr>
              <a:tr h="349733">
                <a:tc vMerge="1">
                  <a:txBody>
                    <a:bodyPr/>
                    <a:lstStyle/>
                    <a:p>
                      <a:endParaRPr lang="en-CA"/>
                    </a:p>
                  </a:txBody>
                  <a:tcPr/>
                </a:tc>
                <a:tc vMerge="1">
                  <a:txBody>
                    <a:bodyPr/>
                    <a:lstStyle/>
                    <a:p>
                      <a:endParaRPr lang="en-CA"/>
                    </a:p>
                  </a:txBody>
                  <a:tcPr/>
                </a:tc>
                <a:tc>
                  <a:txBody>
                    <a:bodyPr/>
                    <a:lstStyle/>
                    <a:p>
                      <a:pPr algn="ctr"/>
                      <a:r>
                        <a:rPr lang="en-CA" sz="1400" b="0" i="1" dirty="0">
                          <a:solidFill>
                            <a:schemeClr val="tx1">
                              <a:lumMod val="50000"/>
                              <a:lumOff val="50000"/>
                            </a:schemeClr>
                          </a:solidFill>
                        </a:rPr>
                        <a:t>Diferencia en riesgo  con profilaxia entendida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98457">
                <a:tc>
                  <a:txBody>
                    <a:bodyPr/>
                    <a:lstStyle/>
                    <a:p>
                      <a:r>
                        <a:rPr lang="en-CA" sz="1400" dirty="0" err="1">
                          <a:solidFill>
                            <a:schemeClr val="tx1">
                              <a:lumMod val="50000"/>
                              <a:lumOff val="50000"/>
                            </a:schemeClr>
                          </a:solidFill>
                        </a:rPr>
                        <a:t>Mortalidad</a:t>
                      </a:r>
                      <a:endParaRPr lang="en-CA" sz="1400" dirty="0">
                        <a:solidFill>
                          <a:schemeClr val="tx1">
                            <a:lumMod val="50000"/>
                            <a:lumOff val="50000"/>
                          </a:schemeClr>
                        </a:solidFill>
                      </a:endParaRP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0.97</a:t>
                      </a:r>
                      <a:br>
                        <a:rPr lang="en-US" sz="11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(0.87 a 1.08)</a:t>
                      </a:r>
                      <a:endParaRPr lang="en-CA" sz="9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1 menos por 1000</a:t>
                      </a:r>
                    </a:p>
                    <a:p>
                      <a:pPr algn="ctr"/>
                      <a:r>
                        <a:rPr lang="es-ES" sz="1400" b="0" dirty="0">
                          <a:solidFill>
                            <a:schemeClr val="tx1">
                              <a:lumMod val="50000"/>
                              <a:lumOff val="50000"/>
                            </a:schemeClr>
                          </a:solidFill>
                        </a:rPr>
                        <a:t>(de 4 menos a 3 más)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6281487"/>
                  </a:ext>
                </a:extLst>
              </a:tr>
              <a:tr h="498457">
                <a:tc>
                  <a:txBody>
                    <a:bodyPr/>
                    <a:lstStyle/>
                    <a:p>
                      <a:r>
                        <a:rPr lang="en-CA" sz="1400" dirty="0">
                          <a:solidFill>
                            <a:schemeClr val="tx1">
                              <a:lumMod val="50000"/>
                              <a:lumOff val="50000"/>
                            </a:schemeClr>
                          </a:solidFill>
                        </a:rPr>
                        <a:t>EP</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pt-BR" sz="1400" b="1" dirty="0">
                          <a:solidFill>
                            <a:schemeClr val="tx1">
                              <a:lumMod val="50000"/>
                              <a:lumOff val="50000"/>
                            </a:schemeClr>
                          </a:solidFill>
                        </a:rPr>
                        <a:t>RR 0,62</a:t>
                      </a:r>
                    </a:p>
                    <a:p>
                      <a:pPr algn="ctr"/>
                      <a:r>
                        <a:rPr lang="pt-BR" sz="1400" b="1" dirty="0">
                          <a:solidFill>
                            <a:schemeClr val="tx1">
                              <a:lumMod val="50000"/>
                              <a:lumOff val="50000"/>
                            </a:schemeClr>
                          </a:solidFill>
                        </a:rPr>
                        <a:t>(0,39 a 0,99)</a:t>
                      </a:r>
                      <a:endParaRPr lang="en-CA" sz="105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1 </a:t>
                      </a:r>
                      <a:r>
                        <a:rPr lang="en-CA" sz="1400" b="1" dirty="0" err="1">
                          <a:solidFill>
                            <a:schemeClr val="tx1">
                              <a:lumMod val="50000"/>
                              <a:lumOff val="50000"/>
                            </a:schemeClr>
                          </a:solidFill>
                        </a:rPr>
                        <a:t>menos</a:t>
                      </a:r>
                      <a:r>
                        <a:rPr lang="en-CA" sz="1400" b="1" dirty="0">
                          <a:solidFill>
                            <a:schemeClr val="tx1">
                              <a:lumMod val="50000"/>
                              <a:lumOff val="50000"/>
                            </a:schemeClr>
                          </a:solidFill>
                        </a:rPr>
                        <a:t> por 1000</a:t>
                      </a:r>
                    </a:p>
                    <a:p>
                      <a:pPr algn="ctr"/>
                      <a:r>
                        <a:rPr lang="en-CA" sz="1400" b="0" dirty="0">
                          <a:solidFill>
                            <a:schemeClr val="tx1">
                              <a:lumMod val="50000"/>
                              <a:lumOff val="50000"/>
                            </a:schemeClr>
                          </a:solidFill>
                        </a:rPr>
                        <a:t>(de 2 </a:t>
                      </a:r>
                      <a:r>
                        <a:rPr lang="en-CA" sz="1400" b="0" dirty="0" err="1">
                          <a:solidFill>
                            <a:schemeClr val="tx1">
                              <a:lumMod val="50000"/>
                              <a:lumOff val="50000"/>
                            </a:schemeClr>
                          </a:solidFill>
                        </a:rPr>
                        <a:t>menos</a:t>
                      </a:r>
                      <a:r>
                        <a:rPr lang="en-CA" sz="1400" b="0" dirty="0">
                          <a:solidFill>
                            <a:schemeClr val="tx1">
                              <a:lumMod val="50000"/>
                              <a:lumOff val="50000"/>
                            </a:schemeClr>
                          </a:solidFill>
                        </a:rPr>
                        <a:t> a 0 </a:t>
                      </a:r>
                      <a:r>
                        <a:rPr lang="en-CA" sz="1400" b="0" dirty="0" err="1">
                          <a:solidFill>
                            <a:schemeClr val="tx1">
                              <a:lumMod val="50000"/>
                              <a:lumOff val="50000"/>
                            </a:schemeClr>
                          </a:solidFill>
                        </a:rPr>
                        <a:t>menos</a:t>
                      </a:r>
                      <a:r>
                        <a:rPr lang="en-CA" sz="1400" b="0" dirty="0">
                          <a:solidFill>
                            <a:schemeClr val="tx1">
                              <a:lumMod val="50000"/>
                              <a:lumOff val="50000"/>
                            </a:schemeClr>
                          </a:solidFill>
                        </a:rPr>
                        <a:t>)</a:t>
                      </a:r>
                      <a:endParaRPr lang="en-CA" sz="1200" b="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98457">
                <a:tc>
                  <a:txBody>
                    <a:bodyPr/>
                    <a:lstStyle/>
                    <a:p>
                      <a:r>
                        <a:rPr lang="en-CA" sz="1400" dirty="0">
                          <a:solidFill>
                            <a:schemeClr val="tx1">
                              <a:lumMod val="50000"/>
                              <a:lumOff val="50000"/>
                            </a:schemeClr>
                          </a:solidFill>
                        </a:rPr>
                        <a:t>TVP </a:t>
                      </a:r>
                      <a:r>
                        <a:rPr lang="en-CA" sz="1400" dirty="0" err="1">
                          <a:solidFill>
                            <a:schemeClr val="tx1">
                              <a:lumMod val="50000"/>
                              <a:lumOff val="50000"/>
                            </a:schemeClr>
                          </a:solidFill>
                        </a:rPr>
                        <a:t>Sintomática</a:t>
                      </a:r>
                      <a:r>
                        <a:rPr lang="en-CA" sz="1400" dirty="0">
                          <a:solidFill>
                            <a:schemeClr val="tx1">
                              <a:lumMod val="50000"/>
                              <a:lumOff val="50000"/>
                            </a:schemeClr>
                          </a:solidFill>
                        </a:rPr>
                        <a:t> proximal</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0.77</a:t>
                      </a:r>
                      <a:br>
                        <a:rPr lang="en-US" sz="11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(0.64 a 0.93)</a:t>
                      </a:r>
                      <a:endParaRPr lang="en-CA" sz="9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6 </a:t>
                      </a:r>
                      <a:r>
                        <a:rPr lang="en-CA" sz="1400" b="1" dirty="0" err="1">
                          <a:solidFill>
                            <a:schemeClr val="tx1">
                              <a:lumMod val="50000"/>
                              <a:lumOff val="50000"/>
                            </a:schemeClr>
                          </a:solidFill>
                        </a:rPr>
                        <a:t>menos</a:t>
                      </a:r>
                      <a:r>
                        <a:rPr lang="en-CA" sz="1400" b="1" dirty="0">
                          <a:solidFill>
                            <a:schemeClr val="tx1">
                              <a:lumMod val="50000"/>
                              <a:lumOff val="50000"/>
                            </a:schemeClr>
                          </a:solidFill>
                        </a:rPr>
                        <a:t> por 1000</a:t>
                      </a:r>
                    </a:p>
                    <a:p>
                      <a:pPr algn="ctr"/>
                      <a:r>
                        <a:rPr lang="en-CA" sz="1400" b="0" dirty="0">
                          <a:solidFill>
                            <a:schemeClr val="tx1">
                              <a:lumMod val="50000"/>
                              <a:lumOff val="50000"/>
                            </a:schemeClr>
                          </a:solidFill>
                        </a:rPr>
                        <a:t>(de 10 </a:t>
                      </a:r>
                      <a:r>
                        <a:rPr lang="en-CA" sz="1400" b="0" dirty="0" err="1">
                          <a:solidFill>
                            <a:schemeClr val="tx1">
                              <a:lumMod val="50000"/>
                              <a:lumOff val="50000"/>
                            </a:schemeClr>
                          </a:solidFill>
                        </a:rPr>
                        <a:t>menos</a:t>
                      </a:r>
                      <a:r>
                        <a:rPr lang="en-CA" sz="1400" b="0" dirty="0">
                          <a:solidFill>
                            <a:schemeClr val="tx1">
                              <a:lumMod val="50000"/>
                              <a:lumOff val="50000"/>
                            </a:schemeClr>
                          </a:solidFill>
                        </a:rPr>
                        <a:t> a 2 </a:t>
                      </a:r>
                      <a:r>
                        <a:rPr lang="en-CA" sz="1400" b="0" dirty="0" err="1">
                          <a:solidFill>
                            <a:schemeClr val="tx1">
                              <a:lumMod val="50000"/>
                              <a:lumOff val="50000"/>
                            </a:schemeClr>
                          </a:solidFill>
                        </a:rPr>
                        <a:t>menos</a:t>
                      </a:r>
                      <a:r>
                        <a:rPr lang="en-CA" sz="1400" b="0" dirty="0">
                          <a:solidFill>
                            <a:schemeClr val="tx1">
                              <a:lumMod val="50000"/>
                              <a:lumOff val="50000"/>
                            </a:schemeClr>
                          </a:solidFill>
                        </a:rPr>
                        <a:t>)</a:t>
                      </a:r>
                      <a:endParaRPr lang="en-CA" sz="1200" b="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6894961"/>
                  </a:ext>
                </a:extLst>
              </a:tr>
              <a:tr h="498457">
                <a:tc>
                  <a:txBody>
                    <a:bodyPr/>
                    <a:lstStyle/>
                    <a:p>
                      <a:r>
                        <a:rPr lang="en-CA" sz="1400" dirty="0">
                          <a:solidFill>
                            <a:schemeClr val="tx1">
                              <a:lumMod val="50000"/>
                              <a:lumOff val="50000"/>
                            </a:schemeClr>
                          </a:solidFill>
                        </a:rPr>
                        <a:t>Sangrado Mayor</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400" b="1" i="0" kern="1200" dirty="0">
                          <a:solidFill>
                            <a:schemeClr val="tx1">
                              <a:lumMod val="50000"/>
                              <a:lumOff val="50000"/>
                            </a:schemeClr>
                          </a:solidFill>
                          <a:effectLst/>
                          <a:latin typeface="+mn-lt"/>
                          <a:ea typeface="+mn-ea"/>
                          <a:cs typeface="+mn-cs"/>
                        </a:rPr>
                        <a:t>RR 1.84</a:t>
                      </a:r>
                      <a:br>
                        <a:rPr lang="en-US" sz="1100" dirty="0">
                          <a:solidFill>
                            <a:schemeClr val="tx1">
                              <a:lumMod val="50000"/>
                              <a:lumOff val="50000"/>
                            </a:schemeClr>
                          </a:solidFill>
                        </a:rPr>
                      </a:br>
                      <a:r>
                        <a:rPr lang="en-US" sz="1400" b="0" i="0" kern="1200" dirty="0">
                          <a:solidFill>
                            <a:schemeClr val="tx1">
                              <a:lumMod val="50000"/>
                              <a:lumOff val="50000"/>
                            </a:schemeClr>
                          </a:solidFill>
                          <a:effectLst/>
                          <a:latin typeface="+mn-lt"/>
                          <a:ea typeface="+mn-ea"/>
                          <a:cs typeface="+mn-cs"/>
                        </a:rPr>
                        <a:t>(1.33 a 2.55)</a:t>
                      </a:r>
                      <a:endParaRPr lang="en-CA" sz="90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ES" sz="1400" b="1" dirty="0">
                          <a:solidFill>
                            <a:schemeClr val="tx1">
                              <a:lumMod val="50000"/>
                              <a:lumOff val="50000"/>
                            </a:schemeClr>
                          </a:solidFill>
                        </a:rPr>
                        <a:t>2 más por 1000</a:t>
                      </a:r>
                    </a:p>
                    <a:p>
                      <a:pPr algn="ctr"/>
                      <a:r>
                        <a:rPr lang="es-ES" sz="1400" b="0" dirty="0">
                          <a:solidFill>
                            <a:schemeClr val="tx1">
                              <a:lumMod val="50000"/>
                              <a:lumOff val="50000"/>
                            </a:schemeClr>
                          </a:solidFill>
                        </a:rPr>
                        <a:t>(de 1 más a 4 más)</a:t>
                      </a:r>
                      <a:endParaRPr lang="en-CA" sz="1200" b="0"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D0FFE2E1-CC6E-DE4F-A848-21F564BC3E70}"/>
              </a:ext>
            </a:extLst>
          </p:cNvPr>
          <p:cNvSpPr>
            <a:spLocks noGrp="1"/>
          </p:cNvSpPr>
          <p:nvPr>
            <p:ph type="title"/>
          </p:nvPr>
        </p:nvSpPr>
        <p:spPr>
          <a:xfrm>
            <a:off x="419099" y="1287561"/>
            <a:ext cx="10972801" cy="418113"/>
          </a:xfrm>
        </p:spPr>
        <p:txBody>
          <a:bodyPr/>
          <a:lstStyle/>
          <a:p>
            <a:r>
              <a:rPr lang="en-CA" dirty="0" err="1"/>
              <a:t>Recomendación</a:t>
            </a:r>
            <a:endParaRPr lang="en-US" dirty="0"/>
          </a:p>
        </p:txBody>
      </p:sp>
      <p:sp>
        <p:nvSpPr>
          <p:cNvPr id="8" name="Content Placeholder 7">
            <a:extLst>
              <a:ext uri="{FF2B5EF4-FFF2-40B4-BE49-F238E27FC236}">
                <a16:creationId xmlns:a16="http://schemas.microsoft.com/office/drawing/2014/main" id="{96ACD36E-3B21-AD4B-A1A9-EC9485ABD765}"/>
              </a:ext>
            </a:extLst>
          </p:cNvPr>
          <p:cNvSpPr>
            <a:spLocks noGrp="1"/>
          </p:cNvSpPr>
          <p:nvPr>
            <p:ph idx="1"/>
          </p:nvPr>
        </p:nvSpPr>
        <p:spPr>
          <a:xfrm>
            <a:off x="419100" y="1734380"/>
            <a:ext cx="10972800" cy="962100"/>
          </a:xfrm>
        </p:spPr>
        <p:txBody>
          <a:bodyPr>
            <a:noAutofit/>
          </a:bodyPr>
          <a:lstStyle/>
          <a:p>
            <a:pPr marL="0" indent="0">
              <a:buNone/>
            </a:pPr>
            <a:r>
              <a:rPr lang="en-CA" sz="1400" dirty="0"/>
              <a:t>¿Debe </a:t>
            </a:r>
            <a:r>
              <a:rPr lang="en-CA" sz="1400" dirty="0" err="1"/>
              <a:t>usarse</a:t>
            </a:r>
            <a:r>
              <a:rPr lang="en-CA" sz="1400" dirty="0"/>
              <a:t> la </a:t>
            </a:r>
            <a:r>
              <a:rPr lang="en-CA" sz="1400" dirty="0" err="1"/>
              <a:t>trombo-profilaxis</a:t>
            </a:r>
            <a:r>
              <a:rPr lang="en-CA" sz="1400" dirty="0"/>
              <a:t> por un </a:t>
            </a:r>
            <a:r>
              <a:rPr lang="en-CA" sz="1400" dirty="0" err="1"/>
              <a:t>curso</a:t>
            </a:r>
            <a:r>
              <a:rPr lang="en-CA" sz="1400" dirty="0"/>
              <a:t> </a:t>
            </a:r>
            <a:r>
              <a:rPr lang="en-CA" sz="1400" dirty="0" err="1"/>
              <a:t>corto</a:t>
            </a:r>
            <a:r>
              <a:rPr lang="en-CA" sz="1400" dirty="0"/>
              <a:t> o por un </a:t>
            </a:r>
            <a:r>
              <a:rPr lang="en-CA" sz="1400" dirty="0" err="1"/>
              <a:t>curso</a:t>
            </a:r>
            <a:r>
              <a:rPr lang="en-CA" sz="1400" dirty="0"/>
              <a:t> </a:t>
            </a:r>
            <a:r>
              <a:rPr lang="en-CA" sz="1400" dirty="0" err="1"/>
              <a:t>extendido</a:t>
            </a:r>
            <a:r>
              <a:rPr lang="en-CA" sz="1400" dirty="0"/>
              <a:t> </a:t>
            </a:r>
            <a:r>
              <a:rPr lang="en-CA" sz="1400" dirty="0" err="1"/>
              <a:t>en</a:t>
            </a:r>
            <a:r>
              <a:rPr lang="en-CA" sz="1400" dirty="0"/>
              <a:t> </a:t>
            </a:r>
            <a:r>
              <a:rPr lang="en-CA" sz="1400" dirty="0" err="1"/>
              <a:t>pacientes</a:t>
            </a:r>
            <a:r>
              <a:rPr lang="en-CA" sz="1400" dirty="0"/>
              <a:t> con </a:t>
            </a:r>
            <a:r>
              <a:rPr lang="en-CA" sz="1400" dirty="0" err="1"/>
              <a:t>enfermedades</a:t>
            </a:r>
            <a:r>
              <a:rPr lang="en-CA" sz="1400" dirty="0"/>
              <a:t> </a:t>
            </a:r>
            <a:r>
              <a:rPr lang="en-CA" sz="1400" dirty="0" err="1"/>
              <a:t>agudas</a:t>
            </a:r>
            <a:r>
              <a:rPr lang="en-CA" sz="1400" dirty="0"/>
              <a:t> o </a:t>
            </a:r>
            <a:r>
              <a:rPr lang="en-CA" sz="1400" dirty="0" err="1"/>
              <a:t>críticas</a:t>
            </a:r>
            <a:r>
              <a:rPr lang="en-CA" sz="1400" dirty="0"/>
              <a:t> que </a:t>
            </a:r>
            <a:r>
              <a:rPr lang="en-CA" sz="1400" dirty="0" err="1"/>
              <a:t>requieren</a:t>
            </a:r>
            <a:r>
              <a:rPr lang="en-CA" sz="1400" dirty="0"/>
              <a:t> </a:t>
            </a:r>
            <a:r>
              <a:rPr lang="en-CA" sz="1400" dirty="0" err="1"/>
              <a:t>profilaxis</a:t>
            </a:r>
            <a:r>
              <a:rPr lang="en-CA" sz="1400" dirty="0"/>
              <a:t> </a:t>
            </a:r>
            <a:r>
              <a:rPr lang="en-CA" sz="1400" dirty="0" err="1"/>
              <a:t>farmacológica</a:t>
            </a:r>
            <a:r>
              <a:rPr lang="en-CA" sz="1400" dirty="0"/>
              <a:t>? </a:t>
            </a:r>
          </a:p>
          <a:p>
            <a:pPr marL="0" indent="0">
              <a:buNone/>
            </a:pPr>
            <a:r>
              <a:rPr lang="en-CA" sz="1400" dirty="0" err="1"/>
              <a:t>En</a:t>
            </a:r>
            <a:r>
              <a:rPr lang="en-CA" sz="1400" dirty="0"/>
              <a:t> </a:t>
            </a:r>
            <a:r>
              <a:rPr lang="en-CA" sz="1400" dirty="0" err="1"/>
              <a:t>pacientes</a:t>
            </a:r>
            <a:r>
              <a:rPr lang="en-CA" sz="1400" dirty="0"/>
              <a:t> con </a:t>
            </a:r>
            <a:r>
              <a:rPr lang="en-CA" sz="1400" dirty="0" err="1"/>
              <a:t>enfermedades</a:t>
            </a:r>
            <a:r>
              <a:rPr lang="en-CA" sz="1400" dirty="0"/>
              <a:t> </a:t>
            </a:r>
            <a:r>
              <a:rPr lang="en-CA" sz="1400" dirty="0" err="1"/>
              <a:t>agudas</a:t>
            </a:r>
            <a:r>
              <a:rPr lang="en-CA" sz="1400" dirty="0"/>
              <a:t> o </a:t>
            </a:r>
            <a:r>
              <a:rPr lang="en-CA" sz="1400" dirty="0" err="1"/>
              <a:t>criticas</a:t>
            </a:r>
            <a:r>
              <a:rPr lang="en-CA" sz="1400" dirty="0"/>
              <a:t> , el panel </a:t>
            </a:r>
            <a:r>
              <a:rPr lang="en-CA" sz="1400" dirty="0" err="1"/>
              <a:t>recomienda</a:t>
            </a:r>
            <a:r>
              <a:rPr lang="en-CA" sz="1400" dirty="0"/>
              <a:t> un </a:t>
            </a:r>
            <a:r>
              <a:rPr lang="en-CA" sz="1400" dirty="0" err="1"/>
              <a:t>curso</a:t>
            </a:r>
            <a:r>
              <a:rPr lang="en-CA" sz="1400" dirty="0"/>
              <a:t> </a:t>
            </a:r>
            <a:r>
              <a:rPr lang="en-CA" sz="1400" dirty="0" err="1"/>
              <a:t>corto</a:t>
            </a:r>
            <a:r>
              <a:rPr lang="en-CA" sz="1400" dirty="0"/>
              <a:t> de tromboprofilaxis en  </a:t>
            </a:r>
            <a:r>
              <a:rPr lang="en-CA" sz="1400" b="1" u="sng" dirty="0" err="1"/>
              <a:t>pacientes</a:t>
            </a:r>
            <a:r>
              <a:rPr lang="en-CA" sz="1400" b="1" u="sng" dirty="0"/>
              <a:t> </a:t>
            </a:r>
            <a:r>
              <a:rPr lang="en-CA" sz="1400" b="1" u="sng" dirty="0" err="1"/>
              <a:t>hospitalizados</a:t>
            </a:r>
            <a:r>
              <a:rPr lang="en-CA" sz="1400" b="1" u="sng" dirty="0"/>
              <a:t> </a:t>
            </a:r>
            <a:r>
              <a:rPr lang="en-CA" sz="1400" b="1" u="sng" dirty="0" err="1"/>
              <a:t>sobre</a:t>
            </a:r>
            <a:r>
              <a:rPr lang="en-CA" sz="1400" b="1" u="sng" dirty="0"/>
              <a:t> un </a:t>
            </a:r>
            <a:r>
              <a:rPr lang="en-CA" sz="1400" b="1" u="sng" dirty="0" err="1"/>
              <a:t>curso</a:t>
            </a:r>
            <a:r>
              <a:rPr lang="en-CA" sz="1400" b="1" u="sng" dirty="0"/>
              <a:t> </a:t>
            </a:r>
            <a:r>
              <a:rPr lang="en-CA" sz="1400" b="1" u="sng" dirty="0" err="1"/>
              <a:t>extendido</a:t>
            </a:r>
            <a:r>
              <a:rPr lang="en-CA" sz="1400" b="1" u="sng" dirty="0"/>
              <a:t> de tromboprofilaxis</a:t>
            </a:r>
            <a:r>
              <a:rPr lang="en-CA" sz="1400" dirty="0"/>
              <a:t> </a:t>
            </a:r>
            <a:r>
              <a:rPr lang="en-CA" sz="1400" i="1" dirty="0"/>
              <a:t>( recommendation </a:t>
            </a:r>
            <a:r>
              <a:rPr lang="en-CA" sz="1400" i="1" dirty="0" err="1"/>
              <a:t>condicional</a:t>
            </a:r>
            <a:r>
              <a:rPr lang="en-CA" sz="1400" i="1" dirty="0"/>
              <a:t>, </a:t>
            </a:r>
            <a:r>
              <a:rPr lang="en-CA" sz="1400" i="1" dirty="0" err="1"/>
              <a:t>certeza</a:t>
            </a:r>
            <a:r>
              <a:rPr lang="en-CA" sz="1400" i="1" dirty="0"/>
              <a:t> </a:t>
            </a:r>
            <a:r>
              <a:rPr lang="en-CA" sz="1400" i="1" dirty="0" err="1"/>
              <a:t>moderada</a:t>
            </a:r>
            <a:r>
              <a:rPr lang="en-CA" sz="1400" i="1" dirty="0"/>
              <a:t> en al </a:t>
            </a:r>
            <a:r>
              <a:rPr lang="en-CA" sz="1400" i="1" dirty="0" err="1"/>
              <a:t>evidencia</a:t>
            </a:r>
            <a:r>
              <a:rPr lang="en-CA" sz="1400" i="1" dirty="0"/>
              <a:t> </a:t>
            </a:r>
            <a:r>
              <a:rPr lang="en-CA" sz="1400" i="1" dirty="0" err="1"/>
              <a:t>sobre</a:t>
            </a:r>
            <a:r>
              <a:rPr lang="en-CA" sz="1400" i="1" dirty="0"/>
              <a:t> los </a:t>
            </a:r>
            <a:r>
              <a:rPr lang="en-CA" sz="1400" i="1" dirty="0" err="1"/>
              <a:t>efectos</a:t>
            </a:r>
            <a:r>
              <a:rPr lang="en-CA" sz="1400" i="1" dirty="0"/>
              <a:t>).    </a:t>
            </a:r>
            <a:br>
              <a:rPr lang="en-CA" sz="1400" i="1" dirty="0"/>
            </a:br>
            <a:endParaRPr lang="en-CA" sz="1400" i="1" dirty="0"/>
          </a:p>
        </p:txBody>
      </p:sp>
      <p:sp>
        <p:nvSpPr>
          <p:cNvPr id="22" name="Oval 21">
            <a:extLst>
              <a:ext uri="{FF2B5EF4-FFF2-40B4-BE49-F238E27FC236}">
                <a16:creationId xmlns:a16="http://schemas.microsoft.com/office/drawing/2014/main" id="{C05CA408-8178-4D4B-A229-A65A6FBAD62C}"/>
              </a:ext>
            </a:extLst>
          </p:cNvPr>
          <p:cNvSpPr/>
          <p:nvPr/>
        </p:nvSpPr>
        <p:spPr>
          <a:xfrm>
            <a:off x="497665" y="3742125"/>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23" name="Group 22">
            <a:extLst>
              <a:ext uri="{FF2B5EF4-FFF2-40B4-BE49-F238E27FC236}">
                <a16:creationId xmlns:a16="http://schemas.microsoft.com/office/drawing/2014/main" id="{EA513BB7-C2F5-4846-B34E-B8C7CCEB280D}"/>
              </a:ext>
            </a:extLst>
          </p:cNvPr>
          <p:cNvGrpSpPr/>
          <p:nvPr/>
        </p:nvGrpSpPr>
        <p:grpSpPr>
          <a:xfrm>
            <a:off x="8053457" y="6345076"/>
            <a:ext cx="4138543" cy="276999"/>
            <a:chOff x="6589222" y="6483927"/>
            <a:chExt cx="4138543" cy="276999"/>
          </a:xfrm>
        </p:grpSpPr>
        <p:sp>
          <p:nvSpPr>
            <p:cNvPr id="24" name="TextBox 23">
              <a:extLst>
                <a:ext uri="{FF2B5EF4-FFF2-40B4-BE49-F238E27FC236}">
                  <a16:creationId xmlns:a16="http://schemas.microsoft.com/office/drawing/2014/main" id="{4EBFD9E4-1D4D-8448-A64E-6EA8EB6DFC72}"/>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5" name="Oval 24">
              <a:extLst>
                <a:ext uri="{FF2B5EF4-FFF2-40B4-BE49-F238E27FC236}">
                  <a16:creationId xmlns:a16="http://schemas.microsoft.com/office/drawing/2014/main" id="{B34458FB-2020-8244-85B4-41E0CC01A7FC}"/>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26F1FDF2-A9A5-C84B-9F6B-6E36D0C2CC42}"/>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1BB822F-3DF5-9541-8CBC-D7D0066C4DD2}"/>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a:extLst>
              <a:ext uri="{FF2B5EF4-FFF2-40B4-BE49-F238E27FC236}">
                <a16:creationId xmlns:a16="http://schemas.microsoft.com/office/drawing/2014/main" id="{78C86558-8875-7948-9CAB-44CFB7F6D1AB}"/>
              </a:ext>
            </a:extLst>
          </p:cNvPr>
          <p:cNvSpPr/>
          <p:nvPr/>
        </p:nvSpPr>
        <p:spPr>
          <a:xfrm>
            <a:off x="497665" y="4254233"/>
            <a:ext cx="158294" cy="158294"/>
          </a:xfrm>
          <a:prstGeom prst="ellipse">
            <a:avLst/>
          </a:prstGeom>
          <a:solidFill>
            <a:srgbClr val="E43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9" name="Oval 28">
            <a:extLst>
              <a:ext uri="{FF2B5EF4-FFF2-40B4-BE49-F238E27FC236}">
                <a16:creationId xmlns:a16="http://schemas.microsoft.com/office/drawing/2014/main" id="{CB769071-00AE-C24B-93B3-8FAD589B7D50}"/>
              </a:ext>
            </a:extLst>
          </p:cNvPr>
          <p:cNvSpPr/>
          <p:nvPr/>
        </p:nvSpPr>
        <p:spPr>
          <a:xfrm>
            <a:off x="497665" y="4770154"/>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0" name="Oval 29">
            <a:extLst>
              <a:ext uri="{FF2B5EF4-FFF2-40B4-BE49-F238E27FC236}">
                <a16:creationId xmlns:a16="http://schemas.microsoft.com/office/drawing/2014/main" id="{16EC4EE0-6464-124D-9E90-63226CB429E9}"/>
              </a:ext>
            </a:extLst>
          </p:cNvPr>
          <p:cNvSpPr/>
          <p:nvPr/>
        </p:nvSpPr>
        <p:spPr>
          <a:xfrm>
            <a:off x="497665" y="5257671"/>
            <a:ext cx="158294" cy="158294"/>
          </a:xfrm>
          <a:prstGeom prst="ellipse">
            <a:avLst/>
          </a:prstGeom>
          <a:solidFill>
            <a:srgbClr val="FA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CuadroTexto 16">
            <a:extLst>
              <a:ext uri="{FF2B5EF4-FFF2-40B4-BE49-F238E27FC236}">
                <a16:creationId xmlns:a16="http://schemas.microsoft.com/office/drawing/2014/main" id="{BBA7494B-F7D1-40FB-95D6-36BEE1EC5A7A}"/>
              </a:ext>
            </a:extLst>
          </p:cNvPr>
          <p:cNvSpPr txBox="1"/>
          <p:nvPr/>
        </p:nvSpPr>
        <p:spPr>
          <a:xfrm>
            <a:off x="389606" y="5756847"/>
            <a:ext cx="8377467" cy="523220"/>
          </a:xfrm>
          <a:prstGeom prst="rect">
            <a:avLst/>
          </a:prstGeom>
          <a:solidFill>
            <a:srgbClr val="BFE0E5"/>
          </a:solidFill>
        </p:spPr>
        <p:txBody>
          <a:bodyPr wrap="square">
            <a:spAutoFit/>
          </a:bodyPr>
          <a:lstStyle/>
          <a:p>
            <a:r>
              <a:rPr lang="es-ES" sz="1400" dirty="0">
                <a:solidFill>
                  <a:schemeClr val="tx1">
                    <a:lumMod val="50000"/>
                    <a:lumOff val="50000"/>
                  </a:schemeClr>
                </a:solidFill>
              </a:rPr>
              <a:t>Esta recomendación cambió su fuerza. El panel original hizo fuerte recomendación a favor de una profilaxis corta, mientras que el panel latinoamericano hizo una recomendación condicional</a:t>
            </a:r>
            <a:endParaRPr lang="es-CO" sz="1400" dirty="0">
              <a:solidFill>
                <a:schemeClr val="tx1">
                  <a:lumMod val="50000"/>
                  <a:lumOff val="50000"/>
                </a:schemeClr>
              </a:solidFill>
            </a:endParaRPr>
          </a:p>
        </p:txBody>
      </p:sp>
      <p:sp>
        <p:nvSpPr>
          <p:cNvPr id="19" name="CuadroTexto 18">
            <a:extLst>
              <a:ext uri="{FF2B5EF4-FFF2-40B4-BE49-F238E27FC236}">
                <a16:creationId xmlns:a16="http://schemas.microsoft.com/office/drawing/2014/main" id="{8DB610E1-448F-45FB-9CD6-18D621BE0091}"/>
              </a:ext>
            </a:extLst>
          </p:cNvPr>
          <p:cNvSpPr txBox="1"/>
          <p:nvPr/>
        </p:nvSpPr>
        <p:spPr>
          <a:xfrm>
            <a:off x="8958257" y="2889451"/>
            <a:ext cx="2829083" cy="3390616"/>
          </a:xfrm>
          <a:prstGeom prst="rect">
            <a:avLst/>
          </a:prstGeom>
          <a:solidFill>
            <a:srgbClr val="FDDDB0"/>
          </a:solidFill>
        </p:spPr>
        <p:txBody>
          <a:bodyPr wrap="square">
            <a:noAutofit/>
          </a:bodyPr>
          <a:lstStyle/>
          <a:p>
            <a:r>
              <a:rPr lang="es-ES" sz="1300" dirty="0">
                <a:solidFill>
                  <a:schemeClr val="tx1">
                    <a:lumMod val="50000"/>
                    <a:lumOff val="50000"/>
                  </a:schemeClr>
                </a:solidFill>
              </a:rPr>
              <a:t>COMENTARIOS</a:t>
            </a:r>
          </a:p>
          <a:p>
            <a:pPr marL="102870" indent="-102870">
              <a:spcAft>
                <a:spcPts val="300"/>
              </a:spcAft>
              <a:buFont typeface="Arial" panose="020B0604020202020204" pitchFamily="34" charset="0"/>
              <a:buChar char="•"/>
            </a:pPr>
            <a:r>
              <a:rPr lang="es-ES" sz="1300" dirty="0">
                <a:solidFill>
                  <a:schemeClr val="tx1">
                    <a:lumMod val="50000"/>
                    <a:lumOff val="50000"/>
                  </a:schemeClr>
                </a:solidFill>
              </a:rPr>
              <a:t>El panel consideró que había cierta incertidumbre con respecto a riesgo basal de TEV. Mientras que para la mayoría de los pacientes el riesgo inicial de TEV es pequeño.</a:t>
            </a:r>
          </a:p>
          <a:p>
            <a:pPr marL="102870" indent="-102870">
              <a:spcAft>
                <a:spcPts val="300"/>
              </a:spcAft>
              <a:buFont typeface="Arial" panose="020B0604020202020204" pitchFamily="34" charset="0"/>
              <a:buChar char="•"/>
            </a:pPr>
            <a:r>
              <a:rPr lang="es-ES" sz="1300" dirty="0">
                <a:solidFill>
                  <a:schemeClr val="tx1">
                    <a:lumMod val="50000"/>
                    <a:lumOff val="50000"/>
                  </a:schemeClr>
                </a:solidFill>
              </a:rPr>
              <a:t>La profilaxis extendida no resultará en un beneficio significativo, hay algunos pacientes con mayor riesgo inicial de TEV que mantienen este riesgo después del alta, en especial si ameritan Rehabilitación y no pueden deambular. </a:t>
            </a:r>
          </a:p>
          <a:p>
            <a:pPr marL="102870" indent="-102870">
              <a:spcAft>
                <a:spcPts val="300"/>
              </a:spcAft>
              <a:buFont typeface="Arial" panose="020B0604020202020204" pitchFamily="34" charset="0"/>
              <a:buChar char="•"/>
            </a:pPr>
            <a:r>
              <a:rPr lang="es-ES" sz="1300" dirty="0">
                <a:solidFill>
                  <a:schemeClr val="tx1">
                    <a:lumMod val="50000"/>
                    <a:lumOff val="50000"/>
                  </a:schemeClr>
                </a:solidFill>
              </a:rPr>
              <a:t>Esos pacientes pueden beneficiarse de </a:t>
            </a:r>
            <a:r>
              <a:rPr lang="es-ES" sz="1300" dirty="0" err="1">
                <a:solidFill>
                  <a:schemeClr val="tx1">
                    <a:lumMod val="50000"/>
                    <a:lumOff val="50000"/>
                  </a:schemeClr>
                </a:solidFill>
              </a:rPr>
              <a:t>profilaxs</a:t>
            </a:r>
            <a:r>
              <a:rPr lang="es-ES" sz="1300" dirty="0">
                <a:solidFill>
                  <a:schemeClr val="tx1">
                    <a:lumMod val="50000"/>
                    <a:lumOff val="50000"/>
                  </a:schemeClr>
                </a:solidFill>
              </a:rPr>
              <a:t> extendida</a:t>
            </a:r>
            <a:endParaRPr lang="es-CO" sz="1300" dirty="0">
              <a:solidFill>
                <a:schemeClr val="tx1">
                  <a:lumMod val="50000"/>
                  <a:lumOff val="50000"/>
                </a:schemeClr>
              </a:solidFill>
            </a:endParaRPr>
          </a:p>
        </p:txBody>
      </p:sp>
    </p:spTree>
    <p:extLst>
      <p:ext uri="{BB962C8B-B14F-4D97-AF65-F5344CB8AC3E}">
        <p14:creationId xmlns:p14="http://schemas.microsoft.com/office/powerpoint/2010/main" val="34654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0B33-3C61-452C-851D-607A59EFCD4E}"/>
              </a:ext>
            </a:extLst>
          </p:cNvPr>
          <p:cNvSpPr>
            <a:spLocks noGrp="1"/>
          </p:cNvSpPr>
          <p:nvPr>
            <p:ph type="title"/>
          </p:nvPr>
        </p:nvSpPr>
        <p:spPr>
          <a:xfrm>
            <a:off x="419099" y="2027971"/>
            <a:ext cx="10972801" cy="418113"/>
          </a:xfrm>
        </p:spPr>
        <p:txBody>
          <a:bodyPr>
            <a:normAutofit fontScale="90000"/>
          </a:bodyPr>
          <a:lstStyle/>
          <a:p>
            <a:r>
              <a:rPr lang="en-CA" dirty="0"/>
              <a:t>¿</a:t>
            </a:r>
            <a:r>
              <a:rPr lang="en-CA" dirty="0" err="1"/>
              <a:t>Porque</a:t>
            </a:r>
            <a:r>
              <a:rPr lang="en-CA" dirty="0"/>
              <a:t> la tromboprofilaxis </a:t>
            </a:r>
            <a:r>
              <a:rPr lang="en-CA" dirty="0" err="1"/>
              <a:t>extendida</a:t>
            </a:r>
            <a:r>
              <a:rPr lang="en-CA" dirty="0"/>
              <a:t> de </a:t>
            </a:r>
            <a:r>
              <a:rPr lang="en-CA" dirty="0" err="1"/>
              <a:t>rutina</a:t>
            </a:r>
            <a:r>
              <a:rPr lang="en-CA" dirty="0"/>
              <a:t> no es </a:t>
            </a:r>
            <a:r>
              <a:rPr lang="en-CA" dirty="0" err="1"/>
              <a:t>actualmente</a:t>
            </a:r>
            <a:r>
              <a:rPr lang="en-CA" dirty="0"/>
              <a:t> </a:t>
            </a:r>
            <a:r>
              <a:rPr lang="en-CA" dirty="0" err="1"/>
              <a:t>recomendada</a:t>
            </a:r>
            <a:r>
              <a:rPr lang="en-CA" dirty="0"/>
              <a:t> ?</a:t>
            </a:r>
          </a:p>
        </p:txBody>
      </p:sp>
      <p:sp>
        <p:nvSpPr>
          <p:cNvPr id="3" name="Content Placeholder 2">
            <a:extLst>
              <a:ext uri="{FF2B5EF4-FFF2-40B4-BE49-F238E27FC236}">
                <a16:creationId xmlns:a16="http://schemas.microsoft.com/office/drawing/2014/main" id="{155958C1-D598-431C-BC6F-C1C3D0444B61}"/>
              </a:ext>
            </a:extLst>
          </p:cNvPr>
          <p:cNvSpPr>
            <a:spLocks noGrp="1"/>
          </p:cNvSpPr>
          <p:nvPr>
            <p:ph idx="1"/>
          </p:nvPr>
        </p:nvSpPr>
        <p:spPr>
          <a:xfrm>
            <a:off x="419100" y="2768381"/>
            <a:ext cx="10972800" cy="3954624"/>
          </a:xfrm>
        </p:spPr>
        <p:txBody>
          <a:bodyPr>
            <a:noAutofit/>
          </a:bodyPr>
          <a:lstStyle/>
          <a:p>
            <a:pPr marL="182869" indent="-182869"/>
            <a:r>
              <a:rPr lang="en-CA" sz="2000" dirty="0"/>
              <a:t>La tromboprofilaxis </a:t>
            </a:r>
            <a:r>
              <a:rPr lang="en-CA" sz="2000" dirty="0" err="1"/>
              <a:t>extendida</a:t>
            </a:r>
            <a:r>
              <a:rPr lang="en-CA" sz="2000" dirty="0"/>
              <a:t> </a:t>
            </a:r>
            <a:r>
              <a:rPr lang="en-CA" sz="2000" dirty="0" err="1"/>
              <a:t>puede</a:t>
            </a:r>
            <a:r>
              <a:rPr lang="en-CA" sz="2000" dirty="0"/>
              <a:t> </a:t>
            </a:r>
            <a:r>
              <a:rPr lang="en-CA" sz="2000" dirty="0" err="1"/>
              <a:t>reducir</a:t>
            </a:r>
            <a:r>
              <a:rPr lang="en-CA" sz="2000" dirty="0"/>
              <a:t> la EP y TVP, </a:t>
            </a:r>
            <a:r>
              <a:rPr lang="en-CA" sz="2000" dirty="0" err="1"/>
              <a:t>pero</a:t>
            </a:r>
            <a:r>
              <a:rPr lang="en-CA" sz="2000" dirty="0"/>
              <a:t> el </a:t>
            </a:r>
            <a:r>
              <a:rPr lang="en-CA" sz="2000" u="sng" dirty="0" err="1"/>
              <a:t>impacto</a:t>
            </a:r>
            <a:r>
              <a:rPr lang="en-CA" sz="2000" u="sng" dirty="0"/>
              <a:t> </a:t>
            </a:r>
            <a:r>
              <a:rPr lang="en-CA" sz="2000" u="sng" dirty="0" err="1"/>
              <a:t>absoluto</a:t>
            </a:r>
            <a:r>
              <a:rPr lang="en-CA" sz="2000" u="sng" dirty="0"/>
              <a:t> en la </a:t>
            </a:r>
            <a:r>
              <a:rPr lang="en-CA" sz="2000" u="sng" dirty="0" err="1"/>
              <a:t>reduccion</a:t>
            </a:r>
            <a:r>
              <a:rPr lang="en-CA" sz="2000" u="sng" dirty="0"/>
              <a:t> del TEP es </a:t>
            </a:r>
            <a:r>
              <a:rPr lang="en-CA" sz="2000" u="sng" dirty="0" err="1"/>
              <a:t>pequeño</a:t>
            </a:r>
            <a:br>
              <a:rPr lang="en-CA" sz="2000" dirty="0"/>
            </a:br>
            <a:r>
              <a:rPr lang="en-CA" sz="2000" dirty="0"/>
              <a:t>(1 para 3 TEP per 1,000 </a:t>
            </a:r>
            <a:r>
              <a:rPr lang="en-CA" sz="2000" dirty="0" err="1"/>
              <a:t>pacientes</a:t>
            </a:r>
            <a:r>
              <a:rPr lang="en-CA" sz="2000" dirty="0"/>
              <a:t> </a:t>
            </a:r>
            <a:r>
              <a:rPr lang="en-CA" sz="2000" dirty="0" err="1"/>
              <a:t>tratados</a:t>
            </a:r>
            <a:r>
              <a:rPr lang="en-CA" sz="2000" dirty="0"/>
              <a:t>), y es similar al </a:t>
            </a:r>
            <a:r>
              <a:rPr lang="en-CA" sz="2000" dirty="0" err="1"/>
              <a:t>número</a:t>
            </a:r>
            <a:r>
              <a:rPr lang="en-CA" sz="2000" dirty="0"/>
              <a:t> de </a:t>
            </a:r>
            <a:r>
              <a:rPr lang="en-CA" sz="2000" dirty="0" err="1"/>
              <a:t>eventos</a:t>
            </a:r>
            <a:r>
              <a:rPr lang="en-CA" sz="2000" dirty="0"/>
              <a:t> de sangrado </a:t>
            </a:r>
            <a:r>
              <a:rPr lang="en-CA" sz="2000" dirty="0" err="1"/>
              <a:t>causados</a:t>
            </a:r>
            <a:r>
              <a:rPr lang="en-CA" sz="2000" dirty="0"/>
              <a:t>.</a:t>
            </a:r>
          </a:p>
          <a:p>
            <a:pPr marL="182869" indent="-182869"/>
            <a:r>
              <a:rPr lang="en-CA" sz="2000" dirty="0"/>
              <a:t>La </a:t>
            </a:r>
            <a:r>
              <a:rPr lang="en-CA" sz="2000" dirty="0" err="1"/>
              <a:t>profilaxis</a:t>
            </a:r>
            <a:r>
              <a:rPr lang="en-CA" sz="2000" dirty="0"/>
              <a:t> </a:t>
            </a:r>
            <a:r>
              <a:rPr lang="en-CA" sz="2000" dirty="0" err="1"/>
              <a:t>extendida</a:t>
            </a:r>
            <a:r>
              <a:rPr lang="en-CA" sz="2000" dirty="0"/>
              <a:t> no </a:t>
            </a:r>
            <a:r>
              <a:rPr lang="en-CA" sz="2000" dirty="0" err="1"/>
              <a:t>tiene</a:t>
            </a:r>
            <a:r>
              <a:rPr lang="en-CA" sz="2000" dirty="0"/>
              <a:t> </a:t>
            </a:r>
            <a:r>
              <a:rPr lang="en-CA" sz="2000" dirty="0" err="1"/>
              <a:t>impacto</a:t>
            </a:r>
            <a:r>
              <a:rPr lang="en-CA" sz="2000" dirty="0"/>
              <a:t> en la </a:t>
            </a:r>
            <a:r>
              <a:rPr lang="en-CA" sz="2000" dirty="0" err="1"/>
              <a:t>mortalidad</a:t>
            </a:r>
            <a:endParaRPr lang="en-CA" sz="2000" dirty="0"/>
          </a:p>
          <a:p>
            <a:pPr marL="182869" indent="-182869"/>
            <a:r>
              <a:rPr lang="en-CA" sz="2000" dirty="0" err="1"/>
              <a:t>Posiblemente</a:t>
            </a:r>
            <a:r>
              <a:rPr lang="en-CA" sz="2000" dirty="0"/>
              <a:t> los </a:t>
            </a:r>
            <a:r>
              <a:rPr lang="en-CA" sz="2000" dirty="0" err="1"/>
              <a:t>tres</a:t>
            </a:r>
            <a:r>
              <a:rPr lang="en-CA" sz="2000" dirty="0"/>
              <a:t>  </a:t>
            </a:r>
            <a:r>
              <a:rPr lang="en-CA" sz="2000" dirty="0" err="1"/>
              <a:t>estudios</a:t>
            </a:r>
            <a:r>
              <a:rPr lang="en-CA" sz="2000" dirty="0"/>
              <a:t> mas </a:t>
            </a:r>
            <a:r>
              <a:rPr lang="en-CA" sz="2000" dirty="0" err="1"/>
              <a:t>importantes</a:t>
            </a:r>
            <a:r>
              <a:rPr lang="en-CA" sz="2000" dirty="0"/>
              <a:t>  (APEX, MAGELLAN, ADOPT) no </a:t>
            </a:r>
            <a:r>
              <a:rPr lang="en-CA" sz="2000" dirty="0" err="1"/>
              <a:t>seleccionaron</a:t>
            </a:r>
            <a:r>
              <a:rPr lang="en-CA" sz="2000" dirty="0"/>
              <a:t> </a:t>
            </a:r>
            <a:r>
              <a:rPr lang="en-CA" sz="2000" dirty="0" err="1"/>
              <a:t>pacientes</a:t>
            </a:r>
            <a:r>
              <a:rPr lang="en-CA" sz="2000" dirty="0"/>
              <a:t> con </a:t>
            </a:r>
            <a:r>
              <a:rPr lang="en-CA" sz="2000" dirty="0" err="1"/>
              <a:t>suficiente</a:t>
            </a:r>
            <a:r>
              <a:rPr lang="en-CA" sz="2000" dirty="0"/>
              <a:t>  </a:t>
            </a:r>
            <a:r>
              <a:rPr lang="en-CA" sz="2000" dirty="0" err="1"/>
              <a:t>riesgo</a:t>
            </a:r>
            <a:r>
              <a:rPr lang="en-CA" sz="2000" dirty="0"/>
              <a:t> alto de TEP.</a:t>
            </a:r>
          </a:p>
          <a:p>
            <a:pPr lvl="1"/>
            <a:r>
              <a:rPr lang="en-CA" sz="1800" dirty="0"/>
              <a:t>Sin embargo, el </a:t>
            </a:r>
            <a:r>
              <a:rPr lang="en-CA" sz="1800" b="1" dirty="0">
                <a:solidFill>
                  <a:srgbClr val="E43D33"/>
                </a:solidFill>
              </a:rPr>
              <a:t>MARINER trial </a:t>
            </a:r>
            <a:r>
              <a:rPr lang="en-CA" sz="1800" i="1" dirty="0"/>
              <a:t>(Spyropoulos NEJM 2018)</a:t>
            </a:r>
            <a:r>
              <a:rPr lang="en-CA" sz="1800" i="1" dirty="0" err="1"/>
              <a:t>tambien</a:t>
            </a:r>
            <a:r>
              <a:rPr lang="en-CA" sz="1800" i="1" dirty="0"/>
              <a:t> no </a:t>
            </a:r>
            <a:r>
              <a:rPr lang="en-CA" sz="1800" i="1" dirty="0" err="1"/>
              <a:t>mostró</a:t>
            </a:r>
            <a:r>
              <a:rPr lang="en-CA" sz="1800" i="1" dirty="0"/>
              <a:t> </a:t>
            </a:r>
            <a:r>
              <a:rPr lang="en-CA" sz="1800" i="1" dirty="0" err="1"/>
              <a:t>reduccion</a:t>
            </a:r>
            <a:r>
              <a:rPr lang="en-CA" sz="1800" i="1" dirty="0"/>
              <a:t>  </a:t>
            </a:r>
            <a:r>
              <a:rPr lang="en-CA" sz="1800" dirty="0" err="1"/>
              <a:t>significativa</a:t>
            </a:r>
            <a:r>
              <a:rPr lang="en-CA" sz="1800" dirty="0"/>
              <a:t> </a:t>
            </a:r>
            <a:br>
              <a:rPr lang="en-CA" sz="1800" dirty="0"/>
            </a:br>
            <a:r>
              <a:rPr lang="en-CA" sz="1800" dirty="0"/>
              <a:t>en TEP a </a:t>
            </a:r>
            <a:r>
              <a:rPr lang="en-CA" sz="1800" dirty="0" err="1"/>
              <a:t>pesar</a:t>
            </a:r>
            <a:r>
              <a:rPr lang="en-CA" sz="1800" dirty="0"/>
              <a:t> del </a:t>
            </a:r>
            <a:r>
              <a:rPr lang="en-CA" sz="1800" dirty="0" err="1"/>
              <a:t>uso</a:t>
            </a:r>
            <a:r>
              <a:rPr lang="en-CA" sz="1800" dirty="0"/>
              <a:t> del </a:t>
            </a:r>
            <a:r>
              <a:rPr lang="en-CA" sz="1800" b="1" dirty="0"/>
              <a:t>modified IMPROVE VTE risk score</a:t>
            </a:r>
            <a:r>
              <a:rPr lang="en-CA" sz="1800" dirty="0"/>
              <a:t> para </a:t>
            </a:r>
            <a:r>
              <a:rPr lang="en-CA" sz="1800" dirty="0" err="1"/>
              <a:t>seleccionar</a:t>
            </a:r>
            <a:r>
              <a:rPr lang="en-CA" sz="1800" dirty="0"/>
              <a:t> </a:t>
            </a:r>
            <a:r>
              <a:rPr lang="en-CA" sz="1800" dirty="0" err="1"/>
              <a:t>pacientes</a:t>
            </a:r>
            <a:r>
              <a:rPr lang="en-CA" sz="1800" dirty="0"/>
              <a:t> </a:t>
            </a:r>
            <a:r>
              <a:rPr lang="en-CA" sz="1800" dirty="0" err="1"/>
              <a:t>clínicos</a:t>
            </a:r>
            <a:r>
              <a:rPr lang="en-CA" sz="1800" dirty="0"/>
              <a:t> con alto </a:t>
            </a:r>
            <a:r>
              <a:rPr lang="en-CA" sz="1800" dirty="0" err="1"/>
              <a:t>riesgo</a:t>
            </a:r>
            <a:r>
              <a:rPr lang="en-CA" sz="1800" dirty="0"/>
              <a:t> que </a:t>
            </a:r>
            <a:r>
              <a:rPr lang="en-CA" sz="1800" dirty="0" err="1"/>
              <a:t>utilizaron</a:t>
            </a:r>
            <a:r>
              <a:rPr lang="en-CA" sz="1800" dirty="0"/>
              <a:t> tromboprofilaxis </a:t>
            </a:r>
            <a:r>
              <a:rPr lang="en-CA" sz="1800" dirty="0" err="1"/>
              <a:t>extendida</a:t>
            </a:r>
            <a:r>
              <a:rPr lang="en-CA" sz="1800" dirty="0"/>
              <a:t> con rivaroxaban</a:t>
            </a:r>
          </a:p>
        </p:txBody>
      </p:sp>
      <p:sp>
        <p:nvSpPr>
          <p:cNvPr id="7" name="Title 4">
            <a:extLst>
              <a:ext uri="{FF2B5EF4-FFF2-40B4-BE49-F238E27FC236}">
                <a16:creationId xmlns:a16="http://schemas.microsoft.com/office/drawing/2014/main" id="{283E8730-AD73-0547-9943-2326CC328381}"/>
              </a:ext>
            </a:extLst>
          </p:cNvPr>
          <p:cNvSpPr txBox="1">
            <a:spLocks/>
          </p:cNvSpPr>
          <p:nvPr/>
        </p:nvSpPr>
        <p:spPr>
          <a:xfrm>
            <a:off x="419099" y="1287561"/>
            <a:ext cx="10972801" cy="418113"/>
          </a:xfrm>
          <a:prstGeom prst="rect">
            <a:avLst/>
          </a:prstGeom>
        </p:spPr>
        <p:txBody>
          <a:bodyPr lIns="0" tIns="0" rIns="0" bIns="0" anchor="t" anchorCtr="0">
            <a:noAutofit/>
          </a:bodyPr>
          <a:lstStyle>
            <a:lvl1pPr algn="l" defTabSz="609585" rtl="0" eaLnBrk="0" fontAlgn="base" hangingPunct="0">
              <a:spcBef>
                <a:spcPct val="0"/>
              </a:spcBef>
              <a:spcAft>
                <a:spcPct val="0"/>
              </a:spcAft>
              <a:defRPr sz="2800" b="0" kern="1200" cap="none" baseline="0">
                <a:solidFill>
                  <a:srgbClr val="E53E31"/>
                </a:solidFill>
                <a:latin typeface="+mn-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s-ES" dirty="0"/>
              <a:t>Consideraciones</a:t>
            </a:r>
            <a:endParaRPr lang="es-CO" dirty="0"/>
          </a:p>
        </p:txBody>
      </p:sp>
    </p:spTree>
    <p:extLst>
      <p:ext uri="{BB962C8B-B14F-4D97-AF65-F5344CB8AC3E}">
        <p14:creationId xmlns:p14="http://schemas.microsoft.com/office/powerpoint/2010/main" val="232215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67399B3-A75B-4B77-B4AC-4C2493A94C71}"/>
              </a:ext>
            </a:extLst>
          </p:cNvPr>
          <p:cNvPicPr>
            <a:picLocks noChangeAspect="1"/>
          </p:cNvPicPr>
          <p:nvPr/>
        </p:nvPicPr>
        <p:blipFill rotWithShape="1">
          <a:blip r:embed="rId2"/>
          <a:srcRect l="5060" t="1515" r="7983"/>
          <a:stretch/>
        </p:blipFill>
        <p:spPr>
          <a:xfrm>
            <a:off x="5568544" y="757082"/>
            <a:ext cx="5713747" cy="5807629"/>
          </a:xfrm>
          <a:prstGeom prst="rect">
            <a:avLst/>
          </a:prstGeom>
        </p:spPr>
      </p:pic>
      <p:sp>
        <p:nvSpPr>
          <p:cNvPr id="9" name="CuadroTexto 8">
            <a:extLst>
              <a:ext uri="{FF2B5EF4-FFF2-40B4-BE49-F238E27FC236}">
                <a16:creationId xmlns:a16="http://schemas.microsoft.com/office/drawing/2014/main" id="{655E43DF-D0E8-40FD-9B00-37BCB7841675}"/>
              </a:ext>
            </a:extLst>
          </p:cNvPr>
          <p:cNvSpPr txBox="1"/>
          <p:nvPr/>
        </p:nvSpPr>
        <p:spPr>
          <a:xfrm>
            <a:off x="909709" y="2317431"/>
            <a:ext cx="3141785"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“Entre los pacientes médicos  hospitalizados, la prolongación de la tromboprofilaxis venosa se asoció con una disminución del riesgo de eventos TEV, pero con un aumento del riesgo de hemorragia sin diferencias significativas en la muerte relacionada con TEV”.</a:t>
            </a:r>
            <a:endParaRPr kumimoji="0" lang="es-CO" sz="1800" b="0"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90898BF2-E198-4AD1-9374-69A87CDAB2E3}"/>
              </a:ext>
            </a:extLst>
          </p:cNvPr>
          <p:cNvSpPr txBox="1"/>
          <p:nvPr/>
        </p:nvSpPr>
        <p:spPr>
          <a:xfrm>
            <a:off x="348178" y="5986266"/>
            <a:ext cx="4406704"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Extended duration of thromboprophylaxis for medically ill patients: a systematic review and meta-analysis of </a:t>
            </a:r>
            <a:r>
              <a:rPr kumimoji="0" lang="en-US" sz="10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randomised</a:t>
            </a:r>
            <a:r>
              <a:rPr kumimoji="0" lang="en-US" sz="10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controlled trials</a:t>
            </a:r>
          </a:p>
          <a:p>
            <a:pPr>
              <a:defRPr/>
            </a:pPr>
            <a:r>
              <a:rPr lang="es-CO" sz="1000" dirty="0">
                <a:solidFill>
                  <a:schemeClr val="tx1">
                    <a:lumMod val="50000"/>
                    <a:lumOff val="50000"/>
                  </a:schemeClr>
                </a:solidFill>
              </a:rPr>
              <a:t> </a:t>
            </a:r>
            <a:r>
              <a:rPr lang="es-CO" sz="1000" dirty="0" err="1">
                <a:solidFill>
                  <a:schemeClr val="tx1">
                    <a:lumMod val="50000"/>
                    <a:lumOff val="50000"/>
                  </a:schemeClr>
                </a:solidFill>
              </a:rPr>
              <a:t>Zayed</a:t>
            </a:r>
            <a:r>
              <a:rPr lang="es-CO" sz="1000" dirty="0">
                <a:solidFill>
                  <a:schemeClr val="tx1">
                    <a:lumMod val="50000"/>
                    <a:lumOff val="50000"/>
                  </a:schemeClr>
                </a:solidFill>
              </a:rPr>
              <a:t> Y, </a:t>
            </a:r>
            <a:r>
              <a:rPr lang="es-CO" sz="1000" dirty="0" err="1">
                <a:solidFill>
                  <a:schemeClr val="tx1">
                    <a:lumMod val="50000"/>
                    <a:lumOff val="50000"/>
                  </a:schemeClr>
                </a:solidFill>
              </a:rPr>
              <a:t>Kheiri</a:t>
            </a:r>
            <a:r>
              <a:rPr lang="es-CO" sz="1000" dirty="0">
                <a:solidFill>
                  <a:schemeClr val="tx1">
                    <a:lumMod val="50000"/>
                    <a:lumOff val="50000"/>
                  </a:schemeClr>
                </a:solidFill>
              </a:rPr>
              <a:t> B, </a:t>
            </a:r>
            <a:r>
              <a:rPr lang="es-CO" sz="1000" dirty="0" err="1">
                <a:solidFill>
                  <a:schemeClr val="tx1">
                    <a:lumMod val="50000"/>
                    <a:lumOff val="50000"/>
                  </a:schemeClr>
                </a:solidFill>
              </a:rPr>
              <a:t>Barbarawi</a:t>
            </a:r>
            <a:r>
              <a:rPr lang="es-CO" sz="1000" dirty="0">
                <a:solidFill>
                  <a:schemeClr val="tx1">
                    <a:lumMod val="50000"/>
                    <a:lumOff val="50000"/>
                  </a:schemeClr>
                </a:solidFill>
              </a:rPr>
              <a:t> M </a:t>
            </a:r>
            <a:r>
              <a:rPr lang="es-CO" sz="1000" dirty="0" err="1">
                <a:solidFill>
                  <a:schemeClr val="tx1">
                    <a:lumMod val="50000"/>
                    <a:lumOff val="50000"/>
                  </a:schemeClr>
                </a:solidFill>
              </a:rPr>
              <a:t>Internal</a:t>
            </a:r>
            <a:r>
              <a:rPr lang="es-CO" sz="1000" dirty="0">
                <a:solidFill>
                  <a:schemeClr val="tx1">
                    <a:lumMod val="50000"/>
                    <a:lumOff val="50000"/>
                  </a:schemeClr>
                </a:solidFill>
              </a:rPr>
              <a:t> Medicine </a:t>
            </a:r>
            <a:r>
              <a:rPr lang="es-CO" sz="1000" dirty="0" err="1">
                <a:solidFill>
                  <a:schemeClr val="tx1">
                    <a:lumMod val="50000"/>
                    <a:lumOff val="50000"/>
                  </a:schemeClr>
                </a:solidFill>
              </a:rPr>
              <a:t>Journal</a:t>
            </a:r>
            <a:r>
              <a:rPr lang="es-CO" sz="1000" dirty="0">
                <a:solidFill>
                  <a:schemeClr val="tx1">
                    <a:lumMod val="50000"/>
                    <a:lumOff val="50000"/>
                  </a:schemeClr>
                </a:solidFill>
              </a:rPr>
              <a:t> 50 (2020) 192–199</a:t>
            </a:r>
          </a:p>
          <a:p>
            <a:pPr>
              <a:defRPr/>
            </a:pPr>
            <a:endParaRPr lang="es-CO" sz="10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p:txBody>
      </p:sp>
    </p:spTree>
    <p:extLst>
      <p:ext uri="{BB962C8B-B14F-4D97-AF65-F5344CB8AC3E}">
        <p14:creationId xmlns:p14="http://schemas.microsoft.com/office/powerpoint/2010/main" val="3759111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C1DB-8749-493F-9FA2-30E1CC388B77}"/>
              </a:ext>
            </a:extLst>
          </p:cNvPr>
          <p:cNvSpPr>
            <a:spLocks noGrp="1"/>
          </p:cNvSpPr>
          <p:nvPr>
            <p:ph type="title"/>
          </p:nvPr>
        </p:nvSpPr>
        <p:spPr>
          <a:xfrm>
            <a:off x="419099" y="1284297"/>
            <a:ext cx="10972801" cy="418113"/>
          </a:xfrm>
        </p:spPr>
        <p:txBody>
          <a:bodyPr/>
          <a:lstStyle/>
          <a:p>
            <a:r>
              <a:rPr lang="en-CA" dirty="0"/>
              <a:t>Caso </a:t>
            </a:r>
            <a:r>
              <a:rPr lang="en-CA" dirty="0" err="1"/>
              <a:t>Clínico</a:t>
            </a:r>
            <a:r>
              <a:rPr lang="en-CA" dirty="0"/>
              <a:t> 3 </a:t>
            </a:r>
            <a:br>
              <a:rPr lang="en-CA" dirty="0"/>
            </a:br>
            <a:r>
              <a:rPr lang="en-CA" dirty="0" err="1"/>
              <a:t>Viajeros</a:t>
            </a:r>
            <a:r>
              <a:rPr lang="en-CA" dirty="0"/>
              <a:t> de larga Distancia</a:t>
            </a:r>
          </a:p>
        </p:txBody>
      </p:sp>
      <p:sp>
        <p:nvSpPr>
          <p:cNvPr id="3" name="Content Placeholder 2">
            <a:extLst>
              <a:ext uri="{FF2B5EF4-FFF2-40B4-BE49-F238E27FC236}">
                <a16:creationId xmlns:a16="http://schemas.microsoft.com/office/drawing/2014/main" id="{BAF96284-91DD-4EC2-841C-E8B3F8F19B3D}"/>
              </a:ext>
            </a:extLst>
          </p:cNvPr>
          <p:cNvSpPr>
            <a:spLocks noGrp="1"/>
          </p:cNvSpPr>
          <p:nvPr>
            <p:ph idx="1"/>
          </p:nvPr>
        </p:nvSpPr>
        <p:spPr>
          <a:xfrm>
            <a:off x="419099" y="2033093"/>
            <a:ext cx="11292737" cy="3954625"/>
          </a:xfrm>
        </p:spPr>
        <p:txBody>
          <a:bodyPr>
            <a:normAutofit fontScale="92500" lnSpcReduction="20000"/>
          </a:bodyPr>
          <a:lstStyle/>
          <a:p>
            <a:pPr marL="0" indent="0">
              <a:buNone/>
            </a:pPr>
            <a:endParaRPr lang="en-CA" sz="2400" dirty="0"/>
          </a:p>
          <a:p>
            <a:pPr marL="0" indent="0">
              <a:buNone/>
            </a:pPr>
            <a:r>
              <a:rPr lang="en-CA" sz="2400" dirty="0" err="1"/>
              <a:t>Mujer</a:t>
            </a:r>
            <a:r>
              <a:rPr lang="en-CA" sz="2400" dirty="0"/>
              <a:t> de 53 </a:t>
            </a:r>
            <a:r>
              <a:rPr lang="en-CA" sz="2400" dirty="0" err="1"/>
              <a:t>años</a:t>
            </a:r>
            <a:r>
              <a:rPr lang="en-CA" sz="2400" dirty="0"/>
              <a:t> de </a:t>
            </a:r>
            <a:r>
              <a:rPr lang="en-CA" sz="2400" dirty="0" err="1"/>
              <a:t>edad</a:t>
            </a:r>
            <a:r>
              <a:rPr lang="en-CA" sz="2400" dirty="0"/>
              <a:t> con </a:t>
            </a:r>
            <a:r>
              <a:rPr lang="en-CA" sz="2400" dirty="0" err="1"/>
              <a:t>historia</a:t>
            </a:r>
            <a:r>
              <a:rPr lang="en-CA" sz="2400" dirty="0"/>
              <a:t> de TVP no </a:t>
            </a:r>
            <a:r>
              <a:rPr lang="en-CA" sz="2400" dirty="0" err="1"/>
              <a:t>provocado</a:t>
            </a:r>
            <a:r>
              <a:rPr lang="en-CA" sz="2400" dirty="0"/>
              <a:t> </a:t>
            </a:r>
            <a:r>
              <a:rPr lang="en-CA" sz="2400" dirty="0" err="1"/>
              <a:t>hace</a:t>
            </a:r>
            <a:r>
              <a:rPr lang="en-CA" sz="2400" dirty="0"/>
              <a:t> 4 </a:t>
            </a:r>
            <a:r>
              <a:rPr lang="en-CA" sz="2400" dirty="0" err="1"/>
              <a:t>años</a:t>
            </a:r>
            <a:r>
              <a:rPr lang="en-CA" sz="2400" dirty="0"/>
              <a:t>, </a:t>
            </a:r>
            <a:r>
              <a:rPr lang="en-CA" sz="2400" dirty="0" err="1"/>
              <a:t>obesa</a:t>
            </a:r>
            <a:r>
              <a:rPr lang="en-CA" sz="2400" dirty="0"/>
              <a:t> IMC de 38 kg/m</a:t>
            </a:r>
            <a:r>
              <a:rPr lang="en-CA" sz="2400" baseline="30000" dirty="0"/>
              <a:t>2</a:t>
            </a:r>
            <a:r>
              <a:rPr lang="en-CA" sz="2400" dirty="0"/>
              <a:t>.  No se </a:t>
            </a:r>
            <a:r>
              <a:rPr lang="en-CA" sz="2400" dirty="0" err="1"/>
              <a:t>encuentra</a:t>
            </a:r>
            <a:r>
              <a:rPr lang="en-CA" sz="2400" dirty="0"/>
              <a:t> </a:t>
            </a:r>
            <a:r>
              <a:rPr lang="en-CA" sz="2400" dirty="0" err="1"/>
              <a:t>medicada</a:t>
            </a:r>
            <a:r>
              <a:rPr lang="en-CA" sz="2400" dirty="0"/>
              <a:t> con anticoagulants </a:t>
            </a:r>
            <a:r>
              <a:rPr lang="en-CA" sz="2400" dirty="0" err="1"/>
              <a:t>ni</a:t>
            </a:r>
            <a:r>
              <a:rPr lang="en-CA" sz="2400" dirty="0"/>
              <a:t> con  </a:t>
            </a:r>
            <a:r>
              <a:rPr lang="en-CA" sz="2400" dirty="0" err="1"/>
              <a:t>antiplaquetarios</a:t>
            </a:r>
            <a:r>
              <a:rPr lang="en-CA" sz="2400" dirty="0"/>
              <a:t>.</a:t>
            </a:r>
          </a:p>
          <a:p>
            <a:pPr marL="0" indent="0">
              <a:buNone/>
            </a:pPr>
            <a:r>
              <a:rPr lang="en-CA" sz="2400" dirty="0"/>
              <a:t>Debe </a:t>
            </a:r>
            <a:r>
              <a:rPr lang="en-CA" sz="2400" dirty="0" err="1"/>
              <a:t>viajar</a:t>
            </a:r>
            <a:r>
              <a:rPr lang="en-CA" sz="2400" dirty="0"/>
              <a:t> en </a:t>
            </a:r>
            <a:r>
              <a:rPr lang="en-CA" sz="2400" dirty="0" err="1"/>
              <a:t>avión</a:t>
            </a:r>
            <a:r>
              <a:rPr lang="en-CA" sz="2400" dirty="0"/>
              <a:t> a Madrid, </a:t>
            </a:r>
            <a:r>
              <a:rPr lang="en-CA" sz="2400" dirty="0" err="1"/>
              <a:t>será</a:t>
            </a:r>
            <a:r>
              <a:rPr lang="en-CA" sz="2400" dirty="0"/>
              <a:t> un </a:t>
            </a:r>
            <a:r>
              <a:rPr lang="en-CA" sz="2400" dirty="0" err="1"/>
              <a:t>vuelo</a:t>
            </a:r>
            <a:r>
              <a:rPr lang="en-CA" sz="2400" dirty="0"/>
              <a:t> de larga </a:t>
            </a:r>
            <a:r>
              <a:rPr lang="en-CA" sz="2400" dirty="0" err="1"/>
              <a:t>duración</a:t>
            </a:r>
            <a:r>
              <a:rPr lang="en-CA" sz="2400" dirty="0"/>
              <a:t> </a:t>
            </a:r>
            <a:r>
              <a:rPr lang="en-CA" sz="2400" b="1" dirty="0"/>
              <a:t> (&gt; 4 horas). </a:t>
            </a:r>
          </a:p>
          <a:p>
            <a:pPr marL="0" indent="0">
              <a:buNone/>
            </a:pPr>
            <a:endParaRPr lang="en-CA" sz="2400" b="1" dirty="0"/>
          </a:p>
          <a:p>
            <a:pPr marL="0" indent="0">
              <a:buNone/>
            </a:pPr>
            <a:r>
              <a:rPr lang="en-CA" sz="2400" b="1" dirty="0"/>
              <a:t>¿</a:t>
            </a:r>
            <a:r>
              <a:rPr lang="en-CA" sz="2400" b="1" dirty="0" err="1"/>
              <a:t>Cuál</a:t>
            </a:r>
            <a:r>
              <a:rPr lang="en-CA" sz="2400" b="1" dirty="0"/>
              <a:t> de las </a:t>
            </a:r>
            <a:r>
              <a:rPr lang="en-CA" sz="2400" b="1" dirty="0" err="1"/>
              <a:t>siguientes</a:t>
            </a:r>
            <a:r>
              <a:rPr lang="en-CA" sz="2400" b="1" dirty="0"/>
              <a:t> </a:t>
            </a:r>
            <a:r>
              <a:rPr lang="en-CA" sz="2400" b="1" dirty="0" err="1"/>
              <a:t>opciones</a:t>
            </a:r>
            <a:r>
              <a:rPr lang="en-CA" sz="2400" b="1" dirty="0"/>
              <a:t> </a:t>
            </a:r>
            <a:r>
              <a:rPr lang="en-CA" sz="2400" b="1" dirty="0" err="1"/>
              <a:t>usted</a:t>
            </a:r>
            <a:r>
              <a:rPr lang="en-CA" sz="2400" b="1" dirty="0"/>
              <a:t> </a:t>
            </a:r>
            <a:r>
              <a:rPr lang="en-CA" sz="2400" b="1" dirty="0" err="1"/>
              <a:t>recomendaría</a:t>
            </a:r>
            <a:r>
              <a:rPr lang="en-CA" sz="2400" b="1" dirty="0"/>
              <a:t> </a:t>
            </a:r>
            <a:r>
              <a:rPr lang="en-CA" sz="2400" b="1" dirty="0" err="1"/>
              <a:t>como</a:t>
            </a:r>
            <a:r>
              <a:rPr lang="en-CA" sz="2400" b="1" dirty="0"/>
              <a:t> </a:t>
            </a:r>
            <a:r>
              <a:rPr lang="en-CA" sz="2400" b="1" dirty="0" err="1"/>
              <a:t>método</a:t>
            </a:r>
            <a:r>
              <a:rPr lang="en-CA" sz="2400" b="1" dirty="0"/>
              <a:t> </a:t>
            </a:r>
            <a:r>
              <a:rPr lang="en-CA" sz="2400" b="1" dirty="0" err="1"/>
              <a:t>antitrombotico</a:t>
            </a:r>
            <a:r>
              <a:rPr lang="en-CA" sz="2400" b="1" dirty="0"/>
              <a:t>?</a:t>
            </a:r>
          </a:p>
          <a:p>
            <a:pPr marL="0" indent="0">
              <a:buNone/>
            </a:pPr>
            <a:endParaRPr lang="en-CA" sz="2400" dirty="0"/>
          </a:p>
          <a:p>
            <a:pPr marL="514350" indent="-514350">
              <a:buAutoNum type="alphaUcPeriod"/>
            </a:pPr>
            <a:r>
              <a:rPr lang="en-CA" sz="2400" dirty="0"/>
              <a:t>HBPM</a:t>
            </a:r>
          </a:p>
          <a:p>
            <a:pPr marL="514350" indent="-514350">
              <a:buAutoNum type="alphaUcPeriod"/>
            </a:pPr>
            <a:r>
              <a:rPr lang="en-CA" sz="2400" dirty="0"/>
              <a:t>Medias de compression </a:t>
            </a:r>
            <a:r>
              <a:rPr lang="en-CA" sz="2400" dirty="0" err="1"/>
              <a:t>Graduada</a:t>
            </a:r>
            <a:endParaRPr lang="en-CA" sz="2400" dirty="0"/>
          </a:p>
          <a:p>
            <a:pPr marL="514350" indent="-514350">
              <a:buAutoNum type="alphaUcPeriod"/>
            </a:pPr>
            <a:r>
              <a:rPr lang="en-CA" sz="2400" dirty="0" err="1"/>
              <a:t>Aspirina</a:t>
            </a:r>
            <a:endParaRPr lang="en-CA" sz="2400" dirty="0"/>
          </a:p>
          <a:p>
            <a:pPr marL="514350" indent="-514350">
              <a:buAutoNum type="alphaUcPeriod"/>
            </a:pPr>
            <a:r>
              <a:rPr lang="en-CA" sz="2400" dirty="0"/>
              <a:t>No </a:t>
            </a:r>
            <a:r>
              <a:rPr lang="en-CA" sz="2400" dirty="0" err="1"/>
              <a:t>profilaxis</a:t>
            </a:r>
            <a:r>
              <a:rPr lang="en-CA" sz="2400" dirty="0"/>
              <a:t> </a:t>
            </a:r>
            <a:r>
              <a:rPr lang="en-CA" sz="2400" dirty="0" err="1"/>
              <a:t>necesitada</a:t>
            </a:r>
            <a:endParaRPr lang="en-CA" sz="2400" dirty="0"/>
          </a:p>
          <a:p>
            <a:pPr marL="514350" indent="-514350">
              <a:buAutoNum type="alphaUcPeriod"/>
            </a:pPr>
            <a:r>
              <a:rPr lang="en-CA" sz="2400" dirty="0"/>
              <a:t>A y B  son </a:t>
            </a:r>
            <a:r>
              <a:rPr lang="en-CA" sz="2400" dirty="0" err="1"/>
              <a:t>correctas</a:t>
            </a:r>
            <a:endParaRPr lang="en-CA" sz="2400" dirty="0"/>
          </a:p>
          <a:p>
            <a:endParaRPr lang="en-CA" sz="2400" dirty="0"/>
          </a:p>
        </p:txBody>
      </p:sp>
      <p:sp>
        <p:nvSpPr>
          <p:cNvPr id="4" name="Rectangle 4">
            <a:extLst>
              <a:ext uri="{FF2B5EF4-FFF2-40B4-BE49-F238E27FC236}">
                <a16:creationId xmlns:a16="http://schemas.microsoft.com/office/drawing/2014/main" id="{85A4BC08-5E41-4E79-9DC0-D234454BEE68}"/>
              </a:ext>
            </a:extLst>
          </p:cNvPr>
          <p:cNvSpPr/>
          <p:nvPr/>
        </p:nvSpPr>
        <p:spPr>
          <a:xfrm>
            <a:off x="184076" y="5585482"/>
            <a:ext cx="5148197" cy="451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460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xfrm>
            <a:off x="419100" y="1340569"/>
            <a:ext cx="10972800" cy="713539"/>
          </a:xfrm>
        </p:spPr>
        <p:txBody>
          <a:bodyPr lIns="0" tIns="0" rIns="0" bIns="0"/>
          <a:lstStyle/>
          <a:p>
            <a:r>
              <a:rPr lang="en-CA" sz="2800" b="0" dirty="0"/>
              <a:t>Guías de práctica clínica de ASH sobre ETV</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33094"/>
            <a:ext cx="10972800" cy="3954624"/>
          </a:xfrm>
        </p:spPr>
        <p:txBody>
          <a:bodyPr>
            <a:noAutofit/>
          </a:bodyPr>
          <a:lstStyle/>
          <a:p>
            <a:pPr marL="514350" indent="-514350">
              <a:buFont typeface="+mj-lt"/>
              <a:buAutoNum type="arabicPeriod"/>
            </a:pPr>
            <a:r>
              <a:rPr lang="es-CO" sz="2000" b="1" dirty="0"/>
              <a:t>Prevención de TEV en pacientes quirúrgicos hospitalizados</a:t>
            </a:r>
          </a:p>
          <a:p>
            <a:pPr marL="514350" indent="-514350">
              <a:buFont typeface="+mj-lt"/>
              <a:buAutoNum type="arabicPeriod"/>
            </a:pPr>
            <a:r>
              <a:rPr lang="es-CO" sz="2000" b="1" dirty="0"/>
              <a:t>Prevención de TEV en pacientes médicos hospitalizados</a:t>
            </a:r>
          </a:p>
          <a:p>
            <a:pPr marL="514350" indent="-514350">
              <a:buFont typeface="+mj-lt"/>
              <a:buAutoNum type="arabicPeriod"/>
            </a:pPr>
            <a:r>
              <a:rPr lang="es-CO" sz="2000" dirty="0"/>
              <a:t>Tratamiento de la TEV aguda (TVP y EP)</a:t>
            </a:r>
          </a:p>
          <a:p>
            <a:pPr marL="514350" indent="-514350">
              <a:buFont typeface="+mj-lt"/>
              <a:buAutoNum type="arabicPeriod"/>
            </a:pPr>
            <a:r>
              <a:rPr lang="es-CO" sz="2000" dirty="0"/>
              <a:t>Manejo óptimo de la terapia de anticoagulación</a:t>
            </a:r>
          </a:p>
          <a:p>
            <a:pPr marL="514350" indent="-514350">
              <a:buFont typeface="+mj-lt"/>
              <a:buAutoNum type="arabicPeriod"/>
            </a:pPr>
            <a:r>
              <a:rPr lang="es-CO" sz="2000" dirty="0"/>
              <a:t>Prevención y tratamiento de la TEV en pacientes con cáncer</a:t>
            </a:r>
          </a:p>
          <a:p>
            <a:pPr marL="514350" indent="-514350">
              <a:buFont typeface="+mj-lt"/>
              <a:buAutoNum type="arabicPeriod"/>
            </a:pPr>
            <a:r>
              <a:rPr lang="es-CO" sz="2000" dirty="0"/>
              <a:t>Trombocitopenia inducida por heparina (HIT)</a:t>
            </a:r>
          </a:p>
          <a:p>
            <a:pPr marL="514350" indent="-514350">
              <a:buFont typeface="+mj-lt"/>
              <a:buAutoNum type="arabicPeriod"/>
            </a:pPr>
            <a:r>
              <a:rPr lang="es-CO" sz="2000" dirty="0"/>
              <a:t>Trombofilia</a:t>
            </a:r>
          </a:p>
          <a:p>
            <a:pPr marL="514350" indent="-514350">
              <a:buFont typeface="+mj-lt"/>
              <a:buAutoNum type="arabicPeriod"/>
            </a:pPr>
            <a:r>
              <a:rPr lang="es-CO" sz="2000" dirty="0"/>
              <a:t>TEV pediátrico</a:t>
            </a:r>
          </a:p>
          <a:p>
            <a:pPr marL="514350" indent="-514350">
              <a:buFont typeface="+mj-lt"/>
              <a:buAutoNum type="arabicPeriod"/>
            </a:pPr>
            <a:r>
              <a:rPr lang="es-CO" sz="2000" dirty="0"/>
              <a:t>TEV en el contexto del embarazo</a:t>
            </a:r>
          </a:p>
          <a:p>
            <a:pPr marL="514350" indent="-514350">
              <a:buFont typeface="+mj-lt"/>
              <a:buAutoNum type="arabicPeriod"/>
            </a:pPr>
            <a:r>
              <a:rPr lang="es-CO" sz="2000" dirty="0"/>
              <a:t>Diagnóstico de TEV</a:t>
            </a:r>
            <a:endParaRPr lang="en-CA" sz="2000" dirty="0"/>
          </a:p>
        </p:txBody>
      </p:sp>
    </p:spTree>
    <p:extLst>
      <p:ext uri="{BB962C8B-B14F-4D97-AF65-F5344CB8AC3E}">
        <p14:creationId xmlns:p14="http://schemas.microsoft.com/office/powerpoint/2010/main" val="331324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A527-CC97-410E-B7D4-FFD874FA60BD}"/>
              </a:ext>
            </a:extLst>
          </p:cNvPr>
          <p:cNvSpPr>
            <a:spLocks noGrp="1"/>
          </p:cNvSpPr>
          <p:nvPr>
            <p:ph type="title"/>
          </p:nvPr>
        </p:nvSpPr>
        <p:spPr/>
        <p:txBody>
          <a:bodyPr/>
          <a:lstStyle/>
          <a:p>
            <a:r>
              <a:rPr lang="en-CA" dirty="0" err="1"/>
              <a:t>Viajes</a:t>
            </a:r>
            <a:r>
              <a:rPr lang="en-CA" dirty="0"/>
              <a:t> en </a:t>
            </a:r>
            <a:r>
              <a:rPr lang="en-CA" dirty="0" err="1"/>
              <a:t>avión</a:t>
            </a:r>
            <a:r>
              <a:rPr lang="en-CA" dirty="0"/>
              <a:t> y TVP</a:t>
            </a:r>
          </a:p>
        </p:txBody>
      </p:sp>
      <p:sp>
        <p:nvSpPr>
          <p:cNvPr id="3" name="Content Placeholder 2">
            <a:extLst>
              <a:ext uri="{FF2B5EF4-FFF2-40B4-BE49-F238E27FC236}">
                <a16:creationId xmlns:a16="http://schemas.microsoft.com/office/drawing/2014/main" id="{B37EEB77-CAD5-4E56-9E10-36AD8DC5AE8B}"/>
              </a:ext>
            </a:extLst>
          </p:cNvPr>
          <p:cNvSpPr>
            <a:spLocks noGrp="1"/>
          </p:cNvSpPr>
          <p:nvPr>
            <p:ph idx="1"/>
          </p:nvPr>
        </p:nvSpPr>
        <p:spPr>
          <a:xfrm>
            <a:off x="419099" y="2033093"/>
            <a:ext cx="6365159" cy="3954625"/>
          </a:xfrm>
        </p:spPr>
        <p:txBody>
          <a:bodyPr/>
          <a:lstStyle/>
          <a:p>
            <a:pPr marL="182869" indent="-182869"/>
            <a:r>
              <a:rPr lang="en-CA" sz="2400" b="1" dirty="0" err="1"/>
              <a:t>Viajes</a:t>
            </a:r>
            <a:r>
              <a:rPr lang="en-CA" sz="2400" b="1" dirty="0"/>
              <a:t> de larga distancia: </a:t>
            </a:r>
            <a:r>
              <a:rPr lang="en-CA" sz="2400" dirty="0"/>
              <a:t>4 horas de </a:t>
            </a:r>
            <a:r>
              <a:rPr lang="en-CA" sz="2400" dirty="0" err="1"/>
              <a:t>vuelo</a:t>
            </a:r>
            <a:r>
              <a:rPr lang="en-CA" sz="2400" dirty="0"/>
              <a:t> o </a:t>
            </a:r>
            <a:r>
              <a:rPr lang="en-CA" sz="2400" dirty="0" err="1"/>
              <a:t>más</a:t>
            </a:r>
            <a:endParaRPr lang="en-CA" sz="1600" dirty="0"/>
          </a:p>
          <a:p>
            <a:pPr marL="182869" indent="-182869"/>
            <a:r>
              <a:rPr lang="en-CA" sz="2400" dirty="0" err="1"/>
              <a:t>Viaje</a:t>
            </a:r>
            <a:r>
              <a:rPr lang="en-CA" sz="2400" dirty="0"/>
              <a:t> en </a:t>
            </a:r>
            <a:r>
              <a:rPr lang="en-CA" sz="2400" dirty="0" err="1"/>
              <a:t>avión</a:t>
            </a:r>
            <a:r>
              <a:rPr lang="en-CA" sz="2400" dirty="0"/>
              <a:t> </a:t>
            </a:r>
            <a:r>
              <a:rPr lang="en-CA" sz="2400" dirty="0" err="1"/>
              <a:t>está</a:t>
            </a:r>
            <a:r>
              <a:rPr lang="en-CA" sz="2400" dirty="0"/>
              <a:t> </a:t>
            </a:r>
            <a:r>
              <a:rPr lang="en-CA" sz="2400" dirty="0" err="1"/>
              <a:t>asociado</a:t>
            </a:r>
            <a:r>
              <a:rPr lang="en-CA" sz="2400" dirty="0"/>
              <a:t> con un </a:t>
            </a:r>
            <a:r>
              <a:rPr lang="en-CA" sz="2400" dirty="0" err="1"/>
              <a:t>riesgo</a:t>
            </a:r>
            <a:r>
              <a:rPr lang="en-CA" sz="2400" dirty="0"/>
              <a:t> </a:t>
            </a:r>
            <a:r>
              <a:rPr lang="en-CA" sz="2400" dirty="0" err="1"/>
              <a:t>aumentado</a:t>
            </a:r>
            <a:r>
              <a:rPr lang="en-CA" sz="2400" dirty="0"/>
              <a:t> de 2.8 mayor </a:t>
            </a:r>
            <a:r>
              <a:rPr lang="en-CA" sz="2400" dirty="0" err="1"/>
              <a:t>incremento</a:t>
            </a:r>
            <a:r>
              <a:rPr lang="en-CA" sz="2400" dirty="0"/>
              <a:t> </a:t>
            </a:r>
            <a:r>
              <a:rPr lang="en-CA" sz="2400" dirty="0" err="1"/>
              <a:t>en</a:t>
            </a:r>
            <a:r>
              <a:rPr lang="en-CA" sz="2400" dirty="0"/>
              <a:t> </a:t>
            </a:r>
            <a:r>
              <a:rPr lang="en-CA" sz="2400" dirty="0" err="1"/>
              <a:t>riesgo</a:t>
            </a:r>
            <a:r>
              <a:rPr lang="en-CA" sz="2400" dirty="0"/>
              <a:t> </a:t>
            </a:r>
            <a:r>
              <a:rPr lang="en-CA" sz="2400" dirty="0" err="1"/>
              <a:t>parar</a:t>
            </a:r>
            <a:r>
              <a:rPr lang="en-CA" sz="2400" dirty="0"/>
              <a:t> </a:t>
            </a:r>
            <a:r>
              <a:rPr lang="en-CA" sz="2400" dirty="0" err="1"/>
              <a:t>desarrollar</a:t>
            </a:r>
            <a:r>
              <a:rPr lang="en-CA" sz="2400" dirty="0"/>
              <a:t> TEP; que es </a:t>
            </a:r>
            <a:r>
              <a:rPr lang="en-CA" sz="2400" dirty="0" err="1"/>
              <a:t>proporcional</a:t>
            </a:r>
            <a:r>
              <a:rPr lang="en-CA" sz="2400" dirty="0"/>
              <a:t> a la </a:t>
            </a:r>
            <a:r>
              <a:rPr lang="en-CA" sz="2400" dirty="0" err="1"/>
              <a:t>duración</a:t>
            </a:r>
            <a:r>
              <a:rPr lang="en-CA" sz="2400" dirty="0"/>
              <a:t> del </a:t>
            </a:r>
            <a:r>
              <a:rPr lang="en-CA" sz="2400" dirty="0" err="1"/>
              <a:t>vuelo</a:t>
            </a:r>
            <a:endParaRPr lang="en-CA" sz="2400" dirty="0"/>
          </a:p>
        </p:txBody>
      </p:sp>
      <p:graphicFrame>
        <p:nvGraphicFramePr>
          <p:cNvPr id="6" name="Table 1">
            <a:extLst>
              <a:ext uri="{FF2B5EF4-FFF2-40B4-BE49-F238E27FC236}">
                <a16:creationId xmlns:a16="http://schemas.microsoft.com/office/drawing/2014/main" id="{3092CE70-5CA5-4595-A128-831D63092E06}"/>
              </a:ext>
            </a:extLst>
          </p:cNvPr>
          <p:cNvGraphicFramePr>
            <a:graphicFrameLocks noGrp="1"/>
          </p:cNvGraphicFramePr>
          <p:nvPr>
            <p:extLst>
              <p:ext uri="{D42A27DB-BD31-4B8C-83A1-F6EECF244321}">
                <p14:modId xmlns:p14="http://schemas.microsoft.com/office/powerpoint/2010/main" val="2926973674"/>
              </p:ext>
            </p:extLst>
          </p:nvPr>
        </p:nvGraphicFramePr>
        <p:xfrm>
          <a:off x="7392008" y="2033093"/>
          <a:ext cx="3413644" cy="2987040"/>
        </p:xfrm>
        <a:graphic>
          <a:graphicData uri="http://schemas.openxmlformats.org/drawingml/2006/table">
            <a:tbl>
              <a:tblPr firstRow="1" bandRow="1">
                <a:tableStyleId>{5940675A-B579-460E-94D1-54222C63F5DA}</a:tableStyleId>
              </a:tblPr>
              <a:tblGrid>
                <a:gridCol w="3413644">
                  <a:extLst>
                    <a:ext uri="{9D8B030D-6E8A-4147-A177-3AD203B41FA5}">
                      <a16:colId xmlns:a16="http://schemas.microsoft.com/office/drawing/2014/main" val="3372873010"/>
                    </a:ext>
                  </a:extLst>
                </a:gridCol>
              </a:tblGrid>
              <a:tr h="137523">
                <a:tc>
                  <a:txBody>
                    <a:bodyPr/>
                    <a:lstStyle/>
                    <a:p>
                      <a:r>
                        <a:rPr lang="en-CA" sz="2000" b="1" dirty="0">
                          <a:solidFill>
                            <a:schemeClr val="bg1"/>
                          </a:solidFill>
                        </a:rPr>
                        <a:t>¿</a:t>
                      </a:r>
                      <a:r>
                        <a:rPr lang="en-CA" sz="2000" b="1" dirty="0" err="1">
                          <a:solidFill>
                            <a:schemeClr val="bg1"/>
                          </a:solidFill>
                        </a:rPr>
                        <a:t>Quienes</a:t>
                      </a:r>
                      <a:r>
                        <a:rPr lang="en-CA" sz="2000" b="1" baseline="0" dirty="0">
                          <a:solidFill>
                            <a:schemeClr val="bg1"/>
                          </a:solidFill>
                        </a:rPr>
                        <a:t> </a:t>
                      </a:r>
                      <a:r>
                        <a:rPr lang="en-CA" sz="2000" b="1" baseline="0" dirty="0" err="1">
                          <a:solidFill>
                            <a:schemeClr val="bg1"/>
                          </a:solidFill>
                        </a:rPr>
                        <a:t>están</a:t>
                      </a:r>
                      <a:r>
                        <a:rPr lang="en-CA" sz="2000" b="1" baseline="0" dirty="0">
                          <a:solidFill>
                            <a:schemeClr val="bg1"/>
                          </a:solidFill>
                        </a:rPr>
                        <a:t> con </a:t>
                      </a:r>
                      <a:r>
                        <a:rPr lang="en-CA" sz="2000" b="1" baseline="0" dirty="0" err="1">
                          <a:solidFill>
                            <a:schemeClr val="bg1"/>
                          </a:solidFill>
                        </a:rPr>
                        <a:t>riesgo</a:t>
                      </a:r>
                      <a:r>
                        <a:rPr lang="en-CA" sz="2000" b="1" baseline="0" dirty="0">
                          <a:solidFill>
                            <a:schemeClr val="bg1"/>
                          </a:solidFill>
                        </a:rPr>
                        <a:t> Elevado TEV </a:t>
                      </a:r>
                      <a:r>
                        <a:rPr lang="en-CA" sz="2000" b="1" baseline="0" dirty="0" err="1">
                          <a:solidFill>
                            <a:schemeClr val="bg1"/>
                          </a:solidFill>
                        </a:rPr>
                        <a:t>en</a:t>
                      </a:r>
                      <a:r>
                        <a:rPr lang="en-CA" sz="2000" b="1" baseline="0" dirty="0">
                          <a:solidFill>
                            <a:schemeClr val="bg1"/>
                          </a:solidFill>
                        </a:rPr>
                        <a:t> </a:t>
                      </a:r>
                      <a:r>
                        <a:rPr lang="en-CA" sz="2000" b="1" baseline="0" dirty="0" err="1">
                          <a:solidFill>
                            <a:schemeClr val="bg1"/>
                          </a:solidFill>
                        </a:rPr>
                        <a:t>viajes</a:t>
                      </a:r>
                      <a:r>
                        <a:rPr lang="en-CA" sz="2000" b="1" dirty="0">
                          <a:solidFill>
                            <a:schemeClr val="bg1"/>
                          </a:solidFill>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754538964"/>
                  </a:ext>
                </a:extLst>
              </a:tr>
              <a:tr h="1600200">
                <a:tc>
                  <a:txBody>
                    <a:bodyPr/>
                    <a:lstStyle/>
                    <a:p>
                      <a:pPr marL="160020" indent="-160020">
                        <a:buClr>
                          <a:schemeClr val="tx1">
                            <a:lumMod val="50000"/>
                            <a:lumOff val="50000"/>
                          </a:schemeClr>
                        </a:buClr>
                        <a:buFont typeface="Arial" panose="020B0604020202020204" pitchFamily="34" charset="0"/>
                        <a:buChar char="•"/>
                      </a:pPr>
                      <a:r>
                        <a:rPr lang="en-CA" sz="1800" dirty="0" err="1">
                          <a:solidFill>
                            <a:srgbClr val="E43D31"/>
                          </a:solidFill>
                        </a:rPr>
                        <a:t>Cirugía</a:t>
                      </a:r>
                      <a:r>
                        <a:rPr lang="en-CA" sz="1800" baseline="0" dirty="0">
                          <a:solidFill>
                            <a:srgbClr val="E43D31"/>
                          </a:solidFill>
                        </a:rPr>
                        <a:t> </a:t>
                      </a:r>
                      <a:r>
                        <a:rPr lang="en-CA" sz="1800" baseline="0" dirty="0" err="1">
                          <a:solidFill>
                            <a:srgbClr val="E43D31"/>
                          </a:solidFill>
                        </a:rPr>
                        <a:t>reciente</a:t>
                      </a:r>
                      <a:endParaRPr lang="en-CA" sz="1800" dirty="0">
                        <a:solidFill>
                          <a:srgbClr val="E43D31"/>
                        </a:solidFill>
                      </a:endParaRPr>
                    </a:p>
                    <a:p>
                      <a:pPr marL="160020" indent="-160020">
                        <a:buClr>
                          <a:schemeClr val="tx1">
                            <a:lumMod val="50000"/>
                            <a:lumOff val="50000"/>
                          </a:schemeClr>
                        </a:buClr>
                        <a:buFont typeface="Arial" panose="020B0604020202020204" pitchFamily="34" charset="0"/>
                        <a:buChar char="•"/>
                      </a:pPr>
                      <a:r>
                        <a:rPr lang="en-CA" sz="1800" dirty="0">
                          <a:solidFill>
                            <a:srgbClr val="E43D31"/>
                          </a:solidFill>
                        </a:rPr>
                        <a:t>TEP</a:t>
                      </a:r>
                      <a:r>
                        <a:rPr lang="en-CA" sz="1800" baseline="0" dirty="0">
                          <a:solidFill>
                            <a:srgbClr val="E43D31"/>
                          </a:solidFill>
                        </a:rPr>
                        <a:t> </a:t>
                      </a:r>
                      <a:r>
                        <a:rPr lang="en-CA" sz="1800" baseline="0" dirty="0" err="1">
                          <a:solidFill>
                            <a:srgbClr val="E43D31"/>
                          </a:solidFill>
                        </a:rPr>
                        <a:t>previa</a:t>
                      </a:r>
                      <a:endParaRPr lang="en-CA" sz="1800" dirty="0">
                        <a:solidFill>
                          <a:srgbClr val="E43D31"/>
                        </a:solidFill>
                      </a:endParaRPr>
                    </a:p>
                    <a:p>
                      <a:pPr marL="160020" indent="-160020">
                        <a:buClr>
                          <a:schemeClr val="tx1">
                            <a:lumMod val="50000"/>
                            <a:lumOff val="50000"/>
                          </a:schemeClr>
                        </a:buClr>
                        <a:buFont typeface="Arial" panose="020B0604020202020204" pitchFamily="34" charset="0"/>
                        <a:buChar char="•"/>
                      </a:pPr>
                      <a:r>
                        <a:rPr lang="en-CA" sz="1800" dirty="0" err="1">
                          <a:solidFill>
                            <a:srgbClr val="E43D31"/>
                          </a:solidFill>
                        </a:rPr>
                        <a:t>Puerperio</a:t>
                      </a:r>
                      <a:endParaRPr lang="en-CA" sz="1800" dirty="0">
                        <a:solidFill>
                          <a:srgbClr val="E43D31"/>
                        </a:solidFill>
                      </a:endParaRPr>
                    </a:p>
                    <a:p>
                      <a:pPr marL="160020" indent="-160020">
                        <a:buClr>
                          <a:schemeClr val="tx1">
                            <a:lumMod val="50000"/>
                            <a:lumOff val="50000"/>
                          </a:schemeClr>
                        </a:buClr>
                        <a:buFont typeface="Arial" panose="020B0604020202020204" pitchFamily="34" charset="0"/>
                        <a:buChar char="•"/>
                      </a:pPr>
                      <a:r>
                        <a:rPr lang="en-CA" sz="1800" dirty="0" err="1">
                          <a:solidFill>
                            <a:srgbClr val="E43D31"/>
                          </a:solidFill>
                        </a:rPr>
                        <a:t>Cáncer</a:t>
                      </a:r>
                      <a:r>
                        <a:rPr lang="en-CA" sz="1800" baseline="0" dirty="0">
                          <a:solidFill>
                            <a:srgbClr val="E43D31"/>
                          </a:solidFill>
                        </a:rPr>
                        <a:t> </a:t>
                      </a:r>
                      <a:r>
                        <a:rPr lang="en-CA" sz="1800" baseline="0" dirty="0" err="1">
                          <a:solidFill>
                            <a:srgbClr val="E43D31"/>
                          </a:solidFill>
                        </a:rPr>
                        <a:t>activo</a:t>
                      </a:r>
                      <a:endParaRPr lang="en-CA" sz="1800" dirty="0">
                        <a:solidFill>
                          <a:srgbClr val="E43D31"/>
                        </a:solidFill>
                      </a:endParaRPr>
                    </a:p>
                    <a:p>
                      <a:pPr marL="160020" indent="-160020">
                        <a:buClr>
                          <a:schemeClr val="tx1">
                            <a:lumMod val="50000"/>
                            <a:lumOff val="50000"/>
                          </a:schemeClr>
                        </a:buClr>
                        <a:buFont typeface="Arial" panose="020B0604020202020204" pitchFamily="34" charset="0"/>
                        <a:buChar char="•"/>
                      </a:pPr>
                      <a:r>
                        <a:rPr lang="en-CA" sz="1800" dirty="0">
                          <a:solidFill>
                            <a:schemeClr val="tx1">
                              <a:lumMod val="50000"/>
                              <a:lumOff val="50000"/>
                            </a:schemeClr>
                          </a:solidFill>
                        </a:rPr>
                        <a:t>2+  factors de </a:t>
                      </a:r>
                      <a:r>
                        <a:rPr lang="en-CA" sz="1800" dirty="0" err="1">
                          <a:solidFill>
                            <a:schemeClr val="tx1">
                              <a:lumMod val="50000"/>
                              <a:lumOff val="50000"/>
                            </a:schemeClr>
                          </a:solidFill>
                        </a:rPr>
                        <a:t>riesgo</a:t>
                      </a:r>
                      <a:r>
                        <a:rPr lang="en-CA" sz="1800" dirty="0">
                          <a:solidFill>
                            <a:schemeClr val="tx1">
                              <a:lumMod val="50000"/>
                              <a:lumOff val="50000"/>
                            </a:schemeClr>
                          </a:solidFill>
                        </a:rPr>
                        <a:t> </a:t>
                      </a:r>
                      <a:r>
                        <a:rPr lang="en-CA" sz="1800" dirty="0" err="1">
                          <a:solidFill>
                            <a:schemeClr val="tx1">
                              <a:lumMod val="50000"/>
                              <a:lumOff val="50000"/>
                            </a:schemeClr>
                          </a:solidFill>
                        </a:rPr>
                        <a:t>incluyen</a:t>
                      </a:r>
                      <a:r>
                        <a:rPr lang="en-CA" sz="1800" dirty="0">
                          <a:solidFill>
                            <a:schemeClr val="tx1">
                              <a:lumMod val="50000"/>
                              <a:lumOff val="50000"/>
                            </a:schemeClr>
                          </a:solidFill>
                        </a:rPr>
                        <a:t> la </a:t>
                      </a:r>
                      <a:r>
                        <a:rPr lang="en-CA" sz="1800" dirty="0" err="1">
                          <a:solidFill>
                            <a:schemeClr val="tx1">
                              <a:lumMod val="50000"/>
                              <a:lumOff val="50000"/>
                            </a:schemeClr>
                          </a:solidFill>
                        </a:rPr>
                        <a:t>combinacion</a:t>
                      </a:r>
                      <a:r>
                        <a:rPr lang="en-CA" sz="1800" dirty="0">
                          <a:solidFill>
                            <a:schemeClr val="tx1">
                              <a:lumMod val="50000"/>
                              <a:lumOff val="50000"/>
                            </a:schemeClr>
                          </a:solidFill>
                        </a:rPr>
                        <a:t> de</a:t>
                      </a:r>
                      <a:r>
                        <a:rPr lang="en-CA" sz="1800" baseline="0" dirty="0">
                          <a:solidFill>
                            <a:schemeClr val="tx1">
                              <a:lumMod val="50000"/>
                              <a:lumOff val="50000"/>
                            </a:schemeClr>
                          </a:solidFill>
                        </a:rPr>
                        <a:t> los </a:t>
                      </a:r>
                      <a:r>
                        <a:rPr lang="en-CA" sz="1800" baseline="0" dirty="0" err="1">
                          <a:solidFill>
                            <a:schemeClr val="tx1">
                              <a:lumMod val="50000"/>
                              <a:lumOff val="50000"/>
                            </a:schemeClr>
                          </a:solidFill>
                        </a:rPr>
                        <a:t>arriba</a:t>
                      </a:r>
                      <a:r>
                        <a:rPr lang="en-CA" sz="1800" baseline="0" dirty="0">
                          <a:solidFill>
                            <a:schemeClr val="tx1">
                              <a:lumMod val="50000"/>
                              <a:lumOff val="50000"/>
                            </a:schemeClr>
                          </a:solidFill>
                        </a:rPr>
                        <a:t> con</a:t>
                      </a:r>
                      <a:r>
                        <a:rPr lang="en-CA" sz="1800" dirty="0">
                          <a:solidFill>
                            <a:schemeClr val="tx1">
                              <a:lumMod val="50000"/>
                              <a:lumOff val="50000"/>
                            </a:schemeClr>
                          </a:solidFill>
                        </a:rPr>
                        <a:t> </a:t>
                      </a:r>
                      <a:r>
                        <a:rPr lang="en-CA" sz="1800" dirty="0">
                          <a:solidFill>
                            <a:srgbClr val="E43D33"/>
                          </a:solidFill>
                        </a:rPr>
                        <a:t> </a:t>
                      </a:r>
                      <a:r>
                        <a:rPr lang="en-CA" sz="1800" dirty="0" err="1">
                          <a:solidFill>
                            <a:srgbClr val="E43D33"/>
                          </a:solidFill>
                        </a:rPr>
                        <a:t>terapia</a:t>
                      </a:r>
                      <a:r>
                        <a:rPr lang="en-CA" sz="1800" dirty="0">
                          <a:solidFill>
                            <a:srgbClr val="E43D33"/>
                          </a:solidFill>
                        </a:rPr>
                        <a:t> de </a:t>
                      </a:r>
                      <a:r>
                        <a:rPr lang="en-CA" sz="1800" dirty="0" err="1">
                          <a:solidFill>
                            <a:srgbClr val="E43D33"/>
                          </a:solidFill>
                        </a:rPr>
                        <a:t>reemplazo</a:t>
                      </a:r>
                      <a:r>
                        <a:rPr lang="en-CA" sz="1800" dirty="0">
                          <a:solidFill>
                            <a:srgbClr val="E43D33"/>
                          </a:solidFill>
                        </a:rPr>
                        <a:t> hormonal</a:t>
                      </a:r>
                      <a:r>
                        <a:rPr lang="en-CA" sz="1800" dirty="0">
                          <a:solidFill>
                            <a:schemeClr val="tx1">
                              <a:lumMod val="50000"/>
                              <a:lumOff val="50000"/>
                            </a:schemeClr>
                          </a:solidFill>
                        </a:rPr>
                        <a:t>,</a:t>
                      </a:r>
                      <a:r>
                        <a:rPr lang="en-CA" sz="1800" dirty="0">
                          <a:solidFill>
                            <a:srgbClr val="E43D33"/>
                          </a:solidFill>
                        </a:rPr>
                        <a:t> </a:t>
                      </a:r>
                      <a:r>
                        <a:rPr lang="en-CA" sz="1800" dirty="0" err="1">
                          <a:solidFill>
                            <a:srgbClr val="E43D33"/>
                          </a:solidFill>
                        </a:rPr>
                        <a:t>obesidad</a:t>
                      </a:r>
                      <a:r>
                        <a:rPr lang="en-CA" sz="1800" dirty="0">
                          <a:solidFill>
                            <a:schemeClr val="tx1">
                              <a:lumMod val="50000"/>
                              <a:lumOff val="50000"/>
                            </a:schemeClr>
                          </a:solidFill>
                        </a:rPr>
                        <a:t>, o </a:t>
                      </a:r>
                      <a:r>
                        <a:rPr lang="en-CA" sz="1800" dirty="0" err="1">
                          <a:solidFill>
                            <a:schemeClr val="tx1">
                              <a:lumMod val="50000"/>
                              <a:lumOff val="50000"/>
                            </a:schemeClr>
                          </a:solidFill>
                        </a:rPr>
                        <a:t>embarazo</a:t>
                      </a:r>
                      <a:endParaRPr lang="en-CA" sz="1800" dirty="0">
                        <a:solidFill>
                          <a:srgbClr val="E43D33"/>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1153695"/>
                  </a:ext>
                </a:extLst>
              </a:tr>
            </a:tbl>
          </a:graphicData>
        </a:graphic>
      </p:graphicFrame>
    </p:spTree>
    <p:extLst>
      <p:ext uri="{BB962C8B-B14F-4D97-AF65-F5344CB8AC3E}">
        <p14:creationId xmlns:p14="http://schemas.microsoft.com/office/powerpoint/2010/main" val="23726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D04C00-22A5-418A-844A-08B54AE7CF7A}"/>
              </a:ext>
            </a:extLst>
          </p:cNvPr>
          <p:cNvSpPr txBox="1"/>
          <p:nvPr/>
        </p:nvSpPr>
        <p:spPr>
          <a:xfrm>
            <a:off x="9527458" y="3090200"/>
            <a:ext cx="2457709" cy="2976910"/>
          </a:xfrm>
          <a:prstGeom prst="rect">
            <a:avLst/>
          </a:prstGeom>
          <a:solidFill>
            <a:srgbClr val="FDDDB0"/>
          </a:solidFill>
        </p:spPr>
        <p:txBody>
          <a:bodyPr wrap="square" tIns="182880" rtlCol="0">
            <a:noAutofit/>
          </a:bodyPr>
          <a:lstStyle/>
          <a:p>
            <a:pPr marL="91440" fontAlgn="t"/>
            <a:r>
              <a:rPr lang="en-CA" b="1" dirty="0" err="1">
                <a:solidFill>
                  <a:schemeClr val="tx1">
                    <a:lumMod val="50000"/>
                    <a:lumOff val="50000"/>
                  </a:schemeClr>
                </a:solidFill>
              </a:rPr>
              <a:t>Comentarios</a:t>
            </a:r>
            <a:endParaRPr lang="en-CA" b="1" dirty="0">
              <a:solidFill>
                <a:schemeClr val="tx1">
                  <a:lumMod val="50000"/>
                  <a:lumOff val="50000"/>
                </a:schemeClr>
              </a:solidFill>
            </a:endParaRPr>
          </a:p>
          <a:p>
            <a:pPr marL="274320" indent="-182880" fontAlgn="t">
              <a:buFont typeface="Arial" panose="020B0604020202020204" pitchFamily="34" charset="0"/>
              <a:buChar char="•"/>
            </a:pPr>
            <a:r>
              <a:rPr lang="en-CA" sz="1600" dirty="0">
                <a:solidFill>
                  <a:schemeClr val="tx1">
                    <a:lumMod val="50000"/>
                    <a:lumOff val="50000"/>
                  </a:schemeClr>
                </a:solidFill>
              </a:rPr>
              <a:t>HBPM, Medias </a:t>
            </a:r>
            <a:r>
              <a:rPr lang="en-CA" sz="1600" dirty="0" err="1">
                <a:solidFill>
                  <a:schemeClr val="tx1">
                    <a:lumMod val="50000"/>
                    <a:lumOff val="50000"/>
                  </a:schemeClr>
                </a:solidFill>
              </a:rPr>
              <a:t>graduadas</a:t>
            </a:r>
            <a:r>
              <a:rPr lang="en-CA" sz="1600" dirty="0">
                <a:solidFill>
                  <a:schemeClr val="tx1">
                    <a:lumMod val="50000"/>
                    <a:lumOff val="50000"/>
                  </a:schemeClr>
                </a:solidFill>
              </a:rPr>
              <a:t> y AAS </a:t>
            </a:r>
            <a:r>
              <a:rPr lang="en-CA" sz="1600" dirty="0" err="1">
                <a:solidFill>
                  <a:schemeClr val="tx1">
                    <a:lumMod val="50000"/>
                    <a:lumOff val="50000"/>
                  </a:schemeClr>
                </a:solidFill>
              </a:rPr>
              <a:t>tienen</a:t>
            </a:r>
            <a:r>
              <a:rPr lang="en-CA" sz="1600" dirty="0">
                <a:solidFill>
                  <a:schemeClr val="tx1">
                    <a:lumMod val="50000"/>
                    <a:lumOff val="50000"/>
                  </a:schemeClr>
                </a:solidFill>
              </a:rPr>
              <a:t> un </a:t>
            </a:r>
            <a:r>
              <a:rPr lang="en-CA" sz="1600" dirty="0" err="1">
                <a:solidFill>
                  <a:schemeClr val="tx1">
                    <a:lumMod val="50000"/>
                    <a:lumOff val="50000"/>
                  </a:schemeClr>
                </a:solidFill>
              </a:rPr>
              <a:t>pequeño</a:t>
            </a:r>
            <a:r>
              <a:rPr lang="en-CA" sz="1600" dirty="0">
                <a:solidFill>
                  <a:schemeClr val="tx1">
                    <a:lumMod val="50000"/>
                    <a:lumOff val="50000"/>
                  </a:schemeClr>
                </a:solidFill>
              </a:rPr>
              <a:t> </a:t>
            </a:r>
            <a:r>
              <a:rPr lang="en-CA" sz="1600" dirty="0" err="1">
                <a:solidFill>
                  <a:schemeClr val="tx1">
                    <a:lumMod val="50000"/>
                    <a:lumOff val="50000"/>
                  </a:schemeClr>
                </a:solidFill>
              </a:rPr>
              <a:t>beneficio</a:t>
            </a:r>
            <a:r>
              <a:rPr lang="en-CA" sz="1600" dirty="0">
                <a:solidFill>
                  <a:schemeClr val="tx1">
                    <a:lumMod val="50000"/>
                    <a:lumOff val="50000"/>
                  </a:schemeClr>
                </a:solidFill>
              </a:rPr>
              <a:t> </a:t>
            </a:r>
            <a:r>
              <a:rPr lang="en-CA" sz="1600" dirty="0" err="1">
                <a:solidFill>
                  <a:schemeClr val="tx1">
                    <a:lumMod val="50000"/>
                    <a:lumOff val="50000"/>
                  </a:schemeClr>
                </a:solidFill>
              </a:rPr>
              <a:t>incierto</a:t>
            </a:r>
            <a:endParaRPr lang="en-CA" sz="1600" dirty="0">
              <a:solidFill>
                <a:schemeClr val="tx1">
                  <a:lumMod val="50000"/>
                  <a:lumOff val="50000"/>
                </a:schemeClr>
              </a:solidFill>
            </a:endParaRPr>
          </a:p>
          <a:p>
            <a:pPr marL="274320" indent="-182880" fontAlgn="t">
              <a:buFont typeface="Arial" panose="020B0604020202020204" pitchFamily="34" charset="0"/>
              <a:buChar char="•"/>
            </a:pPr>
            <a:r>
              <a:rPr lang="en-CA" sz="1600" dirty="0">
                <a:solidFill>
                  <a:schemeClr val="tx1">
                    <a:lumMod val="50000"/>
                    <a:lumOff val="50000"/>
                  </a:schemeClr>
                </a:solidFill>
              </a:rPr>
              <a:t>No hay </a:t>
            </a:r>
            <a:r>
              <a:rPr lang="en-CA" sz="1600" dirty="0" err="1">
                <a:solidFill>
                  <a:schemeClr val="tx1">
                    <a:lumMod val="50000"/>
                    <a:lumOff val="50000"/>
                  </a:schemeClr>
                </a:solidFill>
              </a:rPr>
              <a:t>evidencia</a:t>
            </a:r>
            <a:r>
              <a:rPr lang="en-CA" sz="1600" dirty="0">
                <a:solidFill>
                  <a:schemeClr val="tx1">
                    <a:lumMod val="50000"/>
                    <a:lumOff val="50000"/>
                  </a:schemeClr>
                </a:solidFill>
              </a:rPr>
              <a:t> con </a:t>
            </a:r>
            <a:r>
              <a:rPr lang="en-CA" sz="1600" dirty="0" err="1">
                <a:solidFill>
                  <a:schemeClr val="tx1">
                    <a:lumMod val="50000"/>
                    <a:lumOff val="50000"/>
                  </a:schemeClr>
                </a:solidFill>
              </a:rPr>
              <a:t>respecto</a:t>
            </a:r>
            <a:r>
              <a:rPr lang="en-CA" sz="1600" dirty="0">
                <a:solidFill>
                  <a:schemeClr val="tx1">
                    <a:lumMod val="50000"/>
                    <a:lumOff val="50000"/>
                  </a:schemeClr>
                </a:solidFill>
              </a:rPr>
              <a:t> al </a:t>
            </a:r>
            <a:r>
              <a:rPr lang="en-CA" sz="1600" dirty="0" err="1">
                <a:solidFill>
                  <a:schemeClr val="tx1">
                    <a:lumMod val="50000"/>
                    <a:lumOff val="50000"/>
                  </a:schemeClr>
                </a:solidFill>
              </a:rPr>
              <a:t>uso</a:t>
            </a:r>
            <a:r>
              <a:rPr lang="en-CA" sz="1600" dirty="0">
                <a:solidFill>
                  <a:schemeClr val="tx1">
                    <a:lumMod val="50000"/>
                    <a:lumOff val="50000"/>
                  </a:schemeClr>
                </a:solidFill>
              </a:rPr>
              <a:t> de ACOD para </a:t>
            </a:r>
            <a:r>
              <a:rPr lang="en-CA" sz="1600" dirty="0" err="1">
                <a:solidFill>
                  <a:schemeClr val="tx1">
                    <a:lumMod val="50000"/>
                    <a:lumOff val="50000"/>
                  </a:schemeClr>
                </a:solidFill>
              </a:rPr>
              <a:t>trombo</a:t>
            </a:r>
            <a:r>
              <a:rPr lang="en-CA" sz="1600" dirty="0">
                <a:solidFill>
                  <a:schemeClr val="tx1">
                    <a:lumMod val="50000"/>
                    <a:lumOff val="50000"/>
                  </a:schemeClr>
                </a:solidFill>
              </a:rPr>
              <a:t> </a:t>
            </a:r>
            <a:r>
              <a:rPr lang="en-CA" sz="1600" dirty="0" err="1">
                <a:solidFill>
                  <a:schemeClr val="tx1">
                    <a:lumMod val="50000"/>
                    <a:lumOff val="50000"/>
                  </a:schemeClr>
                </a:solidFill>
              </a:rPr>
              <a:t>profilaxis</a:t>
            </a:r>
            <a:r>
              <a:rPr lang="en-CA" sz="1600" dirty="0">
                <a:solidFill>
                  <a:schemeClr val="tx1">
                    <a:lumMod val="50000"/>
                    <a:lumOff val="50000"/>
                  </a:schemeClr>
                </a:solidFill>
              </a:rPr>
              <a:t> </a:t>
            </a:r>
            <a:r>
              <a:rPr lang="en-CA" sz="1600" dirty="0" err="1">
                <a:solidFill>
                  <a:schemeClr val="tx1">
                    <a:lumMod val="50000"/>
                    <a:lumOff val="50000"/>
                  </a:schemeClr>
                </a:solidFill>
              </a:rPr>
              <a:t>durante</a:t>
            </a:r>
            <a:r>
              <a:rPr lang="en-CA" sz="1600" dirty="0">
                <a:solidFill>
                  <a:schemeClr val="tx1">
                    <a:lumMod val="50000"/>
                    <a:lumOff val="50000"/>
                  </a:schemeClr>
                </a:solidFill>
              </a:rPr>
              <a:t> el </a:t>
            </a:r>
            <a:r>
              <a:rPr lang="en-CA" sz="1600" dirty="0" err="1">
                <a:solidFill>
                  <a:schemeClr val="tx1">
                    <a:lumMod val="50000"/>
                    <a:lumOff val="50000"/>
                  </a:schemeClr>
                </a:solidFill>
              </a:rPr>
              <a:t>vuelo</a:t>
            </a:r>
            <a:r>
              <a:rPr lang="en-CA" sz="1600" dirty="0">
                <a:solidFill>
                  <a:schemeClr val="tx1">
                    <a:lumMod val="50000"/>
                    <a:lumOff val="50000"/>
                  </a:schemeClr>
                </a:solidFill>
              </a:rPr>
              <a:t>.</a:t>
            </a:r>
          </a:p>
        </p:txBody>
      </p:sp>
      <p:sp>
        <p:nvSpPr>
          <p:cNvPr id="5" name="Title 4">
            <a:extLst>
              <a:ext uri="{FF2B5EF4-FFF2-40B4-BE49-F238E27FC236}">
                <a16:creationId xmlns:a16="http://schemas.microsoft.com/office/drawing/2014/main" id="{3B819711-E767-8744-851E-DEC3D113C85D}"/>
              </a:ext>
            </a:extLst>
          </p:cNvPr>
          <p:cNvSpPr>
            <a:spLocks noGrp="1"/>
          </p:cNvSpPr>
          <p:nvPr>
            <p:ph type="title"/>
          </p:nvPr>
        </p:nvSpPr>
        <p:spPr/>
        <p:txBody>
          <a:bodyPr/>
          <a:lstStyle/>
          <a:p>
            <a:r>
              <a:rPr lang="en-CA" dirty="0" err="1"/>
              <a:t>Recomendación</a:t>
            </a:r>
            <a:endParaRPr lang="en-US" dirty="0"/>
          </a:p>
        </p:txBody>
      </p:sp>
      <p:sp>
        <p:nvSpPr>
          <p:cNvPr id="8" name="Content Placeholder 7">
            <a:extLst>
              <a:ext uri="{FF2B5EF4-FFF2-40B4-BE49-F238E27FC236}">
                <a16:creationId xmlns:a16="http://schemas.microsoft.com/office/drawing/2014/main" id="{652CE2FF-C6FD-114C-A957-897101A64293}"/>
              </a:ext>
            </a:extLst>
          </p:cNvPr>
          <p:cNvSpPr>
            <a:spLocks noGrp="1"/>
          </p:cNvSpPr>
          <p:nvPr>
            <p:ph idx="1"/>
          </p:nvPr>
        </p:nvSpPr>
        <p:spPr>
          <a:xfrm>
            <a:off x="419099" y="1822078"/>
            <a:ext cx="10972801" cy="3954625"/>
          </a:xfrm>
        </p:spPr>
        <p:txBody>
          <a:bodyPr/>
          <a:lstStyle/>
          <a:p>
            <a:pPr marL="182869" indent="-182869"/>
            <a:r>
              <a:rPr lang="en-CA" sz="1600" dirty="0">
                <a:solidFill>
                  <a:schemeClr val="tx1"/>
                </a:solidFill>
              </a:rPr>
              <a:t>En personas con </a:t>
            </a:r>
            <a:r>
              <a:rPr lang="en-CA" sz="1600" dirty="0" err="1">
                <a:solidFill>
                  <a:schemeClr val="tx1"/>
                </a:solidFill>
              </a:rPr>
              <a:t>riesgo</a:t>
            </a:r>
            <a:r>
              <a:rPr lang="en-CA" sz="1600" dirty="0">
                <a:solidFill>
                  <a:schemeClr val="tx1"/>
                </a:solidFill>
              </a:rPr>
              <a:t> </a:t>
            </a:r>
            <a:r>
              <a:rPr lang="en-CA" sz="1600" dirty="0" err="1">
                <a:solidFill>
                  <a:schemeClr val="tx1"/>
                </a:solidFill>
              </a:rPr>
              <a:t>aumentado</a:t>
            </a:r>
            <a:r>
              <a:rPr lang="en-CA" sz="1600" dirty="0">
                <a:solidFill>
                  <a:schemeClr val="tx1"/>
                </a:solidFill>
              </a:rPr>
              <a:t> de TVP el panel </a:t>
            </a:r>
            <a:r>
              <a:rPr lang="en-CA" sz="1600" dirty="0" err="1">
                <a:solidFill>
                  <a:schemeClr val="tx1"/>
                </a:solidFill>
              </a:rPr>
              <a:t>sugiere</a:t>
            </a:r>
            <a:r>
              <a:rPr lang="en-CA" sz="1600" dirty="0">
                <a:solidFill>
                  <a:schemeClr val="tx1"/>
                </a:solidFill>
              </a:rPr>
              <a:t> el </a:t>
            </a:r>
            <a:r>
              <a:rPr lang="en-CA" sz="1600" dirty="0" err="1">
                <a:solidFill>
                  <a:schemeClr val="tx1"/>
                </a:solidFill>
              </a:rPr>
              <a:t>uso</a:t>
            </a:r>
            <a:r>
              <a:rPr lang="en-CA" sz="1600" dirty="0">
                <a:solidFill>
                  <a:schemeClr val="tx1"/>
                </a:solidFill>
              </a:rPr>
              <a:t> de medias de </a:t>
            </a:r>
            <a:r>
              <a:rPr lang="en-CA" sz="1600" dirty="0" err="1">
                <a:solidFill>
                  <a:schemeClr val="tx1"/>
                </a:solidFill>
              </a:rPr>
              <a:t>compresión</a:t>
            </a:r>
            <a:r>
              <a:rPr lang="en-CA" sz="1600" dirty="0">
                <a:solidFill>
                  <a:schemeClr val="tx1"/>
                </a:solidFill>
              </a:rPr>
              <a:t> </a:t>
            </a:r>
            <a:r>
              <a:rPr lang="en-CA" sz="1600" dirty="0" err="1">
                <a:solidFill>
                  <a:schemeClr val="tx1"/>
                </a:solidFill>
              </a:rPr>
              <a:t>graduada</a:t>
            </a:r>
            <a:r>
              <a:rPr lang="en-CA" sz="1600" dirty="0">
                <a:solidFill>
                  <a:schemeClr val="tx1"/>
                </a:solidFill>
              </a:rPr>
              <a:t> o </a:t>
            </a:r>
            <a:r>
              <a:rPr lang="en-CA" sz="1600" dirty="0" err="1">
                <a:solidFill>
                  <a:schemeClr val="tx1"/>
                </a:solidFill>
              </a:rPr>
              <a:t>profilaxis</a:t>
            </a:r>
            <a:r>
              <a:rPr lang="en-CA" sz="1600" dirty="0">
                <a:solidFill>
                  <a:schemeClr val="tx1"/>
                </a:solidFill>
              </a:rPr>
              <a:t> con HBPM para </a:t>
            </a:r>
            <a:r>
              <a:rPr lang="en-CA" sz="1600" dirty="0" err="1">
                <a:solidFill>
                  <a:schemeClr val="tx1"/>
                </a:solidFill>
              </a:rPr>
              <a:t>viajes</a:t>
            </a:r>
            <a:r>
              <a:rPr lang="en-CA" sz="1600" dirty="0">
                <a:solidFill>
                  <a:schemeClr val="tx1"/>
                </a:solidFill>
              </a:rPr>
              <a:t> de larga distancia  (</a:t>
            </a:r>
            <a:r>
              <a:rPr lang="en-CA" sz="1600" dirty="0" err="1">
                <a:solidFill>
                  <a:schemeClr val="tx1"/>
                </a:solidFill>
              </a:rPr>
              <a:t>recomendación</a:t>
            </a:r>
            <a:r>
              <a:rPr lang="en-CA" sz="1600" dirty="0">
                <a:solidFill>
                  <a:schemeClr val="tx1"/>
                </a:solidFill>
              </a:rPr>
              <a:t> </a:t>
            </a:r>
            <a:r>
              <a:rPr lang="en-CA" sz="1600" dirty="0" err="1">
                <a:solidFill>
                  <a:schemeClr val="tx1"/>
                </a:solidFill>
              </a:rPr>
              <a:t>condicional</a:t>
            </a:r>
            <a:r>
              <a:rPr lang="en-CA" sz="1600" dirty="0">
                <a:solidFill>
                  <a:schemeClr val="tx1"/>
                </a:solidFill>
              </a:rPr>
              <a:t> </a:t>
            </a:r>
            <a:r>
              <a:rPr lang="en-CA" sz="1600" dirty="0" err="1">
                <a:solidFill>
                  <a:schemeClr val="tx1"/>
                </a:solidFill>
              </a:rPr>
              <a:t>basada</a:t>
            </a:r>
            <a:r>
              <a:rPr lang="en-CA" sz="1600" dirty="0">
                <a:solidFill>
                  <a:schemeClr val="tx1"/>
                </a:solidFill>
              </a:rPr>
              <a:t> en </a:t>
            </a:r>
            <a:r>
              <a:rPr lang="en-CA" sz="1600" dirty="0" err="1">
                <a:solidFill>
                  <a:schemeClr val="tx1"/>
                </a:solidFill>
              </a:rPr>
              <a:t>certeza</a:t>
            </a:r>
            <a:r>
              <a:rPr lang="en-CA" sz="1600" dirty="0">
                <a:solidFill>
                  <a:schemeClr val="tx1"/>
                </a:solidFill>
              </a:rPr>
              <a:t> </a:t>
            </a:r>
            <a:r>
              <a:rPr lang="en-CA" sz="1600" dirty="0" err="1">
                <a:solidFill>
                  <a:schemeClr val="tx1"/>
                </a:solidFill>
              </a:rPr>
              <a:t>muy</a:t>
            </a:r>
            <a:r>
              <a:rPr lang="en-CA" sz="1600" dirty="0">
                <a:solidFill>
                  <a:schemeClr val="tx1"/>
                </a:solidFill>
              </a:rPr>
              <a:t> </a:t>
            </a:r>
            <a:r>
              <a:rPr lang="en-CA" sz="1600" dirty="0" err="1">
                <a:solidFill>
                  <a:schemeClr val="tx1"/>
                </a:solidFill>
              </a:rPr>
              <a:t>baja</a:t>
            </a:r>
            <a:r>
              <a:rPr lang="en-CA" sz="1600" dirty="0">
                <a:solidFill>
                  <a:schemeClr val="tx1"/>
                </a:solidFill>
              </a:rPr>
              <a:t> en la </a:t>
            </a:r>
            <a:r>
              <a:rPr lang="en-CA" sz="1600" dirty="0" err="1">
                <a:solidFill>
                  <a:schemeClr val="tx1"/>
                </a:solidFill>
              </a:rPr>
              <a:t>evidencia</a:t>
            </a:r>
            <a:r>
              <a:rPr lang="en-CA" sz="1600" dirty="0">
                <a:solidFill>
                  <a:schemeClr val="tx1"/>
                </a:solidFill>
              </a:rPr>
              <a:t> </a:t>
            </a:r>
            <a:r>
              <a:rPr lang="en-CA" sz="1600" dirty="0" err="1">
                <a:solidFill>
                  <a:schemeClr val="tx1"/>
                </a:solidFill>
              </a:rPr>
              <a:t>sobre</a:t>
            </a:r>
            <a:r>
              <a:rPr lang="en-CA" sz="1600" dirty="0">
                <a:solidFill>
                  <a:schemeClr val="tx1"/>
                </a:solidFill>
              </a:rPr>
              <a:t> los </a:t>
            </a:r>
            <a:r>
              <a:rPr lang="en-CA" sz="1600" dirty="0" err="1">
                <a:solidFill>
                  <a:schemeClr val="tx1"/>
                </a:solidFill>
              </a:rPr>
              <a:t>efectos</a:t>
            </a:r>
            <a:r>
              <a:rPr lang="en-CA" sz="1600" dirty="0">
                <a:solidFill>
                  <a:schemeClr val="tx1"/>
                </a:solidFill>
              </a:rPr>
              <a:t> )</a:t>
            </a:r>
          </a:p>
          <a:p>
            <a:pPr marL="182869" indent="-182869"/>
            <a:r>
              <a:rPr lang="en-US" sz="1600" dirty="0">
                <a:solidFill>
                  <a:schemeClr val="tx1"/>
                </a:solidFill>
              </a:rPr>
              <a:t>En personas con </a:t>
            </a:r>
            <a:r>
              <a:rPr lang="en-US" sz="1600" dirty="0" err="1">
                <a:solidFill>
                  <a:schemeClr val="tx1"/>
                </a:solidFill>
              </a:rPr>
              <a:t>bajo</a:t>
            </a:r>
            <a:r>
              <a:rPr lang="en-US" sz="1600" dirty="0">
                <a:solidFill>
                  <a:schemeClr val="tx1"/>
                </a:solidFill>
              </a:rPr>
              <a:t> </a:t>
            </a:r>
            <a:r>
              <a:rPr lang="en-US" sz="1600" dirty="0" err="1">
                <a:solidFill>
                  <a:schemeClr val="tx1"/>
                </a:solidFill>
              </a:rPr>
              <a:t>riesgo</a:t>
            </a:r>
            <a:r>
              <a:rPr lang="en-US" sz="1600" dirty="0">
                <a:solidFill>
                  <a:schemeClr val="tx1"/>
                </a:solidFill>
              </a:rPr>
              <a:t> de TVP el panel </a:t>
            </a:r>
            <a:r>
              <a:rPr lang="en-US" sz="1600" dirty="0" err="1">
                <a:solidFill>
                  <a:schemeClr val="tx1"/>
                </a:solidFill>
              </a:rPr>
              <a:t>sugiere</a:t>
            </a:r>
            <a:r>
              <a:rPr lang="en-US" sz="1600" dirty="0">
                <a:solidFill>
                  <a:schemeClr val="tx1"/>
                </a:solidFill>
              </a:rPr>
              <a:t> NO </a:t>
            </a:r>
            <a:r>
              <a:rPr lang="en-US" sz="1600" dirty="0" err="1">
                <a:solidFill>
                  <a:schemeClr val="tx1"/>
                </a:solidFill>
              </a:rPr>
              <a:t>usar</a:t>
            </a:r>
            <a:r>
              <a:rPr lang="en-US" sz="1600" dirty="0">
                <a:solidFill>
                  <a:schemeClr val="tx1"/>
                </a:solidFill>
              </a:rPr>
              <a:t> </a:t>
            </a:r>
            <a:r>
              <a:rPr lang="en-US" sz="1600" dirty="0" err="1">
                <a:solidFill>
                  <a:schemeClr val="tx1"/>
                </a:solidFill>
              </a:rPr>
              <a:t>tromboprofilaxis</a:t>
            </a:r>
            <a:r>
              <a:rPr lang="en-US" sz="1600" dirty="0">
                <a:solidFill>
                  <a:schemeClr val="tx1"/>
                </a:solidFill>
              </a:rPr>
              <a:t>. ( </a:t>
            </a:r>
            <a:r>
              <a:rPr lang="en-US" sz="1600" dirty="0" err="1">
                <a:solidFill>
                  <a:schemeClr val="tx1"/>
                </a:solidFill>
              </a:rPr>
              <a:t>recomendación</a:t>
            </a:r>
            <a:r>
              <a:rPr lang="en-US" sz="1600" dirty="0">
                <a:solidFill>
                  <a:schemeClr val="tx1"/>
                </a:solidFill>
              </a:rPr>
              <a:t> </a:t>
            </a:r>
            <a:r>
              <a:rPr lang="en-US" sz="1600" dirty="0" err="1">
                <a:solidFill>
                  <a:schemeClr val="tx1"/>
                </a:solidFill>
              </a:rPr>
              <a:t>condicional</a:t>
            </a:r>
            <a:r>
              <a:rPr lang="en-US" sz="1600" dirty="0">
                <a:solidFill>
                  <a:schemeClr val="tx1"/>
                </a:solidFill>
              </a:rPr>
              <a:t> </a:t>
            </a:r>
            <a:r>
              <a:rPr lang="en-US" sz="1600" dirty="0" err="1">
                <a:solidFill>
                  <a:schemeClr val="tx1"/>
                </a:solidFill>
              </a:rPr>
              <a:t>basada</a:t>
            </a:r>
            <a:r>
              <a:rPr lang="en-US" sz="1600" dirty="0">
                <a:solidFill>
                  <a:schemeClr val="tx1"/>
                </a:solidFill>
              </a:rPr>
              <a:t> en </a:t>
            </a:r>
            <a:r>
              <a:rPr lang="en-US" sz="1600" dirty="0" err="1">
                <a:solidFill>
                  <a:schemeClr val="tx1"/>
                </a:solidFill>
              </a:rPr>
              <a:t>certeza</a:t>
            </a:r>
            <a:r>
              <a:rPr lang="en-US" sz="1600" dirty="0">
                <a:solidFill>
                  <a:schemeClr val="tx1"/>
                </a:solidFill>
              </a:rPr>
              <a:t> </a:t>
            </a:r>
            <a:r>
              <a:rPr lang="en-US" sz="1600" dirty="0" err="1">
                <a:solidFill>
                  <a:schemeClr val="tx1"/>
                </a:solidFill>
              </a:rPr>
              <a:t>muy</a:t>
            </a:r>
            <a:r>
              <a:rPr lang="en-US" sz="1600" dirty="0">
                <a:solidFill>
                  <a:schemeClr val="tx1"/>
                </a:solidFill>
              </a:rPr>
              <a:t> </a:t>
            </a:r>
            <a:r>
              <a:rPr lang="en-US" sz="1600" dirty="0" err="1">
                <a:solidFill>
                  <a:schemeClr val="tx1"/>
                </a:solidFill>
              </a:rPr>
              <a:t>baja</a:t>
            </a:r>
            <a:r>
              <a:rPr lang="en-US" sz="1600" dirty="0">
                <a:solidFill>
                  <a:schemeClr val="tx1"/>
                </a:solidFill>
              </a:rPr>
              <a:t> en la </a:t>
            </a:r>
            <a:r>
              <a:rPr lang="en-US" sz="1600" dirty="0" err="1">
                <a:solidFill>
                  <a:schemeClr val="tx1"/>
                </a:solidFill>
              </a:rPr>
              <a:t>evidencia</a:t>
            </a:r>
            <a:r>
              <a:rPr lang="en-US" sz="1600" dirty="0">
                <a:solidFill>
                  <a:schemeClr val="tx1"/>
                </a:solidFill>
              </a:rPr>
              <a:t> </a:t>
            </a:r>
            <a:r>
              <a:rPr lang="en-US" sz="1600" dirty="0" err="1">
                <a:solidFill>
                  <a:schemeClr val="tx1"/>
                </a:solidFill>
              </a:rPr>
              <a:t>sobre</a:t>
            </a:r>
            <a:r>
              <a:rPr lang="en-US" sz="1600" dirty="0">
                <a:solidFill>
                  <a:schemeClr val="tx1"/>
                </a:solidFill>
              </a:rPr>
              <a:t> los </a:t>
            </a:r>
            <a:r>
              <a:rPr lang="en-US" sz="1600" dirty="0" err="1">
                <a:solidFill>
                  <a:schemeClr val="tx1"/>
                </a:solidFill>
              </a:rPr>
              <a:t>efectos</a:t>
            </a:r>
            <a:r>
              <a:rPr lang="en-US" sz="1600" dirty="0">
                <a:solidFill>
                  <a:schemeClr val="tx1"/>
                </a:solidFill>
              </a:rPr>
              <a:t>.)</a:t>
            </a:r>
          </a:p>
        </p:txBody>
      </p:sp>
      <p:graphicFrame>
        <p:nvGraphicFramePr>
          <p:cNvPr id="9" name="Table 3">
            <a:extLst>
              <a:ext uri="{FF2B5EF4-FFF2-40B4-BE49-F238E27FC236}">
                <a16:creationId xmlns:a16="http://schemas.microsoft.com/office/drawing/2014/main" id="{4CB9D6F0-B7F8-487A-9391-361CFD92B7D7}"/>
              </a:ext>
            </a:extLst>
          </p:cNvPr>
          <p:cNvGraphicFramePr>
            <a:graphicFrameLocks noGrp="1"/>
          </p:cNvGraphicFramePr>
          <p:nvPr>
            <p:extLst>
              <p:ext uri="{D42A27DB-BD31-4B8C-83A1-F6EECF244321}">
                <p14:modId xmlns:p14="http://schemas.microsoft.com/office/powerpoint/2010/main" val="3157400603"/>
              </p:ext>
            </p:extLst>
          </p:nvPr>
        </p:nvGraphicFramePr>
        <p:xfrm>
          <a:off x="419099" y="3115959"/>
          <a:ext cx="8930571" cy="3047672"/>
        </p:xfrm>
        <a:graphic>
          <a:graphicData uri="http://schemas.openxmlformats.org/drawingml/2006/table">
            <a:tbl>
              <a:tblPr firstRow="1" bandRow="1">
                <a:tableStyleId>{5940675A-B579-460E-94D1-54222C63F5DA}</a:tableStyleId>
              </a:tblPr>
              <a:tblGrid>
                <a:gridCol w="1606346">
                  <a:extLst>
                    <a:ext uri="{9D8B030D-6E8A-4147-A177-3AD203B41FA5}">
                      <a16:colId xmlns:a16="http://schemas.microsoft.com/office/drawing/2014/main" val="1120597712"/>
                    </a:ext>
                  </a:extLst>
                </a:gridCol>
                <a:gridCol w="2467897">
                  <a:extLst>
                    <a:ext uri="{9D8B030D-6E8A-4147-A177-3AD203B41FA5}">
                      <a16:colId xmlns:a16="http://schemas.microsoft.com/office/drawing/2014/main" val="2915538475"/>
                    </a:ext>
                  </a:extLst>
                </a:gridCol>
                <a:gridCol w="4856328">
                  <a:extLst>
                    <a:ext uri="{9D8B030D-6E8A-4147-A177-3AD203B41FA5}">
                      <a16:colId xmlns:a16="http://schemas.microsoft.com/office/drawing/2014/main" val="4039757424"/>
                    </a:ext>
                  </a:extLst>
                </a:gridCol>
              </a:tblGrid>
              <a:tr h="714847">
                <a:tc>
                  <a:txBody>
                    <a:bodyPr/>
                    <a:lstStyle/>
                    <a:p>
                      <a:r>
                        <a:rPr lang="en-CA" sz="1400" b="1" dirty="0" err="1">
                          <a:solidFill>
                            <a:schemeClr val="bg1"/>
                          </a:solidFill>
                        </a:rPr>
                        <a:t>Intervención</a:t>
                      </a:r>
                      <a:endParaRPr lang="en-CA" sz="1400" b="1" dirty="0">
                        <a:solidFill>
                          <a:schemeClr val="bg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s-ES" sz="1200" b="1" dirty="0">
                          <a:solidFill>
                            <a:schemeClr val="bg1"/>
                          </a:solidFill>
                        </a:rPr>
                        <a:t>Efectos relativos (RR, IC del 95 %) sobre la prevención de TEV (en comparación con ninguna intervención)</a:t>
                      </a:r>
                      <a:endParaRPr lang="en-CA" sz="1200" b="1" dirty="0">
                        <a:solidFill>
                          <a:schemeClr val="bg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a:txBody>
                    <a:bodyPr/>
                    <a:lstStyle/>
                    <a:p>
                      <a:pPr algn="ctr"/>
                      <a:r>
                        <a:rPr lang="es-ES" sz="1400" b="1" dirty="0">
                          <a:solidFill>
                            <a:schemeClr val="bg1"/>
                          </a:solidFill>
                        </a:rPr>
                        <a:t>Diferencia de riesgo absoluto con cada intervención (en comparación con ninguna profilaxis)</a:t>
                      </a:r>
                      <a:endParaRPr lang="en-CA" sz="1400" b="1" dirty="0">
                        <a:solidFill>
                          <a:schemeClr val="bg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extLst>
                  <a:ext uri="{0D108BD9-81ED-4DB2-BD59-A6C34878D82A}">
                    <a16:rowId xmlns:a16="http://schemas.microsoft.com/office/drawing/2014/main" val="1974337761"/>
                  </a:ext>
                </a:extLst>
              </a:tr>
              <a:tr h="761672">
                <a:tc>
                  <a:txBody>
                    <a:bodyPr/>
                    <a:lstStyle/>
                    <a:p>
                      <a:r>
                        <a:rPr lang="en-CA" sz="1400" b="1" dirty="0">
                          <a:solidFill>
                            <a:schemeClr val="tx1">
                              <a:lumMod val="50000"/>
                              <a:lumOff val="50000"/>
                            </a:schemeClr>
                          </a:solidFill>
                        </a:rPr>
                        <a:t>Medias de </a:t>
                      </a:r>
                      <a:r>
                        <a:rPr lang="en-CA" sz="1400" b="1" dirty="0" err="1">
                          <a:solidFill>
                            <a:schemeClr val="tx1">
                              <a:lumMod val="50000"/>
                              <a:lumOff val="50000"/>
                            </a:schemeClr>
                          </a:solidFill>
                        </a:rPr>
                        <a:t>compresión</a:t>
                      </a:r>
                      <a:r>
                        <a:rPr lang="en-CA" sz="1400" b="1" dirty="0">
                          <a:solidFill>
                            <a:schemeClr val="tx1">
                              <a:lumMod val="50000"/>
                              <a:lumOff val="50000"/>
                            </a:schemeClr>
                          </a:solidFill>
                        </a:rPr>
                        <a:t> </a:t>
                      </a:r>
                      <a:r>
                        <a:rPr lang="en-CA" sz="1400" b="1" dirty="0" err="1">
                          <a:solidFill>
                            <a:schemeClr val="tx1">
                              <a:lumMod val="50000"/>
                              <a:lumOff val="50000"/>
                            </a:schemeClr>
                          </a:solidFill>
                        </a:rPr>
                        <a:t>graduada</a:t>
                      </a:r>
                      <a:endParaRPr lang="en-CA" sz="1400" b="1" dirty="0">
                        <a:solidFill>
                          <a:schemeClr val="tx1">
                            <a:lumMod val="50000"/>
                            <a:lumOff val="50000"/>
                          </a:schemeClr>
                        </a:solidFill>
                      </a:endParaRP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0.10</a:t>
                      </a:r>
                    </a:p>
                    <a:p>
                      <a:pPr algn="ctr"/>
                      <a:r>
                        <a:rPr lang="en-CA" sz="1400" dirty="0">
                          <a:solidFill>
                            <a:schemeClr val="tx1">
                              <a:lumMod val="50000"/>
                              <a:lumOff val="50000"/>
                            </a:schemeClr>
                          </a:solidFill>
                        </a:rPr>
                        <a:t>(0.04 a 0.25)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b="0" dirty="0">
                          <a:solidFill>
                            <a:schemeClr val="tx1">
                              <a:lumMod val="50000"/>
                              <a:lumOff val="50000"/>
                            </a:schemeClr>
                          </a:solidFill>
                        </a:rPr>
                        <a:t>3 PE </a:t>
                      </a:r>
                      <a:r>
                        <a:rPr lang="en-CA" sz="1400" b="0" dirty="0" err="1">
                          <a:solidFill>
                            <a:schemeClr val="tx1">
                              <a:lumMod val="50000"/>
                              <a:lumOff val="50000"/>
                            </a:schemeClr>
                          </a:solidFill>
                        </a:rPr>
                        <a:t>menos</a:t>
                      </a:r>
                      <a:r>
                        <a:rPr lang="en-CA" sz="1400" b="0" dirty="0">
                          <a:solidFill>
                            <a:schemeClr val="tx1">
                              <a:lumMod val="50000"/>
                              <a:lumOff val="50000"/>
                            </a:schemeClr>
                          </a:solidFill>
                        </a:rPr>
                        <a:t> por 1.000.000 (3 </a:t>
                      </a:r>
                      <a:r>
                        <a:rPr lang="en-CA" sz="1400" b="0" dirty="0" err="1">
                          <a:solidFill>
                            <a:schemeClr val="tx1">
                              <a:lumMod val="50000"/>
                              <a:lumOff val="50000"/>
                            </a:schemeClr>
                          </a:solidFill>
                        </a:rPr>
                        <a:t>menos</a:t>
                      </a:r>
                      <a:r>
                        <a:rPr lang="en-CA" sz="1400" b="0" dirty="0">
                          <a:solidFill>
                            <a:schemeClr val="tx1">
                              <a:lumMod val="50000"/>
                              <a:lumOff val="50000"/>
                            </a:schemeClr>
                          </a:solidFill>
                        </a:rPr>
                        <a:t> a 3 </a:t>
                      </a:r>
                      <a:r>
                        <a:rPr lang="en-CA" sz="1400" b="0" dirty="0" err="1">
                          <a:solidFill>
                            <a:schemeClr val="tx1">
                              <a:lumMod val="50000"/>
                              <a:lumOff val="50000"/>
                            </a:schemeClr>
                          </a:solidFill>
                        </a:rPr>
                        <a:t>menos</a:t>
                      </a:r>
                      <a:r>
                        <a:rPr lang="en-CA" sz="1400" b="0" dirty="0">
                          <a:solidFill>
                            <a:schemeClr val="tx1">
                              <a:lumMod val="50000"/>
                              <a:lumOff val="50000"/>
                            </a:schemeClr>
                          </a:solidFill>
                        </a:rPr>
                        <a:t>)</a:t>
                      </a:r>
                    </a:p>
                    <a:p>
                      <a:pPr marL="342900" indent="-160020" algn="l">
                        <a:buFont typeface="Arial" panose="020B0604020202020204" pitchFamily="34" charset="0"/>
                        <a:buChar char="•"/>
                      </a:pPr>
                      <a:r>
                        <a:rPr lang="en-CA" sz="1400" b="0" dirty="0">
                          <a:solidFill>
                            <a:schemeClr val="tx1">
                              <a:lumMod val="50000"/>
                              <a:lumOff val="50000"/>
                            </a:schemeClr>
                          </a:solidFill>
                        </a:rPr>
                        <a:t>1,8 TVP </a:t>
                      </a:r>
                      <a:r>
                        <a:rPr lang="en-CA" sz="1400" b="0" dirty="0" err="1">
                          <a:solidFill>
                            <a:schemeClr val="tx1">
                              <a:lumMod val="50000"/>
                              <a:lumOff val="50000"/>
                            </a:schemeClr>
                          </a:solidFill>
                        </a:rPr>
                        <a:t>asintomática</a:t>
                      </a:r>
                      <a:r>
                        <a:rPr lang="en-CA" sz="1400" b="0" dirty="0">
                          <a:solidFill>
                            <a:schemeClr val="tx1">
                              <a:lumMod val="50000"/>
                              <a:lumOff val="50000"/>
                            </a:schemeClr>
                          </a:solidFill>
                        </a:rPr>
                        <a:t> </a:t>
                      </a:r>
                      <a:r>
                        <a:rPr lang="en-CA" sz="1400" b="0" dirty="0" err="1">
                          <a:solidFill>
                            <a:schemeClr val="tx1">
                              <a:lumMod val="50000"/>
                              <a:lumOff val="50000"/>
                            </a:schemeClr>
                          </a:solidFill>
                        </a:rPr>
                        <a:t>menos</a:t>
                      </a:r>
                      <a:r>
                        <a:rPr lang="en-CA" sz="1400" b="0" dirty="0">
                          <a:solidFill>
                            <a:schemeClr val="tx1">
                              <a:lumMod val="50000"/>
                              <a:lumOff val="50000"/>
                            </a:schemeClr>
                          </a:solidFill>
                        </a:rPr>
                        <a:t> por </a:t>
                      </a:r>
                      <a:r>
                        <a:rPr lang="en-CA" sz="1400" b="0" dirty="0" err="1">
                          <a:solidFill>
                            <a:schemeClr val="tx1">
                              <a:lumMod val="50000"/>
                              <a:lumOff val="50000"/>
                            </a:schemeClr>
                          </a:solidFill>
                        </a:rPr>
                        <a:t>cada</a:t>
                      </a:r>
                      <a:r>
                        <a:rPr lang="en-CA" sz="1400" b="0" dirty="0">
                          <a:solidFill>
                            <a:schemeClr val="tx1">
                              <a:lumMod val="50000"/>
                              <a:lumOff val="50000"/>
                            </a:schemeClr>
                          </a:solidFill>
                        </a:rPr>
                        <a:t> 10 000 (1,9 </a:t>
                      </a:r>
                      <a:r>
                        <a:rPr lang="en-CA" sz="1400" b="0" dirty="0" err="1">
                          <a:solidFill>
                            <a:schemeClr val="tx1">
                              <a:lumMod val="50000"/>
                              <a:lumOff val="50000"/>
                            </a:schemeClr>
                          </a:solidFill>
                        </a:rPr>
                        <a:t>menos</a:t>
                      </a:r>
                      <a:r>
                        <a:rPr lang="en-CA" sz="1400" b="0" dirty="0">
                          <a:solidFill>
                            <a:schemeClr val="tx1">
                              <a:lumMod val="50000"/>
                              <a:lumOff val="50000"/>
                            </a:schemeClr>
                          </a:solidFill>
                        </a:rPr>
                        <a:t> a 1,5 </a:t>
                      </a:r>
                      <a:r>
                        <a:rPr lang="en-CA" sz="1400" b="0" dirty="0" err="1">
                          <a:solidFill>
                            <a:schemeClr val="tx1">
                              <a:lumMod val="50000"/>
                              <a:lumOff val="50000"/>
                            </a:schemeClr>
                          </a:solidFill>
                        </a:rPr>
                        <a:t>menos</a:t>
                      </a:r>
                      <a:r>
                        <a:rPr lang="en-CA" sz="1400" b="0" dirty="0">
                          <a:solidFill>
                            <a:schemeClr val="tx1">
                              <a:lumMod val="50000"/>
                              <a:lumOff val="50000"/>
                            </a:schemeClr>
                          </a:solidFill>
                        </a:rPr>
                        <a:t>)</a:t>
                      </a:r>
                      <a:endParaRPr lang="en-CA" sz="1400" b="1" dirty="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2609709"/>
                  </a:ext>
                </a:extLst>
              </a:tr>
              <a:tr h="635179">
                <a:tc>
                  <a:txBody>
                    <a:bodyPr/>
                    <a:lstStyle/>
                    <a:p>
                      <a:r>
                        <a:rPr lang="en-CA" sz="1400" b="1" dirty="0">
                          <a:solidFill>
                            <a:schemeClr val="tx1">
                              <a:lumMod val="50000"/>
                              <a:lumOff val="50000"/>
                            </a:schemeClr>
                          </a:solidFill>
                        </a:rPr>
                        <a:t>HPBM</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0.10</a:t>
                      </a:r>
                    </a:p>
                    <a:p>
                      <a:pPr algn="ctr"/>
                      <a:r>
                        <a:rPr lang="en-CA" sz="1400" dirty="0">
                          <a:solidFill>
                            <a:schemeClr val="tx1">
                              <a:lumMod val="50000"/>
                              <a:lumOff val="50000"/>
                            </a:schemeClr>
                          </a:solidFill>
                        </a:rPr>
                        <a:t>(0.10 a 2.11)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dirty="0">
                          <a:solidFill>
                            <a:schemeClr val="tx1">
                              <a:lumMod val="50000"/>
                              <a:lumOff val="50000"/>
                            </a:schemeClr>
                          </a:solidFill>
                        </a:rPr>
                        <a:t>3 PE </a:t>
                      </a:r>
                      <a:r>
                        <a:rPr lang="en-CA" sz="1400" dirty="0" err="1">
                          <a:solidFill>
                            <a:schemeClr val="tx1">
                              <a:lumMod val="50000"/>
                              <a:lumOff val="50000"/>
                            </a:schemeClr>
                          </a:solidFill>
                        </a:rPr>
                        <a:t>menos</a:t>
                      </a:r>
                      <a:r>
                        <a:rPr lang="en-CA" sz="1400" dirty="0">
                          <a:solidFill>
                            <a:schemeClr val="tx1">
                              <a:lumMod val="50000"/>
                              <a:lumOff val="50000"/>
                            </a:schemeClr>
                          </a:solidFill>
                        </a:rPr>
                        <a:t> por 1.000.000 (3 </a:t>
                      </a:r>
                      <a:r>
                        <a:rPr lang="en-CA" sz="1400" dirty="0" err="1">
                          <a:solidFill>
                            <a:schemeClr val="tx1">
                              <a:lumMod val="50000"/>
                              <a:lumOff val="50000"/>
                            </a:schemeClr>
                          </a:solidFill>
                        </a:rPr>
                        <a:t>menos</a:t>
                      </a:r>
                      <a:r>
                        <a:rPr lang="en-CA" sz="1400" dirty="0">
                          <a:solidFill>
                            <a:schemeClr val="tx1">
                              <a:lumMod val="50000"/>
                              <a:lumOff val="50000"/>
                            </a:schemeClr>
                          </a:solidFill>
                        </a:rPr>
                        <a:t> a 4 </a:t>
                      </a:r>
                      <a:r>
                        <a:rPr lang="en-CA" sz="1400" dirty="0" err="1">
                          <a:solidFill>
                            <a:schemeClr val="tx1">
                              <a:lumMod val="50000"/>
                              <a:lumOff val="50000"/>
                            </a:schemeClr>
                          </a:solidFill>
                        </a:rPr>
                        <a:t>más</a:t>
                      </a:r>
                      <a:r>
                        <a:rPr lang="en-CA" sz="1400" dirty="0">
                          <a:solidFill>
                            <a:schemeClr val="tx1">
                              <a:lumMod val="50000"/>
                              <a:lumOff val="50000"/>
                            </a:schemeClr>
                          </a:solidFill>
                        </a:rPr>
                        <a:t>)</a:t>
                      </a:r>
                    </a:p>
                    <a:p>
                      <a:pPr marL="342900" indent="-160020" algn="l">
                        <a:buFont typeface="Arial" panose="020B0604020202020204" pitchFamily="34" charset="0"/>
                        <a:buChar char="•"/>
                      </a:pPr>
                      <a:r>
                        <a:rPr lang="en-CA" sz="1400" dirty="0">
                          <a:solidFill>
                            <a:schemeClr val="tx1">
                              <a:lumMod val="50000"/>
                              <a:lumOff val="50000"/>
                            </a:schemeClr>
                          </a:solidFill>
                        </a:rPr>
                        <a:t>17,8 TVP </a:t>
                      </a:r>
                      <a:r>
                        <a:rPr lang="en-CA" sz="1400" dirty="0" err="1">
                          <a:solidFill>
                            <a:schemeClr val="tx1">
                              <a:lumMod val="50000"/>
                              <a:lumOff val="50000"/>
                            </a:schemeClr>
                          </a:solidFill>
                        </a:rPr>
                        <a:t>asintomática</a:t>
                      </a:r>
                      <a:r>
                        <a:rPr lang="en-CA" sz="1400" dirty="0">
                          <a:solidFill>
                            <a:schemeClr val="tx1">
                              <a:lumMod val="50000"/>
                              <a:lumOff val="50000"/>
                            </a:schemeClr>
                          </a:solidFill>
                        </a:rPr>
                        <a:t> </a:t>
                      </a:r>
                      <a:r>
                        <a:rPr lang="en-CA" sz="1400" dirty="0" err="1">
                          <a:solidFill>
                            <a:schemeClr val="tx1">
                              <a:lumMod val="50000"/>
                              <a:lumOff val="50000"/>
                            </a:schemeClr>
                          </a:solidFill>
                        </a:rPr>
                        <a:t>menos</a:t>
                      </a:r>
                      <a:r>
                        <a:rPr lang="en-CA" sz="1400" dirty="0">
                          <a:solidFill>
                            <a:schemeClr val="tx1">
                              <a:lumMod val="50000"/>
                              <a:lumOff val="50000"/>
                            </a:schemeClr>
                          </a:solidFill>
                        </a:rPr>
                        <a:t> por </a:t>
                      </a:r>
                      <a:r>
                        <a:rPr lang="en-CA" sz="1400" dirty="0" err="1">
                          <a:solidFill>
                            <a:schemeClr val="tx1">
                              <a:lumMod val="50000"/>
                              <a:lumOff val="50000"/>
                            </a:schemeClr>
                          </a:solidFill>
                        </a:rPr>
                        <a:t>cada</a:t>
                      </a:r>
                      <a:r>
                        <a:rPr lang="en-CA" sz="1400" dirty="0">
                          <a:solidFill>
                            <a:schemeClr val="tx1">
                              <a:lumMod val="50000"/>
                              <a:lumOff val="50000"/>
                            </a:schemeClr>
                          </a:solidFill>
                        </a:rPr>
                        <a:t> 10 000 (1,9 </a:t>
                      </a:r>
                      <a:r>
                        <a:rPr lang="en-CA" sz="1400" dirty="0" err="1">
                          <a:solidFill>
                            <a:schemeClr val="tx1">
                              <a:lumMod val="50000"/>
                              <a:lumOff val="50000"/>
                            </a:schemeClr>
                          </a:solidFill>
                        </a:rPr>
                        <a:t>menos</a:t>
                      </a:r>
                      <a:r>
                        <a:rPr lang="en-CA" sz="1400" dirty="0">
                          <a:solidFill>
                            <a:schemeClr val="tx1">
                              <a:lumMod val="50000"/>
                              <a:lumOff val="50000"/>
                            </a:schemeClr>
                          </a:solidFill>
                        </a:rPr>
                        <a:t> a 2,2 </a:t>
                      </a:r>
                      <a:r>
                        <a:rPr lang="en-CA" sz="1400" dirty="0" err="1">
                          <a:solidFill>
                            <a:schemeClr val="tx1">
                              <a:lumMod val="50000"/>
                              <a:lumOff val="50000"/>
                            </a:schemeClr>
                          </a:solidFill>
                        </a:rPr>
                        <a:t>más</a:t>
                      </a:r>
                      <a:r>
                        <a:rPr lang="en-CA" sz="1400" dirty="0">
                          <a:solidFill>
                            <a:schemeClr val="tx1">
                              <a:lumMod val="50000"/>
                              <a:lumOff val="50000"/>
                            </a:schemeClr>
                          </a:solidFill>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5115349"/>
                  </a:ext>
                </a:extLst>
              </a:tr>
              <a:tr h="635179">
                <a:tc>
                  <a:txBody>
                    <a:bodyPr/>
                    <a:lstStyle/>
                    <a:p>
                      <a:r>
                        <a:rPr lang="en-CA" sz="1400" b="1" dirty="0" err="1">
                          <a:solidFill>
                            <a:schemeClr val="tx1">
                              <a:lumMod val="50000"/>
                              <a:lumOff val="50000"/>
                            </a:schemeClr>
                          </a:solidFill>
                        </a:rPr>
                        <a:t>Aspirina</a:t>
                      </a:r>
                      <a:endParaRPr lang="en-CA" sz="1400" b="1" dirty="0">
                        <a:solidFill>
                          <a:schemeClr val="tx1">
                            <a:lumMod val="50000"/>
                            <a:lumOff val="50000"/>
                          </a:schemeClr>
                        </a:solidFill>
                      </a:endParaRP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dirty="0">
                          <a:solidFill>
                            <a:schemeClr val="tx1">
                              <a:lumMod val="50000"/>
                              <a:lumOff val="50000"/>
                            </a:schemeClr>
                          </a:solidFill>
                        </a:rPr>
                        <a:t>0.75</a:t>
                      </a:r>
                    </a:p>
                    <a:p>
                      <a:pPr algn="ctr"/>
                      <a:r>
                        <a:rPr lang="en-CA" sz="1400" dirty="0">
                          <a:solidFill>
                            <a:schemeClr val="tx1">
                              <a:lumMod val="50000"/>
                              <a:lumOff val="50000"/>
                            </a:schemeClr>
                          </a:solidFill>
                        </a:rPr>
                        <a:t>(0.13 a 4.32)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342900" indent="-160020" algn="l">
                        <a:buFont typeface="Arial" panose="020B0604020202020204" pitchFamily="34" charset="0"/>
                        <a:buChar char="•"/>
                      </a:pPr>
                      <a:r>
                        <a:rPr lang="en-CA" sz="1400" dirty="0">
                          <a:solidFill>
                            <a:schemeClr val="tx1">
                              <a:lumMod val="50000"/>
                              <a:lumOff val="50000"/>
                            </a:schemeClr>
                          </a:solidFill>
                        </a:rPr>
                        <a:t>1 PE </a:t>
                      </a:r>
                      <a:r>
                        <a:rPr lang="en-CA" sz="1400" dirty="0" err="1">
                          <a:solidFill>
                            <a:schemeClr val="tx1">
                              <a:lumMod val="50000"/>
                              <a:lumOff val="50000"/>
                            </a:schemeClr>
                          </a:solidFill>
                        </a:rPr>
                        <a:t>menos</a:t>
                      </a:r>
                      <a:r>
                        <a:rPr lang="en-CA" sz="1400" dirty="0">
                          <a:solidFill>
                            <a:schemeClr val="tx1">
                              <a:lumMod val="50000"/>
                              <a:lumOff val="50000"/>
                            </a:schemeClr>
                          </a:solidFill>
                        </a:rPr>
                        <a:t> por 1.000.000 (3 </a:t>
                      </a:r>
                      <a:r>
                        <a:rPr lang="en-CA" sz="1400" dirty="0" err="1">
                          <a:solidFill>
                            <a:schemeClr val="tx1">
                              <a:lumMod val="50000"/>
                              <a:lumOff val="50000"/>
                            </a:schemeClr>
                          </a:solidFill>
                        </a:rPr>
                        <a:t>menos</a:t>
                      </a:r>
                      <a:r>
                        <a:rPr lang="en-CA" sz="1400" dirty="0">
                          <a:solidFill>
                            <a:schemeClr val="tx1">
                              <a:lumMod val="50000"/>
                              <a:lumOff val="50000"/>
                            </a:schemeClr>
                          </a:solidFill>
                        </a:rPr>
                        <a:t> a 12 </a:t>
                      </a:r>
                      <a:r>
                        <a:rPr lang="en-CA" sz="1400" dirty="0" err="1">
                          <a:solidFill>
                            <a:schemeClr val="tx1">
                              <a:lumMod val="50000"/>
                              <a:lumOff val="50000"/>
                            </a:schemeClr>
                          </a:solidFill>
                        </a:rPr>
                        <a:t>más</a:t>
                      </a:r>
                      <a:r>
                        <a:rPr lang="en-CA" sz="1400" dirty="0">
                          <a:solidFill>
                            <a:schemeClr val="tx1">
                              <a:lumMod val="50000"/>
                              <a:lumOff val="50000"/>
                            </a:schemeClr>
                          </a:solidFill>
                        </a:rPr>
                        <a:t>)</a:t>
                      </a:r>
                    </a:p>
                    <a:p>
                      <a:pPr marL="342900" indent="-160020" algn="l">
                        <a:buFont typeface="Arial" panose="020B0604020202020204" pitchFamily="34" charset="0"/>
                        <a:buChar char="•"/>
                      </a:pPr>
                      <a:r>
                        <a:rPr lang="en-CA" sz="1400" dirty="0">
                          <a:solidFill>
                            <a:schemeClr val="tx1">
                              <a:lumMod val="50000"/>
                              <a:lumOff val="50000"/>
                            </a:schemeClr>
                          </a:solidFill>
                        </a:rPr>
                        <a:t>0,5 TVP </a:t>
                      </a:r>
                      <a:r>
                        <a:rPr lang="en-CA" sz="1400" dirty="0" err="1">
                          <a:solidFill>
                            <a:schemeClr val="tx1">
                              <a:lumMod val="50000"/>
                              <a:lumOff val="50000"/>
                            </a:schemeClr>
                          </a:solidFill>
                        </a:rPr>
                        <a:t>asintomática</a:t>
                      </a:r>
                      <a:r>
                        <a:rPr lang="en-CA" sz="1400" dirty="0">
                          <a:solidFill>
                            <a:schemeClr val="tx1">
                              <a:lumMod val="50000"/>
                              <a:lumOff val="50000"/>
                            </a:schemeClr>
                          </a:solidFill>
                        </a:rPr>
                        <a:t> </a:t>
                      </a:r>
                      <a:r>
                        <a:rPr lang="en-CA" sz="1400" dirty="0" err="1">
                          <a:solidFill>
                            <a:schemeClr val="tx1">
                              <a:lumMod val="50000"/>
                              <a:lumOff val="50000"/>
                            </a:schemeClr>
                          </a:solidFill>
                        </a:rPr>
                        <a:t>menos</a:t>
                      </a:r>
                      <a:r>
                        <a:rPr lang="en-CA" sz="1400" dirty="0">
                          <a:solidFill>
                            <a:schemeClr val="tx1">
                              <a:lumMod val="50000"/>
                              <a:lumOff val="50000"/>
                            </a:schemeClr>
                          </a:solidFill>
                        </a:rPr>
                        <a:t> por </a:t>
                      </a:r>
                      <a:r>
                        <a:rPr lang="en-CA" sz="1400" dirty="0" err="1">
                          <a:solidFill>
                            <a:schemeClr val="tx1">
                              <a:lumMod val="50000"/>
                              <a:lumOff val="50000"/>
                            </a:schemeClr>
                          </a:solidFill>
                        </a:rPr>
                        <a:t>cada</a:t>
                      </a:r>
                      <a:r>
                        <a:rPr lang="en-CA" sz="1400" dirty="0">
                          <a:solidFill>
                            <a:schemeClr val="tx1">
                              <a:lumMod val="50000"/>
                              <a:lumOff val="50000"/>
                            </a:schemeClr>
                          </a:solidFill>
                        </a:rPr>
                        <a:t> 10 000 (1,7 </a:t>
                      </a:r>
                      <a:r>
                        <a:rPr lang="en-CA" sz="1400" dirty="0" err="1">
                          <a:solidFill>
                            <a:schemeClr val="tx1">
                              <a:lumMod val="50000"/>
                              <a:lumOff val="50000"/>
                            </a:schemeClr>
                          </a:solidFill>
                        </a:rPr>
                        <a:t>menos</a:t>
                      </a:r>
                      <a:r>
                        <a:rPr lang="en-CA" sz="1400" dirty="0">
                          <a:solidFill>
                            <a:schemeClr val="tx1">
                              <a:lumMod val="50000"/>
                              <a:lumOff val="50000"/>
                            </a:schemeClr>
                          </a:solidFill>
                        </a:rPr>
                        <a:t> a 6,5 ​​</a:t>
                      </a:r>
                      <a:r>
                        <a:rPr lang="en-CA" sz="1400" dirty="0" err="1">
                          <a:solidFill>
                            <a:schemeClr val="tx1">
                              <a:lumMod val="50000"/>
                              <a:lumOff val="50000"/>
                            </a:schemeClr>
                          </a:solidFill>
                        </a:rPr>
                        <a:t>más</a:t>
                      </a:r>
                      <a:r>
                        <a:rPr lang="en-CA" sz="1400" dirty="0">
                          <a:solidFill>
                            <a:schemeClr val="tx1">
                              <a:lumMod val="50000"/>
                              <a:lumOff val="50000"/>
                            </a:schemeClr>
                          </a:solidFill>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08594833"/>
                  </a:ext>
                </a:extLst>
              </a:tr>
            </a:tbl>
          </a:graphicData>
        </a:graphic>
      </p:graphicFrame>
      <p:grpSp>
        <p:nvGrpSpPr>
          <p:cNvPr id="10" name="Group 15">
            <a:extLst>
              <a:ext uri="{FF2B5EF4-FFF2-40B4-BE49-F238E27FC236}">
                <a16:creationId xmlns:a16="http://schemas.microsoft.com/office/drawing/2014/main" id="{6769941D-7D62-435F-BDDC-81F94DBBC205}"/>
              </a:ext>
            </a:extLst>
          </p:cNvPr>
          <p:cNvGrpSpPr/>
          <p:nvPr/>
        </p:nvGrpSpPr>
        <p:grpSpPr>
          <a:xfrm>
            <a:off x="7793925" y="6239245"/>
            <a:ext cx="4355871" cy="276999"/>
            <a:chOff x="6764144" y="6483928"/>
            <a:chExt cx="4355871" cy="276999"/>
          </a:xfrm>
        </p:grpSpPr>
        <p:sp>
          <p:nvSpPr>
            <p:cNvPr id="11" name="TextBox 16">
              <a:extLst>
                <a:ext uri="{FF2B5EF4-FFF2-40B4-BE49-F238E27FC236}">
                  <a16:creationId xmlns:a16="http://schemas.microsoft.com/office/drawing/2014/main" id="{30F61321-7C55-4998-8C64-BF86FC8855E4}"/>
                </a:ext>
              </a:extLst>
            </p:cNvPr>
            <p:cNvSpPr txBox="1"/>
            <p:nvPr/>
          </p:nvSpPr>
          <p:spPr>
            <a:xfrm>
              <a:off x="6764144" y="6483928"/>
              <a:ext cx="43558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Calidad de Evidencia (GRADE): Bajo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Moderada</a:t>
              </a:r>
              <a:r>
                <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a:t>
              </a:r>
              <a:r>
                <a:rPr kumimoji="0" lang="en-CA" sz="1200"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Fuerte</a:t>
              </a:r>
              <a:endParaRPr kumimoji="0" lang="en-C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2" name="Oval 17">
              <a:extLst>
                <a:ext uri="{FF2B5EF4-FFF2-40B4-BE49-F238E27FC236}">
                  <a16:creationId xmlns:a16="http://schemas.microsoft.com/office/drawing/2014/main" id="{DE42F062-2AE0-4214-A43E-F51D8ED48CF0}"/>
                </a:ext>
              </a:extLst>
            </p:cNvPr>
            <p:cNvSpPr/>
            <p:nvPr/>
          </p:nvSpPr>
          <p:spPr>
            <a:xfrm>
              <a:off x="9069836" y="655309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8">
              <a:extLst>
                <a:ext uri="{FF2B5EF4-FFF2-40B4-BE49-F238E27FC236}">
                  <a16:creationId xmlns:a16="http://schemas.microsoft.com/office/drawing/2014/main" id="{2A8F480E-3C81-4F15-9584-772A56E0853F}"/>
                </a:ext>
              </a:extLst>
            </p:cNvPr>
            <p:cNvSpPr/>
            <p:nvPr/>
          </p:nvSpPr>
          <p:spPr>
            <a:xfrm>
              <a:off x="9974749"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9">
              <a:extLst>
                <a:ext uri="{FF2B5EF4-FFF2-40B4-BE49-F238E27FC236}">
                  <a16:creationId xmlns:a16="http://schemas.microsoft.com/office/drawing/2014/main" id="{881AE42D-D4F8-4953-ACCF-A8E1EEE9F2D6}"/>
                </a:ext>
              </a:extLst>
            </p:cNvPr>
            <p:cNvSpPr/>
            <p:nvPr/>
          </p:nvSpPr>
          <p:spPr>
            <a:xfrm>
              <a:off x="10648428" y="6553093"/>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5" name="Oval 17">
            <a:extLst>
              <a:ext uri="{FF2B5EF4-FFF2-40B4-BE49-F238E27FC236}">
                <a16:creationId xmlns:a16="http://schemas.microsoft.com/office/drawing/2014/main" id="{49C931B1-EFF2-43F8-9E5C-0EB82AD33681}"/>
              </a:ext>
            </a:extLst>
          </p:cNvPr>
          <p:cNvSpPr/>
          <p:nvPr/>
        </p:nvSpPr>
        <p:spPr>
          <a:xfrm>
            <a:off x="444908" y="573536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7">
            <a:extLst>
              <a:ext uri="{FF2B5EF4-FFF2-40B4-BE49-F238E27FC236}">
                <a16:creationId xmlns:a16="http://schemas.microsoft.com/office/drawing/2014/main" id="{FD5D9707-C51B-492D-8706-AA6DFFA2B968}"/>
              </a:ext>
            </a:extLst>
          </p:cNvPr>
          <p:cNvSpPr/>
          <p:nvPr/>
        </p:nvSpPr>
        <p:spPr>
          <a:xfrm>
            <a:off x="456628" y="495487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Oval 17">
            <a:extLst>
              <a:ext uri="{FF2B5EF4-FFF2-40B4-BE49-F238E27FC236}">
                <a16:creationId xmlns:a16="http://schemas.microsoft.com/office/drawing/2014/main" id="{32D5E3EE-9F64-43C5-B7C4-63512CBF880E}"/>
              </a:ext>
            </a:extLst>
          </p:cNvPr>
          <p:cNvSpPr/>
          <p:nvPr/>
        </p:nvSpPr>
        <p:spPr>
          <a:xfrm>
            <a:off x="470696" y="423743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99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B893-32D2-4945-B479-BEF981D8C08F}"/>
              </a:ext>
            </a:extLst>
          </p:cNvPr>
          <p:cNvSpPr>
            <a:spLocks noGrp="1"/>
          </p:cNvSpPr>
          <p:nvPr>
            <p:ph type="title"/>
          </p:nvPr>
        </p:nvSpPr>
        <p:spPr>
          <a:xfrm>
            <a:off x="626806" y="1425535"/>
            <a:ext cx="8471131" cy="753998"/>
          </a:xfrm>
        </p:spPr>
        <p:txBody>
          <a:bodyPr>
            <a:normAutofit/>
          </a:bodyPr>
          <a:lstStyle/>
          <a:p>
            <a:r>
              <a:rPr lang="en-CA" sz="2400" dirty="0" err="1">
                <a:solidFill>
                  <a:srgbClr val="E43D31"/>
                </a:solidFill>
              </a:rPr>
              <a:t>Aplicando</a:t>
            </a:r>
            <a:r>
              <a:rPr lang="en-CA" sz="2400" dirty="0">
                <a:solidFill>
                  <a:srgbClr val="E43D31"/>
                </a:solidFill>
              </a:rPr>
              <a:t> </a:t>
            </a:r>
            <a:r>
              <a:rPr lang="en-CA" sz="2400" dirty="0" err="1">
                <a:solidFill>
                  <a:srgbClr val="E43D31"/>
                </a:solidFill>
              </a:rPr>
              <a:t>esta</a:t>
            </a:r>
            <a:r>
              <a:rPr lang="en-CA" sz="2400" dirty="0">
                <a:solidFill>
                  <a:srgbClr val="E43D31"/>
                </a:solidFill>
              </a:rPr>
              <a:t> </a:t>
            </a:r>
            <a:r>
              <a:rPr lang="en-CA" sz="2400" dirty="0" err="1">
                <a:solidFill>
                  <a:srgbClr val="E43D31"/>
                </a:solidFill>
              </a:rPr>
              <a:t>Guía</a:t>
            </a:r>
            <a:r>
              <a:rPr lang="en-CA" sz="2400" dirty="0">
                <a:solidFill>
                  <a:srgbClr val="E43D31"/>
                </a:solidFill>
              </a:rPr>
              <a:t> al </a:t>
            </a:r>
            <a:r>
              <a:rPr lang="en-CA" sz="2400" dirty="0" err="1">
                <a:solidFill>
                  <a:srgbClr val="E43D31"/>
                </a:solidFill>
              </a:rPr>
              <a:t>paciente</a:t>
            </a:r>
            <a:r>
              <a:rPr lang="en-CA" sz="2400" dirty="0">
                <a:solidFill>
                  <a:srgbClr val="E43D31"/>
                </a:solidFill>
              </a:rPr>
              <a:t>: </a:t>
            </a:r>
            <a:br>
              <a:rPr lang="en-CA" sz="2400" dirty="0">
                <a:solidFill>
                  <a:srgbClr val="E43D31"/>
                </a:solidFill>
              </a:rPr>
            </a:br>
            <a:r>
              <a:rPr lang="en-CA" sz="2400" dirty="0">
                <a:solidFill>
                  <a:srgbClr val="E43D31"/>
                </a:solidFill>
              </a:rPr>
              <a:t>¿Por </a:t>
            </a:r>
            <a:r>
              <a:rPr lang="en-CA" sz="2400" dirty="0" err="1">
                <a:solidFill>
                  <a:srgbClr val="E43D31"/>
                </a:solidFill>
              </a:rPr>
              <a:t>qué</a:t>
            </a:r>
            <a:r>
              <a:rPr lang="en-CA" sz="2400" dirty="0">
                <a:solidFill>
                  <a:srgbClr val="E43D31"/>
                </a:solidFill>
              </a:rPr>
              <a:t> </a:t>
            </a:r>
            <a:r>
              <a:rPr lang="en-CA" sz="2400" dirty="0" err="1">
                <a:solidFill>
                  <a:srgbClr val="E43D31"/>
                </a:solidFill>
              </a:rPr>
              <a:t>estas</a:t>
            </a:r>
            <a:r>
              <a:rPr lang="en-CA" sz="2400" dirty="0">
                <a:solidFill>
                  <a:srgbClr val="E43D31"/>
                </a:solidFill>
              </a:rPr>
              <a:t> </a:t>
            </a:r>
            <a:r>
              <a:rPr lang="en-CA" sz="2400" dirty="0" err="1">
                <a:solidFill>
                  <a:srgbClr val="E43D31"/>
                </a:solidFill>
              </a:rPr>
              <a:t>recomendaciones</a:t>
            </a:r>
            <a:r>
              <a:rPr lang="en-CA" sz="2400" dirty="0">
                <a:solidFill>
                  <a:srgbClr val="E43D31"/>
                </a:solidFill>
              </a:rPr>
              <a:t> son “</a:t>
            </a:r>
            <a:r>
              <a:rPr lang="en-CA" sz="2400" dirty="0" err="1">
                <a:solidFill>
                  <a:srgbClr val="E43D31"/>
                </a:solidFill>
              </a:rPr>
              <a:t>condicionales</a:t>
            </a:r>
            <a:r>
              <a:rPr lang="en-CA" sz="2400" dirty="0">
                <a:solidFill>
                  <a:srgbClr val="E43D31"/>
                </a:solidFill>
              </a:rPr>
              <a:t>”?</a:t>
            </a:r>
          </a:p>
        </p:txBody>
      </p:sp>
      <p:sp>
        <p:nvSpPr>
          <p:cNvPr id="3" name="Content Placeholder 2">
            <a:extLst>
              <a:ext uri="{FF2B5EF4-FFF2-40B4-BE49-F238E27FC236}">
                <a16:creationId xmlns:a16="http://schemas.microsoft.com/office/drawing/2014/main" id="{5D21427D-F26D-45E4-994D-F96D45A6E02B}"/>
              </a:ext>
            </a:extLst>
          </p:cNvPr>
          <p:cNvSpPr>
            <a:spLocks noGrp="1"/>
          </p:cNvSpPr>
          <p:nvPr>
            <p:ph idx="1"/>
          </p:nvPr>
        </p:nvSpPr>
        <p:spPr>
          <a:xfrm>
            <a:off x="626806" y="2501358"/>
            <a:ext cx="10972800" cy="1824566"/>
          </a:xfrm>
        </p:spPr>
        <p:txBody>
          <a:bodyPr>
            <a:normAutofit/>
          </a:bodyPr>
          <a:lstStyle/>
          <a:p>
            <a:pPr marL="0" indent="0">
              <a:buNone/>
            </a:pPr>
            <a:r>
              <a:rPr lang="en-CA" sz="2400" i="1" dirty="0">
                <a:solidFill>
                  <a:srgbClr val="E43D31"/>
                </a:solidFill>
              </a:rPr>
              <a:t>53 </a:t>
            </a:r>
            <a:r>
              <a:rPr lang="en-CA" sz="2400" i="1" dirty="0" err="1">
                <a:solidFill>
                  <a:srgbClr val="E43D31"/>
                </a:solidFill>
              </a:rPr>
              <a:t>años</a:t>
            </a:r>
            <a:r>
              <a:rPr lang="en-CA" sz="2400" i="1" dirty="0">
                <a:solidFill>
                  <a:srgbClr val="E43D31"/>
                </a:solidFill>
              </a:rPr>
              <a:t> </a:t>
            </a:r>
            <a:r>
              <a:rPr lang="en-CA" sz="2400" i="1" dirty="0" err="1">
                <a:solidFill>
                  <a:srgbClr val="E43D31"/>
                </a:solidFill>
              </a:rPr>
              <a:t>femenina</a:t>
            </a:r>
            <a:r>
              <a:rPr lang="en-CA" sz="2400" i="1" dirty="0">
                <a:solidFill>
                  <a:srgbClr val="E43D31"/>
                </a:solidFill>
              </a:rPr>
              <a:t> con TVP previa no </a:t>
            </a:r>
            <a:r>
              <a:rPr lang="en-CA" sz="2400" i="1" dirty="0" err="1">
                <a:solidFill>
                  <a:srgbClr val="E43D31"/>
                </a:solidFill>
              </a:rPr>
              <a:t>provocada</a:t>
            </a:r>
            <a:r>
              <a:rPr lang="en-CA" sz="2400" i="1" dirty="0">
                <a:solidFill>
                  <a:srgbClr val="E43D31"/>
                </a:solidFill>
              </a:rPr>
              <a:t> y </a:t>
            </a:r>
            <a:r>
              <a:rPr lang="en-CA" sz="2400" i="1" dirty="0" err="1">
                <a:solidFill>
                  <a:srgbClr val="E43D31"/>
                </a:solidFill>
              </a:rPr>
              <a:t>obesidad</a:t>
            </a:r>
            <a:endParaRPr lang="en-CA" sz="2400" i="1" dirty="0">
              <a:solidFill>
                <a:srgbClr val="E43D31"/>
              </a:solidFill>
            </a:endParaRPr>
          </a:p>
          <a:p>
            <a:endParaRPr lang="en-CA" sz="300" i="1" dirty="0">
              <a:solidFill>
                <a:srgbClr val="FF0000"/>
              </a:solidFill>
            </a:endParaRPr>
          </a:p>
          <a:p>
            <a:pPr marL="0" indent="0">
              <a:buNone/>
            </a:pPr>
            <a:r>
              <a:rPr lang="en-CA" sz="1800" b="1" dirty="0">
                <a:solidFill>
                  <a:srgbClr val="725172"/>
                </a:solidFill>
              </a:rPr>
              <a:t>¿</a:t>
            </a:r>
            <a:r>
              <a:rPr lang="en-CA" sz="1800" b="1" dirty="0" err="1">
                <a:solidFill>
                  <a:srgbClr val="725172"/>
                </a:solidFill>
              </a:rPr>
              <a:t>Cuál</a:t>
            </a:r>
            <a:r>
              <a:rPr lang="en-CA" sz="1800" b="1" dirty="0">
                <a:solidFill>
                  <a:srgbClr val="725172"/>
                </a:solidFill>
              </a:rPr>
              <a:t> </a:t>
            </a:r>
            <a:r>
              <a:rPr lang="en-CA" sz="1800" b="1" dirty="0" err="1">
                <a:solidFill>
                  <a:srgbClr val="725172"/>
                </a:solidFill>
              </a:rPr>
              <a:t>es</a:t>
            </a:r>
            <a:r>
              <a:rPr lang="en-CA" sz="1800" b="1" dirty="0">
                <a:solidFill>
                  <a:srgbClr val="725172"/>
                </a:solidFill>
              </a:rPr>
              <a:t> </a:t>
            </a:r>
            <a:r>
              <a:rPr lang="en-CA" sz="1800" b="1" dirty="0" err="1">
                <a:solidFill>
                  <a:srgbClr val="725172"/>
                </a:solidFill>
              </a:rPr>
              <a:t>su</a:t>
            </a:r>
            <a:r>
              <a:rPr lang="en-CA" sz="1800" b="1" dirty="0">
                <a:solidFill>
                  <a:srgbClr val="725172"/>
                </a:solidFill>
              </a:rPr>
              <a:t> </a:t>
            </a:r>
            <a:r>
              <a:rPr lang="en-CA" sz="1800" b="1" dirty="0" err="1">
                <a:solidFill>
                  <a:srgbClr val="725172"/>
                </a:solidFill>
              </a:rPr>
              <a:t>riesgo</a:t>
            </a:r>
            <a:r>
              <a:rPr lang="en-CA" sz="1800" b="1" dirty="0">
                <a:solidFill>
                  <a:srgbClr val="725172"/>
                </a:solidFill>
              </a:rPr>
              <a:t> de TVP </a:t>
            </a:r>
            <a:r>
              <a:rPr lang="en-CA" sz="1800" b="1" dirty="0" err="1">
                <a:solidFill>
                  <a:srgbClr val="725172"/>
                </a:solidFill>
              </a:rPr>
              <a:t>asociado</a:t>
            </a:r>
            <a:r>
              <a:rPr lang="en-CA" sz="1800" b="1" dirty="0">
                <a:solidFill>
                  <a:srgbClr val="725172"/>
                </a:solidFill>
              </a:rPr>
              <a:t> a sus </a:t>
            </a:r>
            <a:r>
              <a:rPr lang="en-CA" sz="1800" b="1" dirty="0" err="1">
                <a:solidFill>
                  <a:srgbClr val="725172"/>
                </a:solidFill>
              </a:rPr>
              <a:t>factores</a:t>
            </a:r>
            <a:r>
              <a:rPr lang="en-CA" sz="1800" b="1" dirty="0">
                <a:solidFill>
                  <a:srgbClr val="725172"/>
                </a:solidFill>
              </a:rPr>
              <a:t> de </a:t>
            </a:r>
            <a:r>
              <a:rPr lang="en-CA" sz="1800" b="1" dirty="0" err="1">
                <a:solidFill>
                  <a:srgbClr val="725172"/>
                </a:solidFill>
              </a:rPr>
              <a:t>riesgo</a:t>
            </a:r>
            <a:r>
              <a:rPr lang="en-CA" sz="1800" b="1" dirty="0">
                <a:solidFill>
                  <a:srgbClr val="725172"/>
                </a:solidFill>
              </a:rPr>
              <a:t> con el </a:t>
            </a:r>
            <a:r>
              <a:rPr lang="en-CA" sz="1800" b="1" dirty="0" err="1">
                <a:solidFill>
                  <a:srgbClr val="725172"/>
                </a:solidFill>
              </a:rPr>
              <a:t>vuelo</a:t>
            </a:r>
            <a:r>
              <a:rPr lang="en-CA" sz="1800" b="1" dirty="0">
                <a:solidFill>
                  <a:srgbClr val="725172"/>
                </a:solidFill>
              </a:rPr>
              <a:t>??</a:t>
            </a:r>
          </a:p>
          <a:p>
            <a:pPr marL="0" indent="0">
              <a:buNone/>
            </a:pPr>
            <a:r>
              <a:rPr lang="es-ES" sz="1800" i="1" dirty="0"/>
              <a:t>Riesgo anual basal ≈ 1 en 1000 (edad) x 2 (obesidad) x 5 (TEV anterior) ≈ 1 en 100 por año</a:t>
            </a:r>
          </a:p>
          <a:p>
            <a:pPr marL="0" indent="0">
              <a:buNone/>
            </a:pPr>
            <a:r>
              <a:rPr lang="es-ES" sz="1800" i="1" dirty="0"/>
              <a:t>Riesgo diario de TEV ≈ 1 en 100 x 1 en 365 días por año ≈ 1 en 3650</a:t>
            </a:r>
          </a:p>
          <a:p>
            <a:pPr marL="0" indent="0">
              <a:buNone/>
            </a:pPr>
            <a:r>
              <a:rPr lang="es-ES" sz="1800" i="1" dirty="0"/>
              <a:t>Riesgo de TEV por vuelo ≈ 1 en 3650 (riesgo diario) x 30 días de riesgo x 3 (RR con vuelo) ≈ 3 </a:t>
            </a:r>
            <a:r>
              <a:rPr lang="en-CA" sz="1800" dirty="0"/>
              <a:t>% </a:t>
            </a:r>
          </a:p>
        </p:txBody>
      </p:sp>
      <p:sp>
        <p:nvSpPr>
          <p:cNvPr id="7" name="Down Arrow 6"/>
          <p:cNvSpPr/>
          <p:nvPr/>
        </p:nvSpPr>
        <p:spPr>
          <a:xfrm rot="10800000" flipH="1">
            <a:off x="9506579" y="3899006"/>
            <a:ext cx="184826" cy="369648"/>
          </a:xfrm>
          <a:prstGeom prst="downArrow">
            <a:avLst/>
          </a:prstGeom>
          <a:solidFill>
            <a:srgbClr val="E43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CDEF51-74C6-41C5-8E23-2315EB66E594}"/>
              </a:ext>
            </a:extLst>
          </p:cNvPr>
          <p:cNvSpPr txBox="1"/>
          <p:nvPr/>
        </p:nvSpPr>
        <p:spPr>
          <a:xfrm>
            <a:off x="631137" y="4581032"/>
            <a:ext cx="5700838" cy="1661993"/>
          </a:xfrm>
          <a:prstGeom prst="rect">
            <a:avLst/>
          </a:prstGeom>
          <a:noFill/>
        </p:spPr>
        <p:txBody>
          <a:bodyPr wrap="square" lIns="0" tIns="0" rIns="0" bIns="0" rtlCol="0">
            <a:spAutoFit/>
          </a:bodyPr>
          <a:lstStyle/>
          <a:p>
            <a:r>
              <a:rPr lang="en-CA" b="1" dirty="0">
                <a:solidFill>
                  <a:srgbClr val="725172"/>
                </a:solidFill>
              </a:rPr>
              <a:t>¿</a:t>
            </a:r>
            <a:r>
              <a:rPr lang="en-CA" b="1" dirty="0" err="1">
                <a:solidFill>
                  <a:srgbClr val="725172"/>
                </a:solidFill>
              </a:rPr>
              <a:t>Cuál</a:t>
            </a:r>
            <a:r>
              <a:rPr lang="en-CA" b="1" dirty="0">
                <a:solidFill>
                  <a:srgbClr val="725172"/>
                </a:solidFill>
              </a:rPr>
              <a:t> es el </a:t>
            </a:r>
            <a:r>
              <a:rPr lang="en-CA" b="1" dirty="0" err="1">
                <a:solidFill>
                  <a:srgbClr val="725172"/>
                </a:solidFill>
              </a:rPr>
              <a:t>beneficio</a:t>
            </a:r>
            <a:r>
              <a:rPr lang="en-CA" b="1" dirty="0">
                <a:solidFill>
                  <a:srgbClr val="725172"/>
                </a:solidFill>
              </a:rPr>
              <a:t> de la tromboprofilaxis  de la HBPM?</a:t>
            </a:r>
          </a:p>
          <a:p>
            <a:pPr marL="285750" indent="-285750">
              <a:buFont typeface="Arial" panose="020B0604020202020204" pitchFamily="34" charset="0"/>
              <a:buChar char="•"/>
            </a:pPr>
            <a:r>
              <a:rPr lang="es-ES" dirty="0">
                <a:solidFill>
                  <a:schemeClr val="tx1">
                    <a:lumMod val="50000"/>
                    <a:lumOff val="50000"/>
                  </a:schemeClr>
                </a:solidFill>
              </a:rPr>
              <a:t>RR 0,10 (IC 95% 0,01-2,11) en comparación con ninguna intervención, </a:t>
            </a:r>
          </a:p>
          <a:p>
            <a:pPr marL="285750" indent="-285750">
              <a:buFont typeface="Arial" panose="020B0604020202020204" pitchFamily="34" charset="0"/>
              <a:buChar char="•"/>
            </a:pPr>
            <a:r>
              <a:rPr lang="es-ES" dirty="0">
                <a:solidFill>
                  <a:schemeClr val="tx1">
                    <a:lumMod val="50000"/>
                    <a:lumOff val="50000"/>
                  </a:schemeClr>
                </a:solidFill>
              </a:rPr>
              <a:t>Riesgo aproximado de TEV por vuelo con HBPM = 3 % x 0,10 = 0,3 % (incertidumbre alta, IC del 95 %: 0,03 % a 6,3 %)</a:t>
            </a:r>
            <a:endParaRPr lang="en-CA" dirty="0">
              <a:solidFill>
                <a:schemeClr val="tx1">
                  <a:lumMod val="50000"/>
                  <a:lumOff val="50000"/>
                </a:schemeClr>
              </a:solidFill>
            </a:endParaRPr>
          </a:p>
        </p:txBody>
      </p:sp>
      <p:sp>
        <p:nvSpPr>
          <p:cNvPr id="4" name="TextBox 3">
            <a:extLst>
              <a:ext uri="{FF2B5EF4-FFF2-40B4-BE49-F238E27FC236}">
                <a16:creationId xmlns:a16="http://schemas.microsoft.com/office/drawing/2014/main" id="{89E8EBFC-791A-4C89-961A-42F1DE22F46F}"/>
              </a:ext>
            </a:extLst>
          </p:cNvPr>
          <p:cNvSpPr txBox="1"/>
          <p:nvPr/>
        </p:nvSpPr>
        <p:spPr>
          <a:xfrm>
            <a:off x="9916618" y="6128431"/>
            <a:ext cx="3051344" cy="461665"/>
          </a:xfrm>
          <a:prstGeom prst="rect">
            <a:avLst/>
          </a:prstGeom>
          <a:noFill/>
        </p:spPr>
        <p:txBody>
          <a:bodyPr wrap="square" rtlCol="0">
            <a:spAutoFit/>
          </a:bodyPr>
          <a:lstStyle/>
          <a:p>
            <a:r>
              <a:rPr lang="en-CA" sz="1200" dirty="0" err="1">
                <a:solidFill>
                  <a:schemeClr val="tx1">
                    <a:lumMod val="50000"/>
                    <a:lumOff val="50000"/>
                  </a:schemeClr>
                </a:solidFill>
              </a:rPr>
              <a:t>Eichinger</a:t>
            </a:r>
            <a:r>
              <a:rPr lang="en-CA" sz="1200" dirty="0">
                <a:solidFill>
                  <a:schemeClr val="tx1">
                    <a:lumMod val="50000"/>
                    <a:lumOff val="50000"/>
                  </a:schemeClr>
                </a:solidFill>
              </a:rPr>
              <a:t> Arch Int Med 2008</a:t>
            </a:r>
          </a:p>
          <a:p>
            <a:r>
              <a:rPr lang="en-CA" sz="1200" dirty="0">
                <a:solidFill>
                  <a:schemeClr val="tx1">
                    <a:lumMod val="50000"/>
                    <a:lumOff val="50000"/>
                  </a:schemeClr>
                </a:solidFill>
              </a:rPr>
              <a:t>Silverstein Arch Int Med 1998</a:t>
            </a:r>
          </a:p>
        </p:txBody>
      </p:sp>
      <p:sp>
        <p:nvSpPr>
          <p:cNvPr id="8" name="Content Placeholder 7">
            <a:extLst>
              <a:ext uri="{FF2B5EF4-FFF2-40B4-BE49-F238E27FC236}">
                <a16:creationId xmlns:a16="http://schemas.microsoft.com/office/drawing/2014/main" id="{45227394-CC72-4342-9A89-1582111D3F1E}"/>
              </a:ext>
            </a:extLst>
          </p:cNvPr>
          <p:cNvSpPr txBox="1">
            <a:spLocks/>
          </p:cNvSpPr>
          <p:nvPr/>
        </p:nvSpPr>
        <p:spPr>
          <a:xfrm>
            <a:off x="6840369" y="4564405"/>
            <a:ext cx="4759238" cy="1506756"/>
          </a:xfrm>
          <a:prstGeom prst="rect">
            <a:avLst/>
          </a:prstGeom>
          <a:solidFill>
            <a:srgbClr val="FDDDB0"/>
          </a:solidFill>
        </p:spPr>
        <p:txBody>
          <a:bodyPr lIns="91440" tIns="91440" rIns="91440" bIns="91440">
            <a:noAutofit/>
          </a:bodyPr>
          <a:lstStyle>
            <a:lvl1pPr marL="457189" indent="-457189" algn="l" defTabSz="609585" rtl="0" eaLnBrk="0" fontAlgn="base" hangingPunct="0">
              <a:spcBef>
                <a:spcPct val="20000"/>
              </a:spcBef>
              <a:spcAft>
                <a:spcPct val="0"/>
              </a:spcAft>
              <a:buFont typeface="Arial" charset="0"/>
              <a:buChar char="•"/>
              <a:defRPr sz="2666"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2"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6"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CA" sz="1400" dirty="0">
                <a:solidFill>
                  <a:schemeClr val="tx1">
                    <a:lumMod val="50000"/>
                    <a:lumOff val="50000"/>
                  </a:schemeClr>
                </a:solidFill>
              </a:rPr>
              <a:t>COMENTARIOS</a:t>
            </a:r>
          </a:p>
          <a:p>
            <a:pPr marL="182869" indent="-182869"/>
            <a:r>
              <a:rPr lang="en-CA" sz="1400" dirty="0">
                <a:solidFill>
                  <a:schemeClr val="tx1">
                    <a:lumMod val="50000"/>
                    <a:lumOff val="50000"/>
                  </a:schemeClr>
                </a:solidFill>
              </a:rPr>
              <a:t>Medias de </a:t>
            </a:r>
            <a:r>
              <a:rPr lang="en-CA" sz="1400" dirty="0" err="1">
                <a:solidFill>
                  <a:schemeClr val="tx1">
                    <a:lumMod val="50000"/>
                    <a:lumOff val="50000"/>
                  </a:schemeClr>
                </a:solidFill>
              </a:rPr>
              <a:t>compresion</a:t>
            </a:r>
            <a:r>
              <a:rPr lang="en-CA" sz="1400" dirty="0">
                <a:solidFill>
                  <a:schemeClr val="tx1">
                    <a:lumMod val="50000"/>
                    <a:lumOff val="50000"/>
                  </a:schemeClr>
                </a:solidFill>
              </a:rPr>
              <a:t> </a:t>
            </a:r>
            <a:r>
              <a:rPr lang="en-CA" sz="1400" dirty="0" err="1">
                <a:solidFill>
                  <a:schemeClr val="tx1">
                    <a:lumMod val="50000"/>
                    <a:lumOff val="50000"/>
                  </a:schemeClr>
                </a:solidFill>
              </a:rPr>
              <a:t>graduadas</a:t>
            </a:r>
            <a:r>
              <a:rPr lang="en-CA" sz="1400" dirty="0">
                <a:solidFill>
                  <a:schemeClr val="tx1">
                    <a:lumMod val="50000"/>
                    <a:lumOff val="50000"/>
                  </a:schemeClr>
                </a:solidFill>
              </a:rPr>
              <a:t>, HBPM y </a:t>
            </a:r>
            <a:r>
              <a:rPr lang="en-CA" sz="1400" dirty="0" err="1">
                <a:solidFill>
                  <a:schemeClr val="tx1">
                    <a:lumMod val="50000"/>
                    <a:lumOff val="50000"/>
                  </a:schemeClr>
                </a:solidFill>
              </a:rPr>
              <a:t>aspirina</a:t>
            </a:r>
            <a:r>
              <a:rPr lang="en-CA" sz="1400" dirty="0">
                <a:solidFill>
                  <a:schemeClr val="tx1">
                    <a:lumMod val="50000"/>
                    <a:lumOff val="50000"/>
                  </a:schemeClr>
                </a:solidFill>
              </a:rPr>
              <a:t> </a:t>
            </a:r>
            <a:r>
              <a:rPr lang="en-CA" sz="1400" dirty="0" err="1">
                <a:solidFill>
                  <a:schemeClr val="tx1">
                    <a:lumMod val="50000"/>
                    <a:lumOff val="50000"/>
                  </a:schemeClr>
                </a:solidFill>
              </a:rPr>
              <a:t>tienen</a:t>
            </a:r>
            <a:r>
              <a:rPr lang="en-CA" sz="1400" dirty="0">
                <a:solidFill>
                  <a:schemeClr val="tx1">
                    <a:lumMod val="50000"/>
                    <a:lumOff val="50000"/>
                  </a:schemeClr>
                </a:solidFill>
              </a:rPr>
              <a:t> un </a:t>
            </a:r>
            <a:r>
              <a:rPr lang="en-CA" sz="1400" dirty="0" err="1">
                <a:solidFill>
                  <a:schemeClr val="tx1">
                    <a:lumMod val="50000"/>
                    <a:lumOff val="50000"/>
                  </a:schemeClr>
                </a:solidFill>
              </a:rPr>
              <a:t>pequeño</a:t>
            </a:r>
            <a:r>
              <a:rPr lang="en-CA" sz="1400" dirty="0">
                <a:solidFill>
                  <a:schemeClr val="tx1">
                    <a:lumMod val="50000"/>
                    <a:lumOff val="50000"/>
                  </a:schemeClr>
                </a:solidFill>
              </a:rPr>
              <a:t>, </a:t>
            </a:r>
            <a:r>
              <a:rPr lang="en-CA" sz="1400" dirty="0" err="1">
                <a:solidFill>
                  <a:schemeClr val="tx1">
                    <a:lumMod val="50000"/>
                    <a:lumOff val="50000"/>
                  </a:schemeClr>
                </a:solidFill>
              </a:rPr>
              <a:t>incierto</a:t>
            </a:r>
            <a:r>
              <a:rPr lang="en-CA" sz="1400" dirty="0">
                <a:solidFill>
                  <a:schemeClr val="tx1">
                    <a:lumMod val="50000"/>
                    <a:lumOff val="50000"/>
                  </a:schemeClr>
                </a:solidFill>
              </a:rPr>
              <a:t> </a:t>
            </a:r>
            <a:r>
              <a:rPr lang="en-CA" sz="1400" dirty="0" err="1">
                <a:solidFill>
                  <a:schemeClr val="tx1">
                    <a:lumMod val="50000"/>
                    <a:lumOff val="50000"/>
                  </a:schemeClr>
                </a:solidFill>
              </a:rPr>
              <a:t>efecto</a:t>
            </a:r>
            <a:r>
              <a:rPr lang="en-CA" sz="1400" dirty="0">
                <a:solidFill>
                  <a:schemeClr val="tx1">
                    <a:lumMod val="50000"/>
                    <a:lumOff val="50000"/>
                  </a:schemeClr>
                </a:solidFill>
              </a:rPr>
              <a:t> </a:t>
            </a:r>
            <a:r>
              <a:rPr lang="en-CA" sz="1400" dirty="0" err="1">
                <a:solidFill>
                  <a:schemeClr val="tx1">
                    <a:lumMod val="50000"/>
                    <a:lumOff val="50000"/>
                  </a:schemeClr>
                </a:solidFill>
              </a:rPr>
              <a:t>en</a:t>
            </a:r>
            <a:r>
              <a:rPr lang="en-CA" sz="1400" dirty="0">
                <a:solidFill>
                  <a:schemeClr val="tx1">
                    <a:lumMod val="50000"/>
                    <a:lumOff val="50000"/>
                  </a:schemeClr>
                </a:solidFill>
              </a:rPr>
              <a:t> la </a:t>
            </a:r>
            <a:r>
              <a:rPr lang="en-CA" sz="1400" dirty="0" err="1">
                <a:solidFill>
                  <a:schemeClr val="tx1">
                    <a:lumMod val="50000"/>
                    <a:lumOff val="50000"/>
                  </a:schemeClr>
                </a:solidFill>
              </a:rPr>
              <a:t>prevención</a:t>
            </a:r>
            <a:r>
              <a:rPr lang="en-CA" sz="1400" dirty="0">
                <a:solidFill>
                  <a:schemeClr val="tx1">
                    <a:lumMod val="50000"/>
                    <a:lumOff val="50000"/>
                  </a:schemeClr>
                </a:solidFill>
              </a:rPr>
              <a:t> de TVP y el </a:t>
            </a:r>
            <a:r>
              <a:rPr lang="en-CA" sz="1400" dirty="0" err="1">
                <a:solidFill>
                  <a:schemeClr val="tx1">
                    <a:lumMod val="50000"/>
                    <a:lumOff val="50000"/>
                  </a:schemeClr>
                </a:solidFill>
              </a:rPr>
              <a:t>beneficio</a:t>
            </a:r>
            <a:r>
              <a:rPr lang="en-CA" sz="1400" dirty="0">
                <a:solidFill>
                  <a:schemeClr val="tx1">
                    <a:lumMod val="50000"/>
                    <a:lumOff val="50000"/>
                  </a:schemeClr>
                </a:solidFill>
              </a:rPr>
              <a:t> </a:t>
            </a:r>
            <a:r>
              <a:rPr lang="en-CA" sz="1400" dirty="0" err="1">
                <a:solidFill>
                  <a:schemeClr val="tx1">
                    <a:lumMod val="50000"/>
                    <a:lumOff val="50000"/>
                  </a:schemeClr>
                </a:solidFill>
              </a:rPr>
              <a:t>absoluto</a:t>
            </a:r>
            <a:r>
              <a:rPr lang="en-CA" sz="1400" dirty="0">
                <a:solidFill>
                  <a:schemeClr val="tx1">
                    <a:lumMod val="50000"/>
                    <a:lumOff val="50000"/>
                  </a:schemeClr>
                </a:solidFill>
              </a:rPr>
              <a:t> es </a:t>
            </a:r>
            <a:r>
              <a:rPr lang="en-CA" sz="1400" dirty="0" err="1">
                <a:solidFill>
                  <a:schemeClr val="tx1">
                    <a:lumMod val="50000"/>
                    <a:lumOff val="50000"/>
                  </a:schemeClr>
                </a:solidFill>
              </a:rPr>
              <a:t>muy</a:t>
            </a:r>
            <a:r>
              <a:rPr lang="en-CA" sz="1400" dirty="0">
                <a:solidFill>
                  <a:schemeClr val="tx1">
                    <a:lumMod val="50000"/>
                    <a:lumOff val="50000"/>
                  </a:schemeClr>
                </a:solidFill>
              </a:rPr>
              <a:t> </a:t>
            </a:r>
            <a:r>
              <a:rPr lang="en-CA" sz="1400" dirty="0" err="1">
                <a:solidFill>
                  <a:schemeClr val="tx1">
                    <a:lumMod val="50000"/>
                    <a:lumOff val="50000"/>
                  </a:schemeClr>
                </a:solidFill>
              </a:rPr>
              <a:t>pequeño</a:t>
            </a:r>
            <a:r>
              <a:rPr lang="en-CA" sz="1400" dirty="0">
                <a:solidFill>
                  <a:schemeClr val="tx1">
                    <a:lumMod val="50000"/>
                    <a:lumOff val="50000"/>
                  </a:schemeClr>
                </a:solidFill>
              </a:rPr>
              <a:t>.</a:t>
            </a:r>
          </a:p>
          <a:p>
            <a:pPr marL="182869" indent="-182869"/>
            <a:r>
              <a:rPr lang="en-CA" sz="1400" dirty="0">
                <a:solidFill>
                  <a:schemeClr val="tx1">
                    <a:lumMod val="50000"/>
                    <a:lumOff val="50000"/>
                  </a:schemeClr>
                </a:solidFill>
              </a:rPr>
              <a:t>Los </a:t>
            </a:r>
            <a:r>
              <a:rPr lang="en-CA" sz="1400" dirty="0" err="1">
                <a:solidFill>
                  <a:schemeClr val="tx1">
                    <a:lumMod val="50000"/>
                    <a:lumOff val="50000"/>
                  </a:schemeClr>
                </a:solidFill>
              </a:rPr>
              <a:t>médicos</a:t>
            </a:r>
            <a:r>
              <a:rPr lang="en-CA" sz="1400" dirty="0">
                <a:solidFill>
                  <a:schemeClr val="tx1">
                    <a:lumMod val="50000"/>
                    <a:lumOff val="50000"/>
                  </a:schemeClr>
                </a:solidFill>
              </a:rPr>
              <a:t> </a:t>
            </a:r>
            <a:r>
              <a:rPr lang="en-CA" sz="1400" dirty="0" err="1">
                <a:solidFill>
                  <a:schemeClr val="tx1">
                    <a:lumMod val="50000"/>
                    <a:lumOff val="50000"/>
                  </a:schemeClr>
                </a:solidFill>
              </a:rPr>
              <a:t>deben</a:t>
            </a:r>
            <a:r>
              <a:rPr lang="en-CA" sz="1400" dirty="0">
                <a:solidFill>
                  <a:schemeClr val="tx1">
                    <a:lumMod val="50000"/>
                    <a:lumOff val="50000"/>
                  </a:schemeClr>
                </a:solidFill>
              </a:rPr>
              <a:t> </a:t>
            </a:r>
            <a:r>
              <a:rPr lang="en-CA" sz="1400" dirty="0" err="1">
                <a:solidFill>
                  <a:schemeClr val="tx1">
                    <a:lumMod val="50000"/>
                    <a:lumOff val="50000"/>
                  </a:schemeClr>
                </a:solidFill>
              </a:rPr>
              <a:t>tomar</a:t>
            </a:r>
            <a:r>
              <a:rPr lang="en-CA" sz="1400" dirty="0">
                <a:solidFill>
                  <a:schemeClr val="tx1">
                    <a:lumMod val="50000"/>
                    <a:lumOff val="50000"/>
                  </a:schemeClr>
                </a:solidFill>
              </a:rPr>
              <a:t> </a:t>
            </a:r>
            <a:r>
              <a:rPr lang="en-CA" sz="1400" dirty="0" err="1">
                <a:solidFill>
                  <a:schemeClr val="tx1">
                    <a:lumMod val="50000"/>
                    <a:lumOff val="50000"/>
                  </a:schemeClr>
                </a:solidFill>
              </a:rPr>
              <a:t>en</a:t>
            </a:r>
            <a:r>
              <a:rPr lang="en-CA" sz="1400" dirty="0">
                <a:solidFill>
                  <a:schemeClr val="tx1">
                    <a:lumMod val="50000"/>
                    <a:lumOff val="50000"/>
                  </a:schemeClr>
                </a:solidFill>
              </a:rPr>
              <a:t> </a:t>
            </a:r>
            <a:r>
              <a:rPr lang="en-CA" sz="1400" dirty="0" err="1">
                <a:solidFill>
                  <a:schemeClr val="tx1">
                    <a:lumMod val="50000"/>
                    <a:lumOff val="50000"/>
                  </a:schemeClr>
                </a:solidFill>
              </a:rPr>
              <a:t>cuenta</a:t>
            </a:r>
            <a:r>
              <a:rPr lang="en-CA" sz="1400" dirty="0">
                <a:solidFill>
                  <a:schemeClr val="tx1">
                    <a:lumMod val="50000"/>
                    <a:lumOff val="50000"/>
                  </a:schemeClr>
                </a:solidFill>
              </a:rPr>
              <a:t> los </a:t>
            </a:r>
            <a:r>
              <a:rPr lang="en-CA" sz="1400" dirty="0" err="1">
                <a:solidFill>
                  <a:schemeClr val="tx1">
                    <a:lumMod val="50000"/>
                    <a:lumOff val="50000"/>
                  </a:schemeClr>
                </a:solidFill>
              </a:rPr>
              <a:t>factores</a:t>
            </a:r>
            <a:r>
              <a:rPr lang="en-CA" sz="1400" dirty="0">
                <a:solidFill>
                  <a:schemeClr val="tx1">
                    <a:lumMod val="50000"/>
                    <a:lumOff val="50000"/>
                  </a:schemeClr>
                </a:solidFill>
              </a:rPr>
              <a:t> de </a:t>
            </a:r>
            <a:r>
              <a:rPr lang="en-CA" sz="1400" dirty="0" err="1">
                <a:solidFill>
                  <a:schemeClr val="tx1">
                    <a:lumMod val="50000"/>
                    <a:lumOff val="50000"/>
                  </a:schemeClr>
                </a:solidFill>
              </a:rPr>
              <a:t>riesgo</a:t>
            </a:r>
            <a:r>
              <a:rPr lang="en-CA" sz="1400" dirty="0">
                <a:solidFill>
                  <a:schemeClr val="tx1">
                    <a:lumMod val="50000"/>
                    <a:lumOff val="50000"/>
                  </a:schemeClr>
                </a:solidFill>
              </a:rPr>
              <a:t> </a:t>
            </a:r>
            <a:r>
              <a:rPr lang="en-CA" sz="1400" dirty="0" err="1">
                <a:solidFill>
                  <a:schemeClr val="tx1">
                    <a:lumMod val="50000"/>
                    <a:lumOff val="50000"/>
                  </a:schemeClr>
                </a:solidFill>
              </a:rPr>
              <a:t>relacionados</a:t>
            </a:r>
            <a:r>
              <a:rPr lang="en-CA" sz="1400" dirty="0">
                <a:solidFill>
                  <a:schemeClr val="tx1">
                    <a:lumMod val="50000"/>
                    <a:lumOff val="50000"/>
                  </a:schemeClr>
                </a:solidFill>
              </a:rPr>
              <a:t> del </a:t>
            </a:r>
            <a:r>
              <a:rPr lang="en-CA" sz="1400" dirty="0" err="1">
                <a:solidFill>
                  <a:schemeClr val="tx1">
                    <a:lumMod val="50000"/>
                    <a:lumOff val="50000"/>
                  </a:schemeClr>
                </a:solidFill>
              </a:rPr>
              <a:t>paciente</a:t>
            </a:r>
            <a:endParaRPr lang="en-CA" sz="1400" dirty="0">
              <a:solidFill>
                <a:schemeClr val="tx1">
                  <a:lumMod val="50000"/>
                  <a:lumOff val="50000"/>
                </a:schemeClr>
              </a:solidFill>
            </a:endParaRPr>
          </a:p>
          <a:p>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549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A670-CCBF-4704-B1B3-7AB2224B85BD}"/>
              </a:ext>
            </a:extLst>
          </p:cNvPr>
          <p:cNvSpPr>
            <a:spLocks noGrp="1"/>
          </p:cNvSpPr>
          <p:nvPr>
            <p:ph type="title"/>
          </p:nvPr>
        </p:nvSpPr>
        <p:spPr/>
        <p:txBody>
          <a:bodyPr/>
          <a:lstStyle/>
          <a:p>
            <a:r>
              <a:rPr lang="en-CA" b="1" dirty="0"/>
              <a:t>Caso 3: </a:t>
            </a:r>
            <a:r>
              <a:rPr lang="en-CA" dirty="0" err="1"/>
              <a:t>Continuación</a:t>
            </a:r>
            <a:endParaRPr lang="en-CA" dirty="0"/>
          </a:p>
        </p:txBody>
      </p:sp>
      <p:sp>
        <p:nvSpPr>
          <p:cNvPr id="3" name="Content Placeholder 2">
            <a:extLst>
              <a:ext uri="{FF2B5EF4-FFF2-40B4-BE49-F238E27FC236}">
                <a16:creationId xmlns:a16="http://schemas.microsoft.com/office/drawing/2014/main" id="{25FF8F7D-C888-4158-BAE6-06921D6BE3A3}"/>
              </a:ext>
            </a:extLst>
          </p:cNvPr>
          <p:cNvSpPr>
            <a:spLocks noGrp="1"/>
          </p:cNvSpPr>
          <p:nvPr>
            <p:ph idx="1"/>
          </p:nvPr>
        </p:nvSpPr>
        <p:spPr>
          <a:xfrm>
            <a:off x="498611" y="2205370"/>
            <a:ext cx="10394676" cy="3954625"/>
          </a:xfrm>
        </p:spPr>
        <p:txBody>
          <a:bodyPr/>
          <a:lstStyle/>
          <a:p>
            <a:pPr marL="182869" indent="-182869"/>
            <a:r>
              <a:rPr lang="en-CA" sz="2800" dirty="0"/>
              <a:t>Dado que la </a:t>
            </a:r>
            <a:r>
              <a:rPr lang="en-CA" sz="2800" dirty="0" err="1"/>
              <a:t>paciente</a:t>
            </a:r>
            <a:r>
              <a:rPr lang="en-CA" sz="2800" dirty="0"/>
              <a:t> </a:t>
            </a:r>
            <a:r>
              <a:rPr lang="en-CA" sz="2800" dirty="0" err="1"/>
              <a:t>tiene</a:t>
            </a:r>
            <a:r>
              <a:rPr lang="en-CA" sz="2800" dirty="0"/>
              <a:t> una </a:t>
            </a:r>
            <a:r>
              <a:rPr lang="en-CA" sz="2800" dirty="0" err="1"/>
              <a:t>historia</a:t>
            </a:r>
            <a:r>
              <a:rPr lang="en-CA" sz="2800" dirty="0"/>
              <a:t>  TEP </a:t>
            </a:r>
            <a:r>
              <a:rPr lang="en-CA" sz="2800" dirty="0" err="1"/>
              <a:t>previo</a:t>
            </a:r>
            <a:r>
              <a:rPr lang="en-CA" sz="2800" dirty="0"/>
              <a:t> y es </a:t>
            </a:r>
            <a:r>
              <a:rPr lang="en-CA" sz="2800" dirty="0" err="1"/>
              <a:t>obesa</a:t>
            </a:r>
            <a:r>
              <a:rPr lang="en-CA" sz="2800" dirty="0"/>
              <a:t>, se </a:t>
            </a:r>
            <a:r>
              <a:rPr lang="en-CA" sz="2800" dirty="0" err="1"/>
              <a:t>justifica</a:t>
            </a:r>
            <a:r>
              <a:rPr lang="en-CA" sz="2800" dirty="0"/>
              <a:t> la </a:t>
            </a:r>
            <a:r>
              <a:rPr lang="en-CA" sz="2800" dirty="0" err="1"/>
              <a:t>indicación</a:t>
            </a:r>
            <a:r>
              <a:rPr lang="en-CA" sz="2800" dirty="0"/>
              <a:t> de tromboprofilaxis </a:t>
            </a:r>
            <a:r>
              <a:rPr lang="en-CA" sz="2800" dirty="0" err="1"/>
              <a:t>ya</a:t>
            </a:r>
            <a:r>
              <a:rPr lang="en-CA" sz="2800" dirty="0"/>
              <a:t> sea con medias de </a:t>
            </a:r>
            <a:r>
              <a:rPr lang="en-CA" sz="2800" dirty="0" err="1"/>
              <a:t>compresión</a:t>
            </a:r>
            <a:r>
              <a:rPr lang="en-CA" sz="2800" dirty="0"/>
              <a:t> </a:t>
            </a:r>
            <a:r>
              <a:rPr lang="en-CA" sz="2800" dirty="0" err="1"/>
              <a:t>graduadas</a:t>
            </a:r>
            <a:r>
              <a:rPr lang="en-CA" sz="2800" dirty="0"/>
              <a:t> o HBPM </a:t>
            </a:r>
            <a:r>
              <a:rPr lang="en-CA" sz="2800" dirty="0" err="1"/>
              <a:t>durante</a:t>
            </a:r>
            <a:r>
              <a:rPr lang="en-CA" sz="2800" dirty="0"/>
              <a:t> </a:t>
            </a:r>
            <a:r>
              <a:rPr lang="en-CA" sz="2800" dirty="0" err="1"/>
              <a:t>su</a:t>
            </a:r>
            <a:r>
              <a:rPr lang="en-CA" sz="2800" dirty="0"/>
              <a:t> </a:t>
            </a:r>
            <a:r>
              <a:rPr lang="en-CA" sz="2800" dirty="0" err="1"/>
              <a:t>vuelo</a:t>
            </a:r>
            <a:r>
              <a:rPr lang="en-CA" sz="2800" dirty="0"/>
              <a:t>.</a:t>
            </a:r>
          </a:p>
          <a:p>
            <a:pPr marL="182869" indent="-182869"/>
            <a:r>
              <a:rPr lang="en-CA" sz="2800" dirty="0"/>
              <a:t>Ella </a:t>
            </a:r>
            <a:r>
              <a:rPr lang="en-CA" sz="2800" dirty="0" err="1"/>
              <a:t>recibió</a:t>
            </a:r>
            <a:r>
              <a:rPr lang="en-CA" sz="2800" dirty="0"/>
              <a:t> tromboprofilaxis con HBPM </a:t>
            </a:r>
            <a:r>
              <a:rPr lang="en-CA" sz="2800" dirty="0" err="1"/>
              <a:t>en</a:t>
            </a:r>
            <a:r>
              <a:rPr lang="en-CA" sz="2800" dirty="0"/>
              <a:t> la </a:t>
            </a:r>
            <a:r>
              <a:rPr lang="en-CA" sz="2800" dirty="0" err="1"/>
              <a:t>mañana</a:t>
            </a:r>
            <a:r>
              <a:rPr lang="en-CA" sz="2800" dirty="0"/>
              <a:t> para </a:t>
            </a:r>
            <a:r>
              <a:rPr lang="en-CA" sz="2800" dirty="0" err="1"/>
              <a:t>su</a:t>
            </a:r>
            <a:r>
              <a:rPr lang="en-CA" sz="2800" dirty="0"/>
              <a:t> </a:t>
            </a:r>
            <a:r>
              <a:rPr lang="en-CA" sz="2800" dirty="0" err="1"/>
              <a:t>vuelo</a:t>
            </a:r>
            <a:r>
              <a:rPr lang="en-CA" sz="2800" dirty="0"/>
              <a:t> de 7-horas de </a:t>
            </a:r>
            <a:r>
              <a:rPr lang="en-CA" sz="2800" dirty="0" err="1"/>
              <a:t>duración</a:t>
            </a:r>
            <a:r>
              <a:rPr lang="en-CA" sz="2800" dirty="0"/>
              <a:t> y no </a:t>
            </a:r>
            <a:r>
              <a:rPr lang="en-CA" sz="2800" dirty="0" err="1"/>
              <a:t>desarrolló</a:t>
            </a:r>
            <a:r>
              <a:rPr lang="en-CA" sz="2800" dirty="0"/>
              <a:t> TVP.</a:t>
            </a:r>
          </a:p>
        </p:txBody>
      </p:sp>
    </p:spTree>
    <p:extLst>
      <p:ext uri="{BB962C8B-B14F-4D97-AF65-F5344CB8AC3E}">
        <p14:creationId xmlns:p14="http://schemas.microsoft.com/office/powerpoint/2010/main" val="4205739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b="1" dirty="0" err="1"/>
              <a:t>Resumen</a:t>
            </a:r>
            <a:r>
              <a:rPr lang="en-CA" b="1" dirty="0"/>
              <a:t> </a:t>
            </a:r>
            <a:r>
              <a:rPr lang="en-CA" b="1" dirty="0" err="1"/>
              <a:t>Parte</a:t>
            </a:r>
            <a:r>
              <a:rPr lang="en-CA" b="1" dirty="0"/>
              <a:t> 1: </a:t>
            </a:r>
            <a:r>
              <a:rPr lang="en-CA" dirty="0" err="1"/>
              <a:t>Volviendo</a:t>
            </a:r>
            <a:r>
              <a:rPr lang="en-CA" dirty="0"/>
              <a:t> a </a:t>
            </a:r>
            <a:r>
              <a:rPr lang="en-CA" dirty="0" err="1"/>
              <a:t>nuestros</a:t>
            </a:r>
            <a:r>
              <a:rPr lang="en-CA" dirty="0"/>
              <a:t> </a:t>
            </a:r>
            <a:r>
              <a:rPr lang="en-CA" dirty="0" err="1"/>
              <a:t>objetivos</a:t>
            </a:r>
            <a:endParaRPr lang="en-CA" dirty="0"/>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2222731"/>
            <a:ext cx="11229562" cy="4496844"/>
          </a:xfrm>
        </p:spPr>
        <p:txBody>
          <a:bodyPr>
            <a:normAutofit/>
          </a:bodyPr>
          <a:lstStyle/>
          <a:p>
            <a:pPr marL="0" indent="0">
              <a:buNone/>
            </a:pPr>
            <a:r>
              <a:rPr lang="en-CA" sz="2000" dirty="0"/>
              <a:t>1.   </a:t>
            </a:r>
            <a:r>
              <a:rPr lang="en-CA" sz="2400" dirty="0"/>
              <a:t> </a:t>
            </a:r>
            <a:r>
              <a:rPr lang="en-CA" sz="2400" dirty="0" err="1"/>
              <a:t>Establecer</a:t>
            </a:r>
            <a:r>
              <a:rPr lang="en-CA" sz="2400" dirty="0"/>
              <a:t>  </a:t>
            </a:r>
            <a:r>
              <a:rPr lang="en-CA" sz="2400" dirty="0" err="1"/>
              <a:t>indicación</a:t>
            </a:r>
            <a:r>
              <a:rPr lang="en-CA" sz="2400" dirty="0"/>
              <a:t> de </a:t>
            </a:r>
            <a:r>
              <a:rPr lang="en-CA" sz="2400" dirty="0" err="1"/>
              <a:t>Tromboprofilaxia</a:t>
            </a:r>
            <a:r>
              <a:rPr lang="en-CA" sz="2400" dirty="0"/>
              <a:t> </a:t>
            </a:r>
            <a:r>
              <a:rPr lang="en-CA" sz="2400" dirty="0" err="1"/>
              <a:t>en</a:t>
            </a:r>
            <a:r>
              <a:rPr lang="en-CA" sz="2400" dirty="0"/>
              <a:t> </a:t>
            </a:r>
            <a:r>
              <a:rPr lang="en-CA" sz="2400" dirty="0" err="1"/>
              <a:t>pacientes</a:t>
            </a:r>
            <a:r>
              <a:rPr lang="en-CA" sz="2400" dirty="0"/>
              <a:t> </a:t>
            </a:r>
            <a:r>
              <a:rPr lang="en-CA" sz="2400" dirty="0" err="1"/>
              <a:t>Quirúrgicos</a:t>
            </a:r>
            <a:r>
              <a:rPr lang="en-CA" sz="2000" dirty="0"/>
              <a:t> </a:t>
            </a:r>
          </a:p>
          <a:p>
            <a:pPr lvl="1"/>
            <a:r>
              <a:rPr lang="en-CA" sz="2000" dirty="0" err="1">
                <a:solidFill>
                  <a:srgbClr val="E43D33"/>
                </a:solidFill>
              </a:rPr>
              <a:t>Uso</a:t>
            </a:r>
            <a:r>
              <a:rPr lang="en-CA" sz="2000" dirty="0">
                <a:solidFill>
                  <a:srgbClr val="E43D33"/>
                </a:solidFill>
              </a:rPr>
              <a:t> de </a:t>
            </a:r>
            <a:r>
              <a:rPr lang="en-CA" sz="2000" dirty="0" err="1">
                <a:solidFill>
                  <a:srgbClr val="E43D33"/>
                </a:solidFill>
              </a:rPr>
              <a:t>Profilaxis</a:t>
            </a:r>
            <a:r>
              <a:rPr lang="en-CA" sz="2000" dirty="0">
                <a:solidFill>
                  <a:srgbClr val="E43D33"/>
                </a:solidFill>
              </a:rPr>
              <a:t> en </a:t>
            </a:r>
            <a:r>
              <a:rPr lang="en-CA" sz="2000" dirty="0" err="1">
                <a:solidFill>
                  <a:srgbClr val="E43D33"/>
                </a:solidFill>
              </a:rPr>
              <a:t>cirugía</a:t>
            </a:r>
            <a:r>
              <a:rPr lang="en-CA" sz="2000" dirty="0">
                <a:solidFill>
                  <a:srgbClr val="E43D33"/>
                </a:solidFill>
              </a:rPr>
              <a:t> general de riesgo moderado a alto de TVP, en cirugía post trauma y </a:t>
            </a:r>
            <a:r>
              <a:rPr lang="en-CA" sz="2000" dirty="0" err="1">
                <a:solidFill>
                  <a:srgbClr val="E43D33"/>
                </a:solidFill>
              </a:rPr>
              <a:t>Qx</a:t>
            </a:r>
            <a:r>
              <a:rPr lang="en-CA" sz="2000" dirty="0">
                <a:solidFill>
                  <a:srgbClr val="E43D33"/>
                </a:solidFill>
              </a:rPr>
              <a:t> </a:t>
            </a:r>
            <a:r>
              <a:rPr lang="en-CA" sz="2000" dirty="0" err="1">
                <a:solidFill>
                  <a:srgbClr val="E43D33"/>
                </a:solidFill>
              </a:rPr>
              <a:t>neuroquirúrgico</a:t>
            </a:r>
            <a:r>
              <a:rPr lang="en-CA" sz="2000" dirty="0">
                <a:solidFill>
                  <a:srgbClr val="E43D33"/>
                </a:solidFill>
              </a:rPr>
              <a:t> mayor</a:t>
            </a:r>
            <a:endParaRPr lang="en-CA" sz="2000" dirty="0"/>
          </a:p>
          <a:p>
            <a:pPr marL="0" indent="0">
              <a:buNone/>
            </a:pPr>
            <a:r>
              <a:rPr lang="en-CA" sz="2000" dirty="0"/>
              <a:t>2.   </a:t>
            </a:r>
            <a:r>
              <a:rPr lang="en-CA" sz="2400" dirty="0"/>
              <a:t>Entender el Uso de </a:t>
            </a:r>
            <a:r>
              <a:rPr lang="en-CA" sz="2400" dirty="0" err="1"/>
              <a:t>Profilaxia</a:t>
            </a:r>
            <a:r>
              <a:rPr lang="en-CA" sz="2400" dirty="0"/>
              <a:t> </a:t>
            </a:r>
            <a:r>
              <a:rPr lang="en-CA" sz="2400" dirty="0" err="1"/>
              <a:t>mecánica</a:t>
            </a:r>
            <a:r>
              <a:rPr lang="en-CA" sz="2400" dirty="0"/>
              <a:t> y sus </a:t>
            </a:r>
            <a:r>
              <a:rPr lang="en-CA" sz="2400" dirty="0" err="1"/>
              <a:t>tipos</a:t>
            </a:r>
            <a:r>
              <a:rPr lang="en-CA" sz="2400" dirty="0"/>
              <a:t> </a:t>
            </a:r>
            <a:r>
              <a:rPr lang="en-CA" sz="2400" dirty="0" err="1"/>
              <a:t>en</a:t>
            </a:r>
            <a:r>
              <a:rPr lang="en-CA" sz="2400" dirty="0"/>
              <a:t> </a:t>
            </a:r>
            <a:r>
              <a:rPr lang="en-CA" sz="2400" dirty="0" err="1"/>
              <a:t>Cirugía</a:t>
            </a:r>
            <a:endParaRPr lang="en-CA" sz="2400" dirty="0"/>
          </a:p>
          <a:p>
            <a:pPr lvl="1"/>
            <a:r>
              <a:rPr lang="en-CA" sz="2000" dirty="0" err="1">
                <a:solidFill>
                  <a:srgbClr val="E43D33"/>
                </a:solidFill>
              </a:rPr>
              <a:t>Pacientes</a:t>
            </a:r>
            <a:r>
              <a:rPr lang="en-CA" sz="2000" dirty="0">
                <a:solidFill>
                  <a:srgbClr val="E43D33"/>
                </a:solidFill>
              </a:rPr>
              <a:t> con </a:t>
            </a:r>
            <a:r>
              <a:rPr lang="en-CA" sz="2000" dirty="0" err="1">
                <a:solidFill>
                  <a:srgbClr val="E43D33"/>
                </a:solidFill>
              </a:rPr>
              <a:t>Hemorragia</a:t>
            </a:r>
            <a:r>
              <a:rPr lang="en-CA" sz="2000" dirty="0">
                <a:solidFill>
                  <a:srgbClr val="E43D33"/>
                </a:solidFill>
              </a:rPr>
              <a:t> </a:t>
            </a:r>
            <a:r>
              <a:rPr lang="en-CA" sz="2000" dirty="0" err="1">
                <a:solidFill>
                  <a:srgbClr val="E43D33"/>
                </a:solidFill>
              </a:rPr>
              <a:t>activa</a:t>
            </a:r>
            <a:r>
              <a:rPr lang="en-CA" sz="2000" dirty="0">
                <a:solidFill>
                  <a:srgbClr val="E43D33"/>
                </a:solidFill>
              </a:rPr>
              <a:t> o alto </a:t>
            </a:r>
            <a:r>
              <a:rPr lang="en-CA" sz="2000" dirty="0" err="1">
                <a:solidFill>
                  <a:srgbClr val="E43D33"/>
                </a:solidFill>
              </a:rPr>
              <a:t>riesgo</a:t>
            </a:r>
            <a:r>
              <a:rPr lang="en-CA" sz="2000" dirty="0">
                <a:solidFill>
                  <a:srgbClr val="E43D33"/>
                </a:solidFill>
              </a:rPr>
              <a:t> de </a:t>
            </a:r>
            <a:r>
              <a:rPr lang="es-CO" sz="2000" dirty="0">
                <a:solidFill>
                  <a:srgbClr val="E43D33"/>
                </a:solidFill>
              </a:rPr>
              <a:t>Hemorragia</a:t>
            </a:r>
            <a:r>
              <a:rPr lang="en-CA" sz="2000" dirty="0">
                <a:solidFill>
                  <a:srgbClr val="E43D33"/>
                </a:solidFill>
              </a:rPr>
              <a:t>, Ambas </a:t>
            </a:r>
            <a:r>
              <a:rPr lang="es-VE" sz="2000" dirty="0">
                <a:solidFill>
                  <a:srgbClr val="E43D33"/>
                </a:solidFill>
              </a:rPr>
              <a:t>opciones</a:t>
            </a:r>
            <a:r>
              <a:rPr lang="en-CA" sz="2000" dirty="0">
                <a:solidFill>
                  <a:srgbClr val="E43D33"/>
                </a:solidFill>
              </a:rPr>
              <a:t> (medias </a:t>
            </a:r>
            <a:r>
              <a:rPr lang="es-VE" sz="2000" dirty="0">
                <a:solidFill>
                  <a:srgbClr val="E43D33"/>
                </a:solidFill>
              </a:rPr>
              <a:t>elástica</a:t>
            </a:r>
            <a:r>
              <a:rPr lang="en-CA" sz="2000" dirty="0">
                <a:solidFill>
                  <a:srgbClr val="E43D33"/>
                </a:solidFill>
              </a:rPr>
              <a:t> y compression neumáticas son opciones válidas en nuestro medio)</a:t>
            </a:r>
          </a:p>
          <a:p>
            <a:pPr marL="0" indent="0">
              <a:buNone/>
            </a:pPr>
            <a:r>
              <a:rPr lang="en-CA" sz="2000" dirty="0"/>
              <a:t>3.   </a:t>
            </a:r>
            <a:r>
              <a:rPr lang="en-CA" sz="2400" dirty="0" err="1"/>
              <a:t>Inicio</a:t>
            </a:r>
            <a:r>
              <a:rPr lang="en-CA" sz="2400" dirty="0"/>
              <a:t>  y </a:t>
            </a:r>
            <a:r>
              <a:rPr lang="en-CA" sz="2400" dirty="0" err="1"/>
              <a:t>duracion</a:t>
            </a:r>
            <a:r>
              <a:rPr lang="en-CA" sz="2400" dirty="0"/>
              <a:t> de la </a:t>
            </a:r>
            <a:r>
              <a:rPr lang="en-CA" sz="2400" dirty="0" err="1"/>
              <a:t>profilaxia</a:t>
            </a:r>
            <a:r>
              <a:rPr lang="en-CA" sz="2400" dirty="0"/>
              <a:t> </a:t>
            </a:r>
            <a:r>
              <a:rPr lang="en-CA" sz="2400" dirty="0" err="1"/>
              <a:t>en</a:t>
            </a:r>
            <a:r>
              <a:rPr lang="en-CA" sz="2400" dirty="0"/>
              <a:t> </a:t>
            </a:r>
            <a:r>
              <a:rPr lang="en-CA" sz="2400" dirty="0" err="1"/>
              <a:t>cirugía</a:t>
            </a:r>
            <a:r>
              <a:rPr lang="en-CA" sz="2400" dirty="0"/>
              <a:t>. </a:t>
            </a:r>
            <a:endParaRPr lang="en-CA" sz="2000" dirty="0"/>
          </a:p>
          <a:p>
            <a:pPr lvl="1"/>
            <a:r>
              <a:rPr lang="en-CA" sz="2000" dirty="0" err="1">
                <a:solidFill>
                  <a:srgbClr val="E43D33"/>
                </a:solidFill>
              </a:rPr>
              <a:t>Inicio</a:t>
            </a:r>
            <a:r>
              <a:rPr lang="en-CA" sz="2000" dirty="0">
                <a:solidFill>
                  <a:srgbClr val="E43D33"/>
                </a:solidFill>
              </a:rPr>
              <a:t> de </a:t>
            </a:r>
            <a:r>
              <a:rPr lang="en-CA" sz="2000" dirty="0" err="1">
                <a:solidFill>
                  <a:srgbClr val="E43D33"/>
                </a:solidFill>
              </a:rPr>
              <a:t>profilaxis</a:t>
            </a:r>
            <a:r>
              <a:rPr lang="en-CA" sz="2000" dirty="0">
                <a:solidFill>
                  <a:srgbClr val="E43D33"/>
                </a:solidFill>
              </a:rPr>
              <a:t> tardia con mayor aceptación en latinoamerica, Preferir la proxilaxia  de </a:t>
            </a:r>
            <a:r>
              <a:rPr lang="en-CA" sz="2000" dirty="0" err="1">
                <a:solidFill>
                  <a:srgbClr val="E43D33"/>
                </a:solidFill>
              </a:rPr>
              <a:t>corta</a:t>
            </a:r>
            <a:r>
              <a:rPr lang="en-CA" sz="2000" dirty="0">
                <a:solidFill>
                  <a:srgbClr val="E43D33"/>
                </a:solidFill>
              </a:rPr>
              <a:t> </a:t>
            </a:r>
            <a:r>
              <a:rPr lang="en-CA" sz="2000" dirty="0" err="1">
                <a:solidFill>
                  <a:srgbClr val="E43D33"/>
                </a:solidFill>
              </a:rPr>
              <a:t>duración</a:t>
            </a:r>
            <a:r>
              <a:rPr lang="en-CA" sz="2000" dirty="0">
                <a:solidFill>
                  <a:srgbClr val="E43D33"/>
                </a:solidFill>
              </a:rPr>
              <a:t> en cirugía general,  reservar profilaxia extendida en cirugia oncológica y ortopédica.</a:t>
            </a:r>
          </a:p>
        </p:txBody>
      </p:sp>
    </p:spTree>
    <p:extLst>
      <p:ext uri="{BB962C8B-B14F-4D97-AF65-F5344CB8AC3E}">
        <p14:creationId xmlns:p14="http://schemas.microsoft.com/office/powerpoint/2010/main" val="2556931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b="1" dirty="0"/>
              <a:t>Resumen </a:t>
            </a:r>
            <a:r>
              <a:rPr lang="en-CA" b="1" dirty="0" err="1"/>
              <a:t>Parte</a:t>
            </a:r>
            <a:r>
              <a:rPr lang="en-CA" b="1" dirty="0"/>
              <a:t> 2: </a:t>
            </a:r>
            <a:r>
              <a:rPr lang="en-CA" dirty="0" err="1"/>
              <a:t>Volviendo</a:t>
            </a:r>
            <a:r>
              <a:rPr lang="en-CA" dirty="0"/>
              <a:t> a </a:t>
            </a:r>
            <a:r>
              <a:rPr lang="en-CA" dirty="0" err="1"/>
              <a:t>nuestros</a:t>
            </a:r>
            <a:r>
              <a:rPr lang="en-CA" dirty="0"/>
              <a:t> </a:t>
            </a:r>
            <a:r>
              <a:rPr lang="en-CA" dirty="0" err="1"/>
              <a:t>objetivos</a:t>
            </a:r>
            <a:endParaRPr lang="en-CA" dirty="0"/>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099" y="2103465"/>
            <a:ext cx="11317789" cy="4496844"/>
          </a:xfrm>
        </p:spPr>
        <p:txBody>
          <a:bodyPr>
            <a:normAutofit/>
          </a:bodyPr>
          <a:lstStyle/>
          <a:p>
            <a:pPr marL="514350" indent="-514350">
              <a:buAutoNum type="arabicPeriod"/>
            </a:pPr>
            <a:r>
              <a:rPr lang="en-CA" sz="2400" dirty="0" err="1"/>
              <a:t>Describir</a:t>
            </a:r>
            <a:r>
              <a:rPr lang="en-CA" sz="2400" dirty="0"/>
              <a:t> las </a:t>
            </a:r>
            <a:r>
              <a:rPr lang="en-CA" sz="2400" dirty="0" err="1"/>
              <a:t>recomendaciones</a:t>
            </a:r>
            <a:r>
              <a:rPr lang="en-CA" sz="2400" dirty="0"/>
              <a:t> de tromboprofilaxis en los </a:t>
            </a:r>
            <a:r>
              <a:rPr lang="en-CA" sz="2400" dirty="0" err="1"/>
              <a:t>pacientes</a:t>
            </a:r>
            <a:r>
              <a:rPr lang="en-CA" sz="2400" dirty="0"/>
              <a:t> </a:t>
            </a:r>
            <a:r>
              <a:rPr lang="en-CA" sz="2400" dirty="0" err="1"/>
              <a:t>hospitalizados</a:t>
            </a:r>
            <a:r>
              <a:rPr lang="en-CA" sz="2400" dirty="0"/>
              <a:t> con </a:t>
            </a:r>
            <a:r>
              <a:rPr lang="en-CA" sz="2400" dirty="0" err="1"/>
              <a:t>enfermedad</a:t>
            </a:r>
            <a:r>
              <a:rPr lang="en-CA" sz="2400" dirty="0"/>
              <a:t> </a:t>
            </a:r>
            <a:r>
              <a:rPr lang="en-CA" sz="2400" dirty="0" err="1"/>
              <a:t>clínica</a:t>
            </a:r>
            <a:r>
              <a:rPr lang="en-CA" sz="2400" dirty="0"/>
              <a:t> o </a:t>
            </a:r>
            <a:r>
              <a:rPr lang="en-CA" sz="2400" dirty="0" err="1"/>
              <a:t>enfermedad</a:t>
            </a:r>
            <a:r>
              <a:rPr lang="en-CA" sz="2400" dirty="0"/>
              <a:t> </a:t>
            </a:r>
            <a:r>
              <a:rPr lang="en-CA" sz="2400" dirty="0" err="1"/>
              <a:t>aguda</a:t>
            </a:r>
            <a:r>
              <a:rPr lang="en-CA" sz="2400" dirty="0"/>
              <a:t> </a:t>
            </a:r>
            <a:endParaRPr lang="en-CA" sz="2400" b="1" dirty="0"/>
          </a:p>
          <a:p>
            <a:pPr lvl="1"/>
            <a:r>
              <a:rPr lang="en-CA" sz="1800" dirty="0">
                <a:solidFill>
                  <a:srgbClr val="E43D33"/>
                </a:solidFill>
              </a:rPr>
              <a:t>Risk assessment models (RAMs), HBPM </a:t>
            </a:r>
            <a:r>
              <a:rPr lang="en-CA" sz="1800" dirty="0" err="1">
                <a:solidFill>
                  <a:srgbClr val="E43D33"/>
                </a:solidFill>
              </a:rPr>
              <a:t>comparado</a:t>
            </a:r>
            <a:r>
              <a:rPr lang="en-CA" sz="1800" dirty="0">
                <a:solidFill>
                  <a:srgbClr val="E43D33"/>
                </a:solidFill>
              </a:rPr>
              <a:t> con DOACs</a:t>
            </a:r>
            <a:endParaRPr lang="en-CA" sz="1800" dirty="0"/>
          </a:p>
          <a:p>
            <a:pPr marL="514350" indent="-514350">
              <a:buAutoNum type="arabicPeriod"/>
            </a:pPr>
            <a:r>
              <a:rPr lang="en-CA" sz="2400" dirty="0" err="1"/>
              <a:t>Describir</a:t>
            </a:r>
            <a:r>
              <a:rPr lang="en-CA" sz="2400" dirty="0"/>
              <a:t> las </a:t>
            </a:r>
            <a:r>
              <a:rPr lang="en-CA" sz="2400" dirty="0" err="1"/>
              <a:t>recomendaciones</a:t>
            </a:r>
            <a:r>
              <a:rPr lang="en-CA" sz="2400" dirty="0"/>
              <a:t> de tromboprofilaxis para los </a:t>
            </a:r>
            <a:r>
              <a:rPr lang="en-CA" sz="2400" dirty="0" err="1"/>
              <a:t>pacientes</a:t>
            </a:r>
            <a:r>
              <a:rPr lang="en-CA" sz="2400" dirty="0"/>
              <a:t> </a:t>
            </a:r>
            <a:r>
              <a:rPr lang="en-CA" sz="2400" dirty="0" err="1"/>
              <a:t>externados</a:t>
            </a:r>
            <a:r>
              <a:rPr lang="en-CA" sz="2400" dirty="0"/>
              <a:t> del hospital </a:t>
            </a:r>
            <a:r>
              <a:rPr lang="en-CA" sz="2400" dirty="0" err="1"/>
              <a:t>despues</a:t>
            </a:r>
            <a:r>
              <a:rPr lang="en-CA" sz="2400" dirty="0"/>
              <a:t> de una </a:t>
            </a:r>
            <a:r>
              <a:rPr lang="en-CA" sz="2400" dirty="0" err="1"/>
              <a:t>enfermedad</a:t>
            </a:r>
            <a:r>
              <a:rPr lang="en-CA" sz="2400" dirty="0"/>
              <a:t> </a:t>
            </a:r>
            <a:r>
              <a:rPr lang="en-CA" sz="2400" dirty="0" err="1"/>
              <a:t>aguda</a:t>
            </a:r>
            <a:endParaRPr lang="en-CA" sz="2400" dirty="0"/>
          </a:p>
          <a:p>
            <a:pPr lvl="1"/>
            <a:r>
              <a:rPr lang="en-CA" sz="1800" dirty="0" err="1">
                <a:solidFill>
                  <a:srgbClr val="E43D33"/>
                </a:solidFill>
              </a:rPr>
              <a:t>Profilaxis</a:t>
            </a:r>
            <a:r>
              <a:rPr lang="en-CA" sz="1800" dirty="0">
                <a:solidFill>
                  <a:srgbClr val="E43D33"/>
                </a:solidFill>
              </a:rPr>
              <a:t> </a:t>
            </a:r>
            <a:r>
              <a:rPr lang="en-CA" sz="1800" dirty="0" err="1">
                <a:solidFill>
                  <a:srgbClr val="E43D33"/>
                </a:solidFill>
              </a:rPr>
              <a:t>extendida</a:t>
            </a:r>
            <a:r>
              <a:rPr lang="en-CA" sz="1800" dirty="0">
                <a:solidFill>
                  <a:srgbClr val="E43D33"/>
                </a:solidFill>
              </a:rPr>
              <a:t> versus </a:t>
            </a:r>
            <a:r>
              <a:rPr lang="en-CA" sz="1800" dirty="0" err="1">
                <a:solidFill>
                  <a:srgbClr val="E43D33"/>
                </a:solidFill>
              </a:rPr>
              <a:t>profilaxia</a:t>
            </a:r>
            <a:r>
              <a:rPr lang="en-CA" sz="1800" dirty="0">
                <a:solidFill>
                  <a:srgbClr val="E43D33"/>
                </a:solidFill>
              </a:rPr>
              <a:t> </a:t>
            </a:r>
            <a:r>
              <a:rPr lang="en-CA" sz="1800" dirty="0" err="1">
                <a:solidFill>
                  <a:srgbClr val="E43D33"/>
                </a:solidFill>
              </a:rPr>
              <a:t>intrahospitalaria</a:t>
            </a:r>
            <a:r>
              <a:rPr lang="en-CA" sz="1800" dirty="0">
                <a:solidFill>
                  <a:srgbClr val="E43D33"/>
                </a:solidFill>
              </a:rPr>
              <a:t>, HBPM </a:t>
            </a:r>
            <a:r>
              <a:rPr lang="en-CA" sz="1800" dirty="0" err="1">
                <a:solidFill>
                  <a:srgbClr val="E43D33"/>
                </a:solidFill>
              </a:rPr>
              <a:t>comparado</a:t>
            </a:r>
            <a:r>
              <a:rPr lang="en-CA" sz="1800" dirty="0">
                <a:solidFill>
                  <a:srgbClr val="E43D33"/>
                </a:solidFill>
              </a:rPr>
              <a:t> con DOACs</a:t>
            </a:r>
            <a:endParaRPr lang="en-CA" sz="1800" dirty="0"/>
          </a:p>
          <a:p>
            <a:pPr marL="514350" indent="-514350">
              <a:buAutoNum type="arabicPeriod"/>
            </a:pPr>
            <a:r>
              <a:rPr lang="en-CA" sz="2400" dirty="0" err="1"/>
              <a:t>Identificar</a:t>
            </a:r>
            <a:r>
              <a:rPr lang="en-CA" sz="2400" dirty="0"/>
              <a:t> a los </a:t>
            </a:r>
            <a:r>
              <a:rPr lang="en-CA" sz="2400" dirty="0" err="1"/>
              <a:t>pacientes</a:t>
            </a:r>
            <a:r>
              <a:rPr lang="en-CA" sz="2400" dirty="0"/>
              <a:t> que </a:t>
            </a:r>
            <a:r>
              <a:rPr lang="en-CA" sz="2400" dirty="0" err="1"/>
              <a:t>pueden</a:t>
            </a:r>
            <a:r>
              <a:rPr lang="en-CA" sz="2400" dirty="0"/>
              <a:t> </a:t>
            </a:r>
            <a:r>
              <a:rPr lang="en-CA" sz="2400" dirty="0" err="1"/>
              <a:t>beneficiarse</a:t>
            </a:r>
            <a:r>
              <a:rPr lang="en-CA" sz="2400" dirty="0"/>
              <a:t> de </a:t>
            </a:r>
            <a:r>
              <a:rPr lang="en-CA" sz="2400" dirty="0" err="1"/>
              <a:t>recibir</a:t>
            </a:r>
            <a:r>
              <a:rPr lang="en-CA" sz="2400" dirty="0"/>
              <a:t> tromboprofilaxis </a:t>
            </a:r>
            <a:r>
              <a:rPr lang="en-CA" sz="2400" dirty="0" err="1"/>
              <a:t>cuando</a:t>
            </a:r>
            <a:r>
              <a:rPr lang="en-CA" sz="2400" dirty="0"/>
              <a:t> </a:t>
            </a:r>
            <a:r>
              <a:rPr lang="en-CA" sz="2400" dirty="0" err="1"/>
              <a:t>viajan</a:t>
            </a:r>
            <a:r>
              <a:rPr lang="en-CA" sz="2400" dirty="0"/>
              <a:t> </a:t>
            </a:r>
            <a:r>
              <a:rPr lang="en-CA" sz="2400" dirty="0" err="1"/>
              <a:t>largas</a:t>
            </a:r>
            <a:r>
              <a:rPr lang="en-CA" sz="2400" dirty="0"/>
              <a:t> </a:t>
            </a:r>
            <a:r>
              <a:rPr lang="en-CA" sz="2400" dirty="0" err="1"/>
              <a:t>distancias</a:t>
            </a:r>
            <a:endParaRPr lang="en-CA" sz="2400" dirty="0"/>
          </a:p>
          <a:p>
            <a:pPr marL="895335" lvl="1" indent="-285750"/>
            <a:r>
              <a:rPr lang="en-CA" sz="1800" dirty="0">
                <a:solidFill>
                  <a:srgbClr val="E43D33"/>
                </a:solidFill>
              </a:rPr>
              <a:t>Medias de </a:t>
            </a:r>
            <a:r>
              <a:rPr lang="en-CA" sz="1800" dirty="0" err="1">
                <a:solidFill>
                  <a:srgbClr val="E43D33"/>
                </a:solidFill>
              </a:rPr>
              <a:t>compresion</a:t>
            </a:r>
            <a:r>
              <a:rPr lang="en-CA" sz="1800" dirty="0">
                <a:solidFill>
                  <a:srgbClr val="E43D33"/>
                </a:solidFill>
              </a:rPr>
              <a:t> </a:t>
            </a:r>
            <a:r>
              <a:rPr lang="en-CA" sz="1800" dirty="0" err="1">
                <a:solidFill>
                  <a:srgbClr val="E43D33"/>
                </a:solidFill>
              </a:rPr>
              <a:t>graduada</a:t>
            </a:r>
            <a:r>
              <a:rPr lang="en-CA" sz="1800" dirty="0">
                <a:solidFill>
                  <a:srgbClr val="E43D33"/>
                </a:solidFill>
              </a:rPr>
              <a:t> o HBPM para </a:t>
            </a:r>
            <a:r>
              <a:rPr lang="en-CA" sz="1800" dirty="0" err="1">
                <a:solidFill>
                  <a:srgbClr val="E43D33"/>
                </a:solidFill>
              </a:rPr>
              <a:t>aquellos</a:t>
            </a:r>
            <a:r>
              <a:rPr lang="en-CA" sz="1800" dirty="0">
                <a:solidFill>
                  <a:srgbClr val="E43D33"/>
                </a:solidFill>
              </a:rPr>
              <a:t> con </a:t>
            </a:r>
            <a:r>
              <a:rPr lang="en-CA" sz="1800" dirty="0" err="1">
                <a:solidFill>
                  <a:srgbClr val="E43D33"/>
                </a:solidFill>
              </a:rPr>
              <a:t>fuertes</a:t>
            </a:r>
            <a:r>
              <a:rPr lang="en-CA" sz="1800" dirty="0">
                <a:solidFill>
                  <a:srgbClr val="E43D33"/>
                </a:solidFill>
              </a:rPr>
              <a:t> </a:t>
            </a:r>
            <a:r>
              <a:rPr lang="en-CA" sz="1800" dirty="0" err="1">
                <a:solidFill>
                  <a:srgbClr val="E43D33"/>
                </a:solidFill>
              </a:rPr>
              <a:t>factores</a:t>
            </a:r>
            <a:r>
              <a:rPr lang="en-CA" sz="1800" dirty="0">
                <a:solidFill>
                  <a:srgbClr val="E43D33"/>
                </a:solidFill>
              </a:rPr>
              <a:t> de </a:t>
            </a:r>
            <a:r>
              <a:rPr lang="en-CA" sz="1800" dirty="0" err="1">
                <a:solidFill>
                  <a:srgbClr val="E43D33"/>
                </a:solidFill>
              </a:rPr>
              <a:t>riesgo</a:t>
            </a:r>
            <a:r>
              <a:rPr lang="en-CA" sz="1800" dirty="0">
                <a:solidFill>
                  <a:srgbClr val="E43D33"/>
                </a:solidFill>
              </a:rPr>
              <a:t> para TVP</a:t>
            </a:r>
          </a:p>
        </p:txBody>
      </p:sp>
    </p:spTree>
    <p:extLst>
      <p:ext uri="{BB962C8B-B14F-4D97-AF65-F5344CB8AC3E}">
        <p14:creationId xmlns:p14="http://schemas.microsoft.com/office/powerpoint/2010/main" val="3048802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BAD8A-3BD0-4291-9BC5-5D805D7C8482}"/>
              </a:ext>
            </a:extLst>
          </p:cNvPr>
          <p:cNvSpPr>
            <a:spLocks noGrp="1"/>
          </p:cNvSpPr>
          <p:nvPr>
            <p:ph type="title"/>
          </p:nvPr>
        </p:nvSpPr>
        <p:spPr/>
        <p:txBody>
          <a:bodyPr/>
          <a:lstStyle/>
          <a:p>
            <a:r>
              <a:rPr lang="es-ES" dirty="0"/>
              <a:t>Cambios en las Recomendaciones de Origen</a:t>
            </a:r>
            <a:br>
              <a:rPr lang="es-ES" dirty="0"/>
            </a:br>
            <a:endParaRPr lang="es-CO" dirty="0"/>
          </a:p>
        </p:txBody>
      </p:sp>
      <p:sp>
        <p:nvSpPr>
          <p:cNvPr id="3" name="Marcador de contenido 2">
            <a:extLst>
              <a:ext uri="{FF2B5EF4-FFF2-40B4-BE49-F238E27FC236}">
                <a16:creationId xmlns:a16="http://schemas.microsoft.com/office/drawing/2014/main" id="{657DAF79-C98A-4071-BEBC-CA86CAF78D8F}"/>
              </a:ext>
            </a:extLst>
          </p:cNvPr>
          <p:cNvSpPr>
            <a:spLocks noGrp="1"/>
          </p:cNvSpPr>
          <p:nvPr>
            <p:ph idx="1"/>
          </p:nvPr>
        </p:nvSpPr>
        <p:spPr/>
        <p:txBody>
          <a:bodyPr/>
          <a:lstStyle/>
          <a:p>
            <a:r>
              <a:rPr lang="es-ES" sz="2000" dirty="0"/>
              <a:t>El panel latinoamericano acordó 21 recomendaciones.  En comparación con la guía original, 6 recomendaciones cambiaron de dirección y 4 cambiaron de fuerza.</a:t>
            </a:r>
          </a:p>
          <a:p>
            <a:r>
              <a:rPr lang="es-ES" sz="2000" dirty="0"/>
              <a:t>Cuatro recomendaciones cambiaron de dirección (recomendaciones 9, 10, 11 y 13) y dos de fuerza ( 12 y 16) porque el panel latinoamericano consideró que las pequeñas diferencias en la síntesis de la evidencia no justificaron los recursos necesarios para implementar cambios.</a:t>
            </a:r>
          </a:p>
          <a:p>
            <a:r>
              <a:rPr lang="es-ES" sz="2000" dirty="0"/>
              <a:t>Hubo preocupación con respecto al acceso y al impacto en la equidad en salud en algunos entornos de la región.</a:t>
            </a:r>
          </a:p>
          <a:p>
            <a:r>
              <a:rPr lang="es-ES" sz="2000" dirty="0"/>
              <a:t>Dos recomendaciones cambiaron de dirección ( 2 y 6) porque el panel latinoamericano consideró evidencia indirecta adicional sobre los efectos de la profilaxis mecánica (los panelistas originales limitan su recomendación a la profilaxis farmacológica)</a:t>
            </a:r>
          </a:p>
          <a:p>
            <a:r>
              <a:rPr lang="es-ES" sz="2000" dirty="0"/>
              <a:t>Dos recomendaciones (18 y 19) cambiaron de fuerza debido a consideraciones de valores y preferencias</a:t>
            </a:r>
          </a:p>
          <a:p>
            <a:r>
              <a:rPr lang="es-ES" sz="2000" dirty="0"/>
              <a:t>Los panelistas latinoamericanos dieron más importancia a cómo los pacientes pueden valorar las alternativas orales.</a:t>
            </a:r>
            <a:endParaRPr lang="es-CO" sz="2000" dirty="0"/>
          </a:p>
        </p:txBody>
      </p:sp>
    </p:spTree>
    <p:extLst>
      <p:ext uri="{BB962C8B-B14F-4D97-AF65-F5344CB8AC3E}">
        <p14:creationId xmlns:p14="http://schemas.microsoft.com/office/powerpoint/2010/main" val="3939971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11E9A9-7943-CB45-A77D-8169C8A9CBE7}"/>
              </a:ext>
            </a:extLst>
          </p:cNvPr>
          <p:cNvSpPr>
            <a:spLocks noGrp="1"/>
          </p:cNvSpPr>
          <p:nvPr>
            <p:ph type="title"/>
          </p:nvPr>
        </p:nvSpPr>
        <p:spPr/>
        <p:txBody>
          <a:bodyPr/>
          <a:lstStyle/>
          <a:p>
            <a:r>
              <a:rPr lang="en-CA" b="0" dirty="0" err="1"/>
              <a:t>Agradecimientos</a:t>
            </a:r>
            <a:endParaRPr lang="en-US" b="0" dirty="0"/>
          </a:p>
        </p:txBody>
      </p:sp>
      <p:sp>
        <p:nvSpPr>
          <p:cNvPr id="6" name="Content Placeholder 2">
            <a:extLst>
              <a:ext uri="{FF2B5EF4-FFF2-40B4-BE49-F238E27FC236}">
                <a16:creationId xmlns:a16="http://schemas.microsoft.com/office/drawing/2014/main" id="{341C5F3F-D67C-4BFC-BB16-9E8315A34AE2}"/>
              </a:ext>
            </a:extLst>
          </p:cNvPr>
          <p:cNvSpPr txBox="1">
            <a:spLocks/>
          </p:cNvSpPr>
          <p:nvPr/>
        </p:nvSpPr>
        <p:spPr>
          <a:xfrm>
            <a:off x="419100" y="2123559"/>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Miembros del equipo del Panel Latinoamericano de Directrices de TEV de 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Miembros del equipo de ASH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Centro GRADE de la Universidad McMaster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400" b="0" i="0" u="none" strike="noStrike" kern="1200" cap="none" spc="0" normalizeH="0" baseline="0" noProof="0" dirty="0">
                <a:ln>
                  <a:noFill/>
                </a:ln>
                <a:solidFill>
                  <a:prstClr val="white">
                    <a:lumMod val="50000"/>
                  </a:prstClr>
                </a:solidFill>
                <a:effectLst/>
                <a:uLnTx/>
                <a:uFillTx/>
                <a:latin typeface="Calibri"/>
                <a:ea typeface="+mn-ea"/>
                <a:cs typeface="+mn-cs"/>
              </a:rPr>
              <a:t>Autores de ASH VTE kit diapositiva:</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white">
                    <a:lumMod val="50000"/>
                  </a:prstClr>
                </a:solidFill>
                <a:effectLst/>
                <a:uLnTx/>
                <a:uFillTx/>
                <a:latin typeface="Calibri"/>
                <a:ea typeface="+mn-ea"/>
                <a:cs typeface="+mn-cs"/>
              </a:rPr>
              <a:t>Mario Luis Tejerina Valle, MD,  </a:t>
            </a:r>
            <a:r>
              <a:rPr kumimoji="0" lang="en-US" sz="2133" b="0" i="0" u="none" strike="noStrike" kern="1200" cap="none" spc="0" normalizeH="0" baseline="0" noProof="0" dirty="0" err="1">
                <a:ln>
                  <a:noFill/>
                </a:ln>
                <a:solidFill>
                  <a:prstClr val="white">
                    <a:lumMod val="50000"/>
                  </a:prstClr>
                </a:solidFill>
                <a:effectLst/>
                <a:uLnTx/>
                <a:uFillTx/>
                <a:latin typeface="Calibri"/>
                <a:ea typeface="+mn-ea"/>
                <a:cs typeface="+mn-cs"/>
              </a:rPr>
              <a:t>Caja</a:t>
            </a:r>
            <a:r>
              <a:rPr kumimoji="0" lang="en-US" sz="2133"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lumMod val="50000"/>
                  </a:prstClr>
                </a:solidFill>
                <a:effectLst/>
                <a:uLnTx/>
                <a:uFillTx/>
                <a:latin typeface="Calibri"/>
                <a:ea typeface="+mn-ea"/>
                <a:cs typeface="+mn-cs"/>
              </a:rPr>
              <a:t>Petrolera</a:t>
            </a:r>
            <a:r>
              <a:rPr kumimoji="0" lang="en-US" sz="2133" b="0" i="0" u="none" strike="noStrike" kern="1200" cap="none" spc="0" normalizeH="0" baseline="0" noProof="0" dirty="0">
                <a:ln>
                  <a:noFill/>
                </a:ln>
                <a:solidFill>
                  <a:prstClr val="white">
                    <a:lumMod val="50000"/>
                  </a:prstClr>
                </a:solidFill>
                <a:effectLst/>
                <a:uLnTx/>
                <a:uFillTx/>
                <a:latin typeface="Calibri"/>
                <a:ea typeface="+mn-ea"/>
                <a:cs typeface="+mn-cs"/>
              </a:rPr>
              <a:t> de </a:t>
            </a:r>
            <a:r>
              <a:rPr kumimoji="0" lang="en-US" sz="2133" b="0" i="0" u="none" strike="noStrike" kern="1200" cap="none" spc="0" normalizeH="0" baseline="0" noProof="0" dirty="0" err="1">
                <a:ln>
                  <a:noFill/>
                </a:ln>
                <a:solidFill>
                  <a:prstClr val="white">
                    <a:lumMod val="50000"/>
                  </a:prstClr>
                </a:solidFill>
                <a:effectLst/>
                <a:uLnTx/>
                <a:uFillTx/>
                <a:latin typeface="Calibri"/>
                <a:ea typeface="+mn-ea"/>
                <a:cs typeface="+mn-cs"/>
              </a:rPr>
              <a:t>Salud</a:t>
            </a:r>
            <a:r>
              <a:rPr kumimoji="0" lang="en-US" sz="2133" b="0" i="0" u="none" strike="noStrike" kern="1200" cap="none" spc="0" normalizeH="0" baseline="0" noProof="0" dirty="0">
                <a:ln>
                  <a:noFill/>
                </a:ln>
                <a:solidFill>
                  <a:prstClr val="white">
                    <a:lumMod val="50000"/>
                  </a:prstClr>
                </a:solidFill>
                <a:effectLst/>
                <a:uLnTx/>
                <a:uFillTx/>
                <a:latin typeface="Calibri"/>
                <a:ea typeface="+mn-ea"/>
                <a:cs typeface="+mn-cs"/>
              </a:rPr>
              <a:t> - Bolivia</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CA" sz="2133" b="0" i="0" u="none" strike="noStrike" kern="1200" cap="none" spc="0" normalizeH="0" baseline="0" noProof="0" dirty="0">
                <a:ln>
                  <a:noFill/>
                </a:ln>
                <a:solidFill>
                  <a:prstClr val="white">
                    <a:lumMod val="50000"/>
                  </a:prstClr>
                </a:solidFill>
                <a:effectLst/>
                <a:uLnTx/>
                <a:uFillTx/>
                <a:latin typeface="Calibri"/>
                <a:ea typeface="+mn-ea"/>
                <a:cs typeface="+mn-cs"/>
              </a:rPr>
              <a:t>Juan Carlos Serrano Casas, MD, Universidad Central de Venezuela Unidad </a:t>
            </a:r>
            <a:r>
              <a:rPr kumimoji="0" lang="en-CA" sz="2133" b="0" i="0" u="none" strike="noStrike" kern="1200" cap="none" spc="0" normalizeH="0" baseline="0" noProof="0" dirty="0" err="1">
                <a:ln>
                  <a:noFill/>
                </a:ln>
                <a:solidFill>
                  <a:prstClr val="white">
                    <a:lumMod val="50000"/>
                  </a:prstClr>
                </a:solidFill>
                <a:effectLst/>
                <a:uLnTx/>
                <a:uFillTx/>
                <a:latin typeface="Calibri"/>
                <a:ea typeface="+mn-ea"/>
                <a:cs typeface="+mn-cs"/>
              </a:rPr>
              <a:t>Hematológica</a:t>
            </a:r>
            <a:r>
              <a:rPr kumimoji="0" lang="en-CA" sz="2133"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CA" sz="2133" b="0" i="0" u="none" strike="noStrike" kern="1200" cap="none" spc="0" normalizeH="0" baseline="0" noProof="0" dirty="0" err="1">
                <a:ln>
                  <a:noFill/>
                </a:ln>
                <a:solidFill>
                  <a:prstClr val="white">
                    <a:lumMod val="50000"/>
                  </a:prstClr>
                </a:solidFill>
                <a:effectLst/>
                <a:uLnTx/>
                <a:uFillTx/>
                <a:latin typeface="Calibri"/>
                <a:ea typeface="+mn-ea"/>
                <a:cs typeface="+mn-cs"/>
              </a:rPr>
              <a:t>Especializada</a:t>
            </a:r>
            <a:r>
              <a:rPr kumimoji="0" lang="en-CA" sz="2133" b="0" i="0" u="none" strike="noStrike" kern="1200" cap="none" spc="0" normalizeH="0" baseline="0" noProof="0" dirty="0">
                <a:ln>
                  <a:noFill/>
                </a:ln>
                <a:solidFill>
                  <a:prstClr val="white">
                    <a:lumMod val="50000"/>
                  </a:prstClr>
                </a:solidFill>
                <a:effectLst/>
                <a:uLnTx/>
                <a:uFillTx/>
                <a:latin typeface="Calibri"/>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rPr>
              <a:t>Mas </a:t>
            </a:r>
            <a:r>
              <a:rPr kumimoji="0" lang="en-CA" sz="2400" b="0" i="0" u="none" strike="noStrike" kern="1200" cap="none" spc="0" normalizeH="0" baseline="0" noProof="0" dirty="0" err="1">
                <a:ln>
                  <a:noFill/>
                </a:ln>
                <a:solidFill>
                  <a:prstClr val="white">
                    <a:lumMod val="50000"/>
                  </a:prstClr>
                </a:solidFill>
                <a:effectLst/>
                <a:uLnTx/>
                <a:uFillTx/>
                <a:latin typeface="Calibri"/>
                <a:ea typeface="+mn-ea"/>
                <a:cs typeface="+mn-cs"/>
              </a:rPr>
              <a:t>información</a:t>
            </a:r>
            <a:r>
              <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CA" sz="2400" b="0" i="0" u="none" strike="noStrike" kern="1200" cap="none" spc="0" normalizeH="0" baseline="0" noProof="0" dirty="0" err="1">
                <a:ln>
                  <a:noFill/>
                </a:ln>
                <a:solidFill>
                  <a:prstClr val="white">
                    <a:lumMod val="50000"/>
                  </a:prstClr>
                </a:solidFill>
                <a:effectLst/>
                <a:uLnTx/>
                <a:uFillTx/>
                <a:latin typeface="Calibri"/>
                <a:ea typeface="+mn-ea"/>
                <a:cs typeface="+mn-cs"/>
              </a:rPr>
              <a:t>sobre</a:t>
            </a:r>
            <a:r>
              <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CA" sz="2400" b="1" i="0" u="none" strike="noStrike" kern="1200" cap="none" spc="0" normalizeH="0" baseline="0" noProof="0" dirty="0">
                <a:ln>
                  <a:noFill/>
                </a:ln>
                <a:solidFill>
                  <a:prstClr val="white">
                    <a:lumMod val="50000"/>
                  </a:prstClr>
                </a:solidFill>
                <a:effectLst/>
                <a:uLnTx/>
                <a:uFillTx/>
                <a:latin typeface="Calibri"/>
                <a:ea typeface="+mn-ea"/>
                <a:cs typeface="+mn-cs"/>
              </a:rPr>
              <a:t>las </a:t>
            </a:r>
            <a:r>
              <a:rPr kumimoji="0" lang="en-CA" sz="2400" b="1" i="0" u="none" strike="noStrike" kern="1200" cap="none" spc="0" normalizeH="0" baseline="0" noProof="0" dirty="0" err="1">
                <a:ln>
                  <a:noFill/>
                </a:ln>
                <a:solidFill>
                  <a:prstClr val="white">
                    <a:lumMod val="50000"/>
                  </a:prstClr>
                </a:solidFill>
                <a:effectLst/>
                <a:uLnTx/>
                <a:uFillTx/>
                <a:latin typeface="Calibri"/>
                <a:ea typeface="+mn-ea"/>
                <a:cs typeface="+mn-cs"/>
              </a:rPr>
              <a:t>Guías</a:t>
            </a:r>
            <a:r>
              <a:rPr kumimoji="0" lang="en-CA" sz="2400" b="1" i="0" u="none" strike="noStrike" kern="1200" cap="none" spc="0" normalizeH="0" baseline="0" noProof="0" dirty="0">
                <a:ln>
                  <a:noFill/>
                </a:ln>
                <a:solidFill>
                  <a:prstClr val="white">
                    <a:lumMod val="50000"/>
                  </a:prstClr>
                </a:solidFill>
                <a:effectLst/>
                <a:uLnTx/>
                <a:uFillTx/>
                <a:latin typeface="Calibri"/>
                <a:ea typeface="+mn-ea"/>
                <a:cs typeface="+mn-cs"/>
              </a:rPr>
              <a:t> de ASH para TEV: </a:t>
            </a:r>
            <a:r>
              <a:rPr kumimoji="0" lang="en-CA" sz="2400" b="1" i="0" u="none" strike="noStrike" kern="1200" cap="none" spc="0" normalizeH="0" baseline="0" noProof="0" dirty="0">
                <a:ln>
                  <a:noFill/>
                </a:ln>
                <a:solidFill>
                  <a:srgbClr val="E43D31"/>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www.hematology.org/VTE</a:t>
            </a:r>
            <a:endParaRPr kumimoji="0" lang="en-CA" sz="2400" b="1" i="0" u="none" strike="noStrike" kern="1200" cap="none" spc="0" normalizeH="0" baseline="0" noProof="0" dirty="0">
              <a:ln>
                <a:noFill/>
              </a:ln>
              <a:solidFill>
                <a:srgbClr val="E43D31"/>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D5DEEF-2556-4598-B76C-ECAD872B648B}"/>
              </a:ext>
            </a:extLst>
          </p:cNvPr>
          <p:cNvSpPr>
            <a:spLocks noGrp="1"/>
          </p:cNvSpPr>
          <p:nvPr>
            <p:ph type="title"/>
          </p:nvPr>
        </p:nvSpPr>
        <p:spPr>
          <a:xfrm>
            <a:off x="418272" y="1341007"/>
            <a:ext cx="10974143" cy="418271"/>
          </a:xfrm>
        </p:spPr>
        <p:txBody>
          <a:bodyPr>
            <a:noAutofit/>
          </a:bodyPr>
          <a:lstStyle/>
          <a:p>
            <a:pPr>
              <a:defRPr/>
            </a:pPr>
            <a:r>
              <a:rPr lang="en-CA" dirty="0"/>
              <a:t>¿Como se </a:t>
            </a:r>
            <a:r>
              <a:rPr lang="es-VE" dirty="0"/>
              <a:t>desarrollaron</a:t>
            </a:r>
            <a:r>
              <a:rPr lang="en-CA" dirty="0"/>
              <a:t> las </a:t>
            </a:r>
            <a:r>
              <a:rPr lang="es-VE" dirty="0"/>
              <a:t>guías</a:t>
            </a:r>
            <a:r>
              <a:rPr lang="en-CA" dirty="0"/>
              <a:t> ASH?</a:t>
            </a:r>
          </a:p>
        </p:txBody>
      </p:sp>
      <p:sp>
        <p:nvSpPr>
          <p:cNvPr id="13" name="TextBox 12">
            <a:extLst>
              <a:ext uri="{FF2B5EF4-FFF2-40B4-BE49-F238E27FC236}">
                <a16:creationId xmlns:a16="http://schemas.microsoft.com/office/drawing/2014/main" id="{3B45F5DF-F48B-472A-9DC0-3F6574AF6B2B}"/>
              </a:ext>
            </a:extLst>
          </p:cNvPr>
          <p:cNvSpPr txBox="1"/>
          <p:nvPr/>
        </p:nvSpPr>
        <p:spPr>
          <a:xfrm>
            <a:off x="702157" y="2033086"/>
            <a:ext cx="2460910" cy="3815264"/>
          </a:xfrm>
          <a:prstGeom prst="rect">
            <a:avLst/>
          </a:prstGeom>
          <a:solidFill>
            <a:srgbClr val="BEE0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E43D31"/>
                </a:solidFill>
                <a:effectLst/>
                <a:uLnTx/>
                <a:uFillTx/>
                <a:latin typeface="Calibri" panose="020F0502020204030204" pitchFamily="34" charset="0"/>
                <a:ea typeface="+mn-ea"/>
                <a:cs typeface="Calibri" panose="020F0502020204030204" pitchFamily="34" charset="0"/>
              </a:rPr>
              <a:t>CONFORMACION </a:t>
            </a:r>
            <a:br>
              <a:rPr kumimoji="0" lang="es-CO" sz="1800" b="1" i="0" u="none" strike="noStrike" kern="1200" cap="none" spc="0" normalizeH="0" baseline="0" noProof="0" dirty="0">
                <a:ln>
                  <a:noFill/>
                </a:ln>
                <a:solidFill>
                  <a:srgbClr val="E43D31"/>
                </a:solidFill>
                <a:effectLst/>
                <a:uLnTx/>
                <a:uFillTx/>
                <a:latin typeface="Calibri" panose="020F0502020204030204" pitchFamily="34" charset="0"/>
                <a:ea typeface="+mn-ea"/>
                <a:cs typeface="Calibri" panose="020F0502020204030204" pitchFamily="34" charset="0"/>
              </a:rPr>
            </a:br>
            <a:r>
              <a:rPr kumimoji="0" lang="es-CO" sz="1800" b="1" i="0" u="none" strike="noStrike" kern="1200" cap="none" spc="0" normalizeH="0" baseline="0" noProof="0" dirty="0">
                <a:ln>
                  <a:noFill/>
                </a:ln>
                <a:solidFill>
                  <a:srgbClr val="E43D31"/>
                </a:solidFill>
                <a:effectLst/>
                <a:uLnTx/>
                <a:uFillTx/>
                <a:latin typeface="Calibri" panose="020F0502020204030204" pitchFamily="34" charset="0"/>
                <a:ea typeface="+mn-ea"/>
                <a:cs typeface="Calibri" panose="020F0502020204030204" pitchFamily="34" charset="0"/>
              </a:rPr>
              <a:t>DEL PANEL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Cada panel se </a:t>
            </a:r>
            <a:br>
              <a:rPr kumimoji="0" 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br>
            <a:r>
              <a:rPr kumimoji="0" 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formó siguiendo criterios clave:</a:t>
            </a:r>
          </a:p>
          <a:p>
            <a:pPr marL="91440" marR="0" lvl="0" indent="-9144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s-CO" sz="1693"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Equilibrio en experiencia (incluidas disciplinas más allá de la hematología y pacientes)</a:t>
            </a:r>
          </a:p>
          <a:p>
            <a:pPr marL="91440" marR="0" lvl="0" indent="-9144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s-CO" sz="1693"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Atención a la minimización y gestión de COI</a:t>
            </a:r>
            <a:endParaRPr kumimoji="0" lang="en-CA" sz="1481"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3F2AB45A-6715-4ADE-9C4F-9BE6E144F5C6}"/>
              </a:ext>
            </a:extLst>
          </p:cNvPr>
          <p:cNvSpPr txBox="1">
            <a:spLocks noChangeArrowheads="1"/>
          </p:cNvSpPr>
          <p:nvPr/>
        </p:nvSpPr>
        <p:spPr bwMode="auto">
          <a:xfrm>
            <a:off x="3331048" y="2033087"/>
            <a:ext cx="2879180" cy="1957888"/>
          </a:xfrm>
          <a:prstGeom prst="rect">
            <a:avLst/>
          </a:prstGeom>
          <a:solidFill>
            <a:srgbClr val="FED9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s-CO" sz="1800" b="1" i="0" u="none" strike="noStrike" kern="1200" cap="none" spc="0" normalizeH="0" baseline="0" noProof="0" dirty="0">
                <a:ln>
                  <a:noFill/>
                </a:ln>
                <a:solidFill>
                  <a:srgbClr val="E53E31"/>
                </a:solidFill>
                <a:effectLst/>
                <a:uLnTx/>
                <a:uFillTx/>
                <a:latin typeface="Calibri" panose="020F0502020204030204" pitchFamily="34" charset="0"/>
                <a:ea typeface="MS PGothic" panose="020B0600070205080204" pitchFamily="34" charset="-128"/>
                <a:cs typeface="Calibri" panose="020F0502020204030204" pitchFamily="34" charset="0"/>
              </a:rPr>
              <a:t>PREGUNTAS CLÍNICAS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10 a 20 </a:t>
            </a:r>
            <a:r>
              <a:rPr kumimoji="0" lang="es-VE" alt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preguntas</a:t>
            </a:r>
            <a:r>
              <a:rPr kumimoji="0" lang="en-CA" alt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 clínicamente relevantes generadas en formato PICO (población, </a:t>
            </a:r>
            <a:r>
              <a:rPr kumimoji="0" lang="es-ES_tradnl" altLang="es-CO" sz="1800" b="0" i="0" u="none" strike="noStrike" kern="1200" cap="none" spc="0" normalizeH="0" baseline="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intervención</a:t>
            </a:r>
            <a:r>
              <a:rPr kumimoji="0" lang="en-CA" alt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 </a:t>
            </a:r>
            <a:r>
              <a:rPr kumimoji="0" lang="es-CO" altLang="es-CO" sz="1800" b="0" i="0" u="none" strike="noStrike" kern="1200" cap="none" spc="0" normalizeH="0" baseline="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comparación</a:t>
            </a:r>
            <a:r>
              <a:rPr kumimoji="0" lang="en-CA" alt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 y outcome)</a:t>
            </a:r>
          </a:p>
        </p:txBody>
      </p:sp>
      <p:sp>
        <p:nvSpPr>
          <p:cNvPr id="15" name="TextBox 14">
            <a:extLst>
              <a:ext uri="{FF2B5EF4-FFF2-40B4-BE49-F238E27FC236}">
                <a16:creationId xmlns:a16="http://schemas.microsoft.com/office/drawing/2014/main" id="{31E4CD13-37CE-47AF-90AF-7D9139B4BAAC}"/>
              </a:ext>
            </a:extLst>
          </p:cNvPr>
          <p:cNvSpPr txBox="1"/>
          <p:nvPr/>
        </p:nvSpPr>
        <p:spPr>
          <a:xfrm>
            <a:off x="6341251" y="2033085"/>
            <a:ext cx="2459230" cy="3815265"/>
          </a:xfrm>
          <a:prstGeom prst="rect">
            <a:avLst/>
          </a:prstGeom>
          <a:solidFill>
            <a:srgbClr val="C9D7A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E43D31"/>
                </a:solidFill>
                <a:effectLst/>
                <a:uLnTx/>
                <a:uFillTx/>
                <a:latin typeface="Calibri" panose="020F0502020204030204" pitchFamily="34" charset="0"/>
                <a:ea typeface="+mn-ea"/>
                <a:cs typeface="Calibri" panose="020F0502020204030204" pitchFamily="34" charset="0"/>
              </a:rPr>
              <a:t>SINTESIS DE EVIDENCIAS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CO"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Análisis de la evidencia de cada pregunta PICO x revisión sistemática de efectos: </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Efectos </a:t>
            </a:r>
            <a:r>
              <a:rPr kumimoji="0" lang="es-CO" sz="164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deseables</a:t>
            </a: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 e indeseables</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Uso de recursos</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Factibilidad</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Aceptabilidad</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Accesibilidad</a:t>
            </a:r>
          </a:p>
          <a:p>
            <a:pPr marL="102870" marR="0" lvl="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Valores y preferencias </a:t>
            </a:r>
            <a:b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br>
            <a:r>
              <a:rPr kumimoji="0" lang="es-CO"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del paciente</a:t>
            </a:r>
            <a:endParaRPr kumimoji="0" lang="en-CA" sz="164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23A27ACC-C83F-449D-BAED-D03087E294D5}"/>
              </a:ext>
            </a:extLst>
          </p:cNvPr>
          <p:cNvSpPr txBox="1">
            <a:spLocks noChangeArrowheads="1"/>
          </p:cNvSpPr>
          <p:nvPr/>
        </p:nvSpPr>
        <p:spPr bwMode="auto">
          <a:xfrm>
            <a:off x="3336086" y="4119405"/>
            <a:ext cx="2872461" cy="1728946"/>
          </a:xfrm>
          <a:prstGeom prst="rect">
            <a:avLst/>
          </a:prstGeom>
          <a:solidFill>
            <a:srgbClr val="FED9B0"/>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s-CO" sz="1481" b="1"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EJEMPLO DE PREGUNTA PICO</a:t>
            </a:r>
          </a:p>
          <a:p>
            <a:pPr lvl="0">
              <a:defRPr/>
            </a:pPr>
            <a:r>
              <a:rPr lang="es-ES" altLang="es-CO" i="1" dirty="0">
                <a:solidFill>
                  <a:prstClr val="black">
                    <a:lumMod val="50000"/>
                    <a:lumOff val="50000"/>
                  </a:prstClr>
                </a:solidFill>
                <a:latin typeface="Calibri" panose="020F0502020204030204" pitchFamily="34" charset="0"/>
                <a:cs typeface="Calibri" panose="020F0502020204030204" pitchFamily="34" charset="0"/>
              </a:rPr>
              <a:t>En pacientes sometidos a procedimientos neuroquirúrgicos mayores, ¿debemos utilizar</a:t>
            </a:r>
          </a:p>
          <a:p>
            <a:pPr lvl="0">
              <a:defRPr/>
            </a:pPr>
            <a:r>
              <a:rPr lang="es-ES" altLang="es-CO" i="1" dirty="0">
                <a:solidFill>
                  <a:prstClr val="black">
                    <a:lumMod val="50000"/>
                    <a:lumOff val="50000"/>
                  </a:prstClr>
                </a:solidFill>
                <a:latin typeface="Calibri" panose="020F0502020204030204" pitchFamily="34" charset="0"/>
                <a:cs typeface="Calibri" panose="020F0502020204030204" pitchFamily="34" charset="0"/>
              </a:rPr>
              <a:t>tromboprofilaxis</a:t>
            </a:r>
            <a:r>
              <a:rPr lang="es-ES" altLang="es-CO" sz="1600" i="1" dirty="0">
                <a:solidFill>
                  <a:prstClr val="black">
                    <a:lumMod val="50000"/>
                    <a:lumOff val="50000"/>
                  </a:prstClr>
                </a:solidFill>
                <a:latin typeface="Calibri" panose="020F0502020204030204" pitchFamily="34" charset="0"/>
                <a:cs typeface="Calibri" panose="020F0502020204030204" pitchFamily="34" charset="0"/>
              </a:rPr>
              <a:t>?</a:t>
            </a:r>
            <a:r>
              <a:rPr kumimoji="0" lang="en-CA" altLang="es-CO" sz="1600" i="1"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cs typeface="Calibri" panose="020F0502020204030204" pitchFamily="34" charset="0"/>
              </a:rPr>
              <a:t> </a:t>
            </a:r>
          </a:p>
        </p:txBody>
      </p:sp>
      <p:sp>
        <p:nvSpPr>
          <p:cNvPr id="17" name="Rectangle 16">
            <a:extLst>
              <a:ext uri="{FF2B5EF4-FFF2-40B4-BE49-F238E27FC236}">
                <a16:creationId xmlns:a16="http://schemas.microsoft.com/office/drawing/2014/main" id="{20C76E0E-D261-421A-BEAB-A851B842324F}"/>
              </a:ext>
            </a:extLst>
          </p:cNvPr>
          <p:cNvSpPr/>
          <p:nvPr/>
        </p:nvSpPr>
        <p:spPr>
          <a:xfrm>
            <a:off x="8933185" y="2033087"/>
            <a:ext cx="2459230" cy="3815264"/>
          </a:xfrm>
          <a:prstGeom prst="rect">
            <a:avLst/>
          </a:prstGeom>
          <a:solidFill>
            <a:srgbClr val="8B80A3">
              <a:alpha val="47059"/>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E43D31"/>
                </a:solidFill>
                <a:effectLst/>
                <a:uLnTx/>
                <a:uFillTx/>
                <a:latin typeface="Calibri" panose="020F0502020204030204" pitchFamily="34" charset="0"/>
                <a:ea typeface="+mn-ea"/>
                <a:cs typeface="Calibri" panose="020F0502020204030204" pitchFamily="34" charset="0"/>
              </a:rPr>
              <a:t>REDACCION DE RECOMENDACIONES </a:t>
            </a:r>
            <a:endParaRPr kumimoji="0" lang="en-CA" sz="1800" b="1"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Recomendaciones hechas por </a:t>
            </a:r>
            <a:r>
              <a:rPr kumimoji="0" lang="es-VE"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miembros</a:t>
            </a:r>
            <a:r>
              <a:rPr kumimoji="0" lang="en-CA"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 del panel basados en </a:t>
            </a:r>
            <a:r>
              <a:rPr kumimoji="0" lang="es-VE"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evidencia</a:t>
            </a:r>
            <a:r>
              <a:rPr kumimoji="0" lang="en-CA"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 de todos los </a:t>
            </a:r>
            <a:r>
              <a:rPr kumimoji="0" lang="es-VE" sz="18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factores</a:t>
            </a:r>
          </a:p>
        </p:txBody>
      </p:sp>
      <p:sp>
        <p:nvSpPr>
          <p:cNvPr id="2" name="TextBox 1">
            <a:extLst>
              <a:ext uri="{FF2B5EF4-FFF2-40B4-BE49-F238E27FC236}">
                <a16:creationId xmlns:a16="http://schemas.microsoft.com/office/drawing/2014/main" id="{5FED1BDD-36E2-D1DF-3FC5-A3B8AB768053}"/>
              </a:ext>
            </a:extLst>
          </p:cNvPr>
          <p:cNvSpPr txBox="1"/>
          <p:nvPr/>
        </p:nvSpPr>
        <p:spPr>
          <a:xfrm>
            <a:off x="702157" y="5976780"/>
            <a:ext cx="11189089" cy="523220"/>
          </a:xfrm>
          <a:prstGeom prst="rect">
            <a:avLst/>
          </a:prstGeom>
          <a:noFill/>
        </p:spPr>
        <p:txBody>
          <a:bodyPr wrap="square" lIns="91440" tIns="45720" rIns="91440" bIns="45720" anchor="t">
            <a:spAutoFit/>
          </a:bodyPr>
          <a:lstStyle/>
          <a:p>
            <a:r>
              <a:rPr lang="es-ES" sz="1400" b="1" i="1" dirty="0">
                <a:solidFill>
                  <a:srgbClr val="2E2D2D"/>
                </a:solidFill>
                <a:latin typeface="Arial"/>
                <a:cs typeface="Arial"/>
              </a:rPr>
              <a:t>Las directrices de ASH son revisadas anualmente por grupos de trabajo formados por expertos convocados por ASH. Los recursos derivados de las directrices que requieren actualización se remueven del sitio web de ASH."</a:t>
            </a:r>
            <a:endParaRPr lang="en-US" sz="1400" b="1" i="1" dirty="0">
              <a:solidFill>
                <a:srgbClr val="2E2D2D"/>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FA6C-4881-4C85-A97C-32F755E3E479}"/>
              </a:ext>
            </a:extLst>
          </p:cNvPr>
          <p:cNvSpPr>
            <a:spLocks noGrp="1"/>
          </p:cNvSpPr>
          <p:nvPr>
            <p:ph type="title"/>
          </p:nvPr>
        </p:nvSpPr>
        <p:spPr>
          <a:xfrm>
            <a:off x="419099" y="1340569"/>
            <a:ext cx="10972801" cy="418113"/>
          </a:xfrm>
        </p:spPr>
        <p:txBody>
          <a:bodyPr>
            <a:noAutofit/>
          </a:bodyPr>
          <a:lstStyle/>
          <a:p>
            <a:r>
              <a:rPr lang="en-CA" dirty="0"/>
              <a:t>¿Como los </a:t>
            </a:r>
            <a:r>
              <a:rPr lang="es-VE" dirty="0"/>
              <a:t>pacientes</a:t>
            </a:r>
            <a:r>
              <a:rPr lang="en-CA" dirty="0"/>
              <a:t> y médicos </a:t>
            </a:r>
            <a:r>
              <a:rPr lang="es-VE" dirty="0"/>
              <a:t>deben</a:t>
            </a:r>
            <a:r>
              <a:rPr lang="en-CA" dirty="0"/>
              <a:t> usar </a:t>
            </a:r>
            <a:r>
              <a:rPr lang="es-VE" dirty="0"/>
              <a:t>estas</a:t>
            </a:r>
            <a:r>
              <a:rPr lang="en-CA" dirty="0"/>
              <a:t> guías?</a:t>
            </a:r>
          </a:p>
        </p:txBody>
      </p:sp>
      <p:graphicFrame>
        <p:nvGraphicFramePr>
          <p:cNvPr id="6" name="Table 5">
            <a:extLst>
              <a:ext uri="{FF2B5EF4-FFF2-40B4-BE49-F238E27FC236}">
                <a16:creationId xmlns:a16="http://schemas.microsoft.com/office/drawing/2014/main" id="{F8B74E2E-F74E-4D69-B6EB-94F0525DA7FD}"/>
              </a:ext>
            </a:extLst>
          </p:cNvPr>
          <p:cNvGraphicFramePr>
            <a:graphicFrameLocks noGrp="1"/>
          </p:cNvGraphicFramePr>
          <p:nvPr>
            <p:extLst>
              <p:ext uri="{D42A27DB-BD31-4B8C-83A1-F6EECF244321}">
                <p14:modId xmlns:p14="http://schemas.microsoft.com/office/powerpoint/2010/main" val="1827179886"/>
              </p:ext>
            </p:extLst>
          </p:nvPr>
        </p:nvGraphicFramePr>
        <p:xfrm>
          <a:off x="992541" y="2535101"/>
          <a:ext cx="9825916" cy="3011567"/>
        </p:xfrm>
        <a:graphic>
          <a:graphicData uri="http://schemas.openxmlformats.org/drawingml/2006/table">
            <a:tbl>
              <a:tblPr firstRow="1" bandRow="1">
                <a:tableStyleId>{5940675A-B579-460E-94D1-54222C63F5DA}</a:tableStyleId>
              </a:tblPr>
              <a:tblGrid>
                <a:gridCol w="1611007">
                  <a:extLst>
                    <a:ext uri="{9D8B030D-6E8A-4147-A177-3AD203B41FA5}">
                      <a16:colId xmlns:a16="http://schemas.microsoft.com/office/drawing/2014/main" val="20000"/>
                    </a:ext>
                  </a:extLst>
                </a:gridCol>
                <a:gridCol w="3793563">
                  <a:extLst>
                    <a:ext uri="{9D8B030D-6E8A-4147-A177-3AD203B41FA5}">
                      <a16:colId xmlns:a16="http://schemas.microsoft.com/office/drawing/2014/main" val="20001"/>
                    </a:ext>
                  </a:extLst>
                </a:gridCol>
                <a:gridCol w="4421346">
                  <a:extLst>
                    <a:ext uri="{9D8B030D-6E8A-4147-A177-3AD203B41FA5}">
                      <a16:colId xmlns:a16="http://schemas.microsoft.com/office/drawing/2014/main" val="20002"/>
                    </a:ext>
                  </a:extLst>
                </a:gridCol>
              </a:tblGrid>
              <a:tr h="624254">
                <a:tc>
                  <a:txBody>
                    <a:bodyPr/>
                    <a:lstStyle/>
                    <a:p>
                      <a:endParaRPr lang="en-CA" sz="2000" b="1" dirty="0">
                        <a:solidFill>
                          <a:schemeClr val="tx1">
                            <a:lumMod val="50000"/>
                            <a:lumOff val="50000"/>
                          </a:schemeClr>
                        </a:solidFill>
                      </a:endParaRP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2000" b="1" dirty="0">
                          <a:solidFill>
                            <a:schemeClr val="bg1"/>
                          </a:solidFill>
                        </a:rPr>
                        <a:t>Recomendación FUERTE</a:t>
                      </a:r>
                      <a:br>
                        <a:rPr lang="en-CA" sz="2000" b="1" dirty="0">
                          <a:solidFill>
                            <a:schemeClr val="bg1"/>
                          </a:solidFill>
                        </a:rPr>
                      </a:br>
                      <a:r>
                        <a:rPr lang="en-CA" sz="2000" b="0" dirty="0">
                          <a:solidFill>
                            <a:schemeClr val="bg1"/>
                          </a:solidFill>
                        </a:rPr>
                        <a:t>(“El panel recomienda…”)</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2000" b="1" dirty="0">
                          <a:solidFill>
                            <a:schemeClr val="bg1"/>
                          </a:solidFill>
                        </a:rPr>
                        <a:t>Recomendación CONDITIONAL</a:t>
                      </a:r>
                    </a:p>
                    <a:p>
                      <a:pPr algn="ctr"/>
                      <a:r>
                        <a:rPr lang="en-CA" sz="2000" b="0" dirty="0">
                          <a:solidFill>
                            <a:schemeClr val="bg1"/>
                          </a:solidFill>
                        </a:rPr>
                        <a:t>(“El</a:t>
                      </a:r>
                      <a:r>
                        <a:rPr lang="en-CA" sz="2000" b="0" baseline="0" dirty="0">
                          <a:solidFill>
                            <a:schemeClr val="bg1"/>
                          </a:solidFill>
                        </a:rPr>
                        <a:t> </a:t>
                      </a:r>
                      <a:r>
                        <a:rPr lang="en-CA" sz="2000" b="0" dirty="0">
                          <a:solidFill>
                            <a:schemeClr val="bg1"/>
                          </a:solidFill>
                        </a:rPr>
                        <a:t> panel sugiere …”)</a:t>
                      </a:r>
                    </a:p>
                  </a:txBody>
                  <a:tcPr marL="91434" marR="91434" marT="45709" marB="45709"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767384">
                <a:tc>
                  <a:txBody>
                    <a:bodyPr/>
                    <a:lstStyle/>
                    <a:p>
                      <a:r>
                        <a:rPr lang="en-CA" sz="2000" b="1" dirty="0">
                          <a:solidFill>
                            <a:schemeClr val="tx1">
                              <a:lumMod val="50000"/>
                              <a:lumOff val="50000"/>
                            </a:schemeClr>
                          </a:solidFill>
                        </a:rPr>
                        <a:t>Para pacientes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2000" dirty="0">
                          <a:solidFill>
                            <a:schemeClr val="tx1">
                              <a:lumMod val="50000"/>
                              <a:lumOff val="50000"/>
                            </a:schemeClr>
                          </a:solidFill>
                        </a:rPr>
                        <a:t>La mayoria de los individuos van a querer la intervencion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2000" dirty="0">
                          <a:solidFill>
                            <a:schemeClr val="tx1">
                              <a:lumMod val="50000"/>
                              <a:lumOff val="50000"/>
                            </a:schemeClr>
                          </a:solidFill>
                        </a:rPr>
                        <a:t>La mayoria de los individuos van a querer la intervencion, pero varios no.</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43165">
                <a:tc>
                  <a:txBody>
                    <a:bodyPr/>
                    <a:lstStyle/>
                    <a:p>
                      <a:r>
                        <a:rPr lang="en-CA" sz="2000" b="1" dirty="0">
                          <a:solidFill>
                            <a:schemeClr val="tx1">
                              <a:lumMod val="50000"/>
                              <a:lumOff val="50000"/>
                            </a:schemeClr>
                          </a:solidFill>
                        </a:rPr>
                        <a:t>Para clínicos </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2000" dirty="0">
                          <a:solidFill>
                            <a:schemeClr val="tx1">
                              <a:lumMod val="50000"/>
                              <a:lumOff val="50000"/>
                            </a:schemeClr>
                          </a:solidFill>
                        </a:rPr>
                        <a:t>La mayoria de los individuos </a:t>
                      </a:r>
                      <a:r>
                        <a:rPr lang="en-CA" sz="2000" dirty="0">
                          <a:solidFill>
                            <a:schemeClr val="bg1">
                              <a:lumMod val="50000"/>
                            </a:schemeClr>
                          </a:solidFill>
                        </a:rPr>
                        <a:t>deberían</a:t>
                      </a:r>
                      <a:r>
                        <a:rPr lang="en-CA" sz="2000" dirty="0">
                          <a:solidFill>
                            <a:srgbClr val="FF0000"/>
                          </a:solidFill>
                        </a:rPr>
                        <a:t> </a:t>
                      </a:r>
                      <a:r>
                        <a:rPr lang="en-CA" sz="2000" dirty="0">
                          <a:solidFill>
                            <a:schemeClr val="tx1">
                              <a:lumMod val="50000"/>
                              <a:lumOff val="50000"/>
                            </a:schemeClr>
                          </a:solidFill>
                        </a:rPr>
                        <a:t>recibir la intervencion.</a:t>
                      </a: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s-CO" sz="2000" dirty="0">
                          <a:solidFill>
                            <a:schemeClr val="tx1">
                              <a:lumMod val="50000"/>
                              <a:lumOff val="50000"/>
                            </a:schemeClr>
                          </a:solidFill>
                        </a:rPr>
                        <a:t>Diferentes opciones serán apropiadas para diferentes pacientes, dependiendo de sus valores y preferencias. Utilice la toma de decisiones compartida.</a:t>
                      </a:r>
                      <a:endParaRPr lang="en-CA" sz="2000" dirty="0">
                        <a:solidFill>
                          <a:schemeClr val="tx1">
                            <a:lumMod val="50000"/>
                            <a:lumOff val="50000"/>
                          </a:schemeClr>
                        </a:solidFill>
                      </a:endParaRPr>
                    </a:p>
                  </a:txBody>
                  <a:tcPr marL="91434" marR="91434" marT="45709" marB="4570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a:xfrm>
            <a:off x="419100" y="1340569"/>
            <a:ext cx="10972800" cy="713539"/>
          </a:xfrm>
        </p:spPr>
        <p:txBody>
          <a:bodyPr lIns="0" tIns="0" rIns="0" bIns="0"/>
          <a:lstStyle/>
          <a:p>
            <a:r>
              <a:rPr lang="es-ES" sz="2800" b="0" dirty="0"/>
              <a:t>Objetivos</a:t>
            </a:r>
            <a:r>
              <a:rPr lang="en-CA" sz="2800" b="0" dirty="0"/>
              <a:t> </a:t>
            </a:r>
            <a:r>
              <a:rPr lang="en-CA" sz="2800" b="0" dirty="0" err="1"/>
              <a:t>Generales</a:t>
            </a:r>
            <a:endParaRPr lang="en-CA" sz="2800" b="0" dirty="0"/>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327558" cy="3954624"/>
          </a:xfrm>
        </p:spPr>
        <p:txBody>
          <a:bodyPr>
            <a:normAutofit/>
          </a:bodyPr>
          <a:lstStyle/>
          <a:p>
            <a:pPr marL="514350" indent="-514350">
              <a:spcAft>
                <a:spcPts val="600"/>
              </a:spcAft>
              <a:buFont typeface="+mj-lt"/>
              <a:buAutoNum type="arabicPeriod"/>
            </a:pPr>
            <a:r>
              <a:rPr lang="en-CA" dirty="0" err="1"/>
              <a:t>Establecer</a:t>
            </a:r>
            <a:r>
              <a:rPr lang="en-CA" dirty="0"/>
              <a:t> </a:t>
            </a:r>
            <a:r>
              <a:rPr lang="es-VE" dirty="0"/>
              <a:t>modelos</a:t>
            </a:r>
            <a:r>
              <a:rPr lang="en-CA" dirty="0"/>
              <a:t>  de </a:t>
            </a:r>
            <a:r>
              <a:rPr lang="en-CA" dirty="0" err="1"/>
              <a:t>Tromboprofilaxis</a:t>
            </a:r>
            <a:r>
              <a:rPr lang="en-CA" dirty="0"/>
              <a:t> en </a:t>
            </a:r>
            <a:r>
              <a:rPr lang="en-CA" dirty="0" err="1"/>
              <a:t>pacientes</a:t>
            </a:r>
            <a:r>
              <a:rPr lang="en-CA" dirty="0"/>
              <a:t> </a:t>
            </a:r>
            <a:r>
              <a:rPr lang="en-CA" dirty="0" err="1"/>
              <a:t>Quirúrgicos</a:t>
            </a:r>
            <a:r>
              <a:rPr lang="en-CA" dirty="0"/>
              <a:t> en </a:t>
            </a:r>
            <a:r>
              <a:rPr lang="en-CA" dirty="0" err="1"/>
              <a:t>términos</a:t>
            </a:r>
            <a:r>
              <a:rPr lang="en-CA" dirty="0"/>
              <a:t>  de </a:t>
            </a:r>
            <a:r>
              <a:rPr lang="en-CA" dirty="0" err="1"/>
              <a:t>indicación</a:t>
            </a:r>
            <a:r>
              <a:rPr lang="en-CA" dirty="0"/>
              <a:t>, </a:t>
            </a:r>
            <a:r>
              <a:rPr lang="en-CA" dirty="0" err="1"/>
              <a:t>tipo</a:t>
            </a:r>
            <a:r>
              <a:rPr lang="en-CA" dirty="0"/>
              <a:t> de </a:t>
            </a:r>
            <a:r>
              <a:rPr lang="en-CA" dirty="0" err="1"/>
              <a:t>profilaxis</a:t>
            </a:r>
            <a:r>
              <a:rPr lang="en-CA" dirty="0"/>
              <a:t>, </a:t>
            </a:r>
            <a:r>
              <a:rPr lang="en-CA" dirty="0" err="1"/>
              <a:t>fase</a:t>
            </a:r>
            <a:r>
              <a:rPr lang="en-CA" dirty="0"/>
              <a:t> de </a:t>
            </a:r>
            <a:r>
              <a:rPr lang="en-CA" dirty="0" err="1"/>
              <a:t>inicio</a:t>
            </a:r>
            <a:r>
              <a:rPr lang="en-CA" dirty="0"/>
              <a:t>  y </a:t>
            </a:r>
            <a:r>
              <a:rPr lang="en-CA" dirty="0" err="1"/>
              <a:t>tiempo</a:t>
            </a:r>
            <a:r>
              <a:rPr lang="en-CA" dirty="0"/>
              <a:t> de </a:t>
            </a:r>
            <a:r>
              <a:rPr lang="en-CA" dirty="0" err="1"/>
              <a:t>profilaxis</a:t>
            </a:r>
            <a:r>
              <a:rPr lang="en-CA" dirty="0"/>
              <a:t>.</a:t>
            </a:r>
          </a:p>
          <a:p>
            <a:pPr marL="514350" indent="-514350">
              <a:spcAft>
                <a:spcPts val="600"/>
              </a:spcAft>
              <a:buFont typeface="+mj-lt"/>
              <a:buAutoNum type="arabicPeriod"/>
            </a:pPr>
            <a:r>
              <a:rPr lang="en-CA" dirty="0" err="1"/>
              <a:t>Evaluación</a:t>
            </a:r>
            <a:r>
              <a:rPr lang="en-CA" dirty="0"/>
              <a:t> en el </a:t>
            </a:r>
            <a:r>
              <a:rPr lang="en-CA" dirty="0" err="1"/>
              <a:t>uso</a:t>
            </a:r>
            <a:r>
              <a:rPr lang="en-CA" dirty="0"/>
              <a:t> de </a:t>
            </a:r>
            <a:r>
              <a:rPr lang="en-CA" dirty="0" err="1"/>
              <a:t>Profilaxis</a:t>
            </a:r>
            <a:r>
              <a:rPr lang="en-CA" dirty="0"/>
              <a:t> anti </a:t>
            </a:r>
            <a:r>
              <a:rPr lang="es-VE" dirty="0"/>
              <a:t>trombótica</a:t>
            </a:r>
            <a:r>
              <a:rPr lang="en-CA" dirty="0"/>
              <a:t> </a:t>
            </a:r>
            <a:r>
              <a:rPr lang="es-VE" dirty="0"/>
              <a:t>en</a:t>
            </a:r>
            <a:r>
              <a:rPr lang="en-CA" dirty="0"/>
              <a:t> </a:t>
            </a:r>
            <a:r>
              <a:rPr lang="en-CA" dirty="0" err="1"/>
              <a:t>pacientes</a:t>
            </a:r>
            <a:r>
              <a:rPr lang="en-CA" dirty="0"/>
              <a:t> </a:t>
            </a:r>
            <a:r>
              <a:rPr lang="en-CA" dirty="0" err="1"/>
              <a:t>médicos</a:t>
            </a:r>
            <a:r>
              <a:rPr lang="en-CA" dirty="0"/>
              <a:t> con </a:t>
            </a:r>
            <a:r>
              <a:rPr lang="en-CA" dirty="0" err="1"/>
              <a:t>indicación</a:t>
            </a:r>
            <a:r>
              <a:rPr lang="en-CA" dirty="0"/>
              <a:t>, </a:t>
            </a:r>
            <a:r>
              <a:rPr lang="en-CA" dirty="0" err="1"/>
              <a:t>tipo</a:t>
            </a:r>
            <a:r>
              <a:rPr lang="en-CA" dirty="0"/>
              <a:t> de </a:t>
            </a:r>
            <a:r>
              <a:rPr lang="en-CA" dirty="0" err="1"/>
              <a:t>agente</a:t>
            </a:r>
            <a:r>
              <a:rPr lang="en-CA" dirty="0"/>
              <a:t> </a:t>
            </a:r>
            <a:r>
              <a:rPr lang="en-CA" dirty="0" err="1"/>
              <a:t>farmacológico</a:t>
            </a:r>
            <a:r>
              <a:rPr lang="en-CA" dirty="0"/>
              <a:t>, </a:t>
            </a:r>
            <a:r>
              <a:rPr lang="en-CA" dirty="0" err="1"/>
              <a:t>papel</a:t>
            </a:r>
            <a:r>
              <a:rPr lang="en-CA" dirty="0"/>
              <a:t> de la </a:t>
            </a:r>
            <a:r>
              <a:rPr lang="en-CA" dirty="0" err="1"/>
              <a:t>profiliaxis</a:t>
            </a:r>
            <a:r>
              <a:rPr lang="en-CA" dirty="0"/>
              <a:t> </a:t>
            </a:r>
            <a:r>
              <a:rPr lang="en-CA" dirty="0" err="1"/>
              <a:t>mecánica</a:t>
            </a:r>
            <a:r>
              <a:rPr lang="en-CA" dirty="0"/>
              <a:t>, </a:t>
            </a:r>
            <a:r>
              <a:rPr lang="en-CA" dirty="0" err="1"/>
              <a:t>duración</a:t>
            </a:r>
            <a:r>
              <a:rPr lang="en-CA" dirty="0"/>
              <a:t> de la </a:t>
            </a:r>
            <a:r>
              <a:rPr lang="en-CA" dirty="0" err="1"/>
              <a:t>profilaxis</a:t>
            </a:r>
            <a:endParaRPr lang="en-CA" dirty="0"/>
          </a:p>
          <a:p>
            <a:pPr marL="514350" indent="-514350">
              <a:spcAft>
                <a:spcPts val="600"/>
              </a:spcAft>
              <a:buFont typeface="+mj-lt"/>
              <a:buAutoNum type="arabicPeriod"/>
            </a:pPr>
            <a:r>
              <a:rPr lang="en-CA" dirty="0" err="1"/>
              <a:t>Orientación</a:t>
            </a:r>
            <a:r>
              <a:rPr lang="en-CA" dirty="0"/>
              <a:t> </a:t>
            </a:r>
            <a:r>
              <a:rPr lang="en-CA" dirty="0" err="1"/>
              <a:t>Tromboprofilaxis</a:t>
            </a:r>
            <a:r>
              <a:rPr lang="en-CA" dirty="0"/>
              <a:t>  </a:t>
            </a:r>
            <a:r>
              <a:rPr lang="es-VE" dirty="0"/>
              <a:t>en</a:t>
            </a:r>
            <a:r>
              <a:rPr lang="en-CA" dirty="0"/>
              <a:t> </a:t>
            </a:r>
            <a:r>
              <a:rPr lang="es-VE" dirty="0"/>
              <a:t>viajeros</a:t>
            </a:r>
            <a:r>
              <a:rPr lang="en-CA" dirty="0"/>
              <a:t> de corta y </a:t>
            </a:r>
            <a:r>
              <a:rPr lang="en-CA" dirty="0" err="1"/>
              <a:t>larga</a:t>
            </a:r>
            <a:r>
              <a:rPr lang="en-CA" dirty="0"/>
              <a:t> distancia </a:t>
            </a:r>
          </a:p>
          <a:p>
            <a:pPr marL="514350" indent="-514350">
              <a:spcAft>
                <a:spcPts val="600"/>
              </a:spcAft>
              <a:buFont typeface="+mj-lt"/>
              <a:buAutoNum type="arabicPeriod"/>
            </a:pPr>
            <a:endParaRPr lang="en-CA" dirty="0"/>
          </a:p>
          <a:p>
            <a:pPr marL="514350" indent="-514350">
              <a:spcAft>
                <a:spcPts val="600"/>
              </a:spcAft>
              <a:buFont typeface="+mj-lt"/>
              <a:buAutoNum type="arabicPeriod"/>
            </a:pPr>
            <a:endParaRPr lang="en-CA" dirty="0"/>
          </a:p>
        </p:txBody>
      </p:sp>
    </p:spTree>
    <p:extLst>
      <p:ext uri="{BB962C8B-B14F-4D97-AF65-F5344CB8AC3E}">
        <p14:creationId xmlns:p14="http://schemas.microsoft.com/office/powerpoint/2010/main" val="279539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742109-B142-4990-9A62-31FBAF009D02}"/>
              </a:ext>
            </a:extLst>
          </p:cNvPr>
          <p:cNvSpPr>
            <a:spLocks noGrp="1"/>
          </p:cNvSpPr>
          <p:nvPr>
            <p:ph type="title"/>
          </p:nvPr>
        </p:nvSpPr>
        <p:spPr/>
        <p:txBody>
          <a:bodyPr/>
          <a:lstStyle/>
          <a:p>
            <a:r>
              <a:rPr lang="en-CA" dirty="0" err="1"/>
              <a:t>Cuales</a:t>
            </a:r>
            <a:r>
              <a:rPr lang="en-CA" dirty="0"/>
              <a:t> son los </a:t>
            </a:r>
            <a:r>
              <a:rPr lang="en-CA" dirty="0" err="1"/>
              <a:t>aspectos</a:t>
            </a:r>
            <a:r>
              <a:rPr lang="en-CA" dirty="0"/>
              <a:t>  </a:t>
            </a:r>
            <a:r>
              <a:rPr lang="en-CA" dirty="0" err="1"/>
              <a:t>relevantes</a:t>
            </a:r>
            <a:r>
              <a:rPr lang="en-CA" dirty="0"/>
              <a:t> </a:t>
            </a:r>
            <a:r>
              <a:rPr lang="en-CA" dirty="0" err="1"/>
              <a:t>en</a:t>
            </a:r>
            <a:r>
              <a:rPr lang="en-CA" dirty="0"/>
              <a:t> </a:t>
            </a:r>
            <a:r>
              <a:rPr lang="en-CA" dirty="0" err="1"/>
              <a:t>este</a:t>
            </a:r>
            <a:r>
              <a:rPr lang="en-CA" dirty="0"/>
              <a:t> </a:t>
            </a:r>
            <a:r>
              <a:rPr lang="en-CA" dirty="0" err="1"/>
              <a:t>capitulo</a:t>
            </a:r>
            <a:r>
              <a:rPr lang="en-CA" dirty="0"/>
              <a:t>?</a:t>
            </a:r>
          </a:p>
        </p:txBody>
      </p:sp>
      <p:sp>
        <p:nvSpPr>
          <p:cNvPr id="3" name="Content Placeholder 2">
            <a:extLst>
              <a:ext uri="{FF2B5EF4-FFF2-40B4-BE49-F238E27FC236}">
                <a16:creationId xmlns:a16="http://schemas.microsoft.com/office/drawing/2014/main" id="{28478178-D7B6-8B46-84CA-25054E84A562}"/>
              </a:ext>
            </a:extLst>
          </p:cNvPr>
          <p:cNvSpPr>
            <a:spLocks noGrp="1"/>
          </p:cNvSpPr>
          <p:nvPr>
            <p:ph idx="1"/>
          </p:nvPr>
        </p:nvSpPr>
        <p:spPr>
          <a:xfrm>
            <a:off x="419100" y="2033094"/>
            <a:ext cx="9757287" cy="611783"/>
          </a:xfrm>
        </p:spPr>
        <p:txBody>
          <a:bodyPr/>
          <a:lstStyle/>
          <a:p>
            <a:pPr marL="0" indent="0">
              <a:buNone/>
            </a:pPr>
            <a:r>
              <a:rPr lang="es-ES" dirty="0"/>
              <a:t> En </a:t>
            </a:r>
            <a:r>
              <a:rPr lang="es-ES" dirty="0" err="1"/>
              <a:t>cirugia</a:t>
            </a:r>
            <a:r>
              <a:rPr lang="es-ES" dirty="0"/>
              <a:t> </a:t>
            </a:r>
            <a:endParaRPr lang="es-CO" dirty="0"/>
          </a:p>
          <a:p>
            <a:pPr marL="0" indent="0">
              <a:buNone/>
            </a:pPr>
            <a:endParaRPr lang="en-US" dirty="0"/>
          </a:p>
        </p:txBody>
      </p:sp>
      <p:sp>
        <p:nvSpPr>
          <p:cNvPr id="5" name="TextBox 5">
            <a:extLst>
              <a:ext uri="{FF2B5EF4-FFF2-40B4-BE49-F238E27FC236}">
                <a16:creationId xmlns:a16="http://schemas.microsoft.com/office/drawing/2014/main" id="{92CDB388-898E-4D40-99E2-9B65166071EE}"/>
              </a:ext>
            </a:extLst>
          </p:cNvPr>
          <p:cNvSpPr txBox="1"/>
          <p:nvPr/>
        </p:nvSpPr>
        <p:spPr>
          <a:xfrm>
            <a:off x="2118587" y="2936944"/>
            <a:ext cx="3749040" cy="3003320"/>
          </a:xfrm>
          <a:prstGeom prst="rect">
            <a:avLst/>
          </a:prstGeom>
          <a:solidFill>
            <a:srgbClr val="C7C3D5"/>
          </a:solidFill>
        </p:spPr>
        <p:txBody>
          <a:bodyPr wrap="square" lIns="274320" tIns="274320" rIns="274320" bIns="274320" rtlCol="0" anchor="ctr">
            <a:noAutofit/>
          </a:bodyPr>
          <a:lstStyle/>
          <a:p>
            <a:r>
              <a:rPr lang="es-ES" sz="2200" dirty="0">
                <a:solidFill>
                  <a:schemeClr val="tx1">
                    <a:lumMod val="50000"/>
                    <a:lumOff val="50000"/>
                  </a:schemeClr>
                </a:solidFill>
              </a:rPr>
              <a:t>La Cirugía causa el  25 % de los TEV en la comunidad, incluso con las estrategias de profilaxis actuales, con riesgo  variable según procedimiento (ejem Ortopedia, neurocirugía, CCV)</a:t>
            </a:r>
            <a:endParaRPr lang="en-CA" sz="2200" dirty="0">
              <a:solidFill>
                <a:schemeClr val="tx1">
                  <a:lumMod val="50000"/>
                  <a:lumOff val="50000"/>
                </a:schemeClr>
              </a:solidFill>
            </a:endParaRPr>
          </a:p>
        </p:txBody>
      </p:sp>
      <p:sp>
        <p:nvSpPr>
          <p:cNvPr id="6" name="TextBox 8">
            <a:extLst>
              <a:ext uri="{FF2B5EF4-FFF2-40B4-BE49-F238E27FC236}">
                <a16:creationId xmlns:a16="http://schemas.microsoft.com/office/drawing/2014/main" id="{3FEA22FF-3AD6-1341-B650-97DFEFDE7790}"/>
              </a:ext>
            </a:extLst>
          </p:cNvPr>
          <p:cNvSpPr txBox="1"/>
          <p:nvPr/>
        </p:nvSpPr>
        <p:spPr>
          <a:xfrm>
            <a:off x="6220606" y="2936943"/>
            <a:ext cx="3749040" cy="3003321"/>
          </a:xfrm>
          <a:prstGeom prst="rect">
            <a:avLst/>
          </a:prstGeom>
          <a:solidFill>
            <a:srgbClr val="CAD7B2"/>
          </a:solidFill>
        </p:spPr>
        <p:txBody>
          <a:bodyPr wrap="square" lIns="274320" tIns="274320" rIns="274320" bIns="274320" rtlCol="0" anchor="ctr">
            <a:noAutofit/>
          </a:bodyPr>
          <a:lstStyle/>
          <a:p>
            <a:r>
              <a:rPr lang="es-ES" sz="2200" dirty="0">
                <a:solidFill>
                  <a:schemeClr val="tx1">
                    <a:lumMod val="50000"/>
                    <a:lumOff val="50000"/>
                  </a:schemeClr>
                </a:solidFill>
              </a:rPr>
              <a:t>TEV post </a:t>
            </a:r>
            <a:r>
              <a:rPr lang="es-ES" sz="2200" dirty="0" err="1">
                <a:solidFill>
                  <a:schemeClr val="tx1">
                    <a:lumMod val="50000"/>
                    <a:lumOff val="50000"/>
                  </a:schemeClr>
                </a:solidFill>
              </a:rPr>
              <a:t>Quirurgico</a:t>
            </a:r>
            <a:r>
              <a:rPr lang="es-ES" sz="2200" dirty="0">
                <a:solidFill>
                  <a:schemeClr val="tx1">
                    <a:lumMod val="50000"/>
                    <a:lumOff val="50000"/>
                  </a:schemeClr>
                </a:solidFill>
              </a:rPr>
              <a:t> puede ocurrir a menudo al egreso y puede causar hasta 50.000  muertes al año en Estados Unidos </a:t>
            </a:r>
            <a:endParaRPr lang="en-CA" sz="2200" dirty="0">
              <a:solidFill>
                <a:schemeClr val="tx1">
                  <a:lumMod val="50000"/>
                  <a:lumOff val="50000"/>
                </a:schemeClr>
              </a:solidFill>
            </a:endParaRPr>
          </a:p>
        </p:txBody>
      </p:sp>
    </p:spTree>
    <p:extLst>
      <p:ext uri="{BB962C8B-B14F-4D97-AF65-F5344CB8AC3E}">
        <p14:creationId xmlns:p14="http://schemas.microsoft.com/office/powerpoint/2010/main" val="152776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566B1-E440-47FD-B522-146C7C1CBF5B}"/>
              </a:ext>
            </a:extLst>
          </p:cNvPr>
          <p:cNvSpPr txBox="1">
            <a:spLocks/>
          </p:cNvSpPr>
          <p:nvPr/>
        </p:nvSpPr>
        <p:spPr>
          <a:xfrm>
            <a:off x="419100" y="1190162"/>
            <a:ext cx="10972800" cy="713539"/>
          </a:xfrm>
          <a:prstGeom prst="rect">
            <a:avLst/>
          </a:prstGeom>
        </p:spPr>
        <p:txBody>
          <a:bodyPr/>
          <a:lstStyle>
            <a:lvl1pPr algn="l" defTabSz="609585" rtl="0" eaLnBrk="0" fontAlgn="base" hangingPunct="0">
              <a:spcBef>
                <a:spcPct val="0"/>
              </a:spcBef>
              <a:spcAft>
                <a:spcPct val="0"/>
              </a:spcAft>
              <a:defRPr sz="2800" b="0" kern="1200" cap="none" baseline="0">
                <a:solidFill>
                  <a:srgbClr val="E53E31"/>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endParaRPr lang="en-CA" dirty="0"/>
          </a:p>
        </p:txBody>
      </p:sp>
      <p:sp>
        <p:nvSpPr>
          <p:cNvPr id="5" name="TextBox 3">
            <a:extLst>
              <a:ext uri="{FF2B5EF4-FFF2-40B4-BE49-F238E27FC236}">
                <a16:creationId xmlns:a16="http://schemas.microsoft.com/office/drawing/2014/main" id="{3AA874EA-2F6D-4B71-99A2-75C4FC18C802}"/>
              </a:ext>
            </a:extLst>
          </p:cNvPr>
          <p:cNvSpPr txBox="1"/>
          <p:nvPr/>
        </p:nvSpPr>
        <p:spPr>
          <a:xfrm>
            <a:off x="2121467" y="2936944"/>
            <a:ext cx="3749040" cy="3020667"/>
          </a:xfrm>
          <a:prstGeom prst="rect">
            <a:avLst/>
          </a:prstGeom>
          <a:solidFill>
            <a:srgbClr val="FDDDB0"/>
          </a:solidFill>
        </p:spPr>
        <p:txBody>
          <a:bodyPr wrap="square" lIns="274320" tIns="182880" rIns="274320" bIns="274320" rtlCol="0">
            <a:noAutofit/>
          </a:bodyPr>
          <a:lstStyle/>
          <a:p>
            <a:r>
              <a:rPr lang="en-CA" sz="2200" b="1" dirty="0">
                <a:solidFill>
                  <a:srgbClr val="E43E31"/>
                </a:solidFill>
              </a:rPr>
              <a:t>Profilaxis farmacológica</a:t>
            </a:r>
          </a:p>
          <a:p>
            <a:pPr marL="342900" indent="-160020">
              <a:buFont typeface="Arial" panose="020B0604020202020204" pitchFamily="34" charset="0"/>
              <a:buChar char="•"/>
            </a:pPr>
            <a:r>
              <a:rPr lang="en-CA" sz="2200" dirty="0">
                <a:solidFill>
                  <a:schemeClr val="tx1">
                    <a:lumMod val="50000"/>
                    <a:lumOff val="50000"/>
                  </a:schemeClr>
                </a:solidFill>
              </a:rPr>
              <a:t>Anticoagulantes  (HBPM, HNF,ACOD, antagonistas de la vitamina K)</a:t>
            </a:r>
          </a:p>
          <a:p>
            <a:pPr marL="342900" indent="-160020">
              <a:buFont typeface="Arial" panose="020B0604020202020204" pitchFamily="34" charset="0"/>
              <a:buChar char="•"/>
            </a:pPr>
            <a:r>
              <a:rPr lang="en-CA" sz="2200" dirty="0">
                <a:solidFill>
                  <a:schemeClr val="tx1">
                    <a:lumMod val="50000"/>
                    <a:lumOff val="50000"/>
                  </a:schemeClr>
                </a:solidFill>
              </a:rPr>
              <a:t>Agentes antiplaquetarios (AAS)</a:t>
            </a:r>
            <a:endParaRPr lang="en-CA" sz="2200" i="1" dirty="0"/>
          </a:p>
        </p:txBody>
      </p:sp>
      <p:sp>
        <p:nvSpPr>
          <p:cNvPr id="6" name="TextBox 4">
            <a:extLst>
              <a:ext uri="{FF2B5EF4-FFF2-40B4-BE49-F238E27FC236}">
                <a16:creationId xmlns:a16="http://schemas.microsoft.com/office/drawing/2014/main" id="{09B7A47E-925D-4D22-A100-C0194C00EFE6}"/>
              </a:ext>
            </a:extLst>
          </p:cNvPr>
          <p:cNvSpPr txBox="1"/>
          <p:nvPr/>
        </p:nvSpPr>
        <p:spPr>
          <a:xfrm>
            <a:off x="6220605" y="2936944"/>
            <a:ext cx="3749040" cy="3003321"/>
          </a:xfrm>
          <a:prstGeom prst="rect">
            <a:avLst/>
          </a:prstGeom>
          <a:solidFill>
            <a:srgbClr val="BFE0E5"/>
          </a:solidFill>
        </p:spPr>
        <p:txBody>
          <a:bodyPr wrap="square" lIns="274320" tIns="182880" rIns="274320" bIns="274320" rtlCol="0">
            <a:noAutofit/>
          </a:bodyPr>
          <a:lstStyle/>
          <a:p>
            <a:r>
              <a:rPr lang="en-CA" sz="2400" b="1" dirty="0">
                <a:solidFill>
                  <a:srgbClr val="E43E31"/>
                </a:solidFill>
              </a:rPr>
              <a:t>Profilaxis mecánica</a:t>
            </a:r>
          </a:p>
          <a:p>
            <a:pPr marL="342900" indent="-160020">
              <a:buFont typeface="Arial" panose="020B0604020202020204" pitchFamily="34" charset="0"/>
              <a:buChar char="•"/>
            </a:pPr>
            <a:r>
              <a:rPr lang="en-CA" sz="2200" dirty="0">
                <a:solidFill>
                  <a:schemeClr val="tx1">
                    <a:lumMod val="50000"/>
                    <a:lumOff val="50000"/>
                  </a:schemeClr>
                </a:solidFill>
              </a:rPr>
              <a:t>Medias de compresión graduada</a:t>
            </a:r>
          </a:p>
          <a:p>
            <a:pPr marL="342900" indent="-160020">
              <a:buFont typeface="Arial" panose="020B0604020202020204" pitchFamily="34" charset="0"/>
              <a:buChar char="•"/>
            </a:pPr>
            <a:r>
              <a:rPr lang="en-CA" sz="2200" dirty="0">
                <a:solidFill>
                  <a:schemeClr val="tx1">
                    <a:lumMod val="50000"/>
                    <a:lumOff val="50000"/>
                  </a:schemeClr>
                </a:solidFill>
              </a:rPr>
              <a:t>Dispositivos de compresión neumática intermitente</a:t>
            </a:r>
          </a:p>
          <a:p>
            <a:pPr marL="342900" indent="-160020">
              <a:buFont typeface="Arial" panose="020B0604020202020204" pitchFamily="34" charset="0"/>
              <a:buChar char="•"/>
            </a:pPr>
            <a:r>
              <a:rPr lang="en-CA" sz="2200" dirty="0">
                <a:solidFill>
                  <a:schemeClr val="tx1">
                    <a:lumMod val="50000"/>
                    <a:lumOff val="50000"/>
                  </a:schemeClr>
                </a:solidFill>
              </a:rPr>
              <a:t>filtros IVC</a:t>
            </a:r>
          </a:p>
        </p:txBody>
      </p:sp>
      <p:sp>
        <p:nvSpPr>
          <p:cNvPr id="2" name="Title 1">
            <a:extLst>
              <a:ext uri="{FF2B5EF4-FFF2-40B4-BE49-F238E27FC236}">
                <a16:creationId xmlns:a16="http://schemas.microsoft.com/office/drawing/2014/main" id="{89777BA9-0462-8B44-8E7B-8ABA567E4678}"/>
              </a:ext>
            </a:extLst>
          </p:cNvPr>
          <p:cNvSpPr>
            <a:spLocks noGrp="1"/>
          </p:cNvSpPr>
          <p:nvPr>
            <p:ph type="title"/>
          </p:nvPr>
        </p:nvSpPr>
        <p:spPr>
          <a:xfrm>
            <a:off x="419100" y="1340570"/>
            <a:ext cx="10972800" cy="925552"/>
          </a:xfrm>
        </p:spPr>
        <p:txBody>
          <a:bodyPr/>
          <a:lstStyle/>
          <a:p>
            <a:r>
              <a:rPr lang="en-CA" dirty="0" err="1"/>
              <a:t>En</a:t>
            </a:r>
            <a:r>
              <a:rPr lang="en-CA" dirty="0"/>
              <a:t> </a:t>
            </a:r>
            <a:r>
              <a:rPr lang="en-CA" dirty="0" err="1"/>
              <a:t>Cirugía</a:t>
            </a:r>
            <a:r>
              <a:rPr lang="en-CA" dirty="0"/>
              <a:t> </a:t>
            </a:r>
            <a:br>
              <a:rPr lang="en-CA" dirty="0"/>
            </a:br>
            <a:r>
              <a:rPr lang="es-ES" dirty="0"/>
              <a:t>Modalidades principales para la prevención del TEV postoperatorios</a:t>
            </a:r>
            <a:br>
              <a:rPr lang="en-CA" dirty="0"/>
            </a:br>
            <a:endParaRPr lang="en-US" dirty="0"/>
          </a:p>
        </p:txBody>
      </p:sp>
    </p:spTree>
    <p:extLst>
      <p:ext uri="{BB962C8B-B14F-4D97-AF65-F5344CB8AC3E}">
        <p14:creationId xmlns:p14="http://schemas.microsoft.com/office/powerpoint/2010/main" val="21070370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f60e50cf-b4eb-4913-b91b-c5f6cad801d6" xsi:nil="true"/>
    <Project xmlns="f60e50cf-b4eb-4913-b91b-c5f6cad801d6" xsi:nil="true"/>
    <WebPage xmlns="f60e50cf-b4eb-4913-b91b-c5f6cad801d6" xsi:nil="true"/>
    <TaxCatchAll xmlns="f428f131-8437-48c9-9cdf-8fab9dca4571" xsi:nil="true"/>
    <lcf76f155ced4ddcb4097134ff3c332f xmlns="f60e50cf-b4eb-4913-b91b-c5f6cad801d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1C88DA-6F7F-41C1-8873-C63C0347BC0B}">
  <ds:schemaRefs>
    <ds:schemaRef ds:uri="http://www.w3.org/XML/1998/namespace"/>
    <ds:schemaRef ds:uri="http://schemas.microsoft.com/office/infopath/2007/PartnerControls"/>
    <ds:schemaRef ds:uri="http://purl.org/dc/terms/"/>
    <ds:schemaRef ds:uri="f60e50cf-b4eb-4913-b91b-c5f6cad801d6"/>
    <ds:schemaRef ds:uri="http://schemas.microsoft.com/office/2006/documentManagement/types"/>
    <ds:schemaRef ds:uri="f428f131-8437-48c9-9cdf-8fab9dca4571"/>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6D4A5C3-CBC1-4FA2-90B5-CDB603F675C5}">
  <ds:schemaRefs>
    <ds:schemaRef ds:uri="http://schemas.microsoft.com/sharepoint/v3/contenttype/forms"/>
  </ds:schemaRefs>
</ds:datastoreItem>
</file>

<file path=customXml/itemProps3.xml><?xml version="1.0" encoding="utf-8"?>
<ds:datastoreItem xmlns:ds="http://schemas.openxmlformats.org/officeDocument/2006/customXml" ds:itemID="{BC8E1A55-FC7B-4CC3-B618-ED62C5954ABC}">
  <ds:schemaRefs>
    <ds:schemaRef ds:uri="http://schemas.microsoft.com/office/2006/metadata/customXsn"/>
  </ds:schemaRefs>
</ds:datastoreItem>
</file>

<file path=customXml/itemProps4.xml><?xml version="1.0" encoding="utf-8"?>
<ds:datastoreItem xmlns:ds="http://schemas.openxmlformats.org/officeDocument/2006/customXml" ds:itemID="{B3DBDB20-9EFF-4462-ADAA-93044A0F6D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9858</TotalTime>
  <Words>7209</Words>
  <Application>Microsoft Office PowerPoint</Application>
  <PresentationFormat>Widescreen</PresentationFormat>
  <Paragraphs>735</Paragraphs>
  <Slides>47</Slides>
  <Notes>17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1_Office Theme</vt:lpstr>
      <vt:lpstr>La prevención del tromboembolismo venoso  en pacientes quirúrgicos, hospitalizados y viajeros  de larga distancia en América Latina</vt:lpstr>
      <vt:lpstr>Guías 2022 para la prevención del tromboembolismo venoso en pacientes quirúrgicos, hospitalizados y viajeros de larga distancia en América Latina</vt:lpstr>
      <vt:lpstr>Latin American ADOLOPMENT project  </vt:lpstr>
      <vt:lpstr>Guías de práctica clínica de ASH sobre ETV</vt:lpstr>
      <vt:lpstr>¿Como se desarrollaron las guías ASH?</vt:lpstr>
      <vt:lpstr>¿Como los pacientes y médicos deben usar estas guías?</vt:lpstr>
      <vt:lpstr>Objetivos Generales</vt:lpstr>
      <vt:lpstr>Cuales son los aspectos  relevantes en este capitulo?</vt:lpstr>
      <vt:lpstr>En Cirugía  Modalidades principales para la prevención del TEV postoperatorios </vt:lpstr>
      <vt:lpstr>¿Que desenlace clínico fue mas relevante para el panel en la toma de deciciones?</vt:lpstr>
      <vt:lpstr>Caso 1:  Abdomen Agudo Quirúrgico</vt:lpstr>
      <vt:lpstr>Considerando su condición clínica de Alto riesgo de Trombosis en cirugía de paciente oncológico ; ¿Cual seria su recomendación?  </vt:lpstr>
      <vt:lpstr>Recomendaciones </vt:lpstr>
      <vt:lpstr>Caso 1:  Abdomen Agudo Quirúrgico  cont</vt:lpstr>
      <vt:lpstr>Recomendaciones </vt:lpstr>
      <vt:lpstr>Justificación </vt:lpstr>
      <vt:lpstr>PowerPoint Presentation</vt:lpstr>
      <vt:lpstr>PowerPoint Presentation</vt:lpstr>
      <vt:lpstr>Continuación caso 1</vt:lpstr>
      <vt:lpstr>¿Debe usarse profilaxis con compresión neumática o medias de compresión graduada en pacientes en los que se prefiere la trombo-profilaxis mecánica?</vt:lpstr>
      <vt:lpstr>Otras recomendaciones específicas</vt:lpstr>
      <vt:lpstr>Tromboprofilaxis en pacientes clínicos hospitalizados</vt:lpstr>
      <vt:lpstr>Que pacientes tienen riesgo  de TEP en el hospital?</vt:lpstr>
      <vt:lpstr>Caso clinico 2:  Paciente Médico Hospitalizado</vt:lpstr>
      <vt:lpstr>PowerPoint Presentation</vt:lpstr>
      <vt:lpstr>Factores de riesgo para TEP en nuestro paciente</vt:lpstr>
      <vt:lpstr>Recomendacion</vt:lpstr>
      <vt:lpstr>PowerPoint Presentation</vt:lpstr>
      <vt:lpstr>Recomendacion</vt:lpstr>
      <vt:lpstr>PowerPoint Presentation</vt:lpstr>
      <vt:lpstr>PowerPoint Presentation</vt:lpstr>
      <vt:lpstr>Recomendación 14 </vt:lpstr>
      <vt:lpstr>Recomendación 15 cont </vt:lpstr>
      <vt:lpstr>PowerPoint Presentation</vt:lpstr>
      <vt:lpstr>¿Cual es la razon para extender la tromboprofilaxis más alla del alta hospitalaria?</vt:lpstr>
      <vt:lpstr>Recomendación</vt:lpstr>
      <vt:lpstr>¿Porque la tromboprofilaxis extendida de rutina no es actualmente recomendada ?</vt:lpstr>
      <vt:lpstr>PowerPoint Presentation</vt:lpstr>
      <vt:lpstr>Caso Clínico 3  Viajeros de larga Distancia</vt:lpstr>
      <vt:lpstr>Viajes en avión y TVP</vt:lpstr>
      <vt:lpstr>Recomendación</vt:lpstr>
      <vt:lpstr>Aplicando esta Guía al paciente:  ¿Por qué estas recomendaciones son “condicionales”?</vt:lpstr>
      <vt:lpstr>Caso 3: Continuación</vt:lpstr>
      <vt:lpstr>Resumen Parte 1: Volviendo a nuestros objetivos</vt:lpstr>
      <vt:lpstr>Resumen Parte 2: Volviendo a nuestros objetivos</vt:lpstr>
      <vt:lpstr>Cambios en las Recomendaciones de Origen </vt:lpstr>
      <vt:lpstr>Agradecimientos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prevención del tromboembolismo venoso en pacientes quirúrgicos, hospitalizados y viajeros de larga distancia en América Latina</dc:title>
  <dc:creator>Kailee Boedeker</dc:creator>
  <cp:lastModifiedBy>Sarah Paliani</cp:lastModifiedBy>
  <cp:revision>43</cp:revision>
  <dcterms:created xsi:type="dcterms:W3CDTF">2022-01-27T19:57:34Z</dcterms:created>
  <dcterms:modified xsi:type="dcterms:W3CDTF">2023-09-05T15:37:40Z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