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5"/>
  </p:sldMasterIdLst>
  <p:notesMasterIdLst>
    <p:notesMasterId r:id="rId47"/>
  </p:notesMasterIdLst>
  <p:sldIdLst>
    <p:sldId id="256" r:id="rId6"/>
    <p:sldId id="332" r:id="rId7"/>
    <p:sldId id="1190" r:id="rId8"/>
    <p:sldId id="257" r:id="rId9"/>
    <p:sldId id="1219" r:id="rId10"/>
    <p:sldId id="334" r:id="rId11"/>
    <p:sldId id="260" r:id="rId12"/>
    <p:sldId id="261" r:id="rId13"/>
    <p:sldId id="263" r:id="rId14"/>
    <p:sldId id="264" r:id="rId15"/>
    <p:sldId id="271" r:id="rId16"/>
    <p:sldId id="342" r:id="rId17"/>
    <p:sldId id="1192" r:id="rId18"/>
    <p:sldId id="269" r:id="rId19"/>
    <p:sldId id="303" r:id="rId20"/>
    <p:sldId id="1193" r:id="rId21"/>
    <p:sldId id="309" r:id="rId22"/>
    <p:sldId id="1194" r:id="rId23"/>
    <p:sldId id="1196" r:id="rId24"/>
    <p:sldId id="1195" r:id="rId25"/>
    <p:sldId id="277" r:id="rId26"/>
    <p:sldId id="331" r:id="rId27"/>
    <p:sldId id="1207" r:id="rId28"/>
    <p:sldId id="1208" r:id="rId29"/>
    <p:sldId id="307" r:id="rId30"/>
    <p:sldId id="1197" r:id="rId31"/>
    <p:sldId id="1206" r:id="rId32"/>
    <p:sldId id="1199" r:id="rId33"/>
    <p:sldId id="1215" r:id="rId34"/>
    <p:sldId id="1198" r:id="rId35"/>
    <p:sldId id="1209" r:id="rId36"/>
    <p:sldId id="1210" r:id="rId37"/>
    <p:sldId id="1212" r:id="rId38"/>
    <p:sldId id="322" r:id="rId39"/>
    <p:sldId id="1214" r:id="rId40"/>
    <p:sldId id="1216" r:id="rId41"/>
    <p:sldId id="1217" r:id="rId42"/>
    <p:sldId id="330" r:id="rId43"/>
    <p:sldId id="294" r:id="rId44"/>
    <p:sldId id="1218" r:id="rId45"/>
    <p:sldId id="299"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rina Bezerra" initials="MB" lastIdx="2" clrIdx="6">
    <p:extLst>
      <p:ext uri="{19B8F6BF-5375-455C-9EA6-DF929625EA0E}">
        <p15:presenceInfo xmlns:p15="http://schemas.microsoft.com/office/powerpoint/2012/main" userId="S::marina.bezerra@mci-group.com::d021dc70-e791-440a-9b7d-41b3a0964945" providerId="AD"/>
      </p:ext>
    </p:extLst>
  </p:cmAuthor>
  <p:cmAuthor id="1" name="Dan Witt" initials="DMW" lastIdx="6" clrIdx="0">
    <p:extLst>
      <p:ext uri="{19B8F6BF-5375-455C-9EA6-DF929625EA0E}">
        <p15:presenceInfo xmlns:p15="http://schemas.microsoft.com/office/powerpoint/2012/main" userId="Dan Witt" providerId="None"/>
      </p:ext>
    </p:extLst>
  </p:cmAuthor>
  <p:cmAuthor id="2" name="Eric Tseng" initials="ET" lastIdx="15" clrIdx="1">
    <p:extLst>
      <p:ext uri="{19B8F6BF-5375-455C-9EA6-DF929625EA0E}">
        <p15:presenceInfo xmlns:p15="http://schemas.microsoft.com/office/powerpoint/2012/main" userId="S::eric.tseng@mail.utoronto.ca::ff68222d-e22b-4bed-bc89-3c5383ae0691" providerId="AD"/>
      </p:ext>
    </p:extLst>
  </p:cmAuthor>
  <p:cmAuthor id="3" name="page hayes" initials="ph" lastIdx="4" clrIdx="2">
    <p:extLst>
      <p:ext uri="{19B8F6BF-5375-455C-9EA6-DF929625EA0E}">
        <p15:presenceInfo xmlns:p15="http://schemas.microsoft.com/office/powerpoint/2012/main" userId="page hayes" providerId="None"/>
      </p:ext>
    </p:extLst>
  </p:cmAuthor>
  <p:cmAuthor id="4" name="Juan Carlos Serrano" initials="JCS" lastIdx="6" clrIdx="3">
    <p:extLst>
      <p:ext uri="{19B8F6BF-5375-455C-9EA6-DF929625EA0E}">
        <p15:presenceInfo xmlns:p15="http://schemas.microsoft.com/office/powerpoint/2012/main" userId="Juan Carlos Serrano" providerId="None"/>
      </p:ext>
    </p:extLst>
  </p:cmAuthor>
  <p:cmAuthor id="5" name="Kailee Boedeker" initials="KB" lastIdx="43" clrIdx="4">
    <p:extLst>
      <p:ext uri="{19B8F6BF-5375-455C-9EA6-DF929625EA0E}">
        <p15:presenceInfo xmlns:p15="http://schemas.microsoft.com/office/powerpoint/2012/main" userId="S::KBoedeker@hq.hematology.org::b77dd867-4351-4e21-a3f6-fcf19f53a39f" providerId="AD"/>
      </p:ext>
    </p:extLst>
  </p:cmAuthor>
  <p:cmAuthor id="6" name="page hayes" initials="ph [2]" lastIdx="4" clrIdx="5">
    <p:extLst>
      <p:ext uri="{19B8F6BF-5375-455C-9EA6-DF929625EA0E}">
        <p15:presenceInfo xmlns:p15="http://schemas.microsoft.com/office/powerpoint/2012/main" userId="c2f71a1a3adecc3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C4"/>
    <a:srgbClr val="FDC17B"/>
    <a:srgbClr val="FDD9B0"/>
    <a:srgbClr val="E43D31"/>
    <a:srgbClr val="C9D8B3"/>
    <a:srgbClr val="FACBAC"/>
    <a:srgbClr val="BFDFE6"/>
    <a:srgbClr val="8B80A3"/>
    <a:srgbClr val="FED9B0"/>
    <a:srgbClr val="F99E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B263B2-29FB-03AB-8994-E1030E1C50B6}" v="2" dt="2023-08-01T14:45:39.742"/>
    <p1510:client id="{5F0C15BB-E71F-51D2-EF11-6E8705D8E395}" v="1" dt="2023-07-19T18:27:30.087"/>
    <p1510:client id="{F9C8F858-53B6-4B1F-915F-9AB3264ED079}" v="11" dt="2023-06-26T20:07:25.8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78" autoAdjust="0"/>
    <p:restoredTop sz="94291" autoAdjust="0"/>
  </p:normalViewPr>
  <p:slideViewPr>
    <p:cSldViewPr snapToGrid="0">
      <p:cViewPr varScale="1">
        <p:scale>
          <a:sx n="67" d="100"/>
          <a:sy n="67" d="100"/>
        </p:scale>
        <p:origin x="552" y="44"/>
      </p:cViewPr>
      <p:guideLst>
        <p:guide orient="horz" pos="2160"/>
        <p:guide pos="3840"/>
      </p:guideLst>
    </p:cSldViewPr>
  </p:slideViewPr>
  <p:outlineViewPr>
    <p:cViewPr>
      <p:scale>
        <a:sx n="33" d="100"/>
        <a:sy n="33" d="100"/>
      </p:scale>
      <p:origin x="0" y="-9354"/>
    </p:cViewPr>
    <p:sldLst>
      <p:sld r:id="rId1" collapse="1"/>
    </p:sldLst>
  </p:outlineViewPr>
  <p:notesTextViewPr>
    <p:cViewPr>
      <p:scale>
        <a:sx n="3" d="2"/>
        <a:sy n="3" d="2"/>
      </p:scale>
      <p:origin x="0" y="0"/>
    </p:cViewPr>
  </p:notesTextViewPr>
  <p:sorterViewPr>
    <p:cViewPr>
      <p:scale>
        <a:sx n="100" d="100"/>
        <a:sy n="100" d="100"/>
      </p:scale>
      <p:origin x="0" y="-10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5/10/relationships/revisionInfo" Target="revisionInfo.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D1B3E-7430-49BE-93E3-84FC237EB9A5}" type="datetimeFigureOut">
              <a:rPr lang="en-CA" smtClean="0"/>
              <a:t>2023-09-05</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A219AF-31E1-4C13-8A47-7C32BFDA626C}" type="slidenum">
              <a:rPr lang="en-CA" smtClean="0"/>
              <a:t>‹#›</a:t>
            </a:fld>
            <a:endParaRPr lang="en-CA" dirty="0"/>
          </a:p>
        </p:txBody>
      </p:sp>
    </p:spTree>
    <p:extLst>
      <p:ext uri="{BB962C8B-B14F-4D97-AF65-F5344CB8AC3E}">
        <p14:creationId xmlns:p14="http://schemas.microsoft.com/office/powerpoint/2010/main" val="2074549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1</a:t>
            </a:fld>
            <a:endParaRPr lang="en-CA" dirty="0"/>
          </a:p>
        </p:txBody>
      </p:sp>
    </p:spTree>
    <p:extLst>
      <p:ext uri="{BB962C8B-B14F-4D97-AF65-F5344CB8AC3E}">
        <p14:creationId xmlns:p14="http://schemas.microsoft.com/office/powerpoint/2010/main" val="1027685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14</a:t>
            </a:fld>
            <a:endParaRPr lang="en-CA" dirty="0"/>
          </a:p>
        </p:txBody>
      </p:sp>
    </p:spTree>
    <p:extLst>
      <p:ext uri="{BB962C8B-B14F-4D97-AF65-F5344CB8AC3E}">
        <p14:creationId xmlns:p14="http://schemas.microsoft.com/office/powerpoint/2010/main" val="358913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15</a:t>
            </a:fld>
            <a:endParaRPr lang="en-CA" dirty="0"/>
          </a:p>
        </p:txBody>
      </p:sp>
    </p:spTree>
    <p:extLst>
      <p:ext uri="{BB962C8B-B14F-4D97-AF65-F5344CB8AC3E}">
        <p14:creationId xmlns:p14="http://schemas.microsoft.com/office/powerpoint/2010/main" val="3486380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ea typeface="+mn-ea"/>
                <a:cs typeface="+mn-cs"/>
              </a:rPr>
              <a:t>El panel consideró que existe una incertidumbre considerable acerca de los efectos a largo plazo de los trombolíticos sobre el riesgo de síndrome postrombótico. En este contexto, la</a:t>
            </a:r>
          </a:p>
          <a:p>
            <a:r>
              <a:rPr lang="es-CO" sz="1200" b="0" i="0" u="none" strike="noStrike" kern="1200" baseline="0" dirty="0">
                <a:solidFill>
                  <a:schemeClr val="tx1"/>
                </a:solidFill>
                <a:latin typeface="+mn-lt"/>
                <a:ea typeface="+mn-ea"/>
                <a:cs typeface="+mn-cs"/>
              </a:rPr>
              <a:t>El panel sopesó los aspectos negativos de las intervenciones, como el aumento del riesgo de hemorragia, la carga del tratamiento y sus costos. Además, la trombólisis es</a:t>
            </a:r>
          </a:p>
          <a:p>
            <a:r>
              <a:rPr lang="es-CO" sz="1200" b="0" i="0" u="none" strike="noStrike" kern="1200" baseline="0" dirty="0">
                <a:solidFill>
                  <a:schemeClr val="tx1"/>
                </a:solidFill>
                <a:latin typeface="+mn-lt"/>
                <a:ea typeface="+mn-ea"/>
                <a:cs typeface="+mn-cs"/>
              </a:rPr>
              <a:t>probablemente solo esté disponible en algunos centros de la región.</a:t>
            </a:r>
          </a:p>
          <a:p>
            <a:r>
              <a:rPr lang="es-CO" sz="1200" b="0" i="0" u="none" strike="noStrike" kern="1200" baseline="0" dirty="0">
                <a:solidFill>
                  <a:schemeClr val="tx1"/>
                </a:solidFill>
                <a:latin typeface="+mn-lt"/>
                <a:ea typeface="+mn-ea"/>
                <a:cs typeface="+mn-cs"/>
              </a:rPr>
              <a:t>El panel consideró que existe una incertidumbre considerable acerca de los efectos a largo plazo de los trombolíticos sobre el riesgo de síndrome postrombótico. En este contexto, la</a:t>
            </a:r>
          </a:p>
          <a:p>
            <a:r>
              <a:rPr lang="es-CO" sz="1200" b="0" i="0" u="none" strike="noStrike" kern="1200" baseline="0" dirty="0">
                <a:solidFill>
                  <a:schemeClr val="tx1"/>
                </a:solidFill>
                <a:latin typeface="+mn-lt"/>
                <a:ea typeface="+mn-ea"/>
                <a:cs typeface="+mn-cs"/>
              </a:rPr>
              <a:t>El panel sopesó los aspectos negativos de las intervenciones, como el aumento del riesgo de hemorragia, la carga del tratamiento y sus costos. Además, la trombólisis es</a:t>
            </a:r>
          </a:p>
          <a:p>
            <a:r>
              <a:rPr lang="es-CO" sz="1200" b="0" i="0" u="none" strike="noStrike" kern="1200" baseline="0" dirty="0">
                <a:solidFill>
                  <a:schemeClr val="tx1"/>
                </a:solidFill>
                <a:latin typeface="+mn-lt"/>
                <a:ea typeface="+mn-ea"/>
                <a:cs typeface="+mn-cs"/>
              </a:rPr>
              <a:t>probablemente solo esté disponible en algunos centros de la región.</a:t>
            </a:r>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16</a:t>
            </a:fld>
            <a:endParaRPr lang="en-CA"/>
          </a:p>
        </p:txBody>
      </p:sp>
    </p:spTree>
    <p:extLst>
      <p:ext uri="{BB962C8B-B14F-4D97-AF65-F5344CB8AC3E}">
        <p14:creationId xmlns:p14="http://schemas.microsoft.com/office/powerpoint/2010/main" val="2345323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19</a:t>
            </a:fld>
            <a:endParaRPr lang="en-CA"/>
          </a:p>
        </p:txBody>
      </p:sp>
    </p:spTree>
    <p:extLst>
      <p:ext uri="{BB962C8B-B14F-4D97-AF65-F5344CB8AC3E}">
        <p14:creationId xmlns:p14="http://schemas.microsoft.com/office/powerpoint/2010/main" val="3465740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b="0" u="sng" dirty="0"/>
              <a:t>NOTES: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0" u="sng"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ea typeface="+mn-ea"/>
                <a:cs typeface="+mn-cs"/>
              </a:rPr>
              <a:t>Because of the very low quality evidence, the net health benefit/harm associated with using initial LMWH doses based on actual body weight compared to capped dosing is very uncertain, though it is acceptable and feasible. </a:t>
            </a:r>
            <a:endParaRPr lang="en-CA"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ea typeface="+mn-ea"/>
                <a:cs typeface="+mn-cs"/>
              </a:rPr>
              <a:t>Due to concerns for potentially </a:t>
            </a:r>
            <a:r>
              <a:rPr lang="en-CA" sz="1200" b="0" i="0" u="none" strike="noStrike" kern="1200" baseline="0" dirty="0" err="1">
                <a:solidFill>
                  <a:schemeClr val="tx1"/>
                </a:solidFill>
                <a:latin typeface="+mn-lt"/>
                <a:ea typeface="+mn-ea"/>
                <a:cs typeface="+mn-cs"/>
              </a:rPr>
              <a:t>underdosing</a:t>
            </a:r>
            <a:r>
              <a:rPr lang="en-CA" sz="1200" b="0" i="0" u="none" strike="noStrike" kern="1200" baseline="0" dirty="0">
                <a:solidFill>
                  <a:schemeClr val="tx1"/>
                </a:solidFill>
                <a:latin typeface="+mn-lt"/>
                <a:ea typeface="+mn-ea"/>
                <a:cs typeface="+mn-cs"/>
              </a:rPr>
              <a:t> very large patients, the potentially serious consequences of therapeutic failure, and the lack of correlation between supratherapeutic anti-factor </a:t>
            </a:r>
            <a:r>
              <a:rPr lang="en-CA" sz="1200" b="0" i="0" u="none" strike="noStrike" kern="1200" baseline="0" dirty="0" err="1">
                <a:solidFill>
                  <a:schemeClr val="tx1"/>
                </a:solidFill>
                <a:latin typeface="+mn-lt"/>
                <a:ea typeface="+mn-ea"/>
                <a:cs typeface="+mn-cs"/>
              </a:rPr>
              <a:t>Xa</a:t>
            </a:r>
            <a:r>
              <a:rPr lang="en-CA" sz="1200" b="0" i="0" u="none" strike="noStrike" kern="1200" baseline="0" dirty="0">
                <a:solidFill>
                  <a:schemeClr val="tx1"/>
                </a:solidFill>
                <a:latin typeface="+mn-lt"/>
                <a:ea typeface="+mn-ea"/>
                <a:cs typeface="+mn-cs"/>
              </a:rPr>
              <a:t> concentrations and bleeding, the panel chose to make a conditional recommendation in favor of LMWH doses based on actual body weight over capped dosing. </a:t>
            </a:r>
            <a:endParaRPr lang="en-CA"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0" dirty="0"/>
          </a:p>
          <a:p>
            <a:r>
              <a:rPr lang="en-CA" b="0" dirty="0"/>
              <a:t>Link to Evidence-to-Decision framework: </a:t>
            </a:r>
            <a:r>
              <a:rPr lang="en-CA" sz="1200" b="0" i="0" u="none" strike="noStrike" kern="1200" baseline="0" dirty="0">
                <a:solidFill>
                  <a:schemeClr val="tx1"/>
                </a:solidFill>
                <a:latin typeface="+mn-lt"/>
                <a:ea typeface="+mn-ea"/>
                <a:cs typeface="+mn-cs"/>
              </a:rPr>
              <a:t>https://dbep.gradepro.org/profile/18c9f7b9-df8a-45ec-a63a-4f517a3a23d6</a:t>
            </a:r>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20</a:t>
            </a:fld>
            <a:endParaRPr lang="en-CA"/>
          </a:p>
        </p:txBody>
      </p:sp>
    </p:spTree>
    <p:extLst>
      <p:ext uri="{BB962C8B-B14F-4D97-AF65-F5344CB8AC3E}">
        <p14:creationId xmlns:p14="http://schemas.microsoft.com/office/powerpoint/2010/main" val="759922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23</a:t>
            </a:fld>
            <a:endParaRPr lang="en-CA"/>
          </a:p>
        </p:txBody>
      </p:sp>
    </p:spTree>
    <p:extLst>
      <p:ext uri="{BB962C8B-B14F-4D97-AF65-F5344CB8AC3E}">
        <p14:creationId xmlns:p14="http://schemas.microsoft.com/office/powerpoint/2010/main" val="1247666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ea typeface="+mn-ea"/>
                <a:cs typeface="+mn-cs"/>
              </a:rPr>
              <a:t>El panel consideró que existe una incertidumbre considerable sobre los efectos del uso del dímero D para decidir la duración de la anticoagulación en individuos con enfermedades no provocadas.</a:t>
            </a:r>
          </a:p>
          <a:p>
            <a:r>
              <a:rPr lang="es-CO" sz="1200" b="0" i="0" u="none" strike="noStrike" kern="1200" baseline="0" dirty="0">
                <a:solidFill>
                  <a:schemeClr val="tx1"/>
                </a:solidFill>
                <a:latin typeface="+mn-lt"/>
                <a:ea typeface="+mn-ea"/>
                <a:cs typeface="+mn-cs"/>
              </a:rPr>
              <a:t>VTE; y sugiere el uso de anticoagulación indefinida para la mayoría de los pacientes con TEV no provocada.</a:t>
            </a:r>
          </a:p>
          <a:p>
            <a:r>
              <a:rPr lang="es-CO" sz="1200" b="0" i="0" u="none" strike="noStrike" kern="1200" baseline="0" dirty="0">
                <a:solidFill>
                  <a:schemeClr val="tx1"/>
                </a:solidFill>
                <a:latin typeface="+mn-lt"/>
                <a:ea typeface="+mn-ea"/>
                <a:cs typeface="+mn-cs"/>
              </a:rPr>
              <a:t>El uso de anticoagulación indefinida probablemente sea apropiado para la mayoría de los pacientes con TEV no provocada. Sin embargo, en determinadas circunstancias, como cuando los pacientes</a:t>
            </a:r>
          </a:p>
          <a:p>
            <a:r>
              <a:rPr lang="es-CO" sz="1200" b="0" i="0" u="none" strike="noStrike" kern="1200" baseline="0" dirty="0">
                <a:solidFill>
                  <a:schemeClr val="tx1"/>
                </a:solidFill>
                <a:latin typeface="+mn-lt"/>
                <a:ea typeface="+mn-ea"/>
                <a:cs typeface="+mn-cs"/>
              </a:rPr>
              <a:t>indeciso o la situación clínica es difícil, los médicos y los pacientes pueden utilizar el dímero D para llegar a la decisión final.</a:t>
            </a:r>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24</a:t>
            </a:fld>
            <a:endParaRPr lang="en-CA"/>
          </a:p>
        </p:txBody>
      </p:sp>
    </p:spTree>
    <p:extLst>
      <p:ext uri="{BB962C8B-B14F-4D97-AF65-F5344CB8AC3E}">
        <p14:creationId xmlns:p14="http://schemas.microsoft.com/office/powerpoint/2010/main" val="1877547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25</a:t>
            </a:fld>
            <a:endParaRPr lang="en-CA"/>
          </a:p>
        </p:txBody>
      </p:sp>
    </p:spTree>
    <p:extLst>
      <p:ext uri="{BB962C8B-B14F-4D97-AF65-F5344CB8AC3E}">
        <p14:creationId xmlns:p14="http://schemas.microsoft.com/office/powerpoint/2010/main" val="203511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ea typeface="+mn-ea"/>
                <a:cs typeface="+mn-cs"/>
              </a:rPr>
              <a:t>El panel consideró que la evidencia de la profilaxis de TEV era demasiado</a:t>
            </a:r>
          </a:p>
          <a:p>
            <a:r>
              <a:rPr lang="es-CO" sz="1200" b="0" i="0" u="none" strike="noStrike" kern="1200" baseline="0" dirty="0">
                <a:solidFill>
                  <a:schemeClr val="tx1"/>
                </a:solidFill>
                <a:latin typeface="+mn-lt"/>
                <a:ea typeface="+mn-ea"/>
                <a:cs typeface="+mn-cs"/>
              </a:rPr>
              <a:t>indirecto para emitir juicios sobre el tratamiento de TEV.</a:t>
            </a:r>
          </a:p>
          <a:p>
            <a:r>
              <a:rPr lang="es-CO" sz="1200" b="0" i="0" u="none" strike="noStrike" kern="1200" baseline="0" dirty="0">
                <a:solidFill>
                  <a:schemeClr val="tx1"/>
                </a:solidFill>
                <a:latin typeface="+mn-lt"/>
                <a:ea typeface="+mn-ea"/>
                <a:cs typeface="+mn-cs"/>
              </a:rPr>
              <a:t>La mayoría de los fallos de los AVK están relacionados con una anticoagulación subóptima.</a:t>
            </a:r>
          </a:p>
          <a:p>
            <a:r>
              <a:rPr lang="es-CO" sz="1200" b="0" i="0" u="none" strike="noStrike" kern="1200" baseline="0" dirty="0">
                <a:solidFill>
                  <a:schemeClr val="tx1"/>
                </a:solidFill>
                <a:latin typeface="+mn-lt"/>
                <a:ea typeface="+mn-ea"/>
                <a:cs typeface="+mn-cs"/>
              </a:rPr>
              <a:t>Pacientes que presentan un evento de TEV con tratamiento óptimo de AVK</a:t>
            </a:r>
          </a:p>
          <a:p>
            <a:r>
              <a:rPr lang="es-CO" sz="1200" b="0" i="0" u="none" strike="noStrike" kern="1200" baseline="0" dirty="0">
                <a:solidFill>
                  <a:schemeClr val="tx1"/>
                </a:solidFill>
                <a:latin typeface="+mn-lt"/>
                <a:ea typeface="+mn-ea"/>
                <a:cs typeface="+mn-cs"/>
              </a:rPr>
              <a:t>debe investigarse más a fondo con pruebas de laboratorio y radiológicas</a:t>
            </a:r>
          </a:p>
          <a:p>
            <a:r>
              <a:rPr lang="es-CO" sz="1200" b="0" i="0" u="none" strike="noStrike" kern="1200" baseline="0" dirty="0">
                <a:solidFill>
                  <a:schemeClr val="tx1"/>
                </a:solidFill>
                <a:latin typeface="+mn-lt"/>
                <a:ea typeface="+mn-ea"/>
                <a:cs typeface="+mn-cs"/>
              </a:rPr>
              <a:t>para descartar causas subyacentes como el cáncer y</a:t>
            </a:r>
          </a:p>
          <a:p>
            <a:r>
              <a:rPr lang="es-CO" sz="1200" b="0" i="0" u="none" strike="noStrike" kern="1200" baseline="0" dirty="0">
                <a:solidFill>
                  <a:schemeClr val="tx1"/>
                </a:solidFill>
                <a:latin typeface="+mn-lt"/>
                <a:ea typeface="+mn-ea"/>
                <a:cs typeface="+mn-cs"/>
              </a:rPr>
              <a:t>síndrome antifosfolípido.</a:t>
            </a:r>
          </a:p>
          <a:p>
            <a:r>
              <a:rPr lang="es-CO" sz="1200" b="0" i="0" u="none" strike="noStrike" kern="1200" baseline="0" dirty="0">
                <a:solidFill>
                  <a:schemeClr val="tx1"/>
                </a:solidFill>
                <a:latin typeface="+mn-lt"/>
                <a:ea typeface="+mn-ea"/>
                <a:cs typeface="+mn-cs"/>
              </a:rPr>
              <a:t>Además, los médicos podrían considerar una mayor investigación incluso</a:t>
            </a:r>
          </a:p>
          <a:p>
            <a:r>
              <a:rPr lang="es-CO" sz="1200" b="0" i="0" u="none" strike="noStrike" kern="1200" baseline="0" dirty="0">
                <a:solidFill>
                  <a:schemeClr val="tx1"/>
                </a:solidFill>
                <a:latin typeface="+mn-lt"/>
                <a:ea typeface="+mn-ea"/>
                <a:cs typeface="+mn-cs"/>
              </a:rPr>
              <a:t>en el contexto de una anticoagulación subóptima. Por ejemplo, en</a:t>
            </a:r>
          </a:p>
          <a:p>
            <a:r>
              <a:rPr lang="es-CO" sz="1200" b="0" i="0" u="none" strike="noStrike" kern="1200" baseline="0" dirty="0">
                <a:solidFill>
                  <a:schemeClr val="tx1"/>
                </a:solidFill>
                <a:latin typeface="+mn-lt"/>
                <a:ea typeface="+mn-ea"/>
                <a:cs typeface="+mn-cs"/>
              </a:rPr>
              <a:t>el DURAC estudia algunos pacientes con una TEV recurrente en el</a:t>
            </a:r>
          </a:p>
          <a:p>
            <a:r>
              <a:rPr lang="es-CO" sz="1200" b="0" i="0" u="none" strike="noStrike" kern="1200" baseline="0" dirty="0">
                <a:solidFill>
                  <a:schemeClr val="tx1"/>
                </a:solidFill>
                <a:latin typeface="+mn-lt"/>
                <a:ea typeface="+mn-ea"/>
                <a:cs typeface="+mn-cs"/>
              </a:rPr>
              <a:t>contexto de un INR </a:t>
            </a:r>
            <a:r>
              <a:rPr lang="es-CO" sz="1200" b="0" i="0" u="none" strike="noStrike" kern="1200" baseline="0" dirty="0" err="1">
                <a:solidFill>
                  <a:schemeClr val="tx1"/>
                </a:solidFill>
                <a:latin typeface="+mn-lt"/>
                <a:ea typeface="+mn-ea"/>
                <a:cs typeface="+mn-cs"/>
              </a:rPr>
              <a:t>subterapéutico</a:t>
            </a:r>
            <a:r>
              <a:rPr lang="es-CO" sz="1200" b="0" i="0" u="none" strike="noStrike" kern="1200" baseline="0" dirty="0">
                <a:solidFill>
                  <a:schemeClr val="tx1"/>
                </a:solidFill>
                <a:latin typeface="+mn-lt"/>
                <a:ea typeface="+mn-ea"/>
                <a:cs typeface="+mn-cs"/>
              </a:rPr>
              <a:t> también tenía cáncer.</a:t>
            </a:r>
          </a:p>
          <a:p>
            <a:r>
              <a:rPr lang="es-CO" sz="1200" b="0" i="0" u="none" strike="noStrike" kern="1200" baseline="0" dirty="0">
                <a:solidFill>
                  <a:schemeClr val="tx1"/>
                </a:solidFill>
                <a:latin typeface="+mn-lt"/>
                <a:ea typeface="+mn-ea"/>
                <a:cs typeface="+mn-cs"/>
              </a:rPr>
              <a:t>Justificación</a:t>
            </a:r>
          </a:p>
          <a:p>
            <a:r>
              <a:rPr lang="es-CO" sz="1200" b="0" i="0" u="none" strike="noStrike" kern="1200" baseline="0" dirty="0">
                <a:solidFill>
                  <a:schemeClr val="tx1"/>
                </a:solidFill>
                <a:latin typeface="+mn-lt"/>
                <a:ea typeface="+mn-ea"/>
                <a:cs typeface="+mn-cs"/>
              </a:rPr>
              <a:t>Dada la ausencia de evidencia directa, el panel consideró que existe una incertidumbre considerable con respecto a los beneficios o daños del uso de HBPM en lugar de los ACOD.</a:t>
            </a:r>
          </a:p>
          <a:p>
            <a:r>
              <a:rPr lang="es-CO" sz="1200" b="0" i="0" u="none" strike="noStrike" kern="1200" baseline="0" dirty="0">
                <a:solidFill>
                  <a:schemeClr val="tx1"/>
                </a:solidFill>
                <a:latin typeface="+mn-lt"/>
                <a:ea typeface="+mn-ea"/>
                <a:cs typeface="+mn-cs"/>
              </a:rPr>
              <a:t>Sin embargo, es probable que los proveedores tengan más experiencia con HBPM que con DOAC. El panel reconoce que algunos pacientes pueden preferir los ACOD sobre la HBPM</a:t>
            </a:r>
          </a:p>
          <a:p>
            <a:r>
              <a:rPr lang="es-CO" sz="1200" b="0" i="0" u="none" strike="noStrike" kern="1200" baseline="0" dirty="0">
                <a:solidFill>
                  <a:schemeClr val="tx1"/>
                </a:solidFill>
                <a:latin typeface="+mn-lt"/>
                <a:ea typeface="+mn-ea"/>
                <a:cs typeface="+mn-cs"/>
              </a:rPr>
              <a:t>dada su formulación oral.</a:t>
            </a:r>
            <a:endParaRPr lang="en-CA" sz="1200" b="0" i="0" u="none" strike="noStrike" kern="1200" baseline="0" dirty="0">
              <a:solidFill>
                <a:schemeClr val="tx1"/>
              </a:solidFill>
              <a:latin typeface="+mn-lt"/>
              <a:ea typeface="+mn-ea"/>
              <a:cs typeface="+mn-cs"/>
            </a:endParaRPr>
          </a:p>
          <a:p>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26</a:t>
            </a:fld>
            <a:endParaRPr lang="en-CA"/>
          </a:p>
        </p:txBody>
      </p:sp>
    </p:spTree>
    <p:extLst>
      <p:ext uri="{BB962C8B-B14F-4D97-AF65-F5344CB8AC3E}">
        <p14:creationId xmlns:p14="http://schemas.microsoft.com/office/powerpoint/2010/main" val="308028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b="1" u="none" dirty="0"/>
              <a:t>Dado el alto riesgo de recurrencia en pacientes con eventos trombóticos recurrentes no provocados, el panel consideró que las consecuencias deseables de los episodios indefinidos</a:t>
            </a:r>
          </a:p>
          <a:p>
            <a:r>
              <a:rPr lang="es-CO" b="1" u="none" dirty="0"/>
              <a:t>La anticoagulación supera claramente sus riesgos, carga y costos.</a:t>
            </a:r>
            <a:endParaRPr lang="en-CA" b="1" u="none" dirty="0"/>
          </a:p>
          <a:p>
            <a:r>
              <a:rPr lang="es-CO" sz="1200" b="0" i="0" u="none" strike="noStrike" kern="1200" baseline="0" dirty="0">
                <a:solidFill>
                  <a:schemeClr val="tx1"/>
                </a:solidFill>
                <a:latin typeface="+mn-lt"/>
                <a:ea typeface="+mn-ea"/>
                <a:cs typeface="+mn-cs"/>
              </a:rPr>
              <a:t>Consideraciones de implementación</a:t>
            </a:r>
          </a:p>
          <a:p>
            <a:r>
              <a:rPr lang="es-CO" sz="1200" b="0" i="0" u="none" strike="noStrike" kern="1200" baseline="0" dirty="0">
                <a:solidFill>
                  <a:schemeClr val="tx1"/>
                </a:solidFill>
                <a:latin typeface="+mn-lt"/>
                <a:ea typeface="+mn-ea"/>
                <a:cs typeface="+mn-cs"/>
              </a:rPr>
              <a:t>Esta es una recomendación fuerte. Por lo tanto, los proveedores deben hacer esfuerzos para implementar la anticoagulación indefinida en todos o casi todos los pacientes con recurrencia.</a:t>
            </a:r>
          </a:p>
          <a:p>
            <a:r>
              <a:rPr lang="es-CO" sz="1200" b="0" i="0" u="none" strike="noStrike" kern="1200" baseline="0" dirty="0">
                <a:solidFill>
                  <a:schemeClr val="tx1"/>
                </a:solidFill>
                <a:latin typeface="+mn-lt"/>
                <a:ea typeface="+mn-ea"/>
                <a:cs typeface="+mn-cs"/>
              </a:rPr>
              <a:t>TEV no provocado.</a:t>
            </a:r>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27</a:t>
            </a:fld>
            <a:endParaRPr lang="en-CA"/>
          </a:p>
        </p:txBody>
      </p:sp>
    </p:spTree>
    <p:extLst>
      <p:ext uri="{BB962C8B-B14F-4D97-AF65-F5344CB8AC3E}">
        <p14:creationId xmlns:p14="http://schemas.microsoft.com/office/powerpoint/2010/main" val="357733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A219AF-31E1-4C13-8A47-7C32BFDA626C}" type="slidenum">
              <a:rPr lang="en-CA" smtClean="0"/>
              <a:t>2</a:t>
            </a:fld>
            <a:endParaRPr lang="en-CA" dirty="0"/>
          </a:p>
        </p:txBody>
      </p:sp>
    </p:spTree>
    <p:extLst>
      <p:ext uri="{BB962C8B-B14F-4D97-AF65-F5344CB8AC3E}">
        <p14:creationId xmlns:p14="http://schemas.microsoft.com/office/powerpoint/2010/main" val="2809267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28</a:t>
            </a:fld>
            <a:endParaRPr lang="en-CA"/>
          </a:p>
        </p:txBody>
      </p:sp>
    </p:spTree>
    <p:extLst>
      <p:ext uri="{BB962C8B-B14F-4D97-AF65-F5344CB8AC3E}">
        <p14:creationId xmlns:p14="http://schemas.microsoft.com/office/powerpoint/2010/main" val="1397316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29</a:t>
            </a:fld>
            <a:endParaRPr lang="en-CA"/>
          </a:p>
        </p:txBody>
      </p:sp>
    </p:spTree>
    <p:extLst>
      <p:ext uri="{BB962C8B-B14F-4D97-AF65-F5344CB8AC3E}">
        <p14:creationId xmlns:p14="http://schemas.microsoft.com/office/powerpoint/2010/main" val="2419290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Discrepancia entre INR y clínico</a:t>
            </a:r>
          </a:p>
          <a:p>
            <a:r>
              <a:rPr lang="es-CO" dirty="0"/>
              <a:t>los resultados de los resultados fueron discutidos por el</a:t>
            </a:r>
          </a:p>
          <a:p>
            <a:r>
              <a:rPr lang="es-CO" dirty="0"/>
              <a:t>panel. </a:t>
            </a:r>
          </a:p>
          <a:p>
            <a:r>
              <a:rPr lang="es-CO" dirty="0"/>
              <a:t>La mayoría de los miembros del panel (9 de 11) dieron</a:t>
            </a:r>
          </a:p>
          <a:p>
            <a:r>
              <a:rPr lang="es-CO" dirty="0"/>
              <a:t>más importancia para los pacientes</a:t>
            </a:r>
          </a:p>
          <a:p>
            <a:r>
              <a:rPr lang="es-CO" dirty="0"/>
              <a:t>resultados importantes sobre INR</a:t>
            </a:r>
          </a:p>
          <a:p>
            <a:r>
              <a:rPr lang="es-CO" dirty="0"/>
              <a:t>(sustituto).</a:t>
            </a:r>
          </a:p>
          <a:p>
            <a:r>
              <a:rPr lang="es-CO" dirty="0"/>
              <a:t>El efecto de FFP sobre la sobrecarga de volumen</a:t>
            </a:r>
          </a:p>
          <a:p>
            <a:r>
              <a:rPr lang="es-CO" dirty="0"/>
              <a:t>fue discutido. El panel consideró</a:t>
            </a:r>
          </a:p>
          <a:p>
            <a:r>
              <a:rPr lang="es-CO" dirty="0"/>
              <a:t>esta fue una importante clínica</a:t>
            </a:r>
          </a:p>
          <a:p>
            <a:r>
              <a:rPr lang="es-CO" dirty="0"/>
              <a:t>consideración, sin embargo, todavía se considera</a:t>
            </a:r>
          </a:p>
          <a:p>
            <a:r>
              <a:rPr lang="es-CO" dirty="0"/>
              <a:t>el beneficio potencial tan pequeño (es decir, más</a:t>
            </a:r>
          </a:p>
          <a:p>
            <a:r>
              <a:rPr lang="es-CO" dirty="0"/>
              <a:t>Se le dio peso al efecto sobre</a:t>
            </a:r>
          </a:p>
          <a:p>
            <a:r>
              <a:rPr lang="es-CO" dirty="0"/>
              <a:t>hemorragia y mortalidad).</a:t>
            </a:r>
          </a:p>
        </p:txBody>
      </p:sp>
      <p:sp>
        <p:nvSpPr>
          <p:cNvPr id="4" name="Marcador de número de diapositiva 3"/>
          <p:cNvSpPr>
            <a:spLocks noGrp="1"/>
          </p:cNvSpPr>
          <p:nvPr>
            <p:ph type="sldNum" sz="quarter" idx="5"/>
          </p:nvPr>
        </p:nvSpPr>
        <p:spPr/>
        <p:txBody>
          <a:bodyPr/>
          <a:lstStyle/>
          <a:p>
            <a:fld id="{A8A219AF-31E1-4C13-8A47-7C32BFDA626C}" type="slidenum">
              <a:rPr lang="en-CA" smtClean="0"/>
              <a:t>32</a:t>
            </a:fld>
            <a:endParaRPr lang="en-CA"/>
          </a:p>
        </p:txBody>
      </p:sp>
    </p:spTree>
    <p:extLst>
      <p:ext uri="{BB962C8B-B14F-4D97-AF65-F5344CB8AC3E}">
        <p14:creationId xmlns:p14="http://schemas.microsoft.com/office/powerpoint/2010/main" val="37007273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b="0" dirty="0"/>
              <a:t>Esta recomendación se aplica específicamente a los pacientes que requieren anticoagulación a largo plazo o indefinida (tienen un riesgo moderado a alto de TEV recurrente, no tienen un riesgo alto de hemorragia recurrente y están dispuestos a continuar con la terapia de anticoagulación).</a:t>
            </a:r>
          </a:p>
          <a:p>
            <a:endParaRPr lang="es-CO" b="0" dirty="0"/>
          </a:p>
          <a:p>
            <a:r>
              <a:rPr lang="es-CO" b="0" dirty="0"/>
              <a:t>NOTAS:</a:t>
            </a:r>
          </a:p>
          <a:p>
            <a:endParaRPr lang="es-CO" b="0" dirty="0"/>
          </a:p>
          <a:p>
            <a:r>
              <a:rPr lang="es-CO" b="0" dirty="0"/>
              <a:t>La reanudación de la anticoagulación después de HD o HIC se asoció con un riesgo reducido de mortalidad por todas las causas (RR, 0,62 [IC del 95%, 0,43 a 0,89]; RRA, 165 muertes menos por 1000 [IC del 95%, 247 menos a 48 menos por 1000] ; certeza muy baja) y riesgo reducido de tromboembolismo (RR, 0,45 [IC del 95%, 0,25 a 0,83]; RRA, 58 menos por 1000 [IC del 95%, 80 menos a 18 menos por 1000]; certeza baja).</a:t>
            </a:r>
          </a:p>
          <a:p>
            <a:r>
              <a:rPr lang="es-CO" b="0" dirty="0"/>
              <a:t>La reanudación de la anticoagulación después de GIB o HIC se asoció con un mayor riesgo de hemorragia mayor (RR, 1,57 [IC del 95%, 1,12 a 2,21; RRA, 43 eventos de hemorragia más por 1000 [IC del 95%, 9 más a 92 más por 1000]; muy certeza baja).</a:t>
            </a:r>
          </a:p>
          <a:p>
            <a:r>
              <a:rPr lang="es-CO" b="0" dirty="0"/>
              <a:t>La evidencia disponible fue insuficiente para permitir que el panel establezca con certeza el momento óptimo para la reanudación del tratamiento anticoagulante. Sin embargo, el panel determinó que esperar al menos 2 semanas pero no más de 90 días después del episodio de hemorragia es razonable en función de los intervalos para reiniciar la terapia de anticoagulación examinados en los estudios clínicos y según los factores de riesgo específicos del paciente para trombosis y hemorragia.</a:t>
            </a:r>
          </a:p>
          <a:p>
            <a:endParaRPr lang="es-CO" b="0" dirty="0"/>
          </a:p>
          <a:p>
            <a:r>
              <a:rPr lang="es-CO" b="0" dirty="0"/>
              <a:t>Enlace al marco de evidencia a decisión: https://dbep.gradepro.org/profile/098f8dae-062b-41b2-a51e-f7cc74379f3a</a:t>
            </a:r>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34</a:t>
            </a:fld>
            <a:endParaRPr lang="en-CA"/>
          </a:p>
        </p:txBody>
      </p:sp>
    </p:spTree>
    <p:extLst>
      <p:ext uri="{BB962C8B-B14F-4D97-AF65-F5344CB8AC3E}">
        <p14:creationId xmlns:p14="http://schemas.microsoft.com/office/powerpoint/2010/main" val="20018275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s-CO" sz="1200" dirty="0"/>
              <a:t>El panel consideró que, una vez que se ha tomado la decisión de un tratamiento indefinido, la mayoría de los pacientes pueden estar mejor con anticoagulación que con</a:t>
            </a:r>
          </a:p>
          <a:p>
            <a:pPr marL="342900" indent="-342900">
              <a:buFont typeface="Arial" panose="020B0604020202020204" pitchFamily="34" charset="0"/>
              <a:buChar char="•"/>
            </a:pPr>
            <a:r>
              <a:rPr lang="es-CO" sz="1200" dirty="0"/>
              <a:t>aspirina. Específicamente con los ACOD, la carga de la anticoagulación probablemente no sea mayor que la carga del uso de aspirina, aunque los ACOD pueden ser significativamente mayores.</a:t>
            </a:r>
          </a:p>
          <a:p>
            <a:pPr marL="342900" indent="-342900">
              <a:buFont typeface="Arial" panose="020B0604020202020204" pitchFamily="34" charset="0"/>
              <a:buChar char="•"/>
            </a:pPr>
            <a:r>
              <a:rPr lang="es-CO" sz="1200" dirty="0"/>
              <a:t>costoso. La recomendación se basa en un ECA que compara el rivaroxabán con el AAS. El panel asumió que los efectos probablemente deberían ser similares para VKA y otros</a:t>
            </a:r>
          </a:p>
          <a:p>
            <a:pPr marL="342900" indent="-342900">
              <a:buFont typeface="Arial" panose="020B0604020202020204" pitchFamily="34" charset="0"/>
              <a:buChar char="•"/>
            </a:pPr>
            <a:r>
              <a:rPr lang="es-CO" sz="1200" dirty="0"/>
              <a:t>DOACS basado en información indirecta</a:t>
            </a:r>
            <a:endParaRPr lang="en-CA" sz="1000" dirty="0">
              <a:solidFill>
                <a:schemeClr val="tx1">
                  <a:lumMod val="50000"/>
                  <a:lumOff val="50000"/>
                </a:schemeClr>
              </a:solidFill>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37</a:t>
            </a:fld>
            <a:endParaRPr lang="en-CA"/>
          </a:p>
        </p:txBody>
      </p:sp>
    </p:spTree>
    <p:extLst>
      <p:ext uri="{BB962C8B-B14F-4D97-AF65-F5344CB8AC3E}">
        <p14:creationId xmlns:p14="http://schemas.microsoft.com/office/powerpoint/2010/main" val="358892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38</a:t>
            </a:fld>
            <a:endParaRPr lang="en-CA"/>
          </a:p>
        </p:txBody>
      </p:sp>
    </p:spTree>
    <p:extLst>
      <p:ext uri="{BB962C8B-B14F-4D97-AF65-F5344CB8AC3E}">
        <p14:creationId xmlns:p14="http://schemas.microsoft.com/office/powerpoint/2010/main" val="3651004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39</a:t>
            </a:fld>
            <a:endParaRPr lang="en-CA"/>
          </a:p>
        </p:txBody>
      </p:sp>
    </p:spTree>
    <p:extLst>
      <p:ext uri="{BB962C8B-B14F-4D97-AF65-F5344CB8AC3E}">
        <p14:creationId xmlns:p14="http://schemas.microsoft.com/office/powerpoint/2010/main" val="15344044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40</a:t>
            </a:fld>
            <a:endParaRPr lang="en-CA"/>
          </a:p>
        </p:txBody>
      </p:sp>
    </p:spTree>
    <p:extLst>
      <p:ext uri="{BB962C8B-B14F-4D97-AF65-F5344CB8AC3E}">
        <p14:creationId xmlns:p14="http://schemas.microsoft.com/office/powerpoint/2010/main" val="104191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8A524BB-467C-4049-A4DD-D3529C39C1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E459881-D6CC-48E5-AF14-7CCE64C73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s-CO" dirty="0"/>
          </a:p>
        </p:txBody>
      </p:sp>
      <p:sp>
        <p:nvSpPr>
          <p:cNvPr id="37892" name="Slide Number Placeholder 3">
            <a:extLst>
              <a:ext uri="{FF2B5EF4-FFF2-40B4-BE49-F238E27FC236}">
                <a16:creationId xmlns:a16="http://schemas.microsoft.com/office/drawing/2014/main" id="{2C7A75C1-7684-4107-B913-363F55EC9B5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ACA9825F-515E-45CF-9C4F-95C027413CDD}" type="slidenum">
              <a:rPr kumimoji="0" lang="en-CA" altLang="es-CO" sz="1200" b="0" i="0" u="none" strike="noStrike" kern="1200" cap="none" spc="0" normalizeH="0" baseline="0" noProof="0" smtClean="0">
                <a:ln>
                  <a:noFill/>
                </a:ln>
                <a:solidFill>
                  <a:prstClr val="black"/>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CA" altLang="es-CO" sz="12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3453575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0AAE74C-D17F-406D-A45C-843B559296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47EEB48D-9FA4-4F4E-8ABD-ECF955E1E53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s-CO" dirty="0"/>
          </a:p>
        </p:txBody>
      </p:sp>
      <p:sp>
        <p:nvSpPr>
          <p:cNvPr id="39940" name="Slide Number Placeholder 3">
            <a:extLst>
              <a:ext uri="{FF2B5EF4-FFF2-40B4-BE49-F238E27FC236}">
                <a16:creationId xmlns:a16="http://schemas.microsoft.com/office/drawing/2014/main" id="{4715644D-3574-4B04-A355-614E6E142A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D2A90E0-5D2C-4ACD-BE12-006BECBF959B}" type="slidenum">
              <a:rPr lang="en-CA" altLang="es-CO" smtClean="0"/>
              <a:pPr/>
              <a:t>6</a:t>
            </a:fld>
            <a:endParaRPr lang="en-CA" altLang="es-CO"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7</a:t>
            </a:fld>
            <a:endParaRPr lang="en-CA" dirty="0"/>
          </a:p>
        </p:txBody>
      </p:sp>
    </p:spTree>
    <p:extLst>
      <p:ext uri="{BB962C8B-B14F-4D97-AF65-F5344CB8AC3E}">
        <p14:creationId xmlns:p14="http://schemas.microsoft.com/office/powerpoint/2010/main" val="3708411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8</a:t>
            </a:fld>
            <a:endParaRPr lang="en-CA" dirty="0"/>
          </a:p>
        </p:txBody>
      </p:sp>
    </p:spTree>
    <p:extLst>
      <p:ext uri="{BB962C8B-B14F-4D97-AF65-F5344CB8AC3E}">
        <p14:creationId xmlns:p14="http://schemas.microsoft.com/office/powerpoint/2010/main" val="460720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10</a:t>
            </a:fld>
            <a:endParaRPr lang="en-CA" dirty="0"/>
          </a:p>
        </p:txBody>
      </p:sp>
    </p:spTree>
    <p:extLst>
      <p:ext uri="{BB962C8B-B14F-4D97-AF65-F5344CB8AC3E}">
        <p14:creationId xmlns:p14="http://schemas.microsoft.com/office/powerpoint/2010/main" val="3861383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O" b="1" dirty="0"/>
          </a:p>
          <a:p>
            <a:r>
              <a:rPr lang="es-CO" b="1" dirty="0"/>
              <a:t>El panel consideró que las consecuencias deseables del tratamiento domiciliario probablemente superan al tratamiento en el hospital. Probablemente, los pacientes más informados preferirían</a:t>
            </a:r>
          </a:p>
          <a:p>
            <a:r>
              <a:rPr lang="es-CO" b="1" dirty="0"/>
              <a:t>tratamiento a domicilio. Sin embargo, algunos pacientes pueden sentirse más seguros si son admitidos en el hospital. Además, los pacientes en los que el seguimiento puede ser difícil o no pueden tener las instalaciones adecuadas probablemente estén mejor si reciben tratamiento en el hospital. Además, el tratamiento en el hogar puede no ser factible en algunos contextos debido al sistema de salud. limitaciones o restricciones de las pólizas de seguro.</a:t>
            </a:r>
          </a:p>
          <a:p>
            <a:r>
              <a:rPr lang="es-CO" b="1" dirty="0"/>
              <a:t>Consideraciones de implementación</a:t>
            </a:r>
          </a:p>
          <a:p>
            <a:r>
              <a:rPr lang="es-CO" b="1" dirty="0"/>
              <a:t>Aunque el tratamiento domiciliario probablemente sea apropiado para la mayoría de los pacientes, algunos pacientes pueden optar por un tratamiento hospitalario. Un enfoque de toma de decisiones compartida</a:t>
            </a:r>
          </a:p>
          <a:p>
            <a:r>
              <a:rPr lang="es-CO" b="1" dirty="0"/>
              <a:t>La participación de una discusión con el paciente sobre los posibles beneficios, daños y costos de las alternativas puede ser una forma de implementar esta recomendación en</a:t>
            </a:r>
          </a:p>
          <a:p>
            <a:r>
              <a:rPr lang="es-CO" b="1" dirty="0"/>
              <a:t>práctica.</a:t>
            </a:r>
            <a:endParaRPr lang="en-CA" b="1" dirty="0"/>
          </a:p>
        </p:txBody>
      </p:sp>
      <p:sp>
        <p:nvSpPr>
          <p:cNvPr id="4" name="Slide Number Placeholder 3"/>
          <p:cNvSpPr>
            <a:spLocks noGrp="1"/>
          </p:cNvSpPr>
          <p:nvPr>
            <p:ph type="sldNum" sz="quarter" idx="10"/>
          </p:nvPr>
        </p:nvSpPr>
        <p:spPr/>
        <p:txBody>
          <a:bodyPr/>
          <a:lstStyle/>
          <a:p>
            <a:fld id="{A8A219AF-31E1-4C13-8A47-7C32BFDA626C}" type="slidenum">
              <a:rPr lang="en-CA" smtClean="0"/>
              <a:t>11</a:t>
            </a:fld>
            <a:endParaRPr lang="en-CA" dirty="0"/>
          </a:p>
        </p:txBody>
      </p:sp>
    </p:spTree>
    <p:extLst>
      <p:ext uri="{BB962C8B-B14F-4D97-AF65-F5344CB8AC3E}">
        <p14:creationId xmlns:p14="http://schemas.microsoft.com/office/powerpoint/2010/main" val="1877577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13</a:t>
            </a:fld>
            <a:endParaRPr lang="en-CA" dirty="0"/>
          </a:p>
        </p:txBody>
      </p:sp>
    </p:spTree>
    <p:extLst>
      <p:ext uri="{BB962C8B-B14F-4D97-AF65-F5344CB8AC3E}">
        <p14:creationId xmlns:p14="http://schemas.microsoft.com/office/powerpoint/2010/main" val="1957941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95451"/>
            <a:ext cx="10363200" cy="891931"/>
          </a:xfrm>
          <a:prstGeom prst="rect">
            <a:avLst/>
          </a:prstGeom>
        </p:spPr>
        <p:txBody>
          <a:bodyPr>
            <a:normAutofit/>
          </a:bodyPr>
          <a:lstStyle>
            <a:lvl1pPr algn="ctr">
              <a:defRPr sz="3733" b="1" i="0" cap="none" baseline="0">
                <a:solidFill>
                  <a:srgbClr val="E33D33"/>
                </a:solidFill>
                <a:latin typeface="+mj-lt"/>
                <a:cs typeface="Arial"/>
              </a:defRPr>
            </a:lvl1pPr>
          </a:lstStyle>
          <a:p>
            <a:r>
              <a:rPr lang="en-US" dirty="0"/>
              <a:t>Click to edit Master title style</a:t>
            </a:r>
          </a:p>
        </p:txBody>
      </p:sp>
      <p:sp>
        <p:nvSpPr>
          <p:cNvPr id="3" name="Subtitle 2"/>
          <p:cNvSpPr>
            <a:spLocks noGrp="1"/>
          </p:cNvSpPr>
          <p:nvPr>
            <p:ph type="subTitle" idx="1"/>
          </p:nvPr>
        </p:nvSpPr>
        <p:spPr>
          <a:xfrm>
            <a:off x="1738671" y="4066360"/>
            <a:ext cx="8534400" cy="1073769"/>
          </a:xfrm>
          <a:prstGeom prst="rect">
            <a:avLst/>
          </a:prstGeom>
        </p:spPr>
        <p:txBody>
          <a:bodyPr>
            <a:normAutofit/>
          </a:bodyPr>
          <a:lstStyle>
            <a:lvl1pPr marL="0" indent="0" algn="ctr">
              <a:buNone/>
              <a:defRPr sz="2400" cap="all" baseline="0">
                <a:solidFill>
                  <a:schemeClr val="bg1">
                    <a:lumMod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6" name="Slide Number Placeholder 5"/>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6460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7" name="Title 1"/>
          <p:cNvSpPr>
            <a:spLocks noGrp="1"/>
          </p:cNvSpPr>
          <p:nvPr>
            <p:ph type="title"/>
          </p:nvPr>
        </p:nvSpPr>
        <p:spPr>
          <a:xfrm>
            <a:off x="419100" y="1340569"/>
            <a:ext cx="10972800" cy="713539"/>
          </a:xfrm>
          <a:prstGeom prst="rect">
            <a:avLst/>
          </a:prstGeom>
        </p:spPr>
        <p:txBody>
          <a:bodyPr/>
          <a:lstStyle>
            <a:lvl1pPr>
              <a:defRPr sz="2800" b="0" cap="none" baseline="0">
                <a:solidFill>
                  <a:srgbClr val="E53E31"/>
                </a:solidFill>
                <a:latin typeface="+mj-lt"/>
              </a:defRPr>
            </a:lvl1pPr>
          </a:lstStyle>
          <a:p>
            <a:r>
              <a:rPr lang="en-US" dirty="0"/>
              <a:t>Click to edit Master title style</a:t>
            </a:r>
          </a:p>
        </p:txBody>
      </p:sp>
      <p:sp>
        <p:nvSpPr>
          <p:cNvPr id="8" name="Content Placeholder 2"/>
          <p:cNvSpPr>
            <a:spLocks noGrp="1"/>
          </p:cNvSpPr>
          <p:nvPr>
            <p:ph idx="1"/>
          </p:nvPr>
        </p:nvSpPr>
        <p:spPr>
          <a:xfrm>
            <a:off x="419100" y="2033094"/>
            <a:ext cx="10972800" cy="3954624"/>
          </a:xfrm>
          <a:prstGeom prst="rect">
            <a:avLst/>
          </a:prstGeom>
        </p:spPr>
        <p:txBody>
          <a:bodyPr lIns="0" tIns="0" rIns="0" bIns="0"/>
          <a:lstStyle>
            <a:lvl1pPr>
              <a:defRPr sz="2400">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37619076-BE8D-2C47-946C-80856A3A48C1}"/>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0" name="Date Placeholder 3">
            <a:extLst>
              <a:ext uri="{FF2B5EF4-FFF2-40B4-BE49-F238E27FC236}">
                <a16:creationId xmlns:a16="http://schemas.microsoft.com/office/drawing/2014/main" id="{CAE195A5-01B6-9E42-A4B3-047ACDC25E46}"/>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11" name="Slide Number Placeholder 5">
            <a:extLst>
              <a:ext uri="{FF2B5EF4-FFF2-40B4-BE49-F238E27FC236}">
                <a16:creationId xmlns:a16="http://schemas.microsoft.com/office/drawing/2014/main" id="{75AE88F0-BFDA-2D49-908A-4FE3AB1EA0C0}"/>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660538155"/>
      </p:ext>
    </p:extLst>
  </p:cSld>
  <p:clrMapOvr>
    <a:masterClrMapping/>
  </p:clrMapOvr>
  <p:extLst>
    <p:ext uri="{DCECCB84-F9BA-43D5-87BE-67443E8EF086}">
      <p15:sldGuideLst xmlns:p15="http://schemas.microsoft.com/office/powerpoint/2012/main">
        <p15:guide id="1" orient="horz" pos="840" userDrawn="1">
          <p15:clr>
            <a:srgbClr val="FBAE40"/>
          </p15:clr>
        </p15:guide>
        <p15:guide id="2" pos="264" userDrawn="1">
          <p15:clr>
            <a:srgbClr val="FBAE40"/>
          </p15:clr>
        </p15:guide>
        <p15:guide id="4" orient="horz" pos="1176" userDrawn="1">
          <p15:clr>
            <a:srgbClr val="FBAE40"/>
          </p15:clr>
        </p15:guide>
        <p15:guide id="5" orient="horz" pos="1272" userDrawn="1">
          <p15:clr>
            <a:srgbClr val="FBAE40"/>
          </p15:clr>
        </p15:guide>
        <p15:guide id="6" orient="horz" pos="2136" userDrawn="1">
          <p15:clr>
            <a:srgbClr val="FBAE40"/>
          </p15:clr>
        </p15:guide>
        <p15:guide id="7" orient="horz" pos="3984" userDrawn="1">
          <p15:clr>
            <a:srgbClr val="FBAE40"/>
          </p15:clr>
        </p15:guide>
        <p15:guide id="8" pos="5112" userDrawn="1">
          <p15:clr>
            <a:srgbClr val="FBAE40"/>
          </p15:clr>
        </p15:guide>
        <p15:guide id="9" pos="52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267" b="0" cap="all">
                <a:solidFill>
                  <a:srgbClr val="E33D33"/>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667">
                <a:solidFill>
                  <a:schemeClr val="bg1">
                    <a:lumMod val="50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7315200" y="6627447"/>
            <a:ext cx="3344984" cy="230555"/>
          </a:xfrm>
        </p:spPr>
        <p:txBody>
          <a:bodyPr/>
          <a:lstStyle>
            <a:lvl1pPr>
              <a:defRPr sz="1067">
                <a:solidFill>
                  <a:schemeClr val="bg1"/>
                </a:solidFill>
              </a:defRPr>
            </a:lvl1pPr>
          </a:lstStyle>
          <a:p>
            <a:fld id="{1CEA077D-40D2-7645-91D9-F5061C772B13}" type="datetime1">
              <a:rPr lang="en-US" smtClean="0"/>
              <a:pPr/>
              <a:t>9/5/2023</a:t>
            </a:fld>
            <a:endParaRPr lang="en-US" dirty="0"/>
          </a:p>
        </p:txBody>
      </p:sp>
      <p:sp>
        <p:nvSpPr>
          <p:cNvPr id="6" name="Slide Number Placeholder 5"/>
          <p:cNvSpPr>
            <a:spLocks noGrp="1"/>
          </p:cNvSpPr>
          <p:nvPr>
            <p:ph type="sldNum" sz="quarter" idx="12"/>
          </p:nvPr>
        </p:nvSpPr>
        <p:spPr>
          <a:xfrm>
            <a:off x="8737600" y="6627447"/>
            <a:ext cx="2844800" cy="230555"/>
          </a:xfrm>
        </p:spPr>
        <p:txBody>
          <a:bodyPr/>
          <a:lstStyle>
            <a:lvl1pPr>
              <a:defRPr sz="1400">
                <a:solidFill>
                  <a:schemeClr val="bg1"/>
                </a:solidFill>
              </a:defRPr>
            </a:lvl1pPr>
          </a:lstStyle>
          <a:p>
            <a:fld id="{24AA7F1F-F248-F943-913A-EBF08A13E994}" type="slidenum">
              <a:rPr lang="en-US" smtClean="0"/>
              <a:pPr/>
              <a:t>‹#›</a:t>
            </a:fld>
            <a:endParaRPr lang="en-US" dirty="0"/>
          </a:p>
        </p:txBody>
      </p:sp>
      <p:pic>
        <p:nvPicPr>
          <p:cNvPr id="7" name="Picture 6">
            <a:extLst>
              <a:ext uri="{FF2B5EF4-FFF2-40B4-BE49-F238E27FC236}">
                <a16:creationId xmlns:a16="http://schemas.microsoft.com/office/drawing/2014/main" id="{07C42E69-0C09-F444-A5C0-B02321CB1578}"/>
              </a:ext>
            </a:extLst>
          </p:cNvPr>
          <p:cNvPicPr>
            <a:picLocks noChangeAspect="1"/>
          </p:cNvPicPr>
          <p:nvPr userDrawn="1"/>
        </p:nvPicPr>
        <p:blipFill>
          <a:blip r:embed="rId2"/>
          <a:stretch>
            <a:fillRect/>
          </a:stretch>
        </p:blipFill>
        <p:spPr>
          <a:xfrm>
            <a:off x="121920" y="383635"/>
            <a:ext cx="3319632" cy="728884"/>
          </a:xfrm>
          <a:prstGeom prst="rect">
            <a:avLst/>
          </a:prstGeom>
        </p:spPr>
      </p:pic>
    </p:spTree>
    <p:extLst>
      <p:ext uri="{BB962C8B-B14F-4D97-AF65-F5344CB8AC3E}">
        <p14:creationId xmlns:p14="http://schemas.microsoft.com/office/powerpoint/2010/main" val="244298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AD29D21F-6040-F54A-B444-DB253958B0CB}"/>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0" name="Title 1">
            <a:extLst>
              <a:ext uri="{FF2B5EF4-FFF2-40B4-BE49-F238E27FC236}">
                <a16:creationId xmlns:a16="http://schemas.microsoft.com/office/drawing/2014/main" id="{9E890E63-09A9-CB45-AC48-FF418B992E57}"/>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8" name="Date Placeholder 3">
            <a:extLst>
              <a:ext uri="{FF2B5EF4-FFF2-40B4-BE49-F238E27FC236}">
                <a16:creationId xmlns:a16="http://schemas.microsoft.com/office/drawing/2014/main" id="{8DA6EE22-B7DB-5B4B-B5D2-2EEEFE97C8F0}"/>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11" name="Slide Number Placeholder 5">
            <a:extLst>
              <a:ext uri="{FF2B5EF4-FFF2-40B4-BE49-F238E27FC236}">
                <a16:creationId xmlns:a16="http://schemas.microsoft.com/office/drawing/2014/main" id="{A23299B4-6F1F-0046-B254-9E3A6D5DEEF7}"/>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47016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950B3E6F-7A39-CF45-ADD0-6E0AECB71508}"/>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6" name="Content Placeholder 2">
            <a:extLst>
              <a:ext uri="{FF2B5EF4-FFF2-40B4-BE49-F238E27FC236}">
                <a16:creationId xmlns:a16="http://schemas.microsoft.com/office/drawing/2014/main" id="{F9B46124-DE82-0045-B51B-9A3FACAE9727}"/>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7" name="Picture 16">
            <a:extLst>
              <a:ext uri="{FF2B5EF4-FFF2-40B4-BE49-F238E27FC236}">
                <a16:creationId xmlns:a16="http://schemas.microsoft.com/office/drawing/2014/main" id="{D8A240D1-DD63-EB47-8276-86606C4338ED}"/>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8" name="Date Placeholder 3">
            <a:extLst>
              <a:ext uri="{FF2B5EF4-FFF2-40B4-BE49-F238E27FC236}">
                <a16:creationId xmlns:a16="http://schemas.microsoft.com/office/drawing/2014/main" id="{28746E5C-DBFC-7B46-ABB5-A849E20BF647}"/>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19" name="Slide Number Placeholder 5">
            <a:extLst>
              <a:ext uri="{FF2B5EF4-FFF2-40B4-BE49-F238E27FC236}">
                <a16:creationId xmlns:a16="http://schemas.microsoft.com/office/drawing/2014/main" id="{7A71B089-2AE1-874D-8FDA-85E7D6D188BD}"/>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7951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2121A57-8680-394B-BA11-63468667F461}"/>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0" name="Content Placeholder 2">
            <a:extLst>
              <a:ext uri="{FF2B5EF4-FFF2-40B4-BE49-F238E27FC236}">
                <a16:creationId xmlns:a16="http://schemas.microsoft.com/office/drawing/2014/main" id="{E50F8247-89C7-B141-805B-FDE768F8728A}"/>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82373299-D979-264B-8C6E-7DADC44DF5A8}"/>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2" name="Date Placeholder 3">
            <a:extLst>
              <a:ext uri="{FF2B5EF4-FFF2-40B4-BE49-F238E27FC236}">
                <a16:creationId xmlns:a16="http://schemas.microsoft.com/office/drawing/2014/main" id="{7DC3435A-B2B5-7448-A877-D9F307D5ECBF}"/>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9/5/2023</a:t>
            </a:fld>
            <a:endParaRPr lang="en-US" dirty="0"/>
          </a:p>
        </p:txBody>
      </p:sp>
      <p:sp>
        <p:nvSpPr>
          <p:cNvPr id="13" name="Slide Number Placeholder 5">
            <a:extLst>
              <a:ext uri="{FF2B5EF4-FFF2-40B4-BE49-F238E27FC236}">
                <a16:creationId xmlns:a16="http://schemas.microsoft.com/office/drawing/2014/main" id="{1A0CBB7F-5239-4241-A33C-606625527A92}"/>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4072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56B799B-7456-44D0-8906-276F5CBDC5C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2626" y="383054"/>
            <a:ext cx="3319288" cy="72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19099" y="1340569"/>
            <a:ext cx="10972801" cy="418113"/>
          </a:xfrm>
          <a:prstGeom prst="rect">
            <a:avLst/>
          </a:prstGeom>
        </p:spPr>
        <p:txBody>
          <a:bodyPr lIns="0" tIns="0" rIns="0" bIns="0" anchor="t" anchorCtr="0">
            <a:noAutofit/>
          </a:bodyPr>
          <a:lstStyle>
            <a:lvl1pPr>
              <a:defRPr sz="2800" b="0" cap="none" baseline="0">
                <a:solidFill>
                  <a:srgbClr val="E53E31"/>
                </a:solidFill>
                <a:latin typeface="+mn-lt"/>
              </a:defRPr>
            </a:lvl1pPr>
          </a:lstStyle>
          <a:p>
            <a:r>
              <a:rPr lang="en-US" dirty="0"/>
              <a:t>Click to edit Master title style</a:t>
            </a:r>
          </a:p>
        </p:txBody>
      </p:sp>
      <p:sp>
        <p:nvSpPr>
          <p:cNvPr id="8" name="Content Placeholder 2"/>
          <p:cNvSpPr>
            <a:spLocks noGrp="1"/>
          </p:cNvSpPr>
          <p:nvPr>
            <p:ph idx="1"/>
          </p:nvPr>
        </p:nvSpPr>
        <p:spPr>
          <a:xfrm>
            <a:off x="419099" y="2033093"/>
            <a:ext cx="10972801" cy="3954625"/>
          </a:xfrm>
          <a:prstGeom prst="rect">
            <a:avLst/>
          </a:prstGeom>
        </p:spPr>
        <p:txBody>
          <a:bodyPr lIns="0" tIns="0" rIns="0" bIns="0">
            <a:noAutofit/>
          </a:bodyPr>
          <a:lstStyle>
            <a:lvl1pPr>
              <a:defRPr sz="2666">
                <a:solidFill>
                  <a:schemeClr val="bg1">
                    <a:lumMod val="50000"/>
                  </a:schemeClr>
                </a:solidFill>
              </a:defRPr>
            </a:lvl1pPr>
            <a:lvl2pPr>
              <a:defRPr sz="2400">
                <a:solidFill>
                  <a:schemeClr val="bg1">
                    <a:lumMod val="50000"/>
                  </a:schemeClr>
                </a:solidFill>
              </a:defRPr>
            </a:lvl2pPr>
            <a:lvl3pPr>
              <a:defRPr sz="2132">
                <a:solidFill>
                  <a:schemeClr val="bg1">
                    <a:lumMod val="50000"/>
                  </a:schemeClr>
                </a:solidFill>
              </a:defRPr>
            </a:lvl3pPr>
            <a:lvl4pPr>
              <a:defRPr sz="1866">
                <a:solidFill>
                  <a:schemeClr val="bg1">
                    <a:lumMod val="50000"/>
                  </a:schemeClr>
                </a:solidFill>
              </a:defRPr>
            </a:lvl4pPr>
            <a:lvl5pPr>
              <a:defRPr sz="1866">
                <a:solidFill>
                  <a:schemeClr val="bg1">
                    <a:lumMod val="50000"/>
                  </a:schemeClr>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105241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315200" y="6492876"/>
            <a:ext cx="3318933"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96090422-FAC2-1B47-B696-15B7C4FF0E2E}" type="datetime1">
              <a:rPr lang="en-US" smtClean="0"/>
              <a:pPr/>
              <a:t>9/5/2023</a:t>
            </a:fld>
            <a:endParaRPr lang="en-US" dirty="0"/>
          </a:p>
        </p:txBody>
      </p:sp>
      <p:sp>
        <p:nvSpPr>
          <p:cNvPr id="6" name="Slide Number Placeholder 5"/>
          <p:cNvSpPr>
            <a:spLocks noGrp="1"/>
          </p:cNvSpPr>
          <p:nvPr>
            <p:ph type="sldNum" sz="quarter" idx="4"/>
          </p:nvPr>
        </p:nvSpPr>
        <p:spPr>
          <a:xfrm>
            <a:off x="8737600" y="6492876"/>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B0ABAB64-726D-C943-9B15-2E81C6025A8E}" type="slidenum">
              <a:rPr lang="en-US"/>
              <a:pPr/>
              <a:t>‹#›</a:t>
            </a:fld>
            <a:endParaRPr lang="en-US" dirty="0"/>
          </a:p>
        </p:txBody>
      </p:sp>
    </p:spTree>
    <p:extLst>
      <p:ext uri="{BB962C8B-B14F-4D97-AF65-F5344CB8AC3E}">
        <p14:creationId xmlns:p14="http://schemas.microsoft.com/office/powerpoint/2010/main" val="2489209782"/>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1" r:id="rId5"/>
    <p:sldLayoutId id="2147483662" r:id="rId6"/>
    <p:sldLayoutId id="2147483663" r:id="rId7"/>
  </p:sldLayoutIdLst>
  <p:txStyles>
    <p:titleStyle>
      <a:lvl1pPr algn="l" defTabSz="609585" rtl="0" eaLnBrk="0" fontAlgn="base" hangingPunct="0">
        <a:spcBef>
          <a:spcPct val="0"/>
        </a:spcBef>
        <a:spcAft>
          <a:spcPct val="0"/>
        </a:spcAft>
        <a:defRPr sz="4267" kern="1200">
          <a:solidFill>
            <a:srgbClr val="CD113B"/>
          </a:solidFill>
          <a:latin typeface="Arial"/>
          <a:ea typeface="Geneva" pitchFamily="37" charset="-128"/>
          <a:cs typeface="Arial"/>
        </a:defRPr>
      </a:lvl1pPr>
      <a:lvl2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2pPr>
      <a:lvl3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3pPr>
      <a:lvl4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4pPr>
      <a:lvl5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5pPr>
      <a:lvl6pPr marL="609585" algn="l" defTabSz="609585" rtl="0" fontAlgn="base">
        <a:spcBef>
          <a:spcPct val="0"/>
        </a:spcBef>
        <a:spcAft>
          <a:spcPct val="0"/>
        </a:spcAft>
        <a:defRPr sz="4267">
          <a:solidFill>
            <a:srgbClr val="800000"/>
          </a:solidFill>
          <a:latin typeface="Times New Roman" pitchFamily="37" charset="0"/>
          <a:ea typeface="Geneva" pitchFamily="37" charset="-128"/>
        </a:defRPr>
      </a:lvl6pPr>
      <a:lvl7pPr marL="1219170" algn="l" defTabSz="609585" rtl="0" fontAlgn="base">
        <a:spcBef>
          <a:spcPct val="0"/>
        </a:spcBef>
        <a:spcAft>
          <a:spcPct val="0"/>
        </a:spcAft>
        <a:defRPr sz="4267">
          <a:solidFill>
            <a:srgbClr val="800000"/>
          </a:solidFill>
          <a:latin typeface="Times New Roman" pitchFamily="37" charset="0"/>
          <a:ea typeface="Geneva" pitchFamily="37" charset="-128"/>
        </a:defRPr>
      </a:lvl7pPr>
      <a:lvl8pPr marL="1828754" algn="l" defTabSz="609585" rtl="0" fontAlgn="base">
        <a:spcBef>
          <a:spcPct val="0"/>
        </a:spcBef>
        <a:spcAft>
          <a:spcPct val="0"/>
        </a:spcAft>
        <a:defRPr sz="4267">
          <a:solidFill>
            <a:srgbClr val="800000"/>
          </a:solidFill>
          <a:latin typeface="Times New Roman" pitchFamily="37" charset="0"/>
          <a:ea typeface="Geneva" pitchFamily="37" charset="-128"/>
        </a:defRPr>
      </a:lvl8pPr>
      <a:lvl9pPr marL="2438339" algn="l" defTabSz="609585" rtl="0" fontAlgn="base">
        <a:spcBef>
          <a:spcPct val="0"/>
        </a:spcBef>
        <a:spcAft>
          <a:spcPct val="0"/>
        </a:spcAft>
        <a:defRPr sz="4267">
          <a:solidFill>
            <a:srgbClr val="800000"/>
          </a:solidFill>
          <a:latin typeface="Times New Roman" pitchFamily="37" charset="0"/>
          <a:ea typeface="Geneva" pitchFamily="37" charset="-128"/>
        </a:defRPr>
      </a:lvl9pPr>
    </p:titleStyle>
    <p:bodyStyle>
      <a:lvl1pPr marL="457189" indent="-457189" algn="l" defTabSz="609585" rtl="0" eaLnBrk="0" fontAlgn="base" hangingPunct="0">
        <a:spcBef>
          <a:spcPct val="20000"/>
        </a:spcBef>
        <a:spcAft>
          <a:spcPct val="0"/>
        </a:spcAft>
        <a:buFont typeface="Arial" charset="0"/>
        <a:buChar char="•"/>
        <a:defRPr sz="3200" kern="1200">
          <a:solidFill>
            <a:schemeClr val="tx1"/>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667" kern="1200">
          <a:solidFill>
            <a:schemeClr val="tx1"/>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kern="1200">
          <a:solidFill>
            <a:schemeClr val="tx1"/>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hematology.org/V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DA74-9D26-4A66-94C6-AF6D2540E113}"/>
              </a:ext>
            </a:extLst>
          </p:cNvPr>
          <p:cNvSpPr>
            <a:spLocks noGrp="1"/>
          </p:cNvSpPr>
          <p:nvPr>
            <p:ph type="ctrTitle"/>
          </p:nvPr>
        </p:nvSpPr>
        <p:spPr>
          <a:xfrm>
            <a:off x="914400" y="2774680"/>
            <a:ext cx="10363200" cy="891931"/>
          </a:xfrm>
        </p:spPr>
        <p:txBody>
          <a:bodyPr>
            <a:noAutofit/>
          </a:bodyPr>
          <a:lstStyle/>
          <a:p>
            <a:pPr algn="l">
              <a:lnSpc>
                <a:spcPts val="4200"/>
              </a:lnSpc>
            </a:pPr>
            <a:r>
              <a:rPr lang="es-VE" sz="4000" b="0" dirty="0"/>
              <a:t>Manejo</a:t>
            </a:r>
            <a:r>
              <a:rPr lang="en-CA" sz="4000" b="0" dirty="0"/>
              <a:t> </a:t>
            </a:r>
            <a:r>
              <a:rPr lang="es-VE" sz="4000" b="0" dirty="0"/>
              <a:t>Óptimo</a:t>
            </a:r>
            <a:r>
              <a:rPr lang="en-CA" sz="4000" b="0" dirty="0"/>
              <a:t> de la </a:t>
            </a:r>
            <a:r>
              <a:rPr lang="es-VE" sz="4000" b="0" dirty="0"/>
              <a:t>Terapia</a:t>
            </a:r>
            <a:r>
              <a:rPr lang="en-CA" sz="4000" b="0" dirty="0"/>
              <a:t> Anticoagulante</a:t>
            </a:r>
          </a:p>
        </p:txBody>
      </p:sp>
      <p:sp>
        <p:nvSpPr>
          <p:cNvPr id="6" name="Subtitle 2">
            <a:extLst>
              <a:ext uri="{FF2B5EF4-FFF2-40B4-BE49-F238E27FC236}">
                <a16:creationId xmlns:a16="http://schemas.microsoft.com/office/drawing/2014/main" id="{B2461E5A-55F3-D641-806A-FEC40503F555}"/>
              </a:ext>
            </a:extLst>
          </p:cNvPr>
          <p:cNvSpPr txBox="1">
            <a:spLocks/>
          </p:cNvSpPr>
          <p:nvPr/>
        </p:nvSpPr>
        <p:spPr>
          <a:xfrm>
            <a:off x="914400" y="3621533"/>
            <a:ext cx="8534400" cy="2791640"/>
          </a:xfrm>
          <a:prstGeom prst="rect">
            <a:avLst/>
          </a:prstGeom>
        </p:spPr>
        <p:txBody>
          <a:bodyPr>
            <a:noAutofit/>
          </a:bodyPr>
          <a:lstStyle>
            <a:lvl1pPr marL="0" indent="0" algn="ctr" defTabSz="609585" rtl="0" eaLnBrk="0" fontAlgn="base" hangingPunct="0">
              <a:spcBef>
                <a:spcPct val="20000"/>
              </a:spcBef>
              <a:spcAft>
                <a:spcPct val="0"/>
              </a:spcAft>
              <a:buFont typeface="Arial" charset="0"/>
              <a:buNone/>
              <a:defRPr sz="2400" kern="1200" cap="all" baseline="0">
                <a:solidFill>
                  <a:schemeClr val="bg1">
                    <a:lumMod val="50000"/>
                  </a:schemeClr>
                </a:solidFill>
                <a:latin typeface="+mn-lt"/>
                <a:ea typeface="Geneva" pitchFamily="37" charset="-128"/>
                <a:cs typeface="Geneva" pitchFamily="37" charset="-128"/>
              </a:defRPr>
            </a:lvl1pPr>
            <a:lvl2pPr marL="609585" indent="0" algn="ctr" defTabSz="609585" rtl="0" eaLnBrk="0" fontAlgn="base" hangingPunct="0">
              <a:spcBef>
                <a:spcPct val="20000"/>
              </a:spcBef>
              <a:spcAft>
                <a:spcPct val="0"/>
              </a:spcAft>
              <a:buFont typeface="Arial" charset="0"/>
              <a:buNone/>
              <a:defRPr sz="2667" kern="1200">
                <a:solidFill>
                  <a:schemeClr val="tx1">
                    <a:tint val="75000"/>
                  </a:schemeClr>
                </a:solidFill>
                <a:latin typeface="+mn-lt"/>
                <a:ea typeface="Geneva" pitchFamily="37" charset="-128"/>
                <a:cs typeface="+mn-cs"/>
              </a:defRPr>
            </a:lvl2pPr>
            <a:lvl3pPr marL="1219170" indent="0" algn="ctr" defTabSz="609585" rtl="0" eaLnBrk="0" fontAlgn="base" hangingPunct="0">
              <a:spcBef>
                <a:spcPct val="20000"/>
              </a:spcBef>
              <a:spcAft>
                <a:spcPct val="0"/>
              </a:spcAft>
              <a:buFont typeface="Arial" charset="0"/>
              <a:buNone/>
              <a:defRPr kern="1200">
                <a:solidFill>
                  <a:schemeClr val="tx1">
                    <a:tint val="75000"/>
                  </a:schemeClr>
                </a:solidFill>
                <a:latin typeface="+mn-lt"/>
                <a:ea typeface="Geneva" pitchFamily="37" charset="-128"/>
                <a:cs typeface="+mn-cs"/>
              </a:defRPr>
            </a:lvl3pPr>
            <a:lvl4pPr marL="1828754"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4pPr>
            <a:lvl5pPr marL="2438339"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algn="l"/>
            <a:r>
              <a:rPr lang="en-CA" b="1" i="1" cap="none" dirty="0"/>
              <a:t>Kit de Diapositivas Educativas </a:t>
            </a:r>
          </a:p>
          <a:p>
            <a:pPr algn="l"/>
            <a:r>
              <a:rPr lang="en-CA" sz="2000" cap="none" dirty="0"/>
              <a:t>Sociedad Americana de </a:t>
            </a:r>
            <a:r>
              <a:rPr lang="en-CA" sz="2000" cap="none" dirty="0" err="1"/>
              <a:t>Hematologia</a:t>
            </a:r>
            <a:r>
              <a:rPr lang="en-CA" sz="2000" cap="none" dirty="0"/>
              <a:t> – ASH | 2021</a:t>
            </a:r>
            <a:br>
              <a:rPr lang="en-CA" sz="2000" cap="none" dirty="0"/>
            </a:br>
            <a:endParaRPr lang="en-CA" sz="2000" cap="none" dirty="0"/>
          </a:p>
          <a:p>
            <a:pPr algn="l"/>
            <a:endParaRPr lang="en-US" sz="1800" b="1" cap="none" dirty="0"/>
          </a:p>
          <a:p>
            <a:pPr algn="l">
              <a:spcBef>
                <a:spcPts val="0"/>
              </a:spcBef>
            </a:pPr>
            <a:r>
              <a:rPr lang="en-US" sz="1600" b="1" cap="none" dirty="0"/>
              <a:t>Autores: </a:t>
            </a:r>
            <a:br>
              <a:rPr lang="en-US" sz="1600" cap="none" dirty="0"/>
            </a:br>
            <a:r>
              <a:rPr lang="en-US" sz="1600" cap="none" dirty="0"/>
              <a:t>Mario Luis Tejerina Valle, MD,  </a:t>
            </a:r>
            <a:r>
              <a:rPr lang="en-US" sz="1600" cap="none" dirty="0" err="1"/>
              <a:t>Caja</a:t>
            </a:r>
            <a:r>
              <a:rPr lang="en-US" sz="1600" cap="none" dirty="0"/>
              <a:t> </a:t>
            </a:r>
            <a:r>
              <a:rPr lang="en-US" sz="1600" cap="none" dirty="0" err="1"/>
              <a:t>Petrolera</a:t>
            </a:r>
            <a:r>
              <a:rPr lang="en-US" sz="1600" cap="none" dirty="0"/>
              <a:t> de </a:t>
            </a:r>
            <a:r>
              <a:rPr lang="en-US" sz="1600" cap="none" dirty="0" err="1"/>
              <a:t>Salud</a:t>
            </a:r>
            <a:r>
              <a:rPr lang="en-US" sz="1600" cap="none" dirty="0"/>
              <a:t> - Bolivia</a:t>
            </a:r>
          </a:p>
          <a:p>
            <a:pPr algn="l">
              <a:spcBef>
                <a:spcPts val="0"/>
              </a:spcBef>
            </a:pPr>
            <a:r>
              <a:rPr lang="en-CA" sz="1600" cap="none" dirty="0"/>
              <a:t>Juan Carlos Serrano Casas, MD, Universidad Central de Venezuela </a:t>
            </a:r>
          </a:p>
        </p:txBody>
      </p:sp>
    </p:spTree>
    <p:extLst>
      <p:ext uri="{BB962C8B-B14F-4D97-AF65-F5344CB8AC3E}">
        <p14:creationId xmlns:p14="http://schemas.microsoft.com/office/powerpoint/2010/main" val="423979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1EBF609-4D03-C04B-9F6A-436EB1647D7D}"/>
              </a:ext>
            </a:extLst>
          </p:cNvPr>
          <p:cNvSpPr>
            <a:spLocks noGrp="1"/>
          </p:cNvSpPr>
          <p:nvPr>
            <p:ph type="title"/>
          </p:nvPr>
        </p:nvSpPr>
        <p:spPr/>
        <p:txBody>
          <a:bodyPr/>
          <a:lstStyle/>
          <a:p>
            <a:pPr marL="0" indent="0"/>
            <a:r>
              <a:rPr lang="en-CA" sz="2500" b="0" dirty="0" err="1"/>
              <a:t>Considerando</a:t>
            </a:r>
            <a:r>
              <a:rPr lang="en-CA" sz="2500" b="0" dirty="0"/>
              <a:t> </a:t>
            </a:r>
            <a:r>
              <a:rPr lang="en-CA" sz="2500" b="0" dirty="0" err="1"/>
              <a:t>su</a:t>
            </a:r>
            <a:r>
              <a:rPr lang="en-CA" sz="2500" b="0" dirty="0"/>
              <a:t> </a:t>
            </a:r>
            <a:r>
              <a:rPr lang="en-CA" sz="2500" b="0" dirty="0" err="1"/>
              <a:t>condición</a:t>
            </a:r>
            <a:r>
              <a:rPr lang="en-CA" sz="2500" b="0" dirty="0"/>
              <a:t> </a:t>
            </a:r>
            <a:r>
              <a:rPr lang="en-CA" sz="2500" b="0" dirty="0" err="1"/>
              <a:t>clínica</a:t>
            </a:r>
            <a:r>
              <a:rPr lang="en-CA" sz="2500" b="0" dirty="0"/>
              <a:t> de bajo </a:t>
            </a:r>
            <a:r>
              <a:rPr lang="en-CA" sz="2500" b="0" dirty="0" err="1"/>
              <a:t>riesgo</a:t>
            </a:r>
            <a:r>
              <a:rPr lang="en-CA" sz="2500" b="0" dirty="0"/>
              <a:t> y </a:t>
            </a:r>
            <a:r>
              <a:rPr lang="en-CA" sz="2500" b="0" dirty="0" err="1"/>
              <a:t>estabilidad</a:t>
            </a:r>
            <a:r>
              <a:rPr lang="en-CA" sz="2500" b="0" dirty="0"/>
              <a:t> </a:t>
            </a:r>
            <a:r>
              <a:rPr lang="en-CA" sz="2500" b="0" dirty="0" err="1"/>
              <a:t>hemodinámica</a:t>
            </a:r>
            <a:r>
              <a:rPr lang="en-CA" sz="2500" b="0" dirty="0"/>
              <a:t> ; ¿Como </a:t>
            </a:r>
            <a:r>
              <a:rPr lang="en-CA" sz="2500" b="0" dirty="0" err="1"/>
              <a:t>plantearía</a:t>
            </a:r>
            <a:r>
              <a:rPr lang="en-CA" sz="2500" b="0" dirty="0"/>
              <a:t> </a:t>
            </a:r>
            <a:r>
              <a:rPr lang="en-CA" sz="2500" b="0" dirty="0" err="1"/>
              <a:t>realizar</a:t>
            </a:r>
            <a:r>
              <a:rPr lang="en-CA" sz="2500" b="0" dirty="0"/>
              <a:t> </a:t>
            </a:r>
            <a:r>
              <a:rPr lang="en-CA" sz="2500" b="0" dirty="0" err="1"/>
              <a:t>su</a:t>
            </a:r>
            <a:r>
              <a:rPr lang="en-CA" sz="2500" b="0" dirty="0"/>
              <a:t> </a:t>
            </a:r>
            <a:r>
              <a:rPr lang="en-CA" sz="2500" b="0" dirty="0" err="1"/>
              <a:t>tratamiento</a:t>
            </a:r>
            <a:r>
              <a:rPr lang="en-CA" sz="2500" b="0" dirty="0"/>
              <a:t>? </a:t>
            </a:r>
            <a:br>
              <a:rPr lang="en-CA" sz="2500" b="0" dirty="0"/>
            </a:br>
            <a:endParaRPr lang="en-US" sz="2500"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34106"/>
            <a:ext cx="10972800" cy="3553943"/>
          </a:xfrm>
        </p:spPr>
        <p:txBody>
          <a:bodyPr>
            <a:noAutofit/>
          </a:bodyPr>
          <a:lstStyle/>
          <a:p>
            <a:r>
              <a:rPr lang="es-VE" dirty="0">
                <a:solidFill>
                  <a:srgbClr val="FF0000"/>
                </a:solidFill>
              </a:rPr>
              <a:t>a</a:t>
            </a:r>
            <a:r>
              <a:rPr lang="es-VE" dirty="0"/>
              <a:t>) Terapia fibrinolítica, hospitalizado</a:t>
            </a:r>
          </a:p>
          <a:p>
            <a:r>
              <a:rPr lang="es-VE" dirty="0">
                <a:solidFill>
                  <a:srgbClr val="FF0000"/>
                </a:solidFill>
              </a:rPr>
              <a:t>b</a:t>
            </a:r>
            <a:r>
              <a:rPr lang="es-VE" dirty="0"/>
              <a:t>) Tratamiento hospitalizado con uso de heparina no fraccionada y luego Warfarina </a:t>
            </a:r>
          </a:p>
          <a:p>
            <a:r>
              <a:rPr lang="es-VE" dirty="0">
                <a:solidFill>
                  <a:srgbClr val="FF0000"/>
                </a:solidFill>
              </a:rPr>
              <a:t>c</a:t>
            </a:r>
            <a:r>
              <a:rPr lang="es-VE" dirty="0"/>
              <a:t>) Manejo ambulatorio con uso de ACOD exclusivamente</a:t>
            </a:r>
          </a:p>
          <a:p>
            <a:r>
              <a:rPr lang="es-VE" dirty="0">
                <a:solidFill>
                  <a:srgbClr val="FF0000"/>
                </a:solidFill>
              </a:rPr>
              <a:t>d</a:t>
            </a:r>
            <a:r>
              <a:rPr lang="es-VE" dirty="0"/>
              <a:t>) Corta hospitalización con HBPM, pero manejo mayormente ambulatorio y luego ACOD o Warfarina de acuerdo disponibilidad</a:t>
            </a:r>
          </a:p>
          <a:p>
            <a:r>
              <a:rPr lang="es-VE" dirty="0"/>
              <a:t> C y D con correctas </a:t>
            </a:r>
          </a:p>
          <a:p>
            <a:endParaRPr lang="en-CA" dirty="0"/>
          </a:p>
        </p:txBody>
      </p:sp>
      <p:sp>
        <p:nvSpPr>
          <p:cNvPr id="4" name="Rectangle 3">
            <a:extLst>
              <a:ext uri="{FF2B5EF4-FFF2-40B4-BE49-F238E27FC236}">
                <a16:creationId xmlns:a16="http://schemas.microsoft.com/office/drawing/2014/main" id="{99BAD767-7BAB-4B53-9712-EA8DCDE89366}"/>
              </a:ext>
            </a:extLst>
          </p:cNvPr>
          <p:cNvSpPr/>
          <p:nvPr/>
        </p:nvSpPr>
        <p:spPr>
          <a:xfrm>
            <a:off x="304380" y="4578523"/>
            <a:ext cx="3578303" cy="404439"/>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2">
                  <a:lumMod val="25000"/>
                </a:schemeClr>
              </a:solidFill>
            </a:endParaRPr>
          </a:p>
        </p:txBody>
      </p:sp>
    </p:spTree>
    <p:extLst>
      <p:ext uri="{BB962C8B-B14F-4D97-AF65-F5344CB8AC3E}">
        <p14:creationId xmlns:p14="http://schemas.microsoft.com/office/powerpoint/2010/main" val="367274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5422131" y="337020"/>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CA" sz="2200" i="1" dirty="0">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991895439"/>
              </p:ext>
            </p:extLst>
          </p:nvPr>
        </p:nvGraphicFramePr>
        <p:xfrm>
          <a:off x="429125" y="3397785"/>
          <a:ext cx="7195204" cy="2855250"/>
        </p:xfrm>
        <a:graphic>
          <a:graphicData uri="http://schemas.openxmlformats.org/drawingml/2006/table">
            <a:tbl>
              <a:tblPr firstRow="1" bandRow="1">
                <a:tableStyleId>{5940675A-B579-460E-94D1-54222C63F5DA}</a:tableStyleId>
              </a:tblPr>
              <a:tblGrid>
                <a:gridCol w="1665404">
                  <a:extLst>
                    <a:ext uri="{9D8B030D-6E8A-4147-A177-3AD203B41FA5}">
                      <a16:colId xmlns:a16="http://schemas.microsoft.com/office/drawing/2014/main" val="325642109"/>
                    </a:ext>
                  </a:extLst>
                </a:gridCol>
                <a:gridCol w="1429247">
                  <a:extLst>
                    <a:ext uri="{9D8B030D-6E8A-4147-A177-3AD203B41FA5}">
                      <a16:colId xmlns:a16="http://schemas.microsoft.com/office/drawing/2014/main" val="815985156"/>
                    </a:ext>
                  </a:extLst>
                </a:gridCol>
                <a:gridCol w="1886400">
                  <a:extLst>
                    <a:ext uri="{9D8B030D-6E8A-4147-A177-3AD203B41FA5}">
                      <a16:colId xmlns:a16="http://schemas.microsoft.com/office/drawing/2014/main" val="1109489225"/>
                    </a:ext>
                  </a:extLst>
                </a:gridCol>
                <a:gridCol w="2214153">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Resultados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Relativo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Efectos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tratamiento Hospitalizado</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tratamiento Ambulatorio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Mortalidad</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RR 0.33</a:t>
                      </a:r>
                    </a:p>
                    <a:p>
                      <a:pPr algn="ctr"/>
                      <a:r>
                        <a:rPr lang="en-CA" sz="1200" dirty="0">
                          <a:solidFill>
                            <a:schemeClr val="tx1">
                              <a:lumMod val="50000"/>
                              <a:lumOff val="50000"/>
                            </a:schemeClr>
                          </a:solidFill>
                        </a:rPr>
                        <a:t>(0.01 - 7..98)</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6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4 menos por 1000</a:t>
                      </a:r>
                    </a:p>
                    <a:p>
                      <a:pPr algn="ctr"/>
                      <a:r>
                        <a:rPr lang="en-CA" sz="1400" dirty="0">
                          <a:solidFill>
                            <a:schemeClr val="tx1">
                              <a:lumMod val="50000"/>
                              <a:lumOff val="50000"/>
                            </a:schemeClr>
                          </a:solidFill>
                        </a:rPr>
                        <a:t>(6 menos a 42 mas)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2.95</a:t>
                      </a:r>
                    </a:p>
                    <a:p>
                      <a:pPr algn="ctr"/>
                      <a:r>
                        <a:rPr lang="en-CA" sz="1200" dirty="0">
                          <a:solidFill>
                            <a:schemeClr val="tx1">
                              <a:lumMod val="50000"/>
                              <a:lumOff val="50000"/>
                            </a:schemeClr>
                          </a:solidFill>
                        </a:rPr>
                        <a:t>(0.12-71.85)</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0 por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TVP </a:t>
                      </a:r>
                      <a:r>
                        <a:rPr lang="en-CA" sz="1400" dirty="0" err="1">
                          <a:solidFill>
                            <a:schemeClr val="tx1">
                              <a:lumMod val="50000"/>
                              <a:lumOff val="50000"/>
                            </a:schemeClr>
                          </a:solidFill>
                        </a:rPr>
                        <a:t>sintomática</a:t>
                      </a:r>
                      <a:r>
                        <a:rPr lang="en-CA" sz="1400" dirty="0">
                          <a:solidFill>
                            <a:schemeClr val="tx1">
                              <a:lumMod val="50000"/>
                              <a:lumOff val="50000"/>
                            </a:schemeClr>
                          </a:solidFill>
                        </a:rPr>
                        <a:t> </a:t>
                      </a:r>
                    </a:p>
                    <a:p>
                      <a:pPr algn="l"/>
                      <a:r>
                        <a:rPr lang="en-CA" sz="1400"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No Estimable</a:t>
                      </a:r>
                    </a:p>
                    <a:p>
                      <a:pPr algn="ct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0 x 1000 </a:t>
                      </a:r>
                    </a:p>
                    <a:p>
                      <a:pPr algn="ctr"/>
                      <a:r>
                        <a:rPr lang="en-CA" sz="1400" dirty="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Sangrado</a:t>
                      </a:r>
                      <a:r>
                        <a:rPr lang="en-CA" sz="1400" dirty="0">
                          <a:solidFill>
                            <a:schemeClr val="tx1">
                              <a:lumMod val="50000"/>
                              <a:lumOff val="50000"/>
                            </a:schemeClr>
                          </a:solidFill>
                        </a:rPr>
                        <a:t>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RR 6.88</a:t>
                      </a:r>
                    </a:p>
                    <a:p>
                      <a:pPr algn="ctr"/>
                      <a:r>
                        <a:rPr lang="en-CA" sz="1200" dirty="0">
                          <a:solidFill>
                            <a:schemeClr val="tx1">
                              <a:lumMod val="50000"/>
                              <a:lumOff val="50000"/>
                            </a:schemeClr>
                          </a:solidFill>
                        </a:rPr>
                        <a:t>(0.36. - 134,1)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0 x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369562" y="1772255"/>
            <a:ext cx="3083469" cy="4487790"/>
          </a:xfrm>
          <a:prstGeom prst="rect">
            <a:avLst/>
          </a:prstGeom>
          <a:solidFill>
            <a:srgbClr val="FED9B0"/>
          </a:solidFill>
        </p:spPr>
        <p:txBody>
          <a:bodyPr wrap="square" rtlCol="0">
            <a:noAutofit/>
          </a:bodyPr>
          <a:lstStyle/>
          <a:p>
            <a:r>
              <a:rPr lang="es-CO" sz="1400" b="1" dirty="0">
                <a:solidFill>
                  <a:schemeClr val="tx1">
                    <a:lumMod val="50000"/>
                    <a:lumOff val="50000"/>
                  </a:schemeClr>
                </a:solidFill>
              </a:rPr>
              <a:t>Evidencia de baja calidad, por lo que el beneficio / daño es incierto. El panel también consideró </a:t>
            </a:r>
            <a:r>
              <a:rPr lang="en-CA" sz="1400" b="1" dirty="0">
                <a:solidFill>
                  <a:schemeClr val="tx1">
                    <a:lumMod val="50000"/>
                    <a:lumOff val="50000"/>
                  </a:schemeClr>
                </a:solidFill>
              </a:rPr>
              <a:t>:</a:t>
            </a:r>
          </a:p>
          <a:p>
            <a:pPr marL="160020" indent="-160020">
              <a:spcAft>
                <a:spcPts val="600"/>
              </a:spcAft>
              <a:buFont typeface="Arial" panose="020B0604020202020204" pitchFamily="34" charset="0"/>
              <a:buChar char="•"/>
            </a:pPr>
            <a:r>
              <a:rPr lang="es-ES" sz="1400" dirty="0">
                <a:solidFill>
                  <a:schemeClr val="tx1">
                    <a:lumMod val="50000"/>
                    <a:lumOff val="50000"/>
                  </a:schemeClr>
                </a:solidFill>
              </a:rPr>
              <a:t>Esta recomendación no se aplica a pacientes con otras condiciones de mayor riesgo, que requieran hospitalización, apoyo limitado o ningún tipo en el hogar, no puedan pagar medicamentos o tengan antecedentes de incumplimiento deficiente. </a:t>
            </a:r>
          </a:p>
          <a:p>
            <a:pPr marL="160020" indent="-160020">
              <a:spcAft>
                <a:spcPts val="600"/>
              </a:spcAft>
              <a:buFont typeface="Arial" panose="020B0604020202020204" pitchFamily="34" charset="0"/>
              <a:buChar char="•"/>
            </a:pPr>
            <a:r>
              <a:rPr lang="es-ES" sz="1400" dirty="0">
                <a:solidFill>
                  <a:schemeClr val="tx1">
                    <a:lumMod val="50000"/>
                    <a:lumOff val="50000"/>
                  </a:schemeClr>
                </a:solidFill>
              </a:rPr>
              <a:t>Alto riesgo de sangrado también pueden necesitar iniciar el tratamiento en el hospital. </a:t>
            </a:r>
          </a:p>
          <a:p>
            <a:pPr marL="160020" indent="-160020">
              <a:spcAft>
                <a:spcPts val="600"/>
              </a:spcAft>
              <a:buFont typeface="Arial" panose="020B0604020202020204" pitchFamily="34" charset="0"/>
              <a:buChar char="•"/>
            </a:pPr>
            <a:r>
              <a:rPr lang="es-ES" sz="1400" dirty="0">
                <a:solidFill>
                  <a:schemeClr val="tx1">
                    <a:lumMod val="50000"/>
                    <a:lumOff val="50000"/>
                  </a:schemeClr>
                </a:solidFill>
              </a:rPr>
              <a:t>El tratamiento en el hogar puede no ser factible en algunos contextos debido a limitaciones del sistema de salud o restricciones de la póliza de seguro</a:t>
            </a:r>
            <a:endParaRPr lang="en-CA" sz="12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90256" y="4414364"/>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90256" y="4945011"/>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90256" y="5430943"/>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90256" y="5957800"/>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8A674299-614A-8E4E-994A-871973D1B4D5}"/>
              </a:ext>
            </a:extLst>
          </p:cNvPr>
          <p:cNvGrpSpPr/>
          <p:nvPr/>
        </p:nvGrpSpPr>
        <p:grpSpPr>
          <a:xfrm>
            <a:off x="7836129" y="6309585"/>
            <a:ext cx="4355871" cy="276999"/>
            <a:chOff x="6764144" y="6483928"/>
            <a:chExt cx="4355871" cy="276999"/>
          </a:xfrm>
        </p:grpSpPr>
        <p:sp>
          <p:nvSpPr>
            <p:cNvPr id="17" name="TextBox 16">
              <a:extLst>
                <a:ext uri="{FF2B5EF4-FFF2-40B4-BE49-F238E27FC236}">
                  <a16:creationId xmlns:a16="http://schemas.microsoft.com/office/drawing/2014/main" id="{89FBF09E-F056-1648-8675-052E0E4489D3}"/>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18" name="Oval 17">
              <a:extLst>
                <a:ext uri="{FF2B5EF4-FFF2-40B4-BE49-F238E27FC236}">
                  <a16:creationId xmlns:a16="http://schemas.microsoft.com/office/drawing/2014/main" id="{2543121E-9547-AA4E-A627-DCEE01A6B82F}"/>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3423597-36DD-C94C-8AEC-39482A460F40}"/>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FA8B08F-8871-044B-A510-6FED91F1B423}"/>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itle 6">
            <a:extLst>
              <a:ext uri="{FF2B5EF4-FFF2-40B4-BE49-F238E27FC236}">
                <a16:creationId xmlns:a16="http://schemas.microsoft.com/office/drawing/2014/main" id="{33A8DEFC-7BA0-1D49-810C-D4E52E9C351B}"/>
              </a:ext>
            </a:extLst>
          </p:cNvPr>
          <p:cNvSpPr>
            <a:spLocks noGrp="1"/>
          </p:cNvSpPr>
          <p:nvPr>
            <p:ph type="title"/>
          </p:nvPr>
        </p:nvSpPr>
        <p:spPr>
          <a:xfrm>
            <a:off x="419100" y="1340569"/>
            <a:ext cx="10972800" cy="713539"/>
          </a:xfrm>
        </p:spPr>
        <p:txBody>
          <a:bodyPr lIns="0"/>
          <a:lstStyle/>
          <a:p>
            <a:r>
              <a:rPr lang="en-CA" sz="2800" b="0" dirty="0" err="1"/>
              <a:t>Recomendaciones</a:t>
            </a:r>
            <a:r>
              <a:rPr lang="en-CA" sz="2800" b="0" dirty="0"/>
              <a:t> </a:t>
            </a:r>
            <a:endParaRPr lang="en-US" sz="2800" b="0" dirty="0"/>
          </a:p>
        </p:txBody>
      </p:sp>
      <p:sp>
        <p:nvSpPr>
          <p:cNvPr id="8" name="Content Placeholder 7">
            <a:extLst>
              <a:ext uri="{FF2B5EF4-FFF2-40B4-BE49-F238E27FC236}">
                <a16:creationId xmlns:a16="http://schemas.microsoft.com/office/drawing/2014/main" id="{762AE9D1-173D-C64E-8D81-161F4A98EF21}"/>
              </a:ext>
            </a:extLst>
          </p:cNvPr>
          <p:cNvSpPr>
            <a:spLocks noGrp="1"/>
          </p:cNvSpPr>
          <p:nvPr>
            <p:ph idx="1"/>
          </p:nvPr>
        </p:nvSpPr>
        <p:spPr>
          <a:xfrm>
            <a:off x="419100" y="2033588"/>
            <a:ext cx="7796645" cy="1567863"/>
          </a:xfrm>
        </p:spPr>
        <p:txBody>
          <a:bodyPr/>
          <a:lstStyle/>
          <a:p>
            <a:pPr marL="0" indent="0">
              <a:buNone/>
            </a:pPr>
            <a:r>
              <a:rPr lang="es-ES" sz="2000" dirty="0"/>
              <a:t>En pacientes con EP y bajo riesgo de complicaciones, el Panel Latinoamericana, sugiere </a:t>
            </a:r>
            <a:r>
              <a:rPr lang="es-ES" sz="2000" b="1" u="sng" dirty="0"/>
              <a:t>el tratamiento en el hogar o tratamiento hospitalario</a:t>
            </a:r>
            <a:r>
              <a:rPr lang="es-ES" sz="2000" dirty="0"/>
              <a:t> </a:t>
            </a:r>
            <a:r>
              <a:rPr lang="es-ES" sz="2000" i="1" dirty="0"/>
              <a:t>(recomendación condicional, basada en una certeza muy baja en la evidencia sobre los efectos).</a:t>
            </a:r>
          </a:p>
          <a:p>
            <a:pPr marL="0" indent="0">
              <a:buNone/>
            </a:pPr>
            <a:r>
              <a:rPr lang="en-CA" sz="2000" dirty="0"/>
              <a:t> </a:t>
            </a:r>
          </a:p>
          <a:p>
            <a:pPr marL="0" indent="0">
              <a:buNone/>
            </a:pPr>
            <a:endParaRPr lang="en-US" sz="2000" dirty="0"/>
          </a:p>
        </p:txBody>
      </p:sp>
    </p:spTree>
    <p:extLst>
      <p:ext uri="{BB962C8B-B14F-4D97-AF65-F5344CB8AC3E}">
        <p14:creationId xmlns:p14="http://schemas.microsoft.com/office/powerpoint/2010/main" val="323331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53328" y="1185821"/>
            <a:ext cx="10972800" cy="713539"/>
          </a:xfrm>
        </p:spPr>
        <p:txBody>
          <a:bodyPr>
            <a:noAutofit/>
          </a:bodyPr>
          <a:lstStyle/>
          <a:p>
            <a:r>
              <a:rPr lang="es-VE" sz="2800" dirty="0"/>
              <a:t>Pesi score para clasificación de severidad en </a:t>
            </a:r>
            <a:r>
              <a:rPr lang="es-VE" sz="2800" dirty="0">
                <a:solidFill>
                  <a:srgbClr val="FF0000"/>
                </a:solidFill>
              </a:rPr>
              <a:t>EP</a:t>
            </a:r>
            <a:endParaRPr lang="en-US" sz="2800" dirty="0">
              <a:solidFill>
                <a:srgbClr val="FF0000"/>
              </a:solidFill>
            </a:endParaRPr>
          </a:p>
        </p:txBody>
      </p:sp>
      <p:sp>
        <p:nvSpPr>
          <p:cNvPr id="7" name="Content Placeholder 6">
            <a:extLst>
              <a:ext uri="{FF2B5EF4-FFF2-40B4-BE49-F238E27FC236}">
                <a16:creationId xmlns:a16="http://schemas.microsoft.com/office/drawing/2014/main" id="{52F1F8E8-51BF-A941-8AAE-66C7079085E3}"/>
              </a:ext>
            </a:extLst>
          </p:cNvPr>
          <p:cNvSpPr>
            <a:spLocks noGrp="1"/>
          </p:cNvSpPr>
          <p:nvPr>
            <p:ph idx="1"/>
          </p:nvPr>
        </p:nvSpPr>
        <p:spPr>
          <a:xfrm>
            <a:off x="553328" y="1693060"/>
            <a:ext cx="10972800" cy="531166"/>
          </a:xfrm>
        </p:spPr>
        <p:txBody>
          <a:bodyPr/>
          <a:lstStyle/>
          <a:p>
            <a:pPr marL="0" indent="0">
              <a:buNone/>
            </a:pPr>
            <a:r>
              <a:rPr lang="en-US" sz="1400" b="1" dirty="0"/>
              <a:t>Table 1: Original and simplified Pulmonary Embolism Severity Index (PESI).</a:t>
            </a:r>
          </a:p>
        </p:txBody>
      </p:sp>
      <p:sp>
        <p:nvSpPr>
          <p:cNvPr id="4" name="3 CuadroTexto"/>
          <p:cNvSpPr txBox="1"/>
          <p:nvPr/>
        </p:nvSpPr>
        <p:spPr>
          <a:xfrm>
            <a:off x="8878161" y="4340685"/>
            <a:ext cx="2227385" cy="646331"/>
          </a:xfrm>
          <a:prstGeom prst="rect">
            <a:avLst/>
          </a:prstGeom>
          <a:solidFill>
            <a:schemeClr val="bg1"/>
          </a:solidFill>
        </p:spPr>
        <p:txBody>
          <a:bodyPr wrap="square" rtlCol="0">
            <a:spAutoFit/>
          </a:bodyPr>
          <a:lstStyle/>
          <a:p>
            <a:r>
              <a:rPr lang="es-VE" b="1" dirty="0">
                <a:solidFill>
                  <a:srgbClr val="E43D31"/>
                </a:solidFill>
              </a:rPr>
              <a:t>PACIENTE EN CLASE I </a:t>
            </a:r>
          </a:p>
          <a:p>
            <a:r>
              <a:rPr lang="es-VE" b="1" dirty="0">
                <a:solidFill>
                  <a:srgbClr val="E43D31"/>
                </a:solidFill>
              </a:rPr>
              <a:t>Bajo Riesgo          </a:t>
            </a:r>
          </a:p>
        </p:txBody>
      </p:sp>
      <p:sp>
        <p:nvSpPr>
          <p:cNvPr id="5" name="4 Rectángulo"/>
          <p:cNvSpPr/>
          <p:nvPr/>
        </p:nvSpPr>
        <p:spPr>
          <a:xfrm>
            <a:off x="8761388" y="2136313"/>
            <a:ext cx="2227385" cy="1999063"/>
          </a:xfrm>
          <a:prstGeom prst="rect">
            <a:avLst/>
          </a:prstGeom>
          <a:solidFill>
            <a:srgbClr val="FED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VE" b="1" dirty="0">
                <a:solidFill>
                  <a:schemeClr val="tx1">
                    <a:lumMod val="50000"/>
                    <a:lumOff val="50000"/>
                  </a:schemeClr>
                </a:solidFill>
              </a:rPr>
              <a:t>Fibrinólisis en Embolismo Pulmonar agudo </a:t>
            </a:r>
          </a:p>
          <a:p>
            <a:r>
              <a:rPr lang="es-VE" b="1" dirty="0">
                <a:solidFill>
                  <a:schemeClr val="tx1">
                    <a:lumMod val="50000"/>
                    <a:lumOff val="50000"/>
                  </a:schemeClr>
                </a:solidFill>
              </a:rPr>
              <a:t>En casos con inestabilidad hemodinámica franca</a:t>
            </a:r>
          </a:p>
        </p:txBody>
      </p:sp>
      <p:graphicFrame>
        <p:nvGraphicFramePr>
          <p:cNvPr id="8" name="Table 7">
            <a:extLst>
              <a:ext uri="{FF2B5EF4-FFF2-40B4-BE49-F238E27FC236}">
                <a16:creationId xmlns:a16="http://schemas.microsoft.com/office/drawing/2014/main" id="{42D6E336-127B-44AF-804A-AD81D52BF5DC}"/>
              </a:ext>
            </a:extLst>
          </p:cNvPr>
          <p:cNvGraphicFramePr>
            <a:graphicFrameLocks noGrp="1"/>
          </p:cNvGraphicFramePr>
          <p:nvPr>
            <p:extLst>
              <p:ext uri="{D42A27DB-BD31-4B8C-83A1-F6EECF244321}">
                <p14:modId xmlns:p14="http://schemas.microsoft.com/office/powerpoint/2010/main" val="3982811870"/>
              </p:ext>
            </p:extLst>
          </p:nvPr>
        </p:nvGraphicFramePr>
        <p:xfrm>
          <a:off x="633396" y="1947730"/>
          <a:ext cx="7850847" cy="3641594"/>
        </p:xfrm>
        <a:graphic>
          <a:graphicData uri="http://schemas.openxmlformats.org/drawingml/2006/table">
            <a:tbl>
              <a:tblPr firstRow="1" bandRow="1">
                <a:tableStyleId>{5940675A-B579-460E-94D1-54222C63F5DA}</a:tableStyleId>
              </a:tblPr>
              <a:tblGrid>
                <a:gridCol w="3273146">
                  <a:extLst>
                    <a:ext uri="{9D8B030D-6E8A-4147-A177-3AD203B41FA5}">
                      <a16:colId xmlns:a16="http://schemas.microsoft.com/office/drawing/2014/main" val="325642109"/>
                    </a:ext>
                  </a:extLst>
                </a:gridCol>
                <a:gridCol w="2240409">
                  <a:extLst>
                    <a:ext uri="{9D8B030D-6E8A-4147-A177-3AD203B41FA5}">
                      <a16:colId xmlns:a16="http://schemas.microsoft.com/office/drawing/2014/main" val="815985156"/>
                    </a:ext>
                  </a:extLst>
                </a:gridCol>
                <a:gridCol w="2337292">
                  <a:extLst>
                    <a:ext uri="{9D8B030D-6E8A-4147-A177-3AD203B41FA5}">
                      <a16:colId xmlns:a16="http://schemas.microsoft.com/office/drawing/2014/main" val="1109489225"/>
                    </a:ext>
                  </a:extLst>
                </a:gridCol>
              </a:tblGrid>
              <a:tr h="388344">
                <a:tc>
                  <a:txBody>
                    <a:bodyPr/>
                    <a:lstStyle/>
                    <a:p>
                      <a:pPr algn="l"/>
                      <a:r>
                        <a:rPr lang="es-CO" sz="1600" b="1" dirty="0">
                          <a:solidFill>
                            <a:schemeClr val="bg1"/>
                          </a:solidFill>
                        </a:rPr>
                        <a:t>Variable</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s-CO" sz="1400" b="1" dirty="0">
                          <a:solidFill>
                            <a:schemeClr val="bg1"/>
                          </a:solidFill>
                        </a:rPr>
                        <a:t>PESI (a) Score Original</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s-CO" sz="1400" b="1" dirty="0">
                          <a:solidFill>
                            <a:schemeClr val="bg1"/>
                          </a:solidFill>
                        </a:rPr>
                        <a:t> PESI (b) Score </a:t>
                      </a:r>
                      <a:r>
                        <a:rPr lang="es-CO" sz="1400" b="1" noProof="0" dirty="0">
                          <a:solidFill>
                            <a:schemeClr val="bg1"/>
                          </a:solidFill>
                        </a:rPr>
                        <a:t>Simplificado</a:t>
                      </a:r>
                    </a:p>
                  </a:txBody>
                  <a:tcPr marL="86548" marR="86548" marT="43274" marB="43274"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3135809784"/>
                  </a:ext>
                </a:extLst>
              </a:tr>
              <a:tr h="259820">
                <a:tc>
                  <a:txBody>
                    <a:bodyPr/>
                    <a:lstStyle/>
                    <a:p>
                      <a:pPr algn="l"/>
                      <a:r>
                        <a:rPr lang="es-CO" sz="1400" dirty="0">
                          <a:solidFill>
                            <a:schemeClr val="tx1">
                              <a:lumMod val="50000"/>
                              <a:lumOff val="50000"/>
                            </a:schemeClr>
                          </a:solidFill>
                        </a:rPr>
                        <a:t>Edad&gt; 80 años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Edad en años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259820">
                <a:tc>
                  <a:txBody>
                    <a:bodyPr/>
                    <a:lstStyle/>
                    <a:p>
                      <a:pPr algn="l"/>
                      <a:r>
                        <a:rPr lang="es-CO" sz="1400" dirty="0">
                          <a:solidFill>
                            <a:schemeClr val="tx1">
                              <a:lumMod val="50000"/>
                              <a:lumOff val="50000"/>
                            </a:schemeClr>
                          </a:solidFill>
                        </a:rPr>
                        <a:t>Sexo masculino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259820">
                <a:tc>
                  <a:txBody>
                    <a:bodyPr/>
                    <a:lstStyle/>
                    <a:p>
                      <a:pPr algn="l"/>
                      <a:r>
                        <a:rPr lang="es-CO" sz="1400" dirty="0">
                          <a:solidFill>
                            <a:schemeClr val="tx1">
                              <a:lumMod val="50000"/>
                              <a:lumOff val="50000"/>
                            </a:schemeClr>
                          </a:solidFill>
                        </a:rPr>
                        <a:t>Historia de Cáncer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259820">
                <a:tc>
                  <a:txBody>
                    <a:bodyPr/>
                    <a:lstStyle/>
                    <a:p>
                      <a:pPr algn="l"/>
                      <a:r>
                        <a:rPr lang="es-CO" sz="1400" dirty="0">
                          <a:solidFill>
                            <a:schemeClr val="tx1">
                              <a:lumMod val="50000"/>
                              <a:lumOff val="50000"/>
                            </a:schemeClr>
                          </a:solidFill>
                        </a:rPr>
                        <a:t>Historia de Falla Cardíaca</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     1 (c)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259820">
                <a:tc>
                  <a:txBody>
                    <a:bodyPr/>
                    <a:lstStyle/>
                    <a:p>
                      <a:pPr algn="l"/>
                      <a:r>
                        <a:rPr lang="es-CO" sz="1400" dirty="0">
                          <a:solidFill>
                            <a:schemeClr val="tx1">
                              <a:lumMod val="50000"/>
                              <a:lumOff val="50000"/>
                            </a:schemeClr>
                          </a:solidFill>
                        </a:rPr>
                        <a:t>Historia de Enfermedad Pulmonar Crónica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s-CO"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3754581"/>
                  </a:ext>
                </a:extLst>
              </a:tr>
              <a:tr h="259820">
                <a:tc>
                  <a:txBody>
                    <a:bodyPr/>
                    <a:lstStyle/>
                    <a:p>
                      <a:pPr algn="l"/>
                      <a:r>
                        <a:rPr lang="es-CO" sz="1400" dirty="0">
                          <a:solidFill>
                            <a:schemeClr val="tx1">
                              <a:lumMod val="50000"/>
                              <a:lumOff val="50000"/>
                            </a:schemeClr>
                          </a:solidFill>
                        </a:rPr>
                        <a:t>Pulso ≥ 110 latidos /minute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62143105"/>
                  </a:ext>
                </a:extLst>
              </a:tr>
              <a:tr h="259820">
                <a:tc>
                  <a:txBody>
                    <a:bodyPr/>
                    <a:lstStyle/>
                    <a:p>
                      <a:pPr algn="l"/>
                      <a:r>
                        <a:rPr lang="es-CO" sz="1400" dirty="0">
                          <a:solidFill>
                            <a:schemeClr val="tx1">
                              <a:lumMod val="50000"/>
                              <a:lumOff val="50000"/>
                            </a:schemeClr>
                          </a:solidFill>
                        </a:rPr>
                        <a:t>Presión Arterial Sistólica &lt; 100 mm Hg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8964556"/>
                  </a:ext>
                </a:extLst>
              </a:tr>
              <a:tr h="259820">
                <a:tc>
                  <a:txBody>
                    <a:bodyPr/>
                    <a:lstStyle/>
                    <a:p>
                      <a:pPr algn="l"/>
                      <a:r>
                        <a:rPr lang="es-CO" sz="1400" dirty="0">
                          <a:solidFill>
                            <a:schemeClr val="tx1">
                              <a:lumMod val="50000"/>
                              <a:lumOff val="50000"/>
                            </a:schemeClr>
                          </a:solidFill>
                        </a:rPr>
                        <a:t>Frecuencia Respiratoria ≥ 30 x min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01566789"/>
                  </a:ext>
                </a:extLst>
              </a:tr>
              <a:tr h="259820">
                <a:tc>
                  <a:txBody>
                    <a:bodyPr/>
                    <a:lstStyle/>
                    <a:p>
                      <a:pPr algn="l"/>
                      <a:r>
                        <a:rPr lang="es-CO" sz="1400" dirty="0">
                          <a:solidFill>
                            <a:schemeClr val="tx1">
                              <a:lumMod val="50000"/>
                              <a:lumOff val="50000"/>
                            </a:schemeClr>
                          </a:solidFill>
                        </a:rPr>
                        <a:t>Temperatura &lt; 36°C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30493736"/>
                  </a:ext>
                </a:extLst>
              </a:tr>
              <a:tr h="259820">
                <a:tc>
                  <a:txBody>
                    <a:bodyPr/>
                    <a:lstStyle/>
                    <a:p>
                      <a:pPr algn="l"/>
                      <a:r>
                        <a:rPr lang="es-CO" sz="1400" dirty="0">
                          <a:solidFill>
                            <a:schemeClr val="tx1">
                              <a:lumMod val="50000"/>
                              <a:lumOff val="50000"/>
                            </a:schemeClr>
                          </a:solidFill>
                        </a:rPr>
                        <a:t>Estado mental alterado*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+60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8734718"/>
                  </a:ext>
                </a:extLst>
              </a:tr>
              <a:tr h="259820">
                <a:tc>
                  <a:txBody>
                    <a:bodyPr/>
                    <a:lstStyle/>
                    <a:p>
                      <a:pPr algn="l"/>
                      <a:r>
                        <a:rPr lang="es-CO" sz="1400" dirty="0">
                          <a:solidFill>
                            <a:schemeClr val="tx1">
                              <a:lumMod val="50000"/>
                              <a:lumOff val="50000"/>
                            </a:schemeClr>
                          </a:solidFill>
                        </a:rPr>
                        <a:t>Saturación arterial de Oxigeno &lt; 90%*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4393409"/>
                  </a:ext>
                </a:extLst>
              </a:tr>
            </a:tbl>
          </a:graphicData>
        </a:graphic>
      </p:graphicFrame>
      <p:sp>
        <p:nvSpPr>
          <p:cNvPr id="11" name="Content Placeholder 6">
            <a:extLst>
              <a:ext uri="{FF2B5EF4-FFF2-40B4-BE49-F238E27FC236}">
                <a16:creationId xmlns:a16="http://schemas.microsoft.com/office/drawing/2014/main" id="{7BF2A119-C79E-4446-AED3-4E2B3BDDEA7B}"/>
              </a:ext>
            </a:extLst>
          </p:cNvPr>
          <p:cNvSpPr txBox="1">
            <a:spLocks/>
          </p:cNvSpPr>
          <p:nvPr/>
        </p:nvSpPr>
        <p:spPr>
          <a:xfrm>
            <a:off x="238115" y="5562355"/>
            <a:ext cx="11510190" cy="936916"/>
          </a:xfrm>
          <a:prstGeom prst="rect">
            <a:avLst/>
          </a:prstGeom>
          <a:solidFill>
            <a:schemeClr val="bg1"/>
          </a:solidFill>
        </p:spPr>
        <p:txBody>
          <a:bodyPr/>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s-CO" sz="1100" dirty="0">
                <a:solidFill>
                  <a:srgbClr val="000000"/>
                </a:solidFill>
                <a:effectLst/>
                <a:latin typeface="Calibri" panose="020F0502020204030204" pitchFamily="34" charset="0"/>
              </a:rPr>
              <a:t>A La puntuación total de un paciente se obtiene sumando la edad del paciente en años y los puntos de cada predictor cuando está presente. La puntuación se corresponde con las siguientes clases de riesgo: clase I (≤65 puntos), clase II (66-85 puntos), clase III (86-105 puntos), clase IV (106-125 puntos) y clase V (&gt; 125 puntos). puntos). Los pacientes en las clases de riesgo I y II se definen como de bajo riesgo. (b) Se obtiene una puntuación total para un paciente dado sumando los puntos. La puntuación se corresponde con las siguientes clases de riesgo: 0 riesgo bajo, 1 o más riesgo alto. Las celdas vacías S indican que las variables no fueron incluidas. (c) Las variables se combinaron en una sola categoría de enfermedad cardiopulmonar crónica. </a:t>
            </a:r>
          </a:p>
        </p:txBody>
      </p:sp>
      <p:sp>
        <p:nvSpPr>
          <p:cNvPr id="12" name="CuadroTexto 10">
            <a:extLst>
              <a:ext uri="{FF2B5EF4-FFF2-40B4-BE49-F238E27FC236}">
                <a16:creationId xmlns:a16="http://schemas.microsoft.com/office/drawing/2014/main" id="{D299243E-458E-49F5-AC43-44CB454632AF}"/>
              </a:ext>
            </a:extLst>
          </p:cNvPr>
          <p:cNvSpPr txBox="1"/>
          <p:nvPr/>
        </p:nvSpPr>
        <p:spPr>
          <a:xfrm>
            <a:off x="133538" y="6413995"/>
            <a:ext cx="11597834" cy="230832"/>
          </a:xfrm>
          <a:prstGeom prst="rect">
            <a:avLst/>
          </a:prstGeom>
          <a:noFill/>
        </p:spPr>
        <p:txBody>
          <a:bodyPr wrap="square">
            <a:spAutoFit/>
          </a:bodyPr>
          <a:lstStyle/>
          <a:p>
            <a:pPr marL="0" indent="0">
              <a:buNone/>
            </a:pPr>
            <a:r>
              <a:rPr lang="es-CO" sz="900" b="1" dirty="0">
                <a:solidFill>
                  <a:srgbClr val="000000"/>
                </a:solidFill>
                <a:effectLst/>
                <a:latin typeface="Calibri" panose="020F0502020204030204" pitchFamily="34" charset="0"/>
              </a:rPr>
              <a:t>Jiménez D, Aujesky A, Moores L et al  Grupo RIETE Simplificación del índice de gravedad de la embolia pulmonar para el pronóstico en pacientes con embolia pulmonar sintomática aguda. Arch Intern Med. 2010; 170 (15): 1383-1389</a:t>
            </a:r>
            <a:r>
              <a:rPr lang="en-US" sz="900" b="1" dirty="0">
                <a:solidFill>
                  <a:srgbClr val="000000"/>
                </a:solidFill>
                <a:effectLst/>
                <a:latin typeface="Calibri" panose="020F0502020204030204" pitchFamily="34" charset="0"/>
              </a:rPr>
              <a:t>.</a:t>
            </a:r>
            <a:endParaRPr lang="en-US" sz="1000" b="1" dirty="0">
              <a:solidFill>
                <a:srgbClr val="FF00F1"/>
              </a:solidFill>
            </a:endParaRPr>
          </a:p>
        </p:txBody>
      </p:sp>
    </p:spTree>
    <p:extLst>
      <p:ext uri="{BB962C8B-B14F-4D97-AF65-F5344CB8AC3E}">
        <p14:creationId xmlns:p14="http://schemas.microsoft.com/office/powerpoint/2010/main" val="242045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473875" y="1697338"/>
            <a:ext cx="3080377" cy="4478149"/>
          </a:xfrm>
          <a:prstGeom prst="rect">
            <a:avLst/>
          </a:prstGeom>
          <a:solidFill>
            <a:srgbClr val="FED9B0"/>
          </a:solidFill>
        </p:spPr>
        <p:txBody>
          <a:bodyPr wrap="square" lIns="182880" rtlCol="0">
            <a:spAutoFit/>
          </a:bodyPr>
          <a:lstStyle/>
          <a:p>
            <a:r>
              <a:rPr lang="en-CA" sz="1400" b="1" i="1" dirty="0">
                <a:solidFill>
                  <a:schemeClr val="tx1">
                    <a:lumMod val="50000"/>
                    <a:lumOff val="50000"/>
                  </a:schemeClr>
                </a:solidFill>
              </a:rPr>
              <a:t>Moderada Calidad de la evidencia.</a:t>
            </a:r>
          </a:p>
          <a:p>
            <a:pPr>
              <a:spcAft>
                <a:spcPts val="600"/>
              </a:spcAft>
            </a:pPr>
            <a:r>
              <a:rPr lang="en-CA" sz="1400" b="1" i="1" dirty="0">
                <a:solidFill>
                  <a:schemeClr val="tx1">
                    <a:lumMod val="50000"/>
                    <a:lumOff val="50000"/>
                  </a:schemeClr>
                </a:solidFill>
              </a:rPr>
              <a:t>El </a:t>
            </a:r>
            <a:r>
              <a:rPr lang="en-CA" sz="1400" b="1" i="1" dirty="0">
                <a:solidFill>
                  <a:schemeClr val="bg1">
                    <a:lumMod val="50000"/>
                  </a:schemeClr>
                </a:solidFill>
              </a:rPr>
              <a:t>Panel </a:t>
            </a:r>
            <a:r>
              <a:rPr lang="en-CA" sz="1400" b="1" i="1" dirty="0" err="1">
                <a:solidFill>
                  <a:schemeClr val="bg1">
                    <a:lumMod val="50000"/>
                  </a:schemeClr>
                </a:solidFill>
              </a:rPr>
              <a:t>también</a:t>
            </a:r>
            <a:r>
              <a:rPr lang="en-CA" sz="1400" b="1" i="1" dirty="0">
                <a:solidFill>
                  <a:schemeClr val="bg1">
                    <a:lumMod val="50000"/>
                  </a:schemeClr>
                </a:solidFill>
              </a:rPr>
              <a:t> </a:t>
            </a:r>
            <a:r>
              <a:rPr lang="en-CA" sz="1400" b="1" i="1" dirty="0" err="1">
                <a:solidFill>
                  <a:schemeClr val="bg1">
                    <a:lumMod val="50000"/>
                  </a:schemeClr>
                </a:solidFill>
              </a:rPr>
              <a:t>considera</a:t>
            </a:r>
            <a:r>
              <a:rPr lang="en-CA" sz="1200" b="1" i="1" dirty="0">
                <a:solidFill>
                  <a:schemeClr val="tx1">
                    <a:lumMod val="50000"/>
                    <a:lumOff val="50000"/>
                  </a:schemeClr>
                </a:solidFill>
              </a:rPr>
              <a:t>:</a:t>
            </a:r>
          </a:p>
          <a:p>
            <a:pPr>
              <a:spcAft>
                <a:spcPts val="600"/>
              </a:spcAft>
            </a:pPr>
            <a:endParaRPr lang="en-CA" sz="1200" b="1" i="1" dirty="0">
              <a:solidFill>
                <a:schemeClr val="tx1">
                  <a:lumMod val="50000"/>
                  <a:lumOff val="50000"/>
                </a:schemeClr>
              </a:solidFill>
            </a:endParaRPr>
          </a:p>
          <a:p>
            <a:pPr marL="102870" indent="-102870">
              <a:spcAft>
                <a:spcPts val="600"/>
              </a:spcAft>
              <a:buFont typeface="Arial" panose="020B0604020202020204" pitchFamily="34" charset="0"/>
              <a:buChar char="•"/>
            </a:pPr>
            <a:r>
              <a:rPr lang="es-ES" sz="1600" dirty="0">
                <a:solidFill>
                  <a:schemeClr val="tx1">
                    <a:lumMod val="50000"/>
                    <a:lumOff val="50000"/>
                  </a:schemeClr>
                </a:solidFill>
              </a:rPr>
              <a:t>Los pacientes bajo tratamiento con AVK con buen control y sin complicaciones, pueden mantenerlo.</a:t>
            </a:r>
          </a:p>
          <a:p>
            <a:pPr marL="102870" indent="-102870">
              <a:spcAft>
                <a:spcPts val="600"/>
              </a:spcAft>
              <a:buFont typeface="Arial" panose="020B0604020202020204" pitchFamily="34" charset="0"/>
              <a:buChar char="•"/>
            </a:pPr>
            <a:r>
              <a:rPr lang="es-ES" sz="1600" dirty="0">
                <a:solidFill>
                  <a:schemeClr val="tx1">
                    <a:lumMod val="50000"/>
                    <a:lumOff val="50000"/>
                  </a:schemeClr>
                </a:solidFill>
              </a:rPr>
              <a:t>Pacientes que inician anticoagulación pueden preferir DOAC por simplicidad en el tratamiento, seguridad y no necesitar INR. </a:t>
            </a:r>
          </a:p>
          <a:p>
            <a:pPr marL="102870" indent="-102870">
              <a:spcAft>
                <a:spcPts val="600"/>
              </a:spcAft>
              <a:buFont typeface="Arial" panose="020B0604020202020204" pitchFamily="34" charset="0"/>
              <a:buChar char="•"/>
            </a:pPr>
            <a:r>
              <a:rPr lang="es-ES" sz="1600" dirty="0">
                <a:solidFill>
                  <a:schemeClr val="tx1">
                    <a:lumMod val="50000"/>
                    <a:lumOff val="50000"/>
                  </a:schemeClr>
                </a:solidFill>
              </a:rPr>
              <a:t>Se deben informar los riesgos del tratamiento con DOAC especialmente si no es posible un seguimiento cercano</a:t>
            </a:r>
            <a:endParaRPr lang="es-CO" sz="1600" dirty="0">
              <a:solidFill>
                <a:schemeClr val="tx1">
                  <a:lumMod val="50000"/>
                  <a:lumOff val="50000"/>
                </a:schemeClr>
              </a:solidFill>
            </a:endParaRPr>
          </a:p>
          <a:p>
            <a:pPr>
              <a:spcAft>
                <a:spcPts val="600"/>
              </a:spcAft>
            </a:pPr>
            <a:endParaRPr lang="en-CA" sz="1200" b="1" i="1" dirty="0">
              <a:solidFill>
                <a:schemeClr val="tx1">
                  <a:lumMod val="50000"/>
                  <a:lumOff val="50000"/>
                </a:schemeClr>
              </a:solidFill>
            </a:endParaRPr>
          </a:p>
        </p:txBody>
      </p:sp>
      <p:sp>
        <p:nvSpPr>
          <p:cNvPr id="3" name="CuadroTexto 2">
            <a:extLst>
              <a:ext uri="{FF2B5EF4-FFF2-40B4-BE49-F238E27FC236}">
                <a16:creationId xmlns:a16="http://schemas.microsoft.com/office/drawing/2014/main" id="{303A23C0-9713-4CC2-B05D-55114BA3B07B}"/>
              </a:ext>
            </a:extLst>
          </p:cNvPr>
          <p:cNvSpPr txBox="1"/>
          <p:nvPr/>
        </p:nvSpPr>
        <p:spPr>
          <a:xfrm>
            <a:off x="858130" y="2871849"/>
            <a:ext cx="4529796" cy="369332"/>
          </a:xfrm>
          <a:prstGeom prst="rect">
            <a:avLst/>
          </a:prstGeom>
          <a:noFill/>
        </p:spPr>
        <p:txBody>
          <a:bodyPr wrap="square" rtlCol="0">
            <a:spAutoFit/>
          </a:bodyPr>
          <a:lstStyle/>
          <a:p>
            <a:endParaRPr lang="es-CO" dirty="0"/>
          </a:p>
        </p:txBody>
      </p:sp>
      <p:grpSp>
        <p:nvGrpSpPr>
          <p:cNvPr id="11" name="Group 10">
            <a:extLst>
              <a:ext uri="{FF2B5EF4-FFF2-40B4-BE49-F238E27FC236}">
                <a16:creationId xmlns:a16="http://schemas.microsoft.com/office/drawing/2014/main" id="{5C17DA64-3FE6-8449-B8A3-F22E7FBEB78A}"/>
              </a:ext>
            </a:extLst>
          </p:cNvPr>
          <p:cNvGrpSpPr/>
          <p:nvPr/>
        </p:nvGrpSpPr>
        <p:grpSpPr>
          <a:xfrm>
            <a:off x="7836129" y="6309585"/>
            <a:ext cx="4355871" cy="276999"/>
            <a:chOff x="6764144" y="6483928"/>
            <a:chExt cx="4355871" cy="276999"/>
          </a:xfrm>
        </p:grpSpPr>
        <p:sp>
          <p:nvSpPr>
            <p:cNvPr id="12" name="TextBox 11">
              <a:extLst>
                <a:ext uri="{FF2B5EF4-FFF2-40B4-BE49-F238E27FC236}">
                  <a16:creationId xmlns:a16="http://schemas.microsoft.com/office/drawing/2014/main" id="{89192F1C-B833-BB4A-8CD6-EDB0E9B7A29A}"/>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13" name="Oval 12">
              <a:extLst>
                <a:ext uri="{FF2B5EF4-FFF2-40B4-BE49-F238E27FC236}">
                  <a16:creationId xmlns:a16="http://schemas.microsoft.com/office/drawing/2014/main" id="{70745F71-33A6-7E49-AF58-28947D605CA2}"/>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822CBCB6-493C-C546-88D0-FE33D169F673}"/>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2CE9111F-987B-DB48-AA7D-ECE81B17C1F3}"/>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Title 5">
            <a:extLst>
              <a:ext uri="{FF2B5EF4-FFF2-40B4-BE49-F238E27FC236}">
                <a16:creationId xmlns:a16="http://schemas.microsoft.com/office/drawing/2014/main" id="{29B10846-52AA-774A-9182-C47477A31F26}"/>
              </a:ext>
            </a:extLst>
          </p:cNvPr>
          <p:cNvSpPr>
            <a:spLocks noGrp="1"/>
          </p:cNvSpPr>
          <p:nvPr>
            <p:ph type="title"/>
          </p:nvPr>
        </p:nvSpPr>
        <p:spPr>
          <a:xfrm>
            <a:off x="419100" y="1340569"/>
            <a:ext cx="10972800" cy="713539"/>
          </a:xfrm>
        </p:spPr>
        <p:txBody>
          <a:bodyPr lIns="0" tIns="0"/>
          <a:lstStyle/>
          <a:p>
            <a:r>
              <a:rPr lang="en-CA" sz="2800" b="0" dirty="0" err="1"/>
              <a:t>Recomendación</a:t>
            </a:r>
            <a:r>
              <a:rPr lang="en-CA" sz="2800" b="0" dirty="0"/>
              <a:t> </a:t>
            </a:r>
            <a:endParaRPr lang="en-US" sz="2800" b="0" dirty="0"/>
          </a:p>
        </p:txBody>
      </p:sp>
      <p:sp>
        <p:nvSpPr>
          <p:cNvPr id="7" name="Content Placeholder 6">
            <a:extLst>
              <a:ext uri="{FF2B5EF4-FFF2-40B4-BE49-F238E27FC236}">
                <a16:creationId xmlns:a16="http://schemas.microsoft.com/office/drawing/2014/main" id="{22A84F04-5DFC-EE4B-9AEE-200FE750CD7F}"/>
              </a:ext>
            </a:extLst>
          </p:cNvPr>
          <p:cNvSpPr>
            <a:spLocks noGrp="1"/>
          </p:cNvSpPr>
          <p:nvPr>
            <p:ph idx="1"/>
          </p:nvPr>
        </p:nvSpPr>
        <p:spPr>
          <a:xfrm>
            <a:off x="419100" y="2033588"/>
            <a:ext cx="7044956" cy="4069500"/>
          </a:xfrm>
        </p:spPr>
        <p:txBody>
          <a:bodyPr/>
          <a:lstStyle/>
          <a:p>
            <a:pPr marL="0" indent="0">
              <a:buNone/>
            </a:pPr>
            <a:r>
              <a:rPr lang="es-ES" sz="2000" dirty="0"/>
              <a:t>En pacientes con TVP O EP, el Panel Latinoamericana de ASH sugiere </a:t>
            </a:r>
            <a:r>
              <a:rPr lang="es-ES" sz="2000" b="1" u="sng" dirty="0"/>
              <a:t>el uso de DOAC sobre AVK </a:t>
            </a:r>
            <a:r>
              <a:rPr lang="es-ES" sz="2000" i="1" dirty="0"/>
              <a:t>(recomendación condicional, basada en certeza moderada en la evidencia sobre los efectos).</a:t>
            </a:r>
          </a:p>
          <a:p>
            <a:endParaRPr lang="es-ES" sz="2000" dirty="0"/>
          </a:p>
          <a:p>
            <a:pPr marL="0" indent="0">
              <a:buNone/>
            </a:pPr>
            <a:r>
              <a:rPr lang="es-CO" sz="2000" b="1" dirty="0"/>
              <a:t>Evidencia de investigación</a:t>
            </a:r>
          </a:p>
          <a:p>
            <a:pPr marL="274309" indent="-274309"/>
            <a:r>
              <a:rPr lang="es-CO" sz="2000" dirty="0"/>
              <a:t>No hay estudios de comparación directa entre DOAC y HBPM en esta indicación</a:t>
            </a:r>
          </a:p>
          <a:p>
            <a:pPr marL="274309" indent="-274309"/>
            <a:r>
              <a:rPr lang="es-CO" sz="2000" dirty="0"/>
              <a:t>Evidencia indirecta: DOAC vs HBPM se han comparado solo en el estudios de profilaxis de TEV en reemplazo de cadera y rodilla, donde DOAC reduce riesgo de TVP y no aumenta sangrado.</a:t>
            </a:r>
          </a:p>
          <a:p>
            <a:pPr marL="274309" indent="-274309"/>
            <a:r>
              <a:rPr lang="es-CO" sz="2000" dirty="0"/>
              <a:t>Pero en profilaxis en pacientes médicos hospitalizados, el uso de DOAC aumenta el sangrado en comparación a HBPM</a:t>
            </a:r>
          </a:p>
          <a:p>
            <a:endParaRPr lang="es-ES" sz="2000" dirty="0"/>
          </a:p>
        </p:txBody>
      </p:sp>
    </p:spTree>
    <p:extLst>
      <p:ext uri="{BB962C8B-B14F-4D97-AF65-F5344CB8AC3E}">
        <p14:creationId xmlns:p14="http://schemas.microsoft.com/office/powerpoint/2010/main" val="427349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86FAA-8DDE-449D-B096-EA7270B44468}"/>
              </a:ext>
            </a:extLst>
          </p:cNvPr>
          <p:cNvSpPr>
            <a:spLocks noGrp="1"/>
          </p:cNvSpPr>
          <p:nvPr>
            <p:ph type="title"/>
          </p:nvPr>
        </p:nvSpPr>
        <p:spPr>
          <a:xfrm>
            <a:off x="419100" y="1340569"/>
            <a:ext cx="10972800" cy="713539"/>
          </a:xfrm>
        </p:spPr>
        <p:txBody>
          <a:bodyPr lIns="0" tIns="0" rIns="0" bIns="0"/>
          <a:lstStyle/>
          <a:p>
            <a:r>
              <a:rPr lang="en-CA" sz="2800" b="0" dirty="0" err="1"/>
              <a:t>Continuación</a:t>
            </a:r>
            <a:r>
              <a:rPr lang="en-CA" sz="2800" b="0" dirty="0"/>
              <a:t> Case 1:</a:t>
            </a:r>
          </a:p>
        </p:txBody>
      </p:sp>
      <p:sp>
        <p:nvSpPr>
          <p:cNvPr id="3" name="Content Placeholder 2">
            <a:extLst>
              <a:ext uri="{FF2B5EF4-FFF2-40B4-BE49-F238E27FC236}">
                <a16:creationId xmlns:a16="http://schemas.microsoft.com/office/drawing/2014/main" id="{F85348DD-091C-425A-A1F7-FDAEC3D3AC7D}"/>
              </a:ext>
            </a:extLst>
          </p:cNvPr>
          <p:cNvSpPr>
            <a:spLocks noGrp="1"/>
          </p:cNvSpPr>
          <p:nvPr>
            <p:ph idx="1"/>
          </p:nvPr>
        </p:nvSpPr>
        <p:spPr>
          <a:xfrm>
            <a:off x="419100" y="2033094"/>
            <a:ext cx="10972800" cy="3954624"/>
          </a:xfrm>
        </p:spPr>
        <p:txBody>
          <a:bodyPr>
            <a:normAutofit/>
          </a:bodyPr>
          <a:lstStyle/>
          <a:p>
            <a:pPr marL="274309" indent="-274309">
              <a:spcAft>
                <a:spcPts val="600"/>
              </a:spcAft>
            </a:pPr>
            <a:r>
              <a:rPr lang="en-CA" dirty="0"/>
              <a:t>El </a:t>
            </a:r>
            <a:r>
              <a:rPr lang="en-CA" dirty="0" err="1"/>
              <a:t>paciente</a:t>
            </a:r>
            <a:r>
              <a:rPr lang="en-CA" dirty="0"/>
              <a:t> se </a:t>
            </a:r>
            <a:r>
              <a:rPr lang="en-CA" dirty="0" err="1"/>
              <a:t>inició</a:t>
            </a:r>
            <a:r>
              <a:rPr lang="en-CA" dirty="0"/>
              <a:t> en Rivaroxaban 15 mg via oral </a:t>
            </a:r>
            <a:r>
              <a:rPr lang="en-CA" dirty="0" err="1"/>
              <a:t>cada</a:t>
            </a:r>
            <a:r>
              <a:rPr lang="en-CA" dirty="0"/>
              <a:t> 12 horas por 21 días, para </a:t>
            </a:r>
            <a:r>
              <a:rPr lang="en-CA" dirty="0" err="1"/>
              <a:t>luego</a:t>
            </a:r>
            <a:r>
              <a:rPr lang="en-CA" dirty="0"/>
              <a:t> ser </a:t>
            </a:r>
            <a:r>
              <a:rPr lang="en-CA" dirty="0" err="1"/>
              <a:t>administrado</a:t>
            </a:r>
            <a:r>
              <a:rPr lang="en-CA" dirty="0"/>
              <a:t> 20 mg </a:t>
            </a:r>
            <a:r>
              <a:rPr lang="en-CA" dirty="0" err="1"/>
              <a:t>día</a:t>
            </a:r>
            <a:r>
              <a:rPr lang="en-CA" dirty="0"/>
              <a:t> por los </a:t>
            </a:r>
            <a:r>
              <a:rPr lang="en-CA" dirty="0" err="1"/>
              <a:t>siguientes</a:t>
            </a:r>
            <a:r>
              <a:rPr lang="en-CA" dirty="0"/>
              <a:t> 3 y 6 meses </a:t>
            </a:r>
          </a:p>
          <a:p>
            <a:pPr marL="274309" indent="-274309">
              <a:spcAft>
                <a:spcPts val="600"/>
              </a:spcAft>
            </a:pPr>
            <a:r>
              <a:rPr lang="en-CA" dirty="0"/>
              <a:t>En el día 2 de </a:t>
            </a:r>
            <a:r>
              <a:rPr lang="en-CA" dirty="0" err="1"/>
              <a:t>tratamiento</a:t>
            </a:r>
            <a:r>
              <a:rPr lang="en-CA" dirty="0"/>
              <a:t> hay notable </a:t>
            </a:r>
            <a:r>
              <a:rPr lang="en-CA" dirty="0" err="1"/>
              <a:t>mejoría</a:t>
            </a:r>
            <a:r>
              <a:rPr lang="en-CA" dirty="0"/>
              <a:t> de </a:t>
            </a:r>
            <a:r>
              <a:rPr lang="en-CA" dirty="0" err="1"/>
              <a:t>cuadro</a:t>
            </a:r>
            <a:r>
              <a:rPr lang="en-CA" dirty="0"/>
              <a:t> </a:t>
            </a:r>
            <a:r>
              <a:rPr lang="en-CA" dirty="0" err="1"/>
              <a:t>respiratorio</a:t>
            </a:r>
            <a:r>
              <a:rPr lang="en-CA" dirty="0"/>
              <a:t>, </a:t>
            </a:r>
            <a:r>
              <a:rPr lang="en-CA" dirty="0" err="1"/>
              <a:t>pero</a:t>
            </a:r>
            <a:r>
              <a:rPr lang="en-CA" dirty="0"/>
              <a:t> </a:t>
            </a:r>
            <a:r>
              <a:rPr lang="en-CA" dirty="0" err="1"/>
              <a:t>desarrolla</a:t>
            </a:r>
            <a:r>
              <a:rPr lang="en-CA" dirty="0"/>
              <a:t> mucho dolor e </a:t>
            </a:r>
            <a:r>
              <a:rPr lang="en-CA" dirty="0" err="1"/>
              <a:t>impotencia</a:t>
            </a:r>
            <a:r>
              <a:rPr lang="en-CA" dirty="0"/>
              <a:t> </a:t>
            </a:r>
            <a:r>
              <a:rPr lang="en-CA" dirty="0" err="1"/>
              <a:t>funcional</a:t>
            </a:r>
            <a:r>
              <a:rPr lang="en-CA" dirty="0"/>
              <a:t> y se </a:t>
            </a:r>
            <a:r>
              <a:rPr lang="en-CA" dirty="0" err="1"/>
              <a:t>destaca</a:t>
            </a:r>
            <a:r>
              <a:rPr lang="en-CA" dirty="0"/>
              <a:t> en </a:t>
            </a:r>
            <a:r>
              <a:rPr lang="en-CA" dirty="0" err="1"/>
              <a:t>sus</a:t>
            </a:r>
            <a:r>
              <a:rPr lang="en-CA" dirty="0"/>
              <a:t> </a:t>
            </a:r>
            <a:r>
              <a:rPr lang="en-CA" dirty="0" err="1"/>
              <a:t>estudios</a:t>
            </a:r>
            <a:r>
              <a:rPr lang="en-CA" dirty="0"/>
              <a:t> una </a:t>
            </a:r>
            <a:r>
              <a:rPr lang="en-CA" dirty="0" err="1"/>
              <a:t>muy</a:t>
            </a:r>
            <a:r>
              <a:rPr lang="en-CA" dirty="0"/>
              <a:t> extensa TVP en </a:t>
            </a:r>
            <a:r>
              <a:rPr lang="en-CA" dirty="0" err="1"/>
              <a:t>toda</a:t>
            </a:r>
            <a:r>
              <a:rPr lang="en-CA" dirty="0"/>
              <a:t> la vena femoral.</a:t>
            </a:r>
          </a:p>
          <a:p>
            <a:pPr marL="274309" indent="-274309">
              <a:spcAft>
                <a:spcPts val="600"/>
              </a:spcAft>
            </a:pPr>
            <a:r>
              <a:rPr lang="en-CA" dirty="0"/>
              <a:t>Es </a:t>
            </a:r>
            <a:r>
              <a:rPr lang="en-CA" dirty="0" err="1"/>
              <a:t>evaluado</a:t>
            </a:r>
            <a:r>
              <a:rPr lang="en-CA" dirty="0"/>
              <a:t> por </a:t>
            </a:r>
            <a:r>
              <a:rPr lang="en-CA" dirty="0" err="1"/>
              <a:t>cirugía</a:t>
            </a:r>
            <a:r>
              <a:rPr lang="en-CA" dirty="0"/>
              <a:t> vascular para </a:t>
            </a:r>
            <a:r>
              <a:rPr lang="en-CA" dirty="0" err="1"/>
              <a:t>decidir</a:t>
            </a:r>
            <a:r>
              <a:rPr lang="en-CA" dirty="0"/>
              <a:t> </a:t>
            </a:r>
            <a:r>
              <a:rPr lang="en-CA" dirty="0" err="1"/>
              <a:t>conducta</a:t>
            </a:r>
            <a:endParaRPr lang="en-CA" dirty="0"/>
          </a:p>
        </p:txBody>
      </p:sp>
    </p:spTree>
    <p:extLst>
      <p:ext uri="{BB962C8B-B14F-4D97-AF65-F5344CB8AC3E}">
        <p14:creationId xmlns:p14="http://schemas.microsoft.com/office/powerpoint/2010/main" val="3741905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8C0C66-2B8D-EB4A-90F4-C0776AD42524}"/>
              </a:ext>
            </a:extLst>
          </p:cNvPr>
          <p:cNvSpPr>
            <a:spLocks noGrp="1"/>
          </p:cNvSpPr>
          <p:nvPr>
            <p:ph type="title"/>
          </p:nvPr>
        </p:nvSpPr>
        <p:spPr>
          <a:xfrm>
            <a:off x="419100" y="1340569"/>
            <a:ext cx="11003866" cy="1008736"/>
          </a:xfrm>
        </p:spPr>
        <p:txBody>
          <a:bodyPr/>
          <a:lstStyle/>
          <a:p>
            <a:r>
              <a:rPr lang="en-CA" dirty="0"/>
              <a:t>El </a:t>
            </a:r>
            <a:r>
              <a:rPr lang="en-CA" dirty="0" err="1"/>
              <a:t>paciente</a:t>
            </a:r>
            <a:r>
              <a:rPr lang="en-CA" dirty="0"/>
              <a:t> se </a:t>
            </a:r>
            <a:r>
              <a:rPr lang="en-CA" dirty="0" err="1"/>
              <a:t>evalúa</a:t>
            </a:r>
            <a:r>
              <a:rPr lang="en-CA" dirty="0"/>
              <a:t> por </a:t>
            </a:r>
            <a:r>
              <a:rPr lang="en-CA" dirty="0" err="1"/>
              <a:t>Cirugía</a:t>
            </a:r>
            <a:r>
              <a:rPr lang="en-CA" dirty="0"/>
              <a:t> Vascular, en </a:t>
            </a:r>
            <a:r>
              <a:rPr lang="en-CA" dirty="0" err="1"/>
              <a:t>reunión</a:t>
            </a:r>
            <a:r>
              <a:rPr lang="en-CA" dirty="0"/>
              <a:t> del </a:t>
            </a:r>
            <a:r>
              <a:rPr lang="en-CA" dirty="0" err="1"/>
              <a:t>equipo</a:t>
            </a:r>
            <a:r>
              <a:rPr lang="en-CA" dirty="0"/>
              <a:t> </a:t>
            </a:r>
            <a:r>
              <a:rPr lang="es-VE" dirty="0"/>
              <a:t>clínico</a:t>
            </a:r>
            <a:r>
              <a:rPr lang="en-CA" dirty="0"/>
              <a:t>, se discuten las siguientes propuestas ; ¿Con </a:t>
            </a:r>
            <a:r>
              <a:rPr lang="es-VE" dirty="0"/>
              <a:t>cuál</a:t>
            </a:r>
            <a:r>
              <a:rPr lang="en-CA" dirty="0"/>
              <a:t> estaría Ud de acuerdo?</a:t>
            </a:r>
            <a:br>
              <a:rPr lang="en-CA" dirty="0"/>
            </a:br>
            <a:endParaRPr lang="en-US"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47778"/>
            <a:ext cx="10849122" cy="3539940"/>
          </a:xfrm>
        </p:spPr>
        <p:txBody>
          <a:bodyPr>
            <a:noAutofit/>
          </a:bodyPr>
          <a:lstStyle/>
          <a:p>
            <a:pPr marL="0" indent="0">
              <a:buNone/>
            </a:pPr>
            <a:endParaRPr lang="en-CA" dirty="0"/>
          </a:p>
          <a:p>
            <a:endParaRPr lang="en-CA" dirty="0"/>
          </a:p>
          <a:p>
            <a:pPr marL="457200" indent="-457200">
              <a:buFont typeface="+mj-lt"/>
              <a:buAutoNum type="alphaUcPeriod"/>
            </a:pPr>
            <a:r>
              <a:rPr lang="es-VE" dirty="0"/>
              <a:t>Realizar</a:t>
            </a:r>
            <a:r>
              <a:rPr lang="en-CA" dirty="0"/>
              <a:t> trombectomía </a:t>
            </a:r>
            <a:r>
              <a:rPr lang="es-VE" dirty="0"/>
              <a:t>quirúrgica</a:t>
            </a:r>
            <a:r>
              <a:rPr lang="en-CA" dirty="0"/>
              <a:t> de </a:t>
            </a:r>
            <a:r>
              <a:rPr lang="es-VE" dirty="0"/>
              <a:t>inmediato</a:t>
            </a:r>
          </a:p>
          <a:p>
            <a:pPr marL="457200" indent="-457200">
              <a:buFont typeface="+mj-lt"/>
              <a:buAutoNum type="alphaUcPeriod"/>
            </a:pPr>
            <a:r>
              <a:rPr lang="en-CA" dirty="0" err="1"/>
              <a:t>Mantaner</a:t>
            </a:r>
            <a:r>
              <a:rPr lang="en-CA" dirty="0"/>
              <a:t> anticoagulación con Rivaroxaban por 3 a 6 meses, </a:t>
            </a:r>
            <a:r>
              <a:rPr lang="es-VE" dirty="0"/>
              <a:t>individualizando</a:t>
            </a:r>
            <a:r>
              <a:rPr lang="en-CA" dirty="0"/>
              <a:t> </a:t>
            </a:r>
            <a:r>
              <a:rPr lang="en-CA" dirty="0" err="1"/>
              <a:t>su</a:t>
            </a:r>
            <a:r>
              <a:rPr lang="en-CA" dirty="0"/>
              <a:t> </a:t>
            </a:r>
            <a:r>
              <a:rPr lang="en-CA" dirty="0" err="1"/>
              <a:t>riesgo</a:t>
            </a:r>
            <a:r>
              <a:rPr lang="en-CA" dirty="0"/>
              <a:t> de </a:t>
            </a:r>
            <a:r>
              <a:rPr lang="en-CA" dirty="0" err="1"/>
              <a:t>recurrencia</a:t>
            </a:r>
            <a:r>
              <a:rPr lang="en-CA" dirty="0"/>
              <a:t>.</a:t>
            </a:r>
          </a:p>
          <a:p>
            <a:pPr marL="457200" indent="-457200">
              <a:buFont typeface="+mj-lt"/>
              <a:buAutoNum type="alphaUcPeriod"/>
            </a:pPr>
            <a:r>
              <a:rPr lang="es-VE" dirty="0"/>
              <a:t>Realizar</a:t>
            </a:r>
            <a:r>
              <a:rPr lang="en-CA" dirty="0"/>
              <a:t> trombolisis EV</a:t>
            </a:r>
          </a:p>
          <a:p>
            <a:pPr marL="457200" indent="-457200">
              <a:buFont typeface="+mj-lt"/>
              <a:buAutoNum type="alphaUcPeriod"/>
            </a:pPr>
            <a:r>
              <a:rPr lang="es-VE" dirty="0"/>
              <a:t>Realizar</a:t>
            </a:r>
            <a:r>
              <a:rPr lang="en-CA" dirty="0"/>
              <a:t> trombolisis guiada por caterer.</a:t>
            </a:r>
          </a:p>
        </p:txBody>
      </p:sp>
      <p:sp>
        <p:nvSpPr>
          <p:cNvPr id="4" name="Rectangle 3">
            <a:extLst>
              <a:ext uri="{FF2B5EF4-FFF2-40B4-BE49-F238E27FC236}">
                <a16:creationId xmlns:a16="http://schemas.microsoft.com/office/drawing/2014/main" id="{99BAD767-7BAB-4B53-9712-EA8DCDE89366}"/>
              </a:ext>
            </a:extLst>
          </p:cNvPr>
          <p:cNvSpPr/>
          <p:nvPr/>
        </p:nvSpPr>
        <p:spPr>
          <a:xfrm>
            <a:off x="259457" y="3362446"/>
            <a:ext cx="11338376" cy="804440"/>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184401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582970397"/>
              </p:ext>
            </p:extLst>
          </p:nvPr>
        </p:nvGraphicFramePr>
        <p:xfrm>
          <a:off x="429126" y="2829678"/>
          <a:ext cx="7686174" cy="3394840"/>
        </p:xfrm>
        <a:graphic>
          <a:graphicData uri="http://schemas.openxmlformats.org/drawingml/2006/table">
            <a:tbl>
              <a:tblPr firstRow="1" bandRow="1">
                <a:tableStyleId>{5940675A-B579-460E-94D1-54222C63F5DA}</a:tableStyleId>
              </a:tblPr>
              <a:tblGrid>
                <a:gridCol w="1666960">
                  <a:extLst>
                    <a:ext uri="{9D8B030D-6E8A-4147-A177-3AD203B41FA5}">
                      <a16:colId xmlns:a16="http://schemas.microsoft.com/office/drawing/2014/main" val="325642109"/>
                    </a:ext>
                  </a:extLst>
                </a:gridCol>
                <a:gridCol w="1638856">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anticoagulante</a:t>
                      </a:r>
                      <a:r>
                        <a:rPr lang="en-CA" sz="1400" b="0" i="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anticoagulante</a:t>
                      </a:r>
                      <a:r>
                        <a:rPr lang="en-CA" sz="1400" b="0" i="0" dirty="0">
                          <a:solidFill>
                            <a:schemeClr val="tx1">
                              <a:lumMod val="50000"/>
                              <a:lumOff val="50000"/>
                            </a:schemeClr>
                          </a:solidFill>
                        </a:rPr>
                        <a:t> + Trombolisis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Mortalidad</a:t>
                      </a:r>
                      <a:endParaRPr lang="en-CA" sz="1400" dirty="0">
                        <a:solidFill>
                          <a:schemeClr val="tx1">
                            <a:lumMod val="50000"/>
                            <a:lumOff val="50000"/>
                          </a:schemeClr>
                        </a:solidFill>
                      </a:endParaRPr>
                    </a:p>
                    <a:p>
                      <a:pPr algn="l"/>
                      <a:r>
                        <a:rPr lang="en-CA" sz="1400" dirty="0">
                          <a:solidFill>
                            <a:schemeClr val="tx1">
                              <a:lumMod val="50000"/>
                              <a:lumOff val="50000"/>
                            </a:schemeClr>
                          </a:solidFill>
                        </a:rPr>
                        <a:t>     </a:t>
                      </a:r>
                      <a:r>
                        <a:rPr lang="en-CA" sz="1400" dirty="0" err="1">
                          <a:solidFill>
                            <a:schemeClr val="tx1">
                              <a:lumMod val="50000"/>
                              <a:lumOff val="50000"/>
                            </a:schemeClr>
                          </a:solidFill>
                        </a:rPr>
                        <a:t>Tardia</a:t>
                      </a:r>
                      <a:r>
                        <a:rPr lang="en-CA" sz="140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RR 0.89</a:t>
                      </a:r>
                    </a:p>
                    <a:p>
                      <a:pPr algn="ctr"/>
                      <a:r>
                        <a:rPr lang="en-CA" sz="1200" dirty="0">
                          <a:solidFill>
                            <a:schemeClr val="tx1">
                              <a:lumMod val="50000"/>
                              <a:lumOff val="50000"/>
                            </a:schemeClr>
                          </a:solidFill>
                        </a:rPr>
                        <a:t>(0.46 - 1,69)</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Alto 67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7 </a:t>
                      </a:r>
                      <a:r>
                        <a:rPr lang="en-CA" sz="1400" b="1" dirty="0" err="1">
                          <a:solidFill>
                            <a:schemeClr val="tx1">
                              <a:lumMod val="50000"/>
                              <a:lumOff val="50000"/>
                            </a:schemeClr>
                          </a:solidFill>
                        </a:rPr>
                        <a:t>menos</a:t>
                      </a:r>
                      <a:r>
                        <a:rPr lang="en-CA" sz="1400" b="1" dirty="0">
                          <a:solidFill>
                            <a:schemeClr val="tx1">
                              <a:lumMod val="50000"/>
                              <a:lumOff val="50000"/>
                            </a:schemeClr>
                          </a:solidFill>
                        </a:rPr>
                        <a:t> por 1000</a:t>
                      </a:r>
                    </a:p>
                    <a:p>
                      <a:pPr algn="ctr"/>
                      <a:r>
                        <a:rPr lang="en-CA" sz="1400" dirty="0">
                          <a:solidFill>
                            <a:schemeClr val="tx1">
                              <a:lumMod val="50000"/>
                              <a:lumOff val="50000"/>
                            </a:schemeClr>
                          </a:solidFill>
                        </a:rPr>
                        <a:t>(7 </a:t>
                      </a:r>
                      <a:r>
                        <a:rPr lang="en-CA" sz="1400" dirty="0" err="1">
                          <a:solidFill>
                            <a:schemeClr val="tx1">
                              <a:lumMod val="50000"/>
                              <a:lumOff val="50000"/>
                            </a:schemeClr>
                          </a:solidFill>
                        </a:rPr>
                        <a:t>menos</a:t>
                      </a:r>
                      <a:r>
                        <a:rPr lang="en-CA" sz="1400" dirty="0">
                          <a:solidFill>
                            <a:schemeClr val="tx1">
                              <a:lumMod val="50000"/>
                              <a:lumOff val="50000"/>
                            </a:schemeClr>
                          </a:solidFill>
                        </a:rPr>
                        <a:t> a 36 mas)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1.33</a:t>
                      </a:r>
                    </a:p>
                    <a:p>
                      <a:pPr algn="ctr"/>
                      <a:r>
                        <a:rPr lang="es-CO" sz="1400" kern="1200" dirty="0">
                          <a:solidFill>
                            <a:schemeClr val="tx1">
                              <a:lumMod val="50000"/>
                              <a:lumOff val="50000"/>
                            </a:schemeClr>
                          </a:solidFill>
                          <a:latin typeface="+mn-lt"/>
                          <a:ea typeface="+mn-ea"/>
                          <a:cs typeface="+mn-cs"/>
                        </a:rPr>
                        <a:t>(0.71 a2.46)</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0 por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TVP </a:t>
                      </a:r>
                      <a:r>
                        <a:rPr lang="en-CA" sz="1400" dirty="0" err="1">
                          <a:solidFill>
                            <a:schemeClr val="tx1">
                              <a:lumMod val="50000"/>
                              <a:lumOff val="50000"/>
                            </a:schemeClr>
                          </a:solidFill>
                        </a:rPr>
                        <a:t>sintomática</a:t>
                      </a:r>
                      <a:r>
                        <a:rPr lang="en-CA" sz="1400" dirty="0">
                          <a:solidFill>
                            <a:schemeClr val="tx1">
                              <a:lumMod val="50000"/>
                              <a:lumOff val="50000"/>
                            </a:schemeClr>
                          </a:solidFill>
                        </a:rPr>
                        <a:t> . </a:t>
                      </a:r>
                    </a:p>
                    <a:p>
                      <a:pPr algn="l"/>
                      <a:r>
                        <a:rPr lang="en-CA" sz="1400"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0.99</a:t>
                      </a:r>
                    </a:p>
                    <a:p>
                      <a:pPr algn="ctr"/>
                      <a:r>
                        <a:rPr lang="es-CO" sz="1400" kern="1200" dirty="0">
                          <a:solidFill>
                            <a:schemeClr val="tx1">
                              <a:lumMod val="50000"/>
                              <a:lumOff val="50000"/>
                            </a:schemeClr>
                          </a:solidFill>
                          <a:latin typeface="+mn-lt"/>
                          <a:ea typeface="+mn-ea"/>
                          <a:cs typeface="+mn-cs"/>
                        </a:rPr>
                        <a:t>(0.56 a 1.76)</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Alto 130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1 </a:t>
                      </a:r>
                      <a:r>
                        <a:rPr lang="en-CA" sz="1400" b="1" dirty="0" err="1">
                          <a:solidFill>
                            <a:schemeClr val="tx1">
                              <a:lumMod val="50000"/>
                              <a:lumOff val="50000"/>
                            </a:schemeClr>
                          </a:solidFill>
                        </a:rPr>
                        <a:t>menos</a:t>
                      </a:r>
                      <a:r>
                        <a:rPr lang="en-CA" sz="1400" b="1" dirty="0">
                          <a:solidFill>
                            <a:schemeClr val="tx1">
                              <a:lumMod val="50000"/>
                              <a:lumOff val="50000"/>
                            </a:schemeClr>
                          </a:solidFill>
                        </a:rPr>
                        <a:t> x 1000 </a:t>
                      </a:r>
                    </a:p>
                    <a:p>
                      <a:pPr algn="ctr"/>
                      <a:r>
                        <a:rPr lang="en-CA" sz="1400" dirty="0">
                          <a:solidFill>
                            <a:schemeClr val="tx1">
                              <a:lumMod val="50000"/>
                              <a:lumOff val="50000"/>
                            </a:schemeClr>
                          </a:solidFill>
                        </a:rPr>
                        <a:t>(57 </a:t>
                      </a:r>
                      <a:r>
                        <a:rPr lang="en-CA" sz="1400" dirty="0" err="1">
                          <a:solidFill>
                            <a:schemeClr val="tx1">
                              <a:lumMod val="50000"/>
                              <a:lumOff val="50000"/>
                            </a:schemeClr>
                          </a:solidFill>
                        </a:rPr>
                        <a:t>Menos</a:t>
                      </a:r>
                      <a:r>
                        <a:rPr lang="en-CA" sz="1400" dirty="0">
                          <a:solidFill>
                            <a:schemeClr val="tx1">
                              <a:lumMod val="50000"/>
                              <a:lumOff val="50000"/>
                            </a:schemeClr>
                          </a:solidFill>
                        </a:rPr>
                        <a:t> a 99 mas)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Sindrome</a:t>
                      </a:r>
                      <a:r>
                        <a:rPr lang="en-CA" sz="1400" dirty="0">
                          <a:solidFill>
                            <a:schemeClr val="tx1">
                              <a:lumMod val="50000"/>
                              <a:lumOff val="50000"/>
                            </a:schemeClr>
                          </a:solidFill>
                        </a:rPr>
                        <a:t> Post    </a:t>
                      </a:r>
                    </a:p>
                    <a:p>
                      <a:pPr algn="l"/>
                      <a:r>
                        <a:rPr lang="en-CA" sz="1400" dirty="0">
                          <a:solidFill>
                            <a:schemeClr val="tx1">
                              <a:lumMod val="50000"/>
                              <a:lumOff val="50000"/>
                            </a:schemeClr>
                          </a:solidFill>
                        </a:rPr>
                        <a:t>     </a:t>
                      </a:r>
                      <a:r>
                        <a:rPr lang="en-CA" sz="1400" dirty="0" err="1">
                          <a:solidFill>
                            <a:schemeClr val="tx1">
                              <a:lumMod val="50000"/>
                              <a:lumOff val="50000"/>
                            </a:schemeClr>
                          </a:solidFill>
                        </a:rPr>
                        <a:t>Flebitico</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0.71</a:t>
                      </a:r>
                    </a:p>
                    <a:p>
                      <a:pPr algn="ctr"/>
                      <a:r>
                        <a:rPr lang="es-CO" sz="1400" kern="1200" dirty="0">
                          <a:solidFill>
                            <a:schemeClr val="tx1">
                              <a:lumMod val="50000"/>
                              <a:lumOff val="50000"/>
                            </a:schemeClr>
                          </a:solidFill>
                          <a:latin typeface="+mn-lt"/>
                          <a:ea typeface="+mn-ea"/>
                          <a:cs typeface="+mn-cs"/>
                        </a:rPr>
                        <a:t>(0.60 a 0.85)</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Alto 563 por 1,000</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163 menos x 1000</a:t>
                      </a:r>
                    </a:p>
                    <a:p>
                      <a:pPr algn="ctr"/>
                      <a:r>
                        <a:rPr lang="es-CO" sz="1400" kern="1200" dirty="0">
                          <a:solidFill>
                            <a:schemeClr val="tx1">
                              <a:lumMod val="50000"/>
                              <a:lumOff val="50000"/>
                            </a:schemeClr>
                          </a:solidFill>
                          <a:latin typeface="+mn-lt"/>
                          <a:ea typeface="+mn-ea"/>
                          <a:cs typeface="+mn-cs"/>
                        </a:rPr>
                        <a:t>(225 menos a 84 menos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476406">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Ulceración</a:t>
                      </a:r>
                      <a:r>
                        <a:rPr lang="en-CA" sz="1400" dirty="0">
                          <a:solidFill>
                            <a:schemeClr val="tx1">
                              <a:lumMod val="50000"/>
                              <a:lumOff val="50000"/>
                            </a:schemeClr>
                          </a:solidFill>
                        </a:rPr>
                        <a:t> de  </a:t>
                      </a:r>
                    </a:p>
                    <a:p>
                      <a:pPr algn="l"/>
                      <a:r>
                        <a:rPr lang="en-CA" sz="1400" dirty="0">
                          <a:solidFill>
                            <a:schemeClr val="tx1">
                              <a:lumMod val="50000"/>
                              <a:lumOff val="50000"/>
                            </a:schemeClr>
                          </a:solidFill>
                        </a:rPr>
                        <a:t>     </a:t>
                      </a:r>
                      <a:r>
                        <a:rPr lang="en-CA" sz="1400" dirty="0" err="1">
                          <a:solidFill>
                            <a:schemeClr val="tx1">
                              <a:lumMod val="50000"/>
                              <a:lumOff val="50000"/>
                            </a:schemeClr>
                          </a:solidFill>
                        </a:rPr>
                        <a:t>pierna</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0.75</a:t>
                      </a:r>
                    </a:p>
                    <a:p>
                      <a:pPr algn="ctr"/>
                      <a:r>
                        <a:rPr lang="es-CO" sz="1400" kern="1200" dirty="0">
                          <a:solidFill>
                            <a:schemeClr val="tx1">
                              <a:lumMod val="50000"/>
                              <a:lumOff val="50000"/>
                            </a:schemeClr>
                          </a:solidFill>
                          <a:latin typeface="+mn-lt"/>
                          <a:ea typeface="+mn-ea"/>
                          <a:cs typeface="+mn-cs"/>
                        </a:rPr>
                        <a:t>(0.39 a 1.42)</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Alto 30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8 menos x 1000</a:t>
                      </a:r>
                    </a:p>
                    <a:p>
                      <a:pPr algn="ctr"/>
                      <a:r>
                        <a:rPr lang="es-CO" sz="1400" kern="1200" dirty="0">
                          <a:solidFill>
                            <a:schemeClr val="tx1">
                              <a:lumMod val="50000"/>
                              <a:lumOff val="50000"/>
                            </a:schemeClr>
                          </a:solidFill>
                          <a:latin typeface="+mn-lt"/>
                          <a:ea typeface="+mn-ea"/>
                          <a:cs typeface="+mn-cs"/>
                        </a:rPr>
                        <a:t>(18 menos a 13 más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0531832"/>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814341"/>
            <a:ext cx="2773019" cy="2931572"/>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baja calidad, por lo que el beneficio / daño es incierto. El panel también consideró </a:t>
            </a:r>
            <a:r>
              <a:rPr lang="en-CA"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La trombólisis seria solo razonable en casos de TVP que amenaza las extremidades, con síntomas muy graves que no mejoran solo con la anticoagulación y/o con posibilidad de síndrome post- </a:t>
            </a:r>
            <a:r>
              <a:rPr lang="es-ES" sz="1400" dirty="0" err="1">
                <a:solidFill>
                  <a:schemeClr val="tx1">
                    <a:lumMod val="50000"/>
                    <a:lumOff val="50000"/>
                  </a:schemeClr>
                </a:solidFill>
              </a:rPr>
              <a:t>flebítico</a:t>
            </a:r>
            <a:r>
              <a:rPr lang="es-ES" sz="1400" dirty="0">
                <a:solidFill>
                  <a:schemeClr val="tx1">
                    <a:lumMod val="50000"/>
                    <a:lumOff val="50000"/>
                  </a:schemeClr>
                </a:solidFill>
              </a:rPr>
              <a:t> </a:t>
            </a:r>
            <a:r>
              <a:rPr lang="es-ES" sz="1400" dirty="0" err="1">
                <a:solidFill>
                  <a:schemeClr val="tx1">
                    <a:lumMod val="50000"/>
                    <a:lumOff val="50000"/>
                  </a:schemeClr>
                </a:solidFill>
              </a:rPr>
              <a:t>desvasyador</a:t>
            </a:r>
            <a:endParaRPr lang="es-ES" sz="1400" dirty="0">
              <a:solidFill>
                <a:schemeClr val="tx1">
                  <a:lumMod val="50000"/>
                  <a:lumOff val="50000"/>
                </a:schemeClr>
              </a:solidFill>
            </a:endParaRP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Considerar Riesgos basales, Preferencia del paciente y acceso a atención experimentada.</a:t>
            </a:r>
            <a:endParaRPr lang="es-CO" sz="14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85398" y="383748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85398" y="428649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85398" y="480340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85398" y="526640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14">
            <a:extLst>
              <a:ext uri="{FF2B5EF4-FFF2-40B4-BE49-F238E27FC236}">
                <a16:creationId xmlns:a16="http://schemas.microsoft.com/office/drawing/2014/main" id="{D6246254-01B4-418A-A8FD-4DD9D59143FF}"/>
              </a:ext>
            </a:extLst>
          </p:cNvPr>
          <p:cNvSpPr/>
          <p:nvPr/>
        </p:nvSpPr>
        <p:spPr>
          <a:xfrm>
            <a:off x="483052" y="57564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76DFF25E-1F12-BC40-932B-93E06CB8585C}"/>
              </a:ext>
            </a:extLst>
          </p:cNvPr>
          <p:cNvGrpSpPr/>
          <p:nvPr/>
        </p:nvGrpSpPr>
        <p:grpSpPr>
          <a:xfrm>
            <a:off x="7836129" y="6309585"/>
            <a:ext cx="4355871" cy="276999"/>
            <a:chOff x="6764144" y="6483928"/>
            <a:chExt cx="4355871" cy="276999"/>
          </a:xfrm>
        </p:grpSpPr>
        <p:sp>
          <p:nvSpPr>
            <p:cNvPr id="28" name="TextBox 27">
              <a:extLst>
                <a:ext uri="{FF2B5EF4-FFF2-40B4-BE49-F238E27FC236}">
                  <a16:creationId xmlns:a16="http://schemas.microsoft.com/office/drawing/2014/main" id="{0970E79C-3D46-8D4B-8372-B51318F7676A}"/>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9" name="Oval 28">
              <a:extLst>
                <a:ext uri="{FF2B5EF4-FFF2-40B4-BE49-F238E27FC236}">
                  <a16:creationId xmlns:a16="http://schemas.microsoft.com/office/drawing/2014/main" id="{A1FEE605-CD4B-3646-B3F4-F79FA181D560}"/>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98B0CF45-58A5-A04E-AD24-FF3C267264C9}"/>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C15CFB34-6DBE-CA4B-B4A2-31AF9F98D07A}"/>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itle 6">
            <a:extLst>
              <a:ext uri="{FF2B5EF4-FFF2-40B4-BE49-F238E27FC236}">
                <a16:creationId xmlns:a16="http://schemas.microsoft.com/office/drawing/2014/main" id="{13C23883-DF4A-134F-8476-B571292D8A30}"/>
              </a:ext>
            </a:extLst>
          </p:cNvPr>
          <p:cNvSpPr>
            <a:spLocks noGrp="1"/>
          </p:cNvSpPr>
          <p:nvPr>
            <p:ph type="title"/>
          </p:nvPr>
        </p:nvSpPr>
        <p:spPr/>
        <p:txBody>
          <a:bodyPr lIns="0"/>
          <a:lstStyle/>
          <a:p>
            <a:r>
              <a:rPr lang="en-US" b="0" dirty="0" err="1"/>
              <a:t>Recomendación</a:t>
            </a:r>
            <a:r>
              <a:rPr lang="en-US" b="0" dirty="0"/>
              <a:t> </a:t>
            </a:r>
          </a:p>
        </p:txBody>
      </p:sp>
      <p:sp>
        <p:nvSpPr>
          <p:cNvPr id="8" name="Content Placeholder 7">
            <a:extLst>
              <a:ext uri="{FF2B5EF4-FFF2-40B4-BE49-F238E27FC236}">
                <a16:creationId xmlns:a16="http://schemas.microsoft.com/office/drawing/2014/main" id="{61FB2462-09B0-534A-BFCB-0E24308B7F9B}"/>
              </a:ext>
            </a:extLst>
          </p:cNvPr>
          <p:cNvSpPr>
            <a:spLocks noGrp="1"/>
          </p:cNvSpPr>
          <p:nvPr>
            <p:ph idx="1"/>
          </p:nvPr>
        </p:nvSpPr>
        <p:spPr>
          <a:xfrm>
            <a:off x="419099" y="2033094"/>
            <a:ext cx="11459607" cy="747044"/>
          </a:xfrm>
        </p:spPr>
        <p:txBody>
          <a:bodyPr/>
          <a:lstStyle/>
          <a:p>
            <a:pPr marL="0" indent="0">
              <a:buNone/>
            </a:pPr>
            <a:r>
              <a:rPr lang="en-US" sz="1800" dirty="0" err="1"/>
              <a:t>En</a:t>
            </a:r>
            <a:r>
              <a:rPr lang="en-US" sz="1800" dirty="0"/>
              <a:t> </a:t>
            </a:r>
            <a:r>
              <a:rPr lang="en-US" sz="1800" dirty="0" err="1"/>
              <a:t>pacientes</a:t>
            </a:r>
            <a:r>
              <a:rPr lang="en-US" sz="1800" dirty="0"/>
              <a:t> con TVP proximal extensa, el Panel </a:t>
            </a:r>
            <a:r>
              <a:rPr lang="en-US" sz="1800" dirty="0" err="1"/>
              <a:t>Latinoamericana</a:t>
            </a:r>
            <a:r>
              <a:rPr lang="en-US" sz="1800" dirty="0"/>
              <a:t> de ASH se </a:t>
            </a:r>
            <a:r>
              <a:rPr lang="en-US" sz="1800" dirty="0" err="1"/>
              <a:t>sugiere</a:t>
            </a:r>
            <a:r>
              <a:rPr lang="en-US" sz="1800" dirty="0"/>
              <a:t> </a:t>
            </a:r>
            <a:r>
              <a:rPr lang="en-US" sz="1800" b="1" u="sng" dirty="0"/>
              <a:t>contra la </a:t>
            </a:r>
            <a:r>
              <a:rPr lang="en-US" sz="1800" b="1" u="sng" dirty="0" err="1"/>
              <a:t>trombólisis</a:t>
            </a:r>
            <a:r>
              <a:rPr lang="en-US" sz="1800" b="1" u="sng" dirty="0"/>
              <a:t> </a:t>
            </a:r>
            <a:r>
              <a:rPr lang="en-US" sz="1800" b="1" u="sng" dirty="0" err="1"/>
              <a:t>además</a:t>
            </a:r>
            <a:r>
              <a:rPr lang="en-US" sz="1800" b="1" u="sng" dirty="0"/>
              <a:t> de la </a:t>
            </a:r>
            <a:r>
              <a:rPr lang="en-US" sz="1800" b="1" u="sng" dirty="0" err="1"/>
              <a:t>anticoagulación</a:t>
            </a:r>
            <a:r>
              <a:rPr lang="en-US" sz="1800" dirty="0"/>
              <a:t> </a:t>
            </a:r>
            <a:r>
              <a:rPr lang="en-US" sz="1800" i="1" dirty="0"/>
              <a:t>(</a:t>
            </a:r>
            <a:r>
              <a:rPr lang="en-US" sz="1800" i="1" dirty="0" err="1"/>
              <a:t>recomendación</a:t>
            </a:r>
            <a:r>
              <a:rPr lang="en-US" sz="1800" i="1" dirty="0"/>
              <a:t> </a:t>
            </a:r>
            <a:r>
              <a:rPr lang="en-US" sz="1800" i="1" dirty="0" err="1"/>
              <a:t>condicional</a:t>
            </a:r>
            <a:r>
              <a:rPr lang="en-US" sz="1800" i="1" dirty="0"/>
              <a:t>, </a:t>
            </a:r>
            <a:r>
              <a:rPr lang="en-US" sz="1800" i="1" dirty="0" err="1"/>
              <a:t>basada</a:t>
            </a:r>
            <a:r>
              <a:rPr lang="en-US" sz="1800" i="1" dirty="0"/>
              <a:t> </a:t>
            </a:r>
            <a:r>
              <a:rPr lang="en-US" sz="1800" i="1" dirty="0" err="1"/>
              <a:t>en</a:t>
            </a:r>
            <a:r>
              <a:rPr lang="en-US" sz="1800" i="1" dirty="0"/>
              <a:t> </a:t>
            </a:r>
            <a:r>
              <a:rPr lang="en-US" sz="1800" i="1" dirty="0" err="1"/>
              <a:t>baja</a:t>
            </a:r>
            <a:r>
              <a:rPr lang="en-US" sz="1800" i="1" dirty="0"/>
              <a:t> </a:t>
            </a:r>
            <a:r>
              <a:rPr lang="en-US" sz="1800" i="1" dirty="0" err="1"/>
              <a:t>certeza</a:t>
            </a:r>
            <a:r>
              <a:rPr lang="en-US" sz="1800" i="1" dirty="0"/>
              <a:t> </a:t>
            </a:r>
            <a:r>
              <a:rPr lang="en-US" sz="1800" i="1" dirty="0" err="1"/>
              <a:t>en</a:t>
            </a:r>
            <a:r>
              <a:rPr lang="en-US" sz="1800" i="1" dirty="0"/>
              <a:t> la </a:t>
            </a:r>
            <a:r>
              <a:rPr lang="en-US" sz="1800" i="1" dirty="0" err="1"/>
              <a:t>evidencia</a:t>
            </a:r>
            <a:r>
              <a:rPr lang="en-US" sz="1800" i="1" dirty="0"/>
              <a:t> </a:t>
            </a:r>
            <a:r>
              <a:rPr lang="en-US" sz="1800" i="1" dirty="0" err="1"/>
              <a:t>sobre</a:t>
            </a:r>
            <a:r>
              <a:rPr lang="en-US" sz="1800" i="1" dirty="0"/>
              <a:t> los </a:t>
            </a:r>
            <a:r>
              <a:rPr lang="en-US" sz="1800" i="1" dirty="0" err="1"/>
              <a:t>efectos</a:t>
            </a:r>
            <a:r>
              <a:rPr lang="en-US" sz="1800" i="1" dirty="0"/>
              <a:t>).</a:t>
            </a:r>
          </a:p>
          <a:p>
            <a:pPr marL="0" indent="0">
              <a:buNone/>
            </a:pPr>
            <a:endParaRPr lang="en-US" sz="1800" dirty="0"/>
          </a:p>
          <a:p>
            <a:pPr marL="0" indent="0">
              <a:buNone/>
            </a:pPr>
            <a:r>
              <a:rPr lang="en-US" sz="1800" dirty="0"/>
              <a:t> </a:t>
            </a:r>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296035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a:xfrm>
            <a:off x="419100" y="1340569"/>
            <a:ext cx="10972800" cy="713539"/>
          </a:xfrm>
        </p:spPr>
        <p:txBody>
          <a:bodyPr lIns="0" tIns="0" rIns="0" bIns="0"/>
          <a:lstStyle/>
          <a:p>
            <a:r>
              <a:rPr lang="en-CA" sz="2800"/>
              <a:t>Caso 1: Resumen </a:t>
            </a:r>
            <a:endParaRPr lang="en-CA" sz="2800" dirty="0"/>
          </a:p>
        </p:txBody>
      </p:sp>
      <p:sp>
        <p:nvSpPr>
          <p:cNvPr id="4" name="TextBox 3">
            <a:extLst>
              <a:ext uri="{FF2B5EF4-FFF2-40B4-BE49-F238E27FC236}">
                <a16:creationId xmlns:a16="http://schemas.microsoft.com/office/drawing/2014/main" id="{1F308EEF-EBA2-4416-ACDE-3B35F899E6EA}"/>
              </a:ext>
            </a:extLst>
          </p:cNvPr>
          <p:cNvSpPr txBox="1"/>
          <p:nvPr/>
        </p:nvSpPr>
        <p:spPr>
          <a:xfrm>
            <a:off x="419100" y="2283130"/>
            <a:ext cx="11097986" cy="830997"/>
          </a:xfrm>
          <a:prstGeom prst="rect">
            <a:avLst/>
          </a:prstGeom>
          <a:solidFill>
            <a:srgbClr val="FED9B0">
              <a:alpha val="76078"/>
            </a:srgbClr>
          </a:solidFill>
        </p:spPr>
        <p:txBody>
          <a:bodyPr wrap="square" rtlCol="0">
            <a:spAutoFit/>
          </a:bodyPr>
          <a:lstStyle/>
          <a:p>
            <a:r>
              <a:rPr lang="es-ES" sz="2400" dirty="0">
                <a:solidFill>
                  <a:schemeClr val="tx1">
                    <a:lumMod val="50000"/>
                    <a:lumOff val="50000"/>
                  </a:schemeClr>
                </a:solidFill>
                <a:effectLst/>
                <a:latin typeface="+mj-lt"/>
                <a:ea typeface="Times New Roman" panose="02020603050405020304" pitchFamily="18" charset="0"/>
                <a:cs typeface="Times New Roman" panose="02020603050405020304" pitchFamily="18" charset="0"/>
              </a:rPr>
              <a:t>En pacientes con EP y bajo riesgo de complicaciones se</a:t>
            </a:r>
            <a:r>
              <a:rPr lang="es-ES" sz="2400" dirty="0">
                <a:solidFill>
                  <a:schemeClr val="tx1">
                    <a:lumMod val="50000"/>
                    <a:lumOff val="50000"/>
                  </a:schemeClr>
                </a:solidFill>
                <a:effectLst/>
                <a:latin typeface="+mj-lt"/>
                <a:ea typeface="Times New Roman" panose="02020603050405020304" pitchFamily="18" charset="0"/>
              </a:rPr>
              <a:t> sugiere el tratamiento en el hogar o tratamiento hospitalario, de acuerdo a disponibilidad de recursos.</a:t>
            </a:r>
            <a:endParaRPr lang="en-CA" sz="2400" dirty="0">
              <a:solidFill>
                <a:schemeClr val="tx1">
                  <a:lumMod val="50000"/>
                  <a:lumOff val="50000"/>
                </a:schemeClr>
              </a:solidFill>
            </a:endParaRPr>
          </a:p>
        </p:txBody>
      </p:sp>
      <p:sp>
        <p:nvSpPr>
          <p:cNvPr id="6" name="TextBox 5">
            <a:extLst>
              <a:ext uri="{FF2B5EF4-FFF2-40B4-BE49-F238E27FC236}">
                <a16:creationId xmlns:a16="http://schemas.microsoft.com/office/drawing/2014/main" id="{3669F80F-F834-4045-85E9-B1F9F8F069EA}"/>
              </a:ext>
            </a:extLst>
          </p:cNvPr>
          <p:cNvSpPr txBox="1"/>
          <p:nvPr/>
        </p:nvSpPr>
        <p:spPr>
          <a:xfrm>
            <a:off x="419101" y="3343149"/>
            <a:ext cx="11097986" cy="1200329"/>
          </a:xfrm>
          <a:prstGeom prst="rect">
            <a:avLst/>
          </a:prstGeom>
          <a:solidFill>
            <a:srgbClr val="FED9B0"/>
          </a:solidFill>
        </p:spPr>
        <p:txBody>
          <a:bodyPr wrap="square" rtlCol="0">
            <a:spAutoFit/>
          </a:bodyPr>
          <a:lstStyle/>
          <a:p>
            <a:r>
              <a:rPr lang="es-ES" sz="2400" dirty="0">
                <a:solidFill>
                  <a:schemeClr val="tx1">
                    <a:lumMod val="50000"/>
                    <a:lumOff val="50000"/>
                  </a:schemeClr>
                </a:solidFill>
                <a:ea typeface="Times New Roman" panose="02020603050405020304" pitchFamily="18" charset="0"/>
              </a:rPr>
              <a:t>En caso de TVP o EP de bajo riesgo se planea el uso de DOAC sobre AVK, aunque pacientes en buen control con AVK se pueden mantener, en ambos casos vigilando el riesgo de sangrado</a:t>
            </a:r>
            <a:endParaRPr lang="en-CA" sz="2400" dirty="0">
              <a:solidFill>
                <a:schemeClr val="tx1">
                  <a:lumMod val="50000"/>
                  <a:lumOff val="50000"/>
                </a:schemeClr>
              </a:solidFill>
            </a:endParaRPr>
          </a:p>
        </p:txBody>
      </p:sp>
      <p:sp>
        <p:nvSpPr>
          <p:cNvPr id="9" name="TextBox 8">
            <a:extLst>
              <a:ext uri="{FF2B5EF4-FFF2-40B4-BE49-F238E27FC236}">
                <a16:creationId xmlns:a16="http://schemas.microsoft.com/office/drawing/2014/main" id="{8D29FDD8-AEC6-4E3E-ADEA-A4D892E45FC4}"/>
              </a:ext>
            </a:extLst>
          </p:cNvPr>
          <p:cNvSpPr txBox="1"/>
          <p:nvPr/>
        </p:nvSpPr>
        <p:spPr>
          <a:xfrm>
            <a:off x="419101" y="4772500"/>
            <a:ext cx="11097986" cy="830997"/>
          </a:xfrm>
          <a:prstGeom prst="rect">
            <a:avLst/>
          </a:prstGeom>
          <a:solidFill>
            <a:srgbClr val="FDC17B"/>
          </a:solidFill>
        </p:spPr>
        <p:txBody>
          <a:bodyPr wrap="square" rtlCol="0">
            <a:spAutoFit/>
          </a:bodyPr>
          <a:lstStyle/>
          <a:p>
            <a:r>
              <a:rPr lang="en-CA" sz="2400" dirty="0">
                <a:solidFill>
                  <a:schemeClr val="tx1">
                    <a:lumMod val="50000"/>
                    <a:lumOff val="50000"/>
                  </a:schemeClr>
                </a:solidFill>
              </a:rPr>
              <a:t>No se </a:t>
            </a:r>
            <a:r>
              <a:rPr lang="en-CA" sz="2400" dirty="0" err="1">
                <a:solidFill>
                  <a:schemeClr val="tx1">
                    <a:lumMod val="50000"/>
                    <a:lumOff val="50000"/>
                  </a:schemeClr>
                </a:solidFill>
              </a:rPr>
              <a:t>recomienda</a:t>
            </a:r>
            <a:r>
              <a:rPr lang="en-CA" sz="2400" dirty="0">
                <a:solidFill>
                  <a:schemeClr val="tx1">
                    <a:lumMod val="50000"/>
                    <a:lumOff val="50000"/>
                  </a:schemeClr>
                </a:solidFill>
              </a:rPr>
              <a:t> el </a:t>
            </a:r>
            <a:r>
              <a:rPr lang="en-CA" sz="2400" dirty="0" err="1">
                <a:solidFill>
                  <a:schemeClr val="tx1">
                    <a:lumMod val="50000"/>
                    <a:lumOff val="50000"/>
                  </a:schemeClr>
                </a:solidFill>
              </a:rPr>
              <a:t>uso</a:t>
            </a:r>
            <a:r>
              <a:rPr lang="en-CA" sz="2400" dirty="0">
                <a:solidFill>
                  <a:schemeClr val="tx1">
                    <a:lumMod val="50000"/>
                    <a:lumOff val="50000"/>
                  </a:schemeClr>
                </a:solidFill>
              </a:rPr>
              <a:t> de trombolisis en </a:t>
            </a:r>
            <a:r>
              <a:rPr lang="en-CA" sz="2400" dirty="0" err="1">
                <a:solidFill>
                  <a:schemeClr val="tx1">
                    <a:lumMod val="50000"/>
                    <a:lumOff val="50000"/>
                  </a:schemeClr>
                </a:solidFill>
              </a:rPr>
              <a:t>trombosis</a:t>
            </a:r>
            <a:r>
              <a:rPr lang="en-CA" sz="2400" dirty="0">
                <a:solidFill>
                  <a:schemeClr val="tx1">
                    <a:lumMod val="50000"/>
                    <a:lumOff val="50000"/>
                  </a:schemeClr>
                </a:solidFill>
              </a:rPr>
              <a:t> venosa profunda proximal extensa, para </a:t>
            </a:r>
            <a:r>
              <a:rPr lang="en-CA" sz="2400" dirty="0" err="1">
                <a:solidFill>
                  <a:schemeClr val="tx1">
                    <a:lumMod val="50000"/>
                    <a:lumOff val="50000"/>
                  </a:schemeClr>
                </a:solidFill>
              </a:rPr>
              <a:t>prevención</a:t>
            </a:r>
            <a:r>
              <a:rPr lang="en-CA" sz="2400" dirty="0">
                <a:solidFill>
                  <a:schemeClr val="tx1">
                    <a:lumMod val="50000"/>
                    <a:lumOff val="50000"/>
                  </a:schemeClr>
                </a:solidFill>
              </a:rPr>
              <a:t> de </a:t>
            </a:r>
            <a:r>
              <a:rPr lang="en-CA" sz="2400" dirty="0" err="1">
                <a:solidFill>
                  <a:schemeClr val="bg1">
                    <a:lumMod val="50000"/>
                  </a:schemeClr>
                </a:solidFill>
              </a:rPr>
              <a:t>síndrome</a:t>
            </a:r>
            <a:r>
              <a:rPr lang="en-CA" sz="2400" dirty="0">
                <a:solidFill>
                  <a:schemeClr val="bg1">
                    <a:lumMod val="50000"/>
                  </a:schemeClr>
                </a:solidFill>
              </a:rPr>
              <a:t> post-</a:t>
            </a:r>
            <a:r>
              <a:rPr lang="en-CA" sz="2400" dirty="0" err="1">
                <a:solidFill>
                  <a:schemeClr val="bg1">
                    <a:lumMod val="50000"/>
                  </a:schemeClr>
                </a:solidFill>
              </a:rPr>
              <a:t>flebítico</a:t>
            </a:r>
            <a:endParaRPr lang="en-CA" sz="2400" dirty="0">
              <a:solidFill>
                <a:schemeClr val="bg1">
                  <a:lumMod val="50000"/>
                </a:schemeClr>
              </a:solidFill>
            </a:endParaRPr>
          </a:p>
        </p:txBody>
      </p:sp>
    </p:spTree>
    <p:extLst>
      <p:ext uri="{BB962C8B-B14F-4D97-AF65-F5344CB8AC3E}">
        <p14:creationId xmlns:p14="http://schemas.microsoft.com/office/powerpoint/2010/main" val="1504010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100" y="1215863"/>
            <a:ext cx="11531895" cy="714375"/>
          </a:xfrm>
        </p:spPr>
        <p:txBody>
          <a:bodyPr lIns="0" rIns="0"/>
          <a:lstStyle/>
          <a:p>
            <a:r>
              <a:rPr lang="en-CA" sz="2800" b="0" dirty="0"/>
              <a:t>Caso 2:  </a:t>
            </a:r>
            <a:r>
              <a:rPr lang="en-CA" sz="2800" b="0" dirty="0" err="1"/>
              <a:t>Trombosis</a:t>
            </a:r>
            <a:r>
              <a:rPr lang="en-CA" sz="2800" b="0" dirty="0"/>
              <a:t> </a:t>
            </a:r>
            <a:r>
              <a:rPr lang="en-CA" sz="2800" b="0" dirty="0" err="1"/>
              <a:t>venosa</a:t>
            </a:r>
            <a:r>
              <a:rPr lang="en-CA" sz="2800" b="0" dirty="0"/>
              <a:t> profunda no </a:t>
            </a:r>
            <a:r>
              <a:rPr lang="en-CA" sz="2800" b="0" dirty="0" err="1"/>
              <a:t>provocada</a:t>
            </a:r>
            <a:r>
              <a:rPr lang="en-CA" sz="2800" b="0" dirty="0"/>
              <a:t> </a:t>
            </a:r>
            <a:r>
              <a:rPr lang="en-CA" dirty="0"/>
              <a:t>co</a:t>
            </a:r>
            <a:r>
              <a:rPr lang="en-CA" sz="2800" b="0" dirty="0"/>
              <a:t>n alto </a:t>
            </a:r>
            <a:r>
              <a:rPr lang="en-CA" sz="2800" b="0" dirty="0" err="1"/>
              <a:t>riesgo</a:t>
            </a:r>
            <a:r>
              <a:rPr lang="en-CA" sz="2800" b="0" dirty="0"/>
              <a:t> de </a:t>
            </a:r>
            <a:r>
              <a:rPr lang="en-CA" sz="2800" b="0" dirty="0" err="1"/>
              <a:t>sangrado</a:t>
            </a:r>
            <a:br>
              <a:rPr lang="en-CA" sz="2800" b="0" dirty="0"/>
            </a:br>
            <a:r>
              <a:rPr lang="en-CA" dirty="0" err="1"/>
              <a:t>f</a:t>
            </a:r>
            <a:r>
              <a:rPr lang="en-CA" sz="2800" b="0" dirty="0" err="1"/>
              <a:t>emenina</a:t>
            </a:r>
            <a:r>
              <a:rPr lang="en-CA" sz="2800" b="0" dirty="0"/>
              <a:t> de 40 </a:t>
            </a:r>
            <a:r>
              <a:rPr lang="en-CA" sz="2800" b="0" dirty="0" err="1"/>
              <a:t>años</a:t>
            </a:r>
            <a:r>
              <a:rPr lang="en-CA" sz="2800" b="0" dirty="0"/>
              <a:t> </a:t>
            </a:r>
          </a:p>
        </p:txBody>
      </p:sp>
      <p:sp>
        <p:nvSpPr>
          <p:cNvPr id="6" name="Content Placeholder 5">
            <a:extLst>
              <a:ext uri="{FF2B5EF4-FFF2-40B4-BE49-F238E27FC236}">
                <a16:creationId xmlns:a16="http://schemas.microsoft.com/office/drawing/2014/main" id="{5FB35F83-D58E-EF4F-BAED-4205501197E9}"/>
              </a:ext>
            </a:extLst>
          </p:cNvPr>
          <p:cNvSpPr>
            <a:spLocks noGrp="1"/>
          </p:cNvSpPr>
          <p:nvPr>
            <p:ph idx="1"/>
          </p:nvPr>
        </p:nvSpPr>
        <p:spPr>
          <a:xfrm>
            <a:off x="419100" y="2281249"/>
            <a:ext cx="10972800" cy="3954624"/>
          </a:xfrm>
        </p:spPr>
        <p:txBody>
          <a:bodyPr/>
          <a:lstStyle/>
          <a:p>
            <a:pPr marL="274320" indent="-274320"/>
            <a:r>
              <a:rPr lang="en-US" b="1" dirty="0" err="1"/>
              <a:t>Antecedentes</a:t>
            </a:r>
            <a:r>
              <a:rPr lang="en-US" b="1" dirty="0"/>
              <a:t> </a:t>
            </a:r>
            <a:r>
              <a:rPr lang="en-US" b="1" dirty="0" err="1"/>
              <a:t>Patológicos</a:t>
            </a:r>
            <a:r>
              <a:rPr lang="en-US" b="1" dirty="0"/>
              <a:t>:  </a:t>
            </a:r>
            <a:r>
              <a:rPr lang="en-US" dirty="0" err="1"/>
              <a:t>Enfermedad</a:t>
            </a:r>
            <a:r>
              <a:rPr lang="en-US" dirty="0"/>
              <a:t> </a:t>
            </a:r>
            <a:r>
              <a:rPr lang="en-US" dirty="0" err="1"/>
              <a:t>ulcero</a:t>
            </a:r>
            <a:r>
              <a:rPr lang="en-US" dirty="0"/>
              <a:t> </a:t>
            </a:r>
            <a:r>
              <a:rPr lang="en-US" dirty="0" err="1"/>
              <a:t>péptica</a:t>
            </a:r>
            <a:r>
              <a:rPr lang="en-US" dirty="0"/>
              <a:t> </a:t>
            </a:r>
            <a:r>
              <a:rPr lang="en-US" dirty="0" err="1"/>
              <a:t>gástrica</a:t>
            </a:r>
            <a:r>
              <a:rPr lang="en-US" dirty="0"/>
              <a:t> </a:t>
            </a:r>
            <a:r>
              <a:rPr lang="en-US" dirty="0" err="1"/>
              <a:t>recurrente</a:t>
            </a:r>
            <a:endParaRPr lang="en-US" dirty="0"/>
          </a:p>
          <a:p>
            <a:pPr marL="274320" indent="-274320"/>
            <a:r>
              <a:rPr lang="en-US" b="1" dirty="0" err="1"/>
              <a:t>Medicación</a:t>
            </a:r>
            <a:r>
              <a:rPr lang="en-US" b="1" dirty="0"/>
              <a:t>: </a:t>
            </a:r>
            <a:r>
              <a:rPr lang="en-US" dirty="0" err="1"/>
              <a:t>Esomeprazol</a:t>
            </a:r>
            <a:r>
              <a:rPr lang="en-US" dirty="0"/>
              <a:t> 40 mg </a:t>
            </a:r>
            <a:r>
              <a:rPr lang="en-US" dirty="0" err="1"/>
              <a:t>día</a:t>
            </a:r>
            <a:endParaRPr lang="en-US" dirty="0"/>
          </a:p>
          <a:p>
            <a:pPr marL="274320" indent="-274320">
              <a:buNone/>
            </a:pPr>
            <a:endParaRPr lang="en-US" dirty="0"/>
          </a:p>
          <a:p>
            <a:pPr marL="274320" indent="-274320"/>
            <a:r>
              <a:rPr lang="en-US" b="1" dirty="0" err="1"/>
              <a:t>Cuadro</a:t>
            </a:r>
            <a:r>
              <a:rPr lang="en-US" b="1" dirty="0"/>
              <a:t> </a:t>
            </a:r>
            <a:r>
              <a:rPr lang="en-US" b="1" dirty="0" err="1"/>
              <a:t>Clínico</a:t>
            </a:r>
            <a:r>
              <a:rPr lang="en-US" b="1" dirty="0"/>
              <a:t>: </a:t>
            </a:r>
            <a:r>
              <a:rPr lang="en-US" dirty="0" err="1"/>
              <a:t>Luego</a:t>
            </a:r>
            <a:r>
              <a:rPr lang="en-US" dirty="0"/>
              <a:t> de </a:t>
            </a:r>
            <a:r>
              <a:rPr lang="en-US" dirty="0" err="1"/>
              <a:t>levantarse</a:t>
            </a:r>
            <a:r>
              <a:rPr lang="en-US" dirty="0"/>
              <a:t> en la </a:t>
            </a:r>
            <a:r>
              <a:rPr lang="en-US" dirty="0" err="1"/>
              <a:t>mañana</a:t>
            </a:r>
            <a:r>
              <a:rPr lang="en-US" dirty="0"/>
              <a:t> nota </a:t>
            </a:r>
            <a:r>
              <a:rPr lang="en-US" dirty="0" err="1"/>
              <a:t>desarrollo</a:t>
            </a:r>
            <a:r>
              <a:rPr lang="en-US" dirty="0"/>
              <a:t> de edema y dolor en </a:t>
            </a:r>
            <a:r>
              <a:rPr lang="en-US" dirty="0" err="1"/>
              <a:t>miembro</a:t>
            </a:r>
            <a:r>
              <a:rPr lang="en-US" dirty="0"/>
              <a:t> inferior </a:t>
            </a:r>
            <a:r>
              <a:rPr lang="en-US" dirty="0" err="1"/>
              <a:t>izquierdo</a:t>
            </a:r>
            <a:r>
              <a:rPr lang="en-US" dirty="0"/>
              <a:t>, con </a:t>
            </a:r>
            <a:r>
              <a:rPr lang="en-US" dirty="0" err="1"/>
              <a:t>dificultad</a:t>
            </a:r>
            <a:r>
              <a:rPr lang="en-US" dirty="0"/>
              <a:t> a la </a:t>
            </a:r>
            <a:r>
              <a:rPr lang="en-US" dirty="0" err="1"/>
              <a:t>marcha</a:t>
            </a:r>
            <a:r>
              <a:rPr lang="en-US" dirty="0"/>
              <a:t>. </a:t>
            </a:r>
            <a:r>
              <a:rPr lang="en-US" dirty="0" err="1"/>
              <a:t>Dímero</a:t>
            </a:r>
            <a:r>
              <a:rPr lang="en-US" dirty="0"/>
              <a:t> D en 1550 ug/L Scan Duplex </a:t>
            </a:r>
            <a:r>
              <a:rPr lang="en-US" dirty="0" err="1"/>
              <a:t>mostró</a:t>
            </a:r>
            <a:r>
              <a:rPr lang="en-US" dirty="0"/>
              <a:t> TVP de vena Ileofemoral </a:t>
            </a:r>
            <a:r>
              <a:rPr lang="en-US" dirty="0" err="1"/>
              <a:t>izquierda</a:t>
            </a:r>
            <a:r>
              <a:rPr lang="en-US" dirty="0"/>
              <a:t>. Se </a:t>
            </a:r>
            <a:r>
              <a:rPr lang="en-US" dirty="0" err="1"/>
              <a:t>inicio</a:t>
            </a:r>
            <a:r>
              <a:rPr lang="en-US" dirty="0"/>
              <a:t> </a:t>
            </a:r>
            <a:r>
              <a:rPr lang="en-US" dirty="0" err="1"/>
              <a:t>tratamiento</a:t>
            </a:r>
            <a:r>
              <a:rPr lang="en-US" dirty="0"/>
              <a:t> con </a:t>
            </a:r>
            <a:r>
              <a:rPr lang="en-US" dirty="0" err="1"/>
              <a:t>Enoxaparina</a:t>
            </a:r>
            <a:r>
              <a:rPr lang="en-US" dirty="0"/>
              <a:t> </a:t>
            </a:r>
            <a:r>
              <a:rPr lang="en-US" dirty="0" err="1"/>
              <a:t>por</a:t>
            </a:r>
            <a:r>
              <a:rPr lang="en-US" dirty="0"/>
              <a:t> 5 </a:t>
            </a:r>
            <a:r>
              <a:rPr lang="en-US" dirty="0" err="1"/>
              <a:t>días</a:t>
            </a:r>
            <a:r>
              <a:rPr lang="en-US" dirty="0"/>
              <a:t> y </a:t>
            </a:r>
            <a:r>
              <a:rPr lang="en-US" dirty="0" err="1"/>
              <a:t>luego</a:t>
            </a:r>
            <a:r>
              <a:rPr lang="en-US" dirty="0"/>
              <a:t> se </a:t>
            </a:r>
            <a:r>
              <a:rPr lang="en-US" dirty="0" err="1"/>
              <a:t>deja</a:t>
            </a:r>
            <a:r>
              <a:rPr lang="en-US" dirty="0"/>
              <a:t> en </a:t>
            </a:r>
            <a:r>
              <a:rPr lang="en-US" dirty="0" err="1"/>
              <a:t>uso</a:t>
            </a:r>
            <a:r>
              <a:rPr lang="en-US" dirty="0"/>
              <a:t> de </a:t>
            </a:r>
            <a:r>
              <a:rPr lang="en-US" dirty="0" err="1"/>
              <a:t>Warfarina</a:t>
            </a:r>
            <a:r>
              <a:rPr lang="en-US" dirty="0"/>
              <a:t> </a:t>
            </a:r>
          </a:p>
          <a:p>
            <a:pPr marL="274320" indent="-274320"/>
            <a:r>
              <a:rPr lang="en-US" dirty="0" err="1"/>
              <a:t>Perfil</a:t>
            </a:r>
            <a:r>
              <a:rPr lang="en-US" dirty="0"/>
              <a:t> de </a:t>
            </a:r>
            <a:r>
              <a:rPr lang="en-US" dirty="0" err="1"/>
              <a:t>trombofilias</a:t>
            </a:r>
            <a:r>
              <a:rPr lang="en-US" dirty="0"/>
              <a:t> </a:t>
            </a:r>
            <a:r>
              <a:rPr lang="en-US" dirty="0" err="1"/>
              <a:t>negativo</a:t>
            </a:r>
            <a:endParaRPr lang="en-US" dirty="0"/>
          </a:p>
          <a:p>
            <a:pPr marL="274320" indent="-274320"/>
            <a:endParaRPr lang="en-US" dirty="0"/>
          </a:p>
          <a:p>
            <a:pPr marL="274320" indent="-274320"/>
            <a:r>
              <a:rPr lang="en-US" b="1" dirty="0" err="1"/>
              <a:t>Diagnostico</a:t>
            </a:r>
            <a:r>
              <a:rPr lang="en-US" b="1" dirty="0"/>
              <a:t>:  </a:t>
            </a:r>
            <a:r>
              <a:rPr lang="en-US" dirty="0" err="1"/>
              <a:t>Trombosis</a:t>
            </a:r>
            <a:r>
              <a:rPr lang="en-US" dirty="0"/>
              <a:t> </a:t>
            </a:r>
            <a:r>
              <a:rPr lang="en-US" dirty="0" err="1"/>
              <a:t>Venosa</a:t>
            </a:r>
            <a:r>
              <a:rPr lang="en-US" dirty="0"/>
              <a:t> </a:t>
            </a:r>
            <a:r>
              <a:rPr lang="en-US" dirty="0" err="1"/>
              <a:t>Profunda</a:t>
            </a:r>
            <a:r>
              <a:rPr lang="en-US" dirty="0"/>
              <a:t> proximal No </a:t>
            </a:r>
            <a:r>
              <a:rPr lang="en-US" dirty="0" err="1"/>
              <a:t>Provocado</a:t>
            </a:r>
            <a:endParaRPr lang="en-US" dirty="0"/>
          </a:p>
          <a:p>
            <a:pPr marL="274320" indent="-274320"/>
            <a:endParaRPr lang="en-US" dirty="0"/>
          </a:p>
        </p:txBody>
      </p:sp>
    </p:spTree>
    <p:extLst>
      <p:ext uri="{BB962C8B-B14F-4D97-AF65-F5344CB8AC3E}">
        <p14:creationId xmlns:p14="http://schemas.microsoft.com/office/powerpoint/2010/main" val="3170228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3439F9C-DAC1-754B-BFCF-D8CBCC3D0738}"/>
              </a:ext>
            </a:extLst>
          </p:cNvPr>
          <p:cNvSpPr>
            <a:spLocks noGrp="1"/>
          </p:cNvSpPr>
          <p:nvPr>
            <p:ph type="title"/>
          </p:nvPr>
        </p:nvSpPr>
        <p:spPr/>
        <p:txBody>
          <a:bodyPr/>
          <a:lstStyle/>
          <a:p>
            <a:r>
              <a:rPr lang="en-US" dirty="0"/>
              <a:t>¿</a:t>
            </a:r>
            <a:r>
              <a:rPr lang="en-US" dirty="0" err="1"/>
              <a:t>Considerando</a:t>
            </a:r>
            <a:r>
              <a:rPr lang="en-US" dirty="0"/>
              <a:t> </a:t>
            </a:r>
            <a:r>
              <a:rPr lang="en-US" dirty="0" err="1"/>
              <a:t>su</a:t>
            </a:r>
            <a:r>
              <a:rPr lang="en-US" dirty="0"/>
              <a:t> </a:t>
            </a:r>
            <a:r>
              <a:rPr lang="en-US" dirty="0" err="1"/>
              <a:t>condición</a:t>
            </a:r>
            <a:r>
              <a:rPr lang="en-US" dirty="0"/>
              <a:t> </a:t>
            </a:r>
            <a:r>
              <a:rPr lang="en-US" dirty="0" err="1"/>
              <a:t>clínica</a:t>
            </a:r>
            <a:r>
              <a:rPr lang="en-US" dirty="0"/>
              <a:t> actual que </a:t>
            </a:r>
            <a:r>
              <a:rPr lang="en-US" dirty="0" err="1"/>
              <a:t>tiempo</a:t>
            </a:r>
            <a:r>
              <a:rPr lang="en-US" dirty="0"/>
              <a:t> </a:t>
            </a:r>
            <a:r>
              <a:rPr lang="en-US" dirty="0" err="1"/>
              <a:t>considera</a:t>
            </a:r>
            <a:r>
              <a:rPr lang="en-US" dirty="0"/>
              <a:t> </a:t>
            </a:r>
            <a:r>
              <a:rPr lang="en-US" dirty="0" err="1"/>
              <a:t>administrar</a:t>
            </a:r>
            <a:r>
              <a:rPr lang="en-US" dirty="0"/>
              <a:t> la </a:t>
            </a:r>
            <a:r>
              <a:rPr lang="en-US" dirty="0" err="1"/>
              <a:t>anticoagulacion</a:t>
            </a:r>
            <a:r>
              <a:rPr lang="en-US" dirty="0"/>
              <a:t> con </a:t>
            </a:r>
            <a:r>
              <a:rPr lang="en-US" dirty="0" err="1"/>
              <a:t>warfarina</a:t>
            </a:r>
            <a:r>
              <a:rPr lang="en-US" dirty="0"/>
              <a:t>?</a:t>
            </a:r>
            <a:br>
              <a:rPr lang="en-US" dirty="0"/>
            </a:br>
            <a:endParaRPr lang="en-US"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endParaRPr lang="es-VE" dirty="0"/>
          </a:p>
          <a:p>
            <a:endParaRPr lang="es-VE" dirty="0"/>
          </a:p>
          <a:p>
            <a:pPr marL="457200" indent="-457200">
              <a:buFont typeface="+mj-lt"/>
              <a:buAutoNum type="alphaUcPeriod"/>
            </a:pPr>
            <a:r>
              <a:rPr lang="es-VE" dirty="0"/>
              <a:t>Le daría </a:t>
            </a:r>
            <a:r>
              <a:rPr lang="es-VE" dirty="0" err="1"/>
              <a:t>anticogulación</a:t>
            </a:r>
            <a:r>
              <a:rPr lang="es-VE" dirty="0"/>
              <a:t> por 2 meses</a:t>
            </a:r>
          </a:p>
          <a:p>
            <a:pPr marL="457200" indent="-457200">
              <a:buFont typeface="+mj-lt"/>
              <a:buAutoNum type="alphaUcPeriod"/>
            </a:pPr>
            <a:r>
              <a:rPr lang="es-VE" dirty="0"/>
              <a:t>Usaría  anticoagulación por solo 3 a 6 meses</a:t>
            </a:r>
          </a:p>
          <a:p>
            <a:pPr marL="457200" indent="-457200">
              <a:buFont typeface="+mj-lt"/>
              <a:buAutoNum type="alphaUcPeriod"/>
            </a:pPr>
            <a:r>
              <a:rPr lang="es-VE" dirty="0"/>
              <a:t>Le daría anticoagulación extendida mas allá de los 3 – 6 meses y evaluaría riesgo de recurrencia trombótica y sangrado</a:t>
            </a:r>
          </a:p>
          <a:p>
            <a:pPr marL="457200" indent="-457200">
              <a:buFont typeface="+mj-lt"/>
              <a:buAutoNum type="alphaUcPeriod"/>
            </a:pPr>
            <a:r>
              <a:rPr lang="es-VE" dirty="0"/>
              <a:t>Administraría anticoagulación indefinida </a:t>
            </a:r>
          </a:p>
          <a:p>
            <a:endParaRPr lang="en-CA" dirty="0"/>
          </a:p>
        </p:txBody>
      </p:sp>
      <p:sp>
        <p:nvSpPr>
          <p:cNvPr id="4" name="Rectangle 3">
            <a:extLst>
              <a:ext uri="{FF2B5EF4-FFF2-40B4-BE49-F238E27FC236}">
                <a16:creationId xmlns:a16="http://schemas.microsoft.com/office/drawing/2014/main" id="{99BAD767-7BAB-4B53-9712-EA8DCDE89366}"/>
              </a:ext>
            </a:extLst>
          </p:cNvPr>
          <p:cNvSpPr/>
          <p:nvPr/>
        </p:nvSpPr>
        <p:spPr>
          <a:xfrm>
            <a:off x="339712" y="3782553"/>
            <a:ext cx="11052187" cy="80102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5659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926F7-610E-CC46-96A6-1FAE6EA8D8EA}"/>
              </a:ext>
            </a:extLst>
          </p:cNvPr>
          <p:cNvSpPr>
            <a:spLocks noGrp="1"/>
          </p:cNvSpPr>
          <p:nvPr>
            <p:ph type="title"/>
          </p:nvPr>
        </p:nvSpPr>
        <p:spPr>
          <a:xfrm>
            <a:off x="473613" y="1561514"/>
            <a:ext cx="7278909" cy="713539"/>
          </a:xfrm>
        </p:spPr>
        <p:txBody>
          <a:bodyPr lIns="0" tIns="0" rIns="0" bIns="0"/>
          <a:lstStyle/>
          <a:p>
            <a:pPr marL="0" indent="0">
              <a:spcAft>
                <a:spcPts val="800"/>
              </a:spcAft>
              <a:buNone/>
            </a:pPr>
            <a:r>
              <a:rPr lang="es-ES" dirty="0"/>
              <a:t>Guías 2021 para el manejo del Tromboembolismo Venoso (TEV) para América Latina</a:t>
            </a:r>
            <a:endParaRPr lang="pt-BR" dirty="0"/>
          </a:p>
        </p:txBody>
      </p:sp>
      <p:sp>
        <p:nvSpPr>
          <p:cNvPr id="3" name="Content Placeholder 2">
            <a:extLst>
              <a:ext uri="{FF2B5EF4-FFF2-40B4-BE49-F238E27FC236}">
                <a16:creationId xmlns:a16="http://schemas.microsoft.com/office/drawing/2014/main" id="{D6598563-646C-4343-96F0-E7607957F55C}"/>
              </a:ext>
            </a:extLst>
          </p:cNvPr>
          <p:cNvSpPr>
            <a:spLocks noGrp="1"/>
          </p:cNvSpPr>
          <p:nvPr>
            <p:ph idx="1"/>
          </p:nvPr>
        </p:nvSpPr>
        <p:spPr>
          <a:xfrm>
            <a:off x="419100" y="2787026"/>
            <a:ext cx="7333422" cy="4033734"/>
          </a:xfrm>
        </p:spPr>
        <p:txBody>
          <a:bodyPr/>
          <a:lstStyle/>
          <a:p>
            <a:pPr marL="0" indent="0">
              <a:buNone/>
            </a:pPr>
            <a:endParaRPr lang="es-CO" dirty="0"/>
          </a:p>
          <a:p>
            <a:pPr marL="0" indent="0">
              <a:buNone/>
            </a:pPr>
            <a:endParaRPr lang="en-US" dirty="0"/>
          </a:p>
          <a:p>
            <a:pPr marL="0" indent="0">
              <a:buNone/>
            </a:pPr>
            <a:r>
              <a:rPr lang="en-US" sz="1600" b="0" i="0" dirty="0">
                <a:effectLst/>
              </a:rPr>
              <a:t>Ignacio Neumann, Ariel </a:t>
            </a:r>
            <a:r>
              <a:rPr lang="en-US" sz="1600" b="0" i="0" dirty="0" err="1">
                <a:effectLst/>
              </a:rPr>
              <a:t>Izcovich</a:t>
            </a:r>
            <a:r>
              <a:rPr lang="en-US" sz="1600" b="0" i="0" dirty="0">
                <a:effectLst/>
              </a:rPr>
              <a:t>, Ricardo Aguilar, Guillermo León </a:t>
            </a:r>
            <a:r>
              <a:rPr lang="en-US" sz="1600" b="0" i="0" dirty="0" err="1">
                <a:effectLst/>
              </a:rPr>
              <a:t>Basantes</a:t>
            </a:r>
            <a:r>
              <a:rPr lang="en-US" sz="1600" b="0" i="0" dirty="0">
                <a:effectLst/>
              </a:rPr>
              <a:t>, Patricia </a:t>
            </a:r>
            <a:r>
              <a:rPr lang="en-US" sz="1600" b="0" i="0" dirty="0" err="1">
                <a:effectLst/>
              </a:rPr>
              <a:t>Casais</a:t>
            </a:r>
            <a:r>
              <a:rPr lang="en-US" sz="1600" b="0" i="0" dirty="0">
                <a:effectLst/>
              </a:rPr>
              <a:t>, Cecilia </a:t>
            </a:r>
            <a:r>
              <a:rPr lang="en-US" sz="1600" b="0" i="0" dirty="0" err="1">
                <a:effectLst/>
              </a:rPr>
              <a:t>Colorio</a:t>
            </a:r>
            <a:r>
              <a:rPr lang="en-US" sz="1600" b="0" i="0" dirty="0">
                <a:effectLst/>
              </a:rPr>
              <a:t>, Cecilia Guillermo, Pedro Garcia </a:t>
            </a:r>
            <a:r>
              <a:rPr lang="en-US" sz="1600" b="0" i="0" dirty="0" err="1">
                <a:effectLst/>
              </a:rPr>
              <a:t>Lazaro</a:t>
            </a:r>
            <a:r>
              <a:rPr lang="en-US" sz="1600" b="0" i="0" dirty="0">
                <a:effectLst/>
              </a:rPr>
              <a:t>, Jaime Pereira, Luis </a:t>
            </a:r>
            <a:r>
              <a:rPr lang="en-US" sz="1600" b="0" i="0" dirty="0" err="1">
                <a:effectLst/>
              </a:rPr>
              <a:t>Meillon</a:t>
            </a:r>
            <a:r>
              <a:rPr lang="en-US" sz="1600" b="0" i="0" dirty="0">
                <a:effectLst/>
              </a:rPr>
              <a:t>, </a:t>
            </a:r>
            <a:r>
              <a:rPr lang="en-US" sz="1600" b="0" i="0" dirty="0" err="1">
                <a:effectLst/>
              </a:rPr>
              <a:t>Suely</a:t>
            </a:r>
            <a:r>
              <a:rPr lang="en-US" sz="1600" b="0" i="0" dirty="0">
                <a:effectLst/>
              </a:rPr>
              <a:t> </a:t>
            </a:r>
            <a:r>
              <a:rPr lang="en-US" sz="1600" b="0" i="0" dirty="0" err="1">
                <a:effectLst/>
              </a:rPr>
              <a:t>Meireles</a:t>
            </a:r>
            <a:r>
              <a:rPr lang="en-US" sz="1600" b="0" i="0" dirty="0">
                <a:effectLst/>
              </a:rPr>
              <a:t> </a:t>
            </a:r>
            <a:r>
              <a:rPr lang="en-US" sz="1600" b="0" i="0" dirty="0" err="1">
                <a:effectLst/>
              </a:rPr>
              <a:t>Rezende</a:t>
            </a:r>
            <a:r>
              <a:rPr lang="en-US" sz="1600" b="0" i="0" dirty="0">
                <a:effectLst/>
              </a:rPr>
              <a:t>, Juan Carlos Serrano, Mario Luis Tejerina Valle, Felipe Vera, Lorena </a:t>
            </a:r>
            <a:r>
              <a:rPr lang="en-US" sz="1600" b="0" i="0" dirty="0" err="1">
                <a:effectLst/>
              </a:rPr>
              <a:t>Karzulovic</a:t>
            </a:r>
            <a:r>
              <a:rPr lang="en-US" sz="1600" b="0" i="0" dirty="0">
                <a:effectLst/>
              </a:rPr>
              <a:t>, </a:t>
            </a:r>
            <a:r>
              <a:rPr lang="en-US" sz="1600" b="0" i="0" dirty="0" err="1">
                <a:effectLst/>
              </a:rPr>
              <a:t>GabrielRada</a:t>
            </a:r>
            <a:r>
              <a:rPr lang="en-US" sz="1600" b="0" i="0" dirty="0">
                <a:effectLst/>
              </a:rPr>
              <a:t>, </a:t>
            </a:r>
            <a:r>
              <a:rPr lang="en-US" sz="1600" b="0" i="0" dirty="0" err="1">
                <a:effectLst/>
              </a:rPr>
              <a:t>Holger</a:t>
            </a:r>
            <a:r>
              <a:rPr lang="en-US" sz="1600" b="0" i="0" dirty="0">
                <a:effectLst/>
              </a:rPr>
              <a:t> </a:t>
            </a:r>
            <a:r>
              <a:rPr lang="en-US" sz="1600" b="0" i="0" dirty="0" err="1">
                <a:effectLst/>
              </a:rPr>
              <a:t>Schunemann</a:t>
            </a:r>
            <a:r>
              <a:rPr lang="en-US" sz="1600" b="0" i="0" dirty="0">
                <a:effectLst/>
              </a:rPr>
              <a:t>. </a:t>
            </a:r>
            <a:endParaRPr lang="en-US" sz="2800" dirty="0"/>
          </a:p>
        </p:txBody>
      </p:sp>
      <p:pic>
        <p:nvPicPr>
          <p:cNvPr id="6" name="Picture 5" descr="Text&#10;&#10;Description automatically generated">
            <a:extLst>
              <a:ext uri="{FF2B5EF4-FFF2-40B4-BE49-F238E27FC236}">
                <a16:creationId xmlns:a16="http://schemas.microsoft.com/office/drawing/2014/main" id="{403E956E-300B-4C8D-AD97-CDD66112F8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8589" y="1378634"/>
            <a:ext cx="3821429" cy="5003252"/>
          </a:xfrm>
          <a:prstGeom prst="rect">
            <a:avLst/>
          </a:prstGeom>
        </p:spPr>
      </p:pic>
      <p:sp>
        <p:nvSpPr>
          <p:cNvPr id="8" name="TextBox 7">
            <a:extLst>
              <a:ext uri="{FF2B5EF4-FFF2-40B4-BE49-F238E27FC236}">
                <a16:creationId xmlns:a16="http://schemas.microsoft.com/office/drawing/2014/main" id="{EBC96721-869C-4101-AD81-EDC3916679D8}"/>
              </a:ext>
            </a:extLst>
          </p:cNvPr>
          <p:cNvSpPr txBox="1"/>
          <p:nvPr/>
        </p:nvSpPr>
        <p:spPr>
          <a:xfrm>
            <a:off x="650240" y="5481000"/>
            <a:ext cx="6096000" cy="577081"/>
          </a:xfrm>
          <a:prstGeom prst="rect">
            <a:avLst/>
          </a:prstGeom>
          <a:noFill/>
        </p:spPr>
        <p:txBody>
          <a:bodyPr wrap="square">
            <a:spAutoFit/>
          </a:bodyPr>
          <a:lstStyle/>
          <a:p>
            <a:pPr marL="0" marR="0"/>
            <a:r>
              <a:rPr lang="en-US" sz="1050" b="0" dirty="0">
                <a:solidFill>
                  <a:srgbClr val="000000"/>
                </a:solidFill>
                <a:effectLst/>
                <a:latin typeface="Trade Gothic Next" panose="020B0503040303020004" pitchFamily="34" charset="0"/>
                <a:ea typeface="Times New Roman" panose="02020603050405020304" pitchFamily="18" charset="0"/>
              </a:rPr>
              <a:t>Neumann I, </a:t>
            </a:r>
            <a:r>
              <a:rPr lang="en-US" sz="1050" b="0" dirty="0" err="1">
                <a:solidFill>
                  <a:srgbClr val="000000"/>
                </a:solidFill>
                <a:effectLst/>
                <a:latin typeface="Trade Gothic Next" panose="020B0503040303020004" pitchFamily="34" charset="0"/>
                <a:ea typeface="Times New Roman" panose="02020603050405020304" pitchFamily="18" charset="0"/>
              </a:rPr>
              <a:t>Izcovich</a:t>
            </a:r>
            <a:r>
              <a:rPr lang="en-US" sz="1050" b="0" dirty="0">
                <a:solidFill>
                  <a:srgbClr val="000000"/>
                </a:solidFill>
                <a:effectLst/>
                <a:latin typeface="Trade Gothic Next" panose="020B0503040303020004" pitchFamily="34" charset="0"/>
                <a:ea typeface="Times New Roman" panose="02020603050405020304" pitchFamily="18" charset="0"/>
              </a:rPr>
              <a:t> A, Aguilar R, et al. ASH, ABHH, ACHO, Grupo CAHT, Grupo</a:t>
            </a:r>
            <a:r>
              <a:rPr lang="en-US" sz="1050" b="0" dirty="0">
                <a:solidFill>
                  <a:srgbClr val="000000"/>
                </a:solidFill>
                <a:effectLst/>
                <a:latin typeface="Arial" panose="020B0604020202020204" pitchFamily="34" charset="0"/>
                <a:ea typeface="Times New Roman" panose="02020603050405020304" pitchFamily="18" charset="0"/>
              </a:rPr>
              <a:t> </a:t>
            </a:r>
            <a:r>
              <a:rPr lang="en-US" sz="1050" b="0" dirty="0">
                <a:solidFill>
                  <a:srgbClr val="000000"/>
                </a:solidFill>
                <a:effectLst/>
                <a:latin typeface="Trade Gothic Next" panose="020B0503040303020004" pitchFamily="34" charset="0"/>
                <a:ea typeface="Times New Roman" panose="02020603050405020304" pitchFamily="18" charset="0"/>
              </a:rPr>
              <a:t>CLAHT, SAH, SBHH, SHU, SOCHIHEM, SOMETH, Sociedad </a:t>
            </a:r>
            <a:r>
              <a:rPr lang="en-US" sz="1050" b="0" dirty="0" err="1">
                <a:solidFill>
                  <a:srgbClr val="000000"/>
                </a:solidFill>
                <a:effectLst/>
                <a:latin typeface="Trade Gothic Next" panose="020B0503040303020004" pitchFamily="34" charset="0"/>
                <a:ea typeface="Times New Roman" panose="02020603050405020304" pitchFamily="18" charset="0"/>
              </a:rPr>
              <a:t>Panameña</a:t>
            </a:r>
            <a:r>
              <a:rPr lang="en-US" sz="1050" b="0" dirty="0">
                <a:solidFill>
                  <a:srgbClr val="000000"/>
                </a:solidFill>
                <a:effectLst/>
                <a:latin typeface="Trade Gothic Next" panose="020B0503040303020004" pitchFamily="34" charset="0"/>
                <a:ea typeface="Times New Roman" panose="02020603050405020304" pitchFamily="18" charset="0"/>
              </a:rPr>
              <a:t> de </a:t>
            </a:r>
            <a:r>
              <a:rPr lang="en-US" sz="1050" b="0" dirty="0" err="1">
                <a:solidFill>
                  <a:srgbClr val="000000"/>
                </a:solidFill>
                <a:effectLst/>
                <a:latin typeface="Trade Gothic Next" panose="020B0503040303020004" pitchFamily="34" charset="0"/>
                <a:ea typeface="Times New Roman" panose="02020603050405020304" pitchFamily="18" charset="0"/>
              </a:rPr>
              <a:t>Hematología</a:t>
            </a:r>
            <a:r>
              <a:rPr lang="en-US" sz="1050" b="0" dirty="0">
                <a:solidFill>
                  <a:srgbClr val="000000"/>
                </a:solidFill>
                <a:effectLst/>
                <a:latin typeface="Trade Gothic Next" panose="020B0503040303020004" pitchFamily="34" charset="0"/>
                <a:ea typeface="Times New Roman" panose="02020603050405020304" pitchFamily="18" charset="0"/>
              </a:rPr>
              <a:t>, SPH, and SVH 2021 guidelines for management of venous thromboembolism in Latin America. </a:t>
            </a:r>
            <a:r>
              <a:rPr lang="en-US" sz="1050" b="0" i="1" dirty="0">
                <a:solidFill>
                  <a:srgbClr val="000000"/>
                </a:solidFill>
                <a:effectLst/>
                <a:latin typeface="Trade Gothic Next" panose="020B0503040303020004" pitchFamily="34" charset="0"/>
                <a:ea typeface="Times New Roman" panose="02020603050405020304" pitchFamily="18" charset="0"/>
              </a:rPr>
              <a:t>Blood Adv</a:t>
            </a:r>
            <a:r>
              <a:rPr lang="en-US" sz="1050" b="0" dirty="0">
                <a:solidFill>
                  <a:srgbClr val="000000"/>
                </a:solidFill>
                <a:effectLst/>
                <a:latin typeface="Trade Gothic Next" panose="020B0503040303020004" pitchFamily="34" charset="0"/>
                <a:ea typeface="Times New Roman" panose="02020603050405020304" pitchFamily="18" charset="0"/>
              </a:rPr>
              <a:t>. 2021;5(15):3032-3046.</a:t>
            </a:r>
            <a:endParaRPr lang="en-US" sz="20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34744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431294253"/>
              </p:ext>
            </p:extLst>
          </p:nvPr>
        </p:nvGraphicFramePr>
        <p:xfrm>
          <a:off x="419100" y="2858918"/>
          <a:ext cx="7686174" cy="308639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488067">
                  <a:extLst>
                    <a:ext uri="{9D8B030D-6E8A-4147-A177-3AD203B41FA5}">
                      <a16:colId xmlns:a16="http://schemas.microsoft.com/office/drawing/2014/main" val="815985156"/>
                    </a:ext>
                  </a:extLst>
                </a:gridCol>
                <a:gridCol w="2053825">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Duración</a:t>
                      </a:r>
                      <a:r>
                        <a:rPr lang="en-CA" sz="1400" b="0" i="0" dirty="0">
                          <a:solidFill>
                            <a:schemeClr val="tx1">
                              <a:lumMod val="50000"/>
                              <a:lumOff val="50000"/>
                            </a:schemeClr>
                          </a:solidFill>
                        </a:rPr>
                        <a:t> de </a:t>
                      </a:r>
                      <a:r>
                        <a:rPr lang="en-CA" sz="1400" b="0" i="0" dirty="0" err="1">
                          <a:solidFill>
                            <a:schemeClr val="tx1">
                              <a:lumMod val="50000"/>
                              <a:lumOff val="50000"/>
                            </a:schemeClr>
                          </a:solidFill>
                        </a:rPr>
                        <a:t>antitrombotico</a:t>
                      </a:r>
                      <a:r>
                        <a:rPr lang="en-CA" sz="1400" b="0" i="0" dirty="0">
                          <a:solidFill>
                            <a:schemeClr val="tx1">
                              <a:lumMod val="50000"/>
                              <a:lumOff val="50000"/>
                            </a:schemeClr>
                          </a:solidFill>
                        </a:rPr>
                        <a:t> </a:t>
                      </a:r>
                      <a:r>
                        <a:rPr lang="en-CA" sz="1400" b="0" i="0" dirty="0" err="1">
                          <a:solidFill>
                            <a:schemeClr val="tx1">
                              <a:lumMod val="50000"/>
                              <a:lumOff val="50000"/>
                            </a:schemeClr>
                          </a:solidFill>
                        </a:rPr>
                        <a:t>definida</a:t>
                      </a:r>
                      <a:r>
                        <a:rPr lang="en-CA" sz="1400" b="0" i="0" dirty="0">
                          <a:solidFill>
                            <a:schemeClr val="tx1">
                              <a:lumMod val="50000"/>
                              <a:lumOff val="50000"/>
                            </a:schemeClr>
                          </a:solidFill>
                        </a:rPr>
                        <a:t> (12 meses o </a:t>
                      </a:r>
                      <a:r>
                        <a:rPr lang="en-CA" sz="1400" b="0" i="0" dirty="0" err="1">
                          <a:solidFill>
                            <a:schemeClr val="tx1">
                              <a:lumMod val="50000"/>
                              <a:lumOff val="50000"/>
                            </a:schemeClr>
                          </a:solidFill>
                        </a:rPr>
                        <a:t>menos</a:t>
                      </a:r>
                      <a:r>
                        <a:rPr lang="en-CA" sz="1400" b="0" i="0" dirty="0">
                          <a:solidFill>
                            <a:schemeClr val="tx1">
                              <a:lumMod val="50000"/>
                              <a:lumOff val="50000"/>
                            </a:schemeClr>
                          </a:solidFill>
                        </a:rPr>
                        <a: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Duración</a:t>
                      </a:r>
                      <a:r>
                        <a:rPr lang="en-CA" sz="1400" b="0" i="0" dirty="0">
                          <a:solidFill>
                            <a:schemeClr val="tx1">
                              <a:lumMod val="50000"/>
                              <a:lumOff val="50000"/>
                            </a:schemeClr>
                          </a:solidFill>
                        </a:rPr>
                        <a:t> de </a:t>
                      </a:r>
                      <a:r>
                        <a:rPr lang="en-CA" sz="1400" b="0" i="0" dirty="0" err="1">
                          <a:solidFill>
                            <a:schemeClr val="tx1">
                              <a:lumMod val="50000"/>
                              <a:lumOff val="50000"/>
                            </a:schemeClr>
                          </a:solidFill>
                        </a:rPr>
                        <a:t>antitrombotico</a:t>
                      </a:r>
                      <a:r>
                        <a:rPr lang="en-CA" sz="1400" b="0" i="0" dirty="0">
                          <a:solidFill>
                            <a:schemeClr val="tx1">
                              <a:lumMod val="50000"/>
                              <a:lumOff val="50000"/>
                            </a:schemeClr>
                          </a:solidFill>
                        </a:rPr>
                        <a:t> </a:t>
                      </a:r>
                      <a:r>
                        <a:rPr lang="en-CA" sz="1400" b="0" i="0" dirty="0" err="1">
                          <a:solidFill>
                            <a:schemeClr val="tx1">
                              <a:lumMod val="50000"/>
                              <a:lumOff val="50000"/>
                            </a:schemeClr>
                          </a:solidFill>
                        </a:rPr>
                        <a:t>indefinida</a:t>
                      </a:r>
                      <a:endParaRPr lang="en-CA" sz="1400" b="0" i="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69062">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Mortalidad</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0.75</a:t>
                      </a:r>
                    </a:p>
                    <a:p>
                      <a:pPr algn="ctr"/>
                      <a:r>
                        <a:rPr lang="es-CO" sz="1400" kern="1200" dirty="0">
                          <a:solidFill>
                            <a:schemeClr val="tx1">
                              <a:lumMod val="50000"/>
                              <a:lumOff val="50000"/>
                            </a:schemeClr>
                          </a:solidFill>
                          <a:latin typeface="+mn-lt"/>
                          <a:ea typeface="+mn-ea"/>
                          <a:cs typeface="+mn-cs"/>
                        </a:rPr>
                        <a:t>(0.49 -1.13) </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18 por 1,000</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5 menos por 1,000</a:t>
                      </a:r>
                    </a:p>
                    <a:p>
                      <a:pPr algn="ctr"/>
                      <a:r>
                        <a:rPr lang="es-CO" sz="1400" kern="1200" dirty="0">
                          <a:solidFill>
                            <a:schemeClr val="tx1">
                              <a:lumMod val="50000"/>
                              <a:lumOff val="50000"/>
                            </a:schemeClr>
                          </a:solidFill>
                          <a:latin typeface="+mn-lt"/>
                          <a:ea typeface="+mn-ea"/>
                          <a:cs typeface="+mn-cs"/>
                        </a:rPr>
                        <a:t>(9 menos a 2 mas) </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0.29</a:t>
                      </a:r>
                    </a:p>
                    <a:p>
                      <a:pPr algn="ctr"/>
                      <a:r>
                        <a:rPr lang="es-CO" sz="1400" b="0" kern="1200" dirty="0">
                          <a:solidFill>
                            <a:schemeClr val="tx1">
                              <a:lumMod val="50000"/>
                              <a:lumOff val="50000"/>
                            </a:schemeClr>
                          </a:solidFill>
                          <a:latin typeface="+mn-lt"/>
                          <a:ea typeface="+mn-ea"/>
                          <a:cs typeface="+mn-cs"/>
                        </a:rPr>
                        <a:t>(0.15 -0.56) </a:t>
                      </a:r>
                      <a:endParaRPr lang="en-CA" sz="9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  29 por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21 menos por 1,000</a:t>
                      </a:r>
                    </a:p>
                    <a:p>
                      <a:pPr algn="ctr"/>
                      <a:r>
                        <a:rPr lang="es-CO" sz="1400" kern="1200" dirty="0">
                          <a:solidFill>
                            <a:schemeClr val="tx1">
                              <a:lumMod val="50000"/>
                              <a:lumOff val="50000"/>
                            </a:schemeClr>
                          </a:solidFill>
                          <a:latin typeface="+mn-lt"/>
                          <a:ea typeface="+mn-ea"/>
                          <a:cs typeface="+mn-cs"/>
                        </a:rPr>
                        <a:t>(25 menos a 13 menos)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TVP </a:t>
                      </a:r>
                      <a:r>
                        <a:rPr lang="en-CA" sz="1400" dirty="0" err="1">
                          <a:solidFill>
                            <a:schemeClr val="tx1">
                              <a:lumMod val="50000"/>
                              <a:lumOff val="50000"/>
                            </a:schemeClr>
                          </a:solidFill>
                        </a:rPr>
                        <a:t>sintomática</a:t>
                      </a:r>
                      <a:r>
                        <a:rPr lang="en-CA" sz="1400" dirty="0">
                          <a:solidFill>
                            <a:schemeClr val="tx1">
                              <a:lumMod val="50000"/>
                              <a:lumOff val="50000"/>
                            </a:schemeClr>
                          </a:solidFill>
                        </a:rPr>
                        <a:t> . </a:t>
                      </a:r>
                    </a:p>
                    <a:p>
                      <a:pPr algn="l"/>
                      <a:r>
                        <a:rPr lang="en-CA" sz="1400"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0.20</a:t>
                      </a:r>
                    </a:p>
                    <a:p>
                      <a:pPr algn="ctr"/>
                      <a:r>
                        <a:rPr lang="es-CO" sz="1400" b="0" kern="1200" dirty="0">
                          <a:solidFill>
                            <a:schemeClr val="tx1">
                              <a:lumMod val="50000"/>
                              <a:lumOff val="50000"/>
                            </a:schemeClr>
                          </a:solidFill>
                          <a:latin typeface="+mn-lt"/>
                          <a:ea typeface="+mn-ea"/>
                          <a:cs typeface="+mn-cs"/>
                        </a:rPr>
                        <a:t>(0.12 to0.34) </a:t>
                      </a:r>
                      <a:endParaRPr lang="en-CA" sz="6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63 per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50 </a:t>
                      </a:r>
                      <a:r>
                        <a:rPr lang="es-CO" sz="1400" b="1" kern="1200" dirty="0" err="1">
                          <a:solidFill>
                            <a:schemeClr val="tx1">
                              <a:lumMod val="50000"/>
                              <a:lumOff val="50000"/>
                            </a:schemeClr>
                          </a:solidFill>
                          <a:latin typeface="+mn-lt"/>
                          <a:ea typeface="+mn-ea"/>
                          <a:cs typeface="+mn-cs"/>
                        </a:rPr>
                        <a:t>fewer</a:t>
                      </a:r>
                      <a:r>
                        <a:rPr lang="es-CO" sz="1400" b="1" kern="1200" dirty="0">
                          <a:solidFill>
                            <a:schemeClr val="tx1">
                              <a:lumMod val="50000"/>
                              <a:lumOff val="50000"/>
                            </a:schemeClr>
                          </a:solidFill>
                          <a:latin typeface="+mn-lt"/>
                          <a:ea typeface="+mn-ea"/>
                          <a:cs typeface="+mn-cs"/>
                        </a:rPr>
                        <a:t> por 1,000</a:t>
                      </a:r>
                    </a:p>
                    <a:p>
                      <a:pPr algn="ctr"/>
                      <a:r>
                        <a:rPr lang="es-CO" sz="1400" kern="1200" dirty="0">
                          <a:solidFill>
                            <a:schemeClr val="tx1">
                              <a:lumMod val="50000"/>
                              <a:lumOff val="50000"/>
                            </a:schemeClr>
                          </a:solidFill>
                          <a:latin typeface="+mn-lt"/>
                          <a:ea typeface="+mn-ea"/>
                          <a:cs typeface="+mn-cs"/>
                        </a:rPr>
                        <a:t>(56 menos a 42 menos)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Sangrado</a:t>
                      </a:r>
                      <a:r>
                        <a:rPr lang="en-CA" sz="1400" dirty="0">
                          <a:solidFill>
                            <a:schemeClr val="tx1">
                              <a:lumMod val="50000"/>
                              <a:lumOff val="50000"/>
                            </a:schemeClr>
                          </a:solidFill>
                        </a:rPr>
                        <a:t>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2.24</a:t>
                      </a:r>
                    </a:p>
                    <a:p>
                      <a:pPr algn="ctr"/>
                      <a:r>
                        <a:rPr lang="es-CO" sz="1400" kern="1200" dirty="0">
                          <a:solidFill>
                            <a:schemeClr val="tx1">
                              <a:lumMod val="50000"/>
                              <a:lumOff val="50000"/>
                            </a:schemeClr>
                          </a:solidFill>
                          <a:latin typeface="+mn-lt"/>
                          <a:ea typeface="+mn-ea"/>
                          <a:cs typeface="+mn-cs"/>
                        </a:rPr>
                        <a:t>(1.49 to 3.35)</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5 per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6 mas por 1,000 </a:t>
                      </a:r>
                    </a:p>
                    <a:p>
                      <a:pPr algn="ctr"/>
                      <a:r>
                        <a:rPr lang="es-CO" sz="1400" kern="1200" dirty="0">
                          <a:solidFill>
                            <a:schemeClr val="tx1">
                              <a:lumMod val="50000"/>
                              <a:lumOff val="50000"/>
                            </a:schemeClr>
                          </a:solidFill>
                          <a:latin typeface="+mn-lt"/>
                          <a:ea typeface="+mn-ea"/>
                          <a:cs typeface="+mn-cs"/>
                        </a:rPr>
                        <a:t>(2 mas a 12 mas)</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27682" y="2858918"/>
            <a:ext cx="2989888" cy="3400931"/>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moderada, por lo que el panel también consideró </a:t>
            </a:r>
            <a:r>
              <a:rPr lang="en-CA"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Se debe considerar el riesgo individual de recurrencia de TEV, el riesgo de sangrado, costos, acceso al seguimiento y monitoreo, además valores y preferencias de los pacientes. </a:t>
            </a:r>
            <a:endParaRPr lang="es-CO" sz="1400" dirty="0">
              <a:solidFill>
                <a:schemeClr val="tx1">
                  <a:lumMod val="50000"/>
                  <a:lumOff val="50000"/>
                </a:schemeClr>
              </a:solidFill>
            </a:endParaRP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Esta recomendación aplica a pacientes con riesgo promedio de sangrado. </a:t>
            </a: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Riesgo de sangrado puede cambiar en el tiempo, el beneficio vs riesgo de anticoagulación debe reevaluarse periódicamente.</a:t>
            </a:r>
            <a:endParaRPr lang="en-CA" sz="140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503927" y="406917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92803" y="459981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92803" y="508575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500926" y="561260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11D4F820-6F47-424D-A194-3223FBAD5FBD}"/>
              </a:ext>
            </a:extLst>
          </p:cNvPr>
          <p:cNvGrpSpPr/>
          <p:nvPr/>
        </p:nvGrpSpPr>
        <p:grpSpPr>
          <a:xfrm>
            <a:off x="7836129" y="6309585"/>
            <a:ext cx="4355871" cy="276999"/>
            <a:chOff x="6764144" y="6483928"/>
            <a:chExt cx="4355871" cy="276999"/>
          </a:xfrm>
        </p:grpSpPr>
        <p:sp>
          <p:nvSpPr>
            <p:cNvPr id="22" name="TextBox 21">
              <a:extLst>
                <a:ext uri="{FF2B5EF4-FFF2-40B4-BE49-F238E27FC236}">
                  <a16:creationId xmlns:a16="http://schemas.microsoft.com/office/drawing/2014/main" id="{8E782D59-00C4-5B44-9247-28F3D89BCB1A}"/>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3" name="Oval 22">
              <a:extLst>
                <a:ext uri="{FF2B5EF4-FFF2-40B4-BE49-F238E27FC236}">
                  <a16:creationId xmlns:a16="http://schemas.microsoft.com/office/drawing/2014/main" id="{184BF6F2-01E0-5C48-ADCE-80B4D6F9254B}"/>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E7BEEFF-E6D7-4845-AD13-9ECBEF4ED800}"/>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A6A99EC4-F34E-2E49-8323-DB71A9F75AF4}"/>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65364F7-FABB-C341-BEFA-C41A22E397AD}"/>
              </a:ext>
            </a:extLst>
          </p:cNvPr>
          <p:cNvSpPr>
            <a:spLocks noGrp="1"/>
          </p:cNvSpPr>
          <p:nvPr>
            <p:ph type="title"/>
          </p:nvPr>
        </p:nvSpPr>
        <p:spPr/>
        <p:txBody>
          <a:bodyPr lIns="0"/>
          <a:lstStyle/>
          <a:p>
            <a:r>
              <a:rPr lang="en-US" b="0" dirty="0" err="1"/>
              <a:t>Recomendación</a:t>
            </a:r>
            <a:endParaRPr lang="en-US" b="0" dirty="0"/>
          </a:p>
        </p:txBody>
      </p:sp>
      <p:sp>
        <p:nvSpPr>
          <p:cNvPr id="5" name="Content Placeholder 4">
            <a:extLst>
              <a:ext uri="{FF2B5EF4-FFF2-40B4-BE49-F238E27FC236}">
                <a16:creationId xmlns:a16="http://schemas.microsoft.com/office/drawing/2014/main" id="{1D433B5A-31C7-1B41-9437-E3191420F39D}"/>
              </a:ext>
            </a:extLst>
          </p:cNvPr>
          <p:cNvSpPr>
            <a:spLocks noGrp="1"/>
          </p:cNvSpPr>
          <p:nvPr>
            <p:ph idx="1"/>
          </p:nvPr>
        </p:nvSpPr>
        <p:spPr>
          <a:xfrm>
            <a:off x="419100" y="2033094"/>
            <a:ext cx="10972800" cy="1075861"/>
          </a:xfrm>
        </p:spPr>
        <p:txBody>
          <a:bodyPr/>
          <a:lstStyle/>
          <a:p>
            <a:pPr marL="0" indent="0">
              <a:buNone/>
            </a:pPr>
            <a:r>
              <a:rPr lang="en-US" sz="1600" dirty="0" err="1"/>
              <a:t>En</a:t>
            </a:r>
            <a:r>
              <a:rPr lang="en-US" sz="1600" dirty="0"/>
              <a:t> </a:t>
            </a:r>
            <a:r>
              <a:rPr lang="en-US" sz="1600" dirty="0" err="1"/>
              <a:t>pacientes</a:t>
            </a:r>
            <a:r>
              <a:rPr lang="en-US" sz="1600" dirty="0"/>
              <a:t> con TVP o EP no </a:t>
            </a:r>
            <a:r>
              <a:rPr lang="en-US" sz="1600" dirty="0" err="1"/>
              <a:t>provocadas</a:t>
            </a:r>
            <a:r>
              <a:rPr lang="en-US" sz="1600" dirty="0"/>
              <a:t>, el Panel </a:t>
            </a:r>
            <a:r>
              <a:rPr lang="en-US" sz="1600" dirty="0" err="1"/>
              <a:t>Latinoamericana</a:t>
            </a:r>
            <a:r>
              <a:rPr lang="en-US" sz="1600" dirty="0"/>
              <a:t> de ASH </a:t>
            </a:r>
            <a:r>
              <a:rPr lang="en-US" sz="1600" dirty="0" err="1"/>
              <a:t>sugiere</a:t>
            </a:r>
            <a:r>
              <a:rPr lang="en-US" sz="1600" dirty="0"/>
              <a:t> </a:t>
            </a:r>
            <a:r>
              <a:rPr lang="en-US" sz="1600" b="1" u="sng" dirty="0" err="1"/>
              <a:t>mantener</a:t>
            </a:r>
            <a:r>
              <a:rPr lang="en-US" sz="1600" b="1" u="sng" dirty="0"/>
              <a:t> la </a:t>
            </a:r>
            <a:r>
              <a:rPr lang="en-US" sz="1600" b="1" u="sng" dirty="0" err="1"/>
              <a:t>anticoagulación</a:t>
            </a:r>
            <a:r>
              <a:rPr lang="en-US" sz="1600" b="1" u="sng" dirty="0"/>
              <a:t> </a:t>
            </a:r>
            <a:r>
              <a:rPr lang="en-US" sz="1600" b="1" u="sng" dirty="0" err="1"/>
              <a:t>indefinida</a:t>
            </a:r>
            <a:r>
              <a:rPr lang="en-US" sz="1600" b="1" u="sng" dirty="0"/>
              <a:t> </a:t>
            </a:r>
            <a:r>
              <a:rPr lang="en-US" sz="1600" b="1" u="sng" dirty="0" err="1"/>
              <a:t>sobre</a:t>
            </a:r>
            <a:r>
              <a:rPr lang="en-US" sz="1600" b="1" u="sng" dirty="0"/>
              <a:t> la </a:t>
            </a:r>
            <a:r>
              <a:rPr lang="en-US" sz="1600" b="1" u="sng" dirty="0" err="1"/>
              <a:t>interrupción</a:t>
            </a:r>
            <a:r>
              <a:rPr lang="en-US" sz="1600" b="1" u="sng" dirty="0"/>
              <a:t> de la </a:t>
            </a:r>
            <a:r>
              <a:rPr lang="en-US" sz="1600" b="1" u="sng" dirty="0" err="1"/>
              <a:t>misma</a:t>
            </a:r>
            <a:r>
              <a:rPr lang="en-US" sz="1600" b="1" u="sng" dirty="0"/>
              <a:t> </a:t>
            </a:r>
            <a:r>
              <a:rPr lang="en-US" sz="1600" b="1" u="sng" dirty="0" err="1"/>
              <a:t>después</a:t>
            </a:r>
            <a:r>
              <a:rPr lang="en-US" sz="1600" b="1" u="sng" dirty="0"/>
              <a:t> de un </a:t>
            </a:r>
            <a:r>
              <a:rPr lang="en-US" sz="1600" b="1" u="sng" dirty="0" err="1"/>
              <a:t>período</a:t>
            </a:r>
            <a:r>
              <a:rPr lang="en-US" sz="1600" b="1" u="sng" dirty="0"/>
              <a:t> de 3 a 6 meses</a:t>
            </a:r>
            <a:r>
              <a:rPr lang="en-US" sz="1600" i="1" dirty="0"/>
              <a:t> (</a:t>
            </a:r>
            <a:r>
              <a:rPr lang="en-US" sz="1600" i="1" dirty="0" err="1"/>
              <a:t>recomendación</a:t>
            </a:r>
            <a:r>
              <a:rPr lang="en-US" sz="1600" i="1" dirty="0"/>
              <a:t> </a:t>
            </a:r>
            <a:r>
              <a:rPr lang="en-US" sz="1600" i="1" dirty="0" err="1"/>
              <a:t>condicional</a:t>
            </a:r>
            <a:r>
              <a:rPr lang="en-US" sz="1600" i="1" dirty="0"/>
              <a:t> </a:t>
            </a:r>
            <a:r>
              <a:rPr lang="en-US" sz="1600" i="1" dirty="0" err="1"/>
              <a:t>basada</a:t>
            </a:r>
            <a:r>
              <a:rPr lang="en-US" sz="1600" i="1" dirty="0"/>
              <a:t> </a:t>
            </a:r>
            <a:r>
              <a:rPr lang="en-US" sz="1600" i="1" dirty="0" err="1"/>
              <a:t>en</a:t>
            </a:r>
            <a:r>
              <a:rPr lang="en-US" sz="1600" i="1" dirty="0"/>
              <a:t> la </a:t>
            </a:r>
            <a:r>
              <a:rPr lang="en-US" sz="1600" i="1" dirty="0" err="1"/>
              <a:t>certeza</a:t>
            </a:r>
            <a:r>
              <a:rPr lang="en-US" sz="1600" i="1" dirty="0"/>
              <a:t> </a:t>
            </a:r>
            <a:r>
              <a:rPr lang="en-US" sz="1600" i="1" dirty="0" err="1"/>
              <a:t>moderada</a:t>
            </a:r>
            <a:r>
              <a:rPr lang="en-US" sz="1600" i="1" dirty="0"/>
              <a:t> </a:t>
            </a:r>
            <a:r>
              <a:rPr lang="en-US" sz="1600" i="1" dirty="0" err="1"/>
              <a:t>en</a:t>
            </a:r>
            <a:r>
              <a:rPr lang="en-US" sz="1600" i="1" dirty="0"/>
              <a:t> la </a:t>
            </a:r>
            <a:r>
              <a:rPr lang="en-US" sz="1600" i="1" dirty="0" err="1"/>
              <a:t>evidencia</a:t>
            </a:r>
            <a:r>
              <a:rPr lang="en-US" sz="1600" i="1" dirty="0"/>
              <a:t> </a:t>
            </a:r>
            <a:r>
              <a:rPr lang="en-US" sz="1600" i="1" dirty="0" err="1"/>
              <a:t>sobre</a:t>
            </a:r>
            <a:r>
              <a:rPr lang="en-US" sz="1600" i="1" dirty="0"/>
              <a:t> los </a:t>
            </a:r>
            <a:r>
              <a:rPr lang="en-US" sz="1600" i="1" dirty="0" err="1"/>
              <a:t>efectos</a:t>
            </a:r>
            <a:r>
              <a:rPr lang="en-US" sz="1600" i="1" dirty="0"/>
              <a:t>). </a:t>
            </a:r>
            <a:endParaRPr lang="en-US" sz="1600" dirty="0"/>
          </a:p>
        </p:txBody>
      </p:sp>
    </p:spTree>
    <p:extLst>
      <p:ext uri="{BB962C8B-B14F-4D97-AF65-F5344CB8AC3E}">
        <p14:creationId xmlns:p14="http://schemas.microsoft.com/office/powerpoint/2010/main" val="273402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bwMode="auto">
          <a:xfrm>
            <a:off x="2717800" y="1940955"/>
            <a:ext cx="7720840" cy="4375150"/>
          </a:xfrm>
          <a:prstGeom prst="roundRect">
            <a:avLst/>
          </a:prstGeom>
          <a:solidFill>
            <a:srgbClr val="E43D31"/>
          </a:solidFill>
          <a:ln w="19050" cap="flat" cmpd="sng" algn="ctr">
            <a:solidFill>
              <a:schemeClr val="bg1"/>
            </a:solidFill>
            <a:prstDash val="solid"/>
            <a:round/>
            <a:headEnd type="none" w="med" len="med"/>
            <a:tailEnd type="none" w="med" len="med"/>
          </a:ln>
          <a:effectLst/>
        </p:spPr>
        <p:txBody>
          <a:bodyPr anchor="ctr" anchorCtr="0"/>
          <a:lstStyle/>
          <a:p>
            <a:pPr algn="r" eaLnBrk="1" hangingPunct="1">
              <a:defRPr/>
            </a:pPr>
            <a:endParaRPr lang="es-CO" b="1" dirty="0">
              <a:solidFill>
                <a:schemeClr val="bg1"/>
              </a:solidFill>
              <a:latin typeface="Arial" charset="0"/>
            </a:endParaRPr>
          </a:p>
          <a:p>
            <a:pPr algn="r" eaLnBrk="1" hangingPunct="1">
              <a:defRPr/>
            </a:pPr>
            <a:r>
              <a:rPr lang="es-CO" b="1" dirty="0">
                <a:solidFill>
                  <a:schemeClr val="bg1"/>
                </a:solidFill>
                <a:latin typeface="Arial" charset="0"/>
              </a:rPr>
              <a:t>Riesgo de Recurrencia</a:t>
            </a:r>
          </a:p>
          <a:p>
            <a:pPr algn="r" eaLnBrk="1" hangingPunct="1">
              <a:defRPr/>
            </a:pPr>
            <a:r>
              <a:rPr lang="es-CO" b="1" dirty="0">
                <a:solidFill>
                  <a:schemeClr val="bg1"/>
                </a:solidFill>
                <a:latin typeface="Arial" charset="0"/>
              </a:rPr>
              <a:t>luego de parar</a:t>
            </a:r>
          </a:p>
          <a:p>
            <a:pPr algn="r" eaLnBrk="1" hangingPunct="1">
              <a:defRPr/>
            </a:pPr>
            <a:r>
              <a:rPr lang="es-CO" b="1" dirty="0">
                <a:solidFill>
                  <a:schemeClr val="bg1"/>
                </a:solidFill>
                <a:latin typeface="Arial" charset="0"/>
              </a:rPr>
              <a:t> anticoagulacion</a:t>
            </a:r>
          </a:p>
          <a:p>
            <a:pPr algn="r" eaLnBrk="1" hangingPunct="1">
              <a:defRPr/>
            </a:pPr>
            <a:endParaRPr lang="es-CO" b="1" dirty="0">
              <a:solidFill>
                <a:schemeClr val="bg1"/>
              </a:solidFill>
              <a:latin typeface="Arial" charset="0"/>
            </a:endParaRPr>
          </a:p>
          <a:p>
            <a:pPr algn="r" eaLnBrk="1" hangingPunct="1">
              <a:defRPr/>
            </a:pPr>
            <a:r>
              <a:rPr lang="es-CO" dirty="0">
                <a:solidFill>
                  <a:schemeClr val="bg1"/>
                </a:solidFill>
                <a:latin typeface="Arial" charset="0"/>
              </a:rPr>
              <a:t>Efectividad del tratamiento en </a:t>
            </a:r>
          </a:p>
          <a:p>
            <a:pPr algn="r" eaLnBrk="1" hangingPunct="1">
              <a:defRPr/>
            </a:pPr>
            <a:r>
              <a:rPr lang="es-CO" dirty="0">
                <a:solidFill>
                  <a:schemeClr val="bg1"/>
                </a:solidFill>
                <a:latin typeface="Arial" charset="0"/>
              </a:rPr>
              <a:t>Episodio agudo.</a:t>
            </a:r>
          </a:p>
          <a:p>
            <a:pPr algn="r" eaLnBrk="1" hangingPunct="1">
              <a:defRPr/>
            </a:pPr>
            <a:endParaRPr lang="es-CO" dirty="0">
              <a:solidFill>
                <a:schemeClr val="bg1"/>
              </a:solidFill>
              <a:latin typeface="Arial" charset="0"/>
            </a:endParaRPr>
          </a:p>
          <a:p>
            <a:pPr algn="r" eaLnBrk="1" hangingPunct="1">
              <a:defRPr/>
            </a:pPr>
            <a:r>
              <a:rPr lang="es-CO" dirty="0">
                <a:solidFill>
                  <a:schemeClr val="bg1"/>
                </a:solidFill>
                <a:latin typeface="Arial" charset="0"/>
              </a:rPr>
              <a:t>Riesgo recurrencia intrínseco</a:t>
            </a:r>
          </a:p>
          <a:p>
            <a:pPr algn="r" eaLnBrk="1" hangingPunct="1">
              <a:defRPr/>
            </a:pPr>
            <a:r>
              <a:rPr lang="es-CO" dirty="0">
                <a:solidFill>
                  <a:schemeClr val="bg1"/>
                </a:solidFill>
                <a:latin typeface="Arial" charset="0"/>
              </a:rPr>
              <a:t>de cada caso en TEV</a:t>
            </a:r>
          </a:p>
        </p:txBody>
      </p:sp>
      <p:sp>
        <p:nvSpPr>
          <p:cNvPr id="8" name="7 Rectángulo redondeado"/>
          <p:cNvSpPr/>
          <p:nvPr/>
        </p:nvSpPr>
        <p:spPr bwMode="auto">
          <a:xfrm>
            <a:off x="2717800" y="1940955"/>
            <a:ext cx="4032250" cy="3968750"/>
          </a:xfrm>
          <a:prstGeom prst="roundRect">
            <a:avLst/>
          </a:prstGeom>
          <a:solidFill>
            <a:srgbClr val="90CCD3"/>
          </a:solidFill>
          <a:ln w="19050" cap="flat" cmpd="sng" algn="ctr">
            <a:solidFill>
              <a:schemeClr val="bg1"/>
            </a:solidFill>
            <a:prstDash val="solid"/>
            <a:round/>
            <a:headEnd type="none" w="med" len="med"/>
            <a:tailEnd type="none" w="med" len="med"/>
          </a:ln>
          <a:effectLst/>
        </p:spPr>
        <p:txBody>
          <a:bodyPr anchor="b" anchorCtr="0"/>
          <a:lstStyle/>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latin typeface="Arial" charset="0"/>
            </a:endParaRPr>
          </a:p>
          <a:p>
            <a:pPr eaLnBrk="1" hangingPunct="1">
              <a:defRPr/>
            </a:pPr>
            <a:r>
              <a:rPr lang="es-CO" b="1" dirty="0">
                <a:latin typeface="Arial" charset="0"/>
              </a:rPr>
              <a:t>30.3% luego de 8 años</a:t>
            </a:r>
            <a:endParaRPr lang="es-ES" b="1" dirty="0">
              <a:latin typeface="Arial" charset="0"/>
            </a:endParaRPr>
          </a:p>
        </p:txBody>
      </p:sp>
      <p:sp>
        <p:nvSpPr>
          <p:cNvPr id="7" name="6 Rectángulo redondeado"/>
          <p:cNvSpPr/>
          <p:nvPr/>
        </p:nvSpPr>
        <p:spPr bwMode="auto">
          <a:xfrm>
            <a:off x="2717800" y="1940955"/>
            <a:ext cx="3708400" cy="3328988"/>
          </a:xfrm>
          <a:prstGeom prst="roundRect">
            <a:avLst/>
          </a:prstGeom>
          <a:solidFill>
            <a:srgbClr val="8B80A3"/>
          </a:solidFill>
          <a:ln w="19050" cap="flat" cmpd="sng" algn="ctr">
            <a:solidFill>
              <a:schemeClr val="bg1"/>
            </a:solidFill>
            <a:prstDash val="solid"/>
            <a:round/>
            <a:headEnd type="none" w="med" len="med"/>
            <a:tailEnd type="none" w="med" len="med"/>
          </a:ln>
          <a:effectLst/>
        </p:spPr>
        <p:txBody>
          <a:bodyPr anchor="b" anchorCtr="0"/>
          <a:lstStyle/>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latin typeface="Arial" charset="0"/>
            </a:endParaRPr>
          </a:p>
          <a:p>
            <a:pPr eaLnBrk="1" hangingPunct="1">
              <a:defRPr/>
            </a:pPr>
            <a:r>
              <a:rPr lang="es-CO" b="1" dirty="0">
                <a:latin typeface="Arial" charset="0"/>
              </a:rPr>
              <a:t>24.6% luego de 5 años</a:t>
            </a:r>
          </a:p>
        </p:txBody>
      </p:sp>
      <p:sp>
        <p:nvSpPr>
          <p:cNvPr id="6" name="5 Rectángulo redondeado"/>
          <p:cNvSpPr/>
          <p:nvPr/>
        </p:nvSpPr>
        <p:spPr bwMode="auto">
          <a:xfrm>
            <a:off x="2717800" y="1940955"/>
            <a:ext cx="3384550" cy="2536825"/>
          </a:xfrm>
          <a:prstGeom prst="roundRect">
            <a:avLst/>
          </a:prstGeom>
          <a:solidFill>
            <a:srgbClr val="91AF5F"/>
          </a:solidFill>
          <a:ln w="19050" cap="flat" cmpd="sng" algn="ctr">
            <a:solidFill>
              <a:schemeClr val="bg1"/>
            </a:solidFill>
            <a:prstDash val="solid"/>
            <a:round/>
            <a:headEnd type="none" w="med" len="med"/>
            <a:tailEnd type="none" w="med" len="med"/>
          </a:ln>
          <a:effectLst/>
        </p:spPr>
        <p:txBody>
          <a:bodyPr anchor="b" anchorCtr="0"/>
          <a:lstStyle/>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eaLnBrk="1" hangingPunct="1">
              <a:defRPr/>
            </a:pPr>
            <a:r>
              <a:rPr lang="es-CO" b="1" dirty="0">
                <a:solidFill>
                  <a:schemeClr val="bg1"/>
                </a:solidFill>
                <a:latin typeface="Arial" charset="0"/>
              </a:rPr>
              <a:t>17,5% luego de 2 años</a:t>
            </a:r>
          </a:p>
        </p:txBody>
      </p:sp>
      <p:sp>
        <p:nvSpPr>
          <p:cNvPr id="5" name="4 Rectángulo redondeado"/>
          <p:cNvSpPr/>
          <p:nvPr/>
        </p:nvSpPr>
        <p:spPr bwMode="auto">
          <a:xfrm>
            <a:off x="2717800" y="1940955"/>
            <a:ext cx="3095625" cy="1936750"/>
          </a:xfrm>
          <a:prstGeom prst="roundRect">
            <a:avLst/>
          </a:prstGeom>
          <a:solidFill>
            <a:srgbClr val="F99E19"/>
          </a:solidFill>
          <a:ln w="19050">
            <a:solidFill>
              <a:schemeClr val="bg1"/>
            </a:solidFill>
            <a:headEnd type="none" w="med" len="med"/>
            <a:tailEnd type="none" w="med" len="med"/>
          </a:ln>
          <a:effectLst/>
        </p:spPr>
        <p:style>
          <a:lnRef idx="1">
            <a:schemeClr val="accent3"/>
          </a:lnRef>
          <a:fillRef idx="3">
            <a:schemeClr val="accent3"/>
          </a:fillRef>
          <a:effectRef idx="2">
            <a:schemeClr val="accent3"/>
          </a:effectRef>
          <a:fontRef idx="minor">
            <a:schemeClr val="lt1"/>
          </a:fontRef>
        </p:style>
        <p:txBody>
          <a:bodyPr/>
          <a:lstStyle/>
          <a:p>
            <a:pPr eaLnBrk="1" hangingPunct="1">
              <a:defRPr/>
            </a:pPr>
            <a:endParaRPr lang="es-CO" dirty="0">
              <a:solidFill>
                <a:srgbClr val="000000"/>
              </a:solidFill>
            </a:endParaRPr>
          </a:p>
          <a:p>
            <a:pPr eaLnBrk="1" hangingPunct="1">
              <a:defRPr/>
            </a:pPr>
            <a:endParaRPr lang="es-CO" sz="1600" dirty="0">
              <a:solidFill>
                <a:srgbClr val="000000"/>
              </a:solidFill>
            </a:endParaRPr>
          </a:p>
          <a:p>
            <a:pPr algn="ctr" eaLnBrk="1" hangingPunct="1">
              <a:defRPr/>
            </a:pPr>
            <a:endParaRPr lang="es-CO" sz="1050" dirty="0">
              <a:solidFill>
                <a:srgbClr val="000000"/>
              </a:solidFill>
            </a:endParaRPr>
          </a:p>
          <a:p>
            <a:pPr algn="ctr" eaLnBrk="1" hangingPunct="1">
              <a:defRPr/>
            </a:pPr>
            <a:endParaRPr lang="es-CO" sz="1000" dirty="0">
              <a:solidFill>
                <a:srgbClr val="000000"/>
              </a:solidFill>
            </a:endParaRPr>
          </a:p>
          <a:p>
            <a:pPr algn="ctr" eaLnBrk="1" hangingPunct="1">
              <a:defRPr/>
            </a:pPr>
            <a:r>
              <a:rPr lang="es-CO" b="1" dirty="0">
                <a:solidFill>
                  <a:srgbClr val="000000"/>
                </a:solidFill>
              </a:rPr>
              <a:t>  (incidencia TEV/años)</a:t>
            </a:r>
          </a:p>
        </p:txBody>
      </p:sp>
      <p:sp>
        <p:nvSpPr>
          <p:cNvPr id="4" name="3 Proceso alternativo"/>
          <p:cNvSpPr/>
          <p:nvPr/>
        </p:nvSpPr>
        <p:spPr bwMode="auto">
          <a:xfrm>
            <a:off x="3109498" y="2451485"/>
            <a:ext cx="2376488" cy="407689"/>
          </a:xfrm>
          <a:prstGeom prst="flowChartAlternateProcess">
            <a:avLst/>
          </a:prstGeom>
          <a:solidFill>
            <a:schemeClr val="bg1"/>
          </a:solidFill>
          <a:ln w="9525" cap="flat" cmpd="sng" algn="ctr">
            <a:noFill/>
            <a:prstDash val="solid"/>
            <a:round/>
            <a:headEnd type="none" w="med" len="med"/>
            <a:tailEnd type="none" w="med" len="med"/>
          </a:ln>
          <a:effectLst/>
        </p:spPr>
        <p:txBody>
          <a:bodyPr/>
          <a:lstStyle/>
          <a:p>
            <a:pPr algn="ctr" eaLnBrk="1" hangingPunct="1">
              <a:defRPr/>
            </a:pPr>
            <a:r>
              <a:rPr lang="es-CO" b="1" dirty="0">
                <a:latin typeface="Arial" charset="0"/>
              </a:rPr>
              <a:t>TEV no provocada</a:t>
            </a:r>
          </a:p>
        </p:txBody>
      </p:sp>
      <p:sp>
        <p:nvSpPr>
          <p:cNvPr id="237577" name="Text Box 58"/>
          <p:cNvSpPr txBox="1">
            <a:spLocks noChangeArrowheads="1"/>
          </p:cNvSpPr>
          <p:nvPr/>
        </p:nvSpPr>
        <p:spPr bwMode="auto">
          <a:xfrm>
            <a:off x="6855851" y="6316105"/>
            <a:ext cx="505438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400" i="1">
                <a:solidFill>
                  <a:schemeClr val="tx1"/>
                </a:solidFill>
                <a:latin typeface="Agency FB" pitchFamily="34" charset="0"/>
              </a:defRPr>
            </a:lvl1pPr>
            <a:lvl2pPr marL="742950" indent="-285750">
              <a:defRPr sz="2400" i="1">
                <a:solidFill>
                  <a:schemeClr val="tx1"/>
                </a:solidFill>
                <a:latin typeface="Agency FB" pitchFamily="34" charset="0"/>
              </a:defRPr>
            </a:lvl2pPr>
            <a:lvl3pPr marL="1143000" indent="-228600">
              <a:defRPr sz="2400" i="1">
                <a:solidFill>
                  <a:schemeClr val="tx1"/>
                </a:solidFill>
                <a:latin typeface="Agency FB" pitchFamily="34" charset="0"/>
              </a:defRPr>
            </a:lvl3pPr>
            <a:lvl4pPr marL="1600200" indent="-228600">
              <a:defRPr sz="2400" i="1">
                <a:solidFill>
                  <a:schemeClr val="tx1"/>
                </a:solidFill>
                <a:latin typeface="Agency FB" pitchFamily="34" charset="0"/>
              </a:defRPr>
            </a:lvl4pPr>
            <a:lvl5pPr marL="2057400" indent="-228600">
              <a:defRPr sz="2400" i="1">
                <a:solidFill>
                  <a:schemeClr val="tx1"/>
                </a:solidFill>
                <a:latin typeface="Agency FB" pitchFamily="34" charset="0"/>
              </a:defRPr>
            </a:lvl5pPr>
            <a:lvl6pPr marL="2514600" indent="-228600" algn="ctr" eaLnBrk="0" fontAlgn="base" hangingPunct="0">
              <a:spcBef>
                <a:spcPct val="0"/>
              </a:spcBef>
              <a:spcAft>
                <a:spcPct val="0"/>
              </a:spcAft>
              <a:defRPr sz="2400" i="1">
                <a:solidFill>
                  <a:schemeClr val="tx1"/>
                </a:solidFill>
                <a:latin typeface="Agency FB" pitchFamily="34" charset="0"/>
              </a:defRPr>
            </a:lvl6pPr>
            <a:lvl7pPr marL="2971800" indent="-228600" algn="ctr" eaLnBrk="0" fontAlgn="base" hangingPunct="0">
              <a:spcBef>
                <a:spcPct val="0"/>
              </a:spcBef>
              <a:spcAft>
                <a:spcPct val="0"/>
              </a:spcAft>
              <a:defRPr sz="2400" i="1">
                <a:solidFill>
                  <a:schemeClr val="tx1"/>
                </a:solidFill>
                <a:latin typeface="Agency FB" pitchFamily="34" charset="0"/>
              </a:defRPr>
            </a:lvl7pPr>
            <a:lvl8pPr marL="3429000" indent="-228600" algn="ctr" eaLnBrk="0" fontAlgn="base" hangingPunct="0">
              <a:spcBef>
                <a:spcPct val="0"/>
              </a:spcBef>
              <a:spcAft>
                <a:spcPct val="0"/>
              </a:spcAft>
              <a:defRPr sz="2400" i="1">
                <a:solidFill>
                  <a:schemeClr val="tx1"/>
                </a:solidFill>
                <a:latin typeface="Agency FB" pitchFamily="34" charset="0"/>
              </a:defRPr>
            </a:lvl8pPr>
            <a:lvl9pPr marL="3886200" indent="-228600" algn="ctr" eaLnBrk="0" fontAlgn="base" hangingPunct="0">
              <a:spcBef>
                <a:spcPct val="0"/>
              </a:spcBef>
              <a:spcAft>
                <a:spcPct val="0"/>
              </a:spcAft>
              <a:defRPr sz="2400" i="1">
                <a:solidFill>
                  <a:schemeClr val="tx1"/>
                </a:solidFill>
                <a:latin typeface="Agency FB" pitchFamily="34" charset="0"/>
              </a:defRPr>
            </a:lvl9pPr>
          </a:lstStyle>
          <a:p>
            <a:pPr algn="r" eaLnBrk="1" hangingPunct="1"/>
            <a:r>
              <a:rPr lang="en-US" sz="1200" dirty="0">
                <a:solidFill>
                  <a:schemeClr val="tx1">
                    <a:lumMod val="50000"/>
                    <a:lumOff val="50000"/>
                  </a:schemeClr>
                </a:solidFill>
                <a:latin typeface="Arial" charset="0"/>
                <a:ea typeface="ＭＳ Ｐゴシック" pitchFamily="34" charset="-128"/>
              </a:rPr>
              <a:t>1. </a:t>
            </a:r>
            <a:r>
              <a:rPr lang="en-US" sz="1200" dirty="0" err="1">
                <a:solidFill>
                  <a:schemeClr val="tx1">
                    <a:lumMod val="50000"/>
                    <a:lumOff val="50000"/>
                  </a:schemeClr>
                </a:solidFill>
                <a:latin typeface="Arial" charset="0"/>
                <a:ea typeface="ＭＳ Ｐゴシック" pitchFamily="34" charset="-128"/>
              </a:rPr>
              <a:t>Prandoni</a:t>
            </a:r>
            <a:r>
              <a:rPr lang="en-US" sz="1200" dirty="0">
                <a:solidFill>
                  <a:schemeClr val="tx1">
                    <a:lumMod val="50000"/>
                    <a:lumOff val="50000"/>
                  </a:schemeClr>
                </a:solidFill>
                <a:latin typeface="Arial" charset="0"/>
                <a:ea typeface="ＭＳ Ｐゴシック" pitchFamily="34" charset="-128"/>
              </a:rPr>
              <a:t> P et al. Ann Intern Med 1996; 2. </a:t>
            </a:r>
            <a:r>
              <a:rPr lang="en-US" sz="1200" dirty="0" err="1">
                <a:solidFill>
                  <a:schemeClr val="tx1">
                    <a:lumMod val="50000"/>
                    <a:lumOff val="50000"/>
                  </a:schemeClr>
                </a:solidFill>
                <a:latin typeface="Arial" charset="0"/>
                <a:ea typeface="ＭＳ Ｐゴシック" pitchFamily="34" charset="-128"/>
              </a:rPr>
              <a:t>Kearon</a:t>
            </a:r>
            <a:r>
              <a:rPr lang="en-US" sz="1200" dirty="0">
                <a:solidFill>
                  <a:schemeClr val="tx1">
                    <a:lumMod val="50000"/>
                    <a:lumOff val="50000"/>
                  </a:schemeClr>
                </a:solidFill>
                <a:latin typeface="Arial" charset="0"/>
                <a:ea typeface="ＭＳ Ｐゴシック" pitchFamily="34" charset="-128"/>
              </a:rPr>
              <a:t> C. Chest 2008</a:t>
            </a:r>
          </a:p>
        </p:txBody>
      </p:sp>
      <p:sp>
        <p:nvSpPr>
          <p:cNvPr id="11" name="Rectangle 7"/>
          <p:cNvSpPr>
            <a:spLocks noGrp="1" noChangeArrowheads="1"/>
          </p:cNvSpPr>
          <p:nvPr>
            <p:ph type="title"/>
          </p:nvPr>
        </p:nvSpPr>
        <p:spPr>
          <a:xfrm>
            <a:off x="609600" y="1325071"/>
            <a:ext cx="10972800" cy="713539"/>
          </a:xfrm>
        </p:spPr>
        <p:txBody>
          <a:bodyPr>
            <a:normAutofit/>
          </a:bodyPr>
          <a:lstStyle/>
          <a:p>
            <a:r>
              <a:rPr lang="es-ES" dirty="0"/>
              <a:t>TEV - Riesgo de Recurrencia</a:t>
            </a:r>
          </a:p>
        </p:txBody>
      </p:sp>
    </p:spTree>
    <p:extLst>
      <p:ext uri="{BB962C8B-B14F-4D97-AF65-F5344CB8AC3E}">
        <p14:creationId xmlns:p14="http://schemas.microsoft.com/office/powerpoint/2010/main" val="239566496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P spid="7" grpId="0" animBg="1"/>
      <p:bldP spid="6" grpId="0" animBg="1"/>
      <p:bldP spid="5"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9FD5-B2A7-469A-8300-5D724DD04AD4}"/>
              </a:ext>
            </a:extLst>
          </p:cNvPr>
          <p:cNvSpPr>
            <a:spLocks noGrp="1"/>
          </p:cNvSpPr>
          <p:nvPr>
            <p:ph type="title"/>
          </p:nvPr>
        </p:nvSpPr>
        <p:spPr>
          <a:xfrm>
            <a:off x="419100" y="1340569"/>
            <a:ext cx="10972800" cy="713539"/>
          </a:xfrm>
        </p:spPr>
        <p:txBody>
          <a:bodyPr lIns="0" tIns="0" rIns="0" bIns="0"/>
          <a:lstStyle/>
          <a:p>
            <a:r>
              <a:rPr lang="es-CO" sz="2800" b="0" dirty="0"/>
              <a:t>Estratificación del riesgo de recurrencia de TEV</a:t>
            </a:r>
            <a:endParaRPr lang="en-CA" sz="2800" b="0" dirty="0"/>
          </a:p>
        </p:txBody>
      </p:sp>
      <p:graphicFrame>
        <p:nvGraphicFramePr>
          <p:cNvPr id="4" name="Table 3">
            <a:extLst>
              <a:ext uri="{FF2B5EF4-FFF2-40B4-BE49-F238E27FC236}">
                <a16:creationId xmlns:a16="http://schemas.microsoft.com/office/drawing/2014/main" id="{4F55444E-8C68-42B3-8585-644766BDB68D}"/>
              </a:ext>
            </a:extLst>
          </p:cNvPr>
          <p:cNvGraphicFramePr>
            <a:graphicFrameLocks noGrp="1"/>
          </p:cNvGraphicFramePr>
          <p:nvPr>
            <p:extLst>
              <p:ext uri="{D42A27DB-BD31-4B8C-83A1-F6EECF244321}">
                <p14:modId xmlns:p14="http://schemas.microsoft.com/office/powerpoint/2010/main" val="3373385241"/>
              </p:ext>
            </p:extLst>
          </p:nvPr>
        </p:nvGraphicFramePr>
        <p:xfrm>
          <a:off x="818975" y="2048902"/>
          <a:ext cx="10572924" cy="4221480"/>
        </p:xfrm>
        <a:graphic>
          <a:graphicData uri="http://schemas.openxmlformats.org/drawingml/2006/table">
            <a:tbl>
              <a:tblPr firstRow="1" bandRow="1">
                <a:tableStyleId>{5940675A-B579-460E-94D1-54222C63F5DA}</a:tableStyleId>
              </a:tblPr>
              <a:tblGrid>
                <a:gridCol w="3524308">
                  <a:extLst>
                    <a:ext uri="{9D8B030D-6E8A-4147-A177-3AD203B41FA5}">
                      <a16:colId xmlns:a16="http://schemas.microsoft.com/office/drawing/2014/main" val="587890699"/>
                    </a:ext>
                  </a:extLst>
                </a:gridCol>
                <a:gridCol w="3524308">
                  <a:extLst>
                    <a:ext uri="{9D8B030D-6E8A-4147-A177-3AD203B41FA5}">
                      <a16:colId xmlns:a16="http://schemas.microsoft.com/office/drawing/2014/main" val="1132261266"/>
                    </a:ext>
                  </a:extLst>
                </a:gridCol>
                <a:gridCol w="3524308">
                  <a:extLst>
                    <a:ext uri="{9D8B030D-6E8A-4147-A177-3AD203B41FA5}">
                      <a16:colId xmlns:a16="http://schemas.microsoft.com/office/drawing/2014/main" val="1029580111"/>
                    </a:ext>
                  </a:extLst>
                </a:gridCol>
              </a:tblGrid>
              <a:tr h="383910">
                <a:tc>
                  <a:txBody>
                    <a:bodyPr/>
                    <a:lstStyle/>
                    <a:p>
                      <a:pPr algn="ctr"/>
                      <a:r>
                        <a:rPr lang="en-CA" sz="2400" b="1" dirty="0">
                          <a:solidFill>
                            <a:schemeClr val="bg1"/>
                          </a:solidFill>
                        </a:rPr>
                        <a:t>Alto Riesgo</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CA" sz="2400" b="1" dirty="0" err="1">
                          <a:solidFill>
                            <a:schemeClr val="bg1"/>
                          </a:solidFill>
                        </a:rPr>
                        <a:t>Moderado</a:t>
                      </a:r>
                      <a:r>
                        <a:rPr lang="en-CA" sz="2400" b="1" dirty="0">
                          <a:solidFill>
                            <a:schemeClr val="bg1"/>
                          </a:solidFill>
                        </a:rPr>
                        <a:t> </a:t>
                      </a:r>
                      <a:r>
                        <a:rPr lang="en-CA" sz="2400" b="1" dirty="0" err="1">
                          <a:solidFill>
                            <a:schemeClr val="bg1"/>
                          </a:solidFill>
                        </a:rPr>
                        <a:t>Riesgo</a:t>
                      </a:r>
                      <a:endParaRPr lang="en-CA" sz="2400" b="1"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99D1C"/>
                    </a:solidFill>
                  </a:tcP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CA" sz="2400" b="1" dirty="0">
                          <a:solidFill>
                            <a:schemeClr val="bg1"/>
                          </a:solidFill>
                        </a:rPr>
                        <a:t>Bajo </a:t>
                      </a:r>
                      <a:r>
                        <a:rPr lang="en-CA" sz="2400" b="1" dirty="0" err="1">
                          <a:solidFill>
                            <a:schemeClr val="bg1"/>
                          </a:solidFill>
                        </a:rPr>
                        <a:t>Riesgo</a:t>
                      </a:r>
                      <a:endParaRPr lang="en-CA" sz="2400" b="1"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1AF5F"/>
                    </a:solidFill>
                  </a:tcPr>
                </a:tc>
                <a:extLst>
                  <a:ext uri="{0D108BD9-81ED-4DB2-BD59-A6C34878D82A}">
                    <a16:rowId xmlns:a16="http://schemas.microsoft.com/office/drawing/2014/main" val="4067293427"/>
                  </a:ext>
                </a:extLst>
              </a:tr>
              <a:tr h="2192920">
                <a:tc>
                  <a:txBody>
                    <a:bodyPr/>
                    <a:lstStyle/>
                    <a:p>
                      <a:pPr marL="182880" indent="-182880">
                        <a:spcAft>
                          <a:spcPts val="600"/>
                        </a:spcAft>
                        <a:buFont typeface="Arial" panose="020B0604020202020204" pitchFamily="34" charset="0"/>
                        <a:buChar char="•"/>
                      </a:pPr>
                      <a:r>
                        <a:rPr lang="en-CA" sz="2400" dirty="0">
                          <a:solidFill>
                            <a:schemeClr val="tx1">
                              <a:lumMod val="50000"/>
                              <a:lumOff val="50000"/>
                            </a:schemeClr>
                          </a:solidFill>
                        </a:rPr>
                        <a:t>TEV en los </a:t>
                      </a:r>
                      <a:r>
                        <a:rPr lang="en-CA" sz="2400" dirty="0" err="1">
                          <a:solidFill>
                            <a:schemeClr val="tx1">
                              <a:lumMod val="50000"/>
                              <a:lumOff val="50000"/>
                            </a:schemeClr>
                          </a:solidFill>
                        </a:rPr>
                        <a:t>últimos</a:t>
                      </a:r>
                      <a:r>
                        <a:rPr lang="en-CA" sz="2400" dirty="0">
                          <a:solidFill>
                            <a:schemeClr val="tx1">
                              <a:lumMod val="50000"/>
                              <a:lumOff val="50000"/>
                            </a:schemeClr>
                          </a:solidFill>
                        </a:rPr>
                        <a:t> 3 meses</a:t>
                      </a:r>
                    </a:p>
                    <a:p>
                      <a:pPr marL="182880" indent="-182880">
                        <a:spcAft>
                          <a:spcPts val="600"/>
                        </a:spcAft>
                        <a:buFont typeface="Arial" panose="020B0604020202020204" pitchFamily="34" charset="0"/>
                        <a:buChar char="•"/>
                      </a:pPr>
                      <a:r>
                        <a:rPr lang="en-CA" sz="2400" dirty="0" err="1">
                          <a:solidFill>
                            <a:schemeClr val="tx1">
                              <a:lumMod val="50000"/>
                              <a:lumOff val="50000"/>
                            </a:schemeClr>
                          </a:solidFill>
                        </a:rPr>
                        <a:t>Deficiencia</a:t>
                      </a:r>
                      <a:r>
                        <a:rPr lang="en-CA" sz="2400" dirty="0">
                          <a:solidFill>
                            <a:schemeClr val="tx1">
                              <a:lumMod val="50000"/>
                              <a:lumOff val="50000"/>
                            </a:schemeClr>
                          </a:solidFill>
                        </a:rPr>
                        <a:t> de </a:t>
                      </a:r>
                      <a:r>
                        <a:rPr lang="en-CA" sz="2400" dirty="0" err="1">
                          <a:solidFill>
                            <a:schemeClr val="tx1">
                              <a:lumMod val="50000"/>
                              <a:lumOff val="50000"/>
                            </a:schemeClr>
                          </a:solidFill>
                        </a:rPr>
                        <a:t>proteína</a:t>
                      </a:r>
                      <a:r>
                        <a:rPr lang="en-CA" sz="2400" dirty="0">
                          <a:solidFill>
                            <a:schemeClr val="tx1">
                              <a:lumMod val="50000"/>
                              <a:lumOff val="50000"/>
                            </a:schemeClr>
                          </a:solidFill>
                        </a:rPr>
                        <a:t> C, </a:t>
                      </a:r>
                      <a:r>
                        <a:rPr lang="en-CA" sz="2400" dirty="0" err="1">
                          <a:solidFill>
                            <a:schemeClr val="tx1">
                              <a:lumMod val="50000"/>
                              <a:lumOff val="50000"/>
                            </a:schemeClr>
                          </a:solidFill>
                        </a:rPr>
                        <a:t>proteína</a:t>
                      </a:r>
                      <a:r>
                        <a:rPr lang="en-CA" sz="2400" dirty="0">
                          <a:solidFill>
                            <a:schemeClr val="tx1">
                              <a:lumMod val="50000"/>
                              <a:lumOff val="50000"/>
                            </a:schemeClr>
                          </a:solidFill>
                        </a:rPr>
                        <a:t> S o </a:t>
                      </a:r>
                      <a:r>
                        <a:rPr lang="en-CA" sz="2400" dirty="0" err="1">
                          <a:solidFill>
                            <a:schemeClr val="tx1">
                              <a:lumMod val="50000"/>
                              <a:lumOff val="50000"/>
                            </a:schemeClr>
                          </a:solidFill>
                        </a:rPr>
                        <a:t>antitrombina</a:t>
                      </a:r>
                      <a:endParaRPr lang="en-CA" sz="2400" dirty="0">
                        <a:solidFill>
                          <a:schemeClr val="tx1">
                            <a:lumMod val="50000"/>
                            <a:lumOff val="50000"/>
                          </a:schemeClr>
                        </a:solidFill>
                      </a:endParaRPr>
                    </a:p>
                    <a:p>
                      <a:pPr marL="182880" indent="-182880">
                        <a:spcAft>
                          <a:spcPts val="600"/>
                        </a:spcAft>
                        <a:buFont typeface="Arial" panose="020B0604020202020204" pitchFamily="34" charset="0"/>
                        <a:buChar char="•"/>
                      </a:pPr>
                      <a:r>
                        <a:rPr lang="en-CA" sz="2400" dirty="0" err="1">
                          <a:solidFill>
                            <a:schemeClr val="tx1">
                              <a:lumMod val="50000"/>
                              <a:lumOff val="50000"/>
                            </a:schemeClr>
                          </a:solidFill>
                        </a:rPr>
                        <a:t>Síndrome</a:t>
                      </a:r>
                      <a:r>
                        <a:rPr lang="en-CA" sz="2400" dirty="0">
                          <a:solidFill>
                            <a:schemeClr val="tx1">
                              <a:lumMod val="50000"/>
                              <a:lumOff val="50000"/>
                            </a:schemeClr>
                          </a:solidFill>
                        </a:rPr>
                        <a:t> </a:t>
                      </a:r>
                      <a:r>
                        <a:rPr lang="en-CA" sz="2400" dirty="0" err="1">
                          <a:solidFill>
                            <a:schemeClr val="tx1">
                              <a:lumMod val="50000"/>
                              <a:lumOff val="50000"/>
                            </a:schemeClr>
                          </a:solidFill>
                        </a:rPr>
                        <a:t>antifosfolípido</a:t>
                      </a:r>
                      <a:endParaRPr lang="en-CA" sz="2400" dirty="0">
                        <a:solidFill>
                          <a:schemeClr val="tx1">
                            <a:lumMod val="50000"/>
                            <a:lumOff val="50000"/>
                          </a:schemeClr>
                        </a:solidFill>
                      </a:endParaRPr>
                    </a:p>
                    <a:p>
                      <a:pPr marL="182880" indent="-182880">
                        <a:spcAft>
                          <a:spcPts val="600"/>
                        </a:spcAft>
                        <a:buFont typeface="Arial" panose="020B0604020202020204" pitchFamily="34" charset="0"/>
                        <a:buChar char="•"/>
                      </a:pPr>
                      <a:r>
                        <a:rPr lang="en-CA" sz="2400" dirty="0" err="1">
                          <a:solidFill>
                            <a:schemeClr val="tx1">
                              <a:lumMod val="50000"/>
                              <a:lumOff val="50000"/>
                            </a:schemeClr>
                          </a:solidFill>
                        </a:rPr>
                        <a:t>Múltiples</a:t>
                      </a:r>
                      <a:r>
                        <a:rPr lang="en-CA" sz="2400" dirty="0">
                          <a:solidFill>
                            <a:schemeClr val="tx1">
                              <a:lumMod val="50000"/>
                              <a:lumOff val="50000"/>
                            </a:schemeClr>
                          </a:solidFill>
                        </a:rPr>
                        <a:t> </a:t>
                      </a:r>
                      <a:r>
                        <a:rPr lang="en-CA" sz="2400" dirty="0" err="1">
                          <a:solidFill>
                            <a:schemeClr val="tx1">
                              <a:lumMod val="50000"/>
                              <a:lumOff val="50000"/>
                            </a:schemeClr>
                          </a:solidFill>
                        </a:rPr>
                        <a:t>anomalías</a:t>
                      </a:r>
                      <a:r>
                        <a:rPr lang="en-CA" sz="2400" dirty="0">
                          <a:solidFill>
                            <a:schemeClr val="tx1">
                              <a:lumMod val="50000"/>
                              <a:lumOff val="50000"/>
                            </a:schemeClr>
                          </a:solidFill>
                        </a:rPr>
                        <a:t> </a:t>
                      </a:r>
                      <a:r>
                        <a:rPr lang="en-CA" sz="2400" dirty="0" err="1">
                          <a:solidFill>
                            <a:schemeClr val="tx1">
                              <a:lumMod val="50000"/>
                              <a:lumOff val="50000"/>
                            </a:schemeClr>
                          </a:solidFill>
                        </a:rPr>
                        <a:t>trombofílicas</a:t>
                      </a:r>
                      <a:endParaRPr lang="en-CA" sz="24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63E30">
                        <a:alpha val="29804"/>
                      </a:srgbClr>
                    </a:solidFill>
                  </a:tcPr>
                </a:tc>
                <a:tc>
                  <a:txBody>
                    <a:bodyPr/>
                    <a:lstStyle/>
                    <a:p>
                      <a:pPr marL="182880" indent="-182880">
                        <a:spcAft>
                          <a:spcPts val="600"/>
                        </a:spcAft>
                        <a:buFont typeface="Arial" panose="020B0604020202020204" pitchFamily="34" charset="0"/>
                        <a:buChar char="•"/>
                      </a:pPr>
                      <a:r>
                        <a:rPr lang="es-CO" sz="2400" dirty="0">
                          <a:solidFill>
                            <a:schemeClr val="tx1">
                              <a:lumMod val="50000"/>
                              <a:lumOff val="50000"/>
                            </a:schemeClr>
                          </a:solidFill>
                        </a:rPr>
                        <a:t>TEV en los últimos 3-12 meses</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Factor heterocigoto V Leiden</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Mutación de protrombina 20210</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TEV recurrente</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Cáncer activo</a:t>
                      </a:r>
                    </a:p>
                    <a:p>
                      <a:pPr marL="182880" indent="-182880">
                        <a:spcAft>
                          <a:spcPts val="600"/>
                        </a:spcAft>
                        <a:buFont typeface="Arial" panose="020B0604020202020204" pitchFamily="34" charset="0"/>
                        <a:buNone/>
                      </a:pPr>
                      <a:endParaRPr lang="en-CA" sz="24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ED9B0"/>
                    </a:solidFill>
                  </a:tcPr>
                </a:tc>
                <a:tc>
                  <a:txBody>
                    <a:bodyPr/>
                    <a:lstStyle/>
                    <a:p>
                      <a:pPr marL="182880" indent="-182880">
                        <a:spcAft>
                          <a:spcPts val="600"/>
                        </a:spcAft>
                        <a:buFont typeface="Arial" panose="020B0604020202020204" pitchFamily="34" charset="0"/>
                        <a:buChar char="•"/>
                      </a:pPr>
                      <a:r>
                        <a:rPr lang="es-CO" sz="2400" dirty="0">
                          <a:solidFill>
                            <a:schemeClr val="tx1">
                              <a:lumMod val="50000"/>
                              <a:lumOff val="50000"/>
                            </a:schemeClr>
                          </a:solidFill>
                        </a:rPr>
                        <a:t>TEV&gt; 12 meses antes</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Sin otros factores de riesgo</a:t>
                      </a:r>
                      <a:endParaRPr lang="en-CA" sz="24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D7AF">
                        <a:alpha val="20392"/>
                      </a:srgbClr>
                    </a:solidFill>
                  </a:tcPr>
                </a:tc>
                <a:extLst>
                  <a:ext uri="{0D108BD9-81ED-4DB2-BD59-A6C34878D82A}">
                    <a16:rowId xmlns:a16="http://schemas.microsoft.com/office/drawing/2014/main" val="3430502496"/>
                  </a:ext>
                </a:extLst>
              </a:tr>
            </a:tbl>
          </a:graphicData>
        </a:graphic>
      </p:graphicFrame>
    </p:spTree>
    <p:extLst>
      <p:ext uri="{BB962C8B-B14F-4D97-AF65-F5344CB8AC3E}">
        <p14:creationId xmlns:p14="http://schemas.microsoft.com/office/powerpoint/2010/main" val="221360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46568" y="1694513"/>
            <a:ext cx="10972800" cy="1883362"/>
          </a:xfrm>
        </p:spPr>
        <p:txBody>
          <a:bodyPr>
            <a:noAutofit/>
          </a:bodyPr>
          <a:lstStyle/>
          <a:p>
            <a:pPr marL="0" indent="0">
              <a:buNone/>
            </a:pPr>
            <a:r>
              <a:rPr lang="en-CA" sz="2400" dirty="0">
                <a:solidFill>
                  <a:schemeClr val="tx1">
                    <a:lumMod val="50000"/>
                    <a:lumOff val="50000"/>
                  </a:schemeClr>
                </a:solidFill>
              </a:rPr>
              <a:t>El </a:t>
            </a:r>
            <a:r>
              <a:rPr lang="en-CA" sz="2400" dirty="0" err="1">
                <a:solidFill>
                  <a:schemeClr val="tx1">
                    <a:lumMod val="50000"/>
                    <a:lumOff val="50000"/>
                  </a:schemeClr>
                </a:solidFill>
              </a:rPr>
              <a:t>equipo</a:t>
            </a:r>
            <a:r>
              <a:rPr lang="en-CA" sz="2400" dirty="0">
                <a:solidFill>
                  <a:schemeClr val="tx1">
                    <a:lumMod val="50000"/>
                    <a:lumOff val="50000"/>
                  </a:schemeClr>
                </a:solidFill>
              </a:rPr>
              <a:t> </a:t>
            </a:r>
            <a:r>
              <a:rPr lang="en-CA" sz="2400" dirty="0" err="1"/>
              <a:t>médi</a:t>
            </a:r>
            <a:r>
              <a:rPr lang="en-CA" sz="2400" dirty="0" err="1">
                <a:solidFill>
                  <a:schemeClr val="tx1">
                    <a:lumMod val="50000"/>
                    <a:lumOff val="50000"/>
                  </a:schemeClr>
                </a:solidFill>
              </a:rPr>
              <a:t>co</a:t>
            </a:r>
            <a:r>
              <a:rPr lang="en-CA" sz="2400" dirty="0">
                <a:solidFill>
                  <a:schemeClr val="tx1">
                    <a:lumMod val="50000"/>
                    <a:lumOff val="50000"/>
                  </a:schemeClr>
                </a:solidFill>
              </a:rPr>
              <a:t> que trata a la </a:t>
            </a:r>
            <a:r>
              <a:rPr lang="en-CA" sz="2400" dirty="0" err="1">
                <a:solidFill>
                  <a:schemeClr val="tx1">
                    <a:lumMod val="50000"/>
                    <a:lumOff val="50000"/>
                  </a:schemeClr>
                </a:solidFill>
              </a:rPr>
              <a:t>paciente</a:t>
            </a:r>
            <a:r>
              <a:rPr lang="en-CA" sz="2400" dirty="0">
                <a:solidFill>
                  <a:schemeClr val="tx1">
                    <a:lumMod val="50000"/>
                    <a:lumOff val="50000"/>
                  </a:schemeClr>
                </a:solidFill>
              </a:rPr>
              <a:t> </a:t>
            </a:r>
            <a:r>
              <a:rPr lang="en-CA" sz="2400" dirty="0" err="1">
                <a:solidFill>
                  <a:schemeClr val="tx1">
                    <a:lumMod val="50000"/>
                    <a:lumOff val="50000"/>
                  </a:schemeClr>
                </a:solidFill>
              </a:rPr>
              <a:t>discute</a:t>
            </a:r>
            <a:r>
              <a:rPr lang="en-CA" sz="2400" dirty="0">
                <a:solidFill>
                  <a:schemeClr val="tx1">
                    <a:lumMod val="50000"/>
                    <a:lumOff val="50000"/>
                  </a:schemeClr>
                </a:solidFill>
              </a:rPr>
              <a:t> la </a:t>
            </a:r>
            <a:r>
              <a:rPr lang="en-CA" sz="2400" dirty="0" err="1">
                <a:solidFill>
                  <a:schemeClr val="tx1">
                    <a:lumMod val="50000"/>
                    <a:lumOff val="50000"/>
                  </a:schemeClr>
                </a:solidFill>
              </a:rPr>
              <a:t>posibilidad</a:t>
            </a:r>
            <a:r>
              <a:rPr lang="en-CA" sz="2400" dirty="0">
                <a:solidFill>
                  <a:schemeClr val="tx1">
                    <a:lumMod val="50000"/>
                    <a:lumOff val="50000"/>
                  </a:schemeClr>
                </a:solidFill>
              </a:rPr>
              <a:t> de </a:t>
            </a:r>
            <a:r>
              <a:rPr lang="en-CA" sz="2400" dirty="0" err="1">
                <a:solidFill>
                  <a:schemeClr val="tx1">
                    <a:lumMod val="50000"/>
                    <a:lumOff val="50000"/>
                  </a:schemeClr>
                </a:solidFill>
              </a:rPr>
              <a:t>utilizar</a:t>
            </a:r>
            <a:r>
              <a:rPr lang="en-CA" sz="2400" dirty="0">
                <a:solidFill>
                  <a:schemeClr val="tx1">
                    <a:lumMod val="50000"/>
                    <a:lumOff val="50000"/>
                  </a:schemeClr>
                </a:solidFill>
              </a:rPr>
              <a:t> el </a:t>
            </a:r>
            <a:r>
              <a:rPr lang="en-CA" sz="2400" dirty="0" err="1">
                <a:solidFill>
                  <a:schemeClr val="tx1">
                    <a:lumMod val="50000"/>
                    <a:lumOff val="50000"/>
                  </a:schemeClr>
                </a:solidFill>
              </a:rPr>
              <a:t>Dímero</a:t>
            </a:r>
            <a:r>
              <a:rPr lang="en-CA" sz="2400" dirty="0">
                <a:solidFill>
                  <a:schemeClr val="tx1">
                    <a:lumMod val="50000"/>
                    <a:lumOff val="50000"/>
                  </a:schemeClr>
                </a:solidFill>
              </a:rPr>
              <a:t> D   o los Puntajes </a:t>
            </a:r>
            <a:r>
              <a:rPr lang="en-CA" sz="2400" dirty="0" err="1">
                <a:solidFill>
                  <a:schemeClr val="tx1">
                    <a:lumMod val="50000"/>
                    <a:lumOff val="50000"/>
                  </a:schemeClr>
                </a:solidFill>
              </a:rPr>
              <a:t>clínicos</a:t>
            </a:r>
            <a:r>
              <a:rPr lang="en-CA" sz="2400" dirty="0">
                <a:solidFill>
                  <a:schemeClr val="tx1">
                    <a:lumMod val="50000"/>
                    <a:lumOff val="50000"/>
                  </a:schemeClr>
                </a:solidFill>
              </a:rPr>
              <a:t> de recurrencia para </a:t>
            </a:r>
            <a:r>
              <a:rPr lang="en-CA" sz="2400" dirty="0" err="1">
                <a:solidFill>
                  <a:schemeClr val="tx1">
                    <a:lumMod val="50000"/>
                    <a:lumOff val="50000"/>
                  </a:schemeClr>
                </a:solidFill>
              </a:rPr>
              <a:t>guiar</a:t>
            </a:r>
            <a:r>
              <a:rPr lang="en-CA" sz="2400" dirty="0">
                <a:solidFill>
                  <a:schemeClr val="tx1">
                    <a:lumMod val="50000"/>
                    <a:lumOff val="50000"/>
                  </a:schemeClr>
                </a:solidFill>
              </a:rPr>
              <a:t> el </a:t>
            </a:r>
            <a:r>
              <a:rPr lang="en-CA" sz="2400" dirty="0" err="1">
                <a:solidFill>
                  <a:schemeClr val="tx1">
                    <a:lumMod val="50000"/>
                    <a:lumOff val="50000"/>
                  </a:schemeClr>
                </a:solidFill>
              </a:rPr>
              <a:t>uso</a:t>
            </a:r>
            <a:r>
              <a:rPr lang="en-CA" sz="2400" dirty="0">
                <a:solidFill>
                  <a:schemeClr val="tx1">
                    <a:lumMod val="50000"/>
                    <a:lumOff val="50000"/>
                  </a:schemeClr>
                </a:solidFill>
              </a:rPr>
              <a:t> de la anticoagulación.</a:t>
            </a:r>
          </a:p>
          <a:p>
            <a:pPr marL="0" indent="0">
              <a:buNone/>
            </a:pPr>
            <a:endParaRPr lang="en-CA" sz="2000" dirty="0">
              <a:solidFill>
                <a:schemeClr val="tx1">
                  <a:lumMod val="50000"/>
                  <a:lumOff val="50000"/>
                </a:schemeClr>
              </a:solidFill>
            </a:endParaRPr>
          </a:p>
          <a:p>
            <a:pPr marL="0" indent="0" algn="ctr">
              <a:buNone/>
            </a:pPr>
            <a:r>
              <a:rPr lang="en-CA" sz="2400" dirty="0">
                <a:solidFill>
                  <a:srgbClr val="E43D31"/>
                </a:solidFill>
              </a:rPr>
              <a:t>¿</a:t>
            </a:r>
            <a:r>
              <a:rPr lang="en-CA" sz="2400" dirty="0" err="1">
                <a:solidFill>
                  <a:srgbClr val="E43D31"/>
                </a:solidFill>
              </a:rPr>
              <a:t>Usted</a:t>
            </a:r>
            <a:r>
              <a:rPr lang="en-CA" sz="2400" dirty="0">
                <a:solidFill>
                  <a:srgbClr val="E43D31"/>
                </a:solidFill>
              </a:rPr>
              <a:t> </a:t>
            </a:r>
            <a:r>
              <a:rPr lang="en-CA" sz="2400" dirty="0" err="1">
                <a:solidFill>
                  <a:srgbClr val="E43D31"/>
                </a:solidFill>
              </a:rPr>
              <a:t>opina</a:t>
            </a:r>
            <a:r>
              <a:rPr lang="en-CA" sz="2400" dirty="0">
                <a:solidFill>
                  <a:srgbClr val="E43D31"/>
                </a:solidFill>
              </a:rPr>
              <a:t> que es </a:t>
            </a:r>
            <a:r>
              <a:rPr lang="en-CA" sz="2400" dirty="0" err="1">
                <a:solidFill>
                  <a:srgbClr val="E43D31"/>
                </a:solidFill>
              </a:rPr>
              <a:t>válido</a:t>
            </a:r>
            <a:r>
              <a:rPr lang="en-CA" sz="2400" dirty="0">
                <a:solidFill>
                  <a:srgbClr val="E43D31"/>
                </a:solidFill>
              </a:rPr>
              <a:t> este </a:t>
            </a:r>
            <a:r>
              <a:rPr lang="en-CA" sz="2400" dirty="0" err="1">
                <a:solidFill>
                  <a:srgbClr val="E43D31"/>
                </a:solidFill>
              </a:rPr>
              <a:t>abordaje</a:t>
            </a:r>
            <a:r>
              <a:rPr lang="en-CA" sz="2400" dirty="0">
                <a:solidFill>
                  <a:srgbClr val="E43D31"/>
                </a:solidFill>
              </a:rPr>
              <a:t>?</a:t>
            </a:r>
          </a:p>
          <a:p>
            <a:pPr marL="0" indent="0">
              <a:buNone/>
            </a:pPr>
            <a:endParaRPr lang="en-CA" sz="1100" dirty="0">
              <a:solidFill>
                <a:schemeClr val="tx1">
                  <a:lumMod val="50000"/>
                  <a:lumOff val="50000"/>
                </a:schemeClr>
              </a:solidFill>
            </a:endParaRPr>
          </a:p>
          <a:p>
            <a:pPr marL="0" indent="0">
              <a:buNone/>
            </a:pPr>
            <a:endParaRPr lang="en-CA" sz="2000" dirty="0">
              <a:solidFill>
                <a:schemeClr val="tx1">
                  <a:lumMod val="50000"/>
                  <a:lumOff val="50000"/>
                </a:schemeClr>
              </a:solidFill>
            </a:endParaRPr>
          </a:p>
        </p:txBody>
      </p:sp>
      <p:sp>
        <p:nvSpPr>
          <p:cNvPr id="4" name="Rectangle 3">
            <a:extLst>
              <a:ext uri="{FF2B5EF4-FFF2-40B4-BE49-F238E27FC236}">
                <a16:creationId xmlns:a16="http://schemas.microsoft.com/office/drawing/2014/main" id="{99BAD767-7BAB-4B53-9712-EA8DCDE89366}"/>
              </a:ext>
            </a:extLst>
          </p:cNvPr>
          <p:cNvSpPr/>
          <p:nvPr/>
        </p:nvSpPr>
        <p:spPr>
          <a:xfrm>
            <a:off x="8196669" y="4756950"/>
            <a:ext cx="850007"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CuadroTexto 4">
            <a:extLst>
              <a:ext uri="{FF2B5EF4-FFF2-40B4-BE49-F238E27FC236}">
                <a16:creationId xmlns:a16="http://schemas.microsoft.com/office/drawing/2014/main" id="{6709AD09-FA51-462C-9E8D-4E8792B78E10}"/>
              </a:ext>
            </a:extLst>
          </p:cNvPr>
          <p:cNvSpPr txBox="1"/>
          <p:nvPr/>
        </p:nvSpPr>
        <p:spPr>
          <a:xfrm>
            <a:off x="3126109" y="4737683"/>
            <a:ext cx="607443" cy="646331"/>
          </a:xfrm>
          <a:prstGeom prst="rect">
            <a:avLst/>
          </a:prstGeom>
          <a:noFill/>
        </p:spPr>
        <p:txBody>
          <a:bodyPr wrap="square" rtlCol="0">
            <a:spAutoFit/>
          </a:bodyPr>
          <a:lstStyle/>
          <a:p>
            <a:r>
              <a:rPr lang="es-CO" sz="3600" dirty="0">
                <a:solidFill>
                  <a:schemeClr val="tx1">
                    <a:lumMod val="50000"/>
                    <a:lumOff val="50000"/>
                  </a:schemeClr>
                </a:solidFill>
              </a:rPr>
              <a:t>SI</a:t>
            </a:r>
          </a:p>
        </p:txBody>
      </p:sp>
      <p:sp>
        <p:nvSpPr>
          <p:cNvPr id="7" name="CuadroTexto 6">
            <a:extLst>
              <a:ext uri="{FF2B5EF4-FFF2-40B4-BE49-F238E27FC236}">
                <a16:creationId xmlns:a16="http://schemas.microsoft.com/office/drawing/2014/main" id="{81C2BF74-1AFB-4147-978C-F2DE931A59AD}"/>
              </a:ext>
            </a:extLst>
          </p:cNvPr>
          <p:cNvSpPr txBox="1"/>
          <p:nvPr/>
        </p:nvSpPr>
        <p:spPr>
          <a:xfrm>
            <a:off x="8236411" y="4737683"/>
            <a:ext cx="788999" cy="646331"/>
          </a:xfrm>
          <a:prstGeom prst="rect">
            <a:avLst/>
          </a:prstGeom>
          <a:noFill/>
        </p:spPr>
        <p:txBody>
          <a:bodyPr wrap="none" rtlCol="0">
            <a:spAutoFit/>
          </a:bodyPr>
          <a:lstStyle/>
          <a:p>
            <a:r>
              <a:rPr lang="es-CO" sz="3600" dirty="0">
                <a:solidFill>
                  <a:schemeClr val="tx1">
                    <a:lumMod val="50000"/>
                    <a:lumOff val="50000"/>
                  </a:schemeClr>
                </a:solidFill>
              </a:rPr>
              <a:t>NO</a:t>
            </a:r>
          </a:p>
        </p:txBody>
      </p:sp>
      <p:cxnSp>
        <p:nvCxnSpPr>
          <p:cNvPr id="6" name="Straight Arrow Connector 5">
            <a:extLst>
              <a:ext uri="{FF2B5EF4-FFF2-40B4-BE49-F238E27FC236}">
                <a16:creationId xmlns:a16="http://schemas.microsoft.com/office/drawing/2014/main" id="{4F8C463E-5793-6846-810B-17A7CB818DEC}"/>
              </a:ext>
            </a:extLst>
          </p:cNvPr>
          <p:cNvCxnSpPr/>
          <p:nvPr/>
        </p:nvCxnSpPr>
        <p:spPr>
          <a:xfrm>
            <a:off x="5932968"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0DECAFF7-8595-9C48-99D9-92754690B305}"/>
              </a:ext>
            </a:extLst>
          </p:cNvPr>
          <p:cNvCxnSpPr>
            <a:cxnSpLocks/>
          </p:cNvCxnSpPr>
          <p:nvPr/>
        </p:nvCxnSpPr>
        <p:spPr>
          <a:xfrm flipH="1">
            <a:off x="3629525"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786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351818149"/>
              </p:ext>
            </p:extLst>
          </p:nvPr>
        </p:nvGraphicFramePr>
        <p:xfrm>
          <a:off x="419998" y="2987966"/>
          <a:ext cx="7686174" cy="308639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anticoagulación</a:t>
                      </a:r>
                      <a:r>
                        <a:rPr lang="en-CA" sz="1400" b="0" i="0" dirty="0">
                          <a:solidFill>
                            <a:schemeClr val="tx1">
                              <a:lumMod val="50000"/>
                              <a:lumOff val="50000"/>
                            </a:schemeClr>
                          </a:solidFill>
                        </a:rPr>
                        <a:t> no guiada</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anticoagulación</a:t>
                      </a:r>
                      <a:r>
                        <a:rPr lang="en-CA" sz="1400" b="0" i="0" dirty="0">
                          <a:solidFill>
                            <a:schemeClr val="tx1">
                              <a:lumMod val="50000"/>
                              <a:lumOff val="50000"/>
                            </a:schemeClr>
                          </a:solidFill>
                        </a:rPr>
                        <a:t> </a:t>
                      </a:r>
                      <a:r>
                        <a:rPr lang="en-CA" sz="1400" b="0" i="0" dirty="0" err="1">
                          <a:solidFill>
                            <a:schemeClr val="bg1">
                              <a:lumMod val="50000"/>
                            </a:schemeClr>
                          </a:solidFill>
                        </a:rPr>
                        <a:t>guiada</a:t>
                      </a:r>
                      <a:r>
                        <a:rPr lang="en-CA" sz="1400" b="0" i="0" dirty="0">
                          <a:solidFill>
                            <a:schemeClr val="bg1">
                              <a:lumMod val="50000"/>
                            </a:schemeClr>
                          </a:solidFill>
                        </a:rPr>
                        <a:t> por </a:t>
                      </a:r>
                      <a:r>
                        <a:rPr lang="en-CA" sz="1400" b="0" i="0" dirty="0">
                          <a:solidFill>
                            <a:schemeClr val="tx1">
                              <a:lumMod val="50000"/>
                              <a:lumOff val="50000"/>
                            </a:schemeClr>
                          </a:solidFill>
                        </a:rPr>
                        <a:t>Dimero D y scores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Mortalidad</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1.06</a:t>
                      </a:r>
                    </a:p>
                    <a:p>
                      <a:pPr algn="ctr"/>
                      <a:r>
                        <a:rPr lang="es-CO" sz="1400" b="0" kern="1200" dirty="0">
                          <a:solidFill>
                            <a:schemeClr val="tx1">
                              <a:lumMod val="50000"/>
                              <a:lumOff val="50000"/>
                            </a:schemeClr>
                          </a:solidFill>
                          <a:latin typeface="+mn-lt"/>
                          <a:ea typeface="+mn-ea"/>
                          <a:cs typeface="+mn-cs"/>
                        </a:rPr>
                        <a:t>(0.07 to18.30) </a:t>
                      </a:r>
                      <a:endParaRPr lang="en-CA" sz="5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 mas por 1,000</a:t>
                      </a:r>
                    </a:p>
                    <a:p>
                      <a:pPr algn="ctr"/>
                      <a:r>
                        <a:rPr lang="es-CO" sz="1400" kern="1200" dirty="0">
                          <a:solidFill>
                            <a:schemeClr val="tx1">
                              <a:lumMod val="50000"/>
                              <a:lumOff val="50000"/>
                            </a:schemeClr>
                          </a:solidFill>
                          <a:latin typeface="+mn-lt"/>
                          <a:ea typeface="+mn-ea"/>
                          <a:cs typeface="+mn-cs"/>
                        </a:rPr>
                        <a:t>(9 menos a 168 mas) </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a:t>
                      </a:r>
                      <a:r>
                        <a:rPr lang="en-CA" sz="1600" b="1" dirty="0">
                          <a:solidFill>
                            <a:schemeClr val="tx1">
                              <a:lumMod val="50000"/>
                              <a:lumOff val="50000"/>
                            </a:schemeClr>
                          </a:solidFill>
                        </a:rPr>
                        <a:t>EP</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 RR 0.16</a:t>
                      </a:r>
                    </a:p>
                    <a:p>
                      <a:pPr algn="ctr"/>
                      <a:r>
                        <a:rPr lang="es-CO" sz="1400" kern="1200" dirty="0">
                          <a:solidFill>
                            <a:schemeClr val="tx1">
                              <a:lumMod val="50000"/>
                              <a:lumOff val="50000"/>
                            </a:schemeClr>
                          </a:solidFill>
                          <a:latin typeface="+mn-lt"/>
                          <a:ea typeface="+mn-ea"/>
                          <a:cs typeface="+mn-cs"/>
                        </a:rPr>
                        <a:t>(0.02 a 1.33) </a:t>
                      </a:r>
                      <a:endParaRPr lang="en-CA"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8 menos por 1,000</a:t>
                      </a:r>
                    </a:p>
                    <a:p>
                      <a:pPr algn="ctr"/>
                      <a:r>
                        <a:rPr lang="es-CO" sz="1400" kern="1200" dirty="0">
                          <a:solidFill>
                            <a:schemeClr val="tx1">
                              <a:lumMod val="50000"/>
                              <a:lumOff val="50000"/>
                            </a:schemeClr>
                          </a:solidFill>
                          <a:latin typeface="+mn-lt"/>
                          <a:ea typeface="+mn-ea"/>
                          <a:cs typeface="+mn-cs"/>
                        </a:rPr>
                        <a:t>(10 menos a 3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dirty="0">
                          <a:solidFill>
                            <a:schemeClr val="tx1">
                              <a:lumMod val="50000"/>
                              <a:lumOff val="50000"/>
                            </a:schemeClr>
                          </a:solidFill>
                        </a:rPr>
                        <a:t>     TVP </a:t>
                      </a:r>
                      <a:r>
                        <a:rPr lang="en-CA" sz="1400" b="1" dirty="0" err="1">
                          <a:solidFill>
                            <a:schemeClr val="tx1">
                              <a:lumMod val="50000"/>
                              <a:lumOff val="50000"/>
                            </a:schemeClr>
                          </a:solidFill>
                        </a:rPr>
                        <a:t>sintomática</a:t>
                      </a:r>
                      <a:r>
                        <a:rPr lang="en-CA" sz="1400" b="1" dirty="0">
                          <a:solidFill>
                            <a:schemeClr val="tx1">
                              <a:lumMod val="50000"/>
                              <a:lumOff val="50000"/>
                            </a:schemeClr>
                          </a:solidFill>
                        </a:rPr>
                        <a:t> . </a:t>
                      </a:r>
                    </a:p>
                    <a:p>
                      <a:pPr algn="l"/>
                      <a:r>
                        <a:rPr lang="en-CA" sz="14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HR 2.59 </a:t>
                      </a:r>
                    </a:p>
                    <a:p>
                      <a:pPr algn="ctr"/>
                      <a:r>
                        <a:rPr lang="es-CO" sz="1400" kern="1200" dirty="0">
                          <a:solidFill>
                            <a:schemeClr val="tx1">
                              <a:lumMod val="50000"/>
                              <a:lumOff val="50000"/>
                            </a:schemeClr>
                          </a:solidFill>
                          <a:latin typeface="+mn-lt"/>
                          <a:ea typeface="+mn-ea"/>
                          <a:cs typeface="+mn-cs"/>
                        </a:rPr>
                        <a:t>(1.90 a 3.52) </a:t>
                      </a:r>
                      <a:endParaRPr lang="en-CA" sz="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11 por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17 mas por 1000</a:t>
                      </a:r>
                    </a:p>
                    <a:p>
                      <a:pPr algn="ctr"/>
                      <a:r>
                        <a:rPr lang="es-CO" sz="1400" kern="1200" dirty="0">
                          <a:solidFill>
                            <a:schemeClr val="tx1">
                              <a:lumMod val="50000"/>
                              <a:lumOff val="50000"/>
                            </a:schemeClr>
                          </a:solidFill>
                          <a:latin typeface="+mn-lt"/>
                          <a:ea typeface="+mn-ea"/>
                          <a:cs typeface="+mn-cs"/>
                        </a:rPr>
                        <a:t>(9 mas a 26 mas)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Sangrado</a:t>
                      </a:r>
                      <a:r>
                        <a:rPr lang="en-CA" sz="1400" b="1" dirty="0">
                          <a:solidFill>
                            <a:schemeClr val="tx1">
                              <a:lumMod val="50000"/>
                              <a:lumOff val="50000"/>
                            </a:schemeClr>
                          </a:solidFill>
                        </a:rPr>
                        <a:t>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3.49</a:t>
                      </a:r>
                    </a:p>
                    <a:p>
                      <a:pPr algn="ctr"/>
                      <a:r>
                        <a:rPr lang="es-CO" sz="1400" kern="1200" dirty="0">
                          <a:solidFill>
                            <a:schemeClr val="tx1">
                              <a:lumMod val="50000"/>
                              <a:lumOff val="50000"/>
                            </a:schemeClr>
                          </a:solidFill>
                          <a:latin typeface="+mn-lt"/>
                          <a:ea typeface="+mn-ea"/>
                          <a:cs typeface="+mn-cs"/>
                        </a:rPr>
                        <a:t>(0.14 a 84.76) </a:t>
                      </a:r>
                      <a:endParaRPr lang="en-CA"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24 mas por 1,000</a:t>
                      </a:r>
                    </a:p>
                    <a:p>
                      <a:pPr algn="ctr"/>
                      <a:r>
                        <a:rPr lang="es-CO" sz="1400" kern="1200" dirty="0">
                          <a:solidFill>
                            <a:schemeClr val="tx1">
                              <a:lumMod val="50000"/>
                              <a:lumOff val="50000"/>
                            </a:schemeClr>
                          </a:solidFill>
                          <a:latin typeface="+mn-lt"/>
                          <a:ea typeface="+mn-ea"/>
                          <a:cs typeface="+mn-cs"/>
                        </a:rPr>
                        <a:t>(8 menos a 813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87966"/>
            <a:ext cx="2737663" cy="2970044"/>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baja calidad, beneficio inciertos:</a:t>
            </a:r>
          </a:p>
          <a:p>
            <a:pPr marL="91440" indent="-91440">
              <a:spcAft>
                <a:spcPts val="600"/>
              </a:spcAft>
              <a:buFont typeface="Arial" panose="020B0604020202020204" pitchFamily="34" charset="0"/>
              <a:buChar char="•"/>
            </a:pPr>
            <a:r>
              <a:rPr lang="es-ES" sz="1400" dirty="0">
                <a:solidFill>
                  <a:schemeClr val="tx1">
                    <a:lumMod val="50000"/>
                    <a:lumOff val="50000"/>
                  </a:schemeClr>
                </a:solidFill>
              </a:rPr>
              <a:t>Se debe orientar hacia la recomendación 8, donde se mantiene anticoagulación indefinida con evaluación de riesgo recurrencia vs sangrado en el tiempo</a:t>
            </a:r>
          </a:p>
          <a:p>
            <a:pPr marL="91440" indent="-91440">
              <a:spcAft>
                <a:spcPts val="600"/>
              </a:spcAft>
              <a:buFont typeface="Arial" panose="020B0604020202020204" pitchFamily="34" charset="0"/>
              <a:buChar char="•"/>
            </a:pPr>
            <a:r>
              <a:rPr lang="es-ES" sz="1400" dirty="0">
                <a:solidFill>
                  <a:schemeClr val="tx1">
                    <a:lumMod val="50000"/>
                    <a:lumOff val="50000"/>
                  </a:schemeClr>
                </a:solidFill>
              </a:rPr>
              <a:t>Dimero D solo o como parte de un modelo pronóstico puede ser útil en caso de mucha  indecisión o  la situación clínica resulta muy  difícil.</a:t>
            </a:r>
            <a:endParaRPr lang="en-CA" sz="14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66076" y="422348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66076" y="473874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66076" y="520143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66076" y="572828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AA876F8D-B72D-8248-8481-DE48EAAF5D85}"/>
              </a:ext>
            </a:extLst>
          </p:cNvPr>
          <p:cNvGrpSpPr/>
          <p:nvPr/>
        </p:nvGrpSpPr>
        <p:grpSpPr>
          <a:xfrm>
            <a:off x="7836129" y="6309585"/>
            <a:ext cx="4355871" cy="276999"/>
            <a:chOff x="6764144" y="6483928"/>
            <a:chExt cx="4355871" cy="276999"/>
          </a:xfrm>
        </p:grpSpPr>
        <p:sp>
          <p:nvSpPr>
            <p:cNvPr id="22" name="TextBox 21">
              <a:extLst>
                <a:ext uri="{FF2B5EF4-FFF2-40B4-BE49-F238E27FC236}">
                  <a16:creationId xmlns:a16="http://schemas.microsoft.com/office/drawing/2014/main" id="{DB7F88FE-F7F6-F64F-BC4B-009E56FCFE95}"/>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3" name="Oval 22">
              <a:extLst>
                <a:ext uri="{FF2B5EF4-FFF2-40B4-BE49-F238E27FC236}">
                  <a16:creationId xmlns:a16="http://schemas.microsoft.com/office/drawing/2014/main" id="{07D21DEC-2D08-C549-A419-F37AA7617FAF}"/>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2CB76995-BCC6-AC44-BA10-9BB2F0EF9038}"/>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E0601EDC-48E5-EA4A-A6DF-1F37E552E2EE}"/>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951D4340-CFB0-F642-BF37-AF56E1850564}"/>
              </a:ext>
            </a:extLst>
          </p:cNvPr>
          <p:cNvSpPr>
            <a:spLocks noGrp="1"/>
          </p:cNvSpPr>
          <p:nvPr>
            <p:ph type="title"/>
          </p:nvPr>
        </p:nvSpPr>
        <p:spPr/>
        <p:txBody>
          <a:bodyPr lIns="0"/>
          <a:lstStyle/>
          <a:p>
            <a:r>
              <a:rPr lang="en-US" sz="2800" b="0" dirty="0" err="1"/>
              <a:t>Recomendación</a:t>
            </a:r>
            <a:endParaRPr lang="en-US" sz="2800" b="0" dirty="0"/>
          </a:p>
        </p:txBody>
      </p:sp>
      <p:sp>
        <p:nvSpPr>
          <p:cNvPr id="5" name="Content Placeholder 4">
            <a:extLst>
              <a:ext uri="{FF2B5EF4-FFF2-40B4-BE49-F238E27FC236}">
                <a16:creationId xmlns:a16="http://schemas.microsoft.com/office/drawing/2014/main" id="{D98616B1-056E-034D-BAE4-F214021ED5A0}"/>
              </a:ext>
            </a:extLst>
          </p:cNvPr>
          <p:cNvSpPr>
            <a:spLocks noGrp="1"/>
          </p:cNvSpPr>
          <p:nvPr>
            <p:ph idx="1"/>
          </p:nvPr>
        </p:nvSpPr>
        <p:spPr>
          <a:xfrm>
            <a:off x="419101" y="2033094"/>
            <a:ext cx="10785928" cy="1256536"/>
          </a:xfrm>
        </p:spPr>
        <p:txBody>
          <a:bodyPr/>
          <a:lstStyle/>
          <a:p>
            <a:pPr marL="0" indent="0">
              <a:buNone/>
            </a:pPr>
            <a:r>
              <a:rPr lang="en-US" sz="1600" dirty="0" err="1"/>
              <a:t>En</a:t>
            </a:r>
            <a:r>
              <a:rPr lang="en-US" sz="1600" dirty="0"/>
              <a:t> </a:t>
            </a:r>
            <a:r>
              <a:rPr lang="en-US" sz="1600" dirty="0" err="1"/>
              <a:t>pacientes</a:t>
            </a:r>
            <a:r>
              <a:rPr lang="en-US" sz="1600" dirty="0"/>
              <a:t> con TVP o EP no </a:t>
            </a:r>
            <a:r>
              <a:rPr lang="en-US" sz="1600" dirty="0" err="1"/>
              <a:t>provocadas</a:t>
            </a:r>
            <a:r>
              <a:rPr lang="en-US" sz="1600" dirty="0"/>
              <a:t>. El Panel </a:t>
            </a:r>
            <a:r>
              <a:rPr lang="en-US" sz="1600" dirty="0" err="1"/>
              <a:t>Latinoamericana</a:t>
            </a:r>
            <a:r>
              <a:rPr lang="en-US" sz="1600" dirty="0"/>
              <a:t> se </a:t>
            </a:r>
            <a:r>
              <a:rPr lang="en-US" sz="1600" dirty="0" err="1"/>
              <a:t>sugiere</a:t>
            </a:r>
            <a:r>
              <a:rPr lang="en-US" sz="1600" dirty="0"/>
              <a:t> </a:t>
            </a:r>
            <a:r>
              <a:rPr lang="en-US" sz="1600" b="1" u="sng" dirty="0"/>
              <a:t>en contra </a:t>
            </a:r>
            <a:r>
              <a:rPr lang="en-US" sz="1600" dirty="0"/>
              <a:t>del </a:t>
            </a:r>
            <a:r>
              <a:rPr lang="en-US" sz="1600" dirty="0" err="1"/>
              <a:t>uso</a:t>
            </a:r>
            <a:r>
              <a:rPr lang="en-US" sz="1600" dirty="0"/>
              <a:t> del </a:t>
            </a:r>
            <a:r>
              <a:rPr lang="en-US" sz="1600" dirty="0" err="1"/>
              <a:t>Dímero</a:t>
            </a:r>
            <a:r>
              <a:rPr lang="en-US" sz="1600" dirty="0"/>
              <a:t> - D o las </a:t>
            </a:r>
            <a:r>
              <a:rPr lang="en-US" sz="1600" dirty="0" err="1"/>
              <a:t>puntuaciones</a:t>
            </a:r>
            <a:r>
              <a:rPr lang="en-US" sz="1600" dirty="0"/>
              <a:t> </a:t>
            </a:r>
            <a:r>
              <a:rPr lang="en-US" sz="1600" dirty="0" err="1"/>
              <a:t>pronósticas</a:t>
            </a:r>
            <a:r>
              <a:rPr lang="en-US" sz="1600" dirty="0"/>
              <a:t> para </a:t>
            </a:r>
            <a:r>
              <a:rPr lang="en-US" sz="1600" dirty="0" err="1"/>
              <a:t>guiar</a:t>
            </a:r>
            <a:r>
              <a:rPr lang="en-US" sz="1600" dirty="0"/>
              <a:t> la </a:t>
            </a:r>
            <a:r>
              <a:rPr lang="en-US" sz="1600" dirty="0" err="1"/>
              <a:t>duración</a:t>
            </a:r>
            <a:r>
              <a:rPr lang="en-US" sz="1600" dirty="0"/>
              <a:t> de la </a:t>
            </a:r>
            <a:r>
              <a:rPr lang="en-US" sz="1600" dirty="0" err="1"/>
              <a:t>anticoagulación</a:t>
            </a:r>
            <a:r>
              <a:rPr lang="en-US" sz="1600" dirty="0"/>
              <a:t> </a:t>
            </a:r>
            <a:r>
              <a:rPr lang="en-US" sz="1600" i="1" dirty="0"/>
              <a:t>(</a:t>
            </a:r>
            <a:r>
              <a:rPr lang="en-US" sz="1600" i="1" dirty="0" err="1"/>
              <a:t>recomendación</a:t>
            </a:r>
            <a:r>
              <a:rPr lang="en-US" sz="1600" i="1" dirty="0"/>
              <a:t> </a:t>
            </a:r>
            <a:r>
              <a:rPr lang="en-US" sz="1600" i="1" dirty="0" err="1"/>
              <a:t>condicional</a:t>
            </a:r>
            <a:r>
              <a:rPr lang="en-US" sz="1600" i="1" dirty="0"/>
              <a:t> </a:t>
            </a:r>
            <a:r>
              <a:rPr lang="en-US" sz="1600" i="1" dirty="0" err="1"/>
              <a:t>basada</a:t>
            </a:r>
            <a:r>
              <a:rPr lang="en-US" sz="1600" i="1" dirty="0"/>
              <a:t> en la </a:t>
            </a:r>
            <a:r>
              <a:rPr lang="en-US" sz="1600" i="1" dirty="0" err="1"/>
              <a:t>baja</a:t>
            </a:r>
            <a:r>
              <a:rPr lang="en-US" sz="1600" i="1" dirty="0"/>
              <a:t> </a:t>
            </a:r>
            <a:r>
              <a:rPr lang="en-US" sz="1600" i="1" dirty="0" err="1"/>
              <a:t>certeza</a:t>
            </a:r>
            <a:r>
              <a:rPr lang="en-US" sz="1600" i="1" dirty="0"/>
              <a:t> en las </a:t>
            </a:r>
            <a:r>
              <a:rPr lang="en-US" sz="1600" i="1" dirty="0" err="1"/>
              <a:t>pruebas</a:t>
            </a:r>
            <a:r>
              <a:rPr lang="en-US" sz="1600" i="1" dirty="0"/>
              <a:t> </a:t>
            </a:r>
            <a:r>
              <a:rPr lang="en-US" sz="1600" i="1" dirty="0" err="1"/>
              <a:t>sobre</a:t>
            </a:r>
            <a:r>
              <a:rPr lang="en-US" sz="1600" i="1" dirty="0"/>
              <a:t> los </a:t>
            </a:r>
            <a:r>
              <a:rPr lang="en-US" sz="1600" i="1" dirty="0" err="1"/>
              <a:t>efectos</a:t>
            </a:r>
            <a:r>
              <a:rPr lang="en-US" sz="1600" i="1" dirty="0"/>
              <a:t>)</a:t>
            </a:r>
          </a:p>
          <a:p>
            <a:pPr marL="0" indent="0">
              <a:buNone/>
            </a:pPr>
            <a:endParaRPr lang="en-US" sz="1600" dirty="0"/>
          </a:p>
        </p:txBody>
      </p:sp>
    </p:spTree>
    <p:extLst>
      <p:ext uri="{BB962C8B-B14F-4D97-AF65-F5344CB8AC3E}">
        <p14:creationId xmlns:p14="http://schemas.microsoft.com/office/powerpoint/2010/main" val="188634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D6F5B71-0A31-CD47-8CAC-F22DEB0A53BC}"/>
              </a:ext>
            </a:extLst>
          </p:cNvPr>
          <p:cNvSpPr>
            <a:spLocks noGrp="1"/>
          </p:cNvSpPr>
          <p:nvPr>
            <p:ph type="title"/>
          </p:nvPr>
        </p:nvSpPr>
        <p:spPr/>
        <p:txBody>
          <a:bodyPr lIns="0"/>
          <a:lstStyle/>
          <a:p>
            <a:r>
              <a:rPr lang="es-CO" sz="2800" b="0" dirty="0"/>
              <a:t>Continuación Caso 2</a:t>
            </a:r>
            <a:br>
              <a:rPr lang="es-CO" sz="2800" b="0" dirty="0"/>
            </a:br>
            <a:endParaRPr lang="en-US"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pPr marL="0" indent="0">
              <a:buNone/>
            </a:pPr>
            <a:r>
              <a:rPr lang="en-CA" sz="2000" dirty="0"/>
              <a:t>La </a:t>
            </a:r>
            <a:r>
              <a:rPr lang="en-CA" sz="2000" dirty="0" err="1"/>
              <a:t>paciente</a:t>
            </a:r>
            <a:r>
              <a:rPr lang="en-CA" sz="2000" dirty="0"/>
              <a:t> se </a:t>
            </a:r>
            <a:r>
              <a:rPr lang="en-CA" sz="2000" dirty="0" err="1"/>
              <a:t>mantuvo</a:t>
            </a:r>
            <a:r>
              <a:rPr lang="en-CA" sz="2000" dirty="0"/>
              <a:t> </a:t>
            </a:r>
            <a:r>
              <a:rPr lang="en-CA" sz="2000" dirty="0" err="1"/>
              <a:t>anticoagulación</a:t>
            </a:r>
            <a:r>
              <a:rPr lang="en-CA" sz="2000" dirty="0"/>
              <a:t> a base de </a:t>
            </a:r>
            <a:r>
              <a:rPr lang="en-CA" sz="2000" dirty="0" err="1"/>
              <a:t>warfarina</a:t>
            </a:r>
            <a:r>
              <a:rPr lang="en-CA" sz="2000" dirty="0"/>
              <a:t> con INR en </a:t>
            </a:r>
            <a:r>
              <a:rPr lang="en-CA" sz="2000" dirty="0" err="1"/>
              <a:t>rango</a:t>
            </a:r>
            <a:r>
              <a:rPr lang="en-CA" sz="2000" dirty="0"/>
              <a:t> </a:t>
            </a:r>
            <a:r>
              <a:rPr lang="en-CA" sz="2000" dirty="0" err="1"/>
              <a:t>terapéutico</a:t>
            </a:r>
            <a:r>
              <a:rPr lang="en-CA" sz="2000" dirty="0"/>
              <a:t>,  </a:t>
            </a:r>
            <a:r>
              <a:rPr lang="en-CA" sz="2000" dirty="0" err="1"/>
              <a:t>pero</a:t>
            </a:r>
            <a:r>
              <a:rPr lang="en-CA" sz="2000" dirty="0"/>
              <a:t> </a:t>
            </a:r>
            <a:r>
              <a:rPr lang="en-CA" sz="2000" dirty="0" err="1"/>
              <a:t>luego</a:t>
            </a:r>
            <a:r>
              <a:rPr lang="en-CA" sz="2000" dirty="0"/>
              <a:t> del 7mo </a:t>
            </a:r>
            <a:r>
              <a:rPr lang="en-CA" sz="2000" dirty="0" err="1"/>
              <a:t>mes</a:t>
            </a:r>
            <a:r>
              <a:rPr lang="en-CA" sz="2000" dirty="0"/>
              <a:t> </a:t>
            </a:r>
            <a:r>
              <a:rPr lang="en-CA" sz="2000" dirty="0" err="1"/>
              <a:t>presenta</a:t>
            </a:r>
            <a:r>
              <a:rPr lang="en-CA" sz="2000" dirty="0"/>
              <a:t> recurrencia </a:t>
            </a:r>
            <a:r>
              <a:rPr lang="en-CA" sz="2000" dirty="0" err="1"/>
              <a:t>trombótica</a:t>
            </a:r>
            <a:r>
              <a:rPr lang="en-CA" sz="2000" dirty="0"/>
              <a:t> </a:t>
            </a:r>
            <a:r>
              <a:rPr lang="en-CA" sz="2000" dirty="0" err="1"/>
              <a:t>mientras</a:t>
            </a:r>
            <a:r>
              <a:rPr lang="en-CA" sz="2000" dirty="0"/>
              <a:t> se </a:t>
            </a:r>
            <a:r>
              <a:rPr lang="en-CA" sz="2000" dirty="0" err="1"/>
              <a:t>hallaba</a:t>
            </a:r>
            <a:r>
              <a:rPr lang="en-CA" sz="2000" dirty="0"/>
              <a:t> en </a:t>
            </a:r>
            <a:r>
              <a:rPr lang="en-CA" sz="2000" dirty="0" err="1"/>
              <a:t>tratamientos</a:t>
            </a:r>
            <a:r>
              <a:rPr lang="en-CA" sz="2000" dirty="0"/>
              <a:t>.</a:t>
            </a:r>
          </a:p>
          <a:p>
            <a:pPr marL="0" indent="0">
              <a:buNone/>
            </a:pPr>
            <a:r>
              <a:rPr lang="en-CA" sz="2000" dirty="0"/>
              <a:t>¿</a:t>
            </a:r>
            <a:r>
              <a:rPr lang="en-CA" sz="2000" dirty="0" err="1"/>
              <a:t>Cuál</a:t>
            </a:r>
            <a:r>
              <a:rPr lang="en-CA" sz="2000" dirty="0"/>
              <a:t> </a:t>
            </a:r>
            <a:r>
              <a:rPr lang="en-CA" sz="2000" dirty="0" err="1"/>
              <a:t>sería</a:t>
            </a:r>
            <a:r>
              <a:rPr lang="en-CA" sz="2000" dirty="0"/>
              <a:t> su </a:t>
            </a:r>
            <a:r>
              <a:rPr lang="en-CA" sz="2000" dirty="0" err="1"/>
              <a:t>estrategia</a:t>
            </a:r>
            <a:r>
              <a:rPr lang="en-CA" sz="2000" dirty="0"/>
              <a:t> de anticoagulación y </a:t>
            </a:r>
            <a:r>
              <a:rPr lang="en-CA" sz="2000" dirty="0" err="1"/>
              <a:t>por</a:t>
            </a:r>
            <a:r>
              <a:rPr lang="en-CA" sz="2000" dirty="0"/>
              <a:t> </a:t>
            </a:r>
            <a:r>
              <a:rPr lang="en-CA" sz="2000" dirty="0" err="1"/>
              <a:t>cuánto</a:t>
            </a:r>
            <a:r>
              <a:rPr lang="en-CA" sz="2000" dirty="0"/>
              <a:t> </a:t>
            </a:r>
            <a:r>
              <a:rPr lang="en-CA" sz="2000" dirty="0" err="1"/>
              <a:t>tiempo</a:t>
            </a:r>
            <a:r>
              <a:rPr lang="en-CA" sz="2000" dirty="0"/>
              <a:t> la </a:t>
            </a:r>
            <a:r>
              <a:rPr lang="en-CA" sz="2000" dirty="0" err="1"/>
              <a:t>administraría</a:t>
            </a:r>
            <a:r>
              <a:rPr lang="en-CA" sz="2000" dirty="0"/>
              <a:t>?</a:t>
            </a:r>
          </a:p>
          <a:p>
            <a:endParaRPr lang="en-CA" sz="2000" dirty="0"/>
          </a:p>
          <a:p>
            <a:pPr marL="457200" indent="-457200">
              <a:buFont typeface="+mj-lt"/>
              <a:buAutoNum type="alphaUcPeriod"/>
            </a:pPr>
            <a:r>
              <a:rPr lang="en-CA" sz="2000" dirty="0" err="1"/>
              <a:t>Aumentaría</a:t>
            </a:r>
            <a:r>
              <a:rPr lang="en-CA" sz="2000" dirty="0"/>
              <a:t> la </a:t>
            </a:r>
            <a:r>
              <a:rPr lang="en-CA" sz="2000" dirty="0" err="1"/>
              <a:t>dosis</a:t>
            </a:r>
            <a:r>
              <a:rPr lang="en-CA" sz="2000" dirty="0"/>
              <a:t> de </a:t>
            </a:r>
            <a:r>
              <a:rPr lang="en-CA" sz="2000" dirty="0" err="1"/>
              <a:t>warfarina</a:t>
            </a:r>
            <a:r>
              <a:rPr lang="en-CA" sz="2000" dirty="0"/>
              <a:t> (INR 3 a 4) con anticoagulación </a:t>
            </a:r>
            <a:r>
              <a:rPr lang="en-CA" sz="2000" dirty="0" err="1"/>
              <a:t>indefinida</a:t>
            </a:r>
            <a:endParaRPr lang="en-CA" sz="2000" dirty="0"/>
          </a:p>
          <a:p>
            <a:pPr marL="457200" indent="-457200">
              <a:buFont typeface="+mj-lt"/>
              <a:buAutoNum type="alphaUcPeriod"/>
            </a:pPr>
            <a:r>
              <a:rPr lang="en-CA" sz="2000" dirty="0" err="1"/>
              <a:t>Cambiaría</a:t>
            </a:r>
            <a:r>
              <a:rPr lang="en-CA" sz="2000" dirty="0"/>
              <a:t> a DOAC en </a:t>
            </a:r>
            <a:r>
              <a:rPr lang="en-CA" sz="2000" dirty="0" err="1"/>
              <a:t>anticoagulación</a:t>
            </a:r>
            <a:r>
              <a:rPr lang="en-CA" sz="2000" dirty="0"/>
              <a:t> </a:t>
            </a:r>
            <a:r>
              <a:rPr lang="en-CA" sz="2000" dirty="0" err="1"/>
              <a:t>indefinida</a:t>
            </a:r>
            <a:r>
              <a:rPr lang="en-CA" sz="2000" dirty="0"/>
              <a:t> </a:t>
            </a:r>
          </a:p>
          <a:p>
            <a:pPr marL="457200" indent="-457200">
              <a:buFont typeface="+mj-lt"/>
              <a:buAutoNum type="alphaUcPeriod"/>
            </a:pPr>
            <a:r>
              <a:rPr lang="en-CA" sz="2000" dirty="0" err="1"/>
              <a:t>Cambiaría</a:t>
            </a:r>
            <a:r>
              <a:rPr lang="en-CA" sz="2000" dirty="0"/>
              <a:t> a DOAC con </a:t>
            </a:r>
            <a:r>
              <a:rPr lang="en-CA" sz="2000" dirty="0" err="1"/>
              <a:t>periodo</a:t>
            </a:r>
            <a:r>
              <a:rPr lang="en-CA" sz="2000" dirty="0"/>
              <a:t> </a:t>
            </a:r>
            <a:r>
              <a:rPr lang="en-CA" sz="2000" dirty="0" err="1"/>
              <a:t>definido</a:t>
            </a:r>
            <a:r>
              <a:rPr lang="en-CA" sz="2000" dirty="0"/>
              <a:t> por un </a:t>
            </a:r>
            <a:r>
              <a:rPr lang="en-CA" sz="2000" dirty="0" err="1"/>
              <a:t>año</a:t>
            </a:r>
            <a:r>
              <a:rPr lang="en-CA" sz="2000" dirty="0"/>
              <a:t> </a:t>
            </a:r>
            <a:r>
              <a:rPr lang="en-CA" sz="2000" dirty="0" err="1"/>
              <a:t>evaluando</a:t>
            </a:r>
            <a:r>
              <a:rPr lang="en-CA" sz="2000" dirty="0"/>
              <a:t> el </a:t>
            </a:r>
            <a:r>
              <a:rPr lang="en-CA" sz="2000" dirty="0" err="1"/>
              <a:t>riesgo</a:t>
            </a:r>
            <a:r>
              <a:rPr lang="en-CA" sz="2000" dirty="0"/>
              <a:t> de recurrencia </a:t>
            </a:r>
          </a:p>
          <a:p>
            <a:pPr marL="457200" indent="-457200">
              <a:buFont typeface="+mj-lt"/>
              <a:buAutoNum type="alphaUcPeriod"/>
            </a:pPr>
            <a:r>
              <a:rPr lang="en-CA" sz="2000" dirty="0"/>
              <a:t>Se </a:t>
            </a:r>
            <a:r>
              <a:rPr lang="en-CA" sz="2000" dirty="0" err="1"/>
              <a:t>indicaría</a:t>
            </a:r>
            <a:r>
              <a:rPr lang="en-CA" sz="2000" dirty="0"/>
              <a:t> </a:t>
            </a:r>
            <a:r>
              <a:rPr lang="en-CA" sz="2000" dirty="0" err="1"/>
              <a:t>anticoagulación</a:t>
            </a:r>
            <a:r>
              <a:rPr lang="en-CA" sz="2000" dirty="0"/>
              <a:t> con HBPM, con re-</a:t>
            </a:r>
            <a:r>
              <a:rPr lang="en-CA" sz="2000" dirty="0" err="1"/>
              <a:t>valoracion</a:t>
            </a:r>
            <a:r>
              <a:rPr lang="en-CA" sz="2000" dirty="0"/>
              <a:t> de </a:t>
            </a:r>
            <a:r>
              <a:rPr lang="en-CA" sz="2000" dirty="0" err="1"/>
              <a:t>causales</a:t>
            </a:r>
            <a:r>
              <a:rPr lang="en-CA" sz="2000" dirty="0"/>
              <a:t> de </a:t>
            </a:r>
            <a:r>
              <a:rPr lang="en-CA" sz="2000" dirty="0" err="1"/>
              <a:t>trombosis</a:t>
            </a:r>
            <a:r>
              <a:rPr lang="en-CA" sz="2000" dirty="0"/>
              <a:t>, </a:t>
            </a:r>
            <a:r>
              <a:rPr lang="en-CA" sz="2000" dirty="0" err="1"/>
              <a:t>definiendo</a:t>
            </a:r>
            <a:r>
              <a:rPr lang="en-CA" sz="2000" dirty="0"/>
              <a:t>  </a:t>
            </a:r>
            <a:r>
              <a:rPr lang="en-CA" sz="2000" dirty="0" err="1"/>
              <a:t>cual</a:t>
            </a:r>
            <a:r>
              <a:rPr lang="en-CA" sz="2000" dirty="0"/>
              <a:t> </a:t>
            </a:r>
            <a:r>
              <a:rPr lang="en-CA" sz="2000" dirty="0" err="1"/>
              <a:t>sería</a:t>
            </a:r>
            <a:r>
              <a:rPr lang="en-CA" sz="2000" dirty="0"/>
              <a:t> el </a:t>
            </a:r>
            <a:r>
              <a:rPr lang="en-CA" sz="2000" dirty="0" err="1"/>
              <a:t>agente</a:t>
            </a:r>
            <a:r>
              <a:rPr lang="en-CA" sz="2000" dirty="0"/>
              <a:t> oral  </a:t>
            </a:r>
            <a:r>
              <a:rPr lang="en-CA" sz="2000" dirty="0" err="1"/>
              <a:t>más</a:t>
            </a:r>
            <a:r>
              <a:rPr lang="en-CA" sz="2000" dirty="0"/>
              <a:t> </a:t>
            </a:r>
            <a:r>
              <a:rPr lang="en-CA" sz="2000" dirty="0" err="1"/>
              <a:t>apropiado</a:t>
            </a:r>
            <a:r>
              <a:rPr lang="en-CA" sz="2000" dirty="0"/>
              <a:t> </a:t>
            </a:r>
            <a:r>
              <a:rPr lang="en-CA" sz="2000" dirty="0" err="1"/>
              <a:t>para</a:t>
            </a:r>
            <a:r>
              <a:rPr lang="en-CA" sz="2000" dirty="0"/>
              <a:t> </a:t>
            </a:r>
            <a:r>
              <a:rPr lang="en-CA" sz="2000" dirty="0" err="1"/>
              <a:t>uso</a:t>
            </a:r>
            <a:r>
              <a:rPr lang="en-CA" sz="2000" dirty="0"/>
              <a:t> </a:t>
            </a:r>
            <a:r>
              <a:rPr lang="en-CA" sz="2000" dirty="0" err="1"/>
              <a:t>indefinido</a:t>
            </a:r>
            <a:r>
              <a:rPr lang="en-CA" sz="2000" dirty="0"/>
              <a:t>.</a:t>
            </a:r>
          </a:p>
          <a:p>
            <a:endParaRPr lang="en-CA" sz="2000" dirty="0"/>
          </a:p>
          <a:p>
            <a:endParaRPr lang="en-CA" sz="2000" dirty="0"/>
          </a:p>
        </p:txBody>
      </p:sp>
      <p:sp>
        <p:nvSpPr>
          <p:cNvPr id="4" name="Rectangle 3">
            <a:extLst>
              <a:ext uri="{FF2B5EF4-FFF2-40B4-BE49-F238E27FC236}">
                <a16:creationId xmlns:a16="http://schemas.microsoft.com/office/drawing/2014/main" id="{99BAD767-7BAB-4B53-9712-EA8DCDE89366}"/>
              </a:ext>
            </a:extLst>
          </p:cNvPr>
          <p:cNvSpPr/>
          <p:nvPr/>
        </p:nvSpPr>
        <p:spPr>
          <a:xfrm>
            <a:off x="240625" y="4487712"/>
            <a:ext cx="11151275" cy="817935"/>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CuadroTexto 1">
            <a:extLst>
              <a:ext uri="{FF2B5EF4-FFF2-40B4-BE49-F238E27FC236}">
                <a16:creationId xmlns:a16="http://schemas.microsoft.com/office/drawing/2014/main" id="{625915AD-BD96-485A-9D72-4A879FA3E5A8}"/>
              </a:ext>
            </a:extLst>
          </p:cNvPr>
          <p:cNvSpPr txBox="1"/>
          <p:nvPr/>
        </p:nvSpPr>
        <p:spPr>
          <a:xfrm>
            <a:off x="4019107" y="672346"/>
            <a:ext cx="2304670" cy="400110"/>
          </a:xfrm>
          <a:prstGeom prst="rect">
            <a:avLst/>
          </a:prstGeom>
          <a:noFill/>
        </p:spPr>
        <p:txBody>
          <a:bodyPr wrap="none" rtlCol="0">
            <a:spAutoFit/>
          </a:bodyPr>
          <a:lstStyle/>
          <a:p>
            <a:r>
              <a:rPr lang="es-CO" sz="2000" dirty="0"/>
              <a:t>Continuación Caso 2</a:t>
            </a:r>
          </a:p>
        </p:txBody>
      </p:sp>
    </p:spTree>
    <p:extLst>
      <p:ext uri="{BB962C8B-B14F-4D97-AF65-F5344CB8AC3E}">
        <p14:creationId xmlns:p14="http://schemas.microsoft.com/office/powerpoint/2010/main" val="380884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805837" y="2137265"/>
            <a:ext cx="2737663" cy="3970318"/>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baja calidad, por lo que el panel también consideró </a:t>
            </a:r>
            <a:r>
              <a:rPr lang="en-CA" sz="1400" b="1" i="1" dirty="0">
                <a:solidFill>
                  <a:schemeClr val="tx1">
                    <a:lumMod val="50000"/>
                    <a:lumOff val="50000"/>
                  </a:schemeClr>
                </a:solidFill>
              </a:rPr>
              <a:t>:</a:t>
            </a:r>
          </a:p>
          <a:p>
            <a:pPr marL="285750" indent="-285750">
              <a:buFont typeface="Arial" panose="020B0604020202020204" pitchFamily="34" charset="0"/>
              <a:buChar char="•"/>
            </a:pPr>
            <a:r>
              <a:rPr lang="es-ES" sz="1400" dirty="0">
                <a:solidFill>
                  <a:schemeClr val="tx1">
                    <a:lumMod val="50000"/>
                    <a:lumOff val="50000"/>
                  </a:schemeClr>
                </a:solidFill>
              </a:rPr>
              <a:t>Se valúa la amplia experiencia en HBPM para condiciones protrombóticas.</a:t>
            </a:r>
            <a:endParaRPr lang="es-CO" sz="1400" dirty="0">
              <a:solidFill>
                <a:schemeClr val="tx1">
                  <a:lumMod val="50000"/>
                  <a:lumOff val="50000"/>
                </a:schemeClr>
              </a:solidFill>
            </a:endParaRPr>
          </a:p>
          <a:p>
            <a:pPr marL="285750" indent="-285750">
              <a:buFont typeface="Arial" panose="020B0604020202020204" pitchFamily="34" charset="0"/>
              <a:buChar char="•"/>
            </a:pPr>
            <a:r>
              <a:rPr lang="es-ES" sz="1400" dirty="0">
                <a:solidFill>
                  <a:schemeClr val="tx1">
                    <a:lumMod val="50000"/>
                    <a:lumOff val="50000"/>
                  </a:schemeClr>
                </a:solidFill>
              </a:rPr>
              <a:t>Si se demuestra  AVK en rango subóptimo. Se debe garantizar un mejor ajuste de dosis .</a:t>
            </a:r>
            <a:endParaRPr lang="es-CO" sz="1400" dirty="0">
              <a:solidFill>
                <a:schemeClr val="tx1">
                  <a:lumMod val="50000"/>
                  <a:lumOff val="50000"/>
                </a:schemeClr>
              </a:solidFill>
            </a:endParaRPr>
          </a:p>
          <a:p>
            <a:pPr marL="285750" indent="-285750">
              <a:buFont typeface="Arial" panose="020B0604020202020204" pitchFamily="34" charset="0"/>
              <a:buChar char="•"/>
            </a:pPr>
            <a:r>
              <a:rPr lang="es-ES" sz="1400" dirty="0">
                <a:solidFill>
                  <a:schemeClr val="tx1">
                    <a:lumMod val="50000"/>
                    <a:lumOff val="50000"/>
                  </a:schemeClr>
                </a:solidFill>
              </a:rPr>
              <a:t>Se debe explorar las causas subyacente de la recurrencia bajo AVK</a:t>
            </a:r>
          </a:p>
          <a:p>
            <a:pPr marL="285750" indent="-285750">
              <a:buFont typeface="Arial" panose="020B0604020202020204" pitchFamily="34" charset="0"/>
              <a:buChar char="•"/>
            </a:pPr>
            <a:r>
              <a:rPr lang="es-ES" sz="1400" dirty="0">
                <a:solidFill>
                  <a:schemeClr val="tx1">
                    <a:lumMod val="50000"/>
                    <a:lumOff val="50000"/>
                  </a:schemeClr>
                </a:solidFill>
              </a:rPr>
              <a:t>Los estudios farmacogenéticos no se  hallan en forma general.</a:t>
            </a:r>
            <a:endParaRPr lang="es-CO" sz="1400" dirty="0">
              <a:solidFill>
                <a:schemeClr val="tx1">
                  <a:lumMod val="50000"/>
                  <a:lumOff val="50000"/>
                </a:schemeClr>
              </a:solidFill>
            </a:endParaRPr>
          </a:p>
          <a:p>
            <a:pPr marL="285750" indent="-285750">
              <a:buFont typeface="Arial" panose="020B0604020202020204" pitchFamily="34" charset="0"/>
              <a:buChar char="•"/>
            </a:pPr>
            <a:r>
              <a:rPr lang="es-ES" sz="1400" dirty="0">
                <a:solidFill>
                  <a:schemeClr val="tx1">
                    <a:lumMod val="50000"/>
                    <a:lumOff val="50000"/>
                  </a:schemeClr>
                </a:solidFill>
              </a:rPr>
              <a:t>Selección final se basa en causa subyacente, los valores y preferencias del paciente, costo y la viabilidad de cada alternativa.</a:t>
            </a:r>
            <a:endParaRPr lang="en-CA" sz="1400" b="1" i="1" dirty="0">
              <a:solidFill>
                <a:schemeClr val="tx1">
                  <a:lumMod val="50000"/>
                  <a:lumOff val="50000"/>
                </a:schemeClr>
              </a:solidFill>
            </a:endParaRPr>
          </a:p>
        </p:txBody>
      </p:sp>
      <p:grpSp>
        <p:nvGrpSpPr>
          <p:cNvPr id="10" name="Group 9">
            <a:extLst>
              <a:ext uri="{FF2B5EF4-FFF2-40B4-BE49-F238E27FC236}">
                <a16:creationId xmlns:a16="http://schemas.microsoft.com/office/drawing/2014/main" id="{8924BF6D-6AFF-5D4D-B969-FC04A0248589}"/>
              </a:ext>
            </a:extLst>
          </p:cNvPr>
          <p:cNvGrpSpPr/>
          <p:nvPr/>
        </p:nvGrpSpPr>
        <p:grpSpPr>
          <a:xfrm>
            <a:off x="7836129" y="6309585"/>
            <a:ext cx="4355871" cy="276999"/>
            <a:chOff x="6764144" y="6483928"/>
            <a:chExt cx="4355871" cy="276999"/>
          </a:xfrm>
        </p:grpSpPr>
        <p:sp>
          <p:nvSpPr>
            <p:cNvPr id="11" name="TextBox 10">
              <a:extLst>
                <a:ext uri="{FF2B5EF4-FFF2-40B4-BE49-F238E27FC236}">
                  <a16:creationId xmlns:a16="http://schemas.microsoft.com/office/drawing/2014/main" id="{78F3AC91-06BF-9843-9380-7994CC48E14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12" name="Oval 11">
              <a:extLst>
                <a:ext uri="{FF2B5EF4-FFF2-40B4-BE49-F238E27FC236}">
                  <a16:creationId xmlns:a16="http://schemas.microsoft.com/office/drawing/2014/main" id="{D712F8D2-45A9-2843-94C2-1324D722E4D7}"/>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585BBCC0-8EF9-A24E-B29B-72498399E2CD}"/>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B125BDF-2044-E14E-8FE2-3B4E5D26F1A2}"/>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itle 4">
            <a:extLst>
              <a:ext uri="{FF2B5EF4-FFF2-40B4-BE49-F238E27FC236}">
                <a16:creationId xmlns:a16="http://schemas.microsoft.com/office/drawing/2014/main" id="{A91C45A4-0DD8-4043-BC80-51C5AC6CF970}"/>
              </a:ext>
            </a:extLst>
          </p:cNvPr>
          <p:cNvSpPr>
            <a:spLocks noGrp="1"/>
          </p:cNvSpPr>
          <p:nvPr>
            <p:ph type="title"/>
          </p:nvPr>
        </p:nvSpPr>
        <p:spPr/>
        <p:txBody>
          <a:bodyPr lIns="0"/>
          <a:lstStyle/>
          <a:p>
            <a:r>
              <a:rPr lang="en-CA" b="0" dirty="0" err="1">
                <a:solidFill>
                  <a:srgbClr val="E43D31"/>
                </a:solidFill>
                <a:cs typeface="Arial" panose="020B0604020202020204" pitchFamily="34" charset="0"/>
              </a:rPr>
              <a:t>Recomendación</a:t>
            </a:r>
            <a:endParaRPr lang="en-US" b="0" dirty="0">
              <a:solidFill>
                <a:srgbClr val="E43D31"/>
              </a:solidFill>
            </a:endParaRPr>
          </a:p>
        </p:txBody>
      </p:sp>
      <p:sp>
        <p:nvSpPr>
          <p:cNvPr id="6" name="Content Placeholder 5">
            <a:extLst>
              <a:ext uri="{FF2B5EF4-FFF2-40B4-BE49-F238E27FC236}">
                <a16:creationId xmlns:a16="http://schemas.microsoft.com/office/drawing/2014/main" id="{551854EA-D1D0-AF4C-AE50-DEF5844DF8AD}"/>
              </a:ext>
            </a:extLst>
          </p:cNvPr>
          <p:cNvSpPr>
            <a:spLocks noGrp="1"/>
          </p:cNvSpPr>
          <p:nvPr>
            <p:ph idx="1"/>
          </p:nvPr>
        </p:nvSpPr>
        <p:spPr>
          <a:xfrm>
            <a:off x="419100" y="2033094"/>
            <a:ext cx="8215614" cy="3552142"/>
          </a:xfrm>
        </p:spPr>
        <p:txBody>
          <a:bodyPr/>
          <a:lstStyle/>
          <a:p>
            <a:pPr marL="0" indent="0">
              <a:buNone/>
            </a:pPr>
            <a:r>
              <a:rPr lang="en-US" sz="2000" b="1" dirty="0" err="1"/>
              <a:t>En</a:t>
            </a:r>
            <a:r>
              <a:rPr lang="en-US" sz="2000" b="1" dirty="0"/>
              <a:t> </a:t>
            </a:r>
            <a:r>
              <a:rPr lang="en-US" sz="2000" b="1" dirty="0" err="1"/>
              <a:t>pacientes</a:t>
            </a:r>
            <a:r>
              <a:rPr lang="en-US" sz="2000" b="1" dirty="0"/>
              <a:t> con TVP o EP </a:t>
            </a:r>
            <a:r>
              <a:rPr lang="en-US" sz="2000" b="1" dirty="0" err="1"/>
              <a:t>durante</a:t>
            </a:r>
            <a:r>
              <a:rPr lang="en-US" sz="2000" b="1" dirty="0"/>
              <a:t> el </a:t>
            </a:r>
            <a:r>
              <a:rPr lang="en-US" sz="2000" b="1" dirty="0" err="1"/>
              <a:t>tratamiento</a:t>
            </a:r>
            <a:r>
              <a:rPr lang="en-US" sz="2000" b="1" dirty="0"/>
              <a:t> con VKA</a:t>
            </a:r>
            <a:r>
              <a:rPr lang="en-US" sz="2000" dirty="0"/>
              <a:t>, el Panel </a:t>
            </a:r>
            <a:r>
              <a:rPr lang="en-US" sz="2000" dirty="0" err="1"/>
              <a:t>Latinoamericana</a:t>
            </a:r>
            <a:r>
              <a:rPr lang="en-US" sz="2000" dirty="0"/>
              <a:t> de ASH </a:t>
            </a:r>
            <a:r>
              <a:rPr lang="en-US" sz="2000" b="1" u="sng" dirty="0" err="1"/>
              <a:t>sugiere</a:t>
            </a:r>
            <a:r>
              <a:rPr lang="en-US" sz="2000" b="1" u="sng" dirty="0"/>
              <a:t> el </a:t>
            </a:r>
            <a:r>
              <a:rPr lang="en-US" sz="2000" b="1" u="sng" dirty="0" err="1"/>
              <a:t>uso</a:t>
            </a:r>
            <a:r>
              <a:rPr lang="en-US" sz="2000" b="1" u="sng" dirty="0"/>
              <a:t> de LMWH </a:t>
            </a:r>
            <a:r>
              <a:rPr lang="en-US" sz="2000" b="1" u="sng" dirty="0" err="1"/>
              <a:t>sobre</a:t>
            </a:r>
            <a:r>
              <a:rPr lang="en-US" sz="2000" b="1" u="sng" dirty="0"/>
              <a:t> DOAC</a:t>
            </a:r>
            <a:r>
              <a:rPr lang="en-US" sz="2000" dirty="0"/>
              <a:t> </a:t>
            </a:r>
            <a:r>
              <a:rPr lang="en-US" sz="2000" i="1" dirty="0"/>
              <a:t>(</a:t>
            </a:r>
            <a:r>
              <a:rPr lang="en-US" sz="2000" i="1" dirty="0" err="1"/>
              <a:t>recomendación</a:t>
            </a:r>
            <a:r>
              <a:rPr lang="en-US" sz="2000" i="1" dirty="0"/>
              <a:t> </a:t>
            </a:r>
            <a:r>
              <a:rPr lang="en-US" sz="2000" i="1" dirty="0" err="1"/>
              <a:t>condicional</a:t>
            </a:r>
            <a:r>
              <a:rPr lang="en-US" sz="2000" i="1" dirty="0"/>
              <a:t>, </a:t>
            </a:r>
            <a:r>
              <a:rPr lang="en-US" sz="2000" i="1" dirty="0" err="1"/>
              <a:t>basada</a:t>
            </a:r>
            <a:r>
              <a:rPr lang="en-US" sz="2000" i="1" dirty="0"/>
              <a:t> </a:t>
            </a:r>
            <a:r>
              <a:rPr lang="en-US" sz="2000" i="1" dirty="0" err="1"/>
              <a:t>en</a:t>
            </a:r>
            <a:r>
              <a:rPr lang="en-US" sz="2000" i="1" dirty="0"/>
              <a:t> una </a:t>
            </a:r>
            <a:r>
              <a:rPr lang="en-US" sz="2000" i="1" dirty="0" err="1"/>
              <a:t>certeza</a:t>
            </a:r>
            <a:r>
              <a:rPr lang="en-US" sz="2000" i="1" dirty="0"/>
              <a:t> </a:t>
            </a:r>
            <a:r>
              <a:rPr lang="en-US" sz="2000" i="1" dirty="0" err="1"/>
              <a:t>muy</a:t>
            </a:r>
            <a:r>
              <a:rPr lang="en-US" sz="2000" i="1" dirty="0"/>
              <a:t> </a:t>
            </a:r>
            <a:r>
              <a:rPr lang="en-US" sz="2000" i="1" dirty="0" err="1"/>
              <a:t>baja</a:t>
            </a:r>
            <a:r>
              <a:rPr lang="en-US" sz="2000" i="1" dirty="0"/>
              <a:t> </a:t>
            </a:r>
            <a:r>
              <a:rPr lang="en-US" sz="2000" i="1" dirty="0" err="1"/>
              <a:t>en</a:t>
            </a:r>
            <a:r>
              <a:rPr lang="en-US" sz="2000" i="1" dirty="0"/>
              <a:t> la </a:t>
            </a:r>
            <a:r>
              <a:rPr lang="en-US" sz="2000" i="1" dirty="0" err="1"/>
              <a:t>evidencia</a:t>
            </a:r>
            <a:r>
              <a:rPr lang="en-US" sz="2000" i="1" dirty="0"/>
              <a:t> </a:t>
            </a:r>
            <a:r>
              <a:rPr lang="en-US" sz="2000" i="1" dirty="0" err="1"/>
              <a:t>sobre</a:t>
            </a:r>
            <a:r>
              <a:rPr lang="en-US" sz="2000" i="1" dirty="0"/>
              <a:t> los </a:t>
            </a:r>
            <a:r>
              <a:rPr lang="en-US" sz="2000" i="1" dirty="0" err="1"/>
              <a:t>efectos</a:t>
            </a:r>
            <a:r>
              <a:rPr lang="en-US" sz="2000" i="1" dirty="0"/>
              <a:t>).</a:t>
            </a:r>
          </a:p>
          <a:p>
            <a:pPr marL="0" indent="0">
              <a:buNone/>
            </a:pPr>
            <a:endParaRPr lang="en-US" sz="2000" dirty="0"/>
          </a:p>
          <a:p>
            <a:pPr marL="0" indent="0">
              <a:buNone/>
            </a:pPr>
            <a:r>
              <a:rPr lang="en-US" sz="2000" b="1" dirty="0" err="1"/>
              <a:t>Evidencia</a:t>
            </a:r>
            <a:r>
              <a:rPr lang="en-US" sz="2000" b="1" dirty="0"/>
              <a:t> de </a:t>
            </a:r>
            <a:r>
              <a:rPr lang="en-US" sz="2000" b="1" dirty="0" err="1"/>
              <a:t>investigación</a:t>
            </a:r>
            <a:endParaRPr lang="en-US" sz="2000" b="1" dirty="0"/>
          </a:p>
          <a:p>
            <a:r>
              <a:rPr lang="en-US" sz="2000" dirty="0"/>
              <a:t>No hay </a:t>
            </a:r>
            <a:r>
              <a:rPr lang="en-US" sz="2000" dirty="0" err="1"/>
              <a:t>estudios</a:t>
            </a:r>
            <a:r>
              <a:rPr lang="en-US" sz="2000" dirty="0"/>
              <a:t> de </a:t>
            </a:r>
            <a:r>
              <a:rPr lang="en-US" sz="2000" dirty="0" err="1"/>
              <a:t>comparación</a:t>
            </a:r>
            <a:r>
              <a:rPr lang="en-US" sz="2000" dirty="0"/>
              <a:t> </a:t>
            </a:r>
            <a:r>
              <a:rPr lang="en-US" sz="2000" dirty="0" err="1"/>
              <a:t>directa</a:t>
            </a:r>
            <a:r>
              <a:rPr lang="en-US" sz="2000" dirty="0"/>
              <a:t> entre DOAC y HBPM </a:t>
            </a:r>
            <a:r>
              <a:rPr lang="en-US" sz="2000" dirty="0" err="1"/>
              <a:t>en</a:t>
            </a:r>
            <a:r>
              <a:rPr lang="en-US" sz="2000" dirty="0"/>
              <a:t> </a:t>
            </a:r>
            <a:r>
              <a:rPr lang="en-US" sz="2000" dirty="0" err="1"/>
              <a:t>esta</a:t>
            </a:r>
            <a:r>
              <a:rPr lang="en-US" sz="2000" dirty="0"/>
              <a:t> </a:t>
            </a:r>
            <a:r>
              <a:rPr lang="en-US" sz="2000" dirty="0" err="1"/>
              <a:t>indicación</a:t>
            </a:r>
            <a:endParaRPr lang="en-US" sz="2000" dirty="0"/>
          </a:p>
          <a:p>
            <a:r>
              <a:rPr lang="en-US" sz="2000" dirty="0" err="1"/>
              <a:t>Evidencia</a:t>
            </a:r>
            <a:r>
              <a:rPr lang="en-US" sz="2000" dirty="0"/>
              <a:t> </a:t>
            </a:r>
            <a:r>
              <a:rPr lang="en-US" sz="2000" dirty="0" err="1"/>
              <a:t>indirecta</a:t>
            </a:r>
            <a:r>
              <a:rPr lang="en-US" sz="2000" dirty="0"/>
              <a:t>: DOAC vs HBPM se </a:t>
            </a:r>
            <a:r>
              <a:rPr lang="en-US" sz="2000" dirty="0" err="1"/>
              <a:t>han</a:t>
            </a:r>
            <a:r>
              <a:rPr lang="en-US" sz="2000" dirty="0"/>
              <a:t> </a:t>
            </a:r>
            <a:r>
              <a:rPr lang="en-US" sz="2000" dirty="0" err="1"/>
              <a:t>comparado</a:t>
            </a:r>
            <a:r>
              <a:rPr lang="en-US" sz="2000" dirty="0"/>
              <a:t> solo </a:t>
            </a:r>
            <a:r>
              <a:rPr lang="en-US" sz="2000" dirty="0" err="1"/>
              <a:t>en</a:t>
            </a:r>
            <a:r>
              <a:rPr lang="en-US" sz="2000" dirty="0"/>
              <a:t> el </a:t>
            </a:r>
            <a:r>
              <a:rPr lang="en-US" sz="2000" dirty="0" err="1"/>
              <a:t>estudios</a:t>
            </a:r>
            <a:r>
              <a:rPr lang="en-US" sz="2000" dirty="0"/>
              <a:t> de </a:t>
            </a:r>
            <a:r>
              <a:rPr lang="en-US" sz="2000" dirty="0" err="1"/>
              <a:t>profilaxis</a:t>
            </a:r>
            <a:r>
              <a:rPr lang="en-US" sz="2000" dirty="0"/>
              <a:t> de TEV </a:t>
            </a:r>
            <a:r>
              <a:rPr lang="en-US" sz="2000" dirty="0" err="1"/>
              <a:t>en</a:t>
            </a:r>
            <a:r>
              <a:rPr lang="en-US" sz="2000" dirty="0"/>
              <a:t> </a:t>
            </a:r>
            <a:r>
              <a:rPr lang="en-US" sz="2000" dirty="0" err="1"/>
              <a:t>reemplazo</a:t>
            </a:r>
            <a:r>
              <a:rPr lang="en-US" sz="2000" dirty="0"/>
              <a:t> de </a:t>
            </a:r>
            <a:r>
              <a:rPr lang="en-US" sz="2000" dirty="0" err="1"/>
              <a:t>cadera</a:t>
            </a:r>
            <a:r>
              <a:rPr lang="en-US" sz="2000" dirty="0"/>
              <a:t> y </a:t>
            </a:r>
            <a:r>
              <a:rPr lang="en-US" sz="2000" dirty="0" err="1"/>
              <a:t>rodilla</a:t>
            </a:r>
            <a:r>
              <a:rPr lang="en-US" sz="2000" dirty="0"/>
              <a:t>, </a:t>
            </a:r>
            <a:r>
              <a:rPr lang="en-US" sz="2000" dirty="0" err="1"/>
              <a:t>donde</a:t>
            </a:r>
            <a:r>
              <a:rPr lang="en-US" sz="2000" dirty="0"/>
              <a:t> DOAC reduce </a:t>
            </a:r>
            <a:r>
              <a:rPr lang="en-US" sz="2000" dirty="0" err="1"/>
              <a:t>riesgo</a:t>
            </a:r>
            <a:r>
              <a:rPr lang="en-US" sz="2000" dirty="0"/>
              <a:t> de TVP y no </a:t>
            </a:r>
            <a:r>
              <a:rPr lang="en-US" sz="2000" dirty="0" err="1"/>
              <a:t>aumenta</a:t>
            </a:r>
            <a:r>
              <a:rPr lang="en-US" sz="2000" dirty="0"/>
              <a:t> </a:t>
            </a:r>
            <a:r>
              <a:rPr lang="en-US" sz="2000" dirty="0" err="1"/>
              <a:t>sangrado</a:t>
            </a:r>
            <a:r>
              <a:rPr lang="en-US" sz="2000" dirty="0"/>
              <a:t>.</a:t>
            </a:r>
          </a:p>
          <a:p>
            <a:r>
              <a:rPr lang="en-US" sz="2000" dirty="0"/>
              <a:t>Pero </a:t>
            </a:r>
            <a:r>
              <a:rPr lang="en-US" sz="2000" dirty="0" err="1"/>
              <a:t>en</a:t>
            </a:r>
            <a:r>
              <a:rPr lang="en-US" sz="2000" dirty="0"/>
              <a:t> </a:t>
            </a:r>
            <a:r>
              <a:rPr lang="en-US" sz="2000" dirty="0" err="1"/>
              <a:t>profilaxis</a:t>
            </a:r>
            <a:r>
              <a:rPr lang="en-US" sz="2000" dirty="0"/>
              <a:t> de </a:t>
            </a:r>
            <a:r>
              <a:rPr lang="en-US" sz="2000" dirty="0" err="1"/>
              <a:t>pacientes</a:t>
            </a:r>
            <a:r>
              <a:rPr lang="en-US" sz="2000" dirty="0"/>
              <a:t> </a:t>
            </a:r>
            <a:r>
              <a:rPr lang="en-US" sz="2000" dirty="0" err="1"/>
              <a:t>médicos</a:t>
            </a:r>
            <a:r>
              <a:rPr lang="en-US" sz="2000" dirty="0"/>
              <a:t> </a:t>
            </a:r>
            <a:r>
              <a:rPr lang="en-US" sz="2000" dirty="0" err="1"/>
              <a:t>hospitalizados</a:t>
            </a:r>
            <a:r>
              <a:rPr lang="en-US" sz="2000" dirty="0"/>
              <a:t>, el </a:t>
            </a:r>
            <a:r>
              <a:rPr lang="en-US" sz="2000" dirty="0" err="1"/>
              <a:t>uso</a:t>
            </a:r>
            <a:r>
              <a:rPr lang="en-US" sz="2000" dirty="0"/>
              <a:t> de DOAC </a:t>
            </a:r>
            <a:r>
              <a:rPr lang="en-US" sz="2000" dirty="0" err="1"/>
              <a:t>aumenta</a:t>
            </a:r>
            <a:r>
              <a:rPr lang="en-US" sz="2000" dirty="0"/>
              <a:t> el </a:t>
            </a:r>
            <a:r>
              <a:rPr lang="en-US" sz="2000" dirty="0" err="1"/>
              <a:t>sangrado</a:t>
            </a:r>
            <a:r>
              <a:rPr lang="en-US" sz="2000" dirty="0"/>
              <a:t> </a:t>
            </a:r>
            <a:r>
              <a:rPr lang="en-US" sz="2000" dirty="0" err="1"/>
              <a:t>en</a:t>
            </a:r>
            <a:r>
              <a:rPr lang="en-US" sz="2000" dirty="0"/>
              <a:t> </a:t>
            </a:r>
            <a:r>
              <a:rPr lang="en-US" sz="2000" dirty="0" err="1"/>
              <a:t>comparación</a:t>
            </a:r>
            <a:r>
              <a:rPr lang="en-US" sz="2000" dirty="0"/>
              <a:t> a HBPM</a:t>
            </a:r>
          </a:p>
          <a:p>
            <a:endParaRPr lang="en-US" sz="2000" dirty="0"/>
          </a:p>
        </p:txBody>
      </p:sp>
    </p:spTree>
    <p:extLst>
      <p:ext uri="{BB962C8B-B14F-4D97-AF65-F5344CB8AC3E}">
        <p14:creationId xmlns:p14="http://schemas.microsoft.com/office/powerpoint/2010/main" val="149745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719909663"/>
              </p:ext>
            </p:extLst>
          </p:nvPr>
        </p:nvGraphicFramePr>
        <p:xfrm>
          <a:off x="338973" y="2932554"/>
          <a:ext cx="7686174" cy="3287062"/>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119403">
                  <a:extLst>
                    <a:ext uri="{9D8B030D-6E8A-4147-A177-3AD203B41FA5}">
                      <a16:colId xmlns:a16="http://schemas.microsoft.com/office/drawing/2014/main" val="1109489225"/>
                    </a:ext>
                  </a:extLst>
                </a:gridCol>
                <a:gridCol w="2260955">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anticoagulación</a:t>
                      </a:r>
                      <a:r>
                        <a:rPr lang="en-CA" sz="1400" b="0" i="0" dirty="0">
                          <a:solidFill>
                            <a:schemeClr val="tx1">
                              <a:lumMod val="50000"/>
                              <a:lumOff val="50000"/>
                            </a:schemeClr>
                          </a:solidFill>
                        </a:rPr>
                        <a:t> de </a:t>
                      </a:r>
                      <a:r>
                        <a:rPr lang="en-CA" sz="1400" b="0" i="0" dirty="0" err="1">
                          <a:solidFill>
                            <a:schemeClr val="tx1">
                              <a:lumMod val="50000"/>
                              <a:lumOff val="50000"/>
                            </a:schemeClr>
                          </a:solidFill>
                        </a:rPr>
                        <a:t>duración</a:t>
                      </a:r>
                      <a:r>
                        <a:rPr lang="en-CA" sz="1400" b="0" i="0" dirty="0">
                          <a:solidFill>
                            <a:schemeClr val="tx1">
                              <a:lumMod val="50000"/>
                              <a:lumOff val="50000"/>
                            </a:schemeClr>
                          </a:solidFill>
                        </a:rPr>
                        <a:t> </a:t>
                      </a:r>
                      <a:r>
                        <a:rPr lang="en-CA" sz="1400" b="0" i="0" dirty="0" err="1">
                          <a:solidFill>
                            <a:schemeClr val="tx1">
                              <a:lumMod val="50000"/>
                              <a:lumOff val="50000"/>
                            </a:schemeClr>
                          </a:solidFill>
                        </a:rPr>
                        <a:t>definida</a:t>
                      </a:r>
                      <a:r>
                        <a:rPr lang="en-CA" sz="1400" b="0" i="0" dirty="0">
                          <a:solidFill>
                            <a:schemeClr val="tx1">
                              <a:lumMod val="50000"/>
                              <a:lumOff val="50000"/>
                            </a:schemeClr>
                          </a:solidFill>
                        </a:rPr>
                        <a:t> (12 meses o </a:t>
                      </a:r>
                      <a:r>
                        <a:rPr lang="en-CA" sz="1400" b="0" i="0" dirty="0" err="1">
                          <a:solidFill>
                            <a:schemeClr val="tx1">
                              <a:lumMod val="50000"/>
                              <a:lumOff val="50000"/>
                            </a:schemeClr>
                          </a:solidFill>
                        </a:rPr>
                        <a:t>menos</a:t>
                      </a:r>
                      <a:r>
                        <a:rPr lang="en-CA" sz="1400" b="0" i="0" dirty="0">
                          <a:solidFill>
                            <a:schemeClr val="tx1">
                              <a:lumMod val="50000"/>
                              <a:lumOff val="50000"/>
                            </a:schemeClr>
                          </a:solidFill>
                        </a:rPr>
                        <a: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anticoagulación</a:t>
                      </a:r>
                      <a:r>
                        <a:rPr lang="en-CA" sz="1400" b="0" i="0" dirty="0">
                          <a:solidFill>
                            <a:schemeClr val="tx1">
                              <a:lumMod val="50000"/>
                              <a:lumOff val="50000"/>
                            </a:schemeClr>
                          </a:solidFill>
                        </a:rPr>
                        <a:t> de </a:t>
                      </a:r>
                      <a:r>
                        <a:rPr lang="en-CA" sz="1400" b="0" i="0" dirty="0" err="1">
                          <a:solidFill>
                            <a:schemeClr val="tx1">
                              <a:lumMod val="50000"/>
                              <a:lumOff val="50000"/>
                            </a:schemeClr>
                          </a:solidFill>
                        </a:rPr>
                        <a:t>duración</a:t>
                      </a:r>
                      <a:r>
                        <a:rPr lang="en-CA" sz="1400" b="0" i="0" dirty="0">
                          <a:solidFill>
                            <a:schemeClr val="tx1">
                              <a:lumMod val="50000"/>
                              <a:lumOff val="50000"/>
                            </a:schemeClr>
                          </a:solidFill>
                        </a:rPr>
                        <a:t> </a:t>
                      </a:r>
                      <a:r>
                        <a:rPr lang="en-CA" sz="1400" b="0" i="0" dirty="0" err="1">
                          <a:solidFill>
                            <a:schemeClr val="tx1">
                              <a:lumMod val="50000"/>
                              <a:lumOff val="50000"/>
                            </a:schemeClr>
                          </a:solidFill>
                        </a:rPr>
                        <a:t>indefinida</a:t>
                      </a:r>
                      <a:r>
                        <a:rPr lang="en-CA" sz="1400" b="0" i="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Mortalidad</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0.75</a:t>
                      </a:r>
                    </a:p>
                    <a:p>
                      <a:pPr marL="0" marR="0" lvl="0" indent="0" algn="ctr" defTabSz="609585" rtl="0" eaLnBrk="1" fontAlgn="auto" latinLnBrk="0" hangingPunct="1">
                        <a:lnSpc>
                          <a:spcPct val="100000"/>
                        </a:lnSpc>
                        <a:spcBef>
                          <a:spcPts val="0"/>
                        </a:spcBef>
                        <a:spcAft>
                          <a:spcPts val="0"/>
                        </a:spcAft>
                        <a:buClrTx/>
                        <a:buSzTx/>
                        <a:buFontTx/>
                        <a:buNone/>
                        <a:tabLst/>
                        <a:defRPr/>
                      </a:pPr>
                      <a:r>
                        <a:rPr lang="es-CO" sz="1400" kern="1200" dirty="0">
                          <a:solidFill>
                            <a:schemeClr val="tx1">
                              <a:lumMod val="50000"/>
                              <a:lumOff val="50000"/>
                            </a:schemeClr>
                          </a:solidFill>
                          <a:latin typeface="+mn-lt"/>
                          <a:ea typeface="+mn-ea"/>
                          <a:cs typeface="+mn-cs"/>
                        </a:rPr>
                        <a:t>(0.49 to1.13) </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16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4 menos por 1,000</a:t>
                      </a:r>
                    </a:p>
                    <a:p>
                      <a:pPr algn="ctr"/>
                      <a:r>
                        <a:rPr lang="es-CO" sz="1400" kern="1200" dirty="0">
                          <a:solidFill>
                            <a:schemeClr val="tx1">
                              <a:lumMod val="50000"/>
                              <a:lumOff val="50000"/>
                            </a:schemeClr>
                          </a:solidFill>
                          <a:latin typeface="+mn-lt"/>
                          <a:ea typeface="+mn-ea"/>
                          <a:cs typeface="+mn-cs"/>
                        </a:rPr>
                        <a:t>(8 menos to 2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a:t>
                      </a:r>
                      <a:r>
                        <a:rPr lang="en-CA" sz="1600" b="1" dirty="0">
                          <a:solidFill>
                            <a:schemeClr val="tx1">
                              <a:lumMod val="50000"/>
                              <a:lumOff val="50000"/>
                            </a:schemeClr>
                          </a:solidFill>
                        </a:rPr>
                        <a:t>EP</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 RR 0.29</a:t>
                      </a:r>
                    </a:p>
                    <a:p>
                      <a:pPr algn="ctr"/>
                      <a:r>
                        <a:rPr lang="es-CO" sz="1400" kern="1200" dirty="0">
                          <a:solidFill>
                            <a:schemeClr val="tx1">
                              <a:lumMod val="50000"/>
                              <a:lumOff val="50000"/>
                            </a:schemeClr>
                          </a:solidFill>
                          <a:latin typeface="+mn-lt"/>
                          <a:ea typeface="+mn-ea"/>
                          <a:cs typeface="+mn-cs"/>
                        </a:rPr>
                        <a:t>(0.15 to 0.56) </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29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21 menos por 1,000</a:t>
                      </a:r>
                    </a:p>
                    <a:p>
                      <a:pPr algn="ctr"/>
                      <a:r>
                        <a:rPr lang="es-CO" sz="1400" kern="1200" dirty="0">
                          <a:solidFill>
                            <a:schemeClr val="tx1">
                              <a:lumMod val="50000"/>
                              <a:lumOff val="50000"/>
                            </a:schemeClr>
                          </a:solidFill>
                          <a:latin typeface="+mn-lt"/>
                          <a:ea typeface="+mn-ea"/>
                          <a:cs typeface="+mn-cs"/>
                        </a:rPr>
                        <a:t>(25 menos a 13</a:t>
                      </a:r>
                    </a:p>
                    <a:p>
                      <a:pPr algn="ctr"/>
                      <a:r>
                        <a:rPr lang="es-CO" sz="1400" kern="1200" dirty="0">
                          <a:solidFill>
                            <a:schemeClr val="tx1">
                              <a:lumMod val="50000"/>
                              <a:lumOff val="50000"/>
                            </a:schemeClr>
                          </a:solidFill>
                          <a:latin typeface="+mn-lt"/>
                          <a:ea typeface="+mn-ea"/>
                          <a:cs typeface="+mn-cs"/>
                        </a:rPr>
                        <a:t>menos)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dirty="0">
                          <a:solidFill>
                            <a:schemeClr val="tx1">
                              <a:lumMod val="50000"/>
                              <a:lumOff val="50000"/>
                            </a:schemeClr>
                          </a:solidFill>
                        </a:rPr>
                        <a:t>    TVP </a:t>
                      </a:r>
                      <a:r>
                        <a:rPr lang="en-CA" sz="1400" b="1" dirty="0" err="1">
                          <a:solidFill>
                            <a:schemeClr val="tx1">
                              <a:lumMod val="50000"/>
                              <a:lumOff val="50000"/>
                            </a:schemeClr>
                          </a:solidFill>
                        </a:rPr>
                        <a:t>sintomática</a:t>
                      </a:r>
                      <a:r>
                        <a:rPr lang="en-CA" sz="1400" b="1" dirty="0">
                          <a:solidFill>
                            <a:schemeClr val="tx1">
                              <a:lumMod val="50000"/>
                              <a:lumOff val="50000"/>
                            </a:schemeClr>
                          </a:solidFill>
                        </a:rPr>
                        <a:t> . </a:t>
                      </a:r>
                    </a:p>
                    <a:p>
                      <a:pPr algn="l"/>
                      <a:r>
                        <a:rPr lang="en-CA" sz="14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0.20 </a:t>
                      </a:r>
                    </a:p>
                    <a:p>
                      <a:pPr algn="ctr"/>
                      <a:r>
                        <a:rPr lang="es-CO" sz="1400" kern="1200" dirty="0">
                          <a:solidFill>
                            <a:schemeClr val="tx1">
                              <a:lumMod val="50000"/>
                              <a:lumOff val="50000"/>
                            </a:schemeClr>
                          </a:solidFill>
                          <a:latin typeface="+mn-lt"/>
                          <a:ea typeface="+mn-ea"/>
                          <a:cs typeface="+mn-cs"/>
                        </a:rPr>
                        <a:t>(0.12 a 0.34)</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63 por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50 menos por 1000</a:t>
                      </a:r>
                    </a:p>
                    <a:p>
                      <a:pPr algn="ctr"/>
                      <a:r>
                        <a:rPr lang="es-CO" sz="1400" kern="1200" dirty="0">
                          <a:solidFill>
                            <a:schemeClr val="tx1">
                              <a:lumMod val="50000"/>
                              <a:lumOff val="50000"/>
                            </a:schemeClr>
                          </a:solidFill>
                          <a:latin typeface="+mn-lt"/>
                          <a:ea typeface="+mn-ea"/>
                          <a:cs typeface="+mn-cs"/>
                        </a:rPr>
                        <a:t>(56 menos a 42 menos)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Sangrado</a:t>
                      </a:r>
                      <a:r>
                        <a:rPr lang="en-CA" sz="1400" b="1" dirty="0">
                          <a:solidFill>
                            <a:schemeClr val="tx1">
                              <a:lumMod val="50000"/>
                              <a:lumOff val="50000"/>
                            </a:schemeClr>
                          </a:solidFill>
                        </a:rPr>
                        <a:t>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2.17</a:t>
                      </a:r>
                    </a:p>
                    <a:p>
                      <a:pPr algn="ctr"/>
                      <a:r>
                        <a:rPr lang="es-CO" sz="1400" kern="1200" dirty="0">
                          <a:solidFill>
                            <a:schemeClr val="tx1">
                              <a:lumMod val="50000"/>
                              <a:lumOff val="50000"/>
                            </a:schemeClr>
                          </a:solidFill>
                          <a:latin typeface="+mn-lt"/>
                          <a:ea typeface="+mn-ea"/>
                          <a:cs typeface="+mn-cs"/>
                        </a:rPr>
                        <a:t>(1.40 to 3.35) </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5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6 mas por 1,000</a:t>
                      </a:r>
                    </a:p>
                    <a:p>
                      <a:pPr algn="ctr"/>
                      <a:r>
                        <a:rPr lang="es-CO" sz="1400" kern="1200" dirty="0">
                          <a:solidFill>
                            <a:schemeClr val="tx1">
                              <a:lumMod val="50000"/>
                              <a:lumOff val="50000"/>
                            </a:schemeClr>
                          </a:solidFill>
                          <a:latin typeface="+mn-lt"/>
                          <a:ea typeface="+mn-ea"/>
                          <a:cs typeface="+mn-cs"/>
                        </a:rPr>
                        <a:t>(2 mas to 12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10215"/>
            <a:ext cx="2737663" cy="3323987"/>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fuerte de buena calidad, con moderada certeza , el beneficio es mas claro.</a:t>
            </a:r>
            <a:r>
              <a:rPr lang="en-CA" sz="1400" b="1" i="1" dirty="0">
                <a:solidFill>
                  <a:schemeClr val="tx1">
                    <a:lumMod val="50000"/>
                    <a:lumOff val="50000"/>
                  </a:schemeClr>
                </a:solidFill>
              </a:rPr>
              <a:t>:</a:t>
            </a:r>
          </a:p>
          <a:p>
            <a:pPr marL="160020" indent="-160020">
              <a:buFont typeface="Arial" panose="020B0604020202020204" pitchFamily="34" charset="0"/>
              <a:buChar char="•"/>
            </a:pPr>
            <a:r>
              <a:rPr lang="es-ES" sz="1400" dirty="0">
                <a:solidFill>
                  <a:schemeClr val="tx1">
                    <a:lumMod val="50000"/>
                    <a:lumOff val="50000"/>
                  </a:schemeClr>
                </a:solidFill>
              </a:rPr>
              <a:t>Esta recomendación asume un riesgo promedio de sangrado , no puede aplicarse en casos con alta probabilidad de hemorragia.</a:t>
            </a:r>
          </a:p>
          <a:p>
            <a:pPr marL="160020" indent="-160020">
              <a:buFont typeface="Arial" panose="020B0604020202020204" pitchFamily="34" charset="0"/>
              <a:buChar char="•"/>
            </a:pPr>
            <a:r>
              <a:rPr lang="es-ES" sz="1400" dirty="0">
                <a:solidFill>
                  <a:schemeClr val="tx1">
                    <a:lumMod val="50000"/>
                    <a:lumOff val="50000"/>
                  </a:schemeClr>
                </a:solidFill>
              </a:rPr>
              <a:t>El riesgo de sangrado puede cambiar con el tiempo, por lo que el equilibrio entre las consecuencias deseables e indeseables de la anticoagulación indefinida debe reevaluarse periódicamente.</a:t>
            </a:r>
            <a:endParaRPr lang="es-CO" sz="1400" dirty="0">
              <a:solidFill>
                <a:schemeClr val="tx1">
                  <a:lumMod val="50000"/>
                  <a:lumOff val="50000"/>
                </a:schemeClr>
              </a:solidFill>
            </a:endParaRPr>
          </a:p>
          <a:p>
            <a:pPr marL="342900" indent="-342900">
              <a:buFont typeface="Arial" panose="020B0604020202020204" pitchFamily="34" charset="0"/>
              <a:buChar char="•"/>
            </a:pPr>
            <a:endParaRPr lang="en-CA" sz="14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380611" y="411688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00615" y="474804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369487" y="528800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390489" y="58535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79A5E59F-35CD-6443-8CE4-FEC20BB2299C}"/>
              </a:ext>
            </a:extLst>
          </p:cNvPr>
          <p:cNvGrpSpPr/>
          <p:nvPr/>
        </p:nvGrpSpPr>
        <p:grpSpPr>
          <a:xfrm>
            <a:off x="7836129" y="6309585"/>
            <a:ext cx="4355871" cy="276999"/>
            <a:chOff x="6764144" y="6483928"/>
            <a:chExt cx="4355871" cy="276999"/>
          </a:xfrm>
        </p:grpSpPr>
        <p:sp>
          <p:nvSpPr>
            <p:cNvPr id="23" name="TextBox 22">
              <a:extLst>
                <a:ext uri="{FF2B5EF4-FFF2-40B4-BE49-F238E27FC236}">
                  <a16:creationId xmlns:a16="http://schemas.microsoft.com/office/drawing/2014/main" id="{18989DFE-E70C-B44B-AF2B-80E8FB8AEE52}"/>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4" name="Oval 23">
              <a:extLst>
                <a:ext uri="{FF2B5EF4-FFF2-40B4-BE49-F238E27FC236}">
                  <a16:creationId xmlns:a16="http://schemas.microsoft.com/office/drawing/2014/main" id="{C085349A-8AE9-D54E-A93B-DDCDC7BDA13D}"/>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B9057828-6EDD-C943-84FC-633B36D2F9C7}"/>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AC98450E-ED67-9340-AFB3-C4A09F690AC7}"/>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4CE23C1-631A-4D42-AC9C-0BBBC2D94993}"/>
              </a:ext>
            </a:extLst>
          </p:cNvPr>
          <p:cNvSpPr>
            <a:spLocks noGrp="1"/>
          </p:cNvSpPr>
          <p:nvPr>
            <p:ph type="title"/>
          </p:nvPr>
        </p:nvSpPr>
        <p:spPr/>
        <p:txBody>
          <a:bodyPr lIns="0"/>
          <a:lstStyle/>
          <a:p>
            <a:r>
              <a:rPr lang="en-US" b="0" dirty="0" err="1"/>
              <a:t>Recomendación</a:t>
            </a:r>
            <a:endParaRPr lang="en-US" b="0" dirty="0"/>
          </a:p>
        </p:txBody>
      </p:sp>
      <p:sp>
        <p:nvSpPr>
          <p:cNvPr id="5" name="Content Placeholder 4">
            <a:extLst>
              <a:ext uri="{FF2B5EF4-FFF2-40B4-BE49-F238E27FC236}">
                <a16:creationId xmlns:a16="http://schemas.microsoft.com/office/drawing/2014/main" id="{8CC1F2AA-36F8-FD4E-8CEF-710249F6C369}"/>
              </a:ext>
            </a:extLst>
          </p:cNvPr>
          <p:cNvSpPr>
            <a:spLocks noGrp="1"/>
          </p:cNvSpPr>
          <p:nvPr>
            <p:ph idx="1"/>
          </p:nvPr>
        </p:nvSpPr>
        <p:spPr>
          <a:xfrm>
            <a:off x="419100" y="2033094"/>
            <a:ext cx="10972800" cy="1315827"/>
          </a:xfrm>
        </p:spPr>
        <p:txBody>
          <a:bodyPr/>
          <a:lstStyle/>
          <a:p>
            <a:pPr marL="0" indent="0">
              <a:buNone/>
            </a:pPr>
            <a:r>
              <a:rPr lang="en-US" sz="1600" b="1" dirty="0" err="1"/>
              <a:t>En</a:t>
            </a:r>
            <a:r>
              <a:rPr lang="en-US" sz="1600" b="1" dirty="0"/>
              <a:t> </a:t>
            </a:r>
            <a:r>
              <a:rPr lang="en-US" sz="1600" b="1" dirty="0" err="1"/>
              <a:t>pacientes</a:t>
            </a:r>
            <a:r>
              <a:rPr lang="en-US" sz="1600" b="1" dirty="0"/>
              <a:t> con TVP o EP </a:t>
            </a:r>
            <a:r>
              <a:rPr lang="en-US" sz="1600" b="1" dirty="0" err="1"/>
              <a:t>recurrentes</a:t>
            </a:r>
            <a:r>
              <a:rPr lang="en-US" sz="1600" b="1" dirty="0"/>
              <a:t> no </a:t>
            </a:r>
            <a:r>
              <a:rPr lang="en-US" sz="1600" b="1" dirty="0" err="1"/>
              <a:t>provocados</a:t>
            </a:r>
            <a:r>
              <a:rPr lang="en-US" sz="1600" dirty="0"/>
              <a:t>, el Panel </a:t>
            </a:r>
            <a:r>
              <a:rPr lang="en-US" sz="1600" dirty="0" err="1"/>
              <a:t>Latinoamericana</a:t>
            </a:r>
            <a:r>
              <a:rPr lang="en-US" sz="1600" dirty="0"/>
              <a:t> de ASH </a:t>
            </a:r>
            <a:r>
              <a:rPr lang="en-US" sz="1600" dirty="0" err="1"/>
              <a:t>recomienda</a:t>
            </a:r>
            <a:r>
              <a:rPr lang="en-US" sz="1600" dirty="0"/>
              <a:t> </a:t>
            </a:r>
            <a:r>
              <a:rPr lang="en-US" sz="1600" b="1" u="sng" dirty="0" err="1"/>
              <a:t>mantener</a:t>
            </a:r>
            <a:r>
              <a:rPr lang="en-US" sz="1600" b="1" u="sng" dirty="0"/>
              <a:t> la </a:t>
            </a:r>
            <a:r>
              <a:rPr lang="en-US" sz="1600" b="1" u="sng" dirty="0" err="1"/>
              <a:t>anticoagulación</a:t>
            </a:r>
            <a:r>
              <a:rPr lang="en-US" sz="1600" b="1" u="sng" dirty="0"/>
              <a:t> </a:t>
            </a:r>
            <a:r>
              <a:rPr lang="en-US" sz="1600" b="1" u="sng" dirty="0" err="1"/>
              <a:t>indefinida</a:t>
            </a:r>
            <a:r>
              <a:rPr lang="en-US" sz="1600" b="1" u="sng" dirty="0"/>
              <a:t> </a:t>
            </a:r>
            <a:r>
              <a:rPr lang="en-US" sz="1600" b="1" u="sng" dirty="0" err="1"/>
              <a:t>sobre</a:t>
            </a:r>
            <a:r>
              <a:rPr lang="en-US" sz="1600" b="1" u="sng" dirty="0"/>
              <a:t> la </a:t>
            </a:r>
            <a:r>
              <a:rPr lang="en-US" sz="1600" b="1" u="sng" dirty="0" err="1"/>
              <a:t>interrupción</a:t>
            </a:r>
            <a:r>
              <a:rPr lang="en-US" sz="1600" b="1" u="sng" dirty="0"/>
              <a:t> de la </a:t>
            </a:r>
            <a:r>
              <a:rPr lang="en-US" sz="1600" b="1" u="sng" dirty="0" err="1"/>
              <a:t>misma</a:t>
            </a:r>
            <a:r>
              <a:rPr lang="en-US" sz="1600" b="1" u="sng" dirty="0"/>
              <a:t> </a:t>
            </a:r>
            <a:r>
              <a:rPr lang="en-US" sz="1600" b="1" u="sng" dirty="0" err="1"/>
              <a:t>después</a:t>
            </a:r>
            <a:r>
              <a:rPr lang="en-US" sz="1600" b="1" u="sng" dirty="0"/>
              <a:t> de un </a:t>
            </a:r>
            <a:r>
              <a:rPr lang="en-US" sz="1600" b="1" u="sng" dirty="0" err="1"/>
              <a:t>período</a:t>
            </a:r>
            <a:r>
              <a:rPr lang="en-US" sz="1600" b="1" u="sng" dirty="0"/>
              <a:t> de 3 a 6 meses</a:t>
            </a:r>
            <a:r>
              <a:rPr lang="en-US" sz="1600" dirty="0"/>
              <a:t> </a:t>
            </a:r>
            <a:r>
              <a:rPr lang="en-US" sz="1600" i="1" dirty="0"/>
              <a:t>(</a:t>
            </a:r>
            <a:r>
              <a:rPr lang="en-US" sz="1600" i="1" dirty="0" err="1"/>
              <a:t>recomendación</a:t>
            </a:r>
            <a:r>
              <a:rPr lang="en-US" sz="1600" i="1" dirty="0"/>
              <a:t> </a:t>
            </a:r>
            <a:r>
              <a:rPr lang="en-US" sz="1600" i="1" dirty="0" err="1"/>
              <a:t>fuerte</a:t>
            </a:r>
            <a:r>
              <a:rPr lang="en-US" sz="1600" i="1" dirty="0"/>
              <a:t>, </a:t>
            </a:r>
            <a:r>
              <a:rPr lang="en-US" sz="1600" i="1" dirty="0" err="1"/>
              <a:t>basada</a:t>
            </a:r>
            <a:r>
              <a:rPr lang="en-US" sz="1600" i="1" dirty="0"/>
              <a:t> </a:t>
            </a:r>
            <a:r>
              <a:rPr lang="en-US" sz="1600" i="1" dirty="0" err="1"/>
              <a:t>en</a:t>
            </a:r>
            <a:r>
              <a:rPr lang="en-US" sz="1600" i="1" dirty="0"/>
              <a:t> la </a:t>
            </a:r>
            <a:r>
              <a:rPr lang="en-US" sz="1600" i="1" dirty="0" err="1"/>
              <a:t>certeza</a:t>
            </a:r>
            <a:r>
              <a:rPr lang="en-US" sz="1600" i="1" dirty="0"/>
              <a:t> </a:t>
            </a:r>
            <a:r>
              <a:rPr lang="en-US" sz="1600" i="1" dirty="0" err="1"/>
              <a:t>moderada</a:t>
            </a:r>
            <a:r>
              <a:rPr lang="en-US" sz="1600" i="1" dirty="0"/>
              <a:t> </a:t>
            </a:r>
            <a:r>
              <a:rPr lang="en-US" sz="1600" i="1" dirty="0" err="1"/>
              <a:t>en</a:t>
            </a:r>
            <a:r>
              <a:rPr lang="en-US" sz="1600" i="1" dirty="0"/>
              <a:t> la </a:t>
            </a:r>
            <a:r>
              <a:rPr lang="en-US" sz="1600" i="1" dirty="0" err="1"/>
              <a:t>evidencia</a:t>
            </a:r>
            <a:r>
              <a:rPr lang="en-US" sz="1600" i="1" dirty="0"/>
              <a:t> </a:t>
            </a:r>
            <a:r>
              <a:rPr lang="en-US" sz="1600" i="1" dirty="0" err="1"/>
              <a:t>sobre</a:t>
            </a:r>
            <a:r>
              <a:rPr lang="en-US" sz="1600" i="1" dirty="0"/>
              <a:t> los </a:t>
            </a:r>
            <a:r>
              <a:rPr lang="en-US" sz="1600" i="1" dirty="0" err="1"/>
              <a:t>efectos</a:t>
            </a:r>
            <a:r>
              <a:rPr lang="en-US" sz="1600" i="1" dirty="0"/>
              <a:t>).</a:t>
            </a:r>
          </a:p>
          <a:p>
            <a:pPr marL="0" indent="0">
              <a:buNone/>
            </a:pPr>
            <a:endParaRPr lang="en-US" sz="1400" dirty="0"/>
          </a:p>
        </p:txBody>
      </p:sp>
    </p:spTree>
    <p:extLst>
      <p:ext uri="{BB962C8B-B14F-4D97-AF65-F5344CB8AC3E}">
        <p14:creationId xmlns:p14="http://schemas.microsoft.com/office/powerpoint/2010/main" val="21268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78DB-DC77-406B-9116-1E86ED0E405F}"/>
              </a:ext>
            </a:extLst>
          </p:cNvPr>
          <p:cNvSpPr>
            <a:spLocks noGrp="1"/>
          </p:cNvSpPr>
          <p:nvPr>
            <p:ph type="title"/>
          </p:nvPr>
        </p:nvSpPr>
        <p:spPr>
          <a:xfrm>
            <a:off x="419100" y="1340569"/>
            <a:ext cx="10972800" cy="713539"/>
          </a:xfrm>
        </p:spPr>
        <p:txBody>
          <a:bodyPr lIns="0" rIns="0"/>
          <a:lstStyle/>
          <a:p>
            <a:r>
              <a:rPr lang="es-CO" b="0" dirty="0"/>
              <a:t>Riesgo de recurrencia después de suspender la anticoagulación </a:t>
            </a:r>
            <a:br>
              <a:rPr lang="es-CO" b="0" dirty="0"/>
            </a:br>
            <a:r>
              <a:rPr lang="es-CO" b="0" dirty="0"/>
              <a:t>Datos de estudios observacionales</a:t>
            </a:r>
          </a:p>
        </p:txBody>
      </p:sp>
      <p:sp>
        <p:nvSpPr>
          <p:cNvPr id="7" name="CuadroTexto 6">
            <a:extLst>
              <a:ext uri="{FF2B5EF4-FFF2-40B4-BE49-F238E27FC236}">
                <a16:creationId xmlns:a16="http://schemas.microsoft.com/office/drawing/2014/main" id="{B6B7EFF0-D39F-4F57-B827-3A46911F44A5}"/>
              </a:ext>
            </a:extLst>
          </p:cNvPr>
          <p:cNvSpPr txBox="1"/>
          <p:nvPr/>
        </p:nvSpPr>
        <p:spPr>
          <a:xfrm>
            <a:off x="367586" y="6009957"/>
            <a:ext cx="12330983" cy="553998"/>
          </a:xfrm>
          <a:prstGeom prst="rect">
            <a:avLst/>
          </a:prstGeom>
          <a:noFill/>
        </p:spPr>
        <p:txBody>
          <a:bodyPr wrap="square">
            <a:spAutoFit/>
          </a:bodyPr>
          <a:lstStyle/>
          <a:p>
            <a:r>
              <a:rPr lang="en-US" sz="1000" dirty="0">
                <a:solidFill>
                  <a:schemeClr val="tx1">
                    <a:lumMod val="50000"/>
                    <a:lumOff val="50000"/>
                  </a:schemeClr>
                </a:solidFill>
                <a:latin typeface="Calibri" panose="020F0502020204030204" pitchFamily="34" charset="0"/>
              </a:rPr>
              <a:t>1. </a:t>
            </a:r>
            <a:r>
              <a:rPr lang="en-US" sz="1000" dirty="0" err="1">
                <a:solidFill>
                  <a:schemeClr val="tx1">
                    <a:lumMod val="50000"/>
                    <a:lumOff val="50000"/>
                  </a:schemeClr>
                </a:solidFill>
                <a:latin typeface="Calibri" panose="020F0502020204030204" pitchFamily="34" charset="0"/>
              </a:rPr>
              <a:t>Heit</a:t>
            </a:r>
            <a:r>
              <a:rPr lang="en-US" sz="1000" dirty="0">
                <a:solidFill>
                  <a:schemeClr val="tx1">
                    <a:lumMod val="50000"/>
                    <a:lumOff val="50000"/>
                  </a:schemeClr>
                </a:solidFill>
                <a:latin typeface="Calibri" panose="020F0502020204030204" pitchFamily="34" charset="0"/>
              </a:rPr>
              <a:t>, John A., Spencer, Frederick A., White, Richard H.. The epidemiology of venous thromboembolism. Journal of Thrombosis and Thrombolysis; 01/16 2016.</a:t>
            </a:r>
          </a:p>
          <a:p>
            <a:r>
              <a:rPr lang="en-US" sz="1000" dirty="0">
                <a:solidFill>
                  <a:schemeClr val="tx1">
                    <a:lumMod val="50000"/>
                    <a:lumOff val="50000"/>
                  </a:schemeClr>
                </a:solidFill>
                <a:latin typeface="Calibri" panose="020F0502020204030204" pitchFamily="34" charset="0"/>
              </a:rPr>
              <a:t>2. Nordstrom, M., Lindblad, B., Bergqvist, D., </a:t>
            </a:r>
            <a:r>
              <a:rPr lang="en-US" sz="1000" dirty="0" err="1">
                <a:solidFill>
                  <a:schemeClr val="tx1">
                    <a:lumMod val="50000"/>
                    <a:lumOff val="50000"/>
                  </a:schemeClr>
                </a:solidFill>
                <a:latin typeface="Calibri" panose="020F0502020204030204" pitchFamily="34" charset="0"/>
              </a:rPr>
              <a:t>Kjellstrom</a:t>
            </a:r>
            <a:r>
              <a:rPr lang="en-US" sz="1000" dirty="0">
                <a:solidFill>
                  <a:schemeClr val="tx1">
                    <a:lumMod val="50000"/>
                    <a:lumOff val="50000"/>
                  </a:schemeClr>
                </a:solidFill>
                <a:latin typeface="Calibri" panose="020F0502020204030204" pitchFamily="34" charset="0"/>
              </a:rPr>
              <a:t>, T.. A prospective study of the incidence of deep-vein thrombosis within a defined urban population. J Intern </a:t>
            </a:r>
            <a:r>
              <a:rPr lang="es-CO" sz="1000" dirty="0" err="1">
                <a:solidFill>
                  <a:schemeClr val="tx1">
                    <a:lumMod val="50000"/>
                    <a:lumOff val="50000"/>
                  </a:schemeClr>
                </a:solidFill>
                <a:latin typeface="Calibri" panose="020F0502020204030204" pitchFamily="34" charset="0"/>
              </a:rPr>
              <a:t>Med</a:t>
            </a:r>
            <a:r>
              <a:rPr lang="es-CO" sz="1000" dirty="0">
                <a:solidFill>
                  <a:schemeClr val="tx1">
                    <a:lumMod val="50000"/>
                    <a:lumOff val="50000"/>
                  </a:schemeClr>
                </a:solidFill>
                <a:latin typeface="Calibri" panose="020F0502020204030204" pitchFamily="34" charset="0"/>
              </a:rPr>
              <a:t>; </a:t>
            </a:r>
            <a:r>
              <a:rPr lang="es-CO" sz="1000" dirty="0" err="1">
                <a:solidFill>
                  <a:schemeClr val="tx1">
                    <a:lumMod val="50000"/>
                    <a:lumOff val="50000"/>
                  </a:schemeClr>
                </a:solidFill>
                <a:latin typeface="Calibri" panose="020F0502020204030204" pitchFamily="34" charset="0"/>
              </a:rPr>
              <a:t>Aug</a:t>
            </a:r>
            <a:r>
              <a:rPr lang="es-CO" sz="1000" dirty="0">
                <a:solidFill>
                  <a:schemeClr val="tx1">
                    <a:lumMod val="50000"/>
                    <a:lumOff val="50000"/>
                  </a:schemeClr>
                </a:solidFill>
                <a:latin typeface="Calibri" panose="020F0502020204030204" pitchFamily="34" charset="0"/>
              </a:rPr>
              <a:t> 1992.</a:t>
            </a:r>
          </a:p>
          <a:p>
            <a:r>
              <a:rPr lang="en-US" sz="1000" dirty="0">
                <a:solidFill>
                  <a:schemeClr val="tx1">
                    <a:lumMod val="50000"/>
                    <a:lumOff val="50000"/>
                  </a:schemeClr>
                </a:solidFill>
                <a:latin typeface="Calibri" panose="020F0502020204030204" pitchFamily="34" charset="0"/>
              </a:rPr>
              <a:t>3. </a:t>
            </a:r>
            <a:r>
              <a:rPr lang="en-US" sz="1000" dirty="0" err="1">
                <a:solidFill>
                  <a:schemeClr val="tx1">
                    <a:lumMod val="50000"/>
                    <a:lumOff val="50000"/>
                  </a:schemeClr>
                </a:solidFill>
                <a:latin typeface="Calibri" panose="020F0502020204030204" pitchFamily="34" charset="0"/>
              </a:rPr>
              <a:t>Oger</a:t>
            </a:r>
            <a:r>
              <a:rPr lang="en-US" sz="1000" dirty="0">
                <a:solidFill>
                  <a:schemeClr val="tx1">
                    <a:lumMod val="50000"/>
                    <a:lumOff val="50000"/>
                  </a:schemeClr>
                </a:solidFill>
                <a:latin typeface="Calibri" panose="020F0502020204030204" pitchFamily="34" charset="0"/>
              </a:rPr>
              <a:t>, E.. Incidence of venous thromboembolism: a community-based study in Western France. EPI-GETBP Study Group. Groupe </a:t>
            </a:r>
            <a:r>
              <a:rPr lang="en-US" sz="1000" dirty="0" err="1">
                <a:solidFill>
                  <a:schemeClr val="tx1">
                    <a:lumMod val="50000"/>
                    <a:lumOff val="50000"/>
                  </a:schemeClr>
                </a:solidFill>
                <a:latin typeface="Calibri" panose="020F0502020204030204" pitchFamily="34" charset="0"/>
              </a:rPr>
              <a:t>d'Etude</a:t>
            </a:r>
            <a:r>
              <a:rPr lang="en-US" sz="1000" dirty="0">
                <a:solidFill>
                  <a:schemeClr val="tx1">
                    <a:lumMod val="50000"/>
                    <a:lumOff val="50000"/>
                  </a:schemeClr>
                </a:solidFill>
                <a:latin typeface="Calibri" panose="020F0502020204030204" pitchFamily="34" charset="0"/>
              </a:rPr>
              <a:t> de la Thrombose de Bretagne Occidentale. Thromb Haemost; May 2000.</a:t>
            </a:r>
          </a:p>
        </p:txBody>
      </p:sp>
      <p:sp>
        <p:nvSpPr>
          <p:cNvPr id="9" name="Marcador de contenido 2">
            <a:extLst>
              <a:ext uri="{FF2B5EF4-FFF2-40B4-BE49-F238E27FC236}">
                <a16:creationId xmlns:a16="http://schemas.microsoft.com/office/drawing/2014/main" id="{AF36E38F-ED30-8048-93C1-146183C6BEBB}"/>
              </a:ext>
            </a:extLst>
          </p:cNvPr>
          <p:cNvSpPr txBox="1">
            <a:spLocks/>
          </p:cNvSpPr>
          <p:nvPr/>
        </p:nvSpPr>
        <p:spPr>
          <a:xfrm>
            <a:off x="860918" y="3976577"/>
            <a:ext cx="5205523" cy="1637414"/>
          </a:xfrm>
          <a:prstGeom prst="rect">
            <a:avLst/>
          </a:prstGeom>
          <a:solidFill>
            <a:srgbClr val="C9D8B3"/>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Font typeface="Arial" charset="0"/>
              <a:buNone/>
            </a:pPr>
            <a:r>
              <a:rPr lang="es-CO" sz="1600" b="1" dirty="0"/>
              <a:t>Evento provocado por un factor de riesgo crónico</a:t>
            </a:r>
            <a:br>
              <a:rPr lang="es-CO" sz="1600" b="1" dirty="0"/>
            </a:br>
            <a:r>
              <a:rPr lang="es-CO" sz="1600" b="1" dirty="0"/>
              <a:t>(excluido el cáncer)</a:t>
            </a:r>
          </a:p>
          <a:p>
            <a:pPr marL="182869" indent="-182869"/>
            <a:r>
              <a:rPr lang="es-CO" sz="1600" dirty="0"/>
              <a:t>TEV recurrente =  9,7 por 100 pacientes-año</a:t>
            </a:r>
          </a:p>
          <a:p>
            <a:pPr marL="182869" indent="-182869"/>
            <a:r>
              <a:rPr lang="es-CO" sz="1600" dirty="0"/>
              <a:t>EP recurrente =    4,4 por 100 pacientes-año</a:t>
            </a:r>
          </a:p>
          <a:p>
            <a:pPr marL="182869" indent="-182869"/>
            <a:r>
              <a:rPr lang="es-CO" sz="1600" dirty="0"/>
              <a:t>TVP recurrente = 5,3 por 100 pacientes-año</a:t>
            </a:r>
          </a:p>
          <a:p>
            <a:endParaRPr lang="es-CO" sz="1600" dirty="0"/>
          </a:p>
        </p:txBody>
      </p:sp>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860918" y="2413591"/>
            <a:ext cx="5205523" cy="1435395"/>
          </a:xfrm>
          <a:solidFill>
            <a:srgbClr val="FED9B0"/>
          </a:solidFill>
        </p:spPr>
        <p:txBody>
          <a:bodyPr lIns="91440" tIns="91440" rIns="91440" bIns="91440"/>
          <a:lstStyle/>
          <a:p>
            <a:pPr marL="0" indent="0">
              <a:buNone/>
            </a:pPr>
            <a:r>
              <a:rPr lang="es-CO" sz="1600" b="1" dirty="0"/>
              <a:t>Evento provocado por un factor de riesgo transitorio</a:t>
            </a:r>
          </a:p>
          <a:p>
            <a:pPr marL="182869" indent="-182869"/>
            <a:r>
              <a:rPr lang="es-CO" sz="1600" dirty="0"/>
              <a:t>TEV recurrente =  4,2 por 100 pacientes-año</a:t>
            </a:r>
          </a:p>
          <a:p>
            <a:pPr marL="182869" indent="-182869"/>
            <a:r>
              <a:rPr lang="es-CO" sz="1600" dirty="0"/>
              <a:t>EP recurrente =    1,9 por 100 pacientes-año</a:t>
            </a:r>
          </a:p>
          <a:p>
            <a:pPr marL="182869" indent="-182869"/>
            <a:r>
              <a:rPr lang="es-CO" sz="1600" dirty="0"/>
              <a:t>TVP recurrente = 2,3 por 100 pacientes-año</a:t>
            </a:r>
          </a:p>
        </p:txBody>
      </p:sp>
      <p:sp>
        <p:nvSpPr>
          <p:cNvPr id="10" name="Marcador de contenido 2">
            <a:extLst>
              <a:ext uri="{FF2B5EF4-FFF2-40B4-BE49-F238E27FC236}">
                <a16:creationId xmlns:a16="http://schemas.microsoft.com/office/drawing/2014/main" id="{CFA9BAB7-08D4-1943-8E3E-3AF4ADBEA7FA}"/>
              </a:ext>
            </a:extLst>
          </p:cNvPr>
          <p:cNvSpPr txBox="1">
            <a:spLocks/>
          </p:cNvSpPr>
          <p:nvPr/>
        </p:nvSpPr>
        <p:spPr>
          <a:xfrm>
            <a:off x="6186377" y="3976577"/>
            <a:ext cx="5205523" cy="1637414"/>
          </a:xfrm>
          <a:prstGeom prst="rect">
            <a:avLst/>
          </a:prstGeom>
          <a:solidFill>
            <a:srgbClr val="FACBAC"/>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s-CO" sz="1600" b="1" dirty="0"/>
              <a:t>Evento no provocado recurrente</a:t>
            </a:r>
          </a:p>
          <a:p>
            <a:pPr marL="182869" indent="-182869"/>
            <a:r>
              <a:rPr lang="es-CO" sz="1600" dirty="0"/>
              <a:t>TEV recurrente = 12 por 100 pacientes-año</a:t>
            </a:r>
          </a:p>
          <a:p>
            <a:pPr marL="182869" indent="-182869"/>
            <a:r>
              <a:rPr lang="es-CO" sz="1600" dirty="0"/>
              <a:t>EP recurrente =    5,4 por 100 pacientes-año</a:t>
            </a:r>
          </a:p>
          <a:p>
            <a:pPr marL="182869" indent="-182869"/>
            <a:r>
              <a:rPr lang="es-CO" sz="1600" dirty="0"/>
              <a:t>TVP recurrente = 6,6 por 100 pacientes-año</a:t>
            </a:r>
          </a:p>
        </p:txBody>
      </p:sp>
      <p:sp>
        <p:nvSpPr>
          <p:cNvPr id="11" name="Marcador de contenido 2">
            <a:extLst>
              <a:ext uri="{FF2B5EF4-FFF2-40B4-BE49-F238E27FC236}">
                <a16:creationId xmlns:a16="http://schemas.microsoft.com/office/drawing/2014/main" id="{9AFAE9BF-D11C-3447-8D8D-6DFB7A0DE44F}"/>
              </a:ext>
            </a:extLst>
          </p:cNvPr>
          <p:cNvSpPr txBox="1">
            <a:spLocks/>
          </p:cNvSpPr>
          <p:nvPr/>
        </p:nvSpPr>
        <p:spPr>
          <a:xfrm>
            <a:off x="6186377" y="2413591"/>
            <a:ext cx="5205523" cy="1435395"/>
          </a:xfrm>
          <a:prstGeom prst="rect">
            <a:avLst/>
          </a:prstGeom>
          <a:solidFill>
            <a:srgbClr val="BFDFE6"/>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s-CO" sz="1600" b="1" dirty="0"/>
              <a:t>Evento no provocado</a:t>
            </a:r>
          </a:p>
          <a:p>
            <a:pPr marL="182869" indent="-182869"/>
            <a:r>
              <a:rPr lang="es-CO" sz="1600" dirty="0"/>
              <a:t>TEV recurrente = 7,4 por 100 pacientes-año</a:t>
            </a:r>
          </a:p>
          <a:p>
            <a:pPr marL="182869" indent="-182869"/>
            <a:r>
              <a:rPr lang="es-CO" sz="1600" dirty="0"/>
              <a:t>EP recurrente =   3,3 por 100 pacientes-año</a:t>
            </a:r>
          </a:p>
          <a:p>
            <a:pPr marL="182869" indent="-182869"/>
            <a:r>
              <a:rPr lang="es-CO" sz="1600" dirty="0"/>
              <a:t>TVP recurrente = 4,1 por 100 pacientes-año</a:t>
            </a:r>
          </a:p>
        </p:txBody>
      </p:sp>
      <p:sp>
        <p:nvSpPr>
          <p:cNvPr id="8" name="Marcador de contenido 2">
            <a:extLst>
              <a:ext uri="{FF2B5EF4-FFF2-40B4-BE49-F238E27FC236}">
                <a16:creationId xmlns:a16="http://schemas.microsoft.com/office/drawing/2014/main" id="{276B7ABD-A37A-5949-AA31-07C1B339AD47}"/>
              </a:ext>
            </a:extLst>
          </p:cNvPr>
          <p:cNvSpPr txBox="1">
            <a:spLocks/>
          </p:cNvSpPr>
          <p:nvPr/>
        </p:nvSpPr>
        <p:spPr>
          <a:xfrm>
            <a:off x="392395" y="5741582"/>
            <a:ext cx="10557687" cy="410210"/>
          </a:xfrm>
          <a:prstGeom prst="rect">
            <a:avLst/>
          </a:prstGeom>
        </p:spPr>
        <p:txBody>
          <a:bodyPr lIns="0" tIns="0" rIns="0" bIns="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s-CO" sz="1600" dirty="0"/>
              <a:t>* Las tasas de TVP y EP se calcularon asumiendo que el 45% de las TEV recurrentes son EP.</a:t>
            </a:r>
          </a:p>
        </p:txBody>
      </p:sp>
    </p:spTree>
    <p:extLst>
      <p:ext uri="{BB962C8B-B14F-4D97-AF65-F5344CB8AC3E}">
        <p14:creationId xmlns:p14="http://schemas.microsoft.com/office/powerpoint/2010/main" val="2693894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en-CA" sz="2800" b="0" dirty="0"/>
              <a:t> </a:t>
            </a:r>
            <a:r>
              <a:rPr lang="en-CA" sz="2800" b="0" dirty="0" err="1"/>
              <a:t>Resumen</a:t>
            </a:r>
            <a:r>
              <a:rPr lang="en-CA" sz="2800" b="0" dirty="0"/>
              <a:t> Caso 2</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4868565"/>
            <a:ext cx="11337759" cy="830997"/>
          </a:xfrm>
          <a:prstGeom prst="rect">
            <a:avLst/>
          </a:prstGeom>
          <a:solidFill>
            <a:srgbClr val="FDC17B"/>
          </a:solidFill>
        </p:spPr>
        <p:txBody>
          <a:bodyPr wrap="square" rtlCol="0">
            <a:spAutoFit/>
          </a:bodyPr>
          <a:lstStyle/>
          <a:p>
            <a:r>
              <a:rPr lang="es-ES" sz="2400" dirty="0">
                <a:solidFill>
                  <a:schemeClr val="tx1">
                    <a:lumMod val="50000"/>
                    <a:lumOff val="50000"/>
                  </a:schemeClr>
                </a:solidFill>
                <a:effectLst/>
                <a:ea typeface="Times New Roman" panose="02020603050405020304" pitchFamily="18" charset="0"/>
              </a:rPr>
              <a:t>En pacientes con TVP o EP durante el tratamiento con VKA, se plantea el uso de LMWH sobre DOAC inicialmente, mientras se replantea anticoagulación mas eficiente</a:t>
            </a:r>
            <a:endParaRPr lang="en-CA" sz="2400" dirty="0">
              <a:solidFill>
                <a:schemeClr val="tx1">
                  <a:lumMod val="50000"/>
                  <a:lumOff val="50000"/>
                </a:schemeClr>
              </a:solidFill>
            </a:endParaRP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3490436"/>
            <a:ext cx="11337758" cy="1200329"/>
          </a:xfrm>
          <a:prstGeom prst="rect">
            <a:avLst/>
          </a:prstGeom>
          <a:solidFill>
            <a:srgbClr val="FDD9B0"/>
          </a:solidFill>
        </p:spPr>
        <p:txBody>
          <a:bodyPr wrap="square">
            <a:spAutoFit/>
          </a:bodyPr>
          <a:lstStyle/>
          <a:p>
            <a:r>
              <a:rPr lang="es-ES" sz="2400" dirty="0">
                <a:solidFill>
                  <a:schemeClr val="tx1">
                    <a:lumMod val="50000"/>
                    <a:lumOff val="50000"/>
                  </a:schemeClr>
                </a:solidFill>
                <a:effectLst/>
                <a:latin typeface="+mj-lt"/>
                <a:ea typeface="Times New Roman" panose="02020603050405020304" pitchFamily="18" charset="0"/>
              </a:rPr>
              <a:t>En casos con TVP o EP no provocadas</a:t>
            </a:r>
            <a:r>
              <a:rPr lang="es-ES" sz="2400" dirty="0">
                <a:solidFill>
                  <a:schemeClr val="tx1">
                    <a:lumMod val="50000"/>
                    <a:lumOff val="50000"/>
                  </a:schemeClr>
                </a:solidFill>
                <a:latin typeface="+mj-lt"/>
                <a:ea typeface="Times New Roman" panose="02020603050405020304" pitchFamily="18" charset="0"/>
              </a:rPr>
              <a:t>.</a:t>
            </a:r>
            <a:r>
              <a:rPr lang="es-ES" sz="2400" dirty="0">
                <a:solidFill>
                  <a:schemeClr val="tx1">
                    <a:lumMod val="50000"/>
                    <a:lumOff val="50000"/>
                  </a:schemeClr>
                </a:solidFill>
                <a:effectLst/>
                <a:latin typeface="+mj-lt"/>
                <a:ea typeface="Times New Roman" panose="02020603050405020304" pitchFamily="18" charset="0"/>
              </a:rPr>
              <a:t> se sugiere en contra del uso del Dímero - D o las puntuaciones pronósticas para guiar la duración de la anticoagulación, salvo en algunas situaciones de much</a:t>
            </a:r>
            <a:r>
              <a:rPr lang="es-ES" sz="2400" dirty="0">
                <a:solidFill>
                  <a:schemeClr val="tx1">
                    <a:lumMod val="50000"/>
                    <a:lumOff val="50000"/>
                  </a:schemeClr>
                </a:solidFill>
                <a:latin typeface="+mj-lt"/>
                <a:ea typeface="Times New Roman" panose="02020603050405020304" pitchFamily="18" charset="0"/>
              </a:rPr>
              <a:t>a complejidad </a:t>
            </a:r>
            <a:endParaRPr lang="es-CO" sz="2400" dirty="0">
              <a:solidFill>
                <a:schemeClr val="tx1">
                  <a:lumMod val="50000"/>
                  <a:lumOff val="50000"/>
                </a:schemeClr>
              </a:solidFill>
              <a:latin typeface="+mj-lt"/>
            </a:endParaRPr>
          </a:p>
        </p:txBody>
      </p:sp>
      <p:sp>
        <p:nvSpPr>
          <p:cNvPr id="8" name="CuadroTexto 7">
            <a:extLst>
              <a:ext uri="{FF2B5EF4-FFF2-40B4-BE49-F238E27FC236}">
                <a16:creationId xmlns:a16="http://schemas.microsoft.com/office/drawing/2014/main" id="{2373C94F-2A0C-453E-B177-494B9D363D44}"/>
              </a:ext>
            </a:extLst>
          </p:cNvPr>
          <p:cNvSpPr txBox="1"/>
          <p:nvPr/>
        </p:nvSpPr>
        <p:spPr>
          <a:xfrm>
            <a:off x="444500" y="2112307"/>
            <a:ext cx="11312358" cy="1200329"/>
          </a:xfrm>
          <a:prstGeom prst="rect">
            <a:avLst/>
          </a:prstGeom>
          <a:solidFill>
            <a:srgbClr val="FFE3C4"/>
          </a:solidFill>
        </p:spPr>
        <p:txBody>
          <a:bodyPr wrap="square">
            <a:spAutoFit/>
          </a:bodyPr>
          <a:lstStyle/>
          <a:p>
            <a:r>
              <a:rPr lang="es-ES" sz="2400" dirty="0">
                <a:solidFill>
                  <a:schemeClr val="tx1">
                    <a:lumMod val="50000"/>
                    <a:lumOff val="50000"/>
                  </a:schemeClr>
                </a:solidFill>
                <a:effectLst/>
                <a:ea typeface="Times New Roman" panose="02020603050405020304" pitchFamily="18" charset="0"/>
              </a:rPr>
              <a:t>En pacientes con TVP o EP no provocada  o recurrentes no provocadas, se sugiere mantener la anticoagulación indefinida sobre la interrupción de la misma después de un período de 3 a 6 meses </a:t>
            </a:r>
            <a:endParaRPr lang="es-CO" sz="2400" dirty="0">
              <a:solidFill>
                <a:schemeClr val="tx1">
                  <a:lumMod val="50000"/>
                  <a:lumOff val="50000"/>
                </a:schemeClr>
              </a:solidFill>
            </a:endParaRPr>
          </a:p>
        </p:txBody>
      </p:sp>
    </p:spTree>
    <p:extLst>
      <p:ext uri="{BB962C8B-B14F-4D97-AF65-F5344CB8AC3E}">
        <p14:creationId xmlns:p14="http://schemas.microsoft.com/office/powerpoint/2010/main" val="324561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3" name="Picture 1">
            <a:extLst>
              <a:ext uri="{FF2B5EF4-FFF2-40B4-BE49-F238E27FC236}">
                <a16:creationId xmlns:a16="http://schemas.microsoft.com/office/drawing/2014/main" id="{8EA3AF04-B59B-42DC-9EA9-DE56C826358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8996" y="1968500"/>
            <a:ext cx="2058080" cy="105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3">
            <a:extLst>
              <a:ext uri="{FF2B5EF4-FFF2-40B4-BE49-F238E27FC236}">
                <a16:creationId xmlns:a16="http://schemas.microsoft.com/office/drawing/2014/main" id="{EA0DEC6A-A947-44C6-8430-2484219A7871}"/>
              </a:ext>
            </a:extLst>
          </p:cNvPr>
          <p:cNvSpPr>
            <a:spLocks noChangeArrowheads="1"/>
          </p:cNvSpPr>
          <p:nvPr/>
        </p:nvSpPr>
        <p:spPr bwMode="auto">
          <a:xfrm>
            <a:off x="1" y="49671"/>
            <a:ext cx="184731" cy="38549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endParaRPr lang="es-CO" altLang="es-CO" sz="1905" dirty="0"/>
          </a:p>
        </p:txBody>
      </p:sp>
      <p:sp>
        <p:nvSpPr>
          <p:cNvPr id="40966" name="CuadroTexto 8">
            <a:extLst>
              <a:ext uri="{FF2B5EF4-FFF2-40B4-BE49-F238E27FC236}">
                <a16:creationId xmlns:a16="http://schemas.microsoft.com/office/drawing/2014/main" id="{3A763C6C-9CBF-4CF9-93D4-1E29DEBF1A76}"/>
              </a:ext>
            </a:extLst>
          </p:cNvPr>
          <p:cNvSpPr txBox="1">
            <a:spLocks noChangeArrowheads="1"/>
          </p:cNvSpPr>
          <p:nvPr/>
        </p:nvSpPr>
        <p:spPr bwMode="auto">
          <a:xfrm>
            <a:off x="9317515" y="3429000"/>
            <a:ext cx="2281041" cy="2123658"/>
          </a:xfrm>
          <a:prstGeom prst="rect">
            <a:avLst/>
          </a:prstGeom>
          <a:solidFill>
            <a:srgbClr val="FED9B0"/>
          </a:solidFill>
          <a:ln>
            <a:noFill/>
          </a:ln>
        </p:spPr>
        <p:txBody>
          <a:bodyPr wrap="square" tIns="91440" bIns="91440">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s-CO" altLang="es-CO" sz="1400" dirty="0">
                <a:solidFill>
                  <a:schemeClr val="tx1">
                    <a:lumMod val="50000"/>
                    <a:lumOff val="50000"/>
                  </a:schemeClr>
                </a:solidFill>
              </a:rPr>
              <a:t>GRADE-ADOLOPMENT es un método explícito y sistemático para adoptar, adaptar o desarrollar recomendaciones basadas en evidencia a partir de la recomendación existente desarrollada con el enfoque GRADE.</a:t>
            </a:r>
          </a:p>
        </p:txBody>
      </p:sp>
      <p:sp>
        <p:nvSpPr>
          <p:cNvPr id="40967" name="CuadroTexto 10">
            <a:extLst>
              <a:ext uri="{FF2B5EF4-FFF2-40B4-BE49-F238E27FC236}">
                <a16:creationId xmlns:a16="http://schemas.microsoft.com/office/drawing/2014/main" id="{A6F02688-FD77-43E3-A4F4-E6A28ADCD678}"/>
              </a:ext>
            </a:extLst>
          </p:cNvPr>
          <p:cNvSpPr txBox="1">
            <a:spLocks noChangeArrowheads="1"/>
          </p:cNvSpPr>
          <p:nvPr/>
        </p:nvSpPr>
        <p:spPr bwMode="auto">
          <a:xfrm>
            <a:off x="419100" y="6129310"/>
            <a:ext cx="67040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sz="1100" dirty="0">
                <a:solidFill>
                  <a:schemeClr val="tx1">
                    <a:lumMod val="50000"/>
                    <a:lumOff val="50000"/>
                  </a:schemeClr>
                </a:solidFill>
                <a:latin typeface="Calibri" panose="020F0502020204030204" pitchFamily="34" charset="0"/>
                <a:cs typeface="Calibri" panose="020F0502020204030204" pitchFamily="34" charset="0"/>
              </a:rPr>
              <a:t>GRADE Evidence to Decision frameworks for adoption, adaptation, and de novo development of trustworthy recommendations: GRADE-ADOLOPMENT¨ (J Clin Epidemiol. 2017 Jan; 81:101-110). </a:t>
            </a:r>
            <a:endParaRPr lang="es-CO" altLang="es-CO" sz="11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8CE5C3B3-6FE7-BB4E-8E77-ACDE22D27F5E}"/>
              </a:ext>
            </a:extLst>
          </p:cNvPr>
          <p:cNvSpPr>
            <a:spLocks noGrp="1"/>
          </p:cNvSpPr>
          <p:nvPr>
            <p:ph type="title"/>
          </p:nvPr>
        </p:nvSpPr>
        <p:spPr>
          <a:xfrm>
            <a:off x="419099" y="1340569"/>
            <a:ext cx="10972801" cy="418113"/>
          </a:xfrm>
        </p:spPr>
        <p:txBody>
          <a:bodyPr/>
          <a:lstStyle/>
          <a:p>
            <a:r>
              <a:rPr lang="en-US" altLang="es-CO" dirty="0"/>
              <a:t>Latin American ADOLOPMENT project </a:t>
            </a:r>
            <a:br>
              <a:rPr lang="es-CO" altLang="es-CO" dirty="0"/>
            </a:br>
            <a:endParaRPr lang="en-US" dirty="0"/>
          </a:p>
        </p:txBody>
      </p:sp>
      <p:sp>
        <p:nvSpPr>
          <p:cNvPr id="3" name="Content Placeholder 2">
            <a:extLst>
              <a:ext uri="{FF2B5EF4-FFF2-40B4-BE49-F238E27FC236}">
                <a16:creationId xmlns:a16="http://schemas.microsoft.com/office/drawing/2014/main" id="{04494773-DD64-D346-A0B8-903B13D17C09}"/>
              </a:ext>
            </a:extLst>
          </p:cNvPr>
          <p:cNvSpPr>
            <a:spLocks noGrp="1"/>
          </p:cNvSpPr>
          <p:nvPr>
            <p:ph idx="1"/>
          </p:nvPr>
        </p:nvSpPr>
        <p:spPr>
          <a:xfrm>
            <a:off x="419100" y="2033588"/>
            <a:ext cx="8169315" cy="3954462"/>
          </a:xfrm>
        </p:spPr>
        <p:txBody>
          <a:bodyPr/>
          <a:lstStyle/>
          <a:p>
            <a:pPr marL="91429" indent="-91429">
              <a:spcBef>
                <a:spcPts val="0"/>
              </a:spcBef>
              <a:spcAft>
                <a:spcPts val="300"/>
              </a:spcAft>
            </a:pPr>
            <a:r>
              <a:rPr lang="en-US" altLang="es-CO" sz="1400" dirty="0"/>
              <a:t>The Latin American ADOLOPMENT project is a pilot collaborative effort of the following institutions</a:t>
            </a:r>
          </a:p>
          <a:p>
            <a:pPr marL="91429" indent="-91429">
              <a:spcBef>
                <a:spcPts val="0"/>
              </a:spcBef>
              <a:spcAft>
                <a:spcPts val="300"/>
              </a:spcAft>
            </a:pPr>
            <a:r>
              <a:rPr lang="es-ES" altLang="es-CO" sz="1400" dirty="0"/>
              <a:t>Sociedad Argentina de Hematología (SAH)</a:t>
            </a:r>
            <a:r>
              <a:rPr lang="es-ES" sz="1400" dirty="0"/>
              <a:t> Cecilia Colorio, MD </a:t>
            </a:r>
          </a:p>
          <a:p>
            <a:pPr marL="91429" indent="-91429">
              <a:spcBef>
                <a:spcPts val="0"/>
              </a:spcBef>
              <a:spcAft>
                <a:spcPts val="300"/>
              </a:spcAft>
            </a:pPr>
            <a:r>
              <a:rPr lang="es-ES" altLang="es-CO" sz="1400" dirty="0"/>
              <a:t>Sociedad Boliviana de Hematología y Hemoterapia (SBHH)</a:t>
            </a:r>
            <a:r>
              <a:rPr lang="es-ES" sz="1400" dirty="0"/>
              <a:t> Mario Luis Tejerina Valle, MD </a:t>
            </a:r>
          </a:p>
          <a:p>
            <a:pPr marL="91429" indent="-91429">
              <a:spcBef>
                <a:spcPts val="0"/>
              </a:spcBef>
              <a:spcAft>
                <a:spcPts val="300"/>
              </a:spcAft>
            </a:pPr>
            <a:r>
              <a:rPr lang="es-ES" altLang="es-CO" sz="1400" dirty="0" err="1"/>
              <a:t>Associação</a:t>
            </a:r>
            <a:r>
              <a:rPr lang="es-ES" altLang="es-CO" sz="1400" dirty="0"/>
              <a:t> Brasileira de </a:t>
            </a:r>
            <a:r>
              <a:rPr lang="es-ES" altLang="es-CO" sz="1400" dirty="0" err="1"/>
              <a:t>Hematologia</a:t>
            </a:r>
            <a:r>
              <a:rPr lang="es-ES" altLang="es-CO" sz="1400" dirty="0"/>
              <a:t>, Hemoterapia e Terapia Celular (ABHH)</a:t>
            </a:r>
            <a:r>
              <a:rPr lang="es-ES" sz="1400" dirty="0"/>
              <a:t> Suely Meireles Rezende, MD PhD</a:t>
            </a:r>
          </a:p>
          <a:p>
            <a:pPr marL="91429" indent="-91429">
              <a:spcBef>
                <a:spcPts val="0"/>
              </a:spcBef>
              <a:spcAft>
                <a:spcPts val="300"/>
              </a:spcAft>
            </a:pPr>
            <a:r>
              <a:rPr lang="es-ES" altLang="es-CO" sz="1400" dirty="0"/>
              <a:t>Sociedad Chilena de Hematología </a:t>
            </a:r>
            <a:r>
              <a:rPr lang="es-ES" sz="1400" dirty="0"/>
              <a:t>Jaime Pereira, MD </a:t>
            </a:r>
          </a:p>
          <a:p>
            <a:pPr marL="91429" indent="-91429">
              <a:spcBef>
                <a:spcPts val="0"/>
              </a:spcBef>
              <a:spcAft>
                <a:spcPts val="300"/>
              </a:spcAft>
            </a:pPr>
            <a:r>
              <a:rPr lang="es-ES" altLang="es-CO" sz="1400" dirty="0"/>
              <a:t>Sociedad Peruana de Hematología (SPH)</a:t>
            </a:r>
            <a:r>
              <a:rPr lang="es-ES" sz="1400" dirty="0"/>
              <a:t> Pedro García Lázaro, MD </a:t>
            </a:r>
          </a:p>
          <a:p>
            <a:pPr marL="91429" indent="-91429">
              <a:spcBef>
                <a:spcPts val="0"/>
              </a:spcBef>
              <a:spcAft>
                <a:spcPts val="300"/>
              </a:spcAft>
            </a:pPr>
            <a:r>
              <a:rPr lang="es-ES" altLang="es-CO" sz="1400" dirty="0"/>
              <a:t>Sociedad de Hematología del Uruguay (SHU)</a:t>
            </a:r>
            <a:r>
              <a:rPr lang="es-ES" sz="1400" dirty="0"/>
              <a:t> Cecilia Guillermo, MD</a:t>
            </a:r>
          </a:p>
          <a:p>
            <a:pPr marL="91429" indent="-91429">
              <a:spcBef>
                <a:spcPts val="0"/>
              </a:spcBef>
              <a:spcAft>
                <a:spcPts val="300"/>
              </a:spcAft>
            </a:pPr>
            <a:r>
              <a:rPr lang="es-ES" altLang="es-CO" sz="1400" dirty="0"/>
              <a:t>Sociedad Venezolana de Hematología (SVH)</a:t>
            </a:r>
            <a:r>
              <a:rPr lang="es-ES" sz="1400" dirty="0"/>
              <a:t> Juan Carlos Serrano, MD </a:t>
            </a:r>
          </a:p>
          <a:p>
            <a:pPr marL="91429" indent="-91429">
              <a:spcBef>
                <a:spcPts val="0"/>
              </a:spcBef>
              <a:spcAft>
                <a:spcPts val="300"/>
              </a:spcAft>
            </a:pPr>
            <a:r>
              <a:rPr lang="es-ES" altLang="es-CO" sz="1400" dirty="0"/>
              <a:t>Grupo Cooperativo Latinoamericano de Hemostasis y Trombosis (CLAHT)</a:t>
            </a:r>
            <a:r>
              <a:rPr lang="es-ES" sz="1400" dirty="0"/>
              <a:t> Patricia Casais, MD </a:t>
            </a:r>
          </a:p>
          <a:p>
            <a:pPr marL="91429" indent="-91429">
              <a:spcBef>
                <a:spcPts val="0"/>
              </a:spcBef>
              <a:spcAft>
                <a:spcPts val="300"/>
              </a:spcAft>
            </a:pPr>
            <a:r>
              <a:rPr lang="es-ES" altLang="es-CO" sz="1400" dirty="0"/>
              <a:t>Asociación Mexicana de Hematología Luis </a:t>
            </a:r>
            <a:r>
              <a:rPr lang="es-ES" altLang="es-CO" sz="1400" dirty="0" err="1"/>
              <a:t>Meillon</a:t>
            </a:r>
            <a:r>
              <a:rPr lang="es-ES" altLang="es-CO" sz="1400" dirty="0"/>
              <a:t> MD</a:t>
            </a:r>
          </a:p>
          <a:p>
            <a:pPr marL="91429" indent="-91429">
              <a:spcBef>
                <a:spcPts val="0"/>
              </a:spcBef>
              <a:spcAft>
                <a:spcPts val="300"/>
              </a:spcAft>
            </a:pPr>
            <a:r>
              <a:rPr lang="es-ES" altLang="es-CO" sz="1400" dirty="0"/>
              <a:t>Asociación Colombiana de Hematología y Oncología  Guillermo </a:t>
            </a:r>
            <a:r>
              <a:rPr lang="es-ES" altLang="es-CO" sz="1400" dirty="0" err="1"/>
              <a:t>Basantes</a:t>
            </a:r>
            <a:r>
              <a:rPr lang="es-ES" altLang="es-CO" sz="1400" dirty="0"/>
              <a:t> MD</a:t>
            </a:r>
            <a:endParaRPr lang="es-CO" altLang="es-CO" sz="1400" dirty="0"/>
          </a:p>
          <a:p>
            <a:pPr marL="91429" indent="-91429">
              <a:spcBef>
                <a:spcPts val="0"/>
              </a:spcBef>
              <a:spcAft>
                <a:spcPts val="300"/>
              </a:spcAft>
            </a:pPr>
            <a:r>
              <a:rPr lang="en-US" altLang="es-CO" sz="1400" dirty="0"/>
              <a:t>American Society of Hematology</a:t>
            </a:r>
            <a:endParaRPr lang="es-CO" altLang="es-CO" sz="1400" dirty="0"/>
          </a:p>
          <a:p>
            <a:pPr marL="91429" indent="-91429">
              <a:spcBef>
                <a:spcPts val="0"/>
              </a:spcBef>
              <a:spcAft>
                <a:spcPts val="300"/>
              </a:spcAft>
            </a:pPr>
            <a:r>
              <a:rPr lang="en-US" altLang="es-CO" sz="1400" dirty="0" err="1"/>
              <a:t>MacGRADE</a:t>
            </a:r>
            <a:r>
              <a:rPr lang="en-US" altLang="es-CO" sz="1400" dirty="0"/>
              <a:t> Center</a:t>
            </a:r>
          </a:p>
          <a:p>
            <a:pPr marL="91429" indent="-91429">
              <a:spcBef>
                <a:spcPts val="0"/>
              </a:spcBef>
              <a:spcAft>
                <a:spcPts val="300"/>
              </a:spcAft>
            </a:pPr>
            <a:endParaRPr lang="en-US" sz="1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5C7E5F-C261-B04C-9C4A-6EAF4FE440A1}"/>
              </a:ext>
            </a:extLst>
          </p:cNvPr>
          <p:cNvSpPr>
            <a:spLocks noGrp="1"/>
          </p:cNvSpPr>
          <p:nvPr>
            <p:ph type="title"/>
          </p:nvPr>
        </p:nvSpPr>
        <p:spPr/>
        <p:txBody>
          <a:bodyPr/>
          <a:lstStyle/>
          <a:p>
            <a:r>
              <a:rPr lang="es-CO" sz="2800" b="0" dirty="0"/>
              <a:t>Caso 3. Complicaciones por anticoagulación, </a:t>
            </a:r>
            <a:endParaRPr lang="en-US" sz="2800" b="0" dirty="0"/>
          </a:p>
        </p:txBody>
      </p:sp>
      <p:sp>
        <p:nvSpPr>
          <p:cNvPr id="3" name="Marcador de contenido 2">
            <a:extLst>
              <a:ext uri="{FF2B5EF4-FFF2-40B4-BE49-F238E27FC236}">
                <a16:creationId xmlns:a16="http://schemas.microsoft.com/office/drawing/2014/main" id="{D95285B1-08E0-4EFB-8550-BD4AB49F7F76}"/>
              </a:ext>
            </a:extLst>
          </p:cNvPr>
          <p:cNvSpPr>
            <a:spLocks noGrp="1"/>
          </p:cNvSpPr>
          <p:nvPr>
            <p:ph idx="1"/>
          </p:nvPr>
        </p:nvSpPr>
        <p:spPr>
          <a:xfrm>
            <a:off x="419100" y="2054108"/>
            <a:ext cx="10972800" cy="3954624"/>
          </a:xfrm>
        </p:spPr>
        <p:txBody>
          <a:bodyPr/>
          <a:lstStyle/>
          <a:p>
            <a:pPr marL="0" indent="0">
              <a:spcAft>
                <a:spcPts val="600"/>
              </a:spcAft>
              <a:buNone/>
            </a:pPr>
            <a:r>
              <a:rPr lang="es-CO" sz="2000" b="1" dirty="0"/>
              <a:t>Antecedentes personales: </a:t>
            </a:r>
            <a:r>
              <a:rPr lang="es-CO" sz="2000" dirty="0"/>
              <a:t>Hipertensa, Falla Renal crónica ( sin diálisis). Hace 3 meses que no acude a su control médico.</a:t>
            </a:r>
          </a:p>
          <a:p>
            <a:pPr marL="0" indent="0">
              <a:spcAft>
                <a:spcPts val="600"/>
              </a:spcAft>
              <a:buNone/>
            </a:pPr>
            <a:r>
              <a:rPr lang="es-CO" sz="2000" b="1" dirty="0"/>
              <a:t>Cuadro Clínico: </a:t>
            </a:r>
            <a:r>
              <a:rPr lang="es-CO" sz="2000" dirty="0"/>
              <a:t>Paciente femenina de 58 años medicada con Warfarina desde hace 1 mes debido a prevención para TEP recurrente no provocado. Acude al Hospital refiriendo intenso dolor de cabeza, mareos, vómitos y dificultad para deambular, en las 6 horas previas. Se practica TAC de cráneo que evidencia Hemorragia subaracnoidea Fisher 3 y el INR estaba en 10. </a:t>
            </a:r>
          </a:p>
          <a:p>
            <a:pPr marL="0" indent="0">
              <a:spcAft>
                <a:spcPts val="600"/>
              </a:spcAft>
              <a:buNone/>
            </a:pPr>
            <a:endParaRPr lang="es-CO" sz="2000" dirty="0"/>
          </a:p>
          <a:p>
            <a:pPr marL="0" indent="0">
              <a:spcAft>
                <a:spcPts val="600"/>
              </a:spcAft>
              <a:buNone/>
            </a:pPr>
            <a:r>
              <a:rPr lang="es-CO" sz="2000" b="1" dirty="0"/>
              <a:t>Diagnóstico: </a:t>
            </a:r>
            <a:r>
              <a:rPr lang="es-CO" sz="2000" dirty="0"/>
              <a:t>Hemorragia subaracnoidea, intoxicación por Warfarina, TEP Recurrente </a:t>
            </a:r>
          </a:p>
          <a:p>
            <a:pPr marL="0" indent="0">
              <a:spcAft>
                <a:spcPts val="600"/>
              </a:spcAft>
              <a:buNone/>
            </a:pPr>
            <a:endParaRPr lang="es-CO" sz="2000" dirty="0"/>
          </a:p>
          <a:p>
            <a:pPr marL="0" indent="0">
              <a:spcAft>
                <a:spcPts val="600"/>
              </a:spcAft>
              <a:buNone/>
            </a:pPr>
            <a:endParaRPr lang="es-CO" sz="2000" dirty="0"/>
          </a:p>
          <a:p>
            <a:pPr marL="0" indent="0">
              <a:spcAft>
                <a:spcPts val="600"/>
              </a:spcAft>
              <a:buNone/>
            </a:pPr>
            <a:r>
              <a:rPr lang="es-CO" sz="2000" dirty="0"/>
              <a:t> </a:t>
            </a:r>
          </a:p>
        </p:txBody>
      </p:sp>
    </p:spTree>
    <p:extLst>
      <p:ext uri="{BB962C8B-B14F-4D97-AF65-F5344CB8AC3E}">
        <p14:creationId xmlns:p14="http://schemas.microsoft.com/office/powerpoint/2010/main" val="2431879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419100" y="2152889"/>
            <a:ext cx="10972800" cy="3630341"/>
          </a:xfrm>
        </p:spPr>
        <p:txBody>
          <a:bodyPr/>
          <a:lstStyle/>
          <a:p>
            <a:pPr marL="0" indent="0">
              <a:buNone/>
            </a:pPr>
            <a:r>
              <a:rPr lang="es-CO" sz="2000" dirty="0"/>
              <a:t>La  paciente se encuentra en emergencia vital, con Accidente vascular cerebral Hemorrágico (AVCH) y sobredosis de warfarina. ¿Cuál sería el manejo inicial que recomendaría para tratar esta complicación?</a:t>
            </a:r>
          </a:p>
          <a:p>
            <a:pPr marL="0" indent="0">
              <a:buNone/>
            </a:pPr>
            <a:r>
              <a:rPr lang="es-CO" sz="2000" dirty="0"/>
              <a:t> </a:t>
            </a:r>
          </a:p>
          <a:p>
            <a:pPr marL="331470" indent="-240030">
              <a:buFont typeface="+mj-lt"/>
              <a:buAutoNum type="alphaUcPeriod"/>
            </a:pPr>
            <a:r>
              <a:rPr lang="es-CO" sz="2000" dirty="0"/>
              <a:t>Descontinuar la warfarina</a:t>
            </a:r>
          </a:p>
          <a:p>
            <a:pPr marL="331470" indent="-240030">
              <a:buFont typeface="+mj-lt"/>
              <a:buAutoNum type="alphaUcPeriod"/>
            </a:pPr>
            <a:r>
              <a:rPr lang="es-CO" sz="2000" dirty="0"/>
              <a:t>Administrar plasma fresco congelado</a:t>
            </a:r>
          </a:p>
          <a:p>
            <a:pPr marL="331470" indent="-240030">
              <a:buFont typeface="+mj-lt"/>
              <a:buAutoNum type="alphaUcPeriod"/>
            </a:pPr>
            <a:r>
              <a:rPr lang="es-CO" sz="2000" dirty="0"/>
              <a:t>Administrar Vitamina K 5 mg EV</a:t>
            </a:r>
          </a:p>
          <a:p>
            <a:pPr marL="331470" indent="-240030">
              <a:buFont typeface="+mj-lt"/>
              <a:buAutoNum type="alphaUcPeriod"/>
            </a:pPr>
            <a:r>
              <a:rPr lang="es-CO" sz="2000" dirty="0"/>
              <a:t>Uso de concentrados de complejo protrombinicos</a:t>
            </a:r>
          </a:p>
          <a:p>
            <a:pPr marL="331470" indent="-240030">
              <a:buFont typeface="+mj-lt"/>
              <a:buAutoNum type="alphaUcPeriod"/>
            </a:pPr>
            <a:r>
              <a:rPr lang="es-CO" sz="2000" dirty="0"/>
              <a:t>B y D son correctas</a:t>
            </a:r>
          </a:p>
          <a:p>
            <a:endParaRPr lang="es-CO" sz="2000" dirty="0"/>
          </a:p>
          <a:p>
            <a:endParaRPr lang="es-CO" sz="2000" dirty="0"/>
          </a:p>
        </p:txBody>
      </p:sp>
      <p:sp>
        <p:nvSpPr>
          <p:cNvPr id="4" name="Rectangle 3">
            <a:extLst>
              <a:ext uri="{FF2B5EF4-FFF2-40B4-BE49-F238E27FC236}">
                <a16:creationId xmlns:a16="http://schemas.microsoft.com/office/drawing/2014/main" id="{1321A9EC-38F2-4766-8C6C-FA35425B278D}"/>
              </a:ext>
            </a:extLst>
          </p:cNvPr>
          <p:cNvSpPr/>
          <p:nvPr/>
        </p:nvSpPr>
        <p:spPr>
          <a:xfrm>
            <a:off x="277401" y="4619958"/>
            <a:ext cx="4007519" cy="3921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64773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5">
            <a:extLst>
              <a:ext uri="{FF2B5EF4-FFF2-40B4-BE49-F238E27FC236}">
                <a16:creationId xmlns:a16="http://schemas.microsoft.com/office/drawing/2014/main" id="{CBB079E2-5DFD-4837-9BF8-B81BF1828941}"/>
              </a:ext>
            </a:extLst>
          </p:cNvPr>
          <p:cNvGraphicFramePr>
            <a:graphicFrameLocks noGrp="1"/>
          </p:cNvGraphicFramePr>
          <p:nvPr>
            <p:extLst>
              <p:ext uri="{D42A27DB-BD31-4B8C-83A1-F6EECF244321}">
                <p14:modId xmlns:p14="http://schemas.microsoft.com/office/powerpoint/2010/main" val="2394843541"/>
              </p:ext>
            </p:extLst>
          </p:nvPr>
        </p:nvGraphicFramePr>
        <p:xfrm>
          <a:off x="419099" y="3139320"/>
          <a:ext cx="7593167" cy="2363926"/>
        </p:xfrm>
        <a:graphic>
          <a:graphicData uri="http://schemas.openxmlformats.org/drawingml/2006/table">
            <a:tbl>
              <a:tblPr firstRow="1" bandRow="1">
                <a:tableStyleId>{5940675A-B579-460E-94D1-54222C63F5DA}</a:tableStyleId>
              </a:tblPr>
              <a:tblGrid>
                <a:gridCol w="1757517">
                  <a:extLst>
                    <a:ext uri="{9D8B030D-6E8A-4147-A177-3AD203B41FA5}">
                      <a16:colId xmlns:a16="http://schemas.microsoft.com/office/drawing/2014/main" val="325642109"/>
                    </a:ext>
                  </a:extLst>
                </a:gridCol>
                <a:gridCol w="1508297">
                  <a:extLst>
                    <a:ext uri="{9D8B030D-6E8A-4147-A177-3AD203B41FA5}">
                      <a16:colId xmlns:a16="http://schemas.microsoft.com/office/drawing/2014/main" val="815985156"/>
                    </a:ext>
                  </a:extLst>
                </a:gridCol>
                <a:gridCol w="1990736">
                  <a:extLst>
                    <a:ext uri="{9D8B030D-6E8A-4147-A177-3AD203B41FA5}">
                      <a16:colId xmlns:a16="http://schemas.microsoft.com/office/drawing/2014/main" val="1109489225"/>
                    </a:ext>
                  </a:extLst>
                </a:gridCol>
                <a:gridCol w="2336617">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 </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Plasma fresco </a:t>
                      </a:r>
                      <a:r>
                        <a:rPr lang="en-CA" sz="1400" b="0" i="0" dirty="0" err="1">
                          <a:solidFill>
                            <a:schemeClr val="tx1">
                              <a:lumMod val="50000"/>
                              <a:lumOff val="50000"/>
                            </a:schemeClr>
                          </a:solidFill>
                        </a:rPr>
                        <a:t>congelado</a:t>
                      </a:r>
                      <a:endParaRPr lang="en-CA" sz="1400" b="0" i="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CCP</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ctr"/>
                      <a:r>
                        <a:rPr lang="en-CA" sz="1400" dirty="0">
                          <a:solidFill>
                            <a:schemeClr val="tx1">
                              <a:lumMod val="50000"/>
                              <a:lumOff val="50000"/>
                            </a:schemeClr>
                          </a:solidFill>
                        </a:rPr>
                        <a:t>   </a:t>
                      </a:r>
                      <a:r>
                        <a:rPr lang="en-CA" sz="1400" b="1" dirty="0" err="1">
                          <a:solidFill>
                            <a:schemeClr val="tx1">
                              <a:lumMod val="50000"/>
                              <a:lumOff val="50000"/>
                            </a:schemeClr>
                          </a:solidFill>
                        </a:rPr>
                        <a:t>Mortalidad</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0.92</a:t>
                      </a:r>
                    </a:p>
                    <a:p>
                      <a:pPr algn="ctr"/>
                      <a:r>
                        <a:rPr lang="es-CO" sz="1400" kern="1200" dirty="0">
                          <a:solidFill>
                            <a:schemeClr val="tx1">
                              <a:lumMod val="50000"/>
                              <a:lumOff val="50000"/>
                            </a:schemeClr>
                          </a:solidFill>
                          <a:latin typeface="+mn-lt"/>
                          <a:ea typeface="+mn-ea"/>
                          <a:cs typeface="+mn-cs"/>
                        </a:rPr>
                        <a:t>(0.37 a 2.28) </a:t>
                      </a:r>
                      <a:endParaRPr lang="en-CA" sz="14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124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10 menos por 1000</a:t>
                      </a:r>
                    </a:p>
                    <a:p>
                      <a:pPr algn="ctr"/>
                      <a:r>
                        <a:rPr lang="es-CO" sz="1400" kern="1200" dirty="0">
                          <a:solidFill>
                            <a:schemeClr val="tx1">
                              <a:lumMod val="50000"/>
                              <a:lumOff val="50000"/>
                            </a:schemeClr>
                          </a:solidFill>
                          <a:latin typeface="+mn-lt"/>
                          <a:ea typeface="+mn-ea"/>
                          <a:cs typeface="+mn-cs"/>
                        </a:rPr>
                        <a:t>(78 menoss to 159 mas ) </a:t>
                      </a:r>
                      <a:endParaRPr lang="en-CA" sz="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ctr"/>
                      <a:r>
                        <a:rPr lang="en-CA" sz="1400" b="1" dirty="0">
                          <a:solidFill>
                            <a:schemeClr val="tx1">
                              <a:lumMod val="50000"/>
                              <a:lumOff val="50000"/>
                            </a:schemeClr>
                          </a:solidFill>
                        </a:rPr>
                        <a:t>   TVP (</a:t>
                      </a:r>
                      <a:r>
                        <a:rPr lang="en-CA" sz="1400" b="1" dirty="0" err="1">
                          <a:solidFill>
                            <a:schemeClr val="tx1">
                              <a:lumMod val="50000"/>
                              <a:lumOff val="50000"/>
                            </a:schemeClr>
                          </a:solidFill>
                        </a:rPr>
                        <a:t>todas</a:t>
                      </a:r>
                      <a:r>
                        <a:rPr lang="en-CA" sz="1400" b="1"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1.60 </a:t>
                      </a:r>
                    </a:p>
                    <a:p>
                      <a:pPr algn="ctr"/>
                      <a:r>
                        <a:rPr lang="es-CO" sz="1400" kern="1200" dirty="0">
                          <a:solidFill>
                            <a:schemeClr val="tx1">
                              <a:lumMod val="50000"/>
                              <a:lumOff val="50000"/>
                            </a:schemeClr>
                          </a:solidFill>
                          <a:latin typeface="+mn-lt"/>
                          <a:ea typeface="+mn-ea"/>
                          <a:cs typeface="+mn-cs"/>
                        </a:rPr>
                        <a:t>(0.70 a 3.62)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68 por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41 mas por 1000</a:t>
                      </a:r>
                    </a:p>
                    <a:p>
                      <a:pPr algn="ctr"/>
                      <a:r>
                        <a:rPr lang="es-CO" sz="1400" kern="1200" dirty="0">
                          <a:solidFill>
                            <a:schemeClr val="tx1">
                              <a:lumMod val="50000"/>
                              <a:lumOff val="50000"/>
                            </a:schemeClr>
                          </a:solidFill>
                          <a:latin typeface="+mn-lt"/>
                          <a:ea typeface="+mn-ea"/>
                          <a:cs typeface="+mn-cs"/>
                        </a:rPr>
                        <a:t>(20 menos a 179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a:solidFill>
                            <a:schemeClr val="tx1">
                              <a:lumMod val="50000"/>
                              <a:lumOff val="50000"/>
                            </a:schemeClr>
                          </a:solidFill>
                        </a:rPr>
                        <a:t>Sangrado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1.34</a:t>
                      </a:r>
                    </a:p>
                    <a:p>
                      <a:pPr algn="ctr"/>
                      <a:r>
                        <a:rPr lang="es-CO" sz="1400" kern="1200" dirty="0">
                          <a:solidFill>
                            <a:schemeClr val="tx1">
                              <a:lumMod val="50000"/>
                              <a:lumOff val="50000"/>
                            </a:schemeClr>
                          </a:solidFill>
                          <a:latin typeface="+mn-lt"/>
                          <a:ea typeface="+mn-ea"/>
                          <a:cs typeface="+mn-cs"/>
                        </a:rPr>
                        <a:t>(0.78 a 2.29) </a:t>
                      </a:r>
                      <a:endParaRPr lang="en-CA" sz="1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91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31 mas por 1000</a:t>
                      </a:r>
                    </a:p>
                    <a:p>
                      <a:pPr algn="ctr"/>
                      <a:r>
                        <a:rPr lang="es-CO" sz="1400" kern="1200" dirty="0">
                          <a:solidFill>
                            <a:schemeClr val="tx1">
                              <a:lumMod val="50000"/>
                              <a:lumOff val="50000"/>
                            </a:schemeClr>
                          </a:solidFill>
                          <a:latin typeface="+mn-lt"/>
                          <a:ea typeface="+mn-ea"/>
                          <a:cs typeface="+mn-cs"/>
                        </a:rPr>
                        <a:t>(20 menos a 117 mas) </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4" name="TextBox 1">
            <a:extLst>
              <a:ext uri="{FF2B5EF4-FFF2-40B4-BE49-F238E27FC236}">
                <a16:creationId xmlns:a16="http://schemas.microsoft.com/office/drawing/2014/main" id="{8621185A-4D09-4B81-BD10-65FD80A1BEB6}"/>
              </a:ext>
            </a:extLst>
          </p:cNvPr>
          <p:cNvSpPr txBox="1"/>
          <p:nvPr/>
        </p:nvSpPr>
        <p:spPr>
          <a:xfrm>
            <a:off x="8447490" y="3139320"/>
            <a:ext cx="3133147" cy="2970044"/>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baja calidad, por lo que el panel también consideró</a:t>
            </a:r>
            <a:r>
              <a:rPr lang="es-CO" sz="1400" dirty="0">
                <a:solidFill>
                  <a:schemeClr val="tx1">
                    <a:lumMod val="50000"/>
                    <a:lumOff val="50000"/>
                  </a:schemeClr>
                </a:solidFill>
              </a:rPr>
              <a:t>, (baja certeza en la evidencia sobre los efectos).</a:t>
            </a:r>
            <a:r>
              <a:rPr lang="es-CO" sz="1400" b="1" i="1" dirty="0">
                <a:solidFill>
                  <a:schemeClr val="tx1">
                    <a:lumMod val="50000"/>
                    <a:lumOff val="50000"/>
                  </a:schemeClr>
                </a:solidFill>
              </a:rPr>
              <a:t> </a:t>
            </a:r>
            <a:r>
              <a:rPr lang="en-CA"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No existe una evidencia sustancial en la seguridad y eficacia en los resultados entre la administración de CCP y PFC. </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Considerar el uso de CCP en casos con fala cardiaca y sobre carga de volumen, además en zonas con alto riesgo de transmisión de patógenos. </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Se debe</a:t>
            </a:r>
            <a:r>
              <a:rPr lang="es-ES" sz="1400" dirty="0">
                <a:solidFill>
                  <a:schemeClr val="tx1">
                    <a:lumMod val="50000"/>
                    <a:lumOff val="50000"/>
                  </a:schemeClr>
                </a:solidFill>
              </a:rPr>
              <a:t> favorecer la opción más rápida de acuerdo con la disponibilidad local  y costos en </a:t>
            </a:r>
            <a:r>
              <a:rPr lang="es-CO" sz="1400" dirty="0">
                <a:solidFill>
                  <a:schemeClr val="tx1">
                    <a:lumMod val="50000"/>
                    <a:lumOff val="50000"/>
                  </a:schemeClr>
                </a:solidFill>
              </a:rPr>
              <a:t>América Latina.</a:t>
            </a:r>
            <a:endParaRPr lang="en-CA" sz="1400" b="1" i="1" dirty="0">
              <a:solidFill>
                <a:schemeClr val="tx1">
                  <a:lumMod val="50000"/>
                  <a:lumOff val="50000"/>
                </a:schemeClr>
              </a:solidFill>
            </a:endParaRPr>
          </a:p>
        </p:txBody>
      </p:sp>
      <p:grpSp>
        <p:nvGrpSpPr>
          <p:cNvPr id="17" name="Group 16">
            <a:extLst>
              <a:ext uri="{FF2B5EF4-FFF2-40B4-BE49-F238E27FC236}">
                <a16:creationId xmlns:a16="http://schemas.microsoft.com/office/drawing/2014/main" id="{8460016B-AAA7-0642-BFA7-5EDBE9BF09E4}"/>
              </a:ext>
            </a:extLst>
          </p:cNvPr>
          <p:cNvGrpSpPr/>
          <p:nvPr/>
        </p:nvGrpSpPr>
        <p:grpSpPr>
          <a:xfrm>
            <a:off x="6424299" y="6286024"/>
            <a:ext cx="4355871" cy="276999"/>
            <a:chOff x="6764144" y="6483928"/>
            <a:chExt cx="4355871" cy="276999"/>
          </a:xfrm>
        </p:grpSpPr>
        <p:sp>
          <p:nvSpPr>
            <p:cNvPr id="18" name="TextBox 17">
              <a:extLst>
                <a:ext uri="{FF2B5EF4-FFF2-40B4-BE49-F238E27FC236}">
                  <a16:creationId xmlns:a16="http://schemas.microsoft.com/office/drawing/2014/main" id="{C977461F-9CE1-3A44-9803-6D011D7FE476}"/>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19" name="Oval 18">
              <a:extLst>
                <a:ext uri="{FF2B5EF4-FFF2-40B4-BE49-F238E27FC236}">
                  <a16:creationId xmlns:a16="http://schemas.microsoft.com/office/drawing/2014/main" id="{56BA212F-468C-9341-8AAA-3BED3C09E1D9}"/>
                </a:ext>
              </a:extLst>
            </p:cNvPr>
            <p:cNvSpPr/>
            <p:nvPr/>
          </p:nvSpPr>
          <p:spPr>
            <a:xfrm>
              <a:off x="9140174" y="654327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7B5AC75F-8ED3-0640-AEA7-A9CA81CB1B3F}"/>
                </a:ext>
              </a:extLst>
            </p:cNvPr>
            <p:cNvSpPr/>
            <p:nvPr/>
          </p:nvSpPr>
          <p:spPr>
            <a:xfrm>
              <a:off x="10129497"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D22930A4-7315-0440-8E7F-D9405137DF58}"/>
                </a:ext>
              </a:extLst>
            </p:cNvPr>
            <p:cNvSpPr/>
            <p:nvPr/>
          </p:nvSpPr>
          <p:spPr>
            <a:xfrm>
              <a:off x="10887584"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BB05A0F-64A3-114A-A0FC-DB26EB52CB88}"/>
              </a:ext>
            </a:extLst>
          </p:cNvPr>
          <p:cNvSpPr>
            <a:spLocks noGrp="1"/>
          </p:cNvSpPr>
          <p:nvPr>
            <p:ph type="title"/>
          </p:nvPr>
        </p:nvSpPr>
        <p:spPr>
          <a:xfrm>
            <a:off x="419100" y="1340569"/>
            <a:ext cx="10972800" cy="713539"/>
          </a:xfrm>
        </p:spPr>
        <p:txBody>
          <a:bodyPr lIns="0" rIns="0"/>
          <a:lstStyle/>
          <a:p>
            <a:r>
              <a:rPr lang="en-US" b="0" dirty="0" err="1"/>
              <a:t>Recomendación</a:t>
            </a:r>
            <a:endParaRPr lang="en-US" b="0" dirty="0"/>
          </a:p>
        </p:txBody>
      </p:sp>
      <p:sp>
        <p:nvSpPr>
          <p:cNvPr id="3" name="Content Placeholder 2">
            <a:extLst>
              <a:ext uri="{FF2B5EF4-FFF2-40B4-BE49-F238E27FC236}">
                <a16:creationId xmlns:a16="http://schemas.microsoft.com/office/drawing/2014/main" id="{BBDC87BB-97A4-4042-8091-84664455D4DD}"/>
              </a:ext>
            </a:extLst>
          </p:cNvPr>
          <p:cNvSpPr>
            <a:spLocks noGrp="1"/>
          </p:cNvSpPr>
          <p:nvPr>
            <p:ph idx="1"/>
          </p:nvPr>
        </p:nvSpPr>
        <p:spPr>
          <a:xfrm>
            <a:off x="419100" y="2033588"/>
            <a:ext cx="10972800" cy="1105732"/>
          </a:xfrm>
        </p:spPr>
        <p:txBody>
          <a:bodyPr/>
          <a:lstStyle/>
          <a:p>
            <a:pPr marL="0" indent="0">
              <a:buNone/>
            </a:pPr>
            <a:r>
              <a:rPr lang="es-ES" sz="1600" dirty="0"/>
              <a:t>En pacientes con sangrado potencialmente mortal relacionado con AVK durante el tratamiento de la TEV, el Panel Latinoamericana de ASH </a:t>
            </a:r>
            <a:r>
              <a:rPr lang="es-ES" sz="1600" b="1" u="sng" dirty="0"/>
              <a:t>sugiere el uso de PCC de 4 factores o PFC en adición a la suspensión de AVK, de acuerdo con la disponibilidad local y las circunstancias clínicas </a:t>
            </a:r>
            <a:r>
              <a:rPr lang="es-ES" sz="1600" i="1" dirty="0"/>
              <a:t>(recomendación condicional, basada en muy baja certeza en la evidencia sobre los efectos).</a:t>
            </a:r>
            <a:endParaRPr lang="en-CA" sz="1600" i="1" dirty="0"/>
          </a:p>
          <a:p>
            <a:endParaRPr lang="en-US" sz="1600" dirty="0"/>
          </a:p>
        </p:txBody>
      </p:sp>
      <p:sp>
        <p:nvSpPr>
          <p:cNvPr id="12" name="Oval 11">
            <a:extLst>
              <a:ext uri="{FF2B5EF4-FFF2-40B4-BE49-F238E27FC236}">
                <a16:creationId xmlns:a16="http://schemas.microsoft.com/office/drawing/2014/main" id="{BC15144E-373D-4EDC-BA85-CD44DF10A695}"/>
              </a:ext>
            </a:extLst>
          </p:cNvPr>
          <p:cNvSpPr/>
          <p:nvPr/>
        </p:nvSpPr>
        <p:spPr>
          <a:xfrm>
            <a:off x="535357" y="417315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1">
            <a:extLst>
              <a:ext uri="{FF2B5EF4-FFF2-40B4-BE49-F238E27FC236}">
                <a16:creationId xmlns:a16="http://schemas.microsoft.com/office/drawing/2014/main" id="{C84FBD61-5968-4CB3-A5B7-E5CE0D23503A}"/>
              </a:ext>
            </a:extLst>
          </p:cNvPr>
          <p:cNvSpPr/>
          <p:nvPr/>
        </p:nvSpPr>
        <p:spPr>
          <a:xfrm>
            <a:off x="547077" y="466317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1">
            <a:extLst>
              <a:ext uri="{FF2B5EF4-FFF2-40B4-BE49-F238E27FC236}">
                <a16:creationId xmlns:a16="http://schemas.microsoft.com/office/drawing/2014/main" id="{0152B527-D571-4246-98A7-9ADA6EA2E1FB}"/>
              </a:ext>
            </a:extLst>
          </p:cNvPr>
          <p:cNvSpPr/>
          <p:nvPr/>
        </p:nvSpPr>
        <p:spPr>
          <a:xfrm>
            <a:off x="533009" y="52118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9675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3115B-5D01-4113-8553-82FD5A324940}"/>
              </a:ext>
            </a:extLst>
          </p:cNvPr>
          <p:cNvSpPr>
            <a:spLocks noGrp="1"/>
          </p:cNvSpPr>
          <p:nvPr>
            <p:ph type="title"/>
          </p:nvPr>
        </p:nvSpPr>
        <p:spPr>
          <a:xfrm>
            <a:off x="419100" y="1340569"/>
            <a:ext cx="10972800" cy="713539"/>
          </a:xfrm>
        </p:spPr>
        <p:txBody>
          <a:bodyPr/>
          <a:lstStyle/>
          <a:p>
            <a:r>
              <a:rPr lang="es-CO" b="0" dirty="0"/>
              <a:t>Continuación del caso 3</a:t>
            </a:r>
          </a:p>
        </p:txBody>
      </p:sp>
      <p:sp>
        <p:nvSpPr>
          <p:cNvPr id="3" name="Marcador de contenido 2">
            <a:extLst>
              <a:ext uri="{FF2B5EF4-FFF2-40B4-BE49-F238E27FC236}">
                <a16:creationId xmlns:a16="http://schemas.microsoft.com/office/drawing/2014/main" id="{A8D849F3-38A8-41FB-A829-A7025DFC24C8}"/>
              </a:ext>
            </a:extLst>
          </p:cNvPr>
          <p:cNvSpPr>
            <a:spLocks noGrp="1"/>
          </p:cNvSpPr>
          <p:nvPr>
            <p:ph idx="1"/>
          </p:nvPr>
        </p:nvSpPr>
        <p:spPr>
          <a:xfrm>
            <a:off x="419100" y="2033094"/>
            <a:ext cx="10972800" cy="3954624"/>
          </a:xfrm>
        </p:spPr>
        <p:txBody>
          <a:bodyPr/>
          <a:lstStyle/>
          <a:p>
            <a:pPr marL="0" indent="0">
              <a:buNone/>
            </a:pPr>
            <a:r>
              <a:rPr lang="es-CO" sz="2000" dirty="0"/>
              <a:t>La paciente fue intervenida quirúrgicamente con éxito, considerando el sangrado con riesgo de vida que tuvo y la recurrencia de la trombosis no provocada.</a:t>
            </a:r>
          </a:p>
          <a:p>
            <a:pPr marL="0" indent="0">
              <a:buNone/>
            </a:pPr>
            <a:endParaRPr lang="es-CO" sz="2000" dirty="0"/>
          </a:p>
          <a:p>
            <a:pPr marL="0" indent="0">
              <a:buNone/>
            </a:pPr>
            <a:r>
              <a:rPr lang="en-CA" sz="2000" dirty="0"/>
              <a:t>¿</a:t>
            </a:r>
            <a:r>
              <a:rPr lang="en-CA" sz="2000" dirty="0" err="1"/>
              <a:t>Cuál</a:t>
            </a:r>
            <a:r>
              <a:rPr lang="en-CA" sz="2000" dirty="0"/>
              <a:t> </a:t>
            </a:r>
            <a:r>
              <a:rPr lang="en-CA" sz="2000" dirty="0" err="1"/>
              <a:t>sería</a:t>
            </a:r>
            <a:r>
              <a:rPr lang="en-CA" sz="2000" dirty="0"/>
              <a:t> su </a:t>
            </a:r>
            <a:r>
              <a:rPr lang="en-CA" sz="2000" dirty="0" err="1"/>
              <a:t>estrategia</a:t>
            </a:r>
            <a:r>
              <a:rPr lang="en-CA" sz="2000" dirty="0"/>
              <a:t> de </a:t>
            </a:r>
            <a:r>
              <a:rPr lang="en-CA" sz="2000" dirty="0" err="1"/>
              <a:t>tratamiento</a:t>
            </a:r>
            <a:r>
              <a:rPr lang="en-CA" sz="2000" dirty="0"/>
              <a:t>?</a:t>
            </a:r>
          </a:p>
          <a:p>
            <a:endParaRPr lang="en-CA" sz="2000" dirty="0"/>
          </a:p>
          <a:p>
            <a:pPr marL="182880" indent="-182880">
              <a:buFont typeface="+mj-lt"/>
              <a:buAutoNum type="alphaUcPeriod"/>
            </a:pPr>
            <a:r>
              <a:rPr lang="en-CA" sz="2000" dirty="0"/>
              <a:t> </a:t>
            </a:r>
            <a:r>
              <a:rPr lang="en-CA" sz="2000" dirty="0" err="1"/>
              <a:t>Discontinua</a:t>
            </a:r>
            <a:r>
              <a:rPr lang="en-CA" sz="2000" dirty="0"/>
              <a:t> el tratamiento </a:t>
            </a:r>
            <a:r>
              <a:rPr lang="en-CA" sz="2000" dirty="0" err="1"/>
              <a:t>anticoagulante</a:t>
            </a:r>
            <a:r>
              <a:rPr lang="en-CA" sz="2000" dirty="0"/>
              <a:t> </a:t>
            </a:r>
            <a:r>
              <a:rPr lang="en-CA" sz="2000" dirty="0" err="1"/>
              <a:t>debido</a:t>
            </a:r>
            <a:r>
              <a:rPr lang="en-CA" sz="2000" dirty="0"/>
              <a:t> al riesgo de nuevo sangrado</a:t>
            </a:r>
          </a:p>
          <a:p>
            <a:pPr marL="182880" indent="-182880">
              <a:buFont typeface="+mj-lt"/>
              <a:buAutoNum type="alphaUcPeriod"/>
            </a:pPr>
            <a:r>
              <a:rPr lang="en-CA" sz="2000" dirty="0"/>
              <a:t> </a:t>
            </a:r>
            <a:r>
              <a:rPr lang="en-CA" sz="2000" dirty="0" err="1"/>
              <a:t>Reiniciaria</a:t>
            </a:r>
            <a:r>
              <a:rPr lang="en-CA" sz="2000" dirty="0"/>
              <a:t> anticoagulacion oral una </a:t>
            </a:r>
            <a:r>
              <a:rPr lang="en-CA" sz="2000" dirty="0" err="1"/>
              <a:t>vez</a:t>
            </a:r>
            <a:r>
              <a:rPr lang="en-CA" sz="2000" dirty="0"/>
              <a:t> </a:t>
            </a:r>
            <a:r>
              <a:rPr lang="en-CA" sz="2000" dirty="0" err="1"/>
              <a:t>recuperada</a:t>
            </a:r>
            <a:r>
              <a:rPr lang="en-CA" sz="2000" dirty="0"/>
              <a:t> clínicamente entre 15 a 90 </a:t>
            </a:r>
            <a:r>
              <a:rPr lang="en-CA" sz="2000" dirty="0" err="1"/>
              <a:t>dias</a:t>
            </a:r>
            <a:endParaRPr lang="en-CA" sz="2000" dirty="0"/>
          </a:p>
          <a:p>
            <a:pPr marL="182880" indent="-182880">
              <a:buFont typeface="+mj-lt"/>
              <a:buAutoNum type="alphaUcPeriod"/>
            </a:pPr>
            <a:r>
              <a:rPr lang="en-CA" sz="2000" dirty="0"/>
              <a:t> Le </a:t>
            </a:r>
            <a:r>
              <a:rPr lang="en-CA" sz="2000" dirty="0" err="1"/>
              <a:t>indicaría</a:t>
            </a:r>
            <a:r>
              <a:rPr lang="en-CA" sz="2000" dirty="0"/>
              <a:t> HBPM en una </a:t>
            </a:r>
            <a:r>
              <a:rPr lang="en-CA" sz="2000" dirty="0" err="1"/>
              <a:t>semana</a:t>
            </a:r>
            <a:endParaRPr lang="en-CA" sz="2000" dirty="0"/>
          </a:p>
          <a:p>
            <a:pPr marL="182880" indent="-182880">
              <a:buFont typeface="+mj-lt"/>
              <a:buAutoNum type="alphaUcPeriod"/>
            </a:pPr>
            <a:r>
              <a:rPr lang="en-CA" sz="2000" dirty="0"/>
              <a:t> Le </a:t>
            </a:r>
            <a:r>
              <a:rPr lang="en-CA" sz="2000" dirty="0" err="1"/>
              <a:t>indicaría</a:t>
            </a:r>
            <a:r>
              <a:rPr lang="en-CA" sz="2000" dirty="0"/>
              <a:t> AAS </a:t>
            </a:r>
            <a:endParaRPr lang="es-CO" sz="2000" dirty="0"/>
          </a:p>
        </p:txBody>
      </p:sp>
      <p:sp>
        <p:nvSpPr>
          <p:cNvPr id="4" name="Rectangle 3">
            <a:extLst>
              <a:ext uri="{FF2B5EF4-FFF2-40B4-BE49-F238E27FC236}">
                <a16:creationId xmlns:a16="http://schemas.microsoft.com/office/drawing/2014/main" id="{31389724-EAD6-4969-AEBE-3409543DA573}"/>
              </a:ext>
            </a:extLst>
          </p:cNvPr>
          <p:cNvSpPr/>
          <p:nvPr/>
        </p:nvSpPr>
        <p:spPr>
          <a:xfrm>
            <a:off x="246767" y="4171416"/>
            <a:ext cx="10972800" cy="379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82074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960941552"/>
              </p:ext>
            </p:extLst>
          </p:nvPr>
        </p:nvGraphicFramePr>
        <p:xfrm>
          <a:off x="429124" y="3409217"/>
          <a:ext cx="7686174" cy="2926824"/>
        </p:xfrm>
        <a:graphic>
          <a:graphicData uri="http://schemas.openxmlformats.org/drawingml/2006/table">
            <a:tbl>
              <a:tblPr firstRow="1" bandRow="1">
                <a:tableStyleId>{5940675A-B579-460E-94D1-54222C63F5DA}</a:tableStyleId>
              </a:tblPr>
              <a:tblGrid>
                <a:gridCol w="1502707">
                  <a:extLst>
                    <a:ext uri="{9D8B030D-6E8A-4147-A177-3AD203B41FA5}">
                      <a16:colId xmlns:a16="http://schemas.microsoft.com/office/drawing/2014/main" val="325642109"/>
                    </a:ext>
                  </a:extLst>
                </a:gridCol>
                <a:gridCol w="1803110">
                  <a:extLst>
                    <a:ext uri="{9D8B030D-6E8A-4147-A177-3AD203B41FA5}">
                      <a16:colId xmlns:a16="http://schemas.microsoft.com/office/drawing/2014/main" val="815985156"/>
                    </a:ext>
                  </a:extLst>
                </a:gridCol>
                <a:gridCol w="1753548">
                  <a:extLst>
                    <a:ext uri="{9D8B030D-6E8A-4147-A177-3AD203B41FA5}">
                      <a16:colId xmlns:a16="http://schemas.microsoft.com/office/drawing/2014/main" val="1109489225"/>
                    </a:ext>
                  </a:extLst>
                </a:gridCol>
                <a:gridCol w="2626809">
                  <a:extLst>
                    <a:ext uri="{9D8B030D-6E8A-4147-A177-3AD203B41FA5}">
                      <a16:colId xmlns:a16="http://schemas.microsoft.com/office/drawing/2014/main" val="738517967"/>
                    </a:ext>
                  </a:extLst>
                </a:gridCol>
              </a:tblGrid>
              <a:tr h="307798">
                <a:tc rowSpan="2">
                  <a:txBody>
                    <a:bodyPr/>
                    <a:lstStyle/>
                    <a:p>
                      <a:r>
                        <a:rPr lang="en-CA" sz="1300" b="1" dirty="0" err="1">
                          <a:solidFill>
                            <a:schemeClr val="bg1"/>
                          </a:solidFill>
                        </a:rPr>
                        <a:t>Resultados</a:t>
                      </a:r>
                      <a:endParaRPr lang="en-CA" sz="1300" b="1" dirty="0">
                        <a:solidFill>
                          <a:schemeClr val="bg1"/>
                        </a:solidFill>
                      </a:endParaRPr>
                    </a:p>
                    <a:p>
                      <a:r>
                        <a:rPr lang="en-CA" sz="1300" b="1" dirty="0">
                          <a:solidFill>
                            <a:schemeClr val="bg1"/>
                          </a:solidFill>
                        </a:rPr>
                        <a:t>(</a:t>
                      </a:r>
                      <a:r>
                        <a:rPr lang="en-CA" sz="1300" b="1" dirty="0" err="1">
                          <a:solidFill>
                            <a:schemeClr val="bg1"/>
                          </a:solidFill>
                        </a:rPr>
                        <a:t>Cualidad</a:t>
                      </a:r>
                      <a:r>
                        <a:rPr lang="en-CA" sz="1300" b="1" dirty="0">
                          <a:solidFill>
                            <a:schemeClr val="bg1"/>
                          </a:solidFill>
                        </a:rPr>
                        <a:t> de la </a:t>
                      </a:r>
                      <a:r>
                        <a:rPr lang="en-CA" sz="1300" b="1" dirty="0" err="1">
                          <a:solidFill>
                            <a:schemeClr val="bg1"/>
                          </a:solidFill>
                        </a:rPr>
                        <a:t>Evidencia</a:t>
                      </a:r>
                      <a:r>
                        <a:rPr lang="en-CA" sz="1300" b="1" dirty="0">
                          <a:solidFill>
                            <a:schemeClr val="bg1"/>
                          </a:solidFill>
                        </a:rPr>
                        <a:t>)</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rowSpan="2">
                  <a:txBody>
                    <a:bodyPr/>
                    <a:lstStyle/>
                    <a:p>
                      <a:pPr algn="ctr"/>
                      <a:r>
                        <a:rPr lang="en-CA" sz="1300" b="1" dirty="0">
                          <a:solidFill>
                            <a:schemeClr val="bg1"/>
                          </a:solidFill>
                        </a:rPr>
                        <a:t> </a:t>
                      </a:r>
                      <a:r>
                        <a:rPr lang="en-CA" sz="1300" b="1" dirty="0" err="1">
                          <a:solidFill>
                            <a:schemeClr val="bg1"/>
                          </a:solidFill>
                        </a:rPr>
                        <a:t>Efecto</a:t>
                      </a:r>
                      <a:r>
                        <a:rPr lang="en-CA" sz="1300" b="1" dirty="0">
                          <a:solidFill>
                            <a:schemeClr val="bg1"/>
                          </a:solidFill>
                        </a:rPr>
                        <a:t> </a:t>
                      </a:r>
                      <a:r>
                        <a:rPr lang="en-CA" sz="1300" b="1" dirty="0" err="1">
                          <a:solidFill>
                            <a:schemeClr val="bg1"/>
                          </a:solidFill>
                        </a:rPr>
                        <a:t>Relativo</a:t>
                      </a:r>
                      <a:r>
                        <a:rPr lang="en-CA" sz="1300" b="1" dirty="0">
                          <a:solidFill>
                            <a:schemeClr val="bg1"/>
                          </a:solidFill>
                        </a:rPr>
                        <a:t> </a:t>
                      </a:r>
                    </a:p>
                    <a:p>
                      <a:pPr algn="ctr"/>
                      <a:r>
                        <a:rPr lang="en-CA" sz="1300" b="1" dirty="0">
                          <a:solidFill>
                            <a:schemeClr val="bg1"/>
                          </a:solidFill>
                        </a:rPr>
                        <a:t>(95% CI)</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gridSpan="2">
                  <a:txBody>
                    <a:bodyPr/>
                    <a:lstStyle/>
                    <a:p>
                      <a:pPr algn="ctr"/>
                      <a:r>
                        <a:rPr lang="en-CA" sz="1500" b="1" dirty="0" err="1">
                          <a:solidFill>
                            <a:schemeClr val="bg1"/>
                          </a:solidFill>
                        </a:rPr>
                        <a:t>Efectos</a:t>
                      </a:r>
                      <a:r>
                        <a:rPr lang="en-CA" sz="1500" b="1" dirty="0">
                          <a:solidFill>
                            <a:schemeClr val="bg1"/>
                          </a:solidFill>
                        </a:rPr>
                        <a:t> </a:t>
                      </a:r>
                      <a:r>
                        <a:rPr lang="en-CA" sz="1500" b="1" dirty="0" err="1">
                          <a:solidFill>
                            <a:schemeClr val="bg1"/>
                          </a:solidFill>
                        </a:rPr>
                        <a:t>absolutos</a:t>
                      </a:r>
                      <a:r>
                        <a:rPr lang="en-CA" sz="1500" b="1" dirty="0">
                          <a:solidFill>
                            <a:schemeClr val="bg1"/>
                          </a:solidFill>
                        </a:rPr>
                        <a:t> </a:t>
                      </a:r>
                      <a:r>
                        <a:rPr lang="en-CA" sz="1500" b="1" dirty="0" err="1">
                          <a:solidFill>
                            <a:schemeClr val="bg1"/>
                          </a:solidFill>
                        </a:rPr>
                        <a:t>Anticipatedos</a:t>
                      </a:r>
                      <a:r>
                        <a:rPr lang="en-CA" sz="1500" b="1" dirty="0">
                          <a:solidFill>
                            <a:schemeClr val="bg1"/>
                          </a:solidFill>
                        </a:rPr>
                        <a:t> (95% CI)</a:t>
                      </a:r>
                    </a:p>
                  </a:txBody>
                  <a:tcPr marL="83945" marR="83945" marT="41972" marB="4197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475687">
                <a:tc vMerge="1">
                  <a:txBody>
                    <a:bodyPr/>
                    <a:lstStyle/>
                    <a:p>
                      <a:endParaRPr lang="en-CA"/>
                    </a:p>
                  </a:txBody>
                  <a:tcPr/>
                </a:tc>
                <a:tc vMerge="1">
                  <a:txBody>
                    <a:bodyPr/>
                    <a:lstStyle/>
                    <a:p>
                      <a:endParaRPr lang="en-CA"/>
                    </a:p>
                  </a:txBody>
                  <a:tcPr/>
                </a:tc>
                <a:tc>
                  <a:txBody>
                    <a:bodyPr/>
                    <a:lstStyle/>
                    <a:p>
                      <a:pPr algn="ctr"/>
                      <a:r>
                        <a:rPr lang="en-CA" sz="1300" b="0" i="0" dirty="0">
                          <a:solidFill>
                            <a:schemeClr val="tx1">
                              <a:lumMod val="50000"/>
                              <a:lumOff val="50000"/>
                            </a:schemeClr>
                          </a:solidFill>
                        </a:rPr>
                        <a:t>Riesgo con </a:t>
                      </a:r>
                      <a:r>
                        <a:rPr lang="en-CA" sz="1300" b="0" i="0" dirty="0" err="1">
                          <a:solidFill>
                            <a:schemeClr val="tx1">
                              <a:lumMod val="50000"/>
                              <a:lumOff val="50000"/>
                            </a:schemeClr>
                          </a:solidFill>
                        </a:rPr>
                        <a:t>Descontinuación</a:t>
                      </a:r>
                      <a:r>
                        <a:rPr lang="en-CA" sz="1300" b="0" i="0" dirty="0">
                          <a:solidFill>
                            <a:schemeClr val="tx1">
                              <a:lumMod val="50000"/>
                              <a:lumOff val="50000"/>
                            </a:schemeClr>
                          </a:solidFill>
                        </a:rPr>
                        <a:t> </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b="0" i="0" dirty="0" err="1">
                          <a:solidFill>
                            <a:schemeClr val="tx1">
                              <a:lumMod val="50000"/>
                              <a:lumOff val="50000"/>
                            </a:schemeClr>
                          </a:solidFill>
                        </a:rPr>
                        <a:t>Diferencia</a:t>
                      </a:r>
                      <a:r>
                        <a:rPr lang="en-CA" sz="1300" b="0" i="0" dirty="0">
                          <a:solidFill>
                            <a:schemeClr val="tx1">
                              <a:lumMod val="50000"/>
                              <a:lumOff val="50000"/>
                            </a:schemeClr>
                          </a:solidFill>
                        </a:rPr>
                        <a:t> de </a:t>
                      </a:r>
                      <a:r>
                        <a:rPr lang="en-CA" sz="1300" b="0" i="0" dirty="0" err="1">
                          <a:solidFill>
                            <a:schemeClr val="tx1">
                              <a:lumMod val="50000"/>
                              <a:lumOff val="50000"/>
                            </a:schemeClr>
                          </a:solidFill>
                        </a:rPr>
                        <a:t>Riesgo</a:t>
                      </a:r>
                      <a:r>
                        <a:rPr lang="en-CA" sz="1300" b="0" i="0" dirty="0">
                          <a:solidFill>
                            <a:schemeClr val="tx1">
                              <a:lumMod val="50000"/>
                              <a:lumOff val="50000"/>
                            </a:schemeClr>
                          </a:solidFill>
                        </a:rPr>
                        <a:t> con  </a:t>
                      </a:r>
                      <a:r>
                        <a:rPr lang="en-CA" sz="1300" b="0" i="0" dirty="0" err="1">
                          <a:solidFill>
                            <a:schemeClr val="tx1">
                              <a:lumMod val="50000"/>
                              <a:lumOff val="50000"/>
                            </a:schemeClr>
                          </a:solidFill>
                        </a:rPr>
                        <a:t>reiinicio</a:t>
                      </a:r>
                      <a:r>
                        <a:rPr lang="en-CA" sz="1300" b="0" i="0" dirty="0">
                          <a:solidFill>
                            <a:schemeClr val="tx1">
                              <a:lumMod val="50000"/>
                              <a:lumOff val="50000"/>
                            </a:schemeClr>
                          </a:solidFill>
                        </a:rPr>
                        <a:t> de anticoagulación </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503669">
                <a:tc>
                  <a:txBody>
                    <a:bodyPr/>
                    <a:lstStyle/>
                    <a:p>
                      <a:r>
                        <a:rPr lang="en-CA" sz="1300" dirty="0">
                          <a:solidFill>
                            <a:schemeClr val="tx1">
                              <a:lumMod val="50000"/>
                              <a:lumOff val="50000"/>
                            </a:schemeClr>
                          </a:solidFill>
                        </a:rPr>
                        <a:t>      Mortality</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0.59</a:t>
                      </a:r>
                    </a:p>
                    <a:p>
                      <a:pPr algn="ctr"/>
                      <a:r>
                        <a:rPr lang="en-CA" sz="1100" b="0" dirty="0">
                          <a:solidFill>
                            <a:schemeClr val="tx1">
                              <a:lumMod val="50000"/>
                              <a:lumOff val="50000"/>
                            </a:schemeClr>
                          </a:solidFill>
                        </a:rPr>
                        <a:t>(0.45 a 0.77)</a:t>
                      </a:r>
                      <a:endParaRPr lang="en-CA" sz="15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845 de 2,455 (34.4%)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141 </a:t>
                      </a:r>
                      <a:r>
                        <a:rPr lang="en-CA" sz="1500" b="1" dirty="0" err="1">
                          <a:solidFill>
                            <a:schemeClr val="tx1">
                              <a:lumMod val="50000"/>
                              <a:lumOff val="50000"/>
                            </a:schemeClr>
                          </a:solidFill>
                        </a:rPr>
                        <a:t>menos</a:t>
                      </a:r>
                      <a:r>
                        <a:rPr lang="en-CA" sz="1500" b="1" dirty="0">
                          <a:solidFill>
                            <a:schemeClr val="tx1">
                              <a:lumMod val="50000"/>
                              <a:lumOff val="50000"/>
                            </a:schemeClr>
                          </a:solidFill>
                        </a:rPr>
                        <a:t> </a:t>
                      </a:r>
                      <a:r>
                        <a:rPr lang="en-CA" sz="1500" b="1" dirty="0" err="1">
                          <a:solidFill>
                            <a:schemeClr val="tx1">
                              <a:lumMod val="50000"/>
                              <a:lumOff val="50000"/>
                            </a:schemeClr>
                          </a:solidFill>
                        </a:rPr>
                        <a:t>muerte</a:t>
                      </a:r>
                      <a:r>
                        <a:rPr lang="en-CA" sz="1500" b="1" dirty="0">
                          <a:solidFill>
                            <a:schemeClr val="tx1">
                              <a:lumMod val="50000"/>
                              <a:lumOff val="50000"/>
                            </a:schemeClr>
                          </a:solidFill>
                        </a:rPr>
                        <a:t> por 1000</a:t>
                      </a:r>
                    </a:p>
                    <a:p>
                      <a:pPr algn="ctr"/>
                      <a:r>
                        <a:rPr lang="en-CA" sz="1300" b="0" dirty="0">
                          <a:solidFill>
                            <a:schemeClr val="tx1">
                              <a:lumMod val="50000"/>
                              <a:lumOff val="50000"/>
                            </a:schemeClr>
                          </a:solidFill>
                        </a:rPr>
                        <a:t>(79 </a:t>
                      </a:r>
                      <a:r>
                        <a:rPr lang="en-CA" sz="1300" b="0" dirty="0" err="1">
                          <a:solidFill>
                            <a:schemeClr val="tx1">
                              <a:lumMod val="50000"/>
                              <a:lumOff val="50000"/>
                            </a:schemeClr>
                          </a:solidFill>
                        </a:rPr>
                        <a:t>menos</a:t>
                      </a:r>
                      <a:r>
                        <a:rPr lang="en-CA" sz="1300" b="0" dirty="0">
                          <a:solidFill>
                            <a:schemeClr val="tx1">
                              <a:lumMod val="50000"/>
                              <a:lumOff val="50000"/>
                            </a:schemeClr>
                          </a:solidFill>
                        </a:rPr>
                        <a:t> a 189 mas)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31650">
                <a:tc>
                  <a:txBody>
                    <a:bodyPr/>
                    <a:lstStyle/>
                    <a:p>
                      <a:r>
                        <a:rPr lang="en-CA" sz="1300" dirty="0">
                          <a:solidFill>
                            <a:schemeClr val="tx1">
                              <a:lumMod val="50000"/>
                              <a:lumOff val="50000"/>
                            </a:schemeClr>
                          </a:solidFill>
                        </a:rPr>
                        <a:t>      EP</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0.26 </a:t>
                      </a:r>
                    </a:p>
                    <a:p>
                      <a:pPr algn="ctr"/>
                      <a:r>
                        <a:rPr lang="en-CA" sz="1300" b="0" dirty="0">
                          <a:solidFill>
                            <a:schemeClr val="tx1">
                              <a:lumMod val="50000"/>
                              <a:lumOff val="50000"/>
                            </a:schemeClr>
                          </a:solidFill>
                        </a:rPr>
                        <a:t>(0.08 a 0.82)</a:t>
                      </a:r>
                      <a:endParaRPr lang="en-CA" sz="17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12 de 425 (2.8%)</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21 </a:t>
                      </a:r>
                      <a:r>
                        <a:rPr lang="en-CA" sz="1500" b="1" dirty="0" err="1">
                          <a:solidFill>
                            <a:schemeClr val="tx1">
                              <a:lumMod val="50000"/>
                              <a:lumOff val="50000"/>
                            </a:schemeClr>
                          </a:solidFill>
                        </a:rPr>
                        <a:t>menos</a:t>
                      </a:r>
                      <a:r>
                        <a:rPr lang="en-CA" sz="1500" b="1" dirty="0">
                          <a:solidFill>
                            <a:schemeClr val="tx1">
                              <a:lumMod val="50000"/>
                              <a:lumOff val="50000"/>
                            </a:schemeClr>
                          </a:solidFill>
                        </a:rPr>
                        <a:t> EP por 1000</a:t>
                      </a:r>
                    </a:p>
                    <a:p>
                      <a:pPr algn="ctr"/>
                      <a:r>
                        <a:rPr lang="en-CA" sz="1300" b="0" dirty="0">
                          <a:solidFill>
                            <a:schemeClr val="tx1">
                              <a:lumMod val="50000"/>
                              <a:lumOff val="50000"/>
                            </a:schemeClr>
                          </a:solidFill>
                        </a:rPr>
                        <a:t>( 5 </a:t>
                      </a:r>
                      <a:r>
                        <a:rPr lang="en-CA" sz="1300" b="0" dirty="0" err="1">
                          <a:solidFill>
                            <a:schemeClr val="tx1">
                              <a:lumMod val="50000"/>
                              <a:lumOff val="50000"/>
                            </a:schemeClr>
                          </a:solidFill>
                        </a:rPr>
                        <a:t>menos</a:t>
                      </a:r>
                      <a:r>
                        <a:rPr lang="en-CA" sz="1300" b="0" dirty="0">
                          <a:solidFill>
                            <a:schemeClr val="tx1">
                              <a:lumMod val="50000"/>
                              <a:lumOff val="50000"/>
                            </a:schemeClr>
                          </a:solidFill>
                        </a:rPr>
                        <a:t> a 26 </a:t>
                      </a:r>
                      <a:r>
                        <a:rPr lang="en-CA" sz="1300" b="0" dirty="0" err="1">
                          <a:solidFill>
                            <a:schemeClr val="tx1">
                              <a:lumMod val="50000"/>
                              <a:lumOff val="50000"/>
                            </a:schemeClr>
                          </a:solidFill>
                        </a:rPr>
                        <a:t>menos</a:t>
                      </a:r>
                      <a:r>
                        <a:rPr lang="en-CA" sz="1300" b="0" dirty="0">
                          <a:solidFill>
                            <a:schemeClr val="tx1">
                              <a:lumMod val="50000"/>
                              <a:lumOff val="50000"/>
                            </a:schemeClr>
                          </a:solidFill>
                        </a:rPr>
                        <a:t>)</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31650">
                <a:tc>
                  <a:txBody>
                    <a:bodyPr/>
                    <a:lstStyle/>
                    <a:p>
                      <a:r>
                        <a:rPr lang="en-CA" sz="1300" dirty="0">
                          <a:solidFill>
                            <a:schemeClr val="tx1">
                              <a:lumMod val="50000"/>
                              <a:lumOff val="50000"/>
                            </a:schemeClr>
                          </a:solidFill>
                        </a:rPr>
                        <a:t>      TVP proximal  </a:t>
                      </a:r>
                    </a:p>
                    <a:p>
                      <a:r>
                        <a:rPr lang="en-CA" sz="1300" dirty="0">
                          <a:solidFill>
                            <a:schemeClr val="tx1">
                              <a:lumMod val="50000"/>
                              <a:lumOff val="50000"/>
                            </a:schemeClr>
                          </a:solidFill>
                        </a:rPr>
                        <a:t>      </a:t>
                      </a:r>
                      <a:r>
                        <a:rPr lang="en-CA" sz="1300" dirty="0" err="1">
                          <a:solidFill>
                            <a:schemeClr val="tx1">
                              <a:lumMod val="50000"/>
                              <a:lumOff val="50000"/>
                            </a:schemeClr>
                          </a:solidFill>
                        </a:rPr>
                        <a:t>Sintomatica</a:t>
                      </a:r>
                      <a:endParaRPr lang="en-CA" sz="130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0.66</a:t>
                      </a:r>
                    </a:p>
                    <a:p>
                      <a:pPr algn="ctr"/>
                      <a:r>
                        <a:rPr lang="en-CA" sz="1300" dirty="0">
                          <a:solidFill>
                            <a:schemeClr val="tx1">
                              <a:lumMod val="50000"/>
                              <a:lumOff val="50000"/>
                            </a:schemeClr>
                          </a:solidFill>
                        </a:rPr>
                        <a:t>(0.25 a 1.75)</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11 de 464 (2.4%)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8 </a:t>
                      </a:r>
                      <a:r>
                        <a:rPr lang="en-CA" sz="1500" b="1" dirty="0" err="1">
                          <a:solidFill>
                            <a:schemeClr val="tx1">
                              <a:lumMod val="50000"/>
                              <a:lumOff val="50000"/>
                            </a:schemeClr>
                          </a:solidFill>
                        </a:rPr>
                        <a:t>menos</a:t>
                      </a:r>
                      <a:r>
                        <a:rPr lang="en-CA" sz="1500" b="1" dirty="0">
                          <a:solidFill>
                            <a:schemeClr val="tx1">
                              <a:lumMod val="50000"/>
                              <a:lumOff val="50000"/>
                            </a:schemeClr>
                          </a:solidFill>
                        </a:rPr>
                        <a:t> TVP por 1,000</a:t>
                      </a:r>
                    </a:p>
                    <a:p>
                      <a:pPr algn="ctr"/>
                      <a:r>
                        <a:rPr lang="en-CA" sz="1300" dirty="0">
                          <a:solidFill>
                            <a:schemeClr val="tx1">
                              <a:lumMod val="50000"/>
                              <a:lumOff val="50000"/>
                            </a:schemeClr>
                          </a:solidFill>
                        </a:rPr>
                        <a:t>(18 </a:t>
                      </a:r>
                      <a:r>
                        <a:rPr lang="en-CA" sz="1300" dirty="0" err="1">
                          <a:solidFill>
                            <a:schemeClr val="tx1">
                              <a:lumMod val="50000"/>
                              <a:lumOff val="50000"/>
                            </a:schemeClr>
                          </a:solidFill>
                        </a:rPr>
                        <a:t>menos</a:t>
                      </a:r>
                      <a:r>
                        <a:rPr lang="en-CA" sz="1300" dirty="0">
                          <a:solidFill>
                            <a:schemeClr val="tx1">
                              <a:lumMod val="50000"/>
                              <a:lumOff val="50000"/>
                            </a:schemeClr>
                          </a:solidFill>
                        </a:rPr>
                        <a:t> a 18 mas)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531650">
                <a:tc>
                  <a:txBody>
                    <a:bodyPr/>
                    <a:lstStyle/>
                    <a:p>
                      <a:r>
                        <a:rPr lang="en-CA" sz="1300" dirty="0">
                          <a:solidFill>
                            <a:schemeClr val="tx1">
                              <a:lumMod val="50000"/>
                              <a:lumOff val="50000"/>
                            </a:schemeClr>
                          </a:solidFill>
                        </a:rPr>
                        <a:t>      </a:t>
                      </a:r>
                      <a:r>
                        <a:rPr lang="en-CA" sz="1300" dirty="0" err="1">
                          <a:solidFill>
                            <a:schemeClr val="tx1">
                              <a:lumMod val="50000"/>
                              <a:lumOff val="50000"/>
                            </a:schemeClr>
                          </a:solidFill>
                        </a:rPr>
                        <a:t>Sangrado</a:t>
                      </a:r>
                      <a:r>
                        <a:rPr lang="en-CA" sz="1300" dirty="0">
                          <a:solidFill>
                            <a:schemeClr val="tx1">
                              <a:lumMod val="50000"/>
                              <a:lumOff val="50000"/>
                            </a:schemeClr>
                          </a:solidFill>
                        </a:rPr>
                        <a:t> Major</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1.54</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300" dirty="0">
                          <a:solidFill>
                            <a:schemeClr val="tx1">
                              <a:lumMod val="50000"/>
                              <a:lumOff val="50000"/>
                            </a:schemeClr>
                          </a:solidFill>
                        </a:rPr>
                        <a:t>(1.18 a 2.02)</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230 de 3,304 (7.0%)</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38 mas </a:t>
                      </a:r>
                      <a:r>
                        <a:rPr lang="en-CA" sz="1500" b="1" dirty="0" err="1">
                          <a:solidFill>
                            <a:schemeClr val="tx1">
                              <a:lumMod val="50000"/>
                              <a:lumOff val="50000"/>
                            </a:schemeClr>
                          </a:solidFill>
                        </a:rPr>
                        <a:t>sangrados</a:t>
                      </a:r>
                      <a:r>
                        <a:rPr lang="en-CA" sz="1500" b="1" dirty="0">
                          <a:solidFill>
                            <a:schemeClr val="tx1">
                              <a:lumMod val="50000"/>
                              <a:lumOff val="50000"/>
                            </a:schemeClr>
                          </a:solidFill>
                        </a:rPr>
                        <a:t> por 1000</a:t>
                      </a:r>
                    </a:p>
                    <a:p>
                      <a:pPr algn="ctr"/>
                      <a:r>
                        <a:rPr lang="en-CA" sz="1300" dirty="0">
                          <a:solidFill>
                            <a:schemeClr val="tx1">
                              <a:lumMod val="50000"/>
                              <a:lumOff val="50000"/>
                            </a:schemeClr>
                          </a:solidFill>
                        </a:rPr>
                        <a:t>(13 mas a 71 mas)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7" name="TextBox 6">
            <a:extLst>
              <a:ext uri="{FF2B5EF4-FFF2-40B4-BE49-F238E27FC236}">
                <a16:creationId xmlns:a16="http://schemas.microsoft.com/office/drawing/2014/main" id="{D4E28177-8F59-4D65-93FC-2626F523DAA6}"/>
              </a:ext>
            </a:extLst>
          </p:cNvPr>
          <p:cNvSpPr txBox="1"/>
          <p:nvPr/>
        </p:nvSpPr>
        <p:spPr>
          <a:xfrm>
            <a:off x="352731" y="2914886"/>
            <a:ext cx="11494363" cy="338554"/>
          </a:xfrm>
          <a:prstGeom prst="rect">
            <a:avLst/>
          </a:prstGeom>
          <a:noFill/>
        </p:spPr>
        <p:txBody>
          <a:bodyPr wrap="square" rtlCol="0">
            <a:spAutoFit/>
          </a:bodyPr>
          <a:lstStyle/>
          <a:p>
            <a:pPr fontAlgn="t"/>
            <a:r>
              <a:rPr lang="es-CO" sz="1600" b="1" dirty="0">
                <a:solidFill>
                  <a:schemeClr val="tx1">
                    <a:lumMod val="50000"/>
                    <a:lumOff val="50000"/>
                  </a:schemeClr>
                </a:solidFill>
              </a:rPr>
              <a:t>Reanudación vs interrupción del tratamiento </a:t>
            </a:r>
            <a:r>
              <a:rPr lang="es-CO" sz="1400" b="1" dirty="0">
                <a:solidFill>
                  <a:schemeClr val="tx1">
                    <a:lumMod val="50000"/>
                    <a:lumOff val="50000"/>
                  </a:schemeClr>
                </a:solidFill>
              </a:rPr>
              <a:t>anticoagulante</a:t>
            </a:r>
            <a:r>
              <a:rPr lang="es-CO" sz="1600" b="1" dirty="0">
                <a:solidFill>
                  <a:schemeClr val="tx1">
                    <a:lumMod val="50000"/>
                    <a:lumOff val="50000"/>
                  </a:schemeClr>
                </a:solidFill>
              </a:rPr>
              <a:t> para la TEV después de una hemorragia mayor:</a:t>
            </a:r>
            <a:endParaRPr lang="en-CA" sz="1600" dirty="0">
              <a:solidFill>
                <a:schemeClr val="tx1">
                  <a:lumMod val="50000"/>
                  <a:lumOff val="50000"/>
                </a:schemeClr>
              </a:solidFill>
            </a:endParaRPr>
          </a:p>
        </p:txBody>
      </p:sp>
      <p:sp>
        <p:nvSpPr>
          <p:cNvPr id="11" name="Rectangle 10">
            <a:extLst>
              <a:ext uri="{FF2B5EF4-FFF2-40B4-BE49-F238E27FC236}">
                <a16:creationId xmlns:a16="http://schemas.microsoft.com/office/drawing/2014/main" id="{7ABE7026-E992-411E-918F-11D86F7CBFCD}"/>
              </a:ext>
            </a:extLst>
          </p:cNvPr>
          <p:cNvSpPr/>
          <p:nvPr/>
        </p:nvSpPr>
        <p:spPr>
          <a:xfrm>
            <a:off x="395034" y="4186680"/>
            <a:ext cx="7658423" cy="515582"/>
          </a:xfrm>
          <a:prstGeom prst="rect">
            <a:avLst/>
          </a:prstGeom>
          <a:noFill/>
          <a:ln w="57150">
            <a:solidFill>
              <a:srgbClr val="1F9F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a:t> </a:t>
            </a:r>
          </a:p>
        </p:txBody>
      </p:sp>
      <p:sp>
        <p:nvSpPr>
          <p:cNvPr id="12" name="TextBox 11">
            <a:extLst>
              <a:ext uri="{FF2B5EF4-FFF2-40B4-BE49-F238E27FC236}">
                <a16:creationId xmlns:a16="http://schemas.microsoft.com/office/drawing/2014/main" id="{FF300F6E-0834-4EBF-BAAF-EEE36CDF255E}"/>
              </a:ext>
            </a:extLst>
          </p:cNvPr>
          <p:cNvSpPr txBox="1"/>
          <p:nvPr/>
        </p:nvSpPr>
        <p:spPr>
          <a:xfrm>
            <a:off x="8671372" y="3406030"/>
            <a:ext cx="2823409" cy="1323439"/>
          </a:xfrm>
          <a:prstGeom prst="rect">
            <a:avLst/>
          </a:prstGeom>
          <a:solidFill>
            <a:srgbClr val="FED9B0"/>
          </a:solidFill>
        </p:spPr>
        <p:txBody>
          <a:bodyPr wrap="square" rtlCol="0">
            <a:spAutoFit/>
          </a:bodyPr>
          <a:lstStyle/>
          <a:p>
            <a:r>
              <a:rPr lang="es-CO" sz="1600" dirty="0">
                <a:solidFill>
                  <a:schemeClr val="tx1">
                    <a:lumMod val="50000"/>
                    <a:lumOff val="50000"/>
                  </a:schemeClr>
                </a:solidFill>
              </a:rPr>
              <a:t>Aumento del riesgo de hemorragia recurrente compensado por una mejora en la mortalidad por todas las causas</a:t>
            </a:r>
            <a:endParaRPr lang="en-CA" sz="1600" dirty="0">
              <a:solidFill>
                <a:schemeClr val="tx1">
                  <a:lumMod val="50000"/>
                  <a:lumOff val="50000"/>
                </a:schemeClr>
              </a:solidFill>
            </a:endParaRPr>
          </a:p>
        </p:txBody>
      </p:sp>
      <p:sp>
        <p:nvSpPr>
          <p:cNvPr id="13" name="TextBox 12">
            <a:extLst>
              <a:ext uri="{FF2B5EF4-FFF2-40B4-BE49-F238E27FC236}">
                <a16:creationId xmlns:a16="http://schemas.microsoft.com/office/drawing/2014/main" id="{5614E732-5A55-4EBF-8A8E-918732B1C29F}"/>
              </a:ext>
            </a:extLst>
          </p:cNvPr>
          <p:cNvSpPr txBox="1"/>
          <p:nvPr/>
        </p:nvSpPr>
        <p:spPr>
          <a:xfrm>
            <a:off x="8694515" y="4944196"/>
            <a:ext cx="2823409" cy="830997"/>
          </a:xfrm>
          <a:prstGeom prst="rect">
            <a:avLst/>
          </a:prstGeom>
          <a:solidFill>
            <a:srgbClr val="BEE0E4"/>
          </a:solidFill>
        </p:spPr>
        <p:txBody>
          <a:bodyPr wrap="square" rtlCol="0">
            <a:spAutoFit/>
          </a:bodyPr>
          <a:lstStyle/>
          <a:p>
            <a:r>
              <a:rPr lang="es-CO" sz="1600" dirty="0">
                <a:solidFill>
                  <a:schemeClr val="tx1">
                    <a:lumMod val="50000"/>
                    <a:lumOff val="50000"/>
                  </a:schemeClr>
                </a:solidFill>
              </a:rPr>
              <a:t>Se aplica a pacientes que requieren anticoagulación a largo plazo o indefinida.</a:t>
            </a:r>
            <a:endParaRPr lang="en-CA" sz="1600" dirty="0">
              <a:solidFill>
                <a:schemeClr val="tx1">
                  <a:lumMod val="50000"/>
                  <a:lumOff val="50000"/>
                </a:schemeClr>
              </a:solidFill>
            </a:endParaRPr>
          </a:p>
        </p:txBody>
      </p:sp>
      <p:sp>
        <p:nvSpPr>
          <p:cNvPr id="28" name="Title 27">
            <a:extLst>
              <a:ext uri="{FF2B5EF4-FFF2-40B4-BE49-F238E27FC236}">
                <a16:creationId xmlns:a16="http://schemas.microsoft.com/office/drawing/2014/main" id="{FAE9CE19-B287-4946-AC55-BBB00C0E5552}"/>
              </a:ext>
            </a:extLst>
          </p:cNvPr>
          <p:cNvSpPr>
            <a:spLocks noGrp="1"/>
          </p:cNvSpPr>
          <p:nvPr>
            <p:ph type="title"/>
          </p:nvPr>
        </p:nvSpPr>
        <p:spPr>
          <a:xfrm>
            <a:off x="419100" y="1340569"/>
            <a:ext cx="10972800" cy="713539"/>
          </a:xfrm>
        </p:spPr>
        <p:txBody>
          <a:bodyPr lIns="0" tIns="0" rIns="0" bIns="0"/>
          <a:lstStyle/>
          <a:p>
            <a:r>
              <a:rPr lang="en-CA" b="0" dirty="0" err="1"/>
              <a:t>Recomendación</a:t>
            </a:r>
            <a:endParaRPr lang="en-US" b="0" dirty="0"/>
          </a:p>
        </p:txBody>
      </p:sp>
      <p:sp>
        <p:nvSpPr>
          <p:cNvPr id="3" name="Content Placeholder 2">
            <a:extLst>
              <a:ext uri="{FF2B5EF4-FFF2-40B4-BE49-F238E27FC236}">
                <a16:creationId xmlns:a16="http://schemas.microsoft.com/office/drawing/2014/main" id="{FF073D49-9676-B24F-8DE5-93F7EA4D9F95}"/>
              </a:ext>
            </a:extLst>
          </p:cNvPr>
          <p:cNvSpPr>
            <a:spLocks noGrp="1"/>
          </p:cNvSpPr>
          <p:nvPr>
            <p:ph idx="1"/>
          </p:nvPr>
        </p:nvSpPr>
        <p:spPr/>
        <p:txBody>
          <a:bodyPr/>
          <a:lstStyle/>
          <a:p>
            <a:pPr marL="0" indent="0">
              <a:buNone/>
            </a:pPr>
            <a:r>
              <a:rPr lang="en-US" sz="1600" dirty="0" err="1"/>
              <a:t>En</a:t>
            </a:r>
            <a:r>
              <a:rPr lang="en-US" sz="1600" dirty="0"/>
              <a:t> los </a:t>
            </a:r>
            <a:r>
              <a:rPr lang="en-US" sz="1600" dirty="0" err="1"/>
              <a:t>pacientes</a:t>
            </a:r>
            <a:r>
              <a:rPr lang="en-US" sz="1600" dirty="0"/>
              <a:t> que </a:t>
            </a:r>
            <a:r>
              <a:rPr lang="en-US" sz="1600" dirty="0" err="1"/>
              <a:t>reciben</a:t>
            </a:r>
            <a:r>
              <a:rPr lang="en-US" sz="1600" dirty="0"/>
              <a:t> </a:t>
            </a:r>
            <a:r>
              <a:rPr lang="en-US" sz="1600" dirty="0" err="1"/>
              <a:t>tratamiento</a:t>
            </a:r>
            <a:r>
              <a:rPr lang="en-US" sz="1600" dirty="0"/>
              <a:t> para TEV que </a:t>
            </a:r>
            <a:r>
              <a:rPr lang="en-US" sz="1600" dirty="0" err="1"/>
              <a:t>sobreviven</a:t>
            </a:r>
            <a:r>
              <a:rPr lang="en-US" sz="1600" dirty="0"/>
              <a:t> a un </a:t>
            </a:r>
            <a:r>
              <a:rPr lang="en-US" sz="1600" dirty="0" err="1"/>
              <a:t>episodio</a:t>
            </a:r>
            <a:r>
              <a:rPr lang="en-US" sz="1600" dirty="0"/>
              <a:t> de </a:t>
            </a:r>
            <a:r>
              <a:rPr lang="en-US" sz="1600" dirty="0" err="1"/>
              <a:t>sangrado</a:t>
            </a:r>
            <a:r>
              <a:rPr lang="en-US" sz="1600" dirty="0"/>
              <a:t> mayor </a:t>
            </a:r>
            <a:r>
              <a:rPr lang="en-US" sz="1600" dirty="0" err="1"/>
              <a:t>relacionado</a:t>
            </a:r>
            <a:r>
              <a:rPr lang="en-US" sz="1600" dirty="0"/>
              <a:t> con la </a:t>
            </a:r>
            <a:r>
              <a:rPr lang="en-US" sz="1600" dirty="0" err="1"/>
              <a:t>terapia</a:t>
            </a:r>
            <a:r>
              <a:rPr lang="en-US" sz="1600" dirty="0"/>
              <a:t> </a:t>
            </a:r>
            <a:r>
              <a:rPr lang="en-US" sz="1600" dirty="0" err="1"/>
              <a:t>anticoagulación</a:t>
            </a:r>
            <a:r>
              <a:rPr lang="en-US" sz="1600" dirty="0"/>
              <a:t>, el Panel </a:t>
            </a:r>
            <a:r>
              <a:rPr lang="en-US" sz="1600" dirty="0" err="1"/>
              <a:t>Latinoamericana</a:t>
            </a:r>
            <a:r>
              <a:rPr lang="en-US" sz="1600" dirty="0"/>
              <a:t> de ASH </a:t>
            </a:r>
            <a:r>
              <a:rPr lang="en-US" sz="1600" dirty="0" err="1"/>
              <a:t>sugiere</a:t>
            </a:r>
            <a:r>
              <a:rPr lang="en-US" sz="1600" dirty="0"/>
              <a:t> </a:t>
            </a:r>
            <a:r>
              <a:rPr lang="en-US" sz="1600" b="1" u="sng" dirty="0"/>
              <a:t>la </a:t>
            </a:r>
            <a:r>
              <a:rPr lang="en-US" sz="1600" b="1" u="sng" dirty="0" err="1"/>
              <a:t>reanudación</a:t>
            </a:r>
            <a:r>
              <a:rPr lang="en-US" sz="1600" b="1" u="sng" dirty="0"/>
              <a:t> de la </a:t>
            </a:r>
            <a:r>
              <a:rPr lang="en-US" sz="1600" b="1" u="sng" dirty="0" err="1"/>
              <a:t>terapia</a:t>
            </a:r>
            <a:r>
              <a:rPr lang="en-US" sz="1600" b="1" u="sng" dirty="0"/>
              <a:t> de </a:t>
            </a:r>
            <a:r>
              <a:rPr lang="en-US" sz="1600" b="1" u="sng" dirty="0" err="1"/>
              <a:t>anticoagulación</a:t>
            </a:r>
            <a:r>
              <a:rPr lang="en-US" sz="1600" b="1" u="sng" dirty="0"/>
              <a:t> oral </a:t>
            </a:r>
            <a:r>
              <a:rPr lang="en-US" sz="1600" b="1" u="sng" dirty="0" err="1"/>
              <a:t>sobre</a:t>
            </a:r>
            <a:r>
              <a:rPr lang="en-US" sz="1600" b="1" u="sng" dirty="0"/>
              <a:t> la </a:t>
            </a:r>
            <a:r>
              <a:rPr lang="en-US" sz="1600" b="1" u="sng" dirty="0" err="1"/>
              <a:t>interrupción</a:t>
            </a:r>
            <a:r>
              <a:rPr lang="en-US" sz="1600" b="1" u="sng" dirty="0"/>
              <a:t> </a:t>
            </a:r>
            <a:r>
              <a:rPr lang="en-US" sz="1600" i="1" dirty="0"/>
              <a:t>(</a:t>
            </a:r>
            <a:r>
              <a:rPr lang="en-US" sz="1600" i="1" dirty="0" err="1"/>
              <a:t>recomendación</a:t>
            </a:r>
            <a:r>
              <a:rPr lang="en-US" sz="1600" i="1" dirty="0"/>
              <a:t> </a:t>
            </a:r>
            <a:r>
              <a:rPr lang="en-US" sz="1600" i="1" dirty="0" err="1"/>
              <a:t>condicional</a:t>
            </a:r>
            <a:r>
              <a:rPr lang="en-US" sz="1600" i="1" dirty="0"/>
              <a:t> </a:t>
            </a:r>
            <a:r>
              <a:rPr lang="en-US" sz="1600" i="1" dirty="0" err="1"/>
              <a:t>basada</a:t>
            </a:r>
            <a:r>
              <a:rPr lang="en-US" sz="1600" i="1" dirty="0"/>
              <a:t> </a:t>
            </a:r>
            <a:r>
              <a:rPr lang="en-US" sz="1600" i="1" dirty="0" err="1"/>
              <a:t>en</a:t>
            </a:r>
            <a:r>
              <a:rPr lang="en-US" sz="1600" i="1" dirty="0"/>
              <a:t> una </a:t>
            </a:r>
            <a:r>
              <a:rPr lang="en-US" sz="1600" i="1" dirty="0" err="1"/>
              <a:t>certeza</a:t>
            </a:r>
            <a:r>
              <a:rPr lang="en-US" sz="1600" i="1" dirty="0"/>
              <a:t> </a:t>
            </a:r>
            <a:r>
              <a:rPr lang="en-US" sz="1600" i="1" dirty="0" err="1"/>
              <a:t>muy</a:t>
            </a:r>
            <a:r>
              <a:rPr lang="en-US" sz="1600" i="1" dirty="0"/>
              <a:t> </a:t>
            </a:r>
            <a:r>
              <a:rPr lang="en-US" sz="1600" i="1" dirty="0" err="1"/>
              <a:t>baja</a:t>
            </a:r>
            <a:r>
              <a:rPr lang="en-US" sz="1600" i="1" dirty="0"/>
              <a:t> </a:t>
            </a:r>
            <a:r>
              <a:rPr lang="en-US" sz="1600" i="1" dirty="0" err="1"/>
              <a:t>en</a:t>
            </a:r>
            <a:r>
              <a:rPr lang="en-US" sz="1600" i="1" dirty="0"/>
              <a:t> la </a:t>
            </a:r>
            <a:r>
              <a:rPr lang="en-US" sz="1600" i="1" dirty="0" err="1"/>
              <a:t>evidencia</a:t>
            </a:r>
            <a:r>
              <a:rPr lang="en-US" sz="1600" i="1" dirty="0"/>
              <a:t> </a:t>
            </a:r>
            <a:r>
              <a:rPr lang="en-US" sz="1600" i="1" dirty="0" err="1"/>
              <a:t>sobre</a:t>
            </a:r>
            <a:r>
              <a:rPr lang="en-US" sz="1600" i="1" dirty="0"/>
              <a:t> los </a:t>
            </a:r>
            <a:r>
              <a:rPr lang="en-US" sz="1600" i="1" dirty="0" err="1"/>
              <a:t>efectos</a:t>
            </a:r>
            <a:r>
              <a:rPr lang="en-US" sz="1600" i="1" dirty="0"/>
              <a:t>).</a:t>
            </a:r>
          </a:p>
        </p:txBody>
      </p:sp>
      <p:sp>
        <p:nvSpPr>
          <p:cNvPr id="19" name="Oval 18">
            <a:extLst>
              <a:ext uri="{FF2B5EF4-FFF2-40B4-BE49-F238E27FC236}">
                <a16:creationId xmlns:a16="http://schemas.microsoft.com/office/drawing/2014/main" id="{750AE190-56EE-3845-A75B-E27A5673EAB5}"/>
              </a:ext>
            </a:extLst>
          </p:cNvPr>
          <p:cNvSpPr/>
          <p:nvPr/>
        </p:nvSpPr>
        <p:spPr>
          <a:xfrm>
            <a:off x="519193" y="436447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FD3AEDF7-E48D-0D4F-9E9F-CA3E86D186F8}"/>
              </a:ext>
            </a:extLst>
          </p:cNvPr>
          <p:cNvSpPr/>
          <p:nvPr/>
        </p:nvSpPr>
        <p:spPr>
          <a:xfrm>
            <a:off x="519193" y="49079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ED10568B-62CC-9847-B9EF-32CDEE87C805}"/>
              </a:ext>
            </a:extLst>
          </p:cNvPr>
          <p:cNvSpPr/>
          <p:nvPr/>
        </p:nvSpPr>
        <p:spPr>
          <a:xfrm>
            <a:off x="519193" y="544274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021EB176-96E3-F645-B821-8A5E6C3ED63C}"/>
              </a:ext>
            </a:extLst>
          </p:cNvPr>
          <p:cNvSpPr/>
          <p:nvPr/>
        </p:nvSpPr>
        <p:spPr>
          <a:xfrm>
            <a:off x="519193" y="59936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A059BF06-7131-CC45-9368-4FB072A89EC9}"/>
              </a:ext>
            </a:extLst>
          </p:cNvPr>
          <p:cNvGrpSpPr/>
          <p:nvPr/>
        </p:nvGrpSpPr>
        <p:grpSpPr>
          <a:xfrm>
            <a:off x="7836129" y="6309585"/>
            <a:ext cx="4355871" cy="276999"/>
            <a:chOff x="6764144" y="6483928"/>
            <a:chExt cx="4355871" cy="276999"/>
          </a:xfrm>
        </p:grpSpPr>
        <p:sp>
          <p:nvSpPr>
            <p:cNvPr id="27" name="TextBox 26">
              <a:extLst>
                <a:ext uri="{FF2B5EF4-FFF2-40B4-BE49-F238E27FC236}">
                  <a16:creationId xmlns:a16="http://schemas.microsoft.com/office/drawing/2014/main" id="{AD2D7A5A-6BFB-4E4B-B328-1AAB941A27B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9" name="Oval 28">
              <a:extLst>
                <a:ext uri="{FF2B5EF4-FFF2-40B4-BE49-F238E27FC236}">
                  <a16:creationId xmlns:a16="http://schemas.microsoft.com/office/drawing/2014/main" id="{6D5B1D30-F9F4-7B41-9E12-9AC9FC64CC8B}"/>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2B6FA555-2E93-6347-A06A-8412A7C233D6}"/>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83B26B73-1141-7D42-81F9-30F82957AF30}"/>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2119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9" grpId="0" animBg="1"/>
      <p:bldP spid="31" grpId="0" animBg="1"/>
      <p:bldP spid="32" grpId="0" animBg="1"/>
      <p:bldP spid="3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s-CO" sz="2800" b="0" dirty="0"/>
              <a:t>Comentarios</a:t>
            </a:r>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790163"/>
            <a:ext cx="11081734" cy="4197555"/>
          </a:xfrm>
        </p:spPr>
        <p:txBody>
          <a:bodyPr/>
          <a:lstStyle/>
          <a:p>
            <a:r>
              <a:rPr lang="es-CO" sz="2400" dirty="0"/>
              <a:t>La decisión de reiniciar la anticoagulación puede variar con el riesgo de TEP recurrente y con el riesgo y la severidad del sangrado.</a:t>
            </a:r>
          </a:p>
          <a:p>
            <a:r>
              <a:rPr lang="es-CO" sz="2400" dirty="0"/>
              <a:t>Un enfoque de toma de decisiones compartida que explore los valores que los pacientes asignan a la prevención del TEP o el sangrado puede ser una forma de implementar la recomendación.</a:t>
            </a:r>
          </a:p>
          <a:p>
            <a:r>
              <a:rPr lang="es-CO" sz="2400" dirty="0"/>
              <a:t>El tiempo para reiniciar la anticoagulación permanece desconocida y es variable dependiendo as particularidades de cada paciente. Es razonable una espera de por lo menos 2 semanas, pero no más de 90 días después del sangrado. Sin embargo, debería considerarse reiniciar la anticoagulación lo más temprano posible si la causa del sangrado fue identificada y corregida. </a:t>
            </a:r>
          </a:p>
          <a:p>
            <a:endParaRPr lang="es-CO" sz="2400" dirty="0"/>
          </a:p>
        </p:txBody>
      </p:sp>
    </p:spTree>
    <p:extLst>
      <p:ext uri="{BB962C8B-B14F-4D97-AF65-F5344CB8AC3E}">
        <p14:creationId xmlns:p14="http://schemas.microsoft.com/office/powerpoint/2010/main" val="1433053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s-CO" sz="2800" b="0" dirty="0"/>
              <a:t>Continuación del Caso 3</a:t>
            </a:r>
            <a:br>
              <a:rPr lang="es-CO" sz="2800" b="0" dirty="0"/>
            </a:br>
            <a:endParaRPr lang="es-CO" sz="2800" b="0" dirty="0"/>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917163"/>
            <a:ext cx="11081734" cy="4217823"/>
          </a:xfrm>
        </p:spPr>
        <p:txBody>
          <a:bodyPr/>
          <a:lstStyle/>
          <a:p>
            <a:r>
              <a:rPr lang="es-CO" sz="2400" dirty="0"/>
              <a:t>La paciente y sus familiares, considerando el riesgo hemorrágico, discuten la posibilidad de usar una droga antitrombótica con menor riesgo hemorrágica, no es candidata a uso de DOAC debido a su falla renal, </a:t>
            </a:r>
          </a:p>
          <a:p>
            <a:r>
              <a:rPr lang="es-CO" sz="2400" dirty="0"/>
              <a:t>Se debate la posibilidad de aspirina 100 mg al dia. </a:t>
            </a:r>
          </a:p>
          <a:p>
            <a:endParaRPr lang="es-CO" sz="2400" dirty="0"/>
          </a:p>
          <a:p>
            <a:pPr marL="0" indent="0" algn="ctr">
              <a:buNone/>
            </a:pPr>
            <a:r>
              <a:rPr lang="es-CO" sz="2400" dirty="0">
                <a:solidFill>
                  <a:srgbClr val="E43D31"/>
                </a:solidFill>
              </a:rPr>
              <a:t>    ¿Esta de acuerdo con este abordaje?</a:t>
            </a:r>
          </a:p>
        </p:txBody>
      </p:sp>
      <p:sp>
        <p:nvSpPr>
          <p:cNvPr id="5" name="Rectangle 4">
            <a:extLst>
              <a:ext uri="{FF2B5EF4-FFF2-40B4-BE49-F238E27FC236}">
                <a16:creationId xmlns:a16="http://schemas.microsoft.com/office/drawing/2014/main" id="{1FE5129C-B60A-C545-952B-3AB1ED6EE36B}"/>
              </a:ext>
            </a:extLst>
          </p:cNvPr>
          <p:cNvSpPr/>
          <p:nvPr/>
        </p:nvSpPr>
        <p:spPr>
          <a:xfrm>
            <a:off x="8196669" y="5592958"/>
            <a:ext cx="850007"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uadroTexto 4">
            <a:extLst>
              <a:ext uri="{FF2B5EF4-FFF2-40B4-BE49-F238E27FC236}">
                <a16:creationId xmlns:a16="http://schemas.microsoft.com/office/drawing/2014/main" id="{82BB9303-69B8-9042-9B9D-EB6C195465FB}"/>
              </a:ext>
            </a:extLst>
          </p:cNvPr>
          <p:cNvSpPr txBox="1"/>
          <p:nvPr/>
        </p:nvSpPr>
        <p:spPr>
          <a:xfrm>
            <a:off x="3126109" y="5573691"/>
            <a:ext cx="607443" cy="646331"/>
          </a:xfrm>
          <a:prstGeom prst="rect">
            <a:avLst/>
          </a:prstGeom>
          <a:noFill/>
        </p:spPr>
        <p:txBody>
          <a:bodyPr wrap="square" rtlCol="0">
            <a:spAutoFit/>
          </a:bodyPr>
          <a:lstStyle/>
          <a:p>
            <a:r>
              <a:rPr lang="es-CO" sz="3600" dirty="0">
                <a:solidFill>
                  <a:schemeClr val="tx1">
                    <a:lumMod val="50000"/>
                    <a:lumOff val="50000"/>
                  </a:schemeClr>
                </a:solidFill>
              </a:rPr>
              <a:t>SI</a:t>
            </a:r>
          </a:p>
        </p:txBody>
      </p:sp>
      <p:sp>
        <p:nvSpPr>
          <p:cNvPr id="7" name="CuadroTexto 6">
            <a:extLst>
              <a:ext uri="{FF2B5EF4-FFF2-40B4-BE49-F238E27FC236}">
                <a16:creationId xmlns:a16="http://schemas.microsoft.com/office/drawing/2014/main" id="{D542065F-473D-4D47-BEA2-3E350C025644}"/>
              </a:ext>
            </a:extLst>
          </p:cNvPr>
          <p:cNvSpPr txBox="1"/>
          <p:nvPr/>
        </p:nvSpPr>
        <p:spPr>
          <a:xfrm>
            <a:off x="8236411" y="5573691"/>
            <a:ext cx="788999" cy="646331"/>
          </a:xfrm>
          <a:prstGeom prst="rect">
            <a:avLst/>
          </a:prstGeom>
          <a:noFill/>
        </p:spPr>
        <p:txBody>
          <a:bodyPr wrap="none" rtlCol="0">
            <a:spAutoFit/>
          </a:bodyPr>
          <a:lstStyle/>
          <a:p>
            <a:r>
              <a:rPr lang="es-CO" sz="3600" dirty="0">
                <a:solidFill>
                  <a:schemeClr val="tx1">
                    <a:lumMod val="50000"/>
                    <a:lumOff val="50000"/>
                  </a:schemeClr>
                </a:solidFill>
              </a:rPr>
              <a:t>NO</a:t>
            </a:r>
          </a:p>
        </p:txBody>
      </p:sp>
      <p:cxnSp>
        <p:nvCxnSpPr>
          <p:cNvPr id="8" name="Straight Arrow Connector 7">
            <a:extLst>
              <a:ext uri="{FF2B5EF4-FFF2-40B4-BE49-F238E27FC236}">
                <a16:creationId xmlns:a16="http://schemas.microsoft.com/office/drawing/2014/main" id="{2DF87DDD-C690-8248-AF82-ED7E93AF889F}"/>
              </a:ext>
            </a:extLst>
          </p:cNvPr>
          <p:cNvCxnSpPr/>
          <p:nvPr/>
        </p:nvCxnSpPr>
        <p:spPr>
          <a:xfrm>
            <a:off x="5932968"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1C4605E8-23F7-CE4F-AD2A-31FD3732450B}"/>
              </a:ext>
            </a:extLst>
          </p:cNvPr>
          <p:cNvCxnSpPr>
            <a:cxnSpLocks/>
          </p:cNvCxnSpPr>
          <p:nvPr/>
        </p:nvCxnSpPr>
        <p:spPr>
          <a:xfrm flipH="1">
            <a:off x="3629525"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760718C-BF5F-A745-A2D5-B9C50DCAB9B4}"/>
              </a:ext>
            </a:extLst>
          </p:cNvPr>
          <p:cNvSpPr txBox="1"/>
          <p:nvPr/>
        </p:nvSpPr>
        <p:spPr>
          <a:xfrm>
            <a:off x="2147777" y="482718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608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11574550"/>
              </p:ext>
            </p:extLst>
          </p:nvPr>
        </p:nvGraphicFramePr>
        <p:xfrm>
          <a:off x="419100" y="3131401"/>
          <a:ext cx="7686174" cy="3099090"/>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anticoagulación </a:t>
                      </a:r>
                      <a:r>
                        <a:rPr lang="en-CA" sz="1400" b="0" i="0" dirty="0" err="1">
                          <a:solidFill>
                            <a:schemeClr val="tx1">
                              <a:lumMod val="50000"/>
                              <a:lumOff val="50000"/>
                            </a:schemeClr>
                          </a:solidFill>
                        </a:rPr>
                        <a:t>estandar</a:t>
                      </a:r>
                      <a:r>
                        <a:rPr lang="en-CA" sz="1400" b="0" i="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aspirina</a:t>
                      </a:r>
                      <a:r>
                        <a:rPr lang="en-CA" sz="1400" b="0" i="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Mortalidad</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0.86 </a:t>
                      </a:r>
                    </a:p>
                    <a:p>
                      <a:pPr algn="ctr"/>
                      <a:r>
                        <a:rPr lang="es-CO" sz="1400" kern="1200" dirty="0">
                          <a:solidFill>
                            <a:schemeClr val="tx1">
                              <a:lumMod val="50000"/>
                              <a:lumOff val="50000"/>
                            </a:schemeClr>
                          </a:solidFill>
                          <a:latin typeface="+mn-lt"/>
                          <a:ea typeface="+mn-ea"/>
                          <a:cs typeface="+mn-cs"/>
                        </a:rPr>
                        <a:t>(0.31 a 2.35) </a:t>
                      </a:r>
                      <a:endParaRPr lang="en-CA" sz="5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7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 menos por 1000 </a:t>
                      </a:r>
                    </a:p>
                    <a:p>
                      <a:pPr algn="ctr"/>
                      <a:r>
                        <a:rPr lang="es-CO" sz="1400" b="1" kern="1200" dirty="0">
                          <a:solidFill>
                            <a:schemeClr val="tx1">
                              <a:lumMod val="50000"/>
                              <a:lumOff val="50000"/>
                            </a:schemeClr>
                          </a:solidFill>
                          <a:latin typeface="+mn-lt"/>
                          <a:ea typeface="+mn-ea"/>
                          <a:cs typeface="+mn-cs"/>
                        </a:rPr>
                        <a:t>(5 menos a 10 mas</a:t>
                      </a:r>
                      <a:r>
                        <a:rPr lang="es-CO" sz="1400" kern="1200" dirty="0">
                          <a:solidFill>
                            <a:schemeClr val="tx1">
                              <a:lumMod val="50000"/>
                              <a:lumOff val="50000"/>
                            </a:schemeClr>
                          </a:solidFill>
                          <a:latin typeface="+mn-lt"/>
                          <a:ea typeface="+mn-ea"/>
                          <a:cs typeface="+mn-cs"/>
                        </a:rPr>
                        <a:t> </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a:t>
                      </a:r>
                      <a:r>
                        <a:rPr lang="en-CA" sz="1600" b="1" dirty="0">
                          <a:solidFill>
                            <a:schemeClr val="tx1">
                              <a:lumMod val="50000"/>
                              <a:lumOff val="50000"/>
                            </a:schemeClr>
                          </a:solidFill>
                        </a:rPr>
                        <a:t>EP</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3.10</a:t>
                      </a:r>
                    </a:p>
                    <a:p>
                      <a:pPr algn="ctr"/>
                      <a:r>
                        <a:rPr lang="es-CO" sz="1400" kern="1200" dirty="0">
                          <a:solidFill>
                            <a:schemeClr val="tx1">
                              <a:lumMod val="50000"/>
                              <a:lumOff val="50000"/>
                            </a:schemeClr>
                          </a:solidFill>
                          <a:latin typeface="+mn-lt"/>
                          <a:ea typeface="+mn-ea"/>
                          <a:cs typeface="+mn-cs"/>
                        </a:rPr>
                        <a:t>(1.24 a 7.73)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5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11 mas por 1,000</a:t>
                      </a:r>
                    </a:p>
                    <a:p>
                      <a:pPr algn="ctr"/>
                      <a:r>
                        <a:rPr lang="es-CO" sz="1400" kern="1200" dirty="0">
                          <a:solidFill>
                            <a:schemeClr val="tx1">
                              <a:lumMod val="50000"/>
                              <a:lumOff val="50000"/>
                            </a:schemeClr>
                          </a:solidFill>
                          <a:latin typeface="+mn-lt"/>
                          <a:ea typeface="+mn-ea"/>
                          <a:cs typeface="+mn-cs"/>
                        </a:rPr>
                        <a:t>(1 mas a 36 mas)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dirty="0">
                          <a:solidFill>
                            <a:schemeClr val="tx1">
                              <a:lumMod val="50000"/>
                              <a:lumOff val="50000"/>
                            </a:schemeClr>
                          </a:solidFill>
                        </a:rPr>
                        <a:t>     TVP </a:t>
                      </a:r>
                      <a:r>
                        <a:rPr lang="en-CA" sz="1400" b="1" dirty="0" err="1">
                          <a:solidFill>
                            <a:schemeClr val="tx1">
                              <a:lumMod val="50000"/>
                              <a:lumOff val="50000"/>
                            </a:schemeClr>
                          </a:solidFill>
                        </a:rPr>
                        <a:t>sintomática</a:t>
                      </a:r>
                      <a:r>
                        <a:rPr lang="en-CA" sz="1400" b="1" dirty="0">
                          <a:solidFill>
                            <a:schemeClr val="tx1">
                              <a:lumMod val="50000"/>
                              <a:lumOff val="50000"/>
                            </a:schemeClr>
                          </a:solidFill>
                        </a:rPr>
                        <a:t> . </a:t>
                      </a:r>
                    </a:p>
                    <a:p>
                      <a:pPr algn="l"/>
                      <a:r>
                        <a:rPr lang="en-CA" sz="14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3.15 </a:t>
                      </a:r>
                    </a:p>
                    <a:p>
                      <a:pPr algn="ctr"/>
                      <a:r>
                        <a:rPr lang="es-CO" sz="1400" kern="1200" dirty="0">
                          <a:solidFill>
                            <a:schemeClr val="tx1">
                              <a:lumMod val="50000"/>
                              <a:lumOff val="50000"/>
                            </a:schemeClr>
                          </a:solidFill>
                          <a:latin typeface="+mn-lt"/>
                          <a:ea typeface="+mn-ea"/>
                          <a:cs typeface="+mn-cs"/>
                        </a:rPr>
                        <a:t>(1.50 a 6.63)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8 por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17 mas por 1000 </a:t>
                      </a:r>
                    </a:p>
                    <a:p>
                      <a:pPr algn="ctr"/>
                      <a:r>
                        <a:rPr lang="es-CO" sz="1400" b="1" kern="1200" dirty="0">
                          <a:solidFill>
                            <a:schemeClr val="tx1">
                              <a:lumMod val="50000"/>
                              <a:lumOff val="50000"/>
                            </a:schemeClr>
                          </a:solidFill>
                          <a:latin typeface="+mn-lt"/>
                          <a:ea typeface="+mn-ea"/>
                          <a:cs typeface="+mn-cs"/>
                        </a:rPr>
                        <a:t>(4 mas a 46 mas)</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a:solidFill>
                            <a:schemeClr val="tx1">
                              <a:lumMod val="50000"/>
                              <a:lumOff val="50000"/>
                            </a:schemeClr>
                          </a:solidFill>
                        </a:rPr>
                        <a:t>Sangrado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0.49</a:t>
                      </a:r>
                    </a:p>
                    <a:p>
                      <a:pPr algn="ctr"/>
                      <a:r>
                        <a:rPr lang="es-CO" sz="1400" kern="1200" dirty="0">
                          <a:solidFill>
                            <a:schemeClr val="tx1">
                              <a:lumMod val="50000"/>
                              <a:lumOff val="50000"/>
                            </a:schemeClr>
                          </a:solidFill>
                          <a:latin typeface="+mn-lt"/>
                          <a:ea typeface="+mn-ea"/>
                          <a:cs typeface="+mn-cs"/>
                        </a:rPr>
                        <a:t>(0.12 a 1.95)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5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3 menos</a:t>
                      </a:r>
                    </a:p>
                    <a:p>
                      <a:pPr algn="ctr"/>
                      <a:r>
                        <a:rPr lang="es-CO" sz="1400" b="1" kern="1200" dirty="0">
                          <a:solidFill>
                            <a:schemeClr val="tx1">
                              <a:lumMod val="50000"/>
                              <a:lumOff val="50000"/>
                            </a:schemeClr>
                          </a:solidFill>
                          <a:latin typeface="+mn-lt"/>
                          <a:ea typeface="+mn-ea"/>
                          <a:cs typeface="+mn-cs"/>
                        </a:rPr>
                        <a:t>por 1,000</a:t>
                      </a:r>
                    </a:p>
                    <a:p>
                      <a:pPr algn="ctr"/>
                      <a:r>
                        <a:rPr lang="es-CO" sz="1400" kern="1200" dirty="0">
                          <a:solidFill>
                            <a:schemeClr val="tx1">
                              <a:lumMod val="50000"/>
                              <a:lumOff val="50000"/>
                            </a:schemeClr>
                          </a:solidFill>
                          <a:latin typeface="+mn-lt"/>
                          <a:ea typeface="+mn-ea"/>
                          <a:cs typeface="+mn-cs"/>
                        </a:rPr>
                        <a:t>(5 menos a 5 mas)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447490" y="3139319"/>
            <a:ext cx="3133148" cy="2754600"/>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con moderada certeza , el beneficio es mas claro.</a:t>
            </a:r>
            <a:r>
              <a:rPr lang="en-CA"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Comparado con anticoagulación a largo plazo, el tratamiento con aspirina podría aumentar el riesgo de TEV con todas sus consecuencias negativas (costos de hospitalización, vs riesgos de enfermedad, etc.), </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El panel asumió que la rentabilidad probablemente favorece la anticoagulación a largo plazo.</a:t>
            </a:r>
          </a:p>
          <a:p>
            <a:endParaRPr lang="en-CA" sz="140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81024" y="413251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62928" y="463668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69900" y="522744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90902" y="579293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A3C9BF12-5BDC-6E4A-BD46-CABAAA16D30D}"/>
              </a:ext>
            </a:extLst>
          </p:cNvPr>
          <p:cNvGrpSpPr/>
          <p:nvPr/>
        </p:nvGrpSpPr>
        <p:grpSpPr>
          <a:xfrm>
            <a:off x="7836129" y="6309585"/>
            <a:ext cx="4355871" cy="276999"/>
            <a:chOff x="6764144" y="6483928"/>
            <a:chExt cx="4355871" cy="276999"/>
          </a:xfrm>
        </p:grpSpPr>
        <p:sp>
          <p:nvSpPr>
            <p:cNvPr id="23" name="TextBox 22">
              <a:extLst>
                <a:ext uri="{FF2B5EF4-FFF2-40B4-BE49-F238E27FC236}">
                  <a16:creationId xmlns:a16="http://schemas.microsoft.com/office/drawing/2014/main" id="{E6A643BA-42A5-824C-B4F7-71B153E62ECF}"/>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4" name="Oval 23">
              <a:extLst>
                <a:ext uri="{FF2B5EF4-FFF2-40B4-BE49-F238E27FC236}">
                  <a16:creationId xmlns:a16="http://schemas.microsoft.com/office/drawing/2014/main" id="{A0E0A7B3-842C-FE4A-870B-18BE81E13523}"/>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1F162B31-4937-F74F-BC6C-164BDD35117E}"/>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EE11E219-017F-E643-A3E8-F65936A77232}"/>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4E6E6D0D-E540-534F-A41A-89D4DFDC2A17}"/>
              </a:ext>
            </a:extLst>
          </p:cNvPr>
          <p:cNvSpPr>
            <a:spLocks noGrp="1"/>
          </p:cNvSpPr>
          <p:nvPr>
            <p:ph type="title"/>
          </p:nvPr>
        </p:nvSpPr>
        <p:spPr/>
        <p:txBody>
          <a:bodyPr/>
          <a:lstStyle/>
          <a:p>
            <a:r>
              <a:rPr lang="en-US" b="0" dirty="0" err="1"/>
              <a:t>Recomendación</a:t>
            </a:r>
            <a:endParaRPr lang="en-US" b="0" dirty="0"/>
          </a:p>
        </p:txBody>
      </p:sp>
      <p:sp>
        <p:nvSpPr>
          <p:cNvPr id="4" name="Content Placeholder 3">
            <a:extLst>
              <a:ext uri="{FF2B5EF4-FFF2-40B4-BE49-F238E27FC236}">
                <a16:creationId xmlns:a16="http://schemas.microsoft.com/office/drawing/2014/main" id="{C14C2552-E431-D944-AAE6-7B43455DB549}"/>
              </a:ext>
            </a:extLst>
          </p:cNvPr>
          <p:cNvSpPr>
            <a:spLocks noGrp="1"/>
          </p:cNvSpPr>
          <p:nvPr>
            <p:ph idx="1"/>
          </p:nvPr>
        </p:nvSpPr>
        <p:spPr>
          <a:xfrm>
            <a:off x="419100" y="2033094"/>
            <a:ext cx="10972800" cy="1395906"/>
          </a:xfrm>
        </p:spPr>
        <p:txBody>
          <a:bodyPr/>
          <a:lstStyle/>
          <a:p>
            <a:pPr marL="0" indent="0">
              <a:buNone/>
            </a:pPr>
            <a:r>
              <a:rPr lang="en-US" sz="1800" dirty="0"/>
              <a:t>¿Se debe usar </a:t>
            </a:r>
            <a:r>
              <a:rPr lang="en-US" sz="1800" dirty="0" err="1"/>
              <a:t>aspirina</a:t>
            </a:r>
            <a:r>
              <a:rPr lang="en-US" sz="1800" dirty="0"/>
              <a:t> versus </a:t>
            </a:r>
            <a:r>
              <a:rPr lang="en-US" sz="1800" dirty="0" err="1"/>
              <a:t>dosis</a:t>
            </a:r>
            <a:r>
              <a:rPr lang="en-US" sz="1800" dirty="0"/>
              <a:t> </a:t>
            </a:r>
            <a:r>
              <a:rPr lang="en-US" sz="1800" dirty="0" err="1"/>
              <a:t>estándar</a:t>
            </a:r>
            <a:r>
              <a:rPr lang="en-US" sz="1800" dirty="0"/>
              <a:t> de </a:t>
            </a:r>
            <a:r>
              <a:rPr lang="en-US" sz="1800" dirty="0" err="1"/>
              <a:t>anticoagulación</a:t>
            </a:r>
            <a:r>
              <a:rPr lang="en-US" sz="1800" dirty="0"/>
              <a:t> </a:t>
            </a:r>
            <a:r>
              <a:rPr lang="en-US" sz="1800" dirty="0" err="1"/>
              <a:t>en</a:t>
            </a:r>
            <a:r>
              <a:rPr lang="en-US" sz="1800" dirty="0"/>
              <a:t> </a:t>
            </a:r>
            <a:r>
              <a:rPr lang="en-US" sz="1800" dirty="0" err="1"/>
              <a:t>pacientes</a:t>
            </a:r>
            <a:r>
              <a:rPr lang="en-US" sz="1800" dirty="0"/>
              <a:t> </a:t>
            </a:r>
            <a:r>
              <a:rPr lang="en-US" sz="1800" dirty="0" err="1"/>
              <a:t>en</a:t>
            </a:r>
            <a:r>
              <a:rPr lang="en-US" sz="1800" dirty="0"/>
              <a:t> los que una </a:t>
            </a:r>
            <a:r>
              <a:rPr lang="en-US" sz="1800" dirty="0" err="1"/>
              <a:t>duración</a:t>
            </a:r>
            <a:r>
              <a:rPr lang="en-US" sz="1800" dirty="0"/>
              <a:t> </a:t>
            </a:r>
            <a:r>
              <a:rPr lang="en-US" sz="1800" dirty="0" err="1"/>
              <a:t>indefinida</a:t>
            </a:r>
            <a:r>
              <a:rPr lang="en-US" sz="1800" dirty="0"/>
              <a:t> se </a:t>
            </a:r>
            <a:r>
              <a:rPr lang="en-US" sz="1800" dirty="0" err="1"/>
              <a:t>prefiere</a:t>
            </a:r>
            <a:r>
              <a:rPr lang="en-US" sz="1800" dirty="0"/>
              <a:t> , </a:t>
            </a:r>
            <a:r>
              <a:rPr lang="en-US" sz="1800" dirty="0" err="1"/>
              <a:t>después</a:t>
            </a:r>
            <a:r>
              <a:rPr lang="en-US" sz="1800" dirty="0"/>
              <a:t> de </a:t>
            </a:r>
            <a:r>
              <a:rPr lang="en-US" sz="1800" dirty="0" err="1"/>
              <a:t>completar</a:t>
            </a:r>
            <a:r>
              <a:rPr lang="en-US" sz="1800" dirty="0"/>
              <a:t> un </a:t>
            </a:r>
            <a:r>
              <a:rPr lang="en-US" sz="1800" dirty="0" err="1"/>
              <a:t>curso</a:t>
            </a:r>
            <a:r>
              <a:rPr lang="en-US" sz="1800" dirty="0"/>
              <a:t> de </a:t>
            </a:r>
            <a:r>
              <a:rPr lang="en-US" sz="1800" dirty="0" err="1"/>
              <a:t>anticoagulación</a:t>
            </a:r>
            <a:r>
              <a:rPr lang="en-US" sz="1800" dirty="0"/>
              <a:t> </a:t>
            </a:r>
            <a:r>
              <a:rPr lang="en-US" sz="1800" dirty="0" err="1"/>
              <a:t>inicial</a:t>
            </a:r>
            <a:r>
              <a:rPr lang="en-US" sz="1800" dirty="0"/>
              <a:t> de </a:t>
            </a:r>
            <a:r>
              <a:rPr lang="en-US" sz="1800" dirty="0" err="1"/>
              <a:t>duración</a:t>
            </a:r>
            <a:r>
              <a:rPr lang="en-US" sz="1800" dirty="0"/>
              <a:t> </a:t>
            </a:r>
            <a:r>
              <a:rPr lang="en-US" sz="1800" dirty="0" err="1"/>
              <a:t>definida</a:t>
            </a:r>
            <a:r>
              <a:rPr lang="en-US" sz="1800" dirty="0"/>
              <a:t> (12meses o </a:t>
            </a:r>
            <a:r>
              <a:rPr lang="en-US" sz="1800" dirty="0" err="1"/>
              <a:t>menos</a:t>
            </a:r>
            <a:r>
              <a:rPr lang="en-US" sz="1800" dirty="0"/>
              <a:t>). </a:t>
            </a:r>
            <a:r>
              <a:rPr lang="en-US" sz="1800" i="1" dirty="0"/>
              <a:t>(</a:t>
            </a:r>
            <a:r>
              <a:rPr lang="en-US" sz="1800" i="1" dirty="0" err="1"/>
              <a:t>Recomendación</a:t>
            </a:r>
            <a:r>
              <a:rPr lang="en-US" sz="1800" i="1" dirty="0"/>
              <a:t> </a:t>
            </a:r>
            <a:r>
              <a:rPr lang="en-US" sz="1800" i="1" dirty="0" err="1"/>
              <a:t>condicional</a:t>
            </a:r>
            <a:r>
              <a:rPr lang="en-US" sz="1800" i="1" dirty="0"/>
              <a:t>, </a:t>
            </a:r>
            <a:r>
              <a:rPr lang="en-US" sz="1800" i="1" dirty="0" err="1"/>
              <a:t>basada</a:t>
            </a:r>
            <a:r>
              <a:rPr lang="en-US" sz="1800" i="1" dirty="0"/>
              <a:t> </a:t>
            </a:r>
            <a:r>
              <a:rPr lang="en-US" sz="1800" i="1" dirty="0" err="1"/>
              <a:t>en</a:t>
            </a:r>
            <a:r>
              <a:rPr lang="en-US" sz="1800" i="1" dirty="0"/>
              <a:t> una </a:t>
            </a:r>
            <a:r>
              <a:rPr lang="en-US" sz="1800" i="1" dirty="0" err="1"/>
              <a:t>certeza</a:t>
            </a:r>
            <a:r>
              <a:rPr lang="en-US" sz="1800" i="1" dirty="0"/>
              <a:t> </a:t>
            </a:r>
            <a:r>
              <a:rPr lang="en-US" sz="1800" i="1" dirty="0" err="1"/>
              <a:t>moderada</a:t>
            </a:r>
            <a:r>
              <a:rPr lang="en-US" sz="1800" i="1" dirty="0"/>
              <a:t> </a:t>
            </a:r>
            <a:r>
              <a:rPr lang="en-US" sz="1800" i="1" dirty="0" err="1"/>
              <a:t>en</a:t>
            </a:r>
            <a:r>
              <a:rPr lang="en-US" sz="1800" i="1" dirty="0"/>
              <a:t> la </a:t>
            </a:r>
            <a:r>
              <a:rPr lang="en-US" sz="1800" i="1" dirty="0" err="1"/>
              <a:t>evidencia</a:t>
            </a:r>
            <a:r>
              <a:rPr lang="en-US" sz="1800" i="1" dirty="0"/>
              <a:t>).</a:t>
            </a:r>
          </a:p>
          <a:p>
            <a:pPr marL="0" indent="0">
              <a:buNone/>
            </a:pPr>
            <a:endParaRPr lang="en-US" sz="1800" dirty="0"/>
          </a:p>
        </p:txBody>
      </p:sp>
    </p:spTree>
    <p:extLst>
      <p:ext uri="{BB962C8B-B14F-4D97-AF65-F5344CB8AC3E}">
        <p14:creationId xmlns:p14="http://schemas.microsoft.com/office/powerpoint/2010/main" val="124730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en-CA" sz="2800" b="0" dirty="0"/>
              <a:t> </a:t>
            </a:r>
            <a:r>
              <a:rPr lang="en-CA" sz="2800" b="0" dirty="0" err="1"/>
              <a:t>Resumen</a:t>
            </a:r>
            <a:r>
              <a:rPr lang="en-CA" sz="2800" b="0" dirty="0"/>
              <a:t> Caso 3</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3565758"/>
            <a:ext cx="11337759" cy="1200329"/>
          </a:xfrm>
          <a:prstGeom prst="rect">
            <a:avLst/>
          </a:prstGeom>
          <a:solidFill>
            <a:srgbClr val="C9D7AF">
              <a:alpha val="63922"/>
            </a:srgbClr>
          </a:solidFill>
        </p:spPr>
        <p:txBody>
          <a:bodyPr wrap="square" rtlCol="0">
            <a:spAutoFit/>
          </a:bodyPr>
          <a:lstStyle/>
          <a:p>
            <a:r>
              <a:rPr lang="es-CO" sz="2400" dirty="0">
                <a:solidFill>
                  <a:schemeClr val="tx1">
                    <a:lumMod val="50000"/>
                    <a:lumOff val="50000"/>
                  </a:schemeClr>
                </a:solidFill>
              </a:rPr>
              <a:t>En las personas con TEV que requieren anticoagulación indefinida, considere la posibilidad de reanudar la anticoagulación dentro de los 15 a 90 días posteriores a un episodio hemorrágico mayor.</a:t>
            </a:r>
            <a:endParaRPr lang="en-CA" sz="2400" dirty="0">
              <a:solidFill>
                <a:schemeClr val="tx1">
                  <a:lumMod val="50000"/>
                  <a:lumOff val="50000"/>
                </a:schemeClr>
              </a:solidFill>
            </a:endParaRP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2068036"/>
            <a:ext cx="11163300" cy="1200329"/>
          </a:xfrm>
          <a:prstGeom prst="rect">
            <a:avLst/>
          </a:prstGeom>
          <a:solidFill>
            <a:schemeClr val="accent4">
              <a:lumMod val="60000"/>
              <a:lumOff val="40000"/>
            </a:schemeClr>
          </a:solidFill>
        </p:spPr>
        <p:txBody>
          <a:bodyPr wrap="square">
            <a:spAutoFit/>
          </a:bodyPr>
          <a:lstStyle/>
          <a:p>
            <a:r>
              <a:rPr lang="es-ES" sz="2400" dirty="0">
                <a:solidFill>
                  <a:schemeClr val="tx1">
                    <a:lumMod val="50000"/>
                    <a:lumOff val="50000"/>
                  </a:schemeClr>
                </a:solidFill>
                <a:effectLst/>
                <a:ea typeface="Times New Roman" panose="02020603050405020304" pitchFamily="18" charset="0"/>
              </a:rPr>
              <a:t>En pacientes con sangrado potencialmente mortal relacionado con AVK durante el tratamiento de la TEV, se considera el uso de CCP de 4 factores o PFC en adición a la suspensión de AVK, de acuerdo con la disponibilidad local </a:t>
            </a:r>
            <a:endParaRPr lang="es-CO" sz="2400" dirty="0">
              <a:solidFill>
                <a:schemeClr val="tx1">
                  <a:lumMod val="50000"/>
                  <a:lumOff val="50000"/>
                </a:schemeClr>
              </a:solidFill>
            </a:endParaRPr>
          </a:p>
        </p:txBody>
      </p:sp>
      <p:sp>
        <p:nvSpPr>
          <p:cNvPr id="13" name="CuadroTexto 12">
            <a:extLst>
              <a:ext uri="{FF2B5EF4-FFF2-40B4-BE49-F238E27FC236}">
                <a16:creationId xmlns:a16="http://schemas.microsoft.com/office/drawing/2014/main" id="{211867C1-BE5B-41CE-A369-CF17DE820DE1}"/>
              </a:ext>
            </a:extLst>
          </p:cNvPr>
          <p:cNvSpPr txBox="1"/>
          <p:nvPr/>
        </p:nvSpPr>
        <p:spPr>
          <a:xfrm>
            <a:off x="419099" y="5134907"/>
            <a:ext cx="11337759" cy="461665"/>
          </a:xfrm>
          <a:prstGeom prst="rect">
            <a:avLst/>
          </a:prstGeom>
          <a:solidFill>
            <a:srgbClr val="FED9B0"/>
          </a:solidFill>
        </p:spPr>
        <p:txBody>
          <a:bodyPr wrap="square">
            <a:spAutoFit/>
          </a:bodyPr>
          <a:lstStyle/>
          <a:p>
            <a:r>
              <a:rPr lang="es-ES" sz="2400" dirty="0">
                <a:solidFill>
                  <a:schemeClr val="tx1">
                    <a:lumMod val="50000"/>
                    <a:lumOff val="50000"/>
                  </a:schemeClr>
                </a:solidFill>
                <a:ea typeface="Times New Roman" panose="02020603050405020304" pitchFamily="18" charset="0"/>
              </a:rPr>
              <a:t>En el uso de antitrombóticos a largo plazo, la aspirina no reemplaza los anticoagulantes </a:t>
            </a:r>
            <a:endParaRPr lang="es-CO" sz="2400" dirty="0">
              <a:solidFill>
                <a:schemeClr val="tx1">
                  <a:lumMod val="50000"/>
                  <a:lumOff val="50000"/>
                </a:schemeClr>
              </a:solidFill>
            </a:endParaRPr>
          </a:p>
        </p:txBody>
      </p:sp>
    </p:spTree>
    <p:extLst>
      <p:ext uri="{BB962C8B-B14F-4D97-AF65-F5344CB8AC3E}">
        <p14:creationId xmlns:p14="http://schemas.microsoft.com/office/powerpoint/2010/main" val="3984003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8B83-43BD-49B1-BFB1-301EC8E652B6}"/>
              </a:ext>
            </a:extLst>
          </p:cNvPr>
          <p:cNvSpPr>
            <a:spLocks noGrp="1"/>
          </p:cNvSpPr>
          <p:nvPr>
            <p:ph type="title"/>
          </p:nvPr>
        </p:nvSpPr>
        <p:spPr>
          <a:xfrm>
            <a:off x="419100" y="1340569"/>
            <a:ext cx="10972800" cy="713539"/>
          </a:xfrm>
        </p:spPr>
        <p:txBody>
          <a:bodyPr lIns="0" tIns="0" rIns="0" bIns="0"/>
          <a:lstStyle/>
          <a:p>
            <a:r>
              <a:rPr lang="en-CA" dirty="0" err="1"/>
              <a:t>Otras</a:t>
            </a:r>
            <a:r>
              <a:rPr lang="en-CA" dirty="0"/>
              <a:t> Recomendaciones de las </a:t>
            </a:r>
            <a:r>
              <a:rPr lang="en-CA" dirty="0" err="1"/>
              <a:t>Guías</a:t>
            </a:r>
            <a:r>
              <a:rPr lang="en-CA" dirty="0"/>
              <a:t>, no </a:t>
            </a:r>
            <a:r>
              <a:rPr lang="en-CA" dirty="0" err="1"/>
              <a:t>abordadas</a:t>
            </a:r>
            <a:r>
              <a:rPr lang="en-CA" dirty="0"/>
              <a:t> </a:t>
            </a:r>
            <a:r>
              <a:rPr lang="en-CA" dirty="0" err="1"/>
              <a:t>en</a:t>
            </a:r>
            <a:r>
              <a:rPr lang="en-CA" dirty="0"/>
              <a:t> </a:t>
            </a:r>
            <a:r>
              <a:rPr lang="en-CA" dirty="0" err="1"/>
              <a:t>esta</a:t>
            </a:r>
            <a:r>
              <a:rPr lang="en-CA" dirty="0"/>
              <a:t> </a:t>
            </a:r>
            <a:r>
              <a:rPr lang="en-CA" dirty="0" err="1"/>
              <a:t>discusión</a:t>
            </a:r>
            <a:r>
              <a:rPr lang="en-CA" dirty="0"/>
              <a:t>.</a:t>
            </a:r>
          </a:p>
        </p:txBody>
      </p:sp>
      <p:sp>
        <p:nvSpPr>
          <p:cNvPr id="3" name="Content Placeholder 2">
            <a:extLst>
              <a:ext uri="{FF2B5EF4-FFF2-40B4-BE49-F238E27FC236}">
                <a16:creationId xmlns:a16="http://schemas.microsoft.com/office/drawing/2014/main" id="{A48B75C7-33E6-4E3F-85BE-07E137C741B0}"/>
              </a:ext>
            </a:extLst>
          </p:cNvPr>
          <p:cNvSpPr>
            <a:spLocks noGrp="1"/>
          </p:cNvSpPr>
          <p:nvPr>
            <p:ph idx="1"/>
          </p:nvPr>
        </p:nvSpPr>
        <p:spPr>
          <a:xfrm>
            <a:off x="419100" y="2337892"/>
            <a:ext cx="10972800" cy="2770799"/>
          </a:xfrm>
        </p:spPr>
        <p:txBody>
          <a:bodyPr/>
          <a:lstStyle/>
          <a:p>
            <a:pPr marL="274309" indent="-274309"/>
            <a:r>
              <a:rPr lang="es-ES" sz="2000" dirty="0" err="1"/>
              <a:t>Trombolisis</a:t>
            </a:r>
            <a:r>
              <a:rPr lang="es-ES" sz="2000" dirty="0"/>
              <a:t> en EP sub-masivo basado con ecografía o biomarcadores compatibles con la disfunción ventricular derecha. </a:t>
            </a:r>
            <a:endParaRPr lang="en-CA" sz="2000" dirty="0"/>
          </a:p>
          <a:p>
            <a:pPr marL="274309" indent="-274309"/>
            <a:r>
              <a:rPr lang="en-CA" sz="2000" dirty="0" err="1"/>
              <a:t>Uso</a:t>
            </a:r>
            <a:r>
              <a:rPr lang="en-CA" sz="2000" dirty="0"/>
              <a:t> de medias de </a:t>
            </a:r>
            <a:r>
              <a:rPr lang="en-CA" sz="2000" dirty="0" err="1"/>
              <a:t>compresión</a:t>
            </a:r>
            <a:r>
              <a:rPr lang="en-CA" sz="2000" dirty="0"/>
              <a:t> </a:t>
            </a:r>
            <a:r>
              <a:rPr lang="en-CA" sz="2000" dirty="0" err="1"/>
              <a:t>elástica</a:t>
            </a:r>
            <a:r>
              <a:rPr lang="en-CA" sz="2000" dirty="0"/>
              <a:t> e</a:t>
            </a:r>
            <a:r>
              <a:rPr lang="es-ES" sz="2000" dirty="0"/>
              <a:t>n pacientes con TVP y un alto riesgo de síndrome </a:t>
            </a:r>
            <a:r>
              <a:rPr lang="es-ES" sz="2000" dirty="0" err="1"/>
              <a:t>post-trombótico</a:t>
            </a:r>
            <a:r>
              <a:rPr lang="es-ES" sz="2000" dirty="0"/>
              <a:t>. </a:t>
            </a:r>
          </a:p>
          <a:p>
            <a:pPr marL="274309" indent="-274309"/>
            <a:r>
              <a:rPr lang="es-ES" sz="2000" dirty="0"/>
              <a:t>Uso de dosis de DOAC en dosis estándar vs dosis mas bajas en anticoagulación largo plazo</a:t>
            </a:r>
          </a:p>
          <a:p>
            <a:pPr marL="274309" indent="-274309"/>
            <a:r>
              <a:rPr lang="es-ES" sz="2000" dirty="0"/>
              <a:t>Uso de Aspirina en prevención primaria cardiovascular asociada a anticoagulación crónica </a:t>
            </a:r>
          </a:p>
          <a:p>
            <a:pPr marL="274309" indent="-274309"/>
            <a:r>
              <a:rPr lang="es-ES" sz="2000" dirty="0"/>
              <a:t>Definición de anticoagulación en eventos provocados recurrentes y con factores crónicos persistentes</a:t>
            </a:r>
          </a:p>
        </p:txBody>
      </p:sp>
      <p:sp>
        <p:nvSpPr>
          <p:cNvPr id="4" name="CuadroTexto 3">
            <a:extLst>
              <a:ext uri="{FF2B5EF4-FFF2-40B4-BE49-F238E27FC236}">
                <a16:creationId xmlns:a16="http://schemas.microsoft.com/office/drawing/2014/main" id="{21B44969-EB39-423B-ABE9-232E860404C5}"/>
              </a:ext>
            </a:extLst>
          </p:cNvPr>
          <p:cNvSpPr txBox="1"/>
          <p:nvPr/>
        </p:nvSpPr>
        <p:spPr>
          <a:xfrm>
            <a:off x="786823" y="5558818"/>
            <a:ext cx="10237354" cy="461665"/>
          </a:xfrm>
          <a:prstGeom prst="rect">
            <a:avLst/>
          </a:prstGeom>
          <a:noFill/>
        </p:spPr>
        <p:txBody>
          <a:bodyPr wrap="none" rtlCol="0">
            <a:spAutoFit/>
          </a:bodyPr>
          <a:lstStyle/>
          <a:p>
            <a:r>
              <a:rPr lang="es-CO" sz="2400" b="1" dirty="0">
                <a:solidFill>
                  <a:srgbClr val="E43D31"/>
                </a:solidFill>
              </a:rPr>
              <a:t>Estas primeras 4 recomendaciones con certeza baja o muy baja de la evidencia </a:t>
            </a:r>
          </a:p>
        </p:txBody>
      </p:sp>
    </p:spTree>
    <p:extLst>
      <p:ext uri="{BB962C8B-B14F-4D97-AF65-F5344CB8AC3E}">
        <p14:creationId xmlns:p14="http://schemas.microsoft.com/office/powerpoint/2010/main" val="70198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0B75A-C506-489A-A279-08099E0F66E7}"/>
              </a:ext>
            </a:extLst>
          </p:cNvPr>
          <p:cNvSpPr>
            <a:spLocks noGrp="1"/>
          </p:cNvSpPr>
          <p:nvPr>
            <p:ph type="title"/>
          </p:nvPr>
        </p:nvSpPr>
        <p:spPr>
          <a:xfrm>
            <a:off x="419100" y="1340569"/>
            <a:ext cx="10972800" cy="713539"/>
          </a:xfrm>
        </p:spPr>
        <p:txBody>
          <a:bodyPr lIns="0" tIns="0" rIns="0" bIns="0"/>
          <a:lstStyle/>
          <a:p>
            <a:r>
              <a:rPr lang="en-CA" sz="2800" b="0" dirty="0" err="1"/>
              <a:t>Guías</a:t>
            </a:r>
            <a:r>
              <a:rPr lang="en-CA" sz="2800" b="0" dirty="0"/>
              <a:t> de </a:t>
            </a:r>
            <a:r>
              <a:rPr lang="en-CA" sz="2800" b="0" dirty="0" err="1"/>
              <a:t>práctica</a:t>
            </a:r>
            <a:r>
              <a:rPr lang="en-CA" sz="2800" b="0" dirty="0"/>
              <a:t> </a:t>
            </a:r>
            <a:r>
              <a:rPr lang="en-CA" sz="2800" b="0" dirty="0" err="1"/>
              <a:t>clínica</a:t>
            </a:r>
            <a:r>
              <a:rPr lang="en-CA" sz="2800" b="0" dirty="0"/>
              <a:t> de ASH </a:t>
            </a:r>
            <a:r>
              <a:rPr lang="en-CA" sz="2800" b="0" dirty="0" err="1"/>
              <a:t>sobre</a:t>
            </a:r>
            <a:r>
              <a:rPr lang="en-CA" sz="2800" b="0" dirty="0"/>
              <a:t> ETV</a:t>
            </a:r>
          </a:p>
        </p:txBody>
      </p:sp>
      <p:sp>
        <p:nvSpPr>
          <p:cNvPr id="3" name="Content Placeholder 2">
            <a:extLst>
              <a:ext uri="{FF2B5EF4-FFF2-40B4-BE49-F238E27FC236}">
                <a16:creationId xmlns:a16="http://schemas.microsoft.com/office/drawing/2014/main" id="{A00B8377-9FDE-4791-9707-C7B2337F5934}"/>
              </a:ext>
            </a:extLst>
          </p:cNvPr>
          <p:cNvSpPr>
            <a:spLocks noGrp="1"/>
          </p:cNvSpPr>
          <p:nvPr>
            <p:ph idx="1"/>
          </p:nvPr>
        </p:nvSpPr>
        <p:spPr>
          <a:xfrm>
            <a:off x="419100" y="2033094"/>
            <a:ext cx="10972800" cy="3954624"/>
          </a:xfrm>
        </p:spPr>
        <p:txBody>
          <a:bodyPr>
            <a:noAutofit/>
          </a:bodyPr>
          <a:lstStyle/>
          <a:p>
            <a:pPr marL="514350" indent="-514350">
              <a:buFont typeface="+mj-lt"/>
              <a:buAutoNum type="arabicPeriod"/>
            </a:pPr>
            <a:r>
              <a:rPr lang="es-CO" sz="2000" dirty="0"/>
              <a:t>Prevención de TEV en pacientes quirúrgicos hospitalizados</a:t>
            </a:r>
          </a:p>
          <a:p>
            <a:pPr marL="514350" indent="-514350">
              <a:buFont typeface="+mj-lt"/>
              <a:buAutoNum type="arabicPeriod"/>
            </a:pPr>
            <a:r>
              <a:rPr lang="es-CO" sz="2000" dirty="0"/>
              <a:t>Prevención de TEV en pacientes médicos hospitalizados</a:t>
            </a:r>
          </a:p>
          <a:p>
            <a:pPr marL="514350" indent="-514350">
              <a:buFont typeface="+mj-lt"/>
              <a:buAutoNum type="arabicPeriod"/>
            </a:pPr>
            <a:r>
              <a:rPr lang="es-CO" sz="2000" dirty="0"/>
              <a:t>Tratamiento de la TEV aguda (TVP y EP)</a:t>
            </a:r>
          </a:p>
          <a:p>
            <a:pPr marL="514350" indent="-514350">
              <a:buFont typeface="+mj-lt"/>
              <a:buAutoNum type="arabicPeriod"/>
            </a:pPr>
            <a:r>
              <a:rPr lang="es-CO" sz="2000" b="1" dirty="0"/>
              <a:t>Manejo óptimo de la terapia de anticoagulación</a:t>
            </a:r>
          </a:p>
          <a:p>
            <a:pPr marL="514350" indent="-514350">
              <a:buFont typeface="+mj-lt"/>
              <a:buAutoNum type="arabicPeriod"/>
            </a:pPr>
            <a:r>
              <a:rPr lang="es-CO" sz="2000" dirty="0"/>
              <a:t>Prevención y tratamiento de la TEV en pacientes con cáncer</a:t>
            </a:r>
          </a:p>
          <a:p>
            <a:pPr marL="514350" indent="-514350">
              <a:buFont typeface="+mj-lt"/>
              <a:buAutoNum type="arabicPeriod"/>
            </a:pPr>
            <a:r>
              <a:rPr lang="es-CO" sz="2000" dirty="0"/>
              <a:t>Trombocitopenia inducida por heparina (HIT)</a:t>
            </a:r>
          </a:p>
          <a:p>
            <a:pPr marL="514350" indent="-514350">
              <a:buFont typeface="+mj-lt"/>
              <a:buAutoNum type="arabicPeriod"/>
            </a:pPr>
            <a:r>
              <a:rPr lang="es-CO" sz="2000" dirty="0"/>
              <a:t>Trombofilia</a:t>
            </a:r>
          </a:p>
          <a:p>
            <a:pPr marL="514350" indent="-514350">
              <a:buFont typeface="+mj-lt"/>
              <a:buAutoNum type="arabicPeriod"/>
            </a:pPr>
            <a:r>
              <a:rPr lang="es-CO" sz="2000" dirty="0"/>
              <a:t>TEV pediátrico</a:t>
            </a:r>
          </a:p>
          <a:p>
            <a:pPr marL="514350" indent="-514350">
              <a:buFont typeface="+mj-lt"/>
              <a:buAutoNum type="arabicPeriod"/>
            </a:pPr>
            <a:r>
              <a:rPr lang="es-CO" sz="2000" dirty="0"/>
              <a:t>TEV en el contexto del embarazo</a:t>
            </a:r>
          </a:p>
          <a:p>
            <a:pPr marL="514350" indent="-514350">
              <a:buFont typeface="+mj-lt"/>
              <a:buAutoNum type="arabicPeriod"/>
            </a:pPr>
            <a:r>
              <a:rPr lang="es-CO" sz="2000" dirty="0"/>
              <a:t>Diagnóstico de TEV</a:t>
            </a:r>
            <a:endParaRPr lang="en-CA" sz="2000" dirty="0"/>
          </a:p>
        </p:txBody>
      </p:sp>
    </p:spTree>
    <p:extLst>
      <p:ext uri="{BB962C8B-B14F-4D97-AF65-F5344CB8AC3E}">
        <p14:creationId xmlns:p14="http://schemas.microsoft.com/office/powerpoint/2010/main" val="3313246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289769"/>
            <a:ext cx="10972800" cy="713539"/>
          </a:xfrm>
        </p:spPr>
        <p:txBody>
          <a:bodyPr lIns="0" tIns="0" rIns="0" bIns="0"/>
          <a:lstStyle/>
          <a:p>
            <a:r>
              <a:rPr lang="en-CA" sz="2800" b="0" dirty="0" err="1"/>
              <a:t>Resumen</a:t>
            </a:r>
            <a:br>
              <a:rPr lang="en-CA" sz="2800" b="0" dirty="0"/>
            </a:br>
            <a:r>
              <a:rPr lang="en-CA" sz="2000" b="0" dirty="0"/>
              <a:t>de Vuelta a </a:t>
            </a:r>
            <a:r>
              <a:rPr lang="en-CA" sz="2000" b="0" dirty="0" err="1"/>
              <a:t>Objetivos</a:t>
            </a:r>
            <a:endParaRPr lang="en-CA" sz="2800" b="0" dirty="0"/>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198194"/>
            <a:ext cx="10972800" cy="4139106"/>
          </a:xfrm>
        </p:spPr>
        <p:txBody>
          <a:bodyPr>
            <a:noAutofit/>
          </a:bodyPr>
          <a:lstStyle/>
          <a:p>
            <a:pPr marL="457200" indent="-457200">
              <a:buFont typeface="+mj-lt"/>
              <a:buAutoNum type="arabicPeriod"/>
            </a:pPr>
            <a:r>
              <a:rPr lang="en-CA" sz="2400" dirty="0" err="1"/>
              <a:t>Definir</a:t>
            </a:r>
            <a:r>
              <a:rPr lang="en-CA" sz="2400" dirty="0"/>
              <a:t> del </a:t>
            </a:r>
            <a:r>
              <a:rPr lang="en-CA" sz="2400" dirty="0" err="1"/>
              <a:t>nivel</a:t>
            </a:r>
            <a:r>
              <a:rPr lang="en-CA" sz="2400" dirty="0"/>
              <a:t> de </a:t>
            </a:r>
            <a:r>
              <a:rPr lang="en-CA" sz="2400" dirty="0" err="1"/>
              <a:t>atención</a:t>
            </a:r>
            <a:r>
              <a:rPr lang="en-CA" sz="2400" dirty="0"/>
              <a:t> y </a:t>
            </a:r>
            <a:r>
              <a:rPr lang="en-CA" sz="2400" dirty="0" err="1"/>
              <a:t>tipo</a:t>
            </a:r>
            <a:r>
              <a:rPr lang="en-CA" sz="2400" dirty="0"/>
              <a:t> de </a:t>
            </a:r>
            <a:r>
              <a:rPr lang="en-CA" sz="2400" dirty="0" err="1"/>
              <a:t>anticoagulación</a:t>
            </a:r>
            <a:r>
              <a:rPr lang="en-CA" sz="2400" dirty="0"/>
              <a:t> </a:t>
            </a:r>
            <a:r>
              <a:rPr lang="en-CA" sz="2400" dirty="0" err="1"/>
              <a:t>inicial</a:t>
            </a:r>
            <a:r>
              <a:rPr lang="en-CA" sz="2400" dirty="0"/>
              <a:t> de </a:t>
            </a:r>
            <a:r>
              <a:rPr lang="en-CA" sz="2400" dirty="0" err="1"/>
              <a:t>pacientes</a:t>
            </a:r>
            <a:r>
              <a:rPr lang="en-CA" sz="2400" dirty="0"/>
              <a:t> con TEV</a:t>
            </a:r>
          </a:p>
          <a:p>
            <a:pPr marL="876286" lvl="1" indent="-342900"/>
            <a:r>
              <a:rPr lang="en-CA" sz="1533" dirty="0">
                <a:solidFill>
                  <a:srgbClr val="E43D31"/>
                </a:solidFill>
              </a:rPr>
              <a:t>Casos de TVP y EP de bajo </a:t>
            </a:r>
            <a:r>
              <a:rPr lang="en-CA" sz="1533" dirty="0" err="1">
                <a:solidFill>
                  <a:srgbClr val="E43D31"/>
                </a:solidFill>
              </a:rPr>
              <a:t>riesgo</a:t>
            </a:r>
            <a:r>
              <a:rPr lang="en-CA" sz="1533" dirty="0">
                <a:solidFill>
                  <a:srgbClr val="E43D31"/>
                </a:solidFill>
              </a:rPr>
              <a:t> se </a:t>
            </a:r>
            <a:r>
              <a:rPr lang="en-CA" sz="1533" dirty="0" err="1">
                <a:solidFill>
                  <a:srgbClr val="E43D31"/>
                </a:solidFill>
              </a:rPr>
              <a:t>pueden</a:t>
            </a:r>
            <a:r>
              <a:rPr lang="en-CA" sz="1533" dirty="0">
                <a:solidFill>
                  <a:srgbClr val="E43D31"/>
                </a:solidFill>
              </a:rPr>
              <a:t> </a:t>
            </a:r>
            <a:r>
              <a:rPr lang="en-CA" sz="1533" dirty="0" err="1">
                <a:solidFill>
                  <a:srgbClr val="E43D31"/>
                </a:solidFill>
              </a:rPr>
              <a:t>manejar</a:t>
            </a:r>
            <a:r>
              <a:rPr lang="en-CA" sz="1533" dirty="0">
                <a:solidFill>
                  <a:srgbClr val="E43D31"/>
                </a:solidFill>
              </a:rPr>
              <a:t> </a:t>
            </a:r>
            <a:r>
              <a:rPr lang="en-CA" sz="1533" dirty="0" err="1">
                <a:solidFill>
                  <a:srgbClr val="E43D31"/>
                </a:solidFill>
              </a:rPr>
              <a:t>en</a:t>
            </a:r>
            <a:r>
              <a:rPr lang="en-CA" sz="1533" dirty="0">
                <a:solidFill>
                  <a:srgbClr val="E43D31"/>
                </a:solidFill>
              </a:rPr>
              <a:t> forma ambulatorial, </a:t>
            </a:r>
            <a:r>
              <a:rPr lang="en-CA" sz="1533" dirty="0" err="1">
                <a:solidFill>
                  <a:srgbClr val="E43D31"/>
                </a:solidFill>
              </a:rPr>
              <a:t>En</a:t>
            </a:r>
            <a:r>
              <a:rPr lang="en-CA" sz="1533" dirty="0">
                <a:solidFill>
                  <a:srgbClr val="E43D31"/>
                </a:solidFill>
              </a:rPr>
              <a:t> la </a:t>
            </a:r>
            <a:r>
              <a:rPr lang="en-CA" sz="1533" dirty="0" err="1">
                <a:solidFill>
                  <a:srgbClr val="E43D31"/>
                </a:solidFill>
              </a:rPr>
              <a:t>anticoagulación</a:t>
            </a:r>
            <a:r>
              <a:rPr lang="en-CA" sz="1533" dirty="0">
                <a:solidFill>
                  <a:srgbClr val="E43D31"/>
                </a:solidFill>
              </a:rPr>
              <a:t> </a:t>
            </a:r>
            <a:r>
              <a:rPr lang="en-CA" sz="1533" dirty="0" err="1">
                <a:solidFill>
                  <a:srgbClr val="E43D31"/>
                </a:solidFill>
              </a:rPr>
              <a:t>inicial</a:t>
            </a:r>
            <a:r>
              <a:rPr lang="en-CA" sz="1533" dirty="0">
                <a:solidFill>
                  <a:srgbClr val="E43D31"/>
                </a:solidFill>
              </a:rPr>
              <a:t> se </a:t>
            </a:r>
            <a:r>
              <a:rPr lang="en-CA" sz="1533" dirty="0" err="1">
                <a:solidFill>
                  <a:srgbClr val="E43D31"/>
                </a:solidFill>
              </a:rPr>
              <a:t>pueden</a:t>
            </a:r>
            <a:r>
              <a:rPr lang="en-CA" sz="1533" dirty="0">
                <a:solidFill>
                  <a:srgbClr val="E43D31"/>
                </a:solidFill>
              </a:rPr>
              <a:t> </a:t>
            </a:r>
            <a:r>
              <a:rPr lang="en-CA" sz="1533" dirty="0" err="1">
                <a:solidFill>
                  <a:srgbClr val="E43D31"/>
                </a:solidFill>
              </a:rPr>
              <a:t>emplear</a:t>
            </a:r>
            <a:r>
              <a:rPr lang="en-CA" sz="1533" dirty="0">
                <a:solidFill>
                  <a:srgbClr val="E43D31"/>
                </a:solidFill>
              </a:rPr>
              <a:t> ACOD, La </a:t>
            </a:r>
            <a:r>
              <a:rPr lang="en-CA" sz="1533" dirty="0" err="1">
                <a:solidFill>
                  <a:srgbClr val="E43D31"/>
                </a:solidFill>
              </a:rPr>
              <a:t>trombolisis</a:t>
            </a:r>
            <a:r>
              <a:rPr lang="en-CA" sz="1533" dirty="0">
                <a:solidFill>
                  <a:srgbClr val="E43D31"/>
                </a:solidFill>
              </a:rPr>
              <a:t> no </a:t>
            </a:r>
            <a:r>
              <a:rPr lang="en-CA" sz="1533" dirty="0" err="1">
                <a:solidFill>
                  <a:srgbClr val="E43D31"/>
                </a:solidFill>
              </a:rPr>
              <a:t>esta</a:t>
            </a:r>
            <a:r>
              <a:rPr lang="en-CA" sz="1533" dirty="0">
                <a:solidFill>
                  <a:srgbClr val="E43D31"/>
                </a:solidFill>
              </a:rPr>
              <a:t> </a:t>
            </a:r>
            <a:r>
              <a:rPr lang="en-CA" sz="1533" dirty="0" err="1">
                <a:solidFill>
                  <a:srgbClr val="E43D31"/>
                </a:solidFill>
              </a:rPr>
              <a:t>indicada</a:t>
            </a:r>
            <a:r>
              <a:rPr lang="en-CA" sz="1533" dirty="0">
                <a:solidFill>
                  <a:srgbClr val="E43D31"/>
                </a:solidFill>
              </a:rPr>
              <a:t> </a:t>
            </a:r>
            <a:r>
              <a:rPr lang="en-CA" sz="1533" dirty="0" err="1">
                <a:solidFill>
                  <a:srgbClr val="E43D31"/>
                </a:solidFill>
              </a:rPr>
              <a:t>en</a:t>
            </a:r>
            <a:r>
              <a:rPr lang="en-CA" sz="1533" dirty="0">
                <a:solidFill>
                  <a:srgbClr val="E43D31"/>
                </a:solidFill>
              </a:rPr>
              <a:t> TVP extensa </a:t>
            </a:r>
            <a:endParaRPr lang="en-CA" sz="2133" dirty="0">
              <a:solidFill>
                <a:srgbClr val="E43D31"/>
              </a:solidFill>
            </a:endParaRPr>
          </a:p>
          <a:p>
            <a:pPr marL="457200" indent="-457200">
              <a:buFont typeface="+mj-lt"/>
              <a:buAutoNum type="arabicPeriod"/>
            </a:pPr>
            <a:r>
              <a:rPr lang="en-CA" sz="2400" dirty="0" err="1">
                <a:solidFill>
                  <a:schemeClr val="bg2">
                    <a:lumMod val="50000"/>
                  </a:schemeClr>
                </a:solidFill>
              </a:rPr>
              <a:t>Establecer</a:t>
            </a:r>
            <a:r>
              <a:rPr lang="en-CA" sz="2400" dirty="0">
                <a:solidFill>
                  <a:schemeClr val="bg2">
                    <a:lumMod val="50000"/>
                  </a:schemeClr>
                </a:solidFill>
              </a:rPr>
              <a:t> el </a:t>
            </a:r>
            <a:r>
              <a:rPr lang="en-CA" sz="2400" dirty="0" err="1">
                <a:solidFill>
                  <a:schemeClr val="bg2">
                    <a:lumMod val="50000"/>
                  </a:schemeClr>
                </a:solidFill>
              </a:rPr>
              <a:t>Período</a:t>
            </a:r>
            <a:r>
              <a:rPr lang="en-CA" sz="2400" dirty="0">
                <a:solidFill>
                  <a:schemeClr val="bg2">
                    <a:lumMod val="50000"/>
                  </a:schemeClr>
                </a:solidFill>
              </a:rPr>
              <a:t> de </a:t>
            </a:r>
            <a:r>
              <a:rPr lang="en-CA" sz="2400" dirty="0" err="1">
                <a:solidFill>
                  <a:schemeClr val="bg2">
                    <a:lumMod val="50000"/>
                  </a:schemeClr>
                </a:solidFill>
              </a:rPr>
              <a:t>anticoagulación</a:t>
            </a:r>
            <a:r>
              <a:rPr lang="en-CA" sz="2400" dirty="0">
                <a:solidFill>
                  <a:schemeClr val="bg2">
                    <a:lumMod val="50000"/>
                  </a:schemeClr>
                </a:solidFill>
              </a:rPr>
              <a:t> </a:t>
            </a:r>
            <a:r>
              <a:rPr lang="en-CA" sz="2400" dirty="0" err="1">
                <a:solidFill>
                  <a:schemeClr val="bg2">
                    <a:lumMod val="50000"/>
                  </a:schemeClr>
                </a:solidFill>
              </a:rPr>
              <a:t>en</a:t>
            </a:r>
            <a:r>
              <a:rPr lang="en-CA" sz="2400" dirty="0">
                <a:solidFill>
                  <a:schemeClr val="bg2">
                    <a:lumMod val="50000"/>
                  </a:schemeClr>
                </a:solidFill>
              </a:rPr>
              <a:t> </a:t>
            </a:r>
            <a:r>
              <a:rPr lang="en-CA" sz="2400" dirty="0" err="1">
                <a:solidFill>
                  <a:schemeClr val="bg2">
                    <a:lumMod val="50000"/>
                  </a:schemeClr>
                </a:solidFill>
              </a:rPr>
              <a:t>evento</a:t>
            </a:r>
            <a:r>
              <a:rPr lang="en-CA" sz="2400" dirty="0">
                <a:solidFill>
                  <a:schemeClr val="bg2">
                    <a:lumMod val="50000"/>
                  </a:schemeClr>
                </a:solidFill>
              </a:rPr>
              <a:t> de TEV, </a:t>
            </a:r>
            <a:r>
              <a:rPr lang="en-CA" sz="2400" dirty="0" err="1">
                <a:solidFill>
                  <a:schemeClr val="bg2">
                    <a:lumMod val="50000"/>
                  </a:schemeClr>
                </a:solidFill>
              </a:rPr>
              <a:t>provocados</a:t>
            </a:r>
            <a:r>
              <a:rPr lang="en-CA" sz="2400" dirty="0">
                <a:solidFill>
                  <a:schemeClr val="bg2">
                    <a:lumMod val="50000"/>
                  </a:schemeClr>
                </a:solidFill>
              </a:rPr>
              <a:t> y no </a:t>
            </a:r>
            <a:r>
              <a:rPr lang="en-CA" sz="2400" dirty="0" err="1">
                <a:solidFill>
                  <a:schemeClr val="bg2">
                    <a:lumMod val="50000"/>
                  </a:schemeClr>
                </a:solidFill>
              </a:rPr>
              <a:t>provocados</a:t>
            </a:r>
            <a:r>
              <a:rPr lang="en-CA" sz="2400" dirty="0">
                <a:solidFill>
                  <a:schemeClr val="bg2">
                    <a:lumMod val="50000"/>
                  </a:schemeClr>
                </a:solidFill>
              </a:rPr>
              <a:t> con o sin </a:t>
            </a:r>
            <a:r>
              <a:rPr lang="en-CA" sz="2400" dirty="0" err="1">
                <a:solidFill>
                  <a:schemeClr val="bg2">
                    <a:lumMod val="50000"/>
                  </a:schemeClr>
                </a:solidFill>
              </a:rPr>
              <a:t>recurrencia</a:t>
            </a:r>
            <a:r>
              <a:rPr lang="en-CA" sz="2400" dirty="0">
                <a:solidFill>
                  <a:schemeClr val="bg2">
                    <a:lumMod val="50000"/>
                  </a:schemeClr>
                </a:solidFill>
              </a:rPr>
              <a:t>, con </a:t>
            </a:r>
            <a:r>
              <a:rPr lang="en-CA" sz="2400" dirty="0" err="1">
                <a:solidFill>
                  <a:schemeClr val="bg2">
                    <a:lumMod val="50000"/>
                  </a:schemeClr>
                </a:solidFill>
              </a:rPr>
              <a:t>nuevos</a:t>
            </a:r>
            <a:r>
              <a:rPr lang="en-CA" sz="2400" dirty="0">
                <a:solidFill>
                  <a:schemeClr val="bg2">
                    <a:lumMod val="50000"/>
                  </a:schemeClr>
                </a:solidFill>
              </a:rPr>
              <a:t> de TEV bajo </a:t>
            </a:r>
            <a:r>
              <a:rPr lang="en-CA" sz="2400" dirty="0" err="1">
                <a:solidFill>
                  <a:schemeClr val="bg2">
                    <a:lumMod val="50000"/>
                  </a:schemeClr>
                </a:solidFill>
              </a:rPr>
              <a:t>anticoagulación</a:t>
            </a:r>
            <a:endParaRPr lang="en-CA" sz="2400" dirty="0">
              <a:solidFill>
                <a:schemeClr val="bg2">
                  <a:lumMod val="50000"/>
                </a:schemeClr>
              </a:solidFill>
            </a:endParaRPr>
          </a:p>
          <a:p>
            <a:pPr lvl="1"/>
            <a:r>
              <a:rPr lang="en-CA" sz="1433" dirty="0" err="1">
                <a:solidFill>
                  <a:srgbClr val="FF0000"/>
                </a:solidFill>
              </a:rPr>
              <a:t>En</a:t>
            </a:r>
            <a:r>
              <a:rPr lang="en-CA" sz="1433" dirty="0">
                <a:solidFill>
                  <a:srgbClr val="FF0000"/>
                </a:solidFill>
              </a:rPr>
              <a:t> TEV no </a:t>
            </a:r>
            <a:r>
              <a:rPr lang="en-CA" sz="1433" dirty="0" err="1">
                <a:solidFill>
                  <a:srgbClr val="FF0000"/>
                </a:solidFill>
              </a:rPr>
              <a:t>provocada</a:t>
            </a:r>
            <a:r>
              <a:rPr lang="en-CA" sz="1433" dirty="0">
                <a:solidFill>
                  <a:srgbClr val="FF0000"/>
                </a:solidFill>
              </a:rPr>
              <a:t> y </a:t>
            </a:r>
            <a:r>
              <a:rPr lang="en-CA" sz="1433" dirty="0" err="1">
                <a:solidFill>
                  <a:srgbClr val="FF0000"/>
                </a:solidFill>
              </a:rPr>
              <a:t>recurrente</a:t>
            </a:r>
            <a:r>
              <a:rPr lang="en-CA" sz="1433" dirty="0">
                <a:solidFill>
                  <a:srgbClr val="FF0000"/>
                </a:solidFill>
              </a:rPr>
              <a:t> se debe </a:t>
            </a:r>
            <a:r>
              <a:rPr lang="en-CA" sz="1433" dirty="0" err="1">
                <a:solidFill>
                  <a:srgbClr val="FF0000"/>
                </a:solidFill>
              </a:rPr>
              <a:t>orientar</a:t>
            </a:r>
            <a:r>
              <a:rPr lang="en-CA" sz="1433" dirty="0">
                <a:solidFill>
                  <a:srgbClr val="FF0000"/>
                </a:solidFill>
              </a:rPr>
              <a:t> a </a:t>
            </a:r>
            <a:r>
              <a:rPr lang="en-CA" sz="1433" dirty="0" err="1">
                <a:solidFill>
                  <a:srgbClr val="FF0000"/>
                </a:solidFill>
              </a:rPr>
              <a:t>Anticoagulación</a:t>
            </a:r>
            <a:r>
              <a:rPr lang="en-CA" sz="1433" dirty="0">
                <a:solidFill>
                  <a:srgbClr val="FF0000"/>
                </a:solidFill>
              </a:rPr>
              <a:t> </a:t>
            </a:r>
            <a:r>
              <a:rPr lang="en-CA" sz="1433" dirty="0" err="1">
                <a:solidFill>
                  <a:srgbClr val="FF0000"/>
                </a:solidFill>
              </a:rPr>
              <a:t>indefinida</a:t>
            </a:r>
            <a:endParaRPr lang="en-CA" sz="2133" dirty="0">
              <a:solidFill>
                <a:schemeClr val="bg2">
                  <a:lumMod val="50000"/>
                </a:schemeClr>
              </a:solidFill>
            </a:endParaRPr>
          </a:p>
          <a:p>
            <a:pPr marL="457200" indent="-457200">
              <a:buFont typeface="+mj-lt"/>
              <a:buAutoNum type="arabicPeriod"/>
            </a:pPr>
            <a:r>
              <a:rPr lang="en-CA" sz="2400" dirty="0" err="1">
                <a:solidFill>
                  <a:schemeClr val="bg2">
                    <a:lumMod val="50000"/>
                  </a:schemeClr>
                </a:solidFill>
              </a:rPr>
              <a:t>Determinar</a:t>
            </a:r>
            <a:r>
              <a:rPr lang="en-CA" sz="2400" dirty="0">
                <a:solidFill>
                  <a:schemeClr val="bg2">
                    <a:lumMod val="50000"/>
                  </a:schemeClr>
                </a:solidFill>
              </a:rPr>
              <a:t> el </a:t>
            </a:r>
            <a:r>
              <a:rPr lang="en-CA" sz="2400" dirty="0" err="1">
                <a:solidFill>
                  <a:schemeClr val="bg2">
                    <a:lumMod val="50000"/>
                  </a:schemeClr>
                </a:solidFill>
              </a:rPr>
              <a:t>Rol</a:t>
            </a:r>
            <a:r>
              <a:rPr lang="en-CA" sz="2400" dirty="0">
                <a:solidFill>
                  <a:schemeClr val="bg2">
                    <a:lumMod val="50000"/>
                  </a:schemeClr>
                </a:solidFill>
              </a:rPr>
              <a:t> de los </a:t>
            </a:r>
            <a:r>
              <a:rPr lang="en-CA" sz="2400" dirty="0" err="1">
                <a:solidFill>
                  <a:schemeClr val="bg2">
                    <a:lumMod val="50000"/>
                  </a:schemeClr>
                </a:solidFill>
              </a:rPr>
              <a:t>puntajes</a:t>
            </a:r>
            <a:r>
              <a:rPr lang="en-CA" sz="2400" dirty="0">
                <a:solidFill>
                  <a:schemeClr val="bg2">
                    <a:lumMod val="50000"/>
                  </a:schemeClr>
                </a:solidFill>
              </a:rPr>
              <a:t> de </a:t>
            </a:r>
            <a:r>
              <a:rPr lang="en-CA" sz="2400" dirty="0" err="1">
                <a:solidFill>
                  <a:schemeClr val="bg2">
                    <a:lumMod val="50000"/>
                  </a:schemeClr>
                </a:solidFill>
              </a:rPr>
              <a:t>recurrencia</a:t>
            </a:r>
            <a:r>
              <a:rPr lang="en-CA" sz="2400" dirty="0">
                <a:solidFill>
                  <a:schemeClr val="bg2">
                    <a:lumMod val="50000"/>
                  </a:schemeClr>
                </a:solidFill>
              </a:rPr>
              <a:t> y </a:t>
            </a:r>
            <a:r>
              <a:rPr lang="en-CA" dirty="0" err="1">
                <a:solidFill>
                  <a:schemeClr val="bg2">
                    <a:lumMod val="50000"/>
                  </a:schemeClr>
                </a:solidFill>
              </a:rPr>
              <a:t>Dí</a:t>
            </a:r>
            <a:r>
              <a:rPr lang="en-CA" sz="2400" dirty="0" err="1">
                <a:solidFill>
                  <a:schemeClr val="bg2">
                    <a:lumMod val="50000"/>
                  </a:schemeClr>
                </a:solidFill>
              </a:rPr>
              <a:t>mero</a:t>
            </a:r>
            <a:r>
              <a:rPr lang="en-CA" sz="2400" dirty="0">
                <a:solidFill>
                  <a:schemeClr val="bg2">
                    <a:lumMod val="50000"/>
                  </a:schemeClr>
                </a:solidFill>
              </a:rPr>
              <a:t> D en </a:t>
            </a:r>
            <a:r>
              <a:rPr lang="en-CA" sz="2400" dirty="0" err="1">
                <a:solidFill>
                  <a:schemeClr val="bg2">
                    <a:lumMod val="50000"/>
                  </a:schemeClr>
                </a:solidFill>
              </a:rPr>
              <a:t>eventos</a:t>
            </a:r>
            <a:r>
              <a:rPr lang="en-CA" sz="2400" dirty="0">
                <a:solidFill>
                  <a:schemeClr val="bg2">
                    <a:lumMod val="50000"/>
                  </a:schemeClr>
                </a:solidFill>
              </a:rPr>
              <a:t> no </a:t>
            </a:r>
            <a:r>
              <a:rPr lang="en-CA" sz="2400" dirty="0" err="1">
                <a:solidFill>
                  <a:schemeClr val="bg2">
                    <a:lumMod val="50000"/>
                  </a:schemeClr>
                </a:solidFill>
              </a:rPr>
              <a:t>provocados</a:t>
            </a:r>
            <a:r>
              <a:rPr lang="en-CA" sz="2400" dirty="0">
                <a:solidFill>
                  <a:schemeClr val="bg2">
                    <a:lumMod val="50000"/>
                  </a:schemeClr>
                </a:solidFill>
              </a:rPr>
              <a:t>. </a:t>
            </a:r>
          </a:p>
          <a:p>
            <a:pPr marL="952485" lvl="1" indent="-342900"/>
            <a:r>
              <a:rPr lang="en-CA" sz="1633" dirty="0">
                <a:solidFill>
                  <a:srgbClr val="E43D31"/>
                </a:solidFill>
              </a:rPr>
              <a:t>No es </a:t>
            </a:r>
            <a:r>
              <a:rPr lang="en-CA" sz="1633" dirty="0" err="1">
                <a:solidFill>
                  <a:srgbClr val="E43D31"/>
                </a:solidFill>
              </a:rPr>
              <a:t>apropiado</a:t>
            </a:r>
            <a:r>
              <a:rPr lang="en-CA" sz="1633" dirty="0">
                <a:solidFill>
                  <a:srgbClr val="E43D31"/>
                </a:solidFill>
              </a:rPr>
              <a:t> el </a:t>
            </a:r>
            <a:r>
              <a:rPr lang="en-CA" sz="1633" dirty="0" err="1">
                <a:solidFill>
                  <a:srgbClr val="E43D31"/>
                </a:solidFill>
              </a:rPr>
              <a:t>uso</a:t>
            </a:r>
            <a:r>
              <a:rPr lang="en-CA" sz="1633" dirty="0">
                <a:solidFill>
                  <a:srgbClr val="E43D31"/>
                </a:solidFill>
              </a:rPr>
              <a:t> del </a:t>
            </a:r>
            <a:r>
              <a:rPr lang="en-CA" sz="1633" dirty="0" err="1">
                <a:solidFill>
                  <a:srgbClr val="E43D31"/>
                </a:solidFill>
              </a:rPr>
              <a:t>Dímero</a:t>
            </a:r>
            <a:r>
              <a:rPr lang="en-CA" sz="1633" dirty="0">
                <a:solidFill>
                  <a:srgbClr val="E43D31"/>
                </a:solidFill>
              </a:rPr>
              <a:t>  D y Sistema de </a:t>
            </a:r>
            <a:r>
              <a:rPr lang="en-CA" sz="1633" dirty="0" err="1">
                <a:solidFill>
                  <a:srgbClr val="E43D31"/>
                </a:solidFill>
              </a:rPr>
              <a:t>puntajes</a:t>
            </a:r>
            <a:r>
              <a:rPr lang="en-CA" sz="1633" dirty="0">
                <a:solidFill>
                  <a:srgbClr val="E43D31"/>
                </a:solidFill>
              </a:rPr>
              <a:t> para </a:t>
            </a:r>
            <a:r>
              <a:rPr lang="en-CA" sz="1633" dirty="0" err="1">
                <a:solidFill>
                  <a:srgbClr val="E43D31"/>
                </a:solidFill>
              </a:rPr>
              <a:t>guías</a:t>
            </a:r>
            <a:r>
              <a:rPr lang="en-CA" sz="1633" dirty="0">
                <a:solidFill>
                  <a:srgbClr val="E43D31"/>
                </a:solidFill>
              </a:rPr>
              <a:t> la </a:t>
            </a:r>
            <a:r>
              <a:rPr lang="en-CA" sz="1633" dirty="0" err="1">
                <a:solidFill>
                  <a:srgbClr val="E43D31"/>
                </a:solidFill>
              </a:rPr>
              <a:t>anticoagulación</a:t>
            </a:r>
            <a:r>
              <a:rPr lang="en-CA" sz="1633" dirty="0">
                <a:solidFill>
                  <a:srgbClr val="E43D31"/>
                </a:solidFill>
              </a:rPr>
              <a:t> en </a:t>
            </a:r>
            <a:r>
              <a:rPr lang="en-CA" sz="1637" dirty="0">
                <a:solidFill>
                  <a:srgbClr val="E43D31"/>
                </a:solidFill>
              </a:rPr>
              <a:t>forma </a:t>
            </a:r>
            <a:r>
              <a:rPr lang="en-CA" sz="1637" dirty="0" err="1">
                <a:solidFill>
                  <a:srgbClr val="E43D31"/>
                </a:solidFill>
              </a:rPr>
              <a:t>rutinaria</a:t>
            </a:r>
            <a:endParaRPr lang="en-CA" sz="1637" dirty="0">
              <a:solidFill>
                <a:srgbClr val="E43D31"/>
              </a:solidFill>
            </a:endParaRPr>
          </a:p>
          <a:p>
            <a:pPr marL="457200" indent="-457200">
              <a:buFont typeface="+mj-lt"/>
              <a:buAutoNum type="arabicPeriod"/>
            </a:pPr>
            <a:r>
              <a:rPr lang="en-CA" sz="2400" dirty="0" err="1"/>
              <a:t>Manejo</a:t>
            </a:r>
            <a:r>
              <a:rPr lang="en-CA" sz="2400" dirty="0"/>
              <a:t> de las </a:t>
            </a:r>
            <a:r>
              <a:rPr lang="en-CA" sz="2400" dirty="0" err="1"/>
              <a:t>complicaciones</a:t>
            </a:r>
            <a:r>
              <a:rPr lang="en-CA" sz="2400" dirty="0"/>
              <a:t> </a:t>
            </a:r>
            <a:r>
              <a:rPr lang="en-CA" sz="2400" dirty="0" err="1"/>
              <a:t>por</a:t>
            </a:r>
            <a:r>
              <a:rPr lang="en-CA" sz="2400" dirty="0"/>
              <a:t> </a:t>
            </a:r>
            <a:r>
              <a:rPr lang="en-CA" sz="2400" dirty="0" err="1"/>
              <a:t>anticoagulación</a:t>
            </a:r>
            <a:endParaRPr lang="en-CA" sz="2400" dirty="0"/>
          </a:p>
          <a:p>
            <a:pPr lvl="1"/>
            <a:r>
              <a:rPr lang="en-CA" sz="1633" dirty="0">
                <a:solidFill>
                  <a:srgbClr val="E43D31"/>
                </a:solidFill>
              </a:rPr>
              <a:t>En </a:t>
            </a:r>
            <a:r>
              <a:rPr lang="en-CA" sz="1633" dirty="0" err="1">
                <a:solidFill>
                  <a:srgbClr val="E43D31"/>
                </a:solidFill>
              </a:rPr>
              <a:t>reversión</a:t>
            </a:r>
            <a:r>
              <a:rPr lang="en-CA" sz="1633" dirty="0">
                <a:solidFill>
                  <a:srgbClr val="E43D31"/>
                </a:solidFill>
              </a:rPr>
              <a:t> de </a:t>
            </a:r>
            <a:r>
              <a:rPr lang="en-CA" sz="1633" dirty="0" err="1">
                <a:solidFill>
                  <a:srgbClr val="E43D31"/>
                </a:solidFill>
              </a:rPr>
              <a:t>anticoagulación</a:t>
            </a:r>
            <a:r>
              <a:rPr lang="en-CA" sz="1633" dirty="0">
                <a:solidFill>
                  <a:srgbClr val="E43D31"/>
                </a:solidFill>
              </a:rPr>
              <a:t> por </a:t>
            </a:r>
            <a:r>
              <a:rPr lang="en-CA" sz="1633" dirty="0" err="1">
                <a:solidFill>
                  <a:srgbClr val="E43D31"/>
                </a:solidFill>
              </a:rPr>
              <a:t>Warfarina</a:t>
            </a:r>
            <a:r>
              <a:rPr lang="en-CA" sz="1633" dirty="0">
                <a:solidFill>
                  <a:srgbClr val="E43D31"/>
                </a:solidFill>
              </a:rPr>
              <a:t> se </a:t>
            </a:r>
            <a:r>
              <a:rPr lang="en-CA" sz="1633" dirty="0" err="1">
                <a:solidFill>
                  <a:srgbClr val="E43D31"/>
                </a:solidFill>
              </a:rPr>
              <a:t>puede</a:t>
            </a:r>
            <a:r>
              <a:rPr lang="en-CA" sz="1633" dirty="0">
                <a:solidFill>
                  <a:srgbClr val="E43D31"/>
                </a:solidFill>
              </a:rPr>
              <a:t> </a:t>
            </a:r>
            <a:r>
              <a:rPr lang="en-CA" sz="1633" dirty="0" err="1">
                <a:solidFill>
                  <a:srgbClr val="E43D31"/>
                </a:solidFill>
              </a:rPr>
              <a:t>emplear</a:t>
            </a:r>
            <a:r>
              <a:rPr lang="en-CA" sz="1633" dirty="0">
                <a:solidFill>
                  <a:srgbClr val="E43D31"/>
                </a:solidFill>
              </a:rPr>
              <a:t> tanto CCP </a:t>
            </a:r>
            <a:r>
              <a:rPr lang="en-CA" sz="1633" dirty="0" err="1">
                <a:solidFill>
                  <a:srgbClr val="E43D31"/>
                </a:solidFill>
              </a:rPr>
              <a:t>como</a:t>
            </a:r>
            <a:r>
              <a:rPr lang="en-CA" sz="1633" dirty="0">
                <a:solidFill>
                  <a:srgbClr val="E43D31"/>
                </a:solidFill>
              </a:rPr>
              <a:t> PFC, </a:t>
            </a:r>
            <a:r>
              <a:rPr lang="en-CA" sz="1633" dirty="0" err="1">
                <a:solidFill>
                  <a:srgbClr val="E43D31"/>
                </a:solidFill>
              </a:rPr>
              <a:t>luego</a:t>
            </a:r>
            <a:r>
              <a:rPr lang="en-CA" sz="1633" dirty="0">
                <a:solidFill>
                  <a:srgbClr val="E43D31"/>
                </a:solidFill>
              </a:rPr>
              <a:t> del </a:t>
            </a:r>
            <a:r>
              <a:rPr lang="en-CA" sz="1633" dirty="0" err="1">
                <a:solidFill>
                  <a:srgbClr val="E43D31"/>
                </a:solidFill>
              </a:rPr>
              <a:t>evento</a:t>
            </a:r>
            <a:r>
              <a:rPr lang="en-CA" sz="1633" dirty="0">
                <a:solidFill>
                  <a:srgbClr val="E43D31"/>
                </a:solidFill>
              </a:rPr>
              <a:t>  </a:t>
            </a:r>
            <a:r>
              <a:rPr lang="en-CA" sz="1633" dirty="0" err="1">
                <a:solidFill>
                  <a:srgbClr val="E43D31"/>
                </a:solidFill>
              </a:rPr>
              <a:t>hemorrágico</a:t>
            </a:r>
            <a:r>
              <a:rPr lang="en-CA" sz="1633" dirty="0">
                <a:solidFill>
                  <a:srgbClr val="E43D31"/>
                </a:solidFill>
              </a:rPr>
              <a:t> </a:t>
            </a:r>
            <a:r>
              <a:rPr lang="en-CA" sz="1633" dirty="0" err="1">
                <a:solidFill>
                  <a:srgbClr val="E43D31"/>
                </a:solidFill>
              </a:rPr>
              <a:t>severo</a:t>
            </a:r>
            <a:r>
              <a:rPr lang="en-CA" sz="1633" dirty="0">
                <a:solidFill>
                  <a:srgbClr val="E43D31"/>
                </a:solidFill>
              </a:rPr>
              <a:t> es </a:t>
            </a:r>
            <a:r>
              <a:rPr lang="en-CA" sz="1633" dirty="0" err="1">
                <a:solidFill>
                  <a:srgbClr val="E43D31"/>
                </a:solidFill>
              </a:rPr>
              <a:t>apropiado</a:t>
            </a:r>
            <a:r>
              <a:rPr lang="en-CA" sz="1633" dirty="0">
                <a:solidFill>
                  <a:srgbClr val="E43D31"/>
                </a:solidFill>
              </a:rPr>
              <a:t> </a:t>
            </a:r>
            <a:r>
              <a:rPr lang="en-CA" sz="1633" dirty="0" err="1">
                <a:solidFill>
                  <a:srgbClr val="E43D31"/>
                </a:solidFill>
              </a:rPr>
              <a:t>reiniciar</a:t>
            </a:r>
            <a:r>
              <a:rPr lang="en-CA" sz="1633" dirty="0">
                <a:solidFill>
                  <a:srgbClr val="E43D31"/>
                </a:solidFill>
              </a:rPr>
              <a:t> </a:t>
            </a:r>
            <a:r>
              <a:rPr lang="en-CA" sz="1633" dirty="0" err="1">
                <a:solidFill>
                  <a:srgbClr val="E43D31"/>
                </a:solidFill>
              </a:rPr>
              <a:t>anticoagulación</a:t>
            </a:r>
            <a:r>
              <a:rPr lang="en-CA" sz="1633" dirty="0">
                <a:solidFill>
                  <a:srgbClr val="E43D31"/>
                </a:solidFill>
              </a:rPr>
              <a:t> entre 15 y 90 días</a:t>
            </a:r>
          </a:p>
        </p:txBody>
      </p:sp>
    </p:spTree>
    <p:extLst>
      <p:ext uri="{BB962C8B-B14F-4D97-AF65-F5344CB8AC3E}">
        <p14:creationId xmlns:p14="http://schemas.microsoft.com/office/powerpoint/2010/main" val="468315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11E9A9-7943-CB45-A77D-8169C8A9CBE7}"/>
              </a:ext>
            </a:extLst>
          </p:cNvPr>
          <p:cNvSpPr>
            <a:spLocks noGrp="1"/>
          </p:cNvSpPr>
          <p:nvPr>
            <p:ph type="title"/>
          </p:nvPr>
        </p:nvSpPr>
        <p:spPr/>
        <p:txBody>
          <a:bodyPr/>
          <a:lstStyle/>
          <a:p>
            <a:r>
              <a:rPr lang="en-CA" b="0" dirty="0" err="1"/>
              <a:t>Agradecimientos</a:t>
            </a:r>
            <a:endParaRPr lang="en-US" b="0" dirty="0"/>
          </a:p>
        </p:txBody>
      </p:sp>
      <p:sp>
        <p:nvSpPr>
          <p:cNvPr id="6" name="Content Placeholder 2">
            <a:extLst>
              <a:ext uri="{FF2B5EF4-FFF2-40B4-BE49-F238E27FC236}">
                <a16:creationId xmlns:a16="http://schemas.microsoft.com/office/drawing/2014/main" id="{341C5F3F-D67C-4BFC-BB16-9E8315A34AE2}"/>
              </a:ext>
            </a:extLst>
          </p:cNvPr>
          <p:cNvSpPr txBox="1">
            <a:spLocks/>
          </p:cNvSpPr>
          <p:nvPr/>
        </p:nvSpPr>
        <p:spPr>
          <a:xfrm>
            <a:off x="419100" y="2516850"/>
            <a:ext cx="10972800" cy="395462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67"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33"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sz="2400" dirty="0"/>
              <a:t>Miembros del equipo del Panel Latinoamericano de Directrices de TEV de ASH</a:t>
            </a:r>
          </a:p>
          <a:p>
            <a:r>
              <a:rPr lang="es-CO" sz="2400" dirty="0"/>
              <a:t>Miembros del equipo de ASH</a:t>
            </a:r>
          </a:p>
          <a:p>
            <a:r>
              <a:rPr lang="es-CO" sz="2400" dirty="0"/>
              <a:t>Centro GRADE de la Universidad McMaster</a:t>
            </a:r>
          </a:p>
          <a:p>
            <a:r>
              <a:rPr lang="es-CO" sz="2400" dirty="0"/>
              <a:t>Autores de ASH VTE </a:t>
            </a:r>
            <a:r>
              <a:rPr lang="es-CO" sz="2400" dirty="0" err="1"/>
              <a:t>Slide</a:t>
            </a:r>
            <a:r>
              <a:rPr lang="es-CO" sz="2400" dirty="0"/>
              <a:t> kit:</a:t>
            </a:r>
          </a:p>
          <a:p>
            <a:pPr lvl="1">
              <a:spcBef>
                <a:spcPts val="0"/>
              </a:spcBef>
            </a:pPr>
            <a:r>
              <a:rPr lang="en-US" sz="2133" cap="none" dirty="0"/>
              <a:t>Mario Luis Tejerina Valle, MD,  </a:t>
            </a:r>
            <a:r>
              <a:rPr lang="en-US" sz="2133" cap="none" dirty="0" err="1"/>
              <a:t>Caja</a:t>
            </a:r>
            <a:r>
              <a:rPr lang="en-US" sz="2133" cap="none" dirty="0"/>
              <a:t> </a:t>
            </a:r>
            <a:r>
              <a:rPr lang="en-US" sz="2133" cap="none" dirty="0" err="1"/>
              <a:t>Petrolera</a:t>
            </a:r>
            <a:r>
              <a:rPr lang="en-US" sz="2133" cap="none" dirty="0"/>
              <a:t> de </a:t>
            </a:r>
            <a:r>
              <a:rPr lang="en-US" sz="2133" cap="none" dirty="0" err="1"/>
              <a:t>Salud</a:t>
            </a:r>
            <a:r>
              <a:rPr lang="en-US" sz="2133" cap="none" dirty="0"/>
              <a:t> - Bolivia</a:t>
            </a:r>
          </a:p>
          <a:p>
            <a:pPr lvl="1">
              <a:spcBef>
                <a:spcPts val="0"/>
              </a:spcBef>
            </a:pPr>
            <a:r>
              <a:rPr lang="en-CA" sz="2133" cap="none" dirty="0"/>
              <a:t>Juan Carlos Serrano Casas, MD, Universidad Central de Venezuela </a:t>
            </a:r>
          </a:p>
          <a:p>
            <a:pPr marL="0" indent="0">
              <a:buNone/>
            </a:pPr>
            <a:endParaRPr lang="en-CA" sz="2400" dirty="0"/>
          </a:p>
          <a:p>
            <a:pPr marL="0" indent="0">
              <a:buNone/>
            </a:pPr>
            <a:r>
              <a:rPr lang="en-CA" sz="2400" dirty="0"/>
              <a:t>Mas </a:t>
            </a:r>
            <a:r>
              <a:rPr lang="en-CA" sz="2400" dirty="0" err="1"/>
              <a:t>información</a:t>
            </a:r>
            <a:r>
              <a:rPr lang="en-CA" sz="2400" dirty="0"/>
              <a:t> </a:t>
            </a:r>
            <a:r>
              <a:rPr lang="en-CA" sz="2400" dirty="0" err="1"/>
              <a:t>sobre</a:t>
            </a:r>
            <a:r>
              <a:rPr lang="en-CA" sz="2400" dirty="0"/>
              <a:t> </a:t>
            </a:r>
            <a:r>
              <a:rPr lang="en-CA" sz="2400" b="1" dirty="0"/>
              <a:t>las </a:t>
            </a:r>
            <a:r>
              <a:rPr lang="en-CA" sz="2400" b="1" dirty="0" err="1"/>
              <a:t>Guías</a:t>
            </a:r>
            <a:r>
              <a:rPr lang="en-CA" sz="2400" b="1" dirty="0"/>
              <a:t> de ASH para TEV: </a:t>
            </a:r>
            <a:r>
              <a:rPr lang="en-CA" sz="2400" b="1" dirty="0">
                <a:solidFill>
                  <a:srgbClr val="C00000"/>
                </a:solidFill>
                <a:hlinkClick r:id="rId2">
                  <a:extLst>
                    <a:ext uri="{A12FA001-AC4F-418D-AE19-62706E023703}">
                      <ahyp:hlinkClr xmlns:ahyp="http://schemas.microsoft.com/office/drawing/2018/hyperlinkcolor" val="tx"/>
                    </a:ext>
                  </a:extLst>
                </a:hlinkClick>
              </a:rPr>
              <a:t>www.hematology.org/VTE</a:t>
            </a:r>
            <a:endParaRPr lang="en-CA" sz="2400" b="1" dirty="0">
              <a:solidFill>
                <a:srgbClr val="C00000"/>
              </a:solidFill>
            </a:endParaRPr>
          </a:p>
          <a:p>
            <a:pPr marL="0" indent="0">
              <a:buNone/>
            </a:pPr>
            <a:endParaRPr lang="en-CA" sz="2400" dirty="0"/>
          </a:p>
        </p:txBody>
      </p:sp>
    </p:spTree>
    <p:extLst>
      <p:ext uri="{BB962C8B-B14F-4D97-AF65-F5344CB8AC3E}">
        <p14:creationId xmlns:p14="http://schemas.microsoft.com/office/powerpoint/2010/main" val="1761529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4D5DEEF-2556-4598-B76C-ECAD872B648B}"/>
              </a:ext>
            </a:extLst>
          </p:cNvPr>
          <p:cNvSpPr>
            <a:spLocks noGrp="1"/>
          </p:cNvSpPr>
          <p:nvPr>
            <p:ph type="title"/>
          </p:nvPr>
        </p:nvSpPr>
        <p:spPr>
          <a:xfrm>
            <a:off x="418272" y="1341007"/>
            <a:ext cx="10974143" cy="418271"/>
          </a:xfrm>
        </p:spPr>
        <p:txBody>
          <a:bodyPr>
            <a:noAutofit/>
          </a:bodyPr>
          <a:lstStyle/>
          <a:p>
            <a:pPr>
              <a:defRPr/>
            </a:pPr>
            <a:r>
              <a:rPr lang="en-CA" dirty="0"/>
              <a:t>¿Como se </a:t>
            </a:r>
            <a:r>
              <a:rPr lang="es-VE" dirty="0"/>
              <a:t>desarrollaron</a:t>
            </a:r>
            <a:r>
              <a:rPr lang="en-CA" dirty="0"/>
              <a:t> las </a:t>
            </a:r>
            <a:r>
              <a:rPr lang="es-VE" dirty="0"/>
              <a:t>guías</a:t>
            </a:r>
            <a:r>
              <a:rPr lang="en-CA" dirty="0"/>
              <a:t> ASH?</a:t>
            </a:r>
          </a:p>
        </p:txBody>
      </p:sp>
      <p:sp>
        <p:nvSpPr>
          <p:cNvPr id="13" name="TextBox 12">
            <a:extLst>
              <a:ext uri="{FF2B5EF4-FFF2-40B4-BE49-F238E27FC236}">
                <a16:creationId xmlns:a16="http://schemas.microsoft.com/office/drawing/2014/main" id="{3B45F5DF-F48B-472A-9DC0-3F6574AF6B2B}"/>
              </a:ext>
            </a:extLst>
          </p:cNvPr>
          <p:cNvSpPr txBox="1"/>
          <p:nvPr/>
        </p:nvSpPr>
        <p:spPr>
          <a:xfrm>
            <a:off x="702157" y="2033086"/>
            <a:ext cx="2460910" cy="3815264"/>
          </a:xfrm>
          <a:prstGeom prst="rect">
            <a:avLst/>
          </a:prstGeom>
          <a:solidFill>
            <a:srgbClr val="BEE0E4"/>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800" b="1" i="0" u="none" strike="noStrike" kern="1200" cap="none" spc="0" normalizeH="0" baseline="0" noProof="0" dirty="0">
                <a:ln>
                  <a:noFill/>
                </a:ln>
                <a:solidFill>
                  <a:srgbClr val="E43D31"/>
                </a:solidFill>
                <a:effectLst/>
                <a:uLnTx/>
                <a:uFillTx/>
                <a:latin typeface="Calibri" panose="020F0502020204030204" pitchFamily="34" charset="0"/>
                <a:ea typeface="+mn-ea"/>
                <a:cs typeface="Calibri" panose="020F0502020204030204" pitchFamily="34" charset="0"/>
              </a:rPr>
              <a:t>CONFORMACION </a:t>
            </a:r>
            <a:br>
              <a:rPr kumimoji="0" lang="es-CO" sz="1800" b="1" i="0" u="none" strike="noStrike" kern="1200" cap="none" spc="0" normalizeH="0" baseline="0" noProof="0" dirty="0">
                <a:ln>
                  <a:noFill/>
                </a:ln>
                <a:solidFill>
                  <a:srgbClr val="E43D31"/>
                </a:solidFill>
                <a:effectLst/>
                <a:uLnTx/>
                <a:uFillTx/>
                <a:latin typeface="Calibri" panose="020F0502020204030204" pitchFamily="34" charset="0"/>
                <a:ea typeface="+mn-ea"/>
                <a:cs typeface="Calibri" panose="020F0502020204030204" pitchFamily="34" charset="0"/>
              </a:rPr>
            </a:br>
            <a:r>
              <a:rPr kumimoji="0" lang="es-CO" sz="1800" b="1" i="0" u="none" strike="noStrike" kern="1200" cap="none" spc="0" normalizeH="0" baseline="0" noProof="0" dirty="0">
                <a:ln>
                  <a:noFill/>
                </a:ln>
                <a:solidFill>
                  <a:srgbClr val="E43D31"/>
                </a:solidFill>
                <a:effectLst/>
                <a:uLnTx/>
                <a:uFillTx/>
                <a:latin typeface="Calibri" panose="020F0502020204030204" pitchFamily="34" charset="0"/>
                <a:ea typeface="+mn-ea"/>
                <a:cs typeface="Calibri" panose="020F0502020204030204" pitchFamily="34" charset="0"/>
              </a:rPr>
              <a:t>DEL PANEL</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s-CO"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Cada panel se </a:t>
            </a:r>
            <a:br>
              <a:rPr kumimoji="0" lang="es-CO"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br>
            <a:r>
              <a:rPr kumimoji="0" lang="es-CO"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formó siguiendo criterios clave:</a:t>
            </a:r>
          </a:p>
          <a:p>
            <a:pPr marL="91440" marR="0" lvl="0" indent="-9144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s-CO" sz="1693"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Equilibrio en experiencia (incluidas disciplinas más allá de la hematología y pacientes)</a:t>
            </a:r>
          </a:p>
          <a:p>
            <a:pPr marL="91440" marR="0" lvl="0" indent="-9144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s-CO" sz="1693"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Atención a la minimización y gestión de COI</a:t>
            </a:r>
            <a:endParaRPr kumimoji="0" lang="en-CA" sz="1481"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endParaRPr>
          </a:p>
        </p:txBody>
      </p:sp>
      <p:sp>
        <p:nvSpPr>
          <p:cNvPr id="14" name="TextBox 13">
            <a:extLst>
              <a:ext uri="{FF2B5EF4-FFF2-40B4-BE49-F238E27FC236}">
                <a16:creationId xmlns:a16="http://schemas.microsoft.com/office/drawing/2014/main" id="{3F2AB45A-6715-4ADE-9C4F-9BE6E144F5C6}"/>
              </a:ext>
            </a:extLst>
          </p:cNvPr>
          <p:cNvSpPr txBox="1">
            <a:spLocks noChangeArrowheads="1"/>
          </p:cNvSpPr>
          <p:nvPr/>
        </p:nvSpPr>
        <p:spPr bwMode="auto">
          <a:xfrm>
            <a:off x="3331048" y="2033087"/>
            <a:ext cx="2879180" cy="1957888"/>
          </a:xfrm>
          <a:prstGeom prst="rect">
            <a:avLst/>
          </a:prstGeom>
          <a:solidFill>
            <a:srgbClr val="FED9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altLang="es-CO" sz="1800" b="1" i="0" u="none" strike="noStrike" kern="1200" cap="none" spc="0" normalizeH="0" baseline="0" noProof="0" dirty="0">
                <a:ln>
                  <a:noFill/>
                </a:ln>
                <a:solidFill>
                  <a:srgbClr val="E53E31"/>
                </a:solidFill>
                <a:effectLst/>
                <a:uLnTx/>
                <a:uFillTx/>
                <a:latin typeface="Calibri" panose="020F0502020204030204" pitchFamily="34" charset="0"/>
                <a:ea typeface="MS PGothic" panose="020B0600070205080204" pitchFamily="34" charset="-128"/>
                <a:cs typeface="Calibri" panose="020F0502020204030204" pitchFamily="34" charset="0"/>
              </a:rPr>
              <a:t>PREGUNTAS CLÍNICAS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altLang="es-CO"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S PGothic" panose="020B0600070205080204" pitchFamily="34" charset="-128"/>
                <a:cs typeface="Calibri" panose="020F0502020204030204" pitchFamily="34" charset="0"/>
              </a:rPr>
              <a:t>10 a 20 </a:t>
            </a:r>
            <a:r>
              <a:rPr kumimoji="0" lang="es-VE" altLang="es-CO"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S PGothic" panose="020B0600070205080204" pitchFamily="34" charset="-128"/>
                <a:cs typeface="Calibri" panose="020F0502020204030204" pitchFamily="34" charset="0"/>
              </a:rPr>
              <a:t>preguntas</a:t>
            </a:r>
            <a:r>
              <a:rPr kumimoji="0" lang="en-CA" altLang="es-CO"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S PGothic" panose="020B0600070205080204" pitchFamily="34" charset="-128"/>
                <a:cs typeface="Calibri" panose="020F0502020204030204" pitchFamily="34" charset="0"/>
              </a:rPr>
              <a:t> clínicamente relevantes generadas en formato PICO (población, </a:t>
            </a:r>
            <a:r>
              <a:rPr kumimoji="0" lang="es-ES_tradnl" altLang="es-CO" sz="1800" b="0" i="0" u="none" strike="noStrike" kern="1200" cap="none" spc="0" normalizeH="0" baseline="0" dirty="0">
                <a:ln>
                  <a:noFill/>
                </a:ln>
                <a:solidFill>
                  <a:prstClr val="black">
                    <a:lumMod val="50000"/>
                    <a:lumOff val="50000"/>
                  </a:prstClr>
                </a:solidFill>
                <a:effectLst/>
                <a:uLnTx/>
                <a:uFillTx/>
                <a:latin typeface="Calibri" panose="020F0502020204030204" pitchFamily="34" charset="0"/>
                <a:ea typeface="MS PGothic" panose="020B0600070205080204" pitchFamily="34" charset="-128"/>
                <a:cs typeface="Calibri" panose="020F0502020204030204" pitchFamily="34" charset="0"/>
              </a:rPr>
              <a:t>intervención</a:t>
            </a:r>
            <a:r>
              <a:rPr kumimoji="0" lang="en-CA" altLang="es-CO"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S PGothic" panose="020B0600070205080204" pitchFamily="34" charset="-128"/>
                <a:cs typeface="Calibri" panose="020F0502020204030204" pitchFamily="34" charset="0"/>
              </a:rPr>
              <a:t>, </a:t>
            </a:r>
            <a:r>
              <a:rPr kumimoji="0" lang="es-CO" altLang="es-CO" sz="1800" b="0" i="0" u="none" strike="noStrike" kern="1200" cap="none" spc="0" normalizeH="0" baseline="0" dirty="0">
                <a:ln>
                  <a:noFill/>
                </a:ln>
                <a:solidFill>
                  <a:prstClr val="black">
                    <a:lumMod val="50000"/>
                    <a:lumOff val="50000"/>
                  </a:prstClr>
                </a:solidFill>
                <a:effectLst/>
                <a:uLnTx/>
                <a:uFillTx/>
                <a:latin typeface="Calibri" panose="020F0502020204030204" pitchFamily="34" charset="0"/>
                <a:ea typeface="MS PGothic" panose="020B0600070205080204" pitchFamily="34" charset="-128"/>
                <a:cs typeface="Calibri" panose="020F0502020204030204" pitchFamily="34" charset="0"/>
              </a:rPr>
              <a:t>comparación</a:t>
            </a:r>
            <a:r>
              <a:rPr kumimoji="0" lang="en-CA" altLang="es-CO"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S PGothic" panose="020B0600070205080204" pitchFamily="34" charset="-128"/>
                <a:cs typeface="Calibri" panose="020F0502020204030204" pitchFamily="34" charset="0"/>
              </a:rPr>
              <a:t> y outcome)</a:t>
            </a:r>
          </a:p>
        </p:txBody>
      </p:sp>
      <p:sp>
        <p:nvSpPr>
          <p:cNvPr id="15" name="TextBox 14">
            <a:extLst>
              <a:ext uri="{FF2B5EF4-FFF2-40B4-BE49-F238E27FC236}">
                <a16:creationId xmlns:a16="http://schemas.microsoft.com/office/drawing/2014/main" id="{31E4CD13-37CE-47AF-90AF-7D9139B4BAAC}"/>
              </a:ext>
            </a:extLst>
          </p:cNvPr>
          <p:cNvSpPr txBox="1"/>
          <p:nvPr/>
        </p:nvSpPr>
        <p:spPr>
          <a:xfrm>
            <a:off x="6341251" y="2033085"/>
            <a:ext cx="2459230" cy="3815265"/>
          </a:xfrm>
          <a:prstGeom prst="rect">
            <a:avLst/>
          </a:prstGeom>
          <a:solidFill>
            <a:srgbClr val="C9D7A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O" sz="1800" b="1" i="0" u="none" strike="noStrike" kern="1200" cap="none" spc="0" normalizeH="0" baseline="0" noProof="0" dirty="0">
                <a:ln>
                  <a:noFill/>
                </a:ln>
                <a:solidFill>
                  <a:srgbClr val="E43D31"/>
                </a:solidFill>
                <a:effectLst/>
                <a:uLnTx/>
                <a:uFillTx/>
                <a:latin typeface="Calibri" panose="020F0502020204030204" pitchFamily="34" charset="0"/>
                <a:ea typeface="+mn-ea"/>
                <a:cs typeface="Calibri" panose="020F0502020204030204" pitchFamily="34" charset="0"/>
              </a:rPr>
              <a:t>SINTESIS DE EVIDENCIAS</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s-CO"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Análisis de la evidencia de cada pregunta PICO x revisión sistemática de efectos: </a:t>
            </a:r>
          </a:p>
          <a:p>
            <a:pPr marL="102870" marR="0" lvl="0" indent="-10287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Efectos </a:t>
            </a:r>
            <a:r>
              <a:rPr kumimoji="0" lang="es-CO" sz="1640" b="0" i="0" u="none" strike="noStrike" kern="1200" cap="none" spc="0" normalizeH="0" baseline="0" noProof="0" dirty="0">
                <a:ln>
                  <a:noFill/>
                </a:ln>
                <a:solidFill>
                  <a:prstClr val="white">
                    <a:lumMod val="50000"/>
                  </a:prstClr>
                </a:solidFill>
                <a:effectLst/>
                <a:uLnTx/>
                <a:uFillTx/>
                <a:latin typeface="Calibri" panose="020F0502020204030204" pitchFamily="34" charset="0"/>
                <a:ea typeface="+mn-ea"/>
                <a:cs typeface="Calibri" panose="020F0502020204030204" pitchFamily="34" charset="0"/>
              </a:rPr>
              <a:t>deseables</a:t>
            </a:r>
            <a:r>
              <a:rPr kumimoji="0" lang="es-CO"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 e indeseables</a:t>
            </a:r>
          </a:p>
          <a:p>
            <a:pPr marL="102870" marR="0" lvl="0" indent="-10287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Uso de recursos</a:t>
            </a:r>
          </a:p>
          <a:p>
            <a:pPr marL="102870" marR="0" lvl="0" indent="-10287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Factibilidad</a:t>
            </a:r>
          </a:p>
          <a:p>
            <a:pPr marL="102870" marR="0" lvl="0" indent="-10287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Aceptabilidad</a:t>
            </a:r>
          </a:p>
          <a:p>
            <a:pPr marL="102870" marR="0" lvl="0" indent="-10287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Accesibilidad</a:t>
            </a:r>
          </a:p>
          <a:p>
            <a:pPr marL="102870" marR="0" lvl="0" indent="-10287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O"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Valores y preferencias </a:t>
            </a:r>
            <a:br>
              <a:rPr kumimoji="0" lang="es-CO"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br>
            <a:r>
              <a:rPr kumimoji="0" lang="es-CO"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del paciente</a:t>
            </a:r>
            <a:endParaRPr kumimoji="0" lang="en-CA" sz="164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endParaRPr>
          </a:p>
        </p:txBody>
      </p:sp>
      <p:sp>
        <p:nvSpPr>
          <p:cNvPr id="16" name="TextBox 15">
            <a:extLst>
              <a:ext uri="{FF2B5EF4-FFF2-40B4-BE49-F238E27FC236}">
                <a16:creationId xmlns:a16="http://schemas.microsoft.com/office/drawing/2014/main" id="{23A27ACC-C83F-449D-BAED-D03087E294D5}"/>
              </a:ext>
            </a:extLst>
          </p:cNvPr>
          <p:cNvSpPr txBox="1">
            <a:spLocks noChangeArrowheads="1"/>
          </p:cNvSpPr>
          <p:nvPr/>
        </p:nvSpPr>
        <p:spPr bwMode="auto">
          <a:xfrm>
            <a:off x="3336086" y="4119405"/>
            <a:ext cx="2872461" cy="1728946"/>
          </a:xfrm>
          <a:prstGeom prst="rect">
            <a:avLst/>
          </a:prstGeom>
          <a:solidFill>
            <a:srgbClr val="FED9B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altLang="es-CO" sz="1481" b="1"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S PGothic" panose="020B0600070205080204" pitchFamily="34" charset="-128"/>
                <a:cs typeface="Calibri" panose="020F0502020204030204" pitchFamily="34" charset="0"/>
              </a:rPr>
              <a:t>EJEMPLO DE PREGUNTA PICO</a:t>
            </a:r>
          </a:p>
          <a:p>
            <a:pPr lvl="0">
              <a:defRPr/>
            </a:pPr>
            <a:r>
              <a:rPr lang="es-ES" altLang="es-CO" i="1" dirty="0">
                <a:solidFill>
                  <a:prstClr val="black">
                    <a:lumMod val="50000"/>
                    <a:lumOff val="50000"/>
                  </a:prstClr>
                </a:solidFill>
                <a:latin typeface="Calibri" panose="020F0502020204030204" pitchFamily="34" charset="0"/>
                <a:cs typeface="Calibri" panose="020F0502020204030204" pitchFamily="34" charset="0"/>
              </a:rPr>
              <a:t>En pacientes sometidos a procedimientos neuroquirúrgicos mayores, ¿debemos utilizar</a:t>
            </a:r>
          </a:p>
          <a:p>
            <a:pPr lvl="0">
              <a:defRPr/>
            </a:pPr>
            <a:r>
              <a:rPr lang="es-ES" altLang="es-CO" i="1" dirty="0">
                <a:solidFill>
                  <a:prstClr val="black">
                    <a:lumMod val="50000"/>
                    <a:lumOff val="50000"/>
                  </a:prstClr>
                </a:solidFill>
                <a:latin typeface="Calibri" panose="020F0502020204030204" pitchFamily="34" charset="0"/>
                <a:cs typeface="Calibri" panose="020F0502020204030204" pitchFamily="34" charset="0"/>
              </a:rPr>
              <a:t>tromboprofilaxis</a:t>
            </a:r>
            <a:r>
              <a:rPr lang="es-ES" altLang="es-CO" sz="1600" i="1" dirty="0">
                <a:solidFill>
                  <a:prstClr val="black">
                    <a:lumMod val="50000"/>
                    <a:lumOff val="50000"/>
                  </a:prstClr>
                </a:solidFill>
                <a:latin typeface="Calibri" panose="020F0502020204030204" pitchFamily="34" charset="0"/>
                <a:cs typeface="Calibri" panose="020F0502020204030204" pitchFamily="34" charset="0"/>
              </a:rPr>
              <a:t>?</a:t>
            </a:r>
            <a:r>
              <a:rPr kumimoji="0" lang="en-CA" altLang="es-CO" sz="1600" i="1"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cs typeface="Calibri" panose="020F0502020204030204" pitchFamily="34" charset="0"/>
              </a:rPr>
              <a:t> </a:t>
            </a:r>
          </a:p>
        </p:txBody>
      </p:sp>
      <p:sp>
        <p:nvSpPr>
          <p:cNvPr id="17" name="Rectangle 16">
            <a:extLst>
              <a:ext uri="{FF2B5EF4-FFF2-40B4-BE49-F238E27FC236}">
                <a16:creationId xmlns:a16="http://schemas.microsoft.com/office/drawing/2014/main" id="{20C76E0E-D261-421A-BEAB-A851B842324F}"/>
              </a:ext>
            </a:extLst>
          </p:cNvPr>
          <p:cNvSpPr/>
          <p:nvPr/>
        </p:nvSpPr>
        <p:spPr>
          <a:xfrm>
            <a:off x="8933185" y="2033087"/>
            <a:ext cx="2459230" cy="3815264"/>
          </a:xfrm>
          <a:prstGeom prst="rect">
            <a:avLst/>
          </a:prstGeom>
          <a:solidFill>
            <a:srgbClr val="8B80A3">
              <a:alpha val="47059"/>
            </a:srgbClr>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srgbClr val="E43D31"/>
                </a:solidFill>
                <a:effectLst/>
                <a:uLnTx/>
                <a:uFillTx/>
                <a:latin typeface="Calibri" panose="020F0502020204030204" pitchFamily="34" charset="0"/>
                <a:ea typeface="+mn-ea"/>
                <a:cs typeface="Calibri" panose="020F0502020204030204" pitchFamily="34" charset="0"/>
              </a:rPr>
              <a:t>REDACCION DE RECOMENDACIONES </a:t>
            </a:r>
            <a:endParaRPr kumimoji="0" lang="en-CA" sz="1800" b="1"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Recomendaciones hechas por </a:t>
            </a:r>
            <a:r>
              <a:rPr kumimoji="0" lang="es-VE"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miembros</a:t>
            </a:r>
            <a:r>
              <a:rPr kumimoji="0" lang="en-CA"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 del panel basados en </a:t>
            </a:r>
            <a:r>
              <a:rPr kumimoji="0" lang="es-VE"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evidencia</a:t>
            </a:r>
            <a:r>
              <a:rPr kumimoji="0" lang="en-CA"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 de todos los </a:t>
            </a:r>
            <a:r>
              <a:rPr kumimoji="0" lang="es-VE" sz="1800" b="0" i="0" u="none" strike="noStrike" kern="1200" cap="none" spc="0" normalizeH="0" baseline="0" noProof="0" dirty="0">
                <a:ln>
                  <a:noFill/>
                </a:ln>
                <a:solidFill>
                  <a:prstClr val="black">
                    <a:lumMod val="50000"/>
                    <a:lumOff val="50000"/>
                  </a:prstClr>
                </a:solidFill>
                <a:effectLst/>
                <a:uLnTx/>
                <a:uFillTx/>
                <a:latin typeface="Calibri" panose="020F0502020204030204" pitchFamily="34" charset="0"/>
                <a:ea typeface="+mn-ea"/>
                <a:cs typeface="Calibri" panose="020F0502020204030204" pitchFamily="34" charset="0"/>
              </a:rPr>
              <a:t>factores</a:t>
            </a:r>
          </a:p>
        </p:txBody>
      </p:sp>
      <p:sp>
        <p:nvSpPr>
          <p:cNvPr id="2" name="TextBox 1">
            <a:extLst>
              <a:ext uri="{FF2B5EF4-FFF2-40B4-BE49-F238E27FC236}">
                <a16:creationId xmlns:a16="http://schemas.microsoft.com/office/drawing/2014/main" id="{5FED1BDD-36E2-D1DF-3FC5-A3B8AB768053}"/>
              </a:ext>
            </a:extLst>
          </p:cNvPr>
          <p:cNvSpPr txBox="1"/>
          <p:nvPr/>
        </p:nvSpPr>
        <p:spPr>
          <a:xfrm>
            <a:off x="702157" y="5976780"/>
            <a:ext cx="11189089" cy="523220"/>
          </a:xfrm>
          <a:prstGeom prst="rect">
            <a:avLst/>
          </a:prstGeom>
          <a:noFill/>
        </p:spPr>
        <p:txBody>
          <a:bodyPr wrap="square" lIns="91440" tIns="45720" rIns="91440" bIns="45720" anchor="t">
            <a:spAutoFit/>
          </a:bodyPr>
          <a:lstStyle/>
          <a:p>
            <a:r>
              <a:rPr lang="es-ES" sz="1400" b="1" i="1" dirty="0">
                <a:solidFill>
                  <a:srgbClr val="2E2D2D"/>
                </a:solidFill>
                <a:latin typeface="Arial"/>
                <a:cs typeface="Arial"/>
              </a:rPr>
              <a:t>Las directrices de ASH son revisadas anualmente por grupos de trabajo formados por expertos convocados por ASH. Los </a:t>
            </a:r>
            <a:r>
              <a:rPr lang="es-ES" sz="1400" b="1" i="1">
                <a:solidFill>
                  <a:srgbClr val="2E2D2D"/>
                </a:solidFill>
                <a:latin typeface="Arial"/>
                <a:cs typeface="Arial"/>
              </a:rPr>
              <a:t>recursos derivados de las directrices que requieren actualización se remueven del sitio web de ASH.</a:t>
            </a:r>
            <a:endParaRPr lang="en-US" sz="1400" b="1" i="1" dirty="0">
              <a:solidFill>
                <a:srgbClr val="2E2D2D"/>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2FA6C-4881-4C85-A97C-32F755E3E479}"/>
              </a:ext>
            </a:extLst>
          </p:cNvPr>
          <p:cNvSpPr>
            <a:spLocks noGrp="1"/>
          </p:cNvSpPr>
          <p:nvPr>
            <p:ph type="title"/>
          </p:nvPr>
        </p:nvSpPr>
        <p:spPr>
          <a:xfrm>
            <a:off x="419099" y="1340569"/>
            <a:ext cx="10972801" cy="418113"/>
          </a:xfrm>
        </p:spPr>
        <p:txBody>
          <a:bodyPr>
            <a:noAutofit/>
          </a:bodyPr>
          <a:lstStyle/>
          <a:p>
            <a:r>
              <a:rPr lang="en-CA" dirty="0"/>
              <a:t>¿Como los </a:t>
            </a:r>
            <a:r>
              <a:rPr lang="es-VE" dirty="0"/>
              <a:t>pacientes</a:t>
            </a:r>
            <a:r>
              <a:rPr lang="en-CA" dirty="0"/>
              <a:t> y </a:t>
            </a:r>
            <a:r>
              <a:rPr lang="en-CA" dirty="0" err="1"/>
              <a:t>médicos</a:t>
            </a:r>
            <a:r>
              <a:rPr lang="en-CA" dirty="0"/>
              <a:t> </a:t>
            </a:r>
            <a:r>
              <a:rPr lang="es-VE" dirty="0"/>
              <a:t>deben</a:t>
            </a:r>
            <a:r>
              <a:rPr lang="en-CA" dirty="0"/>
              <a:t> usar </a:t>
            </a:r>
            <a:r>
              <a:rPr lang="es-VE" dirty="0"/>
              <a:t>estas</a:t>
            </a:r>
            <a:r>
              <a:rPr lang="en-CA" dirty="0"/>
              <a:t> guías?</a:t>
            </a:r>
          </a:p>
        </p:txBody>
      </p:sp>
      <p:graphicFrame>
        <p:nvGraphicFramePr>
          <p:cNvPr id="6" name="Table 5">
            <a:extLst>
              <a:ext uri="{FF2B5EF4-FFF2-40B4-BE49-F238E27FC236}">
                <a16:creationId xmlns:a16="http://schemas.microsoft.com/office/drawing/2014/main" id="{F8B74E2E-F74E-4D69-B6EB-94F0525DA7FD}"/>
              </a:ext>
            </a:extLst>
          </p:cNvPr>
          <p:cNvGraphicFramePr>
            <a:graphicFrameLocks noGrp="1"/>
          </p:cNvGraphicFramePr>
          <p:nvPr>
            <p:extLst>
              <p:ext uri="{D42A27DB-BD31-4B8C-83A1-F6EECF244321}">
                <p14:modId xmlns:p14="http://schemas.microsoft.com/office/powerpoint/2010/main" val="327698122"/>
              </p:ext>
            </p:extLst>
          </p:nvPr>
        </p:nvGraphicFramePr>
        <p:xfrm>
          <a:off x="992541" y="2535101"/>
          <a:ext cx="9825916" cy="2950607"/>
        </p:xfrm>
        <a:graphic>
          <a:graphicData uri="http://schemas.openxmlformats.org/drawingml/2006/table">
            <a:tbl>
              <a:tblPr firstRow="1" bandRow="1">
                <a:tableStyleId>{5940675A-B579-460E-94D1-54222C63F5DA}</a:tableStyleId>
              </a:tblPr>
              <a:tblGrid>
                <a:gridCol w="1611007">
                  <a:extLst>
                    <a:ext uri="{9D8B030D-6E8A-4147-A177-3AD203B41FA5}">
                      <a16:colId xmlns:a16="http://schemas.microsoft.com/office/drawing/2014/main" val="20000"/>
                    </a:ext>
                  </a:extLst>
                </a:gridCol>
                <a:gridCol w="3793563">
                  <a:extLst>
                    <a:ext uri="{9D8B030D-6E8A-4147-A177-3AD203B41FA5}">
                      <a16:colId xmlns:a16="http://schemas.microsoft.com/office/drawing/2014/main" val="20001"/>
                    </a:ext>
                  </a:extLst>
                </a:gridCol>
                <a:gridCol w="4421346">
                  <a:extLst>
                    <a:ext uri="{9D8B030D-6E8A-4147-A177-3AD203B41FA5}">
                      <a16:colId xmlns:a16="http://schemas.microsoft.com/office/drawing/2014/main" val="20002"/>
                    </a:ext>
                  </a:extLst>
                </a:gridCol>
              </a:tblGrid>
              <a:tr h="624254">
                <a:tc>
                  <a:txBody>
                    <a:bodyPr/>
                    <a:lstStyle/>
                    <a:p>
                      <a:endParaRPr lang="en-CA" sz="1800" b="1" dirty="0">
                        <a:solidFill>
                          <a:schemeClr val="tx1">
                            <a:lumMod val="50000"/>
                            <a:lumOff val="50000"/>
                          </a:schemeClr>
                        </a:solidFill>
                      </a:endParaRP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09585" rtl="0" eaLnBrk="1" fontAlgn="auto" latinLnBrk="0" hangingPunct="1">
                        <a:lnSpc>
                          <a:spcPct val="100000"/>
                        </a:lnSpc>
                        <a:spcBef>
                          <a:spcPts val="0"/>
                        </a:spcBef>
                        <a:spcAft>
                          <a:spcPts val="0"/>
                        </a:spcAft>
                        <a:buClrTx/>
                        <a:buSzTx/>
                        <a:buFontTx/>
                        <a:buNone/>
                        <a:tabLst/>
                        <a:defRPr/>
                      </a:pPr>
                      <a:r>
                        <a:rPr lang="en-CA" sz="1800" b="1" dirty="0">
                          <a:solidFill>
                            <a:schemeClr val="bg1"/>
                          </a:solidFill>
                        </a:rPr>
                        <a:t>Recomendación FUERTE</a:t>
                      </a:r>
                      <a:br>
                        <a:rPr lang="en-CA" sz="1800" b="1" dirty="0">
                          <a:solidFill>
                            <a:schemeClr val="bg1"/>
                          </a:solidFill>
                        </a:rPr>
                      </a:br>
                      <a:r>
                        <a:rPr lang="en-CA" sz="1800" b="0" dirty="0">
                          <a:solidFill>
                            <a:schemeClr val="bg1"/>
                          </a:solidFill>
                        </a:rPr>
                        <a:t>(“El panel recomienda…”)</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a:txBody>
                    <a:bodyPr/>
                    <a:lstStyle/>
                    <a:p>
                      <a:pPr algn="ctr"/>
                      <a:r>
                        <a:rPr lang="en-CA" sz="1800" b="1" dirty="0">
                          <a:solidFill>
                            <a:schemeClr val="bg1"/>
                          </a:solidFill>
                        </a:rPr>
                        <a:t>Recomendación CONDITIONAL</a:t>
                      </a:r>
                    </a:p>
                    <a:p>
                      <a:pPr algn="ctr"/>
                      <a:r>
                        <a:rPr lang="en-CA" sz="1800" b="0" dirty="0">
                          <a:solidFill>
                            <a:schemeClr val="bg1"/>
                          </a:solidFill>
                        </a:rPr>
                        <a:t>(“El</a:t>
                      </a:r>
                      <a:r>
                        <a:rPr lang="en-CA" sz="1800" b="0" baseline="0" dirty="0">
                          <a:solidFill>
                            <a:schemeClr val="bg1"/>
                          </a:solidFill>
                        </a:rPr>
                        <a:t> </a:t>
                      </a:r>
                      <a:r>
                        <a:rPr lang="en-CA" sz="1800" b="0" dirty="0">
                          <a:solidFill>
                            <a:schemeClr val="bg1"/>
                          </a:solidFill>
                        </a:rPr>
                        <a:t> panel </a:t>
                      </a:r>
                      <a:r>
                        <a:rPr lang="en-CA" sz="1800" b="0" dirty="0" err="1">
                          <a:solidFill>
                            <a:schemeClr val="bg1"/>
                          </a:solidFill>
                        </a:rPr>
                        <a:t>sugiere</a:t>
                      </a:r>
                      <a:r>
                        <a:rPr lang="en-CA" sz="1800" b="0" dirty="0">
                          <a:solidFill>
                            <a:schemeClr val="bg1"/>
                          </a:solidFill>
                        </a:rPr>
                        <a:t> …”)</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10000"/>
                  </a:ext>
                </a:extLst>
              </a:tr>
              <a:tr h="767384">
                <a:tc>
                  <a:txBody>
                    <a:bodyPr/>
                    <a:lstStyle/>
                    <a:p>
                      <a:r>
                        <a:rPr lang="en-CA" sz="1800" b="1" dirty="0">
                          <a:solidFill>
                            <a:schemeClr val="tx1">
                              <a:lumMod val="50000"/>
                              <a:lumOff val="50000"/>
                            </a:schemeClr>
                          </a:solidFill>
                        </a:rPr>
                        <a:t>Para pacientes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en-CA" sz="1800" dirty="0">
                          <a:solidFill>
                            <a:schemeClr val="tx1">
                              <a:lumMod val="50000"/>
                              <a:lumOff val="50000"/>
                            </a:schemeClr>
                          </a:solidFill>
                        </a:rPr>
                        <a:t>La mayoria de los individuos van a querer la intervencion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800" dirty="0">
                          <a:solidFill>
                            <a:schemeClr val="tx1">
                              <a:lumMod val="50000"/>
                              <a:lumOff val="50000"/>
                            </a:schemeClr>
                          </a:solidFill>
                        </a:rPr>
                        <a:t>La mayoria de los individuos van a querer la intervencion, pero varios no.</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1543165">
                <a:tc>
                  <a:txBody>
                    <a:bodyPr/>
                    <a:lstStyle/>
                    <a:p>
                      <a:r>
                        <a:rPr lang="en-CA" sz="1800" b="1" dirty="0">
                          <a:solidFill>
                            <a:schemeClr val="tx1">
                              <a:lumMod val="50000"/>
                              <a:lumOff val="50000"/>
                            </a:schemeClr>
                          </a:solidFill>
                        </a:rPr>
                        <a:t>Para clínicos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800" dirty="0">
                          <a:solidFill>
                            <a:schemeClr val="tx1">
                              <a:lumMod val="50000"/>
                              <a:lumOff val="50000"/>
                            </a:schemeClr>
                          </a:solidFill>
                        </a:rPr>
                        <a:t>La mayoria de los </a:t>
                      </a:r>
                      <a:r>
                        <a:rPr lang="en-CA" sz="1800" dirty="0" err="1">
                          <a:solidFill>
                            <a:schemeClr val="tx1">
                              <a:lumMod val="50000"/>
                              <a:lumOff val="50000"/>
                            </a:schemeClr>
                          </a:solidFill>
                        </a:rPr>
                        <a:t>individuos</a:t>
                      </a:r>
                      <a:r>
                        <a:rPr lang="en-CA" sz="1800" dirty="0">
                          <a:solidFill>
                            <a:schemeClr val="tx1">
                              <a:lumMod val="50000"/>
                              <a:lumOff val="50000"/>
                            </a:schemeClr>
                          </a:solidFill>
                        </a:rPr>
                        <a:t> </a:t>
                      </a:r>
                      <a:r>
                        <a:rPr lang="en-CA" sz="1800" dirty="0" err="1">
                          <a:solidFill>
                            <a:schemeClr val="bg1">
                              <a:lumMod val="50000"/>
                            </a:schemeClr>
                          </a:solidFill>
                        </a:rPr>
                        <a:t>deberían</a:t>
                      </a:r>
                      <a:r>
                        <a:rPr lang="en-CA" sz="1800" dirty="0">
                          <a:solidFill>
                            <a:srgbClr val="FF0000"/>
                          </a:solidFill>
                        </a:rPr>
                        <a:t> </a:t>
                      </a:r>
                      <a:r>
                        <a:rPr lang="en-CA" sz="1800" dirty="0">
                          <a:solidFill>
                            <a:schemeClr val="tx1">
                              <a:lumMod val="50000"/>
                              <a:lumOff val="50000"/>
                            </a:schemeClr>
                          </a:solidFill>
                        </a:rPr>
                        <a:t>recibir la intervencion.</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es-CO" sz="1800" dirty="0">
                          <a:solidFill>
                            <a:schemeClr val="tx1">
                              <a:lumMod val="50000"/>
                              <a:lumOff val="50000"/>
                            </a:schemeClr>
                          </a:solidFill>
                        </a:rPr>
                        <a:t>Diferentes opciones serán apropiadas para diferentes pacientes, dependiendo de sus valores y preferencias. Utilice la toma de decisiones compartida.</a:t>
                      </a:r>
                      <a:endParaRPr lang="en-CA" sz="1800" dirty="0">
                        <a:solidFill>
                          <a:schemeClr val="tx1">
                            <a:lumMod val="50000"/>
                            <a:lumOff val="50000"/>
                          </a:schemeClr>
                        </a:solidFill>
                      </a:endParaRP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340569"/>
            <a:ext cx="10972800" cy="713539"/>
          </a:xfrm>
        </p:spPr>
        <p:txBody>
          <a:bodyPr lIns="0" tIns="0" rIns="0" bIns="0"/>
          <a:lstStyle/>
          <a:p>
            <a:r>
              <a:rPr lang="en-CA" sz="2800" b="0" dirty="0"/>
              <a:t>Objetivos</a:t>
            </a:r>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033094"/>
            <a:ext cx="10972800" cy="3954624"/>
          </a:xfrm>
        </p:spPr>
        <p:txBody>
          <a:bodyPr>
            <a:normAutofit fontScale="92500"/>
          </a:bodyPr>
          <a:lstStyle/>
          <a:p>
            <a:pPr marL="514350" indent="-514350">
              <a:buFont typeface="+mj-lt"/>
              <a:buAutoNum type="arabicPeriod"/>
            </a:pPr>
            <a:r>
              <a:rPr lang="en-CA" dirty="0"/>
              <a:t>Al final de esta sesión, Ud debe estar capacitado para:</a:t>
            </a:r>
          </a:p>
          <a:p>
            <a:pPr marL="514350" indent="-514350">
              <a:buFont typeface="+mj-lt"/>
              <a:buAutoNum type="arabicPeriod"/>
            </a:pPr>
            <a:endParaRPr lang="en-CA" dirty="0"/>
          </a:p>
          <a:p>
            <a:pPr marL="514350" indent="-514350">
              <a:buFont typeface="+mj-lt"/>
              <a:buAutoNum type="arabicPeriod"/>
            </a:pPr>
            <a:r>
              <a:rPr lang="en-CA" dirty="0"/>
              <a:t>Definir del nivel de atención y tipo de anticoagulación inicial de pacientes con TEV’</a:t>
            </a:r>
          </a:p>
          <a:p>
            <a:pPr marL="514350" indent="-514350">
              <a:buFont typeface="+mj-lt"/>
              <a:buAutoNum type="arabicPeriod"/>
            </a:pPr>
            <a:endParaRPr lang="en-CA" dirty="0"/>
          </a:p>
          <a:p>
            <a:pPr marL="514350" indent="-514350">
              <a:buFont typeface="+mj-lt"/>
              <a:buAutoNum type="arabicPeriod"/>
            </a:pPr>
            <a:r>
              <a:rPr lang="en-CA" dirty="0"/>
              <a:t>Establecer el período de </a:t>
            </a:r>
            <a:r>
              <a:rPr lang="en-CA" dirty="0" err="1"/>
              <a:t>anticoagulación</a:t>
            </a:r>
            <a:r>
              <a:rPr lang="en-CA" dirty="0"/>
              <a:t>  de </a:t>
            </a:r>
            <a:r>
              <a:rPr lang="en-CA" dirty="0" err="1"/>
              <a:t>acuerdo</a:t>
            </a:r>
            <a:r>
              <a:rPr lang="en-CA" dirty="0"/>
              <a:t> con el </a:t>
            </a:r>
            <a:r>
              <a:rPr lang="en-CA" dirty="0" err="1"/>
              <a:t>evento</a:t>
            </a:r>
            <a:r>
              <a:rPr lang="en-CA" dirty="0"/>
              <a:t> de TEV, provocados y no </a:t>
            </a:r>
            <a:r>
              <a:rPr lang="en-CA" dirty="0" err="1"/>
              <a:t>provocados</a:t>
            </a:r>
            <a:r>
              <a:rPr lang="en-CA" dirty="0"/>
              <a:t> con o sin </a:t>
            </a:r>
            <a:r>
              <a:rPr lang="en-CA" dirty="0" err="1"/>
              <a:t>recurrencia</a:t>
            </a:r>
            <a:r>
              <a:rPr lang="en-CA" dirty="0"/>
              <a:t>, con </a:t>
            </a:r>
            <a:r>
              <a:rPr lang="en-CA" dirty="0" err="1"/>
              <a:t>nuevos</a:t>
            </a:r>
            <a:r>
              <a:rPr lang="en-CA" dirty="0"/>
              <a:t> </a:t>
            </a:r>
            <a:r>
              <a:rPr lang="en-CA" dirty="0" err="1"/>
              <a:t>eventos</a:t>
            </a:r>
            <a:r>
              <a:rPr lang="en-CA" dirty="0"/>
              <a:t> de TEV bajo anticoagulación</a:t>
            </a:r>
          </a:p>
          <a:p>
            <a:pPr marL="514350" indent="-514350">
              <a:buFont typeface="+mj-lt"/>
              <a:buAutoNum type="arabicPeriod"/>
            </a:pPr>
            <a:endParaRPr lang="en-CA" dirty="0"/>
          </a:p>
          <a:p>
            <a:pPr marL="514350" indent="-514350">
              <a:buFont typeface="+mj-lt"/>
              <a:buAutoNum type="arabicPeriod"/>
            </a:pPr>
            <a:r>
              <a:rPr lang="en-CA" dirty="0"/>
              <a:t>Determinar el rol de las los puntajes de recurrencia y dimero D en eventos no provocados.</a:t>
            </a:r>
          </a:p>
          <a:p>
            <a:pPr marL="514350" indent="-514350">
              <a:buFont typeface="+mj-lt"/>
              <a:buAutoNum type="arabicPeriod"/>
            </a:pPr>
            <a:endParaRPr lang="en-CA" dirty="0"/>
          </a:p>
          <a:p>
            <a:pPr marL="514350" indent="-514350">
              <a:buFont typeface="+mj-lt"/>
              <a:buAutoNum type="arabicPeriod"/>
            </a:pPr>
            <a:r>
              <a:rPr lang="en-CA" dirty="0"/>
              <a:t>Manejo de las complicaciónes por anticoagulación</a:t>
            </a:r>
          </a:p>
        </p:txBody>
      </p:sp>
    </p:spTree>
    <p:extLst>
      <p:ext uri="{BB962C8B-B14F-4D97-AF65-F5344CB8AC3E}">
        <p14:creationId xmlns:p14="http://schemas.microsoft.com/office/powerpoint/2010/main" val="279539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4D92932-F046-4F23-A6F1-023EED476107}"/>
              </a:ext>
            </a:extLst>
          </p:cNvPr>
          <p:cNvSpPr txBox="1"/>
          <p:nvPr/>
        </p:nvSpPr>
        <p:spPr>
          <a:xfrm>
            <a:off x="1485208" y="2272704"/>
            <a:ext cx="4385770" cy="1938992"/>
          </a:xfrm>
          <a:prstGeom prst="rect">
            <a:avLst/>
          </a:prstGeom>
          <a:solidFill>
            <a:srgbClr val="FED9B0"/>
          </a:solidFill>
        </p:spPr>
        <p:txBody>
          <a:bodyPr wrap="square" rtlCol="0" anchor="ctr">
            <a:noAutofit/>
          </a:bodyPr>
          <a:lstStyle/>
          <a:p>
            <a:pPr algn="ctr"/>
            <a:r>
              <a:rPr lang="es-CO" sz="2000" dirty="0">
                <a:solidFill>
                  <a:schemeClr val="tx1">
                    <a:lumMod val="50000"/>
                    <a:lumOff val="50000"/>
                  </a:schemeClr>
                </a:solidFill>
              </a:rPr>
              <a:t>Los anticoagulantes </a:t>
            </a:r>
            <a:r>
              <a:rPr lang="es-CO" sz="2000" dirty="0">
                <a:solidFill>
                  <a:schemeClr val="bg1">
                    <a:lumMod val="50000"/>
                  </a:schemeClr>
                </a:solidFill>
              </a:rPr>
              <a:t>conllevan a </a:t>
            </a:r>
            <a:r>
              <a:rPr lang="es-CO" sz="2000" dirty="0">
                <a:solidFill>
                  <a:schemeClr val="tx1">
                    <a:lumMod val="50000"/>
                    <a:lumOff val="50000"/>
                  </a:schemeClr>
                </a:solidFill>
              </a:rPr>
              <a:t>beneficios (reducción de la extensión del trombo, EP mortal) y riesgos (hemorragia potencialmente fatal)</a:t>
            </a:r>
            <a:endParaRPr lang="en-CA" sz="2000" dirty="0">
              <a:solidFill>
                <a:schemeClr val="tx1">
                  <a:lumMod val="50000"/>
                  <a:lumOff val="50000"/>
                </a:schemeClr>
              </a:solidFill>
            </a:endParaRPr>
          </a:p>
        </p:txBody>
      </p:sp>
      <p:sp>
        <p:nvSpPr>
          <p:cNvPr id="7" name="TextBox 6">
            <a:extLst>
              <a:ext uri="{FF2B5EF4-FFF2-40B4-BE49-F238E27FC236}">
                <a16:creationId xmlns:a16="http://schemas.microsoft.com/office/drawing/2014/main" id="{173359B1-C4ED-46B3-8A75-E965935404BE}"/>
              </a:ext>
            </a:extLst>
          </p:cNvPr>
          <p:cNvSpPr txBox="1"/>
          <p:nvPr/>
        </p:nvSpPr>
        <p:spPr>
          <a:xfrm>
            <a:off x="1485207" y="4402085"/>
            <a:ext cx="8989233" cy="1217050"/>
          </a:xfrm>
          <a:prstGeom prst="rect">
            <a:avLst/>
          </a:prstGeom>
          <a:solidFill>
            <a:srgbClr val="C9D7AF"/>
          </a:solidFill>
        </p:spPr>
        <p:txBody>
          <a:bodyPr wrap="square" rtlCol="0" anchor="ctr">
            <a:noAutofit/>
          </a:bodyPr>
          <a:lstStyle/>
          <a:p>
            <a:pPr algn="ctr"/>
            <a:r>
              <a:rPr lang="es-CO" sz="2000" dirty="0">
                <a:solidFill>
                  <a:schemeClr val="tx1">
                    <a:lumMod val="50000"/>
                    <a:lumOff val="50000"/>
                  </a:schemeClr>
                </a:solidFill>
              </a:rPr>
              <a:t>Este capítulo se centra en el manejo óptimo de los anticoagulantes </a:t>
            </a:r>
            <a:br>
              <a:rPr lang="es-CO" sz="2000" dirty="0">
                <a:solidFill>
                  <a:schemeClr val="tx1">
                    <a:lumMod val="50000"/>
                    <a:lumOff val="50000"/>
                  </a:schemeClr>
                </a:solidFill>
              </a:rPr>
            </a:br>
            <a:r>
              <a:rPr lang="es-CO" sz="2000" dirty="0">
                <a:solidFill>
                  <a:schemeClr val="tx1">
                    <a:lumMod val="50000"/>
                    <a:lumOff val="50000"/>
                  </a:schemeClr>
                </a:solidFill>
              </a:rPr>
              <a:t>para prevenir y tratar la ETV</a:t>
            </a:r>
          </a:p>
          <a:p>
            <a:pPr algn="ctr"/>
            <a:r>
              <a:rPr lang="es-CO" sz="2000" dirty="0">
                <a:solidFill>
                  <a:schemeClr val="tx1">
                    <a:lumMod val="50000"/>
                    <a:lumOff val="50000"/>
                  </a:schemeClr>
                </a:solidFill>
              </a:rPr>
              <a:t>(después de que ya se haya elegido el anticoagulante).</a:t>
            </a:r>
            <a:endParaRPr lang="en-CA" sz="2000" dirty="0">
              <a:solidFill>
                <a:schemeClr val="tx1">
                  <a:lumMod val="50000"/>
                  <a:lumOff val="50000"/>
                </a:schemeClr>
              </a:solidFill>
            </a:endParaRPr>
          </a:p>
        </p:txBody>
      </p:sp>
      <p:sp>
        <p:nvSpPr>
          <p:cNvPr id="9" name="TextBox 8">
            <a:extLst>
              <a:ext uri="{FF2B5EF4-FFF2-40B4-BE49-F238E27FC236}">
                <a16:creationId xmlns:a16="http://schemas.microsoft.com/office/drawing/2014/main" id="{AE554332-ABDD-4444-AA2A-CBE1C0E51A1D}"/>
              </a:ext>
            </a:extLst>
          </p:cNvPr>
          <p:cNvSpPr txBox="1"/>
          <p:nvPr/>
        </p:nvSpPr>
        <p:spPr>
          <a:xfrm>
            <a:off x="6088671" y="2288746"/>
            <a:ext cx="4385770" cy="1923604"/>
          </a:xfrm>
          <a:prstGeom prst="rect">
            <a:avLst/>
          </a:prstGeom>
          <a:solidFill>
            <a:srgbClr val="BEE0E4"/>
          </a:solidFill>
        </p:spPr>
        <p:txBody>
          <a:bodyPr wrap="square" rtlCol="0" anchor="ctr">
            <a:noAutofit/>
          </a:bodyPr>
          <a:lstStyle/>
          <a:p>
            <a:pPr algn="ctr"/>
            <a:endParaRPr lang="es-CO" sz="2000" dirty="0">
              <a:solidFill>
                <a:schemeClr val="tx1">
                  <a:lumMod val="50000"/>
                  <a:lumOff val="50000"/>
                </a:schemeClr>
              </a:solidFill>
            </a:endParaRPr>
          </a:p>
          <a:p>
            <a:pPr algn="ctr"/>
            <a:r>
              <a:rPr lang="es-CO" sz="2000" dirty="0">
                <a:solidFill>
                  <a:schemeClr val="tx1">
                    <a:lumMod val="50000"/>
                    <a:lumOff val="50000"/>
                  </a:schemeClr>
                </a:solidFill>
              </a:rPr>
              <a:t>Reconocer y mitigar el riesgo de daño de los anticoagulantes requiere un enfoque de manejo basado en evidencia</a:t>
            </a:r>
          </a:p>
          <a:p>
            <a:pPr algn="ctr"/>
            <a:endParaRPr lang="en-CA" sz="2000" dirty="0">
              <a:solidFill>
                <a:schemeClr val="tx1">
                  <a:lumMod val="50000"/>
                  <a:lumOff val="50000"/>
                </a:schemeClr>
              </a:solidFill>
            </a:endParaRPr>
          </a:p>
        </p:txBody>
      </p:sp>
      <p:sp>
        <p:nvSpPr>
          <p:cNvPr id="12" name="Title 11">
            <a:extLst>
              <a:ext uri="{FF2B5EF4-FFF2-40B4-BE49-F238E27FC236}">
                <a16:creationId xmlns:a16="http://schemas.microsoft.com/office/drawing/2014/main" id="{B1FD7EDA-8935-4C03-96A4-5CCFA3F83FBD}"/>
              </a:ext>
            </a:extLst>
          </p:cNvPr>
          <p:cNvSpPr>
            <a:spLocks noGrp="1"/>
          </p:cNvSpPr>
          <p:nvPr>
            <p:ph type="title"/>
          </p:nvPr>
        </p:nvSpPr>
        <p:spPr>
          <a:xfrm>
            <a:off x="419100" y="1340569"/>
            <a:ext cx="10972800" cy="713539"/>
          </a:xfrm>
        </p:spPr>
        <p:txBody>
          <a:bodyPr lIns="0" tIns="0" rIns="0" bIns="0"/>
          <a:lstStyle/>
          <a:p>
            <a:r>
              <a:rPr lang="en-CA" sz="2800" b="0" dirty="0"/>
              <a:t>¿Que </a:t>
            </a:r>
            <a:r>
              <a:rPr lang="en-CA" sz="2800" b="0" dirty="0" err="1"/>
              <a:t>trata</a:t>
            </a:r>
            <a:r>
              <a:rPr lang="en-CA" sz="2800" b="0" dirty="0"/>
              <a:t> este capítulo?</a:t>
            </a:r>
          </a:p>
        </p:txBody>
      </p:sp>
    </p:spTree>
    <p:extLst>
      <p:ext uri="{BB962C8B-B14F-4D97-AF65-F5344CB8AC3E}">
        <p14:creationId xmlns:p14="http://schemas.microsoft.com/office/powerpoint/2010/main" val="152776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100" y="1340569"/>
            <a:ext cx="10972800" cy="713539"/>
          </a:xfrm>
        </p:spPr>
        <p:txBody>
          <a:bodyPr/>
          <a:lstStyle/>
          <a:p>
            <a:r>
              <a:rPr lang="en-CA" sz="2800" b="0" dirty="0"/>
              <a:t>Caso 1:  </a:t>
            </a:r>
            <a:r>
              <a:rPr lang="en-CA" dirty="0"/>
              <a:t>T</a:t>
            </a:r>
            <a:r>
              <a:rPr lang="en-CA" sz="2800" b="0" dirty="0"/>
              <a:t>rombosis venosa profunda y </a:t>
            </a:r>
            <a:r>
              <a:rPr lang="en-CA" dirty="0" err="1"/>
              <a:t>e</a:t>
            </a:r>
            <a:r>
              <a:rPr lang="en-CA" sz="2800" b="0" dirty="0" err="1"/>
              <a:t>mbolia</a:t>
            </a:r>
            <a:r>
              <a:rPr lang="en-CA" sz="2800" b="0" dirty="0"/>
              <a:t> </a:t>
            </a:r>
            <a:r>
              <a:rPr lang="en-CA" sz="2800" b="0" dirty="0" err="1"/>
              <a:t>pulmonar</a:t>
            </a:r>
            <a:r>
              <a:rPr lang="en-CA" sz="2800" b="0" dirty="0"/>
              <a:t> aguda</a:t>
            </a:r>
            <a:br>
              <a:rPr lang="en-CA" sz="2800" b="0" dirty="0"/>
            </a:br>
            <a:r>
              <a:rPr lang="es-VE" dirty="0">
                <a:sym typeface="Webdings" pitchFamily="18" charset="2"/>
              </a:rPr>
              <a:t>m</a:t>
            </a:r>
            <a:r>
              <a:rPr lang="es-VE" sz="2800" b="0" dirty="0">
                <a:sym typeface="Webdings" pitchFamily="18" charset="2"/>
              </a:rPr>
              <a:t>asculino de 58 años </a:t>
            </a:r>
            <a:endParaRPr lang="en-CA" sz="2800" b="0" dirty="0"/>
          </a:p>
        </p:txBody>
      </p:sp>
      <p:sp>
        <p:nvSpPr>
          <p:cNvPr id="6" name="Content Placeholder 5">
            <a:extLst>
              <a:ext uri="{FF2B5EF4-FFF2-40B4-BE49-F238E27FC236}">
                <a16:creationId xmlns:a16="http://schemas.microsoft.com/office/drawing/2014/main" id="{DE04694B-4D44-9C49-85A8-7DE2C64C8ADA}"/>
              </a:ext>
            </a:extLst>
          </p:cNvPr>
          <p:cNvSpPr>
            <a:spLocks noGrp="1"/>
          </p:cNvSpPr>
          <p:nvPr>
            <p:ph idx="1"/>
          </p:nvPr>
        </p:nvSpPr>
        <p:spPr>
          <a:xfrm>
            <a:off x="419100" y="2429251"/>
            <a:ext cx="10972800" cy="4223339"/>
          </a:xfrm>
        </p:spPr>
        <p:txBody>
          <a:bodyPr/>
          <a:lstStyle/>
          <a:p>
            <a:r>
              <a:rPr lang="es-VE" sz="2000" b="1" dirty="0">
                <a:sym typeface="Webdings" pitchFamily="18" charset="2"/>
              </a:rPr>
              <a:t>Antecedentes Patológicos Previos: </a:t>
            </a:r>
            <a:r>
              <a:rPr lang="es-VE" sz="2000" dirty="0">
                <a:sym typeface="Webdings" pitchFamily="18" charset="2"/>
              </a:rPr>
              <a:t>Post Operatorio mediato de Reemplazo de Rodilla derecha (RTR), H</a:t>
            </a:r>
            <a:r>
              <a:rPr lang="es-CO" sz="2000" dirty="0">
                <a:sym typeface="Webdings" pitchFamily="18" charset="2"/>
              </a:rPr>
              <a:t>TA, cardiopatía isquémica crónica, Sobre peso (IMC 29)</a:t>
            </a:r>
          </a:p>
          <a:p>
            <a:r>
              <a:rPr lang="es-CO" sz="2000" b="1" dirty="0">
                <a:sym typeface="Webdings" pitchFamily="18" charset="2"/>
              </a:rPr>
              <a:t>Medicación: </a:t>
            </a:r>
            <a:r>
              <a:rPr lang="es-CO" sz="2000" dirty="0">
                <a:sym typeface="Webdings" pitchFamily="18" charset="2"/>
              </a:rPr>
              <a:t>Losartan, Carvedilol, ASA 100 mg/día</a:t>
            </a:r>
          </a:p>
          <a:p>
            <a:r>
              <a:rPr lang="es-CO" sz="2000" b="1" dirty="0">
                <a:sym typeface="Webdings" pitchFamily="18" charset="2"/>
              </a:rPr>
              <a:t>Cuadro Clínico: </a:t>
            </a:r>
            <a:r>
              <a:rPr lang="es-CO" sz="2000" dirty="0">
                <a:sym typeface="Webdings" pitchFamily="18" charset="2"/>
              </a:rPr>
              <a:t>Dolor Torácico de 24 horas que asocia leve moderada disnea. Con dolor en pierna derecha, TA 110/77 mm Hg, pulso 96/min, FR 24/min SO2 92%. Aumento de volumen y dolor de todo el miembro inferior derecho desde hace 72, laboratorio: Dimero D elevado, </a:t>
            </a:r>
            <a:r>
              <a:rPr lang="es-CO" sz="2000" dirty="0">
                <a:sym typeface="Symbol"/>
              </a:rPr>
              <a:t>Función renal y he</a:t>
            </a:r>
            <a:r>
              <a:rPr lang="es-CO" sz="2000" dirty="0">
                <a:sym typeface="Webdings" pitchFamily="18" charset="2"/>
              </a:rPr>
              <a:t>pática normales.</a:t>
            </a:r>
          </a:p>
          <a:p>
            <a:r>
              <a:rPr lang="es-CO" sz="2000" b="1" dirty="0">
                <a:sym typeface="Webdings" pitchFamily="18" charset="2"/>
              </a:rPr>
              <a:t>Scan Duplex: </a:t>
            </a:r>
            <a:r>
              <a:rPr lang="es-CO" sz="2000" dirty="0">
                <a:sym typeface="Webdings" pitchFamily="18" charset="2"/>
              </a:rPr>
              <a:t>Extensa TVP de vena femoral y poplítea derecha. </a:t>
            </a:r>
          </a:p>
          <a:p>
            <a:r>
              <a:rPr lang="es-CO" sz="2000" b="1" dirty="0">
                <a:sym typeface="Webdings" pitchFamily="18" charset="2"/>
              </a:rPr>
              <a:t>AngioTAC</a:t>
            </a:r>
            <a:r>
              <a:rPr lang="es-CO" sz="2000" dirty="0">
                <a:sym typeface="Webdings" pitchFamily="18" charset="2"/>
              </a:rPr>
              <a:t>: Embolismo pulmonar sub-segmentario </a:t>
            </a:r>
          </a:p>
          <a:p>
            <a:r>
              <a:rPr lang="es-CO" sz="2000" b="1" dirty="0">
                <a:sym typeface="Webdings" pitchFamily="18" charset="2"/>
              </a:rPr>
              <a:t>Ecocardiograma</a:t>
            </a:r>
            <a:r>
              <a:rPr lang="es-CO" sz="2000" dirty="0">
                <a:sym typeface="Webdings" pitchFamily="18" charset="2"/>
              </a:rPr>
              <a:t>:  Sin disfunción de Ventrículo Derecho </a:t>
            </a:r>
          </a:p>
          <a:p>
            <a:pPr marL="0" indent="0">
              <a:buNone/>
            </a:pPr>
            <a:r>
              <a:rPr lang="es-CO" sz="2300" dirty="0">
                <a:sym typeface="Webdings" pitchFamily="18" charset="2"/>
              </a:rPr>
              <a:t> </a:t>
            </a:r>
            <a:r>
              <a:rPr lang="es-CO" sz="2300" b="1" dirty="0">
                <a:sym typeface="Webdings" pitchFamily="18" charset="2"/>
              </a:rPr>
              <a:t>Diagnostico:  </a:t>
            </a:r>
            <a:r>
              <a:rPr lang="es-CO" sz="2300" dirty="0">
                <a:sym typeface="Webdings" pitchFamily="18" charset="2"/>
              </a:rPr>
              <a:t>Trombosis Venosa Profunda proximal complicada con embolismo pulmonar de patrón provocado </a:t>
            </a:r>
          </a:p>
          <a:p>
            <a:endParaRPr lang="en-US" sz="2000" dirty="0"/>
          </a:p>
        </p:txBody>
      </p:sp>
    </p:spTree>
    <p:extLst>
      <p:ext uri="{BB962C8B-B14F-4D97-AF65-F5344CB8AC3E}">
        <p14:creationId xmlns:p14="http://schemas.microsoft.com/office/powerpoint/2010/main" val="15844094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65FF72BD9880498F842E047A956618" ma:contentTypeVersion="20" ma:contentTypeDescription="Create a new document." ma:contentTypeScope="" ma:versionID="e332424acd84ed8e83143a44f5d15824">
  <xsd:schema xmlns:xsd="http://www.w3.org/2001/XMLSchema" xmlns:xs="http://www.w3.org/2001/XMLSchema" xmlns:p="http://schemas.microsoft.com/office/2006/metadata/properties" xmlns:ns2="f60e50cf-b4eb-4913-b91b-c5f6cad801d6" xmlns:ns3="f428f131-8437-48c9-9cdf-8fab9dca4571" targetNamespace="http://schemas.microsoft.com/office/2006/metadata/properties" ma:root="true" ma:fieldsID="84cd71d69daa36ce333d2fbe73193379" ns2:_="" ns3:_="">
    <xsd:import namespace="f60e50cf-b4eb-4913-b91b-c5f6cad801d6"/>
    <xsd:import namespace="f428f131-8437-48c9-9cdf-8fab9dca4571"/>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Tags"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element ref="ns2:WebPage" minOccurs="0"/>
                <xsd:element ref="ns2:Project" minOccurs="0"/>
                <xsd:element ref="ns2:Topic"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e50cf-b4eb-4913-b91b-c5f6cad801d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WebPage" ma:index="20" nillable="true" ma:displayName="Web Page" ma:format="Dropdown" ma:internalName="WebPage">
      <xsd:simpleType>
        <xsd:restriction base="dms:Choice">
          <xsd:enumeration value="COVID-19"/>
          <xsd:enumeration value="VTE"/>
          <xsd:enumeration value="Amyloidosis"/>
        </xsd:restriction>
      </xsd:simpleType>
    </xsd:element>
    <xsd:element name="Project" ma:index="21" nillable="true" ma:displayName="Project" ma:format="Dropdown" ma:internalName="Project">
      <xsd:simpleType>
        <xsd:restriction base="dms:Choice">
          <xsd:enumeration value="Patient Decision Aids"/>
          <xsd:enumeration value="Teaching Slides"/>
          <xsd:enumeration value="Patient Versions"/>
          <xsd:enumeration value="Webinar"/>
          <xsd:enumeration value="Website"/>
          <xsd:enumeration value="Agenda"/>
        </xsd:restriction>
      </xsd:simpleType>
    </xsd:element>
    <xsd:element name="Topic" ma:index="22" nillable="true" ma:displayName="Topic" ma:format="Dropdown" ma:internalName="Topic">
      <xsd:simpleType>
        <xsd:restriction base="dms:Choice">
          <xsd:enumeration value="SCD"/>
          <xsd:enumeration value="Amyloidosis"/>
          <xsd:enumeration value="VWD"/>
          <xsd:enumeration value="ALL/AYA"/>
          <xsd:enumeration value="Thrombophilia"/>
          <xsd:enumeration value="COVID-19"/>
          <xsd:enumeration value="Choice 7"/>
          <xsd:enumeration value="VTE/LA"/>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7a6b3a0-d35f-4ecf-9586-1f4c274d165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8f131-8437-48c9-9cdf-8fab9dca457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b921606-c105-48ac-9c58-9e88b1f69728}" ma:internalName="TaxCatchAll" ma:showField="CatchAllData" ma:web="f428f131-8437-48c9-9cdf-8fab9dca45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
  <cached>True</cached>
  <openByDefault>True</openByDefault>
  <xsnScope/>
</customXsn>
</file>

<file path=customXml/item4.xml><?xml version="1.0" encoding="utf-8"?>
<p:properties xmlns:p="http://schemas.microsoft.com/office/2006/metadata/properties" xmlns:xsi="http://www.w3.org/2001/XMLSchema-instance" xmlns:pc="http://schemas.microsoft.com/office/infopath/2007/PartnerControls">
  <documentManagement>
    <TaxCatchAll xmlns="f428f131-8437-48c9-9cdf-8fab9dca4571" xsi:nil="true"/>
    <Topic xmlns="f60e50cf-b4eb-4913-b91b-c5f6cad801d6" xsi:nil="true"/>
    <lcf76f155ced4ddcb4097134ff3c332f xmlns="f60e50cf-b4eb-4913-b91b-c5f6cad801d6">
      <Terms xmlns="http://schemas.microsoft.com/office/infopath/2007/PartnerControls"/>
    </lcf76f155ced4ddcb4097134ff3c332f>
    <Project xmlns="f60e50cf-b4eb-4913-b91b-c5f6cad801d6" xsi:nil="true"/>
    <WebPage xmlns="f60e50cf-b4eb-4913-b91b-c5f6cad801d6" xsi:nil="true"/>
  </documentManagement>
</p:properties>
</file>

<file path=customXml/itemProps1.xml><?xml version="1.0" encoding="utf-8"?>
<ds:datastoreItem xmlns:ds="http://schemas.openxmlformats.org/officeDocument/2006/customXml" ds:itemID="{D7FEBC1F-2E26-4B13-8B79-763CCF4A03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e50cf-b4eb-4913-b91b-c5f6cad801d6"/>
    <ds:schemaRef ds:uri="f428f131-8437-48c9-9cdf-8fab9dca45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6C1465-7004-4E3B-AAA1-0916C2ABFEBB}">
  <ds:schemaRefs>
    <ds:schemaRef ds:uri="http://schemas.microsoft.com/sharepoint/v3/contenttype/forms"/>
  </ds:schemaRefs>
</ds:datastoreItem>
</file>

<file path=customXml/itemProps3.xml><?xml version="1.0" encoding="utf-8"?>
<ds:datastoreItem xmlns:ds="http://schemas.openxmlformats.org/officeDocument/2006/customXml" ds:itemID="{CE0D9C2A-8697-4465-B142-5B1E6E729C07}">
  <ds:schemaRefs>
    <ds:schemaRef ds:uri="http://schemas.microsoft.com/office/2006/metadata/customXsn"/>
  </ds:schemaRefs>
</ds:datastoreItem>
</file>

<file path=customXml/itemProps4.xml><?xml version="1.0" encoding="utf-8"?>
<ds:datastoreItem xmlns:ds="http://schemas.openxmlformats.org/officeDocument/2006/customXml" ds:itemID="{3BE00EF5-F1F4-4AEC-8177-F0EF175BEB4E}">
  <ds:schemaRefs>
    <ds:schemaRef ds:uri="http://schemas.microsoft.com/office/2006/metadata/properties"/>
    <ds:schemaRef ds:uri="f60e50cf-b4eb-4913-b91b-c5f6cad801d6"/>
    <ds:schemaRef ds:uri="f428f131-8437-48c9-9cdf-8fab9dca4571"/>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33200</TotalTime>
  <Words>7173</Words>
  <Application>Microsoft Office PowerPoint</Application>
  <PresentationFormat>Widescreen</PresentationFormat>
  <Paragraphs>797</Paragraphs>
  <Slides>41</Slides>
  <Notes>27</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1_Office Theme</vt:lpstr>
      <vt:lpstr>Manejo Óptimo de la Terapia Anticoagulante</vt:lpstr>
      <vt:lpstr>Guías 2021 para el manejo del Tromboembolismo Venoso (TEV) para América Latina</vt:lpstr>
      <vt:lpstr>Latin American ADOLOPMENT project  </vt:lpstr>
      <vt:lpstr>Guías de práctica clínica de ASH sobre ETV</vt:lpstr>
      <vt:lpstr>¿Como se desarrollaron las guías ASH?</vt:lpstr>
      <vt:lpstr>¿Como los pacientes y médicos deben usar estas guías?</vt:lpstr>
      <vt:lpstr>Objetivos</vt:lpstr>
      <vt:lpstr>¿Que trata este capítulo?</vt:lpstr>
      <vt:lpstr>Caso 1:  Trombosis venosa profunda y embolia pulmonar aguda masculino de 58 años </vt:lpstr>
      <vt:lpstr>Considerando su condición clínica de bajo riesgo y estabilidad hemodinámica ; ¿Como plantearía realizar su tratamiento?  </vt:lpstr>
      <vt:lpstr>Recomendaciones </vt:lpstr>
      <vt:lpstr>Pesi score para clasificación de severidad en EP</vt:lpstr>
      <vt:lpstr>Recomendación </vt:lpstr>
      <vt:lpstr>Continuación Case 1:</vt:lpstr>
      <vt:lpstr>El paciente se evalúa por Cirugía Vascular, en reunión del equipo clínico, se discuten las siguientes propuestas ; ¿Con cuál estaría Ud de acuerdo? </vt:lpstr>
      <vt:lpstr>Recomendación </vt:lpstr>
      <vt:lpstr>Caso 1: Resumen </vt:lpstr>
      <vt:lpstr>Caso 2:  Trombosis venosa profunda no provocada con alto riesgo de sangrado femenina de 40 años </vt:lpstr>
      <vt:lpstr>¿Considerando su condición clínica actual que tiempo considera administrar la anticoagulacion con warfarina? </vt:lpstr>
      <vt:lpstr>Recomendación</vt:lpstr>
      <vt:lpstr>TEV - Riesgo de Recurrencia</vt:lpstr>
      <vt:lpstr>Estratificación del riesgo de recurrencia de TEV</vt:lpstr>
      <vt:lpstr>PowerPoint Presentation</vt:lpstr>
      <vt:lpstr>Recomendación</vt:lpstr>
      <vt:lpstr>Continuación Caso 2 </vt:lpstr>
      <vt:lpstr>Recomendación</vt:lpstr>
      <vt:lpstr>Recomendación</vt:lpstr>
      <vt:lpstr>Riesgo de recurrencia después de suspender la anticoagulación  Datos de estudios observacionales</vt:lpstr>
      <vt:lpstr> Resumen Caso 2</vt:lpstr>
      <vt:lpstr>Caso 3. Complicaciones por anticoagulación, </vt:lpstr>
      <vt:lpstr>PowerPoint Presentation</vt:lpstr>
      <vt:lpstr>Recomendación</vt:lpstr>
      <vt:lpstr>Continuación del caso 3</vt:lpstr>
      <vt:lpstr>Recomendación</vt:lpstr>
      <vt:lpstr>Comentarios</vt:lpstr>
      <vt:lpstr>Continuación del Caso 3 </vt:lpstr>
      <vt:lpstr>Recomendación</vt:lpstr>
      <vt:lpstr> Resumen Caso 3</vt:lpstr>
      <vt:lpstr>Otras Recomendaciones de las Guías, no abordadas en esta discusión.</vt:lpstr>
      <vt:lpstr>Resumen de Vuelta a Objetivos</vt:lpstr>
      <vt:lpstr>Agradecimientos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Management of Anticoagulation Therapy</dc:title>
  <dc:creator>Eric Tseng</dc:creator>
  <cp:lastModifiedBy>Sarah Paliani</cp:lastModifiedBy>
  <cp:revision>499</cp:revision>
  <dcterms:created xsi:type="dcterms:W3CDTF">2018-08-17T18:11:17Z</dcterms:created>
  <dcterms:modified xsi:type="dcterms:W3CDTF">2023-09-05T15:37:26Z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0x0101002065FF72BD9880498F842E047A956618</vt:lpwstr>
  </property>
  <property fmtid="{D5CDD505-2E9C-101B-9397-08002B2CF9AE}" pid="3" name="MediaServiceImageTags">
    <vt:lpwstr/>
  </property>
</Properties>
</file>