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5"/>
  </p:sldMasterIdLst>
  <p:notesMasterIdLst>
    <p:notesMasterId r:id="rId49"/>
  </p:notesMasterIdLst>
  <p:sldIdLst>
    <p:sldId id="256" r:id="rId6"/>
    <p:sldId id="373" r:id="rId7"/>
    <p:sldId id="374" r:id="rId8"/>
    <p:sldId id="381" r:id="rId9"/>
    <p:sldId id="375" r:id="rId10"/>
    <p:sldId id="376" r:id="rId11"/>
    <p:sldId id="261" r:id="rId12"/>
    <p:sldId id="377" r:id="rId13"/>
    <p:sldId id="344" r:id="rId14"/>
    <p:sldId id="378" r:id="rId15"/>
    <p:sldId id="349" r:id="rId16"/>
    <p:sldId id="303" r:id="rId17"/>
    <p:sldId id="264" r:id="rId18"/>
    <p:sldId id="345" r:id="rId19"/>
    <p:sldId id="346" r:id="rId20"/>
    <p:sldId id="347" r:id="rId21"/>
    <p:sldId id="348"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80" r:id="rId39"/>
    <p:sldId id="367" r:id="rId40"/>
    <p:sldId id="368" r:id="rId41"/>
    <p:sldId id="369" r:id="rId42"/>
    <p:sldId id="370" r:id="rId43"/>
    <p:sldId id="371" r:id="rId44"/>
    <p:sldId id="372" r:id="rId45"/>
    <p:sldId id="339" r:id="rId46"/>
    <p:sldId id="337" r:id="rId47"/>
    <p:sldId id="37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Tseng" initials="ET" lastIdx="1" clrIdx="0">
    <p:extLst>
      <p:ext uri="{19B8F6BF-5375-455C-9EA6-DF929625EA0E}">
        <p15:presenceInfo xmlns:p15="http://schemas.microsoft.com/office/powerpoint/2012/main" userId="93b0b056d346d470" providerId="Windows Live"/>
      </p:ext>
    </p:extLst>
  </p:cmAuthor>
  <p:cmAuthor id="2" name="Microsoft Office User" initials="MOU" lastIdx="3" clrIdx="1">
    <p:extLst>
      <p:ext uri="{19B8F6BF-5375-455C-9EA6-DF929625EA0E}">
        <p15:presenceInfo xmlns:p15="http://schemas.microsoft.com/office/powerpoint/2012/main" userId="Microsoft Office User" providerId="None"/>
      </p:ext>
    </p:extLst>
  </p:cmAuthor>
  <p:cmAuthor id="3" name="Page Hayes" initials="PH" lastIdx="5" clrIdx="2">
    <p:extLst>
      <p:ext uri="{19B8F6BF-5375-455C-9EA6-DF929625EA0E}">
        <p15:presenceInfo xmlns:p15="http://schemas.microsoft.com/office/powerpoint/2012/main" userId="Page Hayes" providerId="None"/>
      </p:ext>
    </p:extLst>
  </p:cmAuthor>
  <p:cmAuthor id="4" name="Kailee Boedeker" initials="KB" lastIdx="1" clrIdx="3">
    <p:extLst>
      <p:ext uri="{19B8F6BF-5375-455C-9EA6-DF929625EA0E}">
        <p15:presenceInfo xmlns:p15="http://schemas.microsoft.com/office/powerpoint/2012/main" userId="S::KBoedeker@hq.hematology.org::b77dd867-4351-4e21-a3f6-fcf19f53a3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F2F"/>
    <a:srgbClr val="F1F3F2"/>
    <a:srgbClr val="CAD7B2"/>
    <a:srgbClr val="FCDCB0"/>
    <a:srgbClr val="946A95"/>
    <a:srgbClr val="92B060"/>
    <a:srgbClr val="735273"/>
    <a:srgbClr val="FF3300"/>
    <a:srgbClr val="FFD866"/>
    <a:srgbClr val="E43E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4039F-F2D9-57D8-BE03-ECFE4004B663}" v="1" dt="2023-07-19T17:56:04.825"/>
    <p1510:client id="{824DF853-20C0-42E8-920C-E55393C3816F}" v="19" dt="2023-06-26T20:37:21.523"/>
    <p1510:client id="{B054979F-EB2B-1949-D528-47F464D84775}" v="1" dt="2023-07-19T17:55:46.7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2023-09-05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uidelines.gradepro.org/profile/E664E38D-FA7C-DBC9-8E77-373D0582050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uidelines.gradepro.org/profile/79bce70d-c689-4fbf-b0e4-c2ec3142bb2c"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uidelines.gradepro.org/profile/434A9C2D-3417-F3ED-B7C1-4A0BA3EC669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uidelines.gradepro.org/profile/61E7ADC1-4C91-8D58-9E3A-56BFEE3EAC2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uidelines.gradepro.org/profile/96D5A309-8606-4469-B732-E1844465CC7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uidelines.gradepro.org/profile/C5A1B92D-0E70-50BA-847C-0497617938F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uidelines.gradepro.org/profile/E9D1EF22-EEC9-560E-A0CC-9FD435188BB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uidelines.gradepro.org/profile/4885EDB9-B445-5554-BD62-CFE2EED6D08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uidelines.gradepro.org/profile/9AC669C6-30BB-C8DF-8430-3EDA0D4842C8"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uidelines.gradepro.org/profile/1584FD2F-9CC6-9C59-8DF5-48F0045F1BE5"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guidelines.gradepro.org/profile/D5319730-F947-FFB7-B1F7-D4E9E4697079" TargetMode="External"/><Relationship Id="rId3" Type="http://schemas.openxmlformats.org/officeDocument/2006/relationships/hyperlink" Target="https://guidelines.gradepro.org/profile/A10CDC06-B411-D572-959A-A8405E1373A1" TargetMode="External"/><Relationship Id="rId7" Type="http://schemas.openxmlformats.org/officeDocument/2006/relationships/hyperlink" Target="https://guidelines.gradepro.org/profile/E753AE97-D04A-D35F-ABE1-F9CAB9461DD1"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guidelines.gradepro.org/profile/EF7ADEA0-49F1-7E89-A0DB-DE7A9E854A2B" TargetMode="External"/><Relationship Id="rId5" Type="http://schemas.openxmlformats.org/officeDocument/2006/relationships/hyperlink" Target="https://guidelines.gradepro.org/profile/3B5A5678-B1D9-4D60-8E1F-F3AD700132F8" TargetMode="External"/><Relationship Id="rId4" Type="http://schemas.openxmlformats.org/officeDocument/2006/relationships/hyperlink" Target="https://guidelines.gradepro.org/profile/80C377E5-E3C0-36CD-B646-C2532AB4D4B9"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guidelines.gradepro.org/profile/05201A35-BCDA-9EFA-98CB-892C0AB72944"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guidelines.gradepro.org/profile/F213C6D1-F2D9-221A-B8EE-92B6F94F5BB3" TargetMode="External"/><Relationship Id="rId5" Type="http://schemas.openxmlformats.org/officeDocument/2006/relationships/hyperlink" Target="https://guidelines.gradepro.org/profile/B2FDFE66-5A79-4E46-875E-9BB7F3FAFF9F" TargetMode="External"/><Relationship Id="rId4" Type="http://schemas.openxmlformats.org/officeDocument/2006/relationships/hyperlink" Target="https://guidelines.gradepro.org/profile/F99386B2-4C08-3F36-8029-61B51278B57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uidelines.gradepro.org/profile/3532ED1D-6A40-A982-BC3F-6DA318B3B61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uidelines.gradepro.org/profile/9160FAA2-4F98-A3AA-9816-64DF796ABBC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uidelines.gradepro.org/profile/16A3927F-FB2D-C278-9FE5-D4535020FE2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a:p>
        </p:txBody>
      </p:sp>
    </p:spTree>
    <p:extLst>
      <p:ext uri="{BB962C8B-B14F-4D97-AF65-F5344CB8AC3E}">
        <p14:creationId xmlns:p14="http://schemas.microsoft.com/office/powerpoint/2010/main" val="137237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8</a:t>
            </a:r>
          </a:p>
          <a:p>
            <a:endParaRPr lang="en-CA" b="0"/>
          </a:p>
          <a:p>
            <a:r>
              <a:rPr lang="en-CA" b="0" u="sng"/>
              <a:t>NOTES:</a:t>
            </a:r>
          </a:p>
          <a:p>
            <a:pPr marL="171450" indent="-171450">
              <a:buFont typeface="Arial" panose="020B0604020202020204" pitchFamily="34" charset="0"/>
              <a:buChar char="•"/>
            </a:pPr>
            <a:r>
              <a:rPr lang="en-CA" sz="1200" kern="1200">
                <a:solidFill>
                  <a:schemeClr val="tx1"/>
                </a:solidFill>
                <a:effectLst/>
                <a:latin typeface="+mn-lt"/>
                <a:ea typeface="+mn-ea"/>
                <a:cs typeface="+mn-cs"/>
              </a:rPr>
              <a:t>The guideline panel </a:t>
            </a:r>
            <a:r>
              <a:rPr lang="en-CA" sz="1200" i="1" kern="1200">
                <a:solidFill>
                  <a:schemeClr val="tx1"/>
                </a:solidFill>
                <a:effectLst/>
                <a:latin typeface="+mn-lt"/>
                <a:ea typeface="+mn-ea"/>
                <a:cs typeface="+mn-cs"/>
              </a:rPr>
              <a:t>suggests</a:t>
            </a:r>
            <a:r>
              <a:rPr lang="en-CA" sz="1200" kern="1200">
                <a:solidFill>
                  <a:schemeClr val="tx1"/>
                </a:solidFill>
                <a:effectLst/>
                <a:latin typeface="+mn-lt"/>
                <a:ea typeface="+mn-ea"/>
                <a:cs typeface="+mn-cs"/>
              </a:rPr>
              <a:t> either early administration (postoperative, within 12 hours) or late administration (postoperative, after 12 hours) of antithrombotic prophylaxis in major surgical patients, based on very low certainty in the evidence of effects.</a:t>
            </a:r>
            <a:endParaRPr lang="en-CA" b="0" u="none"/>
          </a:p>
          <a:p>
            <a:pPr marL="171450" indent="-171450">
              <a:buFont typeface="Arial" panose="020B0604020202020204" pitchFamily="34" charset="0"/>
              <a:buChar char="•"/>
            </a:pPr>
            <a:r>
              <a:rPr lang="en-CA" b="0" u="none"/>
              <a:t>Reoperation assessed with major bleeding requiring reoperation</a:t>
            </a:r>
          </a:p>
          <a:p>
            <a:endParaRPr lang="en-CA" b="0"/>
          </a:p>
          <a:p>
            <a:r>
              <a:rPr lang="en-CA" b="0"/>
              <a:t>Link to ETD Framework</a:t>
            </a:r>
          </a:p>
          <a:p>
            <a:r>
              <a:rPr lang="en-US" sz="1200" u="sng" kern="1200">
                <a:solidFill>
                  <a:schemeClr val="tx1"/>
                </a:solidFill>
                <a:effectLst/>
                <a:latin typeface="+mn-lt"/>
                <a:ea typeface="+mn-ea"/>
                <a:cs typeface="+mn-cs"/>
                <a:hlinkClick r:id="rId3"/>
              </a:rPr>
              <a:t>https://guidelines.gradepro.org/profile/E664E38D-FA7C-DBC9-8E77-373D0582050E</a:t>
            </a:r>
            <a:endParaRPr lang="en-CA" b="0"/>
          </a:p>
        </p:txBody>
      </p:sp>
      <p:sp>
        <p:nvSpPr>
          <p:cNvPr id="4" name="Slide Number Placeholder 3"/>
          <p:cNvSpPr>
            <a:spLocks noGrp="1"/>
          </p:cNvSpPr>
          <p:nvPr>
            <p:ph type="sldNum" sz="quarter" idx="5"/>
          </p:nvPr>
        </p:nvSpPr>
        <p:spPr/>
        <p:txBody>
          <a:bodyPr/>
          <a:lstStyle/>
          <a:p>
            <a:fld id="{A8A219AF-31E1-4C13-8A47-7C32BFDA626C}" type="slidenum">
              <a:rPr lang="en-CA" smtClean="0"/>
              <a:t>17</a:t>
            </a:fld>
            <a:endParaRPr lang="en-CA"/>
          </a:p>
        </p:txBody>
      </p:sp>
    </p:spTree>
    <p:extLst>
      <p:ext uri="{BB962C8B-B14F-4D97-AF65-F5344CB8AC3E}">
        <p14:creationId xmlns:p14="http://schemas.microsoft.com/office/powerpoint/2010/main" val="25053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7</a:t>
            </a:r>
          </a:p>
          <a:p>
            <a:endParaRPr lang="en-CA"/>
          </a:p>
          <a:p>
            <a:r>
              <a:rPr lang="en-CA" u="sng"/>
              <a:t>NOTES:</a:t>
            </a:r>
          </a:p>
          <a:p>
            <a:pPr marL="171450" indent="-171450">
              <a:buFont typeface="Arial" panose="020B0604020202020204" pitchFamily="34" charset="0"/>
              <a:buChar char="•"/>
            </a:pPr>
            <a:r>
              <a:rPr lang="en-CA" sz="1200" kern="1200">
                <a:solidFill>
                  <a:schemeClr val="tx1"/>
                </a:solidFill>
                <a:effectLst/>
                <a:latin typeface="+mn-lt"/>
                <a:ea typeface="+mn-ea"/>
                <a:cs typeface="+mn-cs"/>
              </a:rPr>
              <a:t>There is likely a small reduction in symptomatic PEs (RR, 0.44; 95% CI, 0.22-0.85; moderate certainty in the evidence of effects)</a:t>
            </a:r>
          </a:p>
          <a:p>
            <a:pPr marL="171450" indent="-171450">
              <a:buFont typeface="Arial" panose="020B0604020202020204" pitchFamily="34" charset="0"/>
              <a:buChar char="•"/>
            </a:pPr>
            <a:r>
              <a:rPr lang="en-CA" sz="1200" kern="1200">
                <a:solidFill>
                  <a:schemeClr val="tx1"/>
                </a:solidFill>
                <a:effectLst/>
                <a:latin typeface="+mn-lt"/>
                <a:ea typeface="+mn-ea"/>
                <a:cs typeface="+mn-cs"/>
              </a:rPr>
              <a:t>Symptomatic proximal DVT are also likely reduced (RR, 0.30; 95% CI, 0.21-0.42; moderate certainty in the evidence of effects)</a:t>
            </a:r>
          </a:p>
          <a:p>
            <a:pPr marL="171450" indent="-171450">
              <a:buFont typeface="Arial" panose="020B0604020202020204" pitchFamily="34" charset="0"/>
              <a:buChar char="•"/>
            </a:pPr>
            <a:r>
              <a:rPr lang="en-CA" sz="1200" kern="1200">
                <a:solidFill>
                  <a:schemeClr val="tx1"/>
                </a:solidFill>
                <a:effectLst/>
                <a:latin typeface="+mn-lt"/>
                <a:ea typeface="+mn-ea"/>
                <a:cs typeface="+mn-cs"/>
              </a:rPr>
              <a:t>The panel recognized that these studies were largely limited to two high-risk surgical scenarios (total hip or knee arthroplasty and major cancer general surgical procedures).</a:t>
            </a:r>
          </a:p>
          <a:p>
            <a:pPr marL="171450" indent="-171450">
              <a:buFont typeface="Arial" panose="020B0604020202020204" pitchFamily="34" charset="0"/>
              <a:buChar char="•"/>
            </a:pPr>
            <a:r>
              <a:rPr lang="en-CA" sz="1200" kern="1200">
                <a:solidFill>
                  <a:schemeClr val="tx1"/>
                </a:solidFill>
                <a:effectLst/>
                <a:latin typeface="+mn-lt"/>
                <a:ea typeface="+mn-ea"/>
                <a:cs typeface="+mn-cs"/>
              </a:rPr>
              <a:t>There is particularly a need for studies outside the general hip and knee arthroplasty and cancer general surgical settings to confirm the benefits of extended prophylaxis in other settings.  There further appears to be a need for further research to determine the optimal duration of extended prophylaxis. </a:t>
            </a:r>
          </a:p>
          <a:p>
            <a:endParaRPr lang="en-CA"/>
          </a:p>
          <a:p>
            <a:r>
              <a:rPr lang="en-CA"/>
              <a:t>Link to ETD Framework</a:t>
            </a:r>
          </a:p>
          <a:p>
            <a:r>
              <a:rPr lang="en-US" sz="1200" u="sng" kern="1200">
                <a:solidFill>
                  <a:schemeClr val="tx1"/>
                </a:solidFill>
                <a:effectLst/>
                <a:latin typeface="+mn-lt"/>
                <a:ea typeface="+mn-ea"/>
                <a:cs typeface="+mn-cs"/>
                <a:hlinkClick r:id="rId3"/>
              </a:rPr>
              <a:t>https://guidelines.gradepro.org/profile/79bce70d-c689-4fbf-b0e4-c2ec3142bb2c</a:t>
            </a:r>
            <a:endParaRPr lang="en-CA" u="none"/>
          </a:p>
        </p:txBody>
      </p:sp>
      <p:sp>
        <p:nvSpPr>
          <p:cNvPr id="4" name="Slide Number Placeholder 3"/>
          <p:cNvSpPr>
            <a:spLocks noGrp="1"/>
          </p:cNvSpPr>
          <p:nvPr>
            <p:ph type="sldNum" sz="quarter" idx="5"/>
          </p:nvPr>
        </p:nvSpPr>
        <p:spPr/>
        <p:txBody>
          <a:bodyPr/>
          <a:lstStyle/>
          <a:p>
            <a:fld id="{A8A219AF-31E1-4C13-8A47-7C32BFDA626C}" type="slidenum">
              <a:rPr lang="en-CA" smtClean="0"/>
              <a:t>19</a:t>
            </a:fld>
            <a:endParaRPr lang="en-CA"/>
          </a:p>
        </p:txBody>
      </p:sp>
    </p:spTree>
    <p:extLst>
      <p:ext uri="{BB962C8B-B14F-4D97-AF65-F5344CB8AC3E}">
        <p14:creationId xmlns:p14="http://schemas.microsoft.com/office/powerpoint/2010/main" val="951502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27</a:t>
            </a:r>
          </a:p>
          <a:p>
            <a:endParaRPr lang="en-CA"/>
          </a:p>
          <a:p>
            <a:r>
              <a:rPr lang="en-CA" u="sng"/>
              <a:t>NOTES:</a:t>
            </a:r>
          </a:p>
          <a:p>
            <a:pPr marL="171450" indent="-171450">
              <a:buFont typeface="Arial" panose="020B0604020202020204" pitchFamily="34" charset="0"/>
              <a:buChar char="•"/>
            </a:pPr>
            <a:r>
              <a:rPr lang="en-CA" sz="1200" kern="1200">
                <a:solidFill>
                  <a:schemeClr val="tx1"/>
                </a:solidFill>
                <a:effectLst/>
                <a:latin typeface="+mn-lt"/>
                <a:ea typeface="+mn-ea"/>
                <a:cs typeface="+mn-cs"/>
              </a:rPr>
              <a:t>The benefits and harm/burden data were extrapolated from the closest surgical indication for which we had adequate comparative evidence, namely, hip fracture repair. It is recognized that these hip fracture studies are dated and that rates of patient-important DVT events were derived on modeling from asymptomatic events detected by routine screening studies. </a:t>
            </a:r>
          </a:p>
          <a:p>
            <a:pPr marL="171450" indent="-171450">
              <a:buFont typeface="Arial" panose="020B0604020202020204" pitchFamily="34" charset="0"/>
              <a:buChar char="•"/>
            </a:pPr>
            <a:r>
              <a:rPr lang="en-CA" sz="1200" kern="1200">
                <a:solidFill>
                  <a:schemeClr val="tx1"/>
                </a:solidFill>
                <a:effectLst/>
                <a:latin typeface="+mn-lt"/>
                <a:ea typeface="+mn-ea"/>
                <a:cs typeface="+mn-cs"/>
              </a:rPr>
              <a:t>The panel presumed that in the absence of specific contraindications (such as lower limb injuries), major-trauma patients would receive mechanical prophylaxis. </a:t>
            </a:r>
          </a:p>
          <a:p>
            <a:pPr marL="171450" indent="-171450">
              <a:buFont typeface="Arial" panose="020B0604020202020204" pitchFamily="34" charset="0"/>
              <a:buChar char="•"/>
            </a:pPr>
            <a:r>
              <a:rPr lang="en-CA" sz="1200" kern="1200">
                <a:solidFill>
                  <a:schemeClr val="tx1"/>
                </a:solidFill>
                <a:effectLst/>
                <a:latin typeface="+mn-lt"/>
                <a:ea typeface="+mn-ea"/>
                <a:cs typeface="+mn-cs"/>
              </a:rPr>
              <a:t>The panel emphasized the need to periodically re-evaluate bleeding risk as patients recover from major trauma. Once bleeding is stabilized and the patient is no longer considered at high risk for major bleeding, the use of pharmacological prophylaxis should be reconsidered. </a:t>
            </a:r>
            <a:endParaRPr lang="en-CA"/>
          </a:p>
          <a:p>
            <a:endParaRPr lang="en-CA"/>
          </a:p>
          <a:p>
            <a:r>
              <a:rPr lang="en-CA"/>
              <a:t>Link to ETD Framework</a:t>
            </a:r>
          </a:p>
          <a:p>
            <a:r>
              <a:rPr lang="en-US" sz="1200" u="sng" kern="1200">
                <a:solidFill>
                  <a:schemeClr val="tx1"/>
                </a:solidFill>
                <a:effectLst/>
                <a:latin typeface="+mn-lt"/>
                <a:ea typeface="+mn-ea"/>
                <a:cs typeface="+mn-cs"/>
                <a:hlinkClick r:id="rId3"/>
              </a:rPr>
              <a:t>https://guidelines.gradepro.org/profile/434A9C2D-3417-F3ED-B7C1-4A0BA3EC6699</a:t>
            </a:r>
            <a:endParaRPr lang="en-CA" u="none"/>
          </a:p>
        </p:txBody>
      </p:sp>
      <p:sp>
        <p:nvSpPr>
          <p:cNvPr id="4" name="Slide Number Placeholder 3"/>
          <p:cNvSpPr>
            <a:spLocks noGrp="1"/>
          </p:cNvSpPr>
          <p:nvPr>
            <p:ph type="sldNum" sz="quarter" idx="5"/>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1891123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a:t>
            </a:r>
          </a:p>
          <a:p>
            <a:endParaRPr lang="en-CA" b="0" u="none"/>
          </a:p>
          <a:p>
            <a:r>
              <a:rPr lang="en-CA" b="0" u="none"/>
              <a:t>Link to ETD Framework</a:t>
            </a:r>
          </a:p>
          <a:p>
            <a:r>
              <a:rPr lang="en-US" sz="1200" u="sng" kern="1200">
                <a:solidFill>
                  <a:schemeClr val="tx1"/>
                </a:solidFill>
                <a:effectLst/>
                <a:latin typeface="+mn-lt"/>
                <a:ea typeface="+mn-ea"/>
                <a:cs typeface="+mn-cs"/>
                <a:hlinkClick r:id="rId3"/>
              </a:rPr>
              <a:t>https://guidelines.gradepro.org/profile/61E7ADC1-4C91-8D58-9E3A-56BFEE3EAC20</a:t>
            </a:r>
            <a:endParaRPr lang="en-CA" b="0" u="none"/>
          </a:p>
        </p:txBody>
      </p:sp>
      <p:sp>
        <p:nvSpPr>
          <p:cNvPr id="4" name="Slide Number Placeholder 3"/>
          <p:cNvSpPr>
            <a:spLocks noGrp="1"/>
          </p:cNvSpPr>
          <p:nvPr>
            <p:ph type="sldNum" sz="quarter" idx="5"/>
          </p:nvPr>
        </p:nvSpPr>
        <p:spPr/>
        <p:txBody>
          <a:bodyPr/>
          <a:lstStyle/>
          <a:p>
            <a:fld id="{A8A219AF-31E1-4C13-8A47-7C32BFDA626C}" type="slidenum">
              <a:rPr lang="en-CA" smtClean="0"/>
              <a:t>24</a:t>
            </a:fld>
            <a:endParaRPr lang="en-CA"/>
          </a:p>
        </p:txBody>
      </p:sp>
    </p:spTree>
    <p:extLst>
      <p:ext uri="{BB962C8B-B14F-4D97-AF65-F5344CB8AC3E}">
        <p14:creationId xmlns:p14="http://schemas.microsoft.com/office/powerpoint/2010/main" val="104353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28</a:t>
            </a:r>
          </a:p>
          <a:p>
            <a:endParaRPr lang="en-CA"/>
          </a:p>
          <a:p>
            <a:r>
              <a:rPr lang="en-CA" u="sng"/>
              <a:t>NOTES:</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panel judged that the minor differences of the effects of the interventions on benefits and undesirable outcomes led to a balance that overall did not favor either intervention. The benefits observed with LMWH were limited to a minor reduction in the rates of symptomatic proximal DVT, which was negated by the small observed increased risk of major bleeding. </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panel presumed that in the absence of specific contraindications (such as lower limb injuries), major-trauma patients would receive mechanical prophylaxis.</a:t>
            </a:r>
            <a:endParaRPr lang="en-CA"/>
          </a:p>
          <a:p>
            <a:endParaRPr lang="en-CA"/>
          </a:p>
          <a:p>
            <a:r>
              <a:rPr lang="en-CA"/>
              <a:t>Link to ETD Framework</a:t>
            </a:r>
          </a:p>
          <a:p>
            <a:r>
              <a:rPr lang="en-US" sz="1200" u="sng" kern="1200">
                <a:solidFill>
                  <a:schemeClr val="tx1"/>
                </a:solidFill>
                <a:effectLst/>
                <a:latin typeface="+mn-lt"/>
                <a:ea typeface="+mn-ea"/>
                <a:cs typeface="+mn-cs"/>
                <a:hlinkClick r:id="rId3"/>
              </a:rPr>
              <a:t>https://guidelines.gradepro.org/profile/96D5A309-8606-4469-B732-E1844465CC75</a:t>
            </a:r>
            <a:endParaRPr lang="en-CA" u="none"/>
          </a:p>
        </p:txBody>
      </p:sp>
      <p:sp>
        <p:nvSpPr>
          <p:cNvPr id="4" name="Slide Number Placeholder 3"/>
          <p:cNvSpPr>
            <a:spLocks noGrp="1"/>
          </p:cNvSpPr>
          <p:nvPr>
            <p:ph type="sldNum" sz="quarter" idx="5"/>
          </p:nvPr>
        </p:nvSpPr>
        <p:spPr/>
        <p:txBody>
          <a:bodyPr/>
          <a:lstStyle/>
          <a:p>
            <a:fld id="{A8A219AF-31E1-4C13-8A47-7C32BFDA626C}" type="slidenum">
              <a:rPr lang="en-CA" smtClean="0"/>
              <a:t>26</a:t>
            </a:fld>
            <a:endParaRPr lang="en-CA"/>
          </a:p>
        </p:txBody>
      </p:sp>
    </p:spTree>
    <p:extLst>
      <p:ext uri="{BB962C8B-B14F-4D97-AF65-F5344CB8AC3E}">
        <p14:creationId xmlns:p14="http://schemas.microsoft.com/office/powerpoint/2010/main" val="57739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27</a:t>
            </a:fld>
            <a:endParaRPr lang="en-CA"/>
          </a:p>
        </p:txBody>
      </p:sp>
    </p:spTree>
    <p:extLst>
      <p:ext uri="{BB962C8B-B14F-4D97-AF65-F5344CB8AC3E}">
        <p14:creationId xmlns:p14="http://schemas.microsoft.com/office/powerpoint/2010/main" val="3867213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19</a:t>
            </a:r>
          </a:p>
          <a:p>
            <a:endParaRPr lang="en-CA"/>
          </a:p>
          <a:p>
            <a:r>
              <a:rPr lang="en-CA" u="sng"/>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The panel noted that observed RR ratios from observational studies tended to more favorably view pharmacological prophylaxis than RCTs.  The panel based its recommendation on RR ratios from meta-analysis of RCTs rather than observational studies given the greater risk of bias with the latter studies.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The panel noted that the small benefit of pharmacological prophylaxis for the prevention of DVT was based upon randomized controlled studies using screening venography to detect rates of asymptomatic DVT.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The panel rated the harms of major bleeding associated with pharmacological prophylaxis as moderate because of the potential for greater morbidity associated with surgical-site bleeding following these procedures.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The panel recognized that patients undergoing major neurosurgical procedures would routinely receive prophylaxis with mechanical methods.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The panel acknowledged that pharmacological prophylaxis might still be warranted in a higher-risk subgroup of patients, such as those experiencing prolonged immobility following surgery.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In addition, the panel acknowledged that pharmacological prophylaxis could be considered for patients undergoing neurosurgical procedures that carried a lower risk of major bleeding.  It may also be considered for patients with persistent mobility restrictions after the bleeding risk subsides following surgery.</a:t>
            </a:r>
          </a:p>
          <a:p>
            <a:endParaRPr lang="en-CA"/>
          </a:p>
          <a:p>
            <a:r>
              <a:rPr lang="en-CA"/>
              <a:t>Link to ETD Framework</a:t>
            </a:r>
          </a:p>
          <a:p>
            <a:r>
              <a:rPr lang="en-US" sz="1200" u="sng" kern="1200">
                <a:solidFill>
                  <a:schemeClr val="tx1"/>
                </a:solidFill>
                <a:effectLst/>
                <a:latin typeface="+mn-lt"/>
                <a:ea typeface="+mn-ea"/>
                <a:cs typeface="+mn-cs"/>
                <a:hlinkClick r:id="rId3"/>
              </a:rPr>
              <a:t>https://guidelines.gradepro.org/profile/C5A1B92D-0E70-50BA-847C-0497617938F5</a:t>
            </a:r>
            <a:endParaRPr lang="en-CA" u="none"/>
          </a:p>
        </p:txBody>
      </p:sp>
      <p:sp>
        <p:nvSpPr>
          <p:cNvPr id="4" name="Slide Number Placeholder 3"/>
          <p:cNvSpPr>
            <a:spLocks noGrp="1"/>
          </p:cNvSpPr>
          <p:nvPr>
            <p:ph type="sldNum" sz="quarter" idx="5"/>
          </p:nvPr>
        </p:nvSpPr>
        <p:spPr/>
        <p:txBody>
          <a:bodyPr/>
          <a:lstStyle/>
          <a:p>
            <a:fld id="{A8A219AF-31E1-4C13-8A47-7C32BFDA626C}" type="slidenum">
              <a:rPr lang="en-CA" smtClean="0"/>
              <a:t>30</a:t>
            </a:fld>
            <a:endParaRPr lang="en-CA"/>
          </a:p>
        </p:txBody>
      </p:sp>
    </p:spTree>
    <p:extLst>
      <p:ext uri="{BB962C8B-B14F-4D97-AF65-F5344CB8AC3E}">
        <p14:creationId xmlns:p14="http://schemas.microsoft.com/office/powerpoint/2010/main" val="2523622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31</a:t>
            </a:fld>
            <a:endParaRPr lang="en-CA"/>
          </a:p>
        </p:txBody>
      </p:sp>
    </p:spTree>
    <p:extLst>
      <p:ext uri="{BB962C8B-B14F-4D97-AF65-F5344CB8AC3E}">
        <p14:creationId xmlns:p14="http://schemas.microsoft.com/office/powerpoint/2010/main" val="217470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20</a:t>
            </a:r>
          </a:p>
          <a:p>
            <a:endParaRPr lang="en-CA"/>
          </a:p>
          <a:p>
            <a:r>
              <a:rPr lang="en-CA" u="sng"/>
              <a:t>NOTES:</a:t>
            </a:r>
          </a:p>
          <a:p>
            <a:pPr marL="171450" indent="-171450">
              <a:buFont typeface="Arial" panose="020B0604020202020204" pitchFamily="34" charset="0"/>
              <a:buChar char="•"/>
            </a:pPr>
            <a:r>
              <a:rPr lang="en-CA" sz="1200" kern="1200">
                <a:solidFill>
                  <a:schemeClr val="tx1"/>
                </a:solidFill>
                <a:effectLst/>
                <a:latin typeface="+mn-lt"/>
                <a:ea typeface="+mn-ea"/>
                <a:cs typeface="+mn-cs"/>
              </a:rPr>
              <a:t>In formulating this recommendation, the panel formally acknowledges its prior conditional recommendation against pharmacological prophylaxis (recommendation 19) for patients undergoing neurosurgical procedures. </a:t>
            </a:r>
          </a:p>
          <a:p>
            <a:pPr marL="171450" indent="-171450">
              <a:buFont typeface="Arial" panose="020B0604020202020204" pitchFamily="34" charset="0"/>
              <a:buChar char="•"/>
            </a:pPr>
            <a:r>
              <a:rPr lang="en-CA" sz="1200" kern="1200">
                <a:solidFill>
                  <a:schemeClr val="tx1"/>
                </a:solidFill>
                <a:effectLst/>
                <a:latin typeface="+mn-lt"/>
                <a:ea typeface="+mn-ea"/>
                <a:cs typeface="+mn-cs"/>
              </a:rPr>
              <a:t>Nevertheless, if pharmacological prophylaxis is considered, the panel judged the desirable effects of LMWH over UFH as small and the undesirable effects as trivial. </a:t>
            </a:r>
          </a:p>
          <a:p>
            <a:pPr marL="171450" indent="-171450">
              <a:buFont typeface="Arial" panose="020B0604020202020204" pitchFamily="34" charset="0"/>
              <a:buChar char="•"/>
            </a:pPr>
            <a:r>
              <a:rPr lang="en-CA" sz="1200" kern="1200">
                <a:solidFill>
                  <a:schemeClr val="tx1"/>
                </a:solidFill>
                <a:effectLst/>
                <a:latin typeface="+mn-lt"/>
                <a:ea typeface="+mn-ea"/>
                <a:cs typeface="+mn-cs"/>
              </a:rPr>
              <a:t>Considering the very low certainty in the evidence, and possibly important uncertainty about of or variability in how much people value the main outcomes, the balance of effects favored LMWH. </a:t>
            </a:r>
          </a:p>
          <a:p>
            <a:pPr marL="171450" indent="-171450">
              <a:buFont typeface="Arial" panose="020B0604020202020204" pitchFamily="34" charset="0"/>
              <a:buChar char="•"/>
            </a:pPr>
            <a:endParaRPr lang="en-CA"/>
          </a:p>
          <a:p>
            <a:r>
              <a:rPr lang="en-CA"/>
              <a:t>Link to ETD Framework</a:t>
            </a:r>
          </a:p>
          <a:p>
            <a:r>
              <a:rPr lang="en-US" sz="1200" u="sng" kern="1200">
                <a:solidFill>
                  <a:schemeClr val="tx1"/>
                </a:solidFill>
                <a:effectLst/>
                <a:latin typeface="+mn-lt"/>
                <a:ea typeface="+mn-ea"/>
                <a:cs typeface="+mn-cs"/>
                <a:hlinkClick r:id="rId3"/>
              </a:rPr>
              <a:t>https://guidelines.gradepro.org/profile/E9D1EF22-EEC9-560E-A0CC-9FD435188BBE</a:t>
            </a:r>
            <a:r>
              <a:rPr lang="en-US" sz="1200" kern="1200">
                <a:solidFill>
                  <a:schemeClr val="tx1"/>
                </a:solidFill>
                <a:effectLst/>
                <a:latin typeface="+mn-lt"/>
                <a:ea typeface="+mn-ea"/>
                <a:cs typeface="+mn-cs"/>
              </a:rPr>
              <a:t>) </a:t>
            </a:r>
            <a:endParaRPr lang="en-CA" u="non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204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6</a:t>
            </a:r>
          </a:p>
          <a:p>
            <a:endParaRPr lang="en-CA" b="0"/>
          </a:p>
          <a:p>
            <a:r>
              <a:rPr lang="en-CA" b="0" u="sng"/>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The panel judged from our analysis of data largely from observational studies that the high rates of DVT and the trend for higher mortality associated with the use of IVC filters outweighed the potential reduction of pulmonary embolism.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Furthermore, a recently published high quality randomized controlled trial of IVC filters following major trauma in patients in whom pharmacological prophylaxis was considered contraindicated, did not find IVC filters reduced symptomatic pulmonary embolism or death.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Given there are recognized serious non-thrombotic risks of IVC filters (such as IVC perforation and IVC filter embolization), which were not considered in our analysis, this would further strengthen our recommendation against IVC filter use.</a:t>
            </a:r>
          </a:p>
          <a:p>
            <a:endParaRPr lang="en-CA" b="0"/>
          </a:p>
          <a:p>
            <a:r>
              <a:rPr lang="en-CA" b="0"/>
              <a:t>Link to ETD Framework</a:t>
            </a:r>
          </a:p>
          <a:p>
            <a:r>
              <a:rPr lang="en-US" sz="1200" u="sng" kern="1200">
                <a:solidFill>
                  <a:schemeClr val="tx1"/>
                </a:solidFill>
                <a:effectLst/>
                <a:latin typeface="+mn-lt"/>
                <a:ea typeface="+mn-ea"/>
                <a:cs typeface="+mn-cs"/>
                <a:hlinkClick r:id="rId3"/>
              </a:rPr>
              <a:t>https://guidelines.gradepro.org/profile/4885EDB9-B445-5554-BD62-CFE2EED6D08E</a:t>
            </a:r>
            <a:endParaRPr lang="en-CA" b="0"/>
          </a:p>
        </p:txBody>
      </p:sp>
      <p:sp>
        <p:nvSpPr>
          <p:cNvPr id="4" name="Slide Number Placeholder 3"/>
          <p:cNvSpPr>
            <a:spLocks noGrp="1"/>
          </p:cNvSpPr>
          <p:nvPr>
            <p:ph type="sldNum" sz="quarter" idx="5"/>
          </p:nvPr>
        </p:nvSpPr>
        <p:spPr/>
        <p:txBody>
          <a:bodyPr/>
          <a:lstStyle/>
          <a:p>
            <a:fld id="{A8A219AF-31E1-4C13-8A47-7C32BFDA626C}" type="slidenum">
              <a:rPr lang="en-CA" smtClean="0"/>
              <a:t>35</a:t>
            </a:fld>
            <a:endParaRPr lang="en-CA"/>
          </a:p>
        </p:txBody>
      </p:sp>
    </p:spTree>
    <p:extLst>
      <p:ext uri="{BB962C8B-B14F-4D97-AF65-F5344CB8AC3E}">
        <p14:creationId xmlns:p14="http://schemas.microsoft.com/office/powerpoint/2010/main" val="121546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76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4</a:t>
            </a:r>
          </a:p>
          <a:p>
            <a:endParaRPr lang="en-CA" b="0"/>
          </a:p>
          <a:p>
            <a:r>
              <a:rPr lang="en-CA" b="0" u="sng"/>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The guideline panel suggests using combined pharmacological and mechanical over pharmacological prophylaxis alone for patients undergoing major surgery, based on very low certainty in the evidence of effects.</a:t>
            </a:r>
            <a:r>
              <a:rPr lang="en-CA" sz="1200" b="1" kern="120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The panel judged that combined pharmacological and mechanical prophylaxis would be most beneficial in patients considered at very high risk for VTE following major surgery.</a:t>
            </a:r>
          </a:p>
          <a:p>
            <a:endParaRPr lang="en-CA" b="0" u="none"/>
          </a:p>
          <a:p>
            <a:r>
              <a:rPr lang="en-CA" b="0" u="none"/>
              <a:t>Links to ETD Frameworks:</a:t>
            </a:r>
          </a:p>
          <a:p>
            <a:r>
              <a:rPr lang="en-US" sz="1200" u="sng" kern="1200">
                <a:solidFill>
                  <a:schemeClr val="tx1"/>
                </a:solidFill>
                <a:effectLst/>
                <a:latin typeface="+mn-lt"/>
                <a:ea typeface="+mn-ea"/>
                <a:cs typeface="+mn-cs"/>
                <a:hlinkClick r:id="rId3"/>
              </a:rPr>
              <a:t>https://guidelines.gradepro.org/profile/9AC669C6-30BB-C8DF-8430-3EDA0D4842C8</a:t>
            </a:r>
            <a:endParaRPr lang="en-CA" b="0" u="none"/>
          </a:p>
        </p:txBody>
      </p:sp>
      <p:sp>
        <p:nvSpPr>
          <p:cNvPr id="4" name="Slide Number Placeholder 3"/>
          <p:cNvSpPr>
            <a:spLocks noGrp="1"/>
          </p:cNvSpPr>
          <p:nvPr>
            <p:ph type="sldNum" sz="quarter" idx="5"/>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2545099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3</a:t>
            </a:r>
          </a:p>
          <a:p>
            <a:endParaRPr lang="en-CA" b="0"/>
          </a:p>
          <a:p>
            <a:r>
              <a:rPr lang="en-CA" b="0" u="sng"/>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There is no difference for mortality between pneumatic compression compared with graduated compression stockings prophylaxis (RR, 1.04; 95% CI, 0.16-6.63; low certainty in the evidence of effects); this corresponds to 2 more (41 fewer to 274 more) per 1000 patients.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There may also be no difference in symptomatic PE (RR, 0.56; 95% CI, 0.17-1.86; low certainty in the evidence of effects).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The risk of symptomatic proximal DVT may be reduced (RR, 0.48; 95% CI, 0.25-0.93, very low certainty in the evidence of effects), but we are uncertain of this finding.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This benefit likely corresponds to 9 fewer (12 fewer to 1 fewer) symptomatic proximal DVT in 1000 patients with a baseline risk of  1.6% and 14 fewer (20 fewer to 2 fewer) symptomatic proximal DVT per 1000 based on a baseline risk of 2.6% from observational data.</a:t>
            </a:r>
          </a:p>
          <a:p>
            <a:endParaRPr lang="en-CA" b="0" u="none"/>
          </a:p>
          <a:p>
            <a:r>
              <a:rPr lang="en-CA" b="0" u="none"/>
              <a:t>Links to ETD Frameworks:</a:t>
            </a:r>
          </a:p>
          <a:p>
            <a:r>
              <a:rPr lang="en-US" sz="1200" u="sng" kern="1200">
                <a:solidFill>
                  <a:schemeClr val="tx1"/>
                </a:solidFill>
                <a:effectLst/>
                <a:latin typeface="+mn-lt"/>
                <a:ea typeface="+mn-ea"/>
                <a:cs typeface="+mn-cs"/>
                <a:hlinkClick r:id="rId3"/>
              </a:rPr>
              <a:t>https://guidelines.gradepro.org/profile/1584FD2F-9CC6-9C59-8DF5-48F0045F1BE5</a:t>
            </a:r>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37</a:t>
            </a:fld>
            <a:endParaRPr lang="en-CA"/>
          </a:p>
        </p:txBody>
      </p:sp>
    </p:spTree>
    <p:extLst>
      <p:ext uri="{BB962C8B-B14F-4D97-AF65-F5344CB8AC3E}">
        <p14:creationId xmlns:p14="http://schemas.microsoft.com/office/powerpoint/2010/main" val="1386017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a:t>Links to ETD Frameworks</a:t>
            </a:r>
          </a:p>
          <a:p>
            <a:endParaRPr lang="en-CA" b="0"/>
          </a:p>
          <a:p>
            <a:r>
              <a:rPr lang="en-CA" b="1"/>
              <a:t>Recommendation 14 (hip fracture repair)</a:t>
            </a:r>
          </a:p>
          <a:p>
            <a:r>
              <a:rPr lang="en-US" sz="1200" u="sng" kern="1200">
                <a:solidFill>
                  <a:schemeClr val="tx1"/>
                </a:solidFill>
                <a:effectLst/>
                <a:latin typeface="+mn-lt"/>
                <a:ea typeface="+mn-ea"/>
                <a:cs typeface="+mn-cs"/>
                <a:hlinkClick r:id="rId3"/>
              </a:rPr>
              <a:t>https://guidelines.gradepro.org/profile/A10CDC06-B411-D572-959A-A8405E1373A1</a:t>
            </a:r>
            <a:endParaRPr lang="en-US" sz="1200" u="sng" kern="1200">
              <a:solidFill>
                <a:schemeClr val="tx1"/>
              </a:solidFill>
              <a:effectLst/>
              <a:latin typeface="+mn-lt"/>
              <a:ea typeface="+mn-ea"/>
              <a:cs typeface="+mn-cs"/>
            </a:endParaRPr>
          </a:p>
          <a:p>
            <a:endParaRPr lang="en-CA" b="0"/>
          </a:p>
          <a:p>
            <a:r>
              <a:rPr lang="en-CA" b="1"/>
              <a:t>Recommendation 15 (LMWH vs. UFH)</a:t>
            </a:r>
          </a:p>
          <a:p>
            <a:r>
              <a:rPr lang="en-US" sz="1200" u="sng" kern="1200">
                <a:solidFill>
                  <a:schemeClr val="tx1"/>
                </a:solidFill>
                <a:effectLst/>
                <a:latin typeface="+mn-lt"/>
                <a:ea typeface="+mn-ea"/>
                <a:cs typeface="+mn-cs"/>
                <a:hlinkClick r:id="rId4"/>
              </a:rPr>
              <a:t>https://guidelines.gradepro.org/profile/80C377E5-E3C0-36CD-B646-C2532AB4D4B9</a:t>
            </a:r>
            <a:endParaRPr lang="en-CA" b="0"/>
          </a:p>
          <a:p>
            <a:endParaRPr lang="en-CA" b="0"/>
          </a:p>
          <a:p>
            <a:r>
              <a:rPr lang="en-CA" b="1"/>
              <a:t>Recommendation 16 (major general surgery)</a:t>
            </a:r>
          </a:p>
          <a:p>
            <a:r>
              <a:rPr lang="en-US" sz="1200" u="sng" kern="1200">
                <a:solidFill>
                  <a:schemeClr val="tx1"/>
                </a:solidFill>
                <a:effectLst/>
                <a:latin typeface="+mn-lt"/>
                <a:ea typeface="+mn-ea"/>
                <a:cs typeface="+mn-cs"/>
                <a:hlinkClick r:id="rId5"/>
              </a:rPr>
              <a:t>https://guidelines.gradepro.org/profile/3B5A5678-B1D9-4D60-8E1F-F3AD700132F8</a:t>
            </a:r>
            <a:endParaRPr lang="en-US" sz="1200" u="sng" kern="1200">
              <a:solidFill>
                <a:schemeClr val="tx1"/>
              </a:solidFill>
              <a:effectLst/>
              <a:latin typeface="+mn-lt"/>
              <a:ea typeface="+mn-ea"/>
              <a:cs typeface="+mn-cs"/>
            </a:endParaRPr>
          </a:p>
          <a:p>
            <a:endParaRPr lang="en-CA" b="0"/>
          </a:p>
          <a:p>
            <a:r>
              <a:rPr lang="en-CA" b="1"/>
              <a:t>Recommendation 17 (LMWH vs. UFH)</a:t>
            </a:r>
          </a:p>
          <a:p>
            <a:r>
              <a:rPr lang="en-CA" b="0"/>
              <a:t>(</a:t>
            </a:r>
            <a:r>
              <a:rPr lang="en-US" sz="1200" u="sng" kern="1200">
                <a:solidFill>
                  <a:schemeClr val="tx1"/>
                </a:solidFill>
                <a:effectLst/>
                <a:latin typeface="+mn-lt"/>
                <a:ea typeface="+mn-ea"/>
                <a:cs typeface="+mn-cs"/>
                <a:hlinkClick r:id="rId6"/>
              </a:rPr>
              <a:t>https://guidelines.gradepro.org/profile/EF7ADEA0-49F1-7E89-A0DB-DE7A9E854A2B</a:t>
            </a:r>
            <a:endParaRPr lang="en-US" sz="1200" u="sng" kern="1200">
              <a:solidFill>
                <a:schemeClr val="tx1"/>
              </a:solidFill>
              <a:effectLst/>
              <a:latin typeface="+mn-lt"/>
              <a:ea typeface="+mn-ea"/>
              <a:cs typeface="+mn-cs"/>
            </a:endParaRPr>
          </a:p>
          <a:p>
            <a:endParaRPr lang="en-US" sz="1200" b="0" u="sng" kern="1200">
              <a:solidFill>
                <a:schemeClr val="tx1"/>
              </a:solidFill>
              <a:effectLst/>
              <a:latin typeface="+mn-lt"/>
              <a:ea typeface="+mn-ea"/>
              <a:cs typeface="+mn-cs"/>
            </a:endParaRPr>
          </a:p>
          <a:p>
            <a:r>
              <a:rPr lang="en-CA" b="1"/>
              <a:t>Recommendation 18 (laparoscopic cholecystectomy)</a:t>
            </a:r>
          </a:p>
          <a:p>
            <a:r>
              <a:rPr lang="en-US" sz="1200" u="sng" kern="1200">
                <a:solidFill>
                  <a:schemeClr val="tx1"/>
                </a:solidFill>
                <a:effectLst/>
                <a:latin typeface="+mn-lt"/>
                <a:ea typeface="+mn-ea"/>
                <a:cs typeface="+mn-cs"/>
                <a:hlinkClick r:id="rId7"/>
              </a:rPr>
              <a:t>https://guidelines.gradepro.org/profile/E753AE97-D04A-D35F-ABE1-F9CAB9461DD1</a:t>
            </a:r>
            <a:endParaRPr lang="en-US" sz="1200" u="sng" kern="1200">
              <a:solidFill>
                <a:schemeClr val="tx1"/>
              </a:solidFill>
              <a:effectLst/>
              <a:latin typeface="+mn-lt"/>
              <a:ea typeface="+mn-ea"/>
              <a:cs typeface="+mn-cs"/>
            </a:endParaRPr>
          </a:p>
          <a:p>
            <a:endParaRPr lang="en-US" sz="1200" b="0" u="sng" kern="1200">
              <a:solidFill>
                <a:schemeClr val="tx1"/>
              </a:solidFill>
              <a:effectLst/>
              <a:latin typeface="+mn-lt"/>
              <a:ea typeface="+mn-ea"/>
              <a:cs typeface="+mn-cs"/>
            </a:endParaRPr>
          </a:p>
          <a:p>
            <a:r>
              <a:rPr lang="en-CA" b="1"/>
              <a:t>Recommendation 25 (cardiac and vascular surgery)</a:t>
            </a:r>
          </a:p>
          <a:p>
            <a:r>
              <a:rPr lang="en-US" sz="1200" u="sng" kern="1200">
                <a:solidFill>
                  <a:schemeClr val="tx1"/>
                </a:solidFill>
                <a:effectLst/>
                <a:latin typeface="+mn-lt"/>
                <a:ea typeface="+mn-ea"/>
                <a:cs typeface="+mn-cs"/>
                <a:hlinkClick r:id="rId8"/>
              </a:rPr>
              <a:t>https://guidelines.gradepro.org/profile/D5319730-F947-FFB7-B1F7-D4E9E4697079</a:t>
            </a:r>
            <a:endParaRPr lang="en-CA" b="0"/>
          </a:p>
        </p:txBody>
      </p:sp>
      <p:sp>
        <p:nvSpPr>
          <p:cNvPr id="4" name="Slide Number Placeholder 3"/>
          <p:cNvSpPr>
            <a:spLocks noGrp="1"/>
          </p:cNvSpPr>
          <p:nvPr>
            <p:ph type="sldNum" sz="quarter" idx="5"/>
          </p:nvPr>
        </p:nvSpPr>
        <p:spPr/>
        <p:txBody>
          <a:bodyPr/>
          <a:lstStyle/>
          <a:p>
            <a:fld id="{A8A219AF-31E1-4C13-8A47-7C32BFDA626C}" type="slidenum">
              <a:rPr lang="en-CA" smtClean="0"/>
              <a:t>39</a:t>
            </a:fld>
            <a:endParaRPr lang="en-CA"/>
          </a:p>
        </p:txBody>
      </p:sp>
    </p:spTree>
    <p:extLst>
      <p:ext uri="{BB962C8B-B14F-4D97-AF65-F5344CB8AC3E}">
        <p14:creationId xmlns:p14="http://schemas.microsoft.com/office/powerpoint/2010/main" val="2635441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a:t>Links to ETD frameworks:</a:t>
            </a:r>
          </a:p>
          <a:p>
            <a:endParaRPr lang="en-CA" b="1"/>
          </a:p>
          <a:p>
            <a:r>
              <a:rPr lang="en-CA" b="1"/>
              <a:t>Recommendation 21 (TURP)</a:t>
            </a:r>
          </a:p>
          <a:p>
            <a:r>
              <a:rPr lang="en-US" sz="1200" u="sng" kern="1200">
                <a:solidFill>
                  <a:schemeClr val="tx1"/>
                </a:solidFill>
                <a:effectLst/>
                <a:latin typeface="+mn-lt"/>
                <a:ea typeface="+mn-ea"/>
                <a:cs typeface="+mn-cs"/>
                <a:hlinkClick r:id="rId3"/>
              </a:rPr>
              <a:t>https://guidelines.gradepro.org/profile/05201A35-BCDA-9EFA-98CB-892C0AB72944</a:t>
            </a:r>
            <a:endParaRPr lang="en-US" sz="1200" u="sng" kern="1200">
              <a:solidFill>
                <a:schemeClr val="tx1"/>
              </a:solidFill>
              <a:effectLst/>
              <a:latin typeface="+mn-lt"/>
              <a:ea typeface="+mn-ea"/>
              <a:cs typeface="+mn-cs"/>
            </a:endParaRPr>
          </a:p>
          <a:p>
            <a:endParaRPr lang="en-US" sz="1200" b="1" u="sng" kern="1200">
              <a:solidFill>
                <a:schemeClr val="tx1"/>
              </a:solidFill>
              <a:effectLst/>
              <a:latin typeface="+mn-lt"/>
              <a:ea typeface="+mn-ea"/>
              <a:cs typeface="+mn-cs"/>
            </a:endParaRPr>
          </a:p>
          <a:p>
            <a:r>
              <a:rPr lang="en-CA" b="1"/>
              <a:t>Recommendation 23 (radical prostatectomy)</a:t>
            </a:r>
          </a:p>
          <a:p>
            <a:r>
              <a:rPr lang="en-US" sz="1200" u="sng" kern="1200">
                <a:solidFill>
                  <a:schemeClr val="tx1"/>
                </a:solidFill>
                <a:effectLst/>
                <a:latin typeface="+mn-lt"/>
                <a:ea typeface="+mn-ea"/>
                <a:cs typeface="+mn-cs"/>
                <a:hlinkClick r:id="rId4"/>
              </a:rPr>
              <a:t>https://guidelines.gradepro.org/profile/F99386B2-4C08-3F36-8029-61B51278B574</a:t>
            </a:r>
            <a:endParaRPr lang="en-US" sz="1200" u="sng" kern="1200">
              <a:solidFill>
                <a:schemeClr val="tx1"/>
              </a:solidFill>
              <a:effectLst/>
              <a:latin typeface="+mn-lt"/>
              <a:ea typeface="+mn-ea"/>
              <a:cs typeface="+mn-cs"/>
            </a:endParaRPr>
          </a:p>
          <a:p>
            <a:endParaRPr lang="en-US" sz="1200" b="1" u="sng" kern="1200">
              <a:solidFill>
                <a:schemeClr val="tx1"/>
              </a:solidFill>
              <a:effectLst/>
              <a:latin typeface="+mn-lt"/>
              <a:ea typeface="+mn-ea"/>
              <a:cs typeface="+mn-cs"/>
            </a:endParaRPr>
          </a:p>
          <a:p>
            <a:r>
              <a:rPr lang="en-CA" b="1"/>
              <a:t>Recommendation 29 (gynecologic surgery)</a:t>
            </a:r>
          </a:p>
          <a:p>
            <a:r>
              <a:rPr lang="en-US" sz="1200" u="sng" kern="1200">
                <a:solidFill>
                  <a:schemeClr val="tx1"/>
                </a:solidFill>
                <a:effectLst/>
                <a:latin typeface="+mn-lt"/>
                <a:ea typeface="+mn-ea"/>
                <a:cs typeface="+mn-cs"/>
                <a:hlinkClick r:id="rId5"/>
              </a:rPr>
              <a:t>https://guidelines.gradepro.org/profile/B2FDFE66-5A79-4E46-875E-9BB7F3FAFF9F</a:t>
            </a:r>
            <a:endParaRPr lang="en-US" sz="1200" u="sng" kern="1200">
              <a:solidFill>
                <a:schemeClr val="tx1"/>
              </a:solidFill>
              <a:effectLst/>
              <a:latin typeface="+mn-lt"/>
              <a:ea typeface="+mn-ea"/>
              <a:cs typeface="+mn-cs"/>
            </a:endParaRPr>
          </a:p>
          <a:p>
            <a:endParaRPr lang="en-CA" b="0"/>
          </a:p>
          <a:p>
            <a:r>
              <a:rPr lang="en-CA" b="1"/>
              <a:t>Recommendation 30 (LMWH vs. UFH)</a:t>
            </a:r>
          </a:p>
          <a:p>
            <a:r>
              <a:rPr lang="en-US" sz="1200" u="sng" kern="1200">
                <a:solidFill>
                  <a:schemeClr val="tx1"/>
                </a:solidFill>
                <a:effectLst/>
                <a:latin typeface="+mn-lt"/>
                <a:ea typeface="+mn-ea"/>
                <a:cs typeface="+mn-cs"/>
                <a:hlinkClick r:id="rId6"/>
              </a:rPr>
              <a:t>https://guidelines.gradepro.org/profile/F213C6D1-F2D9-221A-B8EE-92B6F94F5BB3</a:t>
            </a:r>
            <a:endParaRPr lang="en-CA" b="1"/>
          </a:p>
        </p:txBody>
      </p:sp>
      <p:sp>
        <p:nvSpPr>
          <p:cNvPr id="4" name="Slide Number Placeholder 3"/>
          <p:cNvSpPr>
            <a:spLocks noGrp="1"/>
          </p:cNvSpPr>
          <p:nvPr>
            <p:ph type="sldNum" sz="quarter" idx="5"/>
          </p:nvPr>
        </p:nvSpPr>
        <p:spPr/>
        <p:txBody>
          <a:bodyPr/>
          <a:lstStyle/>
          <a:p>
            <a:fld id="{A8A219AF-31E1-4C13-8A47-7C32BFDA626C}" type="slidenum">
              <a:rPr lang="en-CA" smtClean="0"/>
              <a:t>40</a:t>
            </a:fld>
            <a:endParaRPr lang="en-CA"/>
          </a:p>
        </p:txBody>
      </p:sp>
    </p:spTree>
    <p:extLst>
      <p:ext uri="{BB962C8B-B14F-4D97-AF65-F5344CB8AC3E}">
        <p14:creationId xmlns:p14="http://schemas.microsoft.com/office/powerpoint/2010/main" val="191525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7</a:t>
            </a:fld>
            <a:endParaRPr lang="en-CA"/>
          </a:p>
        </p:txBody>
      </p:sp>
    </p:spTree>
    <p:extLst>
      <p:ext uri="{BB962C8B-B14F-4D97-AF65-F5344CB8AC3E}">
        <p14:creationId xmlns:p14="http://schemas.microsoft.com/office/powerpoint/2010/main" val="297173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Studies evaluated included patients with cancer and without cancer. We tested potential differences in the effects on studies with more and less than 50% of participants with cancer. Subgroup analyses did not demonstrate a difference in relative effectiveness of interventions whether cancer patients were included or not.  As a result, recommendations do not distinguish between cancer and non-cancer patients.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04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mn-ea"/>
                <a:cs typeface="+mn-cs"/>
              </a:rPr>
              <a:t>For evaluation of pharmacological methods for the prevention of VTE, the panel weighed the benefits and risks of the various options for individual surgical procedures or domains such as hip or knee arthroplasty, general surgery, or urological or neurosurgical procedures.</a:t>
            </a:r>
          </a:p>
          <a:p>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For mechanical interventions such as graduated or mechanical compression devices or IVC filters, the effectiveness of these interventions was assessed across all surgical domains. </a:t>
            </a:r>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9</a:t>
            </a:fld>
            <a:endParaRPr lang="en-CA"/>
          </a:p>
        </p:txBody>
      </p:sp>
    </p:spTree>
    <p:extLst>
      <p:ext uri="{BB962C8B-B14F-4D97-AF65-F5344CB8AC3E}">
        <p14:creationId xmlns:p14="http://schemas.microsoft.com/office/powerpoint/2010/main" val="1622536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Major bleeding definitions varied across clinical studies.  For the purposes of this analysis, outcome events that met the definition of major bleeding for individual studies were applied.  The exception was that the need for a blood transfusion itself was not considered major bleeding unless other criteria for major bleeding were met. The definition of reoperation was not specific for reoperation caused by or related to major bleeding.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126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9</a:t>
            </a:r>
          </a:p>
          <a:p>
            <a:endParaRPr lang="en-CA"/>
          </a:p>
          <a:p>
            <a:r>
              <a:rPr lang="en-CA" u="sng"/>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ASA may lead to a small, increased risk of major bleeding (RR, 2.63; 95% CI,  0.64-10.79; low certainty in the evidence of effects). These findings correspond to 6 more major bleeding events per 1000 patients (from 1 fewer to 35 more).  We found no evidence to inform the comparative risk of reoperation. </a:t>
            </a:r>
          </a:p>
          <a:p>
            <a:endParaRPr lang="en-CA"/>
          </a:p>
          <a:p>
            <a:r>
              <a:rPr lang="en-CA"/>
              <a:t>Link to ETD Framework</a:t>
            </a:r>
            <a:r>
              <a:rPr lang="en-CA" sz="1200" u="none" kern="1200">
                <a:solidFill>
                  <a:schemeClr val="tx1"/>
                </a:solidFill>
                <a:effectLst/>
                <a:latin typeface="+mn-lt"/>
                <a:ea typeface="+mn-ea"/>
                <a:cs typeface="+mn-cs"/>
              </a:rPr>
              <a:t>: </a:t>
            </a:r>
            <a:r>
              <a:rPr lang="en-US" sz="1200" u="none" kern="1200">
                <a:solidFill>
                  <a:schemeClr val="tx1"/>
                </a:solidFill>
                <a:effectLst/>
                <a:latin typeface="+mn-lt"/>
                <a:ea typeface="+mn-ea"/>
                <a:cs typeface="+mn-cs"/>
                <a:hlinkClick r:id="rId3"/>
              </a:rPr>
              <a:t>https://guidelines.gradepro.org/profile/3532ED1D-6A40-A982-BC3F-6DA318B3B611</a:t>
            </a:r>
            <a:endParaRPr lang="en-CA" u="none"/>
          </a:p>
        </p:txBody>
      </p:sp>
      <p:sp>
        <p:nvSpPr>
          <p:cNvPr id="4" name="Slide Number Placeholder 3"/>
          <p:cNvSpPr>
            <a:spLocks noGrp="1"/>
          </p:cNvSpPr>
          <p:nvPr>
            <p:ph type="sldNum" sz="quarter" idx="5"/>
          </p:nvPr>
        </p:nvSpPr>
        <p:spPr/>
        <p:txBody>
          <a:bodyPr/>
          <a:lstStyle/>
          <a:p>
            <a:fld id="{A8A219AF-31E1-4C13-8A47-7C32BFDA626C}" type="slidenum">
              <a:rPr lang="en-CA" smtClean="0"/>
              <a:t>14</a:t>
            </a:fld>
            <a:endParaRPr lang="en-CA"/>
          </a:p>
        </p:txBody>
      </p:sp>
    </p:spTree>
    <p:extLst>
      <p:ext uri="{BB962C8B-B14F-4D97-AF65-F5344CB8AC3E}">
        <p14:creationId xmlns:p14="http://schemas.microsoft.com/office/powerpoint/2010/main" val="94833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10</a:t>
            </a:r>
          </a:p>
          <a:p>
            <a:endParaRPr lang="en-CA"/>
          </a:p>
          <a:p>
            <a:r>
              <a:rPr lang="en-CA" u="sng"/>
              <a:t>NOTES:</a:t>
            </a:r>
          </a:p>
          <a:p>
            <a:pPr marL="171450" indent="-171450">
              <a:buFont typeface="Arial" panose="020B0604020202020204" pitchFamily="34" charset="0"/>
              <a:buChar char="•"/>
            </a:pPr>
            <a:r>
              <a:rPr lang="en-CA" sz="1200" kern="1200">
                <a:solidFill>
                  <a:schemeClr val="tx1"/>
                </a:solidFill>
                <a:effectLst/>
                <a:latin typeface="+mn-lt"/>
                <a:ea typeface="+mn-ea"/>
                <a:cs typeface="+mn-cs"/>
              </a:rPr>
              <a:t>The panel judged the desirable and undesirable effects as small and trivial, respectively, in magnitude. </a:t>
            </a:r>
          </a:p>
          <a:p>
            <a:pPr marL="171450" indent="-171450">
              <a:buFont typeface="Arial" panose="020B0604020202020204" pitchFamily="34" charset="0"/>
              <a:buChar char="•"/>
            </a:pPr>
            <a:r>
              <a:rPr lang="en-CA" sz="1200" kern="1200">
                <a:solidFill>
                  <a:schemeClr val="tx1"/>
                </a:solidFill>
                <a:effectLst/>
                <a:latin typeface="+mn-lt"/>
                <a:ea typeface="+mn-ea"/>
                <a:cs typeface="+mn-cs"/>
              </a:rPr>
              <a:t>Cost-effectiveness was judged to probably favor the use of DOACS. </a:t>
            </a:r>
          </a:p>
          <a:p>
            <a:pPr marL="171450" indent="-171450">
              <a:buFont typeface="Arial" panose="020B0604020202020204" pitchFamily="34" charset="0"/>
              <a:buChar char="•"/>
            </a:pPr>
            <a:r>
              <a:rPr lang="en-CA" sz="1200" kern="1200">
                <a:solidFill>
                  <a:schemeClr val="tx1"/>
                </a:solidFill>
                <a:effectLst/>
                <a:latin typeface="+mn-lt"/>
                <a:ea typeface="+mn-ea"/>
                <a:cs typeface="+mn-cs"/>
              </a:rPr>
              <a:t>Similarly, equity, acceptability, and feasibility each favored the use of DOACs and contributed to the recommendation in their favor. </a:t>
            </a:r>
          </a:p>
          <a:p>
            <a:pPr marL="171450" indent="-171450">
              <a:buFont typeface="Arial" panose="020B0604020202020204" pitchFamily="34" charset="0"/>
              <a:buChar char="•"/>
            </a:pPr>
            <a:r>
              <a:rPr lang="en-CA" sz="1200" kern="1200">
                <a:solidFill>
                  <a:schemeClr val="tx1"/>
                </a:solidFill>
                <a:effectLst/>
                <a:latin typeface="+mn-lt"/>
                <a:ea typeface="+mn-ea"/>
                <a:cs typeface="+mn-cs"/>
              </a:rPr>
              <a:t>Use of out-of-hospital prophylaxis, which is routine following total hip or knee arthroplasty, particularly favored DOACs over LMWH, given the need for parenteral administration of the latter agents.</a:t>
            </a:r>
          </a:p>
          <a:p>
            <a:endParaRPr lang="en-CA"/>
          </a:p>
          <a:p>
            <a:r>
              <a:rPr lang="en-CA"/>
              <a:t>Link to ETD Framework</a:t>
            </a:r>
          </a:p>
          <a:p>
            <a:r>
              <a:rPr lang="en-US" sz="1200" u="sng" kern="1200">
                <a:solidFill>
                  <a:schemeClr val="tx1"/>
                </a:solidFill>
                <a:effectLst/>
                <a:latin typeface="+mn-lt"/>
                <a:ea typeface="+mn-ea"/>
                <a:cs typeface="+mn-cs"/>
                <a:hlinkClick r:id="rId3"/>
              </a:rPr>
              <a:t>https://guidelines.gradepro.org/profile/9160FAA2-4F98-A3AA-9816-64DF796ABBC7</a:t>
            </a:r>
            <a:endParaRPr lang="en-CA" u="none"/>
          </a:p>
        </p:txBody>
      </p:sp>
      <p:sp>
        <p:nvSpPr>
          <p:cNvPr id="4" name="Slide Number Placeholder 3"/>
          <p:cNvSpPr>
            <a:spLocks noGrp="1"/>
          </p:cNvSpPr>
          <p:nvPr>
            <p:ph type="sldNum" sz="quarter" idx="5"/>
          </p:nvPr>
        </p:nvSpPr>
        <p:spPr/>
        <p:txBody>
          <a:bodyPr/>
          <a:lstStyle/>
          <a:p>
            <a:fld id="{A8A219AF-31E1-4C13-8A47-7C32BFDA626C}" type="slidenum">
              <a:rPr lang="en-CA" smtClean="0"/>
              <a:t>15</a:t>
            </a:fld>
            <a:endParaRPr lang="en-CA"/>
          </a:p>
        </p:txBody>
      </p:sp>
    </p:spTree>
    <p:extLst>
      <p:ext uri="{BB962C8B-B14F-4D97-AF65-F5344CB8AC3E}">
        <p14:creationId xmlns:p14="http://schemas.microsoft.com/office/powerpoint/2010/main" val="421919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11</a:t>
            </a:r>
          </a:p>
          <a:p>
            <a:endParaRPr lang="en-CA"/>
          </a:p>
          <a:p>
            <a:r>
              <a:rPr lang="en-CA" u="sng"/>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In the absence of comparative trials of different classes of DOACs (anti-IIa versus anti-Xa) or individual DOACs of the same class, we tested potential differences by analyzing potential subgroup effects. Based on the tests for interaction, we did not demonstrate any evidence for a clinically relevant subgroup effect for any of the potentially desirable outcomes. Based on this finding, the panel therefore assumed the beneficial effects were likely similar for different DOACs. </a:t>
            </a:r>
          </a:p>
          <a:p>
            <a:endParaRPr lang="en-CA" u="none"/>
          </a:p>
          <a:p>
            <a:r>
              <a:rPr lang="en-CA" u="none"/>
              <a:t>Links to ETD Frameworks</a:t>
            </a:r>
          </a:p>
          <a:p>
            <a:r>
              <a:rPr lang="en-US" sz="1200" u="sng" kern="1200">
                <a:solidFill>
                  <a:schemeClr val="tx1"/>
                </a:solidFill>
                <a:effectLst/>
                <a:latin typeface="+mn-lt"/>
                <a:ea typeface="+mn-ea"/>
                <a:cs typeface="+mn-cs"/>
                <a:hlinkClick r:id="rId3"/>
              </a:rPr>
              <a:t>https://guidelines.gradepro.org/profile/16A3927F-FB2D-C278-9FE5-D4535020FE27</a:t>
            </a:r>
            <a:endParaRPr lang="en-CA" u="none"/>
          </a:p>
        </p:txBody>
      </p:sp>
      <p:sp>
        <p:nvSpPr>
          <p:cNvPr id="4" name="Slide Number Placeholder 3"/>
          <p:cNvSpPr>
            <a:spLocks noGrp="1"/>
          </p:cNvSpPr>
          <p:nvPr>
            <p:ph type="sldNum" sz="quarter" idx="5"/>
          </p:nvPr>
        </p:nvSpPr>
        <p:spPr/>
        <p:txBody>
          <a:bodyPr/>
          <a:lstStyle/>
          <a:p>
            <a:fld id="{A8A219AF-31E1-4C13-8A47-7C32BFDA626C}" type="slidenum">
              <a:rPr lang="en-CA" smtClean="0"/>
              <a:t>16</a:t>
            </a:fld>
            <a:endParaRPr lang="en-CA"/>
          </a:p>
        </p:txBody>
      </p:sp>
    </p:spTree>
    <p:extLst>
      <p:ext uri="{BB962C8B-B14F-4D97-AF65-F5344CB8AC3E}">
        <p14:creationId xmlns:p14="http://schemas.microsoft.com/office/powerpoint/2010/main" val="2779589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350011-D20F-3249-93CD-BC91AFEBA62B}"/>
              </a:ext>
            </a:extLst>
          </p:cNvPr>
          <p:cNvSpPr>
            <a:spLocks noGrp="1"/>
          </p:cNvSpPr>
          <p:nvPr>
            <p:ph type="ctrTitle"/>
          </p:nvPr>
        </p:nvSpPr>
        <p:spPr>
          <a:xfrm>
            <a:off x="381000" y="2895451"/>
            <a:ext cx="10363200" cy="891931"/>
          </a:xfrm>
          <a:prstGeom prst="rect">
            <a:avLst/>
          </a:prstGeom>
        </p:spPr>
        <p:txBody>
          <a:bodyPr>
            <a:normAutofit/>
          </a:bodyPr>
          <a:lstStyle>
            <a:lvl1pPr algn="l">
              <a:defRPr sz="3733" b="1" i="0" cap="none" baseline="0">
                <a:solidFill>
                  <a:srgbClr val="E33D33"/>
                </a:solidFill>
                <a:latin typeface="+mj-lt"/>
                <a:cs typeface="Arial"/>
              </a:defRPr>
            </a:lvl1pPr>
          </a:lstStyle>
          <a:p>
            <a:r>
              <a:rPr lang="en-US"/>
              <a:t>Click to edit Master title style</a:t>
            </a:r>
          </a:p>
        </p:txBody>
      </p:sp>
      <p:sp>
        <p:nvSpPr>
          <p:cNvPr id="9" name="Subtitle 2">
            <a:extLst>
              <a:ext uri="{FF2B5EF4-FFF2-40B4-BE49-F238E27FC236}">
                <a16:creationId xmlns:a16="http://schemas.microsoft.com/office/drawing/2014/main" id="{C571A706-163E-2F4F-8CA3-141C965C0BE4}"/>
              </a:ext>
            </a:extLst>
          </p:cNvPr>
          <p:cNvSpPr>
            <a:spLocks noGrp="1"/>
          </p:cNvSpPr>
          <p:nvPr>
            <p:ph type="subTitle" idx="1"/>
          </p:nvPr>
        </p:nvSpPr>
        <p:spPr>
          <a:xfrm>
            <a:off x="381000" y="4066360"/>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Date Placeholder 3">
            <a:extLst>
              <a:ext uri="{FF2B5EF4-FFF2-40B4-BE49-F238E27FC236}">
                <a16:creationId xmlns:a16="http://schemas.microsoft.com/office/drawing/2014/main" id="{C11ECF9C-93F7-5C4E-99B1-8ACF126411AA}"/>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1" name="Slide Number Placeholder 5">
            <a:extLst>
              <a:ext uri="{FF2B5EF4-FFF2-40B4-BE49-F238E27FC236}">
                <a16:creationId xmlns:a16="http://schemas.microsoft.com/office/drawing/2014/main" id="{C137C444-E7D1-074A-BE90-353424141EFF}"/>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396169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F4FC28-EDFC-244C-83E8-33E66D113648}"/>
              </a:ext>
            </a:extLst>
          </p:cNvPr>
          <p:cNvSpPr>
            <a:spLocks noGrp="1"/>
          </p:cNvSpPr>
          <p:nvPr>
            <p:ph type="title"/>
          </p:nvPr>
        </p:nvSpPr>
        <p:spPr>
          <a:xfrm>
            <a:off x="419100" y="1340569"/>
            <a:ext cx="10972800" cy="713539"/>
          </a:xfrm>
          <a:prstGeom prst="rect">
            <a:avLst/>
          </a:prstGeom>
        </p:spPr>
        <p:txBody>
          <a:bodyPr/>
          <a:lstStyle>
            <a:lvl1pPr>
              <a:defRPr sz="2800" b="1" cap="none" baseline="0">
                <a:solidFill>
                  <a:srgbClr val="E53E31"/>
                </a:solidFill>
                <a:latin typeface="+mj-lt"/>
              </a:defRPr>
            </a:lvl1pPr>
          </a:lstStyle>
          <a:p>
            <a:r>
              <a:rPr lang="en-US"/>
              <a:t>Click to edit Master title style</a:t>
            </a:r>
          </a:p>
        </p:txBody>
      </p:sp>
      <p:sp>
        <p:nvSpPr>
          <p:cNvPr id="9" name="Content Placeholder 2">
            <a:extLst>
              <a:ext uri="{FF2B5EF4-FFF2-40B4-BE49-F238E27FC236}">
                <a16:creationId xmlns:a16="http://schemas.microsoft.com/office/drawing/2014/main" id="{9CFD987F-BFDC-FD4C-B4A0-C0639173D4CC}"/>
              </a:ext>
            </a:extLst>
          </p:cNvPr>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3179DD2-62A1-214D-936D-683385E7F8D6}"/>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1" name="Date Placeholder 3">
            <a:extLst>
              <a:ext uri="{FF2B5EF4-FFF2-40B4-BE49-F238E27FC236}">
                <a16:creationId xmlns:a16="http://schemas.microsoft.com/office/drawing/2014/main" id="{C6DA2FC3-4643-7847-B832-9722132726D6}"/>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2" name="Slide Number Placeholder 5">
            <a:extLst>
              <a:ext uri="{FF2B5EF4-FFF2-40B4-BE49-F238E27FC236}">
                <a16:creationId xmlns:a16="http://schemas.microsoft.com/office/drawing/2014/main" id="{84C0F3F3-6775-A14E-B9B1-62355ACDF2E3}"/>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325298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125D206-BC95-5449-A70B-E2A1560C4561}"/>
              </a:ext>
            </a:extLst>
          </p:cNvPr>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a:t>Click to edit Master title style</a:t>
            </a:r>
          </a:p>
        </p:txBody>
      </p:sp>
      <p:sp>
        <p:nvSpPr>
          <p:cNvPr id="9" name="Text Placeholder 2">
            <a:extLst>
              <a:ext uri="{FF2B5EF4-FFF2-40B4-BE49-F238E27FC236}">
                <a16:creationId xmlns:a16="http://schemas.microsoft.com/office/drawing/2014/main" id="{2B51E284-0001-C343-AFC1-0686693357C7}"/>
              </a:ext>
            </a:extLst>
          </p:cNvPr>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B0F9A1A4-88DE-CA40-ABFB-D72D257CEBA6}"/>
              </a:ext>
            </a:extLst>
          </p:cNvPr>
          <p:cNvSpPr>
            <a:spLocks noGrp="1"/>
          </p:cNvSpPr>
          <p:nvPr>
            <p:ph type="dt" sz="half" idx="10"/>
          </p:nvPr>
        </p:nvSpPr>
        <p:spPr>
          <a:xfrm>
            <a:off x="7315200" y="6627447"/>
            <a:ext cx="3344984" cy="230555"/>
          </a:xfrm>
          <a:prstGeom prst="rect">
            <a:avLst/>
          </a:prstGeom>
        </p:spPr>
        <p:txBody>
          <a:bodyPr/>
          <a:lstStyle>
            <a:lvl1pPr>
              <a:defRPr sz="1067">
                <a:solidFill>
                  <a:schemeClr val="bg1"/>
                </a:solidFill>
              </a:defRPr>
            </a:lvl1pPr>
          </a:lstStyle>
          <a:p>
            <a:fld id="{1CEA077D-40D2-7645-91D9-F5061C772B13}" type="datetime1">
              <a:rPr lang="en-US" smtClean="0"/>
              <a:pPr/>
              <a:t>9/5/2023</a:t>
            </a:fld>
            <a:endParaRPr lang="en-US"/>
          </a:p>
        </p:txBody>
      </p:sp>
      <p:sp>
        <p:nvSpPr>
          <p:cNvPr id="11" name="Slide Number Placeholder 5">
            <a:extLst>
              <a:ext uri="{FF2B5EF4-FFF2-40B4-BE49-F238E27FC236}">
                <a16:creationId xmlns:a16="http://schemas.microsoft.com/office/drawing/2014/main" id="{69F7AC51-65ED-7044-A990-CB1CA72D8B65}"/>
              </a:ext>
            </a:extLst>
          </p:cNvPr>
          <p:cNvSpPr>
            <a:spLocks noGrp="1"/>
          </p:cNvSpPr>
          <p:nvPr>
            <p:ph type="sldNum" sz="quarter" idx="12"/>
          </p:nvPr>
        </p:nvSpPr>
        <p:spPr>
          <a:xfrm>
            <a:off x="8737600" y="6627447"/>
            <a:ext cx="2844800" cy="230555"/>
          </a:xfrm>
          <a:prstGeom prst="rect">
            <a:avLst/>
          </a:prstGeom>
        </p:spPr>
        <p:txBody>
          <a:bodyPr/>
          <a:lstStyle>
            <a:lvl1pPr>
              <a:defRPr sz="1400">
                <a:solidFill>
                  <a:schemeClr val="bg1"/>
                </a:solidFill>
              </a:defRPr>
            </a:lvl1pPr>
          </a:lstStyle>
          <a:p>
            <a:fld id="{24AA7F1F-F248-F943-913A-EBF08A13E994}" type="slidenum">
              <a:rPr lang="en-US" smtClean="0"/>
              <a:pPr/>
              <a:t>‹#›</a:t>
            </a:fld>
            <a:endParaRPr lang="en-US"/>
          </a:p>
        </p:txBody>
      </p:sp>
      <p:pic>
        <p:nvPicPr>
          <p:cNvPr id="12" name="Picture 11">
            <a:extLst>
              <a:ext uri="{FF2B5EF4-FFF2-40B4-BE49-F238E27FC236}">
                <a16:creationId xmlns:a16="http://schemas.microsoft.com/office/drawing/2014/main" id="{A46B594F-A4AF-094E-80B7-3DF0E04DE1EB}"/>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373901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A49C71A-BF34-5A49-B626-45281247267E}"/>
              </a:ext>
            </a:extLst>
          </p:cNvPr>
          <p:cNvSpPr>
            <a:spLocks noGrp="1"/>
          </p:cNvSpPr>
          <p:nvPr>
            <p:ph sz="half" idx="1"/>
          </p:nvPr>
        </p:nvSpPr>
        <p:spPr>
          <a:xfrm>
            <a:off x="3810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6A9B6648-EE1F-E245-ADDE-8B712E371C13}"/>
              </a:ext>
            </a:extLst>
          </p:cNvPr>
          <p:cNvSpPr>
            <a:spLocks noGrp="1"/>
          </p:cNvSpPr>
          <p:nvPr>
            <p:ph sz="half" idx="2"/>
          </p:nvPr>
        </p:nvSpPr>
        <p:spPr>
          <a:xfrm>
            <a:off x="59690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09468968-D831-4845-B357-9D2DEECCE2A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2" name="Title 1">
            <a:extLst>
              <a:ext uri="{FF2B5EF4-FFF2-40B4-BE49-F238E27FC236}">
                <a16:creationId xmlns:a16="http://schemas.microsoft.com/office/drawing/2014/main" id="{5D8BE340-911B-744B-83E4-9EE0711C2BEF}"/>
              </a:ext>
            </a:extLst>
          </p:cNvPr>
          <p:cNvSpPr>
            <a:spLocks noGrp="1"/>
          </p:cNvSpPr>
          <p:nvPr>
            <p:ph type="title"/>
          </p:nvPr>
        </p:nvSpPr>
        <p:spPr>
          <a:xfrm>
            <a:off x="381000" y="1340569"/>
            <a:ext cx="10972800" cy="713539"/>
          </a:xfrm>
          <a:prstGeom prst="rect">
            <a:avLst/>
          </a:prstGeom>
        </p:spPr>
        <p:txBody>
          <a:bodyPr/>
          <a:lstStyle>
            <a:lvl1pPr>
              <a:defRPr sz="2800" b="1" cap="none" baseline="0">
                <a:solidFill>
                  <a:srgbClr val="E33D33"/>
                </a:solidFill>
              </a:defRPr>
            </a:lvl1pPr>
          </a:lstStyle>
          <a:p>
            <a:r>
              <a:rPr lang="en-US"/>
              <a:t>Click to edit Master title style</a:t>
            </a:r>
          </a:p>
        </p:txBody>
      </p:sp>
      <p:sp>
        <p:nvSpPr>
          <p:cNvPr id="13" name="Date Placeholder 3">
            <a:extLst>
              <a:ext uri="{FF2B5EF4-FFF2-40B4-BE49-F238E27FC236}">
                <a16:creationId xmlns:a16="http://schemas.microsoft.com/office/drawing/2014/main" id="{61DAAEEE-C169-1749-B6F4-E0AB24F7A955}"/>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4" name="Slide Number Placeholder 5">
            <a:extLst>
              <a:ext uri="{FF2B5EF4-FFF2-40B4-BE49-F238E27FC236}">
                <a16:creationId xmlns:a16="http://schemas.microsoft.com/office/drawing/2014/main" id="{753E8CD8-BDA9-CE43-99E8-BED990828BF9}"/>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1663454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78417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p15:clr>
            <a:srgbClr val="F26B43"/>
          </p15:clr>
        </p15:guide>
        <p15:guide id="2" pos="240">
          <p15:clr>
            <a:srgbClr val="F26B43"/>
          </p15:clr>
        </p15:guide>
        <p15:guide id="3" orient="horz" pos="1176">
          <p15:clr>
            <a:srgbClr val="F26B43"/>
          </p15:clr>
        </p15:guide>
        <p15:guide id="4" orient="horz" pos="1272">
          <p15:clr>
            <a:srgbClr val="F26B43"/>
          </p15:clr>
        </p15:guide>
        <p15:guide id="5" orient="horz" pos="2136">
          <p15:clr>
            <a:srgbClr val="F26B43"/>
          </p15:clr>
        </p15:guide>
        <p15:guide id="6" orient="horz" pos="3984">
          <p15:clr>
            <a:srgbClr val="F26B43"/>
          </p15:clr>
        </p15:guide>
        <p15:guide id="7" pos="5112">
          <p15:clr>
            <a:srgbClr val="F26B43"/>
          </p15:clr>
        </p15:guide>
        <p15:guide id="8" pos="52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hematology.org/vt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381000" y="2895451"/>
            <a:ext cx="10363200" cy="891931"/>
          </a:xfrm>
          <a:prstGeom prst="rect">
            <a:avLst/>
          </a:prstGeom>
        </p:spPr>
        <p:txBody>
          <a:bodyPr>
            <a:noAutofit/>
          </a:bodyPr>
          <a:lstStyle/>
          <a:p>
            <a:r>
              <a:rPr lang="en-CA" sz="4000" b="1"/>
              <a:t>Prevention of Venous Thromboembolism in Surgical Hospitalized Patients</a:t>
            </a:r>
          </a:p>
        </p:txBody>
      </p:sp>
      <p:sp>
        <p:nvSpPr>
          <p:cNvPr id="3" name="Subtitle 2">
            <a:extLst>
              <a:ext uri="{FF2B5EF4-FFF2-40B4-BE49-F238E27FC236}">
                <a16:creationId xmlns:a16="http://schemas.microsoft.com/office/drawing/2014/main" id="{B92F7359-18DC-465D-BCA1-93738ACD0B94}"/>
              </a:ext>
            </a:extLst>
          </p:cNvPr>
          <p:cNvSpPr>
            <a:spLocks noGrp="1"/>
          </p:cNvSpPr>
          <p:nvPr>
            <p:ph type="subTitle" idx="4294967295"/>
          </p:nvPr>
        </p:nvSpPr>
        <p:spPr>
          <a:xfrm>
            <a:off x="381000" y="4066360"/>
            <a:ext cx="9768840" cy="1073769"/>
          </a:xfrm>
          <a:prstGeom prst="rect">
            <a:avLst/>
          </a:prstGeom>
        </p:spPr>
        <p:txBody>
          <a:bodyPr>
            <a:noAutofit/>
          </a:bodyPr>
          <a:lstStyle/>
          <a:p>
            <a:pPr marL="0" indent="0">
              <a:buNone/>
            </a:pPr>
            <a:r>
              <a:rPr lang="en-CA" sz="2400" b="1" i="1" cap="none">
                <a:solidFill>
                  <a:schemeClr val="tx1">
                    <a:lumMod val="50000"/>
                    <a:lumOff val="50000"/>
                  </a:schemeClr>
                </a:solidFill>
              </a:rPr>
              <a:t>An Educational Slide Set </a:t>
            </a:r>
          </a:p>
          <a:p>
            <a:pPr marL="0" indent="0">
              <a:buNone/>
            </a:pPr>
            <a:r>
              <a:rPr lang="en-CA" sz="1800" cap="none">
                <a:solidFill>
                  <a:schemeClr val="tx1">
                    <a:lumMod val="50000"/>
                    <a:lumOff val="50000"/>
                  </a:schemeClr>
                </a:solidFill>
              </a:rPr>
              <a:t>American Society of Hematology 2019 Guidelines</a:t>
            </a:r>
            <a:br>
              <a:rPr lang="en-CA" sz="1800">
                <a:solidFill>
                  <a:schemeClr val="tx1">
                    <a:lumMod val="50000"/>
                    <a:lumOff val="50000"/>
                  </a:schemeClr>
                </a:solidFill>
              </a:rPr>
            </a:br>
            <a:r>
              <a:rPr lang="en-CA" sz="1800" cap="none">
                <a:solidFill>
                  <a:schemeClr val="tx1">
                    <a:lumMod val="50000"/>
                    <a:lumOff val="50000"/>
                  </a:schemeClr>
                </a:solidFill>
              </a:rPr>
              <a:t>for Management of Venous Thromboembolism</a:t>
            </a:r>
          </a:p>
        </p:txBody>
      </p:sp>
      <p:sp>
        <p:nvSpPr>
          <p:cNvPr id="4" name="TextBox 3">
            <a:extLst>
              <a:ext uri="{FF2B5EF4-FFF2-40B4-BE49-F238E27FC236}">
                <a16:creationId xmlns:a16="http://schemas.microsoft.com/office/drawing/2014/main" id="{58CA8B9F-F990-47C4-938A-64E341CB00B7}"/>
              </a:ext>
            </a:extLst>
          </p:cNvPr>
          <p:cNvSpPr txBox="1"/>
          <p:nvPr/>
        </p:nvSpPr>
        <p:spPr>
          <a:xfrm>
            <a:off x="381000" y="5419107"/>
            <a:ext cx="4817301" cy="861774"/>
          </a:xfrm>
          <a:prstGeom prst="rect">
            <a:avLst/>
          </a:prstGeom>
          <a:noFill/>
        </p:spPr>
        <p:txBody>
          <a:bodyPr wrap="square" rtlCol="0">
            <a:spAutoFit/>
          </a:bodyPr>
          <a:lstStyle/>
          <a:p>
            <a:r>
              <a:rPr lang="en-CA" sz="1600" b="1">
                <a:solidFill>
                  <a:schemeClr val="bg1">
                    <a:lumMod val="50000"/>
                  </a:schemeClr>
                </a:solidFill>
              </a:rPr>
              <a:t>Slide Set Authors: </a:t>
            </a:r>
            <a:r>
              <a:rPr lang="en-CA" sz="1600">
                <a:solidFill>
                  <a:schemeClr val="bg1">
                    <a:lumMod val="50000"/>
                  </a:schemeClr>
                </a:solidFill>
              </a:rPr>
              <a:t>	</a:t>
            </a:r>
            <a:br>
              <a:rPr lang="en-CA" sz="1600">
                <a:solidFill>
                  <a:schemeClr val="bg1">
                    <a:lumMod val="50000"/>
                  </a:schemeClr>
                </a:solidFill>
              </a:rPr>
            </a:br>
            <a:r>
              <a:rPr lang="en-CA" sz="1600">
                <a:solidFill>
                  <a:schemeClr val="bg1">
                    <a:lumMod val="50000"/>
                  </a:schemeClr>
                </a:solidFill>
              </a:rPr>
              <a:t>Eric Tseng, MD, MScCH (University of Toronto)</a:t>
            </a:r>
          </a:p>
          <a:p>
            <a:r>
              <a:rPr lang="en-CA" sz="1600">
                <a:solidFill>
                  <a:schemeClr val="bg1">
                    <a:lumMod val="50000"/>
                  </a:schemeClr>
                </a:solidFill>
              </a:rPr>
              <a:t>David Anderson, MD (Dalhousie University)</a:t>
            </a:r>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06CC-4581-4DCA-8BD7-41FC7B5F8D08}"/>
              </a:ext>
            </a:extLst>
          </p:cNvPr>
          <p:cNvSpPr>
            <a:spLocks noGrp="1"/>
          </p:cNvSpPr>
          <p:nvPr>
            <p:ph type="title"/>
          </p:nvPr>
        </p:nvSpPr>
        <p:spPr>
          <a:xfrm>
            <a:off x="419100" y="1350210"/>
            <a:ext cx="10972800" cy="713539"/>
          </a:xfrm>
        </p:spPr>
        <p:txBody>
          <a:bodyPr>
            <a:noAutofit/>
          </a:bodyPr>
          <a:lstStyle/>
          <a:p>
            <a:r>
              <a:rPr lang="en-CA"/>
              <a:t>What clinical outcomes were considered by the panel as critical </a:t>
            </a:r>
            <a:br>
              <a:rPr lang="en-CA"/>
            </a:br>
            <a:r>
              <a:rPr lang="en-CA"/>
              <a:t>to decision-making?</a:t>
            </a:r>
          </a:p>
        </p:txBody>
      </p:sp>
      <p:sp>
        <p:nvSpPr>
          <p:cNvPr id="3" name="Content Placeholder 2">
            <a:extLst>
              <a:ext uri="{FF2B5EF4-FFF2-40B4-BE49-F238E27FC236}">
                <a16:creationId xmlns:a16="http://schemas.microsoft.com/office/drawing/2014/main" id="{4AA9709B-A802-4D1D-8D93-F7CD728480FA}"/>
              </a:ext>
            </a:extLst>
          </p:cNvPr>
          <p:cNvSpPr>
            <a:spLocks noGrp="1"/>
          </p:cNvSpPr>
          <p:nvPr>
            <p:ph idx="1"/>
          </p:nvPr>
        </p:nvSpPr>
        <p:spPr>
          <a:xfrm>
            <a:off x="419100" y="2647456"/>
            <a:ext cx="6267450" cy="3954624"/>
          </a:xfrm>
        </p:spPr>
        <p:txBody>
          <a:bodyPr>
            <a:noAutofit/>
          </a:bodyPr>
          <a:lstStyle/>
          <a:p>
            <a:pPr marL="0" indent="0">
              <a:buNone/>
            </a:pPr>
            <a:r>
              <a:rPr lang="en-CA" sz="2400"/>
              <a:t>Where possible, questions were addressed with studies that reported </a:t>
            </a:r>
            <a:r>
              <a:rPr lang="en-CA" sz="2400" u="sng"/>
              <a:t>symptomatic</a:t>
            </a:r>
            <a:r>
              <a:rPr lang="en-CA" sz="2400"/>
              <a:t> outcomes: </a:t>
            </a:r>
          </a:p>
          <a:p>
            <a:pPr marL="0" indent="0">
              <a:buNone/>
            </a:pPr>
            <a:endParaRPr lang="en-CA" sz="2400"/>
          </a:p>
          <a:p>
            <a:pPr lvl="1"/>
            <a:r>
              <a:rPr lang="en-CA" b="1"/>
              <a:t>Mortality</a:t>
            </a:r>
          </a:p>
          <a:p>
            <a:pPr lvl="1"/>
            <a:r>
              <a:rPr lang="en-CA" b="1"/>
              <a:t>Symptomatic VTE: </a:t>
            </a:r>
            <a:r>
              <a:rPr lang="en-CA" b="1" i="1"/>
              <a:t>PE, proximal DVT, </a:t>
            </a:r>
            <a:br>
              <a:rPr lang="en-CA" b="1" i="1"/>
            </a:br>
            <a:r>
              <a:rPr lang="en-CA" b="1" i="1"/>
              <a:t>severe distal DVT</a:t>
            </a:r>
          </a:p>
          <a:p>
            <a:pPr lvl="1"/>
            <a:r>
              <a:rPr lang="en-CA" b="1"/>
              <a:t>Major bleeding</a:t>
            </a:r>
          </a:p>
          <a:p>
            <a:pPr lvl="1"/>
            <a:r>
              <a:rPr lang="en-CA" b="1"/>
              <a:t>Reoperation </a:t>
            </a:r>
          </a:p>
          <a:p>
            <a:pPr marL="457200" lvl="1" indent="0">
              <a:buNone/>
            </a:pPr>
            <a:endParaRPr lang="en-CA"/>
          </a:p>
        </p:txBody>
      </p:sp>
      <p:sp>
        <p:nvSpPr>
          <p:cNvPr id="5" name="TextBox 4">
            <a:extLst>
              <a:ext uri="{FF2B5EF4-FFF2-40B4-BE49-F238E27FC236}">
                <a16:creationId xmlns:a16="http://schemas.microsoft.com/office/drawing/2014/main" id="{5EF908EB-DA11-4B49-93CC-173C23C61003}"/>
              </a:ext>
            </a:extLst>
          </p:cNvPr>
          <p:cNvSpPr txBox="1"/>
          <p:nvPr/>
        </p:nvSpPr>
        <p:spPr>
          <a:xfrm>
            <a:off x="6611451" y="3982433"/>
            <a:ext cx="4855550" cy="1938992"/>
          </a:xfrm>
          <a:prstGeom prst="rect">
            <a:avLst/>
          </a:prstGeom>
          <a:solidFill>
            <a:srgbClr val="FCDCB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If symptomatic events not distinguished from asymptomatic, </a:t>
            </a:r>
            <a:r>
              <a:rPr kumimoji="0" lang="en-CA" sz="2400" b="1" i="0" u="none" strike="noStrike" kern="1200" cap="none" spc="0" normalizeH="0" baseline="0" noProof="0">
                <a:ln>
                  <a:noFill/>
                </a:ln>
                <a:solidFill>
                  <a:prstClr val="white">
                    <a:lumMod val="50000"/>
                  </a:prstClr>
                </a:solidFill>
                <a:effectLst/>
                <a:uLnTx/>
                <a:uFillTx/>
                <a:latin typeface="Calibri" panose="020F0502020204030204"/>
                <a:ea typeface="+mn-ea"/>
                <a:cs typeface="+mn-cs"/>
              </a:rPr>
              <a:t>modeling</a:t>
            </a:r>
            <a:r>
              <a:rPr kumimoji="0" lang="en-CA" sz="2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 was performed to estimate proportion of asymptomatic VTE that would become clinically important</a:t>
            </a:r>
          </a:p>
        </p:txBody>
      </p:sp>
      <p:sp>
        <p:nvSpPr>
          <p:cNvPr id="6" name="TextBox 5">
            <a:extLst>
              <a:ext uri="{FF2B5EF4-FFF2-40B4-BE49-F238E27FC236}">
                <a16:creationId xmlns:a16="http://schemas.microsoft.com/office/drawing/2014/main" id="{2CD6EFF6-FF52-4092-9ED1-BA09BD6B0A11}"/>
              </a:ext>
            </a:extLst>
          </p:cNvPr>
          <p:cNvSpPr txBox="1"/>
          <p:nvPr/>
        </p:nvSpPr>
        <p:spPr>
          <a:xfrm>
            <a:off x="6611449" y="2647456"/>
            <a:ext cx="4855549" cy="1200329"/>
          </a:xfrm>
          <a:prstGeom prst="rect">
            <a:avLst/>
          </a:prstGeom>
          <a:solidFill>
            <a:srgbClr val="C9D7B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Less emphasis on asymptomatic VTE events (those detected on screening surveillance tests)</a:t>
            </a:r>
          </a:p>
        </p:txBody>
      </p:sp>
    </p:spTree>
    <p:extLst>
      <p:ext uri="{BB962C8B-B14F-4D97-AF65-F5344CB8AC3E}">
        <p14:creationId xmlns:p14="http://schemas.microsoft.com/office/powerpoint/2010/main" val="333190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CCE2-8A8A-4CD1-858D-C236BEF6EEBC}"/>
              </a:ext>
            </a:extLst>
          </p:cNvPr>
          <p:cNvSpPr>
            <a:spLocks noGrp="1"/>
          </p:cNvSpPr>
          <p:nvPr>
            <p:ph type="title"/>
          </p:nvPr>
        </p:nvSpPr>
        <p:spPr/>
        <p:txBody>
          <a:bodyPr lIns="0" tIns="0" rIns="0" bIns="0"/>
          <a:lstStyle/>
          <a:p>
            <a:r>
              <a:rPr lang="en-CA"/>
              <a:t>The structure of these guidelines</a:t>
            </a:r>
          </a:p>
        </p:txBody>
      </p:sp>
      <p:sp>
        <p:nvSpPr>
          <p:cNvPr id="3" name="Content Placeholder 2">
            <a:extLst>
              <a:ext uri="{FF2B5EF4-FFF2-40B4-BE49-F238E27FC236}">
                <a16:creationId xmlns:a16="http://schemas.microsoft.com/office/drawing/2014/main" id="{C0336D9C-7A25-4DD4-BF30-55B19872256C}"/>
              </a:ext>
            </a:extLst>
          </p:cNvPr>
          <p:cNvSpPr>
            <a:spLocks noGrp="1"/>
          </p:cNvSpPr>
          <p:nvPr>
            <p:ph idx="1"/>
          </p:nvPr>
        </p:nvSpPr>
        <p:spPr/>
        <p:txBody>
          <a:bodyPr>
            <a:normAutofit lnSpcReduction="10000"/>
          </a:bodyPr>
          <a:lstStyle/>
          <a:p>
            <a:pPr marL="0" indent="0">
              <a:buNone/>
            </a:pPr>
            <a:r>
              <a:rPr lang="en-CA" b="1"/>
              <a:t>Some recommendations are applicable to </a:t>
            </a:r>
            <a:r>
              <a:rPr lang="en-CA" b="1">
                <a:solidFill>
                  <a:srgbClr val="92B060"/>
                </a:solidFill>
              </a:rPr>
              <a:t>specific types of surgery:</a:t>
            </a:r>
          </a:p>
          <a:p>
            <a:r>
              <a:rPr lang="en-CA"/>
              <a:t>Pharmacological prophylaxis vs. no pharmacological prophylaxis</a:t>
            </a:r>
          </a:p>
          <a:p>
            <a:r>
              <a:rPr lang="en-CA"/>
              <a:t>Type of pharmacological prophylaxis</a:t>
            </a:r>
          </a:p>
          <a:p>
            <a:pPr marL="0" indent="0">
              <a:buNone/>
            </a:pPr>
            <a:endParaRPr lang="en-CA" b="1"/>
          </a:p>
          <a:p>
            <a:pPr marL="0" indent="0">
              <a:buNone/>
            </a:pPr>
            <a:r>
              <a:rPr lang="en-CA" b="1"/>
              <a:t>Other recommendations are applicable </a:t>
            </a:r>
            <a:r>
              <a:rPr lang="en-CA" b="1">
                <a:solidFill>
                  <a:srgbClr val="92B060"/>
                </a:solidFill>
              </a:rPr>
              <a:t>across different types of major surgery, in general</a:t>
            </a:r>
          </a:p>
          <a:p>
            <a:r>
              <a:rPr lang="en-CA"/>
              <a:t>Pharmacological prophylaxis vs. mechanical prophylaxis</a:t>
            </a:r>
          </a:p>
          <a:p>
            <a:r>
              <a:rPr lang="en-CA"/>
              <a:t>Duration of pharmacological prophylaxis</a:t>
            </a:r>
          </a:p>
          <a:p>
            <a:r>
              <a:rPr lang="en-CA"/>
              <a:t>Timing of pharmacological prophylaxis</a:t>
            </a:r>
          </a:p>
        </p:txBody>
      </p:sp>
    </p:spTree>
    <p:extLst>
      <p:ext uri="{BB962C8B-B14F-4D97-AF65-F5344CB8AC3E}">
        <p14:creationId xmlns:p14="http://schemas.microsoft.com/office/powerpoint/2010/main" val="188965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en-CA" b="1"/>
              <a:t>Case 1: Total Hip Arthroplasty</a:t>
            </a:r>
            <a:endParaRPr lang="en-CA"/>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lstStyle/>
          <a:p>
            <a:pPr marL="0" indent="0">
              <a:buNone/>
            </a:pPr>
            <a:r>
              <a:rPr lang="en-CA" sz="2400"/>
              <a:t>69 year old male</a:t>
            </a:r>
          </a:p>
          <a:p>
            <a:pPr marL="0" indent="0">
              <a:buNone/>
            </a:pPr>
            <a:r>
              <a:rPr lang="en-CA" sz="2400" b="1">
                <a:solidFill>
                  <a:srgbClr val="E43E31"/>
                </a:solidFill>
              </a:rPr>
              <a:t>Past Medical History: </a:t>
            </a:r>
            <a:r>
              <a:rPr lang="en-CA" sz="2400"/>
              <a:t>Diabetes, Hypertension, Osteoarthritis</a:t>
            </a:r>
          </a:p>
          <a:p>
            <a:pPr marL="0" indent="0">
              <a:buNone/>
            </a:pPr>
            <a:r>
              <a:rPr lang="en-CA" sz="2400" b="1">
                <a:solidFill>
                  <a:srgbClr val="E43E31"/>
                </a:solidFill>
              </a:rPr>
              <a:t>Medications:</a:t>
            </a:r>
            <a:r>
              <a:rPr lang="en-CA" sz="2400">
                <a:solidFill>
                  <a:srgbClr val="E43E31"/>
                </a:solidFill>
              </a:rPr>
              <a:t> </a:t>
            </a:r>
            <a:r>
              <a:rPr lang="en-CA" sz="2400"/>
              <a:t>Metformin, Ramipril, Lasix</a:t>
            </a:r>
          </a:p>
          <a:p>
            <a:pPr marL="0" indent="0">
              <a:buNone/>
            </a:pPr>
            <a:r>
              <a:rPr lang="en-CA" sz="2400" b="1">
                <a:solidFill>
                  <a:srgbClr val="E43E31"/>
                </a:solidFill>
              </a:rPr>
              <a:t>Surgery:</a:t>
            </a:r>
          </a:p>
          <a:p>
            <a:r>
              <a:rPr lang="en-CA" sz="2400"/>
              <a:t>Elective total hip arthroplasty yesterday under spinal anesthesia</a:t>
            </a:r>
          </a:p>
          <a:p>
            <a:r>
              <a:rPr lang="en-CA" sz="2400"/>
              <a:t>Estimated blood loss 100 cc</a:t>
            </a:r>
          </a:p>
          <a:p>
            <a:r>
              <a:rPr lang="en-CA" sz="2400"/>
              <a:t>Surgical site looks clean and dry today</a:t>
            </a:r>
          </a:p>
        </p:txBody>
      </p:sp>
    </p:spTree>
    <p:extLst>
      <p:ext uri="{BB962C8B-B14F-4D97-AF65-F5344CB8AC3E}">
        <p14:creationId xmlns:p14="http://schemas.microsoft.com/office/powerpoint/2010/main" val="29414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633044"/>
            <a:ext cx="10972800" cy="3954624"/>
          </a:xfrm>
        </p:spPr>
        <p:txBody>
          <a:bodyPr>
            <a:noAutofit/>
          </a:bodyPr>
          <a:lstStyle/>
          <a:p>
            <a:pPr marL="0" indent="0">
              <a:buNone/>
            </a:pPr>
            <a:r>
              <a:rPr lang="en-CA" sz="2000" b="1"/>
              <a:t>Your patient is post-operative day #1 following an elective total hip arthroplasty. He has no prior history of thrombosis, and is on no regular antithrombotic therapy.</a:t>
            </a:r>
          </a:p>
          <a:p>
            <a:pPr marL="0" indent="0">
              <a:buNone/>
            </a:pPr>
            <a:endParaRPr lang="en-CA" sz="2000" b="1"/>
          </a:p>
          <a:p>
            <a:pPr marL="0" indent="0">
              <a:buNone/>
            </a:pPr>
            <a:r>
              <a:rPr lang="en-CA" sz="2000" b="1"/>
              <a:t>What would you recommend today for post-operative VTE prophylaxis?</a:t>
            </a:r>
          </a:p>
          <a:p>
            <a:pPr marL="0" indent="0">
              <a:buNone/>
            </a:pPr>
            <a:endParaRPr lang="en-CA" sz="2000"/>
          </a:p>
          <a:p>
            <a:pPr marL="514350" indent="-514350">
              <a:buAutoNum type="alphaUcPeriod"/>
            </a:pPr>
            <a:r>
              <a:rPr lang="en-CA" sz="2000"/>
              <a:t>Aspirin</a:t>
            </a:r>
          </a:p>
          <a:p>
            <a:pPr marL="514350" indent="-514350">
              <a:buAutoNum type="alphaUcPeriod"/>
            </a:pPr>
            <a:r>
              <a:rPr lang="en-CA" sz="2000"/>
              <a:t>Direct oral anticoagulant</a:t>
            </a:r>
          </a:p>
          <a:p>
            <a:pPr marL="514350" indent="-514350">
              <a:buAutoNum type="alphaUcPeriod"/>
            </a:pPr>
            <a:r>
              <a:rPr lang="en-CA" sz="2000"/>
              <a:t>Low molecular weight heparin (LMWH)</a:t>
            </a:r>
          </a:p>
          <a:p>
            <a:pPr marL="514350" indent="-514350">
              <a:buAutoNum type="alphaUcPeriod"/>
            </a:pPr>
            <a:r>
              <a:rPr lang="en-CA" sz="2000"/>
              <a:t>Unfractionated heparin (UFH)</a:t>
            </a:r>
          </a:p>
          <a:p>
            <a:pPr marL="514350" indent="-514350">
              <a:buAutoNum type="alphaUcPeriod"/>
            </a:pPr>
            <a:r>
              <a:rPr lang="en-CA" sz="2000"/>
              <a:t>Warfarin</a:t>
            </a:r>
          </a:p>
        </p:txBody>
      </p:sp>
      <p:sp>
        <p:nvSpPr>
          <p:cNvPr id="4" name="Rectangle 3">
            <a:extLst>
              <a:ext uri="{FF2B5EF4-FFF2-40B4-BE49-F238E27FC236}">
                <a16:creationId xmlns:a16="http://schemas.microsoft.com/office/drawing/2014/main" id="{99BAD767-7BAB-4B53-9712-EA8DCDE89366}"/>
              </a:ext>
            </a:extLst>
          </p:cNvPr>
          <p:cNvSpPr/>
          <p:nvPr/>
        </p:nvSpPr>
        <p:spPr>
          <a:xfrm>
            <a:off x="302704" y="3429000"/>
            <a:ext cx="4428744" cy="813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980110B-47B7-4E2F-9EE3-CB117D002CBF}"/>
              </a:ext>
            </a:extLst>
          </p:cNvPr>
          <p:cNvSpPr txBox="1">
            <a:spLocks/>
          </p:cNvSpPr>
          <p:nvPr/>
        </p:nvSpPr>
        <p:spPr>
          <a:xfrm>
            <a:off x="419973" y="1883398"/>
            <a:ext cx="11188931" cy="191912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a:solidFill>
                  <a:schemeClr val="bg1">
                    <a:lumMod val="50000"/>
                  </a:schemeClr>
                </a:solidFill>
              </a:rPr>
              <a:t>For patients undergoing total hip arthroplasty or total knee arthroplasty, the panel suggests </a:t>
            </a:r>
            <a:br>
              <a:rPr lang="en-CA" sz="2000">
                <a:solidFill>
                  <a:schemeClr val="bg1">
                    <a:lumMod val="50000"/>
                  </a:schemeClr>
                </a:solidFill>
              </a:rPr>
            </a:br>
            <a:r>
              <a:rPr lang="en-CA" sz="2000">
                <a:solidFill>
                  <a:schemeClr val="bg1">
                    <a:lumMod val="50000"/>
                  </a:schemeClr>
                </a:solidFill>
              </a:rPr>
              <a:t>using </a:t>
            </a:r>
            <a:r>
              <a:rPr lang="en-CA" sz="2000" b="1">
                <a:solidFill>
                  <a:srgbClr val="E43E31"/>
                </a:solidFill>
              </a:rPr>
              <a:t>either ASA or anticoagulants </a:t>
            </a:r>
            <a:r>
              <a:rPr lang="en-CA" sz="2000" i="1">
                <a:solidFill>
                  <a:schemeClr val="bg1">
                    <a:lumMod val="50000"/>
                  </a:schemeClr>
                </a:solidFill>
              </a:rPr>
              <a:t>(conditional recommendation, very low certainty)</a:t>
            </a:r>
          </a:p>
          <a:p>
            <a:pPr marL="0" indent="0">
              <a:buNone/>
            </a:pPr>
            <a:endParaRPr lang="en-CA" sz="2000" b="1">
              <a:solidFill>
                <a:srgbClr val="946A95"/>
              </a:solidFill>
            </a:endParaRPr>
          </a:p>
          <a:p>
            <a:pPr marL="0" indent="0">
              <a:buNone/>
            </a:pPr>
            <a:r>
              <a:rPr lang="en-CA" sz="2000" b="1">
                <a:solidFill>
                  <a:srgbClr val="946A95"/>
                </a:solidFill>
              </a:rPr>
              <a:t>Aspirin</a:t>
            </a:r>
            <a:r>
              <a:rPr lang="en-CA" sz="2000" b="1">
                <a:solidFill>
                  <a:schemeClr val="accent1"/>
                </a:solidFill>
              </a:rPr>
              <a:t> </a:t>
            </a:r>
            <a:r>
              <a:rPr lang="en-CA" sz="2000" b="1">
                <a:solidFill>
                  <a:schemeClr val="bg1">
                    <a:lumMod val="50000"/>
                  </a:schemeClr>
                </a:solidFill>
              </a:rPr>
              <a:t>compared with </a:t>
            </a:r>
            <a:r>
              <a:rPr lang="en-CA" sz="2000" b="1">
                <a:solidFill>
                  <a:srgbClr val="92B060"/>
                </a:solidFill>
              </a:rPr>
              <a:t>anticoagulants</a:t>
            </a:r>
            <a:r>
              <a:rPr lang="en-CA" sz="2000" b="1">
                <a:solidFill>
                  <a:schemeClr val="bg1">
                    <a:lumMod val="50000"/>
                  </a:schemeClr>
                </a:solidFill>
              </a:rPr>
              <a:t>:</a:t>
            </a:r>
          </a:p>
          <a:p>
            <a:pPr marL="0" indent="0">
              <a:buNone/>
            </a:pPr>
            <a:endParaRPr lang="en-CA" sz="2000" i="1">
              <a:solidFill>
                <a:schemeClr val="bg1">
                  <a:lumMod val="50000"/>
                </a:schemeClr>
              </a:solidFill>
            </a:endParaRPr>
          </a:p>
        </p:txBody>
      </p:sp>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1841583087"/>
              </p:ext>
            </p:extLst>
          </p:nvPr>
        </p:nvGraphicFramePr>
        <p:xfrm>
          <a:off x="447405" y="3429000"/>
          <a:ext cx="7667898" cy="2701730"/>
        </p:xfrm>
        <a:graphic>
          <a:graphicData uri="http://schemas.openxmlformats.org/drawingml/2006/table">
            <a:tbl>
              <a:tblPr firstRow="1" bandRow="1">
                <a:tableStyleId>{5940675A-B579-460E-94D1-54222C63F5DA}</a:tableStyleId>
              </a:tblPr>
              <a:tblGrid>
                <a:gridCol w="1879106">
                  <a:extLst>
                    <a:ext uri="{9D8B030D-6E8A-4147-A177-3AD203B41FA5}">
                      <a16:colId xmlns:a16="http://schemas.microsoft.com/office/drawing/2014/main" val="325642109"/>
                    </a:ext>
                  </a:extLst>
                </a:gridCol>
                <a:gridCol w="1423686">
                  <a:extLst>
                    <a:ext uri="{9D8B030D-6E8A-4147-A177-3AD203B41FA5}">
                      <a16:colId xmlns:a16="http://schemas.microsoft.com/office/drawing/2014/main" val="815985156"/>
                    </a:ext>
                  </a:extLst>
                </a:gridCol>
                <a:gridCol w="2056243">
                  <a:extLst>
                    <a:ext uri="{9D8B030D-6E8A-4147-A177-3AD203B41FA5}">
                      <a16:colId xmlns:a16="http://schemas.microsoft.com/office/drawing/2014/main" val="1109489225"/>
                    </a:ext>
                  </a:extLst>
                </a:gridCol>
                <a:gridCol w="2308863">
                  <a:extLst>
                    <a:ext uri="{9D8B030D-6E8A-4147-A177-3AD203B41FA5}">
                      <a16:colId xmlns:a16="http://schemas.microsoft.com/office/drawing/2014/main" val="738517967"/>
                    </a:ext>
                  </a:extLst>
                </a:gridCol>
              </a:tblGrid>
              <a:tr h="323354">
                <a:tc rowSpan="2">
                  <a:txBody>
                    <a:bodyPr/>
                    <a:lstStyle/>
                    <a:p>
                      <a:r>
                        <a:rPr lang="en-CA" sz="1400" b="1">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solidFill>
                      <a:srgbClr val="E53F2F"/>
                    </a:solidFill>
                  </a:tcPr>
                </a:tc>
                <a:tc hMerge="1">
                  <a:txBody>
                    <a:bodyPr/>
                    <a:lstStyle/>
                    <a:p>
                      <a:endParaRPr lang="en-CA" sz="2400"/>
                    </a:p>
                  </a:txBody>
                  <a:tcPr/>
                </a:tc>
                <a:extLst>
                  <a:ext uri="{0D108BD9-81ED-4DB2-BD59-A6C34878D82A}">
                    <a16:rowId xmlns:a16="http://schemas.microsoft.com/office/drawing/2014/main" val="3135809784"/>
                  </a:ext>
                </a:extLst>
              </a:tr>
              <a:tr h="289294">
                <a:tc vMerge="1">
                  <a:txBody>
                    <a:bodyPr/>
                    <a:lstStyle/>
                    <a:p>
                      <a:endParaRPr lang="en-CA"/>
                    </a:p>
                  </a:txBody>
                  <a:tcPr/>
                </a:tc>
                <a:tc vMerge="1">
                  <a:txBody>
                    <a:bodyPr/>
                    <a:lstStyle/>
                    <a:p>
                      <a:endParaRPr lang="en-CA"/>
                    </a:p>
                  </a:txBody>
                  <a:tcPr/>
                </a:tc>
                <a:tc>
                  <a:txBody>
                    <a:bodyPr/>
                    <a:lstStyle/>
                    <a:p>
                      <a:pPr algn="ctr"/>
                      <a:r>
                        <a:rPr lang="en-CA" sz="1200" b="0" i="1">
                          <a:solidFill>
                            <a:schemeClr val="bg1">
                              <a:lumMod val="50000"/>
                            </a:schemeClr>
                          </a:solidFill>
                        </a:rPr>
                        <a:t>Risk with </a:t>
                      </a:r>
                      <a:r>
                        <a:rPr lang="en-CA" sz="1200" b="1" i="1">
                          <a:solidFill>
                            <a:srgbClr val="92B060"/>
                          </a:solidFill>
                        </a:rPr>
                        <a:t>ANTICOAGULANTS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200" b="0" i="1">
                          <a:solidFill>
                            <a:schemeClr val="bg1">
                              <a:lumMod val="50000"/>
                            </a:schemeClr>
                          </a:solidFill>
                        </a:rPr>
                        <a:t>Risk difference with </a:t>
                      </a:r>
                      <a:r>
                        <a:rPr lang="en-CA" sz="1200" b="1" i="1">
                          <a:solidFill>
                            <a:srgbClr val="946A95"/>
                          </a:solidFill>
                        </a:rPr>
                        <a:t>ASPIRIN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11830735"/>
                  </a:ext>
                </a:extLst>
              </a:tr>
              <a:tr h="510187">
                <a:tc>
                  <a:txBody>
                    <a:bodyPr/>
                    <a:lstStyle/>
                    <a:p>
                      <a:r>
                        <a:rPr lang="en-CA" sz="1400">
                          <a:solidFill>
                            <a:schemeClr val="bg1">
                              <a:lumMod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bg1">
                              <a:lumMod val="50000"/>
                            </a:schemeClr>
                          </a:solidFill>
                        </a:rPr>
                        <a:t>RR 2.32</a:t>
                      </a:r>
                    </a:p>
                    <a:p>
                      <a:pPr algn="ctr"/>
                      <a:r>
                        <a:rPr lang="en-CA" sz="1100">
                          <a:solidFill>
                            <a:schemeClr val="bg1">
                              <a:lumMod val="50000"/>
                            </a:schemeClr>
                          </a:solidFill>
                        </a:rPr>
                        <a:t>(0.15 to 36.90)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a:solidFill>
                            <a:schemeClr val="bg1">
                              <a:lumMod val="50000"/>
                            </a:schemeClr>
                          </a:solidFill>
                        </a:rPr>
                        <a:t>1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bg1">
                              <a:lumMod val="50000"/>
                            </a:schemeClr>
                          </a:solidFill>
                        </a:rPr>
                        <a:t>1 more death per 1,000 </a:t>
                      </a:r>
                    </a:p>
                    <a:p>
                      <a:pPr algn="ctr"/>
                      <a:r>
                        <a:rPr lang="en-CA" sz="1200">
                          <a:solidFill>
                            <a:schemeClr val="bg1">
                              <a:lumMod val="50000"/>
                            </a:schemeClr>
                          </a:solidFill>
                        </a:rPr>
                        <a:t>(1 fewer to 33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723598946"/>
                  </a:ext>
                </a:extLst>
              </a:tr>
              <a:tr h="510187">
                <a:tc>
                  <a:txBody>
                    <a:bodyPr/>
                    <a:lstStyle/>
                    <a:p>
                      <a:r>
                        <a:rPr lang="en-CA" sz="1400">
                          <a:solidFill>
                            <a:schemeClr val="bg1">
                              <a:lumMod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bg1">
                              <a:lumMod val="50000"/>
                            </a:schemeClr>
                          </a:solidFill>
                        </a:rPr>
                        <a:t>RR 1.49</a:t>
                      </a:r>
                    </a:p>
                    <a:p>
                      <a:pPr algn="ctr"/>
                      <a:r>
                        <a:rPr lang="en-CA" sz="1100">
                          <a:solidFill>
                            <a:schemeClr val="bg1">
                              <a:lumMod val="50000"/>
                            </a:schemeClr>
                          </a:solidFill>
                        </a:rPr>
                        <a:t>(0.37 to 6.09)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a:solidFill>
                            <a:schemeClr val="bg1">
                              <a:lumMod val="50000"/>
                            </a:schemeClr>
                          </a:solidFill>
                        </a:rPr>
                        <a:t>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bg1">
                              <a:lumMod val="50000"/>
                            </a:schemeClr>
                          </a:solidFill>
                        </a:rPr>
                        <a:t>3 more PE per 1,000</a:t>
                      </a:r>
                    </a:p>
                    <a:p>
                      <a:pPr algn="ctr"/>
                      <a:r>
                        <a:rPr lang="en-CA" sz="1200">
                          <a:solidFill>
                            <a:schemeClr val="bg1">
                              <a:lumMod val="50000"/>
                            </a:schemeClr>
                          </a:solidFill>
                        </a:rPr>
                        <a:t>(4 fewer to 29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30586795"/>
                  </a:ext>
                </a:extLst>
              </a:tr>
              <a:tr h="558521">
                <a:tc>
                  <a:txBody>
                    <a:bodyPr/>
                    <a:lstStyle/>
                    <a:p>
                      <a:r>
                        <a:rPr lang="en-CA" sz="1400">
                          <a:solidFill>
                            <a:schemeClr val="bg1">
                              <a:lumMod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bg1">
                              <a:lumMod val="50000"/>
                            </a:schemeClr>
                          </a:solidFill>
                        </a:rPr>
                        <a:t>RR 1.49</a:t>
                      </a:r>
                    </a:p>
                    <a:p>
                      <a:pPr algn="ctr"/>
                      <a:r>
                        <a:rPr lang="en-CA" sz="1100">
                          <a:solidFill>
                            <a:schemeClr val="bg1">
                              <a:lumMod val="50000"/>
                            </a:schemeClr>
                          </a:solidFill>
                        </a:rPr>
                        <a:t>(0.51 to 4.34)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a:solidFill>
                            <a:schemeClr val="bg1">
                              <a:lumMod val="50000"/>
                            </a:schemeClr>
                          </a:solidFill>
                        </a:rPr>
                        <a:t>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bg1">
                              <a:lumMod val="50000"/>
                            </a:schemeClr>
                          </a:solidFill>
                        </a:rPr>
                        <a:t>3 more DVT per 1,000</a:t>
                      </a:r>
                    </a:p>
                    <a:p>
                      <a:pPr algn="ctr"/>
                      <a:r>
                        <a:rPr lang="en-CA" sz="1200">
                          <a:solidFill>
                            <a:schemeClr val="bg1">
                              <a:lumMod val="50000"/>
                            </a:schemeClr>
                          </a:solidFill>
                        </a:rPr>
                        <a:t>(3 fewer to 30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136894961"/>
                  </a:ext>
                </a:extLst>
              </a:tr>
              <a:tr h="510187">
                <a:tc>
                  <a:txBody>
                    <a:bodyPr/>
                    <a:lstStyle/>
                    <a:p>
                      <a:r>
                        <a:rPr lang="en-CA" sz="1400">
                          <a:solidFill>
                            <a:schemeClr val="bg1">
                              <a:lumMod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bg1">
                              <a:lumMod val="50000"/>
                            </a:schemeClr>
                          </a:solidFill>
                        </a:rPr>
                        <a:t>RR 2.63</a:t>
                      </a:r>
                    </a:p>
                    <a:p>
                      <a:pPr algn="ctr"/>
                      <a:r>
                        <a:rPr lang="en-CA" sz="1100">
                          <a:solidFill>
                            <a:schemeClr val="bg1">
                              <a:lumMod val="50000"/>
                            </a:schemeClr>
                          </a:solidFill>
                        </a:rPr>
                        <a:t>(0.64 to 10.79)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a:solidFill>
                            <a:schemeClr val="bg1">
                              <a:lumMod val="50000"/>
                            </a:schemeClr>
                          </a:solidFill>
                        </a:rPr>
                        <a:t>4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bg1">
                              <a:lumMod val="50000"/>
                            </a:schemeClr>
                          </a:solidFill>
                        </a:rPr>
                        <a:t>6 more bleeds per 1,000</a:t>
                      </a:r>
                    </a:p>
                    <a:p>
                      <a:pPr algn="ctr"/>
                      <a:r>
                        <a:rPr lang="en-CA" sz="1200">
                          <a:solidFill>
                            <a:schemeClr val="bg1">
                              <a:lumMod val="50000"/>
                            </a:schemeClr>
                          </a:solidFill>
                        </a:rPr>
                        <a:t>(1 fewer to 35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81336454"/>
                  </a:ext>
                </a:extLst>
              </a:tr>
            </a:tbl>
          </a:graphicData>
        </a:graphic>
      </p:graphicFrame>
      <p:sp>
        <p:nvSpPr>
          <p:cNvPr id="11" name="TextBox 10">
            <a:extLst>
              <a:ext uri="{FF2B5EF4-FFF2-40B4-BE49-F238E27FC236}">
                <a16:creationId xmlns:a16="http://schemas.microsoft.com/office/drawing/2014/main" id="{8E8B74AC-793C-4D84-A585-FBABE651F845}"/>
              </a:ext>
            </a:extLst>
          </p:cNvPr>
          <p:cNvSpPr txBox="1"/>
          <p:nvPr/>
        </p:nvSpPr>
        <p:spPr>
          <a:xfrm>
            <a:off x="8671093" y="3442497"/>
            <a:ext cx="2615184" cy="2308324"/>
          </a:xfrm>
          <a:prstGeom prst="rect">
            <a:avLst/>
          </a:prstGeom>
          <a:solidFill>
            <a:srgbClr val="FCDCB0"/>
          </a:solidFill>
        </p:spPr>
        <p:txBody>
          <a:bodyPr wrap="square" rtlCol="0">
            <a:spAutoFit/>
          </a:bodyPr>
          <a:lstStyle/>
          <a:p>
            <a:r>
              <a:rPr lang="en-CA" b="1">
                <a:solidFill>
                  <a:schemeClr val="bg1">
                    <a:lumMod val="50000"/>
                  </a:schemeClr>
                </a:solidFill>
              </a:rPr>
              <a:t>Very low certainty evidence for any net health benefit or harm</a:t>
            </a:r>
          </a:p>
          <a:p>
            <a:endParaRPr lang="en-CA">
              <a:solidFill>
                <a:schemeClr val="bg1">
                  <a:lumMod val="50000"/>
                </a:schemeClr>
              </a:solidFill>
            </a:endParaRPr>
          </a:p>
          <a:p>
            <a:r>
              <a:rPr lang="en-CA">
                <a:solidFill>
                  <a:schemeClr val="bg1">
                    <a:lumMod val="50000"/>
                  </a:schemeClr>
                </a:solidFill>
              </a:rPr>
              <a:t>Studies are ongoing comparing these options using clinically relevant endpoints</a:t>
            </a:r>
          </a:p>
        </p:txBody>
      </p:sp>
      <p:grpSp>
        <p:nvGrpSpPr>
          <p:cNvPr id="14" name="Group 13">
            <a:extLst>
              <a:ext uri="{FF2B5EF4-FFF2-40B4-BE49-F238E27FC236}">
                <a16:creationId xmlns:a16="http://schemas.microsoft.com/office/drawing/2014/main" id="{8D520CAC-D1FF-EB4E-A92F-116E8744E4C6}"/>
              </a:ext>
            </a:extLst>
          </p:cNvPr>
          <p:cNvGrpSpPr/>
          <p:nvPr/>
        </p:nvGrpSpPr>
        <p:grpSpPr>
          <a:xfrm>
            <a:off x="8053457" y="6345076"/>
            <a:ext cx="4138543" cy="276999"/>
            <a:chOff x="6589222" y="6483927"/>
            <a:chExt cx="4138543" cy="276999"/>
          </a:xfrm>
        </p:grpSpPr>
        <p:sp>
          <p:nvSpPr>
            <p:cNvPr id="15" name="TextBox 14">
              <a:extLst>
                <a:ext uri="{FF2B5EF4-FFF2-40B4-BE49-F238E27FC236}">
                  <a16:creationId xmlns:a16="http://schemas.microsoft.com/office/drawing/2014/main" id="{9BCC105A-6EB4-DE43-8D79-7FE1C8D159B3}"/>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6" name="Oval 15">
              <a:extLst>
                <a:ext uri="{FF2B5EF4-FFF2-40B4-BE49-F238E27FC236}">
                  <a16:creationId xmlns:a16="http://schemas.microsoft.com/office/drawing/2014/main" id="{16C015DD-B32A-224E-A90A-DE606A51C187}"/>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D9439D5-7C88-5844-AC6D-9DBBCB26ED0F}"/>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0A03E07-9EA5-384D-AE59-87C67E1AB4E4}"/>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A8D0024F-2002-144C-B2A9-415E8E45453C}"/>
              </a:ext>
            </a:extLst>
          </p:cNvPr>
          <p:cNvSpPr/>
          <p:nvPr/>
        </p:nvSpPr>
        <p:spPr>
          <a:xfrm>
            <a:off x="530696" y="422339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07E9B7E-3DB0-9D42-840A-28DC864804CE}"/>
              </a:ext>
            </a:extLst>
          </p:cNvPr>
          <p:cNvSpPr/>
          <p:nvPr/>
        </p:nvSpPr>
        <p:spPr>
          <a:xfrm>
            <a:off x="530696" y="472918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FBE1A36-6A5F-CB4B-AF42-475793DCEF53}"/>
              </a:ext>
            </a:extLst>
          </p:cNvPr>
          <p:cNvSpPr/>
          <p:nvPr/>
        </p:nvSpPr>
        <p:spPr>
          <a:xfrm>
            <a:off x="530696" y="527936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98E54F0-8C69-3241-882B-F4F532D5A69A}"/>
              </a:ext>
            </a:extLst>
          </p:cNvPr>
          <p:cNvSpPr/>
          <p:nvPr/>
        </p:nvSpPr>
        <p:spPr>
          <a:xfrm>
            <a:off x="530696" y="579297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F3DBCE07-68C0-0646-8A69-264EB26A089C}"/>
              </a:ext>
            </a:extLst>
          </p:cNvPr>
          <p:cNvSpPr>
            <a:spLocks noGrp="1"/>
          </p:cNvSpPr>
          <p:nvPr>
            <p:ph type="title"/>
          </p:nvPr>
        </p:nvSpPr>
        <p:spPr>
          <a:xfrm>
            <a:off x="419100" y="1340569"/>
            <a:ext cx="10972800" cy="713539"/>
          </a:xfrm>
        </p:spPr>
        <p:txBody>
          <a:bodyPr/>
          <a:lstStyle/>
          <a:p>
            <a:r>
              <a:rPr lang="en-CA"/>
              <a:t>Recommendation</a:t>
            </a:r>
            <a:endParaRPr lang="en-US"/>
          </a:p>
        </p:txBody>
      </p:sp>
    </p:spTree>
    <p:extLst>
      <p:ext uri="{BB962C8B-B14F-4D97-AF65-F5344CB8AC3E}">
        <p14:creationId xmlns:p14="http://schemas.microsoft.com/office/powerpoint/2010/main" val="26251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980110B-47B7-4E2F-9EE3-CB117D002CBF}"/>
              </a:ext>
            </a:extLst>
          </p:cNvPr>
          <p:cNvSpPr txBox="1">
            <a:spLocks/>
          </p:cNvSpPr>
          <p:nvPr/>
        </p:nvSpPr>
        <p:spPr>
          <a:xfrm>
            <a:off x="397863" y="1897702"/>
            <a:ext cx="11188931" cy="191912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a:solidFill>
                  <a:schemeClr val="tx1">
                    <a:lumMod val="50000"/>
                    <a:lumOff val="50000"/>
                  </a:schemeClr>
                </a:solidFill>
              </a:rPr>
              <a:t>For patients undergoing total hip arthroplasty or total knee arthroplasty </a:t>
            </a:r>
            <a:r>
              <a:rPr lang="en-CA" sz="2000" b="1">
                <a:solidFill>
                  <a:schemeClr val="tx1">
                    <a:lumMod val="50000"/>
                    <a:lumOff val="50000"/>
                  </a:schemeClr>
                </a:solidFill>
              </a:rPr>
              <a:t>where anticoagulants are used</a:t>
            </a:r>
            <a:r>
              <a:rPr lang="en-CA" sz="2000">
                <a:solidFill>
                  <a:schemeClr val="tx1">
                    <a:lumMod val="50000"/>
                    <a:lumOff val="50000"/>
                  </a:schemeClr>
                </a:solidFill>
              </a:rPr>
              <a:t>, the panel</a:t>
            </a:r>
            <a:r>
              <a:rPr lang="en-CA" sz="2000">
                <a:solidFill>
                  <a:schemeClr val="bg2">
                    <a:lumMod val="50000"/>
                  </a:schemeClr>
                </a:solidFill>
              </a:rPr>
              <a:t> suggests using </a:t>
            </a:r>
            <a:r>
              <a:rPr lang="en-CA" sz="2000" b="1">
                <a:solidFill>
                  <a:srgbClr val="E53F2F"/>
                </a:solidFill>
              </a:rPr>
              <a:t>DOACs over LMWH </a:t>
            </a:r>
            <a:r>
              <a:rPr lang="en-CA" sz="2000" i="1">
                <a:solidFill>
                  <a:schemeClr val="tx1">
                    <a:lumMod val="50000"/>
                    <a:lumOff val="50000"/>
                  </a:schemeClr>
                </a:solidFill>
              </a:rPr>
              <a:t>(conditional recommendation, moderate certainty)</a:t>
            </a:r>
          </a:p>
        </p:txBody>
      </p:sp>
      <p:sp>
        <p:nvSpPr>
          <p:cNvPr id="5" name="TextBox 4">
            <a:extLst>
              <a:ext uri="{FF2B5EF4-FFF2-40B4-BE49-F238E27FC236}">
                <a16:creationId xmlns:a16="http://schemas.microsoft.com/office/drawing/2014/main" id="{5338A73D-55C2-4102-A749-0A353216A9B5}"/>
              </a:ext>
            </a:extLst>
          </p:cNvPr>
          <p:cNvSpPr txBox="1"/>
          <p:nvPr/>
        </p:nvSpPr>
        <p:spPr>
          <a:xfrm>
            <a:off x="354122" y="2913857"/>
            <a:ext cx="9116291" cy="400110"/>
          </a:xfrm>
          <a:prstGeom prst="rect">
            <a:avLst/>
          </a:prstGeom>
          <a:noFill/>
        </p:spPr>
        <p:txBody>
          <a:bodyPr wrap="square" rtlCol="0">
            <a:spAutoFit/>
          </a:bodyPr>
          <a:lstStyle/>
          <a:p>
            <a:pPr fontAlgn="t"/>
            <a:r>
              <a:rPr lang="en-CA" sz="2000" b="1">
                <a:solidFill>
                  <a:srgbClr val="92B060"/>
                </a:solidFill>
              </a:rPr>
              <a:t>DOACs</a:t>
            </a:r>
            <a:r>
              <a:rPr lang="en-CA" sz="2000" b="1">
                <a:solidFill>
                  <a:schemeClr val="accent1"/>
                </a:solidFill>
              </a:rPr>
              <a:t> </a:t>
            </a:r>
            <a:r>
              <a:rPr lang="en-CA" sz="2000" b="1">
                <a:solidFill>
                  <a:schemeClr val="tx1">
                    <a:lumMod val="50000"/>
                    <a:lumOff val="50000"/>
                  </a:schemeClr>
                </a:solidFill>
              </a:rPr>
              <a:t>compared with </a:t>
            </a:r>
            <a:r>
              <a:rPr lang="en-CA" sz="2000" b="1">
                <a:solidFill>
                  <a:srgbClr val="946A95"/>
                </a:solidFill>
              </a:rPr>
              <a:t>LMWH</a:t>
            </a:r>
            <a:r>
              <a:rPr lang="en-CA" sz="2000" b="1">
                <a:solidFill>
                  <a:schemeClr val="tx1">
                    <a:lumMod val="50000"/>
                    <a:lumOff val="50000"/>
                  </a:schemeClr>
                </a:solidFill>
              </a:rPr>
              <a:t>:</a:t>
            </a:r>
          </a:p>
        </p:txBody>
      </p:sp>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1988408246"/>
              </p:ext>
            </p:extLst>
          </p:nvPr>
        </p:nvGraphicFramePr>
        <p:xfrm>
          <a:off x="447405" y="3429000"/>
          <a:ext cx="7672467" cy="2707356"/>
        </p:xfrm>
        <a:graphic>
          <a:graphicData uri="http://schemas.openxmlformats.org/drawingml/2006/table">
            <a:tbl>
              <a:tblPr firstRow="1" bandRow="1">
                <a:tableStyleId>{5940675A-B579-460E-94D1-54222C63F5DA}</a:tableStyleId>
              </a:tblPr>
              <a:tblGrid>
                <a:gridCol w="1866027">
                  <a:extLst>
                    <a:ext uri="{9D8B030D-6E8A-4147-A177-3AD203B41FA5}">
                      <a16:colId xmlns:a16="http://schemas.microsoft.com/office/drawing/2014/main" val="325642109"/>
                    </a:ext>
                  </a:extLst>
                </a:gridCol>
                <a:gridCol w="1444752">
                  <a:extLst>
                    <a:ext uri="{9D8B030D-6E8A-4147-A177-3AD203B41FA5}">
                      <a16:colId xmlns:a16="http://schemas.microsoft.com/office/drawing/2014/main" val="815985156"/>
                    </a:ext>
                  </a:extLst>
                </a:gridCol>
                <a:gridCol w="2180844">
                  <a:extLst>
                    <a:ext uri="{9D8B030D-6E8A-4147-A177-3AD203B41FA5}">
                      <a16:colId xmlns:a16="http://schemas.microsoft.com/office/drawing/2014/main" val="1109489225"/>
                    </a:ext>
                  </a:extLst>
                </a:gridCol>
                <a:gridCol w="2180844">
                  <a:extLst>
                    <a:ext uri="{9D8B030D-6E8A-4147-A177-3AD203B41FA5}">
                      <a16:colId xmlns:a16="http://schemas.microsoft.com/office/drawing/2014/main" val="738517967"/>
                    </a:ext>
                  </a:extLst>
                </a:gridCol>
              </a:tblGrid>
              <a:tr h="277794">
                <a:tc rowSpan="2">
                  <a:txBody>
                    <a:bodyPr/>
                    <a:lstStyle/>
                    <a:p>
                      <a:r>
                        <a:rPr lang="en-CA" sz="1400" b="1">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43E31"/>
                    </a:solidFill>
                  </a:tcPr>
                </a:tc>
                <a:tc rowSpan="2">
                  <a:txBody>
                    <a:bodyPr/>
                    <a:lstStyle/>
                    <a:p>
                      <a:pPr algn="ctr"/>
                      <a:r>
                        <a:rPr lang="en-CA" sz="1400" b="1">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43E31"/>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3E31"/>
                    </a:solidFill>
                  </a:tcPr>
                </a:tc>
                <a:tc hMerge="1">
                  <a:txBody>
                    <a:bodyPr/>
                    <a:lstStyle/>
                    <a:p>
                      <a:endParaRPr lang="en-CA" sz="2400"/>
                    </a:p>
                  </a:txBody>
                  <a:tcPr/>
                </a:tc>
                <a:extLst>
                  <a:ext uri="{0D108BD9-81ED-4DB2-BD59-A6C34878D82A}">
                    <a16:rowId xmlns:a16="http://schemas.microsoft.com/office/drawing/2014/main" val="3135809784"/>
                  </a:ext>
                </a:extLst>
              </a:tr>
              <a:tr h="353568">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a:t>
                      </a:r>
                      <a:r>
                        <a:rPr lang="en-CA" sz="1400" b="1" i="1">
                          <a:solidFill>
                            <a:srgbClr val="946A95"/>
                          </a:solidFill>
                        </a:rPr>
                        <a:t>LMWH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0" i="1">
                          <a:solidFill>
                            <a:schemeClr val="tx1">
                              <a:lumMod val="50000"/>
                              <a:lumOff val="50000"/>
                            </a:schemeClr>
                          </a:solidFill>
                        </a:rPr>
                        <a:t>Risk difference with </a:t>
                      </a:r>
                      <a:r>
                        <a:rPr lang="en-CA" sz="1400" b="1" i="1">
                          <a:solidFill>
                            <a:srgbClr val="92B060"/>
                          </a:solidFill>
                        </a:rPr>
                        <a:t>DOACs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11830735"/>
                  </a:ext>
                </a:extLst>
              </a:tr>
              <a:tr h="510276">
                <a:tc>
                  <a:txBody>
                    <a:bodyPr/>
                    <a:lstStyle/>
                    <a:p>
                      <a:r>
                        <a:rPr lang="en-CA" sz="140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tx1">
                              <a:lumMod val="50000"/>
                              <a:lumOff val="50000"/>
                            </a:schemeClr>
                          </a:solidFill>
                        </a:rPr>
                        <a:t>RR 0.94</a:t>
                      </a:r>
                    </a:p>
                    <a:p>
                      <a:pPr algn="ctr"/>
                      <a:r>
                        <a:rPr lang="en-CA" sz="1100">
                          <a:solidFill>
                            <a:schemeClr val="tx1">
                              <a:lumMod val="50000"/>
                              <a:lumOff val="50000"/>
                            </a:schemeClr>
                          </a:solidFill>
                        </a:rPr>
                        <a:t>(0.53 to 1.66)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a:solidFill>
                            <a:schemeClr val="tx1">
                              <a:lumMod val="50000"/>
                              <a:lumOff val="50000"/>
                            </a:schemeClr>
                          </a:solidFill>
                        </a:rPr>
                        <a:t>1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tx1">
                              <a:lumMod val="50000"/>
                              <a:lumOff val="50000"/>
                            </a:schemeClr>
                          </a:solidFill>
                        </a:rPr>
                        <a:t>0 fewer deaths per 1,000 </a:t>
                      </a:r>
                    </a:p>
                    <a:p>
                      <a:pPr algn="ctr"/>
                      <a:r>
                        <a:rPr lang="en-CA" sz="1200">
                          <a:solidFill>
                            <a:schemeClr val="tx1">
                              <a:lumMod val="50000"/>
                              <a:lumOff val="50000"/>
                            </a:schemeClr>
                          </a:solidFill>
                        </a:rPr>
                        <a:t>(1 fewer to 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723598946"/>
                  </a:ext>
                </a:extLst>
              </a:tr>
              <a:tr h="510276">
                <a:tc>
                  <a:txBody>
                    <a:bodyPr/>
                    <a:lstStyle/>
                    <a:p>
                      <a:r>
                        <a:rPr lang="en-CA" sz="140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tx1">
                              <a:lumMod val="50000"/>
                              <a:lumOff val="50000"/>
                            </a:schemeClr>
                          </a:solidFill>
                        </a:rPr>
                        <a:t>RR 0.74</a:t>
                      </a:r>
                    </a:p>
                    <a:p>
                      <a:pPr algn="ctr"/>
                      <a:r>
                        <a:rPr lang="en-CA" sz="1100">
                          <a:solidFill>
                            <a:schemeClr val="tx1">
                              <a:lumMod val="50000"/>
                              <a:lumOff val="50000"/>
                            </a:schemeClr>
                          </a:solidFill>
                        </a:rPr>
                        <a:t>(0.50 to 1.10)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a:solidFill>
                            <a:schemeClr val="tx1">
                              <a:lumMod val="50000"/>
                              <a:lumOff val="50000"/>
                            </a:schemeClr>
                          </a:solidFill>
                        </a:rPr>
                        <a:t>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tx1">
                              <a:lumMod val="50000"/>
                              <a:lumOff val="50000"/>
                            </a:schemeClr>
                          </a:solidFill>
                        </a:rPr>
                        <a:t>1 fewer PE per 1,000</a:t>
                      </a:r>
                    </a:p>
                    <a:p>
                      <a:pPr algn="ctr"/>
                      <a:r>
                        <a:rPr lang="en-CA" sz="1200">
                          <a:solidFill>
                            <a:schemeClr val="tx1">
                              <a:lumMod val="50000"/>
                              <a:lumOff val="50000"/>
                            </a:schemeClr>
                          </a:solidFill>
                        </a:rPr>
                        <a:t>(3 fewer to 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30586795"/>
                  </a:ext>
                </a:extLst>
              </a:tr>
              <a:tr h="510276">
                <a:tc>
                  <a:txBody>
                    <a:bodyPr/>
                    <a:lstStyle/>
                    <a:p>
                      <a:r>
                        <a:rPr lang="en-CA" sz="140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tx1">
                              <a:lumMod val="50000"/>
                              <a:lumOff val="50000"/>
                            </a:schemeClr>
                          </a:solidFill>
                        </a:rPr>
                        <a:t>RR 0.56</a:t>
                      </a:r>
                    </a:p>
                    <a:p>
                      <a:pPr algn="ctr"/>
                      <a:r>
                        <a:rPr lang="en-CA" sz="1100">
                          <a:solidFill>
                            <a:schemeClr val="tx1">
                              <a:lumMod val="50000"/>
                              <a:lumOff val="50000"/>
                            </a:schemeClr>
                          </a:solidFill>
                        </a:rPr>
                        <a:t>(0.39 to 0.79)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a:solidFill>
                            <a:schemeClr val="tx1">
                              <a:lumMod val="50000"/>
                              <a:lumOff val="50000"/>
                            </a:schemeClr>
                          </a:solidFill>
                        </a:rPr>
                        <a:t>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tx1">
                              <a:lumMod val="50000"/>
                              <a:lumOff val="50000"/>
                            </a:schemeClr>
                          </a:solidFill>
                        </a:rPr>
                        <a:t>3 fewer DVT per 1,000</a:t>
                      </a:r>
                    </a:p>
                    <a:p>
                      <a:pPr algn="ctr"/>
                      <a:r>
                        <a:rPr lang="en-CA" sz="1200">
                          <a:solidFill>
                            <a:schemeClr val="tx1">
                              <a:lumMod val="50000"/>
                              <a:lumOff val="50000"/>
                            </a:schemeClr>
                          </a:solidFill>
                        </a:rPr>
                        <a:t>(4 fewer to 1 fewer)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136894961"/>
                  </a:ext>
                </a:extLst>
              </a:tr>
              <a:tr h="510276">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tx1">
                              <a:lumMod val="50000"/>
                              <a:lumOff val="50000"/>
                            </a:schemeClr>
                          </a:solidFill>
                        </a:rPr>
                        <a:t>RR 1.03</a:t>
                      </a:r>
                    </a:p>
                    <a:p>
                      <a:pPr algn="ctr"/>
                      <a:r>
                        <a:rPr lang="en-CA" sz="1100">
                          <a:solidFill>
                            <a:schemeClr val="tx1">
                              <a:lumMod val="50000"/>
                              <a:lumOff val="50000"/>
                            </a:schemeClr>
                          </a:solidFill>
                        </a:rPr>
                        <a:t>(0.79 to 1.35)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a:solidFill>
                            <a:schemeClr val="tx1">
                              <a:lumMod val="50000"/>
                              <a:lumOff val="50000"/>
                            </a:schemeClr>
                          </a:solidFill>
                        </a:rPr>
                        <a:t>10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400" b="1">
                          <a:solidFill>
                            <a:schemeClr val="tx1">
                              <a:lumMod val="50000"/>
                              <a:lumOff val="50000"/>
                            </a:schemeClr>
                          </a:solidFill>
                        </a:rPr>
                        <a:t>0 fewer bleeds per 1,000</a:t>
                      </a:r>
                    </a:p>
                    <a:p>
                      <a:pPr algn="ctr"/>
                      <a:r>
                        <a:rPr lang="en-CA" sz="1200">
                          <a:solidFill>
                            <a:schemeClr val="tx1">
                              <a:lumMod val="50000"/>
                              <a:lumOff val="50000"/>
                            </a:schemeClr>
                          </a:solidFill>
                        </a:rPr>
                        <a:t>(2 fewer to 4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81336454"/>
                  </a:ext>
                </a:extLst>
              </a:tr>
            </a:tbl>
          </a:graphicData>
        </a:graphic>
      </p:graphicFrame>
      <p:sp>
        <p:nvSpPr>
          <p:cNvPr id="11" name="TextBox 10">
            <a:extLst>
              <a:ext uri="{FF2B5EF4-FFF2-40B4-BE49-F238E27FC236}">
                <a16:creationId xmlns:a16="http://schemas.microsoft.com/office/drawing/2014/main" id="{8E8B74AC-793C-4D84-A585-FBABE651F845}"/>
              </a:ext>
            </a:extLst>
          </p:cNvPr>
          <p:cNvSpPr txBox="1"/>
          <p:nvPr/>
        </p:nvSpPr>
        <p:spPr>
          <a:xfrm>
            <a:off x="8703347" y="3429000"/>
            <a:ext cx="2610615" cy="1754326"/>
          </a:xfrm>
          <a:prstGeom prst="rect">
            <a:avLst/>
          </a:prstGeom>
          <a:solidFill>
            <a:srgbClr val="FCDCB0"/>
          </a:solidFill>
        </p:spPr>
        <p:txBody>
          <a:bodyPr wrap="square" rtlCol="0">
            <a:spAutoFit/>
          </a:bodyPr>
          <a:lstStyle/>
          <a:p>
            <a:r>
              <a:rPr lang="en-CA">
                <a:solidFill>
                  <a:schemeClr val="tx1">
                    <a:lumMod val="50000"/>
                    <a:lumOff val="50000"/>
                  </a:schemeClr>
                </a:solidFill>
              </a:rPr>
              <a:t>Use of routine, out-of-hospital prophylaxis favored DOACs over LMWH given the need for parenteral administration of LMWH</a:t>
            </a:r>
          </a:p>
        </p:txBody>
      </p:sp>
      <p:sp>
        <p:nvSpPr>
          <p:cNvPr id="12" name="Rectangle 11">
            <a:extLst>
              <a:ext uri="{FF2B5EF4-FFF2-40B4-BE49-F238E27FC236}">
                <a16:creationId xmlns:a16="http://schemas.microsoft.com/office/drawing/2014/main" id="{8F34009D-566F-4BA8-8A85-66417D24B220}"/>
              </a:ext>
            </a:extLst>
          </p:cNvPr>
          <p:cNvSpPr/>
          <p:nvPr/>
        </p:nvSpPr>
        <p:spPr>
          <a:xfrm>
            <a:off x="419101" y="5107493"/>
            <a:ext cx="7700772" cy="5285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B3F5FB5-B92E-384C-BF7F-EF0FBB2B7558}"/>
              </a:ext>
            </a:extLst>
          </p:cNvPr>
          <p:cNvSpPr>
            <a:spLocks noGrp="1"/>
          </p:cNvSpPr>
          <p:nvPr>
            <p:ph type="title"/>
          </p:nvPr>
        </p:nvSpPr>
        <p:spPr/>
        <p:txBody>
          <a:bodyPr/>
          <a:lstStyle/>
          <a:p>
            <a:r>
              <a:rPr lang="en-CA"/>
              <a:t>Recommendation</a:t>
            </a:r>
            <a:endParaRPr lang="en-US"/>
          </a:p>
        </p:txBody>
      </p:sp>
      <p:grpSp>
        <p:nvGrpSpPr>
          <p:cNvPr id="14" name="Group 13">
            <a:extLst>
              <a:ext uri="{FF2B5EF4-FFF2-40B4-BE49-F238E27FC236}">
                <a16:creationId xmlns:a16="http://schemas.microsoft.com/office/drawing/2014/main" id="{7A728E3D-5D3E-C84A-9B07-F6920C49E602}"/>
              </a:ext>
            </a:extLst>
          </p:cNvPr>
          <p:cNvGrpSpPr/>
          <p:nvPr/>
        </p:nvGrpSpPr>
        <p:grpSpPr>
          <a:xfrm>
            <a:off x="8053457" y="6345076"/>
            <a:ext cx="4138543" cy="276999"/>
            <a:chOff x="6589222" y="6483927"/>
            <a:chExt cx="4138543" cy="276999"/>
          </a:xfrm>
        </p:grpSpPr>
        <p:sp>
          <p:nvSpPr>
            <p:cNvPr id="15" name="TextBox 14">
              <a:extLst>
                <a:ext uri="{FF2B5EF4-FFF2-40B4-BE49-F238E27FC236}">
                  <a16:creationId xmlns:a16="http://schemas.microsoft.com/office/drawing/2014/main" id="{A97E48F3-A66C-1044-9EF8-E345C93BC712}"/>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6" name="Oval 15">
              <a:extLst>
                <a:ext uri="{FF2B5EF4-FFF2-40B4-BE49-F238E27FC236}">
                  <a16:creationId xmlns:a16="http://schemas.microsoft.com/office/drawing/2014/main" id="{7457ADC8-5677-DB48-A17B-3F84A33BE208}"/>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0577E3C-CFFF-5F4B-A686-933381DBE9FA}"/>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105420F-075F-8546-86D4-B2BEEC4E9431}"/>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793CD94A-4B28-7D47-A4C2-649817A7A689}"/>
              </a:ext>
            </a:extLst>
          </p:cNvPr>
          <p:cNvSpPr/>
          <p:nvPr/>
        </p:nvSpPr>
        <p:spPr>
          <a:xfrm>
            <a:off x="525012" y="4275218"/>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21" name="Oval 20">
            <a:extLst>
              <a:ext uri="{FF2B5EF4-FFF2-40B4-BE49-F238E27FC236}">
                <a16:creationId xmlns:a16="http://schemas.microsoft.com/office/drawing/2014/main" id="{34E37345-0C30-F846-961A-F56EE1CBAA02}"/>
              </a:ext>
            </a:extLst>
          </p:cNvPr>
          <p:cNvSpPr/>
          <p:nvPr/>
        </p:nvSpPr>
        <p:spPr>
          <a:xfrm>
            <a:off x="525012" y="4796426"/>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22" name="Oval 21">
            <a:extLst>
              <a:ext uri="{FF2B5EF4-FFF2-40B4-BE49-F238E27FC236}">
                <a16:creationId xmlns:a16="http://schemas.microsoft.com/office/drawing/2014/main" id="{11C71007-BECA-A740-9891-DFC16CDCBC0F}"/>
              </a:ext>
            </a:extLst>
          </p:cNvPr>
          <p:cNvSpPr/>
          <p:nvPr/>
        </p:nvSpPr>
        <p:spPr>
          <a:xfrm>
            <a:off x="525012" y="5838842"/>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23" name="Oval 22">
            <a:extLst>
              <a:ext uri="{FF2B5EF4-FFF2-40B4-BE49-F238E27FC236}">
                <a16:creationId xmlns:a16="http://schemas.microsoft.com/office/drawing/2014/main" id="{DFECDB5E-196B-CB46-95C8-288A20065926}"/>
              </a:ext>
            </a:extLst>
          </p:cNvPr>
          <p:cNvSpPr/>
          <p:nvPr/>
        </p:nvSpPr>
        <p:spPr>
          <a:xfrm>
            <a:off x="525012" y="5176427"/>
            <a:ext cx="158294" cy="158294"/>
          </a:xfrm>
          <a:prstGeom prst="ellipse">
            <a:avLst/>
          </a:prstGeom>
          <a:solidFill>
            <a:srgbClr val="92B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Tree>
    <p:extLst>
      <p:ext uri="{BB962C8B-B14F-4D97-AF65-F5344CB8AC3E}">
        <p14:creationId xmlns:p14="http://schemas.microsoft.com/office/powerpoint/2010/main" val="342690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00FE-5E7C-4760-95EE-D43A3AB75D67}"/>
              </a:ext>
            </a:extLst>
          </p:cNvPr>
          <p:cNvSpPr>
            <a:spLocks noGrp="1"/>
          </p:cNvSpPr>
          <p:nvPr>
            <p:ph type="title"/>
          </p:nvPr>
        </p:nvSpPr>
        <p:spPr>
          <a:xfrm>
            <a:off x="419100" y="1477729"/>
            <a:ext cx="10972800" cy="713539"/>
          </a:xfrm>
        </p:spPr>
        <p:txBody>
          <a:bodyPr>
            <a:normAutofit fontScale="90000"/>
          </a:bodyPr>
          <a:lstStyle/>
          <a:p>
            <a:r>
              <a:rPr lang="en-CA"/>
              <a:t>If you decide to use an anticoagulant, any of the approved DOACs </a:t>
            </a:r>
            <a:br>
              <a:rPr lang="en-CA"/>
            </a:br>
            <a:r>
              <a:rPr lang="en-CA"/>
              <a:t>are reasonable options</a:t>
            </a:r>
          </a:p>
        </p:txBody>
      </p:sp>
      <p:sp>
        <p:nvSpPr>
          <p:cNvPr id="3" name="Content Placeholder 2">
            <a:extLst>
              <a:ext uri="{FF2B5EF4-FFF2-40B4-BE49-F238E27FC236}">
                <a16:creationId xmlns:a16="http://schemas.microsoft.com/office/drawing/2014/main" id="{48F4079F-B727-4859-A762-E46E021992FD}"/>
              </a:ext>
            </a:extLst>
          </p:cNvPr>
          <p:cNvSpPr>
            <a:spLocks noGrp="1"/>
          </p:cNvSpPr>
          <p:nvPr>
            <p:ph idx="1"/>
          </p:nvPr>
        </p:nvSpPr>
        <p:spPr>
          <a:xfrm>
            <a:off x="1856232" y="2536008"/>
            <a:ext cx="8595360" cy="1205606"/>
          </a:xfrm>
          <a:solidFill>
            <a:srgbClr val="FCDCB0"/>
          </a:solidFill>
        </p:spPr>
        <p:txBody>
          <a:bodyPr lIns="91440" tIns="91440" rIns="91440" bIns="91440"/>
          <a:lstStyle/>
          <a:p>
            <a:pPr marL="0" indent="0">
              <a:buNone/>
            </a:pPr>
            <a:r>
              <a:rPr lang="en-CA" sz="2000">
                <a:solidFill>
                  <a:srgbClr val="E53F2F"/>
                </a:solidFill>
              </a:rPr>
              <a:t>Recommendation</a:t>
            </a:r>
          </a:p>
          <a:p>
            <a:pPr marL="0" indent="0">
              <a:buNone/>
            </a:pPr>
            <a:r>
              <a:rPr lang="en-CA" sz="2000"/>
              <a:t>For patients undergoing surgery, the panel suggests using any of the DOACs approved for use </a:t>
            </a:r>
            <a:r>
              <a:rPr lang="en-CA" sz="2000" i="1"/>
              <a:t>(conditional recommendation, low certainty)</a:t>
            </a:r>
            <a:endParaRPr lang="en-CA" sz="2000"/>
          </a:p>
        </p:txBody>
      </p:sp>
      <p:sp>
        <p:nvSpPr>
          <p:cNvPr id="4" name="Content Placeholder 2">
            <a:extLst>
              <a:ext uri="{FF2B5EF4-FFF2-40B4-BE49-F238E27FC236}">
                <a16:creationId xmlns:a16="http://schemas.microsoft.com/office/drawing/2014/main" id="{F485CD16-2B91-4F0E-A5FC-E253CE8ED42D}"/>
              </a:ext>
            </a:extLst>
          </p:cNvPr>
          <p:cNvSpPr txBox="1">
            <a:spLocks/>
          </p:cNvSpPr>
          <p:nvPr/>
        </p:nvSpPr>
        <p:spPr>
          <a:xfrm>
            <a:off x="838200" y="4268530"/>
            <a:ext cx="10515600" cy="2920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a:solidFill>
                  <a:schemeClr val="tx1">
                    <a:lumMod val="50000"/>
                    <a:lumOff val="50000"/>
                  </a:schemeClr>
                </a:solidFill>
              </a:rPr>
              <a:t>There are no studies comparing:</a:t>
            </a:r>
          </a:p>
          <a:p>
            <a:pPr lvl="1"/>
            <a:r>
              <a:rPr lang="en-CA" sz="1800">
                <a:solidFill>
                  <a:schemeClr val="tx1">
                    <a:lumMod val="50000"/>
                    <a:lumOff val="50000"/>
                  </a:schemeClr>
                </a:solidFill>
              </a:rPr>
              <a:t>Different DOACs from the same class</a:t>
            </a:r>
          </a:p>
          <a:p>
            <a:pPr lvl="1"/>
            <a:r>
              <a:rPr lang="en-CA" sz="1800">
                <a:solidFill>
                  <a:schemeClr val="tx1">
                    <a:lumMod val="50000"/>
                    <a:lumOff val="50000"/>
                  </a:schemeClr>
                </a:solidFill>
              </a:rPr>
              <a:t>DOACs from different classes to each other (e.g. Xa inhibitor vs. direct thrombin inhibitor)</a:t>
            </a:r>
          </a:p>
          <a:p>
            <a:pPr lvl="1"/>
            <a:endParaRPr lang="en-CA" sz="1800" u="sng">
              <a:solidFill>
                <a:schemeClr val="tx1">
                  <a:lumMod val="50000"/>
                  <a:lumOff val="50000"/>
                </a:schemeClr>
              </a:solidFill>
            </a:endParaRPr>
          </a:p>
          <a:p>
            <a:pPr marL="0" indent="0">
              <a:buNone/>
            </a:pPr>
            <a:r>
              <a:rPr lang="en-CA" sz="2000" b="1" u="sng">
                <a:solidFill>
                  <a:schemeClr val="tx1">
                    <a:lumMod val="50000"/>
                    <a:lumOff val="50000"/>
                  </a:schemeClr>
                </a:solidFill>
              </a:rPr>
              <a:t>Benefits and harms appear to be similar for each DOAC</a:t>
            </a:r>
            <a:r>
              <a:rPr lang="en-CA" sz="2000" b="1">
                <a:solidFill>
                  <a:schemeClr val="tx1">
                    <a:lumMod val="50000"/>
                    <a:lumOff val="50000"/>
                  </a:schemeClr>
                </a:solidFill>
              </a:rPr>
              <a:t>, when potential differences were tested by analyzing for subgroup effects.</a:t>
            </a:r>
          </a:p>
        </p:txBody>
      </p:sp>
    </p:spTree>
    <p:extLst>
      <p:ext uri="{BB962C8B-B14F-4D97-AF65-F5344CB8AC3E}">
        <p14:creationId xmlns:p14="http://schemas.microsoft.com/office/powerpoint/2010/main" val="78261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8B5D332-4E93-4A47-97AA-0BB62EE17ED4}"/>
              </a:ext>
            </a:extLst>
          </p:cNvPr>
          <p:cNvGraphicFramePr>
            <a:graphicFrameLocks noGrp="1"/>
          </p:cNvGraphicFramePr>
          <p:nvPr>
            <p:extLst>
              <p:ext uri="{D42A27DB-BD31-4B8C-83A1-F6EECF244321}">
                <p14:modId xmlns:p14="http://schemas.microsoft.com/office/powerpoint/2010/main" val="1763188645"/>
              </p:ext>
            </p:extLst>
          </p:nvPr>
        </p:nvGraphicFramePr>
        <p:xfrm>
          <a:off x="2017911" y="3253429"/>
          <a:ext cx="7664336" cy="2921170"/>
        </p:xfrm>
        <a:graphic>
          <a:graphicData uri="http://schemas.openxmlformats.org/drawingml/2006/table">
            <a:tbl>
              <a:tblPr firstRow="1" bandRow="1">
                <a:tableStyleId>{5940675A-B579-460E-94D1-54222C63F5DA}</a:tableStyleId>
              </a:tblPr>
              <a:tblGrid>
                <a:gridCol w="1855070">
                  <a:extLst>
                    <a:ext uri="{9D8B030D-6E8A-4147-A177-3AD203B41FA5}">
                      <a16:colId xmlns:a16="http://schemas.microsoft.com/office/drawing/2014/main" val="325642109"/>
                    </a:ext>
                  </a:extLst>
                </a:gridCol>
                <a:gridCol w="1463040">
                  <a:extLst>
                    <a:ext uri="{9D8B030D-6E8A-4147-A177-3AD203B41FA5}">
                      <a16:colId xmlns:a16="http://schemas.microsoft.com/office/drawing/2014/main" val="815985156"/>
                    </a:ext>
                  </a:extLst>
                </a:gridCol>
                <a:gridCol w="2173113">
                  <a:extLst>
                    <a:ext uri="{9D8B030D-6E8A-4147-A177-3AD203B41FA5}">
                      <a16:colId xmlns:a16="http://schemas.microsoft.com/office/drawing/2014/main" val="1109489225"/>
                    </a:ext>
                  </a:extLst>
                </a:gridCol>
                <a:gridCol w="2173113">
                  <a:extLst>
                    <a:ext uri="{9D8B030D-6E8A-4147-A177-3AD203B41FA5}">
                      <a16:colId xmlns:a16="http://schemas.microsoft.com/office/drawing/2014/main" val="738517967"/>
                    </a:ext>
                  </a:extLst>
                </a:gridCol>
              </a:tblGrid>
              <a:tr h="342229">
                <a:tc rowSpan="2">
                  <a:txBody>
                    <a:bodyPr/>
                    <a:lstStyle/>
                    <a:p>
                      <a:r>
                        <a:rPr lang="en-CA" sz="1400" b="1">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hMerge="1">
                  <a:txBody>
                    <a:bodyPr/>
                    <a:lstStyle/>
                    <a:p>
                      <a:endParaRPr lang="en-CA" sz="2400"/>
                    </a:p>
                  </a:txBody>
                  <a:tcPr/>
                </a:tc>
                <a:extLst>
                  <a:ext uri="{0D108BD9-81ED-4DB2-BD59-A6C34878D82A}">
                    <a16:rowId xmlns:a16="http://schemas.microsoft.com/office/drawing/2014/main" val="3135809784"/>
                  </a:ext>
                </a:extLst>
              </a:tr>
              <a:tr h="290602">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a:t>
                      </a:r>
                      <a:r>
                        <a:rPr lang="en-CA" sz="1400" b="1" i="1">
                          <a:solidFill>
                            <a:srgbClr val="92B060"/>
                          </a:solidFill>
                        </a:rPr>
                        <a:t>Delayed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0" i="1">
                          <a:solidFill>
                            <a:schemeClr val="tx1">
                              <a:lumMod val="50000"/>
                              <a:lumOff val="50000"/>
                            </a:schemeClr>
                          </a:solidFill>
                        </a:rPr>
                        <a:t>Risk difference with </a:t>
                      </a:r>
                      <a:r>
                        <a:rPr lang="en-CA" sz="1400" b="1" i="1">
                          <a:solidFill>
                            <a:srgbClr val="946A95"/>
                          </a:solidFill>
                        </a:rPr>
                        <a:t>Early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11830735"/>
                  </a:ext>
                </a:extLst>
              </a:tr>
              <a:tr h="524367">
                <a:tc>
                  <a:txBody>
                    <a:bodyPr/>
                    <a:lstStyle/>
                    <a:p>
                      <a:r>
                        <a:rPr lang="en-CA" sz="140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0.63 </a:t>
                      </a:r>
                      <a:br>
                        <a:rPr lang="en-CA" sz="1400" b="1">
                          <a:solidFill>
                            <a:schemeClr val="tx1">
                              <a:lumMod val="50000"/>
                              <a:lumOff val="50000"/>
                            </a:schemeClr>
                          </a:solidFill>
                        </a:rPr>
                      </a:br>
                      <a:r>
                        <a:rPr lang="en-CA" sz="1100">
                          <a:solidFill>
                            <a:schemeClr val="tx1">
                              <a:lumMod val="50000"/>
                              <a:lumOff val="50000"/>
                            </a:schemeClr>
                          </a:solidFill>
                        </a:rPr>
                        <a:t>(0.23 to 1.72)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8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3 fewer PE per 1,000</a:t>
                      </a:r>
                    </a:p>
                    <a:p>
                      <a:pPr algn="ctr"/>
                      <a:r>
                        <a:rPr lang="en-CA" sz="1200">
                          <a:solidFill>
                            <a:schemeClr val="tx1">
                              <a:lumMod val="50000"/>
                              <a:lumOff val="50000"/>
                            </a:schemeClr>
                          </a:solidFill>
                        </a:rPr>
                        <a:t>(6 fewer to 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030586795"/>
                  </a:ext>
                </a:extLst>
              </a:tr>
              <a:tr h="524367">
                <a:tc>
                  <a:txBody>
                    <a:bodyPr/>
                    <a:lstStyle/>
                    <a:p>
                      <a:r>
                        <a:rPr lang="en-CA" sz="140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0.88</a:t>
                      </a:r>
                    </a:p>
                    <a:p>
                      <a:pPr algn="ctr"/>
                      <a:r>
                        <a:rPr lang="en-CA" sz="1100">
                          <a:solidFill>
                            <a:schemeClr val="tx1">
                              <a:lumMod val="50000"/>
                              <a:lumOff val="50000"/>
                            </a:schemeClr>
                          </a:solidFill>
                        </a:rPr>
                        <a:t>(0.40 to 1.96)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19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2 fewer DVT per 1,000</a:t>
                      </a:r>
                    </a:p>
                    <a:p>
                      <a:pPr algn="ctr"/>
                      <a:r>
                        <a:rPr lang="en-CA" sz="1200">
                          <a:solidFill>
                            <a:schemeClr val="tx1">
                              <a:lumMod val="50000"/>
                              <a:lumOff val="50000"/>
                            </a:schemeClr>
                          </a:solidFill>
                        </a:rPr>
                        <a:t>(10 fewer to 16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136894961"/>
                  </a:ext>
                </a:extLst>
              </a:tr>
              <a:tr h="524367">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1.63</a:t>
                      </a:r>
                    </a:p>
                    <a:p>
                      <a:pPr algn="ctr"/>
                      <a:r>
                        <a:rPr lang="en-CA" sz="1100">
                          <a:solidFill>
                            <a:schemeClr val="tx1">
                              <a:lumMod val="50000"/>
                              <a:lumOff val="50000"/>
                            </a:schemeClr>
                          </a:solidFill>
                        </a:rPr>
                        <a:t>(0.81 to 3.29)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7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5 more bleeds per 1,000</a:t>
                      </a:r>
                    </a:p>
                    <a:p>
                      <a:pPr algn="ctr"/>
                      <a:r>
                        <a:rPr lang="en-CA" sz="1200">
                          <a:solidFill>
                            <a:schemeClr val="tx1">
                              <a:lumMod val="50000"/>
                              <a:lumOff val="50000"/>
                            </a:schemeClr>
                          </a:solidFill>
                        </a:rPr>
                        <a:t>(1 fewer to 17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581336454"/>
                  </a:ext>
                </a:extLst>
              </a:tr>
              <a:tr h="524367">
                <a:tc>
                  <a:txBody>
                    <a:bodyPr/>
                    <a:lstStyle/>
                    <a:p>
                      <a:r>
                        <a:rPr lang="en-CA" sz="1400">
                          <a:solidFill>
                            <a:schemeClr val="tx1">
                              <a:lumMod val="50000"/>
                              <a:lumOff val="50000"/>
                            </a:schemeClr>
                          </a:solidFill>
                        </a:rPr>
                        <a:t>Reoperation</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1.84</a:t>
                      </a:r>
                    </a:p>
                    <a:p>
                      <a:pPr algn="ctr"/>
                      <a:r>
                        <a:rPr lang="en-CA" sz="1100">
                          <a:solidFill>
                            <a:schemeClr val="tx1">
                              <a:lumMod val="50000"/>
                              <a:lumOff val="50000"/>
                            </a:schemeClr>
                          </a:solidFill>
                        </a:rPr>
                        <a:t>(0.89 to 3.80)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2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2 more re-operation per 1,000 </a:t>
                      </a:r>
                      <a:br>
                        <a:rPr lang="en-CA" sz="1400" b="1">
                          <a:solidFill>
                            <a:schemeClr val="tx1">
                              <a:lumMod val="50000"/>
                              <a:lumOff val="50000"/>
                            </a:schemeClr>
                          </a:solidFill>
                        </a:rPr>
                      </a:br>
                      <a:r>
                        <a:rPr lang="en-CA" sz="1200">
                          <a:solidFill>
                            <a:schemeClr val="tx1">
                              <a:lumMod val="50000"/>
                              <a:lumOff val="50000"/>
                            </a:schemeClr>
                          </a:solidFill>
                        </a:rPr>
                        <a:t>(0 fewer to 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2708726498"/>
                  </a:ext>
                </a:extLst>
              </a:tr>
            </a:tbl>
          </a:graphicData>
        </a:graphic>
      </p:graphicFrame>
      <p:sp>
        <p:nvSpPr>
          <p:cNvPr id="2" name="Title 1">
            <a:extLst>
              <a:ext uri="{FF2B5EF4-FFF2-40B4-BE49-F238E27FC236}">
                <a16:creationId xmlns:a16="http://schemas.microsoft.com/office/drawing/2014/main" id="{5F993F80-BAA7-43F2-AFD0-29D50574A5DA}"/>
              </a:ext>
            </a:extLst>
          </p:cNvPr>
          <p:cNvSpPr>
            <a:spLocks noGrp="1"/>
          </p:cNvSpPr>
          <p:nvPr>
            <p:ph type="title"/>
          </p:nvPr>
        </p:nvSpPr>
        <p:spPr>
          <a:xfrm>
            <a:off x="293162" y="1349437"/>
            <a:ext cx="10972800" cy="713539"/>
          </a:xfrm>
        </p:spPr>
        <p:txBody>
          <a:bodyPr>
            <a:noAutofit/>
          </a:bodyPr>
          <a:lstStyle/>
          <a:p>
            <a:r>
              <a:rPr lang="en-CA" sz="2000"/>
              <a:t>It’s unclear how quickly antithrombotic prophylaxis should be started after major surgery, in general</a:t>
            </a:r>
          </a:p>
        </p:txBody>
      </p:sp>
      <p:sp>
        <p:nvSpPr>
          <p:cNvPr id="3" name="Content Placeholder 2">
            <a:extLst>
              <a:ext uri="{FF2B5EF4-FFF2-40B4-BE49-F238E27FC236}">
                <a16:creationId xmlns:a16="http://schemas.microsoft.com/office/drawing/2014/main" id="{36723CB0-731F-4EA3-90E8-ECF02849B439}"/>
              </a:ext>
            </a:extLst>
          </p:cNvPr>
          <p:cNvSpPr>
            <a:spLocks noGrp="1"/>
          </p:cNvSpPr>
          <p:nvPr>
            <p:ph idx="1"/>
          </p:nvPr>
        </p:nvSpPr>
        <p:spPr>
          <a:xfrm>
            <a:off x="352045" y="1838188"/>
            <a:ext cx="10972800" cy="1576678"/>
          </a:xfrm>
        </p:spPr>
        <p:txBody>
          <a:bodyPr>
            <a:normAutofit/>
          </a:bodyPr>
          <a:lstStyle/>
          <a:p>
            <a:pPr marL="0" indent="0">
              <a:buNone/>
            </a:pPr>
            <a:r>
              <a:rPr lang="en-CA" sz="2000">
                <a:solidFill>
                  <a:srgbClr val="E53F2F"/>
                </a:solidFill>
              </a:rPr>
              <a:t>Recommendation</a:t>
            </a:r>
          </a:p>
          <a:p>
            <a:pPr marL="0" indent="0">
              <a:buNone/>
            </a:pPr>
            <a:r>
              <a:rPr lang="en-CA" sz="2000"/>
              <a:t>For patients undergoing major surgery, the panel suggests using </a:t>
            </a:r>
            <a:r>
              <a:rPr lang="en-CA" sz="2000" b="1">
                <a:solidFill>
                  <a:srgbClr val="E53F2F"/>
                </a:solidFill>
              </a:rPr>
              <a:t>either early or delayed </a:t>
            </a:r>
            <a:r>
              <a:rPr lang="en-CA" sz="2000"/>
              <a:t>antithrombotic prophylaxis </a:t>
            </a:r>
            <a:r>
              <a:rPr lang="en-CA" sz="2000" i="1"/>
              <a:t>(conditional recommendation, very low certainty)</a:t>
            </a:r>
            <a:endParaRPr lang="en-CA" sz="2000"/>
          </a:p>
        </p:txBody>
      </p:sp>
      <p:sp>
        <p:nvSpPr>
          <p:cNvPr id="4" name="TextBox 3">
            <a:extLst>
              <a:ext uri="{FF2B5EF4-FFF2-40B4-BE49-F238E27FC236}">
                <a16:creationId xmlns:a16="http://schemas.microsoft.com/office/drawing/2014/main" id="{4E6453CA-F4E5-4ECC-8AD5-4DB2D980100D}"/>
              </a:ext>
            </a:extLst>
          </p:cNvPr>
          <p:cNvSpPr txBox="1"/>
          <p:nvPr/>
        </p:nvSpPr>
        <p:spPr>
          <a:xfrm>
            <a:off x="293162" y="2875057"/>
            <a:ext cx="5613862" cy="369332"/>
          </a:xfrm>
          <a:prstGeom prst="rect">
            <a:avLst/>
          </a:prstGeom>
          <a:noFill/>
        </p:spPr>
        <p:txBody>
          <a:bodyPr wrap="square" rtlCol="0">
            <a:spAutoFit/>
          </a:bodyPr>
          <a:lstStyle/>
          <a:p>
            <a:pPr fontAlgn="t"/>
            <a:r>
              <a:rPr lang="en-CA" b="1">
                <a:solidFill>
                  <a:srgbClr val="946A95"/>
                </a:solidFill>
              </a:rPr>
              <a:t>Early (&lt;12 hours) </a:t>
            </a:r>
            <a:r>
              <a:rPr lang="en-CA" b="1">
                <a:solidFill>
                  <a:schemeClr val="tx1">
                    <a:lumMod val="50000"/>
                    <a:lumOff val="50000"/>
                  </a:schemeClr>
                </a:solidFill>
              </a:rPr>
              <a:t>compared with </a:t>
            </a:r>
            <a:r>
              <a:rPr lang="en-CA" b="1">
                <a:solidFill>
                  <a:srgbClr val="92B060"/>
                </a:solidFill>
              </a:rPr>
              <a:t>Delayed</a:t>
            </a:r>
            <a:r>
              <a:rPr lang="en-CA" b="1">
                <a:solidFill>
                  <a:schemeClr val="tx1">
                    <a:lumMod val="50000"/>
                    <a:lumOff val="50000"/>
                  </a:schemeClr>
                </a:solidFill>
              </a:rPr>
              <a:t>:</a:t>
            </a:r>
          </a:p>
        </p:txBody>
      </p:sp>
      <p:sp>
        <p:nvSpPr>
          <p:cNvPr id="11" name="Oval 10">
            <a:extLst>
              <a:ext uri="{FF2B5EF4-FFF2-40B4-BE49-F238E27FC236}">
                <a16:creationId xmlns:a16="http://schemas.microsoft.com/office/drawing/2014/main" id="{8265C6BE-9477-2044-A96E-A2F99626B7D7}"/>
              </a:ext>
            </a:extLst>
          </p:cNvPr>
          <p:cNvSpPr/>
          <p:nvPr/>
        </p:nvSpPr>
        <p:spPr>
          <a:xfrm>
            <a:off x="2097058" y="411881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E52BD36-656C-F94A-9E57-1F69F88DFE7E}"/>
              </a:ext>
            </a:extLst>
          </p:cNvPr>
          <p:cNvSpPr/>
          <p:nvPr/>
        </p:nvSpPr>
        <p:spPr>
          <a:xfrm>
            <a:off x="2097058" y="464539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637F15-1C3E-434D-941E-6E9DD991FB47}"/>
              </a:ext>
            </a:extLst>
          </p:cNvPr>
          <p:cNvSpPr/>
          <p:nvPr/>
        </p:nvSpPr>
        <p:spPr>
          <a:xfrm>
            <a:off x="2067142" y="513934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E1C1E23-6585-CE45-97A5-C6C375203CFF}"/>
              </a:ext>
            </a:extLst>
          </p:cNvPr>
          <p:cNvSpPr/>
          <p:nvPr/>
        </p:nvSpPr>
        <p:spPr>
          <a:xfrm>
            <a:off x="2097058" y="573890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2C8DE-7F0A-47F0-BBCB-25B3520A84BC}"/>
              </a:ext>
            </a:extLst>
          </p:cNvPr>
          <p:cNvSpPr txBox="1"/>
          <p:nvPr/>
        </p:nvSpPr>
        <p:spPr>
          <a:xfrm>
            <a:off x="7883863" y="6345075"/>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2" name="Oval 11">
            <a:extLst>
              <a:ext uri="{FF2B5EF4-FFF2-40B4-BE49-F238E27FC236}">
                <a16:creationId xmlns:a16="http://schemas.microsoft.com/office/drawing/2014/main" id="{14AF28E9-9764-4D5E-9E88-AD0D30289451}"/>
              </a:ext>
            </a:extLst>
          </p:cNvPr>
          <p:cNvSpPr/>
          <p:nvPr/>
        </p:nvSpPr>
        <p:spPr>
          <a:xfrm>
            <a:off x="11024478" y="6404427"/>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CA165D1-4A50-4469-AB4B-8B3D0BCC214F}"/>
              </a:ext>
            </a:extLst>
          </p:cNvPr>
          <p:cNvSpPr/>
          <p:nvPr/>
        </p:nvSpPr>
        <p:spPr>
          <a:xfrm>
            <a:off x="11759655" y="6404427"/>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60F030-37FB-40A4-8731-433855E4E45A}"/>
              </a:ext>
            </a:extLst>
          </p:cNvPr>
          <p:cNvSpPr/>
          <p:nvPr/>
        </p:nvSpPr>
        <p:spPr>
          <a:xfrm>
            <a:off x="10125211" y="6404427"/>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67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633044"/>
            <a:ext cx="10972800" cy="3954624"/>
          </a:xfrm>
        </p:spPr>
        <p:txBody>
          <a:bodyPr>
            <a:noAutofit/>
          </a:bodyPr>
          <a:lstStyle/>
          <a:p>
            <a:pPr marL="0" indent="0">
              <a:buNone/>
            </a:pPr>
            <a:r>
              <a:rPr lang="en-CA" sz="2000" b="1"/>
              <a:t>After hearing about the evidence, your patient would prefer to take a DOAC, which is started in the morning of post-operative day 1.</a:t>
            </a:r>
          </a:p>
          <a:p>
            <a:pPr marL="0" indent="0">
              <a:buNone/>
            </a:pPr>
            <a:endParaRPr lang="en-CA" sz="2000" b="1"/>
          </a:p>
          <a:p>
            <a:pPr marL="0" indent="0">
              <a:buNone/>
            </a:pPr>
            <a:r>
              <a:rPr lang="en-CA" sz="2000" b="1"/>
              <a:t>How long should he receive post-operative pharmacologic prophylaxis for?</a:t>
            </a:r>
          </a:p>
          <a:p>
            <a:pPr marL="0" indent="0">
              <a:buNone/>
            </a:pPr>
            <a:endParaRPr lang="en-CA" sz="2000"/>
          </a:p>
          <a:p>
            <a:pPr marL="514350" indent="-514350">
              <a:buAutoNum type="alphaUcPeriod"/>
            </a:pPr>
            <a:r>
              <a:rPr lang="en-CA" sz="2000"/>
              <a:t>In hospital only</a:t>
            </a:r>
          </a:p>
          <a:p>
            <a:pPr marL="514350" indent="-514350">
              <a:buAutoNum type="alphaUcPeriod"/>
            </a:pPr>
            <a:r>
              <a:rPr lang="en-CA" sz="2000"/>
              <a:t>Short-term duration (4 to 14 days)</a:t>
            </a:r>
          </a:p>
          <a:p>
            <a:pPr marL="514350" indent="-514350">
              <a:buAutoNum type="alphaUcPeriod"/>
            </a:pPr>
            <a:r>
              <a:rPr lang="en-CA" sz="2000"/>
              <a:t>Extended duration (19 to 42 days)</a:t>
            </a:r>
          </a:p>
          <a:p>
            <a:pPr marL="514350" indent="-514350">
              <a:buAutoNum type="alphaUcPeriod"/>
            </a:pPr>
            <a:r>
              <a:rPr lang="en-CA" sz="2000"/>
              <a:t>Indefinite anticoagulation therapy</a:t>
            </a:r>
          </a:p>
        </p:txBody>
      </p:sp>
      <p:sp>
        <p:nvSpPr>
          <p:cNvPr id="6" name="Rectangle 5">
            <a:extLst>
              <a:ext uri="{FF2B5EF4-FFF2-40B4-BE49-F238E27FC236}">
                <a16:creationId xmlns:a16="http://schemas.microsoft.com/office/drawing/2014/main" id="{3DBFC2BA-A918-FD4F-8C74-8CD137DBC740}"/>
              </a:ext>
            </a:extLst>
          </p:cNvPr>
          <p:cNvSpPr/>
          <p:nvPr/>
        </p:nvSpPr>
        <p:spPr>
          <a:xfrm>
            <a:off x="302704" y="4235958"/>
            <a:ext cx="4428744" cy="420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377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674221799"/>
              </p:ext>
            </p:extLst>
          </p:nvPr>
        </p:nvGraphicFramePr>
        <p:xfrm>
          <a:off x="419099" y="3428999"/>
          <a:ext cx="7685311" cy="2694449"/>
        </p:xfrm>
        <a:graphic>
          <a:graphicData uri="http://schemas.openxmlformats.org/drawingml/2006/table">
            <a:tbl>
              <a:tblPr firstRow="1" bandRow="1">
                <a:tableStyleId>{5940675A-B579-460E-94D1-54222C63F5DA}</a:tableStyleId>
              </a:tblPr>
              <a:tblGrid>
                <a:gridCol w="1686824">
                  <a:extLst>
                    <a:ext uri="{9D8B030D-6E8A-4147-A177-3AD203B41FA5}">
                      <a16:colId xmlns:a16="http://schemas.microsoft.com/office/drawing/2014/main" val="325642109"/>
                    </a:ext>
                  </a:extLst>
                </a:gridCol>
                <a:gridCol w="1444866">
                  <a:extLst>
                    <a:ext uri="{9D8B030D-6E8A-4147-A177-3AD203B41FA5}">
                      <a16:colId xmlns:a16="http://schemas.microsoft.com/office/drawing/2014/main" val="815985156"/>
                    </a:ext>
                  </a:extLst>
                </a:gridCol>
                <a:gridCol w="1957468">
                  <a:extLst>
                    <a:ext uri="{9D8B030D-6E8A-4147-A177-3AD203B41FA5}">
                      <a16:colId xmlns:a16="http://schemas.microsoft.com/office/drawing/2014/main" val="1109489225"/>
                    </a:ext>
                  </a:extLst>
                </a:gridCol>
                <a:gridCol w="2596153">
                  <a:extLst>
                    <a:ext uri="{9D8B030D-6E8A-4147-A177-3AD203B41FA5}">
                      <a16:colId xmlns:a16="http://schemas.microsoft.com/office/drawing/2014/main" val="738517967"/>
                    </a:ext>
                  </a:extLst>
                </a:gridCol>
              </a:tblGrid>
              <a:tr h="305225">
                <a:tc rowSpan="2">
                  <a:txBody>
                    <a:bodyPr/>
                    <a:lstStyle/>
                    <a:p>
                      <a:r>
                        <a:rPr lang="en-CA" sz="1400" b="1">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hMerge="1">
                  <a:txBody>
                    <a:bodyPr/>
                    <a:lstStyle/>
                    <a:p>
                      <a:endParaRPr lang="en-CA" sz="2400"/>
                    </a:p>
                  </a:txBody>
                  <a:tcPr/>
                </a:tc>
                <a:extLst>
                  <a:ext uri="{0D108BD9-81ED-4DB2-BD59-A6C34878D82A}">
                    <a16:rowId xmlns:a16="http://schemas.microsoft.com/office/drawing/2014/main" val="3135809784"/>
                  </a:ext>
                </a:extLst>
              </a:tr>
              <a:tr h="298280">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a:t>
                      </a:r>
                      <a:r>
                        <a:rPr lang="en-CA" sz="1400" b="1" i="1">
                          <a:solidFill>
                            <a:srgbClr val="92B060"/>
                          </a:solidFill>
                        </a:rPr>
                        <a:t>Short-term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0" i="1">
                          <a:solidFill>
                            <a:schemeClr val="tx1">
                              <a:lumMod val="50000"/>
                              <a:lumOff val="50000"/>
                            </a:schemeClr>
                          </a:solidFill>
                        </a:rPr>
                        <a:t>Risk difference with </a:t>
                      </a:r>
                      <a:r>
                        <a:rPr lang="en-CA" sz="1400" b="1" i="1">
                          <a:solidFill>
                            <a:srgbClr val="946A95"/>
                          </a:solidFill>
                        </a:rPr>
                        <a:t>Extended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11830735"/>
                  </a:ext>
                </a:extLst>
              </a:tr>
              <a:tr h="527778">
                <a:tc>
                  <a:txBody>
                    <a:bodyPr/>
                    <a:lstStyle/>
                    <a:p>
                      <a:r>
                        <a:rPr lang="en-CA" sz="140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0.94</a:t>
                      </a:r>
                    </a:p>
                    <a:p>
                      <a:pPr algn="ctr"/>
                      <a:r>
                        <a:rPr lang="en-CA" sz="1100">
                          <a:solidFill>
                            <a:schemeClr val="tx1">
                              <a:lumMod val="50000"/>
                              <a:lumOff val="50000"/>
                            </a:schemeClr>
                          </a:solidFill>
                        </a:rPr>
                        <a:t>(0.64 to 1.39)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16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1 fewer death per 1,000 </a:t>
                      </a:r>
                    </a:p>
                    <a:p>
                      <a:pPr algn="ctr"/>
                      <a:r>
                        <a:rPr lang="en-CA" sz="1200">
                          <a:solidFill>
                            <a:schemeClr val="tx1">
                              <a:lumMod val="50000"/>
                              <a:lumOff val="50000"/>
                            </a:schemeClr>
                          </a:solidFill>
                        </a:rPr>
                        <a:t>(6 fewer to 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723598946"/>
                  </a:ext>
                </a:extLst>
              </a:tr>
              <a:tr h="518882">
                <a:tc>
                  <a:txBody>
                    <a:bodyPr/>
                    <a:lstStyle/>
                    <a:p>
                      <a:r>
                        <a:rPr lang="en-CA" sz="140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0.44</a:t>
                      </a:r>
                    </a:p>
                    <a:p>
                      <a:pPr algn="ctr"/>
                      <a:r>
                        <a:rPr lang="en-CA" sz="1100">
                          <a:solidFill>
                            <a:schemeClr val="tx1">
                              <a:lumMod val="50000"/>
                              <a:lumOff val="50000"/>
                            </a:schemeClr>
                          </a:solidFill>
                        </a:rPr>
                        <a:t>(0.22 to 0.85)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8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4 fewer PE per 1,000</a:t>
                      </a:r>
                    </a:p>
                    <a:p>
                      <a:pPr algn="ctr"/>
                      <a:r>
                        <a:rPr lang="en-CA" sz="1200">
                          <a:solidFill>
                            <a:schemeClr val="tx1">
                              <a:lumMod val="50000"/>
                              <a:lumOff val="50000"/>
                            </a:schemeClr>
                          </a:solidFill>
                        </a:rPr>
                        <a:t>(6 fewer to 1 fewer)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030586795"/>
                  </a:ext>
                </a:extLst>
              </a:tr>
              <a:tr h="518882">
                <a:tc>
                  <a:txBody>
                    <a:bodyPr/>
                    <a:lstStyle/>
                    <a:p>
                      <a:r>
                        <a:rPr lang="en-CA" sz="140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0.30</a:t>
                      </a:r>
                    </a:p>
                    <a:p>
                      <a:pPr algn="ctr"/>
                      <a:r>
                        <a:rPr lang="en-CA" sz="1100">
                          <a:solidFill>
                            <a:schemeClr val="tx1">
                              <a:lumMod val="50000"/>
                              <a:lumOff val="50000"/>
                            </a:schemeClr>
                          </a:solidFill>
                        </a:rPr>
                        <a:t>(0.21 to 0.42)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16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12 fewer DVT per 1,000</a:t>
                      </a:r>
                    </a:p>
                    <a:p>
                      <a:pPr algn="ctr"/>
                      <a:r>
                        <a:rPr lang="en-CA" sz="1200">
                          <a:solidFill>
                            <a:schemeClr val="tx1">
                              <a:lumMod val="50000"/>
                              <a:lumOff val="50000"/>
                            </a:schemeClr>
                          </a:solidFill>
                        </a:rPr>
                        <a:t>(13 fewer to 10 fewer)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136894961"/>
                  </a:ext>
                </a:extLst>
              </a:tr>
              <a:tr h="518882">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1.00</a:t>
                      </a:r>
                    </a:p>
                    <a:p>
                      <a:pPr algn="ctr"/>
                      <a:r>
                        <a:rPr lang="en-CA" sz="1100">
                          <a:solidFill>
                            <a:schemeClr val="tx1">
                              <a:lumMod val="50000"/>
                              <a:lumOff val="50000"/>
                            </a:schemeClr>
                          </a:solidFill>
                        </a:rPr>
                        <a:t>(0.59 to 1.70)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8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0 fewer bleeds per 1,000</a:t>
                      </a:r>
                    </a:p>
                    <a:p>
                      <a:pPr algn="ctr"/>
                      <a:r>
                        <a:rPr lang="en-CA" sz="1200">
                          <a:solidFill>
                            <a:schemeClr val="tx1">
                              <a:lumMod val="50000"/>
                              <a:lumOff val="50000"/>
                            </a:schemeClr>
                          </a:solidFill>
                        </a:rPr>
                        <a:t>(3 fewer to 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581336454"/>
                  </a:ext>
                </a:extLst>
              </a:tr>
            </a:tbl>
          </a:graphicData>
        </a:graphic>
      </p:graphicFrame>
      <p:sp>
        <p:nvSpPr>
          <p:cNvPr id="11" name="TextBox 10">
            <a:extLst>
              <a:ext uri="{FF2B5EF4-FFF2-40B4-BE49-F238E27FC236}">
                <a16:creationId xmlns:a16="http://schemas.microsoft.com/office/drawing/2014/main" id="{8E8B74AC-793C-4D84-A585-FBABE651F845}"/>
              </a:ext>
            </a:extLst>
          </p:cNvPr>
          <p:cNvSpPr txBox="1"/>
          <p:nvPr/>
        </p:nvSpPr>
        <p:spPr>
          <a:xfrm>
            <a:off x="8717607" y="3434511"/>
            <a:ext cx="2615184" cy="1754326"/>
          </a:xfrm>
          <a:prstGeom prst="rect">
            <a:avLst/>
          </a:prstGeom>
          <a:solidFill>
            <a:srgbClr val="FCDCB0"/>
          </a:solidFill>
        </p:spPr>
        <p:txBody>
          <a:bodyPr wrap="square" rtlCol="0">
            <a:spAutoFit/>
          </a:bodyPr>
          <a:lstStyle/>
          <a:p>
            <a:r>
              <a:rPr lang="en-CA">
                <a:solidFill>
                  <a:schemeClr val="tx1">
                    <a:lumMod val="50000"/>
                    <a:lumOff val="50000"/>
                  </a:schemeClr>
                </a:solidFill>
              </a:rPr>
              <a:t>These data are largely limited to two high-risk surgical scenarios (hip and knee arthroplasty, cancer general surgical procedures)</a:t>
            </a:r>
          </a:p>
        </p:txBody>
      </p:sp>
      <p:sp>
        <p:nvSpPr>
          <p:cNvPr id="15" name="Rectangle 14">
            <a:extLst>
              <a:ext uri="{FF2B5EF4-FFF2-40B4-BE49-F238E27FC236}">
                <a16:creationId xmlns:a16="http://schemas.microsoft.com/office/drawing/2014/main" id="{40DA6FBC-0E8F-4F7C-8837-1A25265FC610}"/>
              </a:ext>
            </a:extLst>
          </p:cNvPr>
          <p:cNvSpPr/>
          <p:nvPr/>
        </p:nvSpPr>
        <p:spPr>
          <a:xfrm>
            <a:off x="419099" y="4581145"/>
            <a:ext cx="7685311" cy="1014984"/>
          </a:xfrm>
          <a:prstGeom prst="rect">
            <a:avLst/>
          </a:prstGeom>
          <a:noFill/>
          <a:ln w="38100">
            <a:solidFill>
              <a:srgbClr val="E53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12B1809C-17D8-46A5-9B8F-DB7AE7289D08}"/>
              </a:ext>
            </a:extLst>
          </p:cNvPr>
          <p:cNvSpPr txBox="1"/>
          <p:nvPr/>
        </p:nvSpPr>
        <p:spPr>
          <a:xfrm>
            <a:off x="8713948" y="5357100"/>
            <a:ext cx="2615184" cy="584775"/>
          </a:xfrm>
          <a:prstGeom prst="rect">
            <a:avLst/>
          </a:prstGeom>
          <a:solidFill>
            <a:srgbClr val="CAD7B2"/>
          </a:solidFill>
        </p:spPr>
        <p:txBody>
          <a:bodyPr wrap="square" rtlCol="0">
            <a:spAutoFit/>
          </a:bodyPr>
          <a:lstStyle/>
          <a:p>
            <a:r>
              <a:rPr lang="en-CA" sz="1600" b="1">
                <a:solidFill>
                  <a:schemeClr val="tx1">
                    <a:lumMod val="50000"/>
                    <a:lumOff val="50000"/>
                  </a:schemeClr>
                </a:solidFill>
              </a:rPr>
              <a:t>More studies are needed in other surgical scenarios.</a:t>
            </a:r>
          </a:p>
        </p:txBody>
      </p:sp>
      <p:sp>
        <p:nvSpPr>
          <p:cNvPr id="2" name="Title 1">
            <a:extLst>
              <a:ext uri="{FF2B5EF4-FFF2-40B4-BE49-F238E27FC236}">
                <a16:creationId xmlns:a16="http://schemas.microsoft.com/office/drawing/2014/main" id="{43FDD5D9-B1F1-E644-9F5D-3F6B28369EC5}"/>
              </a:ext>
            </a:extLst>
          </p:cNvPr>
          <p:cNvSpPr>
            <a:spLocks noGrp="1"/>
          </p:cNvSpPr>
          <p:nvPr>
            <p:ph type="title"/>
          </p:nvPr>
        </p:nvSpPr>
        <p:spPr/>
        <p:txBody>
          <a:bodyPr lIns="0" tIns="0" rIns="0"/>
          <a:lstStyle/>
          <a:p>
            <a:r>
              <a:rPr lang="en-CA"/>
              <a:t>Recommendation</a:t>
            </a:r>
            <a:endParaRPr lang="en-US"/>
          </a:p>
        </p:txBody>
      </p:sp>
      <p:sp>
        <p:nvSpPr>
          <p:cNvPr id="3" name="Content Placeholder 2">
            <a:extLst>
              <a:ext uri="{FF2B5EF4-FFF2-40B4-BE49-F238E27FC236}">
                <a16:creationId xmlns:a16="http://schemas.microsoft.com/office/drawing/2014/main" id="{39FDAAA5-F880-CD43-AD16-792076AD1BD7}"/>
              </a:ext>
            </a:extLst>
          </p:cNvPr>
          <p:cNvSpPr>
            <a:spLocks noGrp="1"/>
          </p:cNvSpPr>
          <p:nvPr>
            <p:ph idx="1"/>
          </p:nvPr>
        </p:nvSpPr>
        <p:spPr>
          <a:xfrm>
            <a:off x="419100" y="1859166"/>
            <a:ext cx="9840468" cy="785716"/>
          </a:xfrm>
        </p:spPr>
        <p:txBody>
          <a:bodyPr/>
          <a:lstStyle/>
          <a:p>
            <a:r>
              <a:rPr lang="en-CA" sz="2000"/>
              <a:t>For patients undergoing major surgery, the panel suggests using </a:t>
            </a:r>
            <a:r>
              <a:rPr lang="en-CA" sz="2000" b="1">
                <a:solidFill>
                  <a:srgbClr val="E53F2F"/>
                </a:solidFill>
              </a:rPr>
              <a:t>extended prophylaxis over short-term prophylaxis</a:t>
            </a:r>
            <a:r>
              <a:rPr lang="en-CA" sz="2000"/>
              <a:t> </a:t>
            </a:r>
            <a:r>
              <a:rPr lang="en-CA" sz="2000" i="1"/>
              <a:t>(conditional recommendation, very low certainty)</a:t>
            </a:r>
          </a:p>
          <a:p>
            <a:r>
              <a:rPr lang="en-CA" sz="2000"/>
              <a:t>“Extended” – beyond 3 weeks (19-42 days); “Short-term” – up to 2 weeks (4 -14 days) </a:t>
            </a:r>
          </a:p>
          <a:p>
            <a:pPr marL="0" indent="0">
              <a:buNone/>
            </a:pPr>
            <a:r>
              <a:rPr lang="en-CA" sz="2000" b="1">
                <a:solidFill>
                  <a:srgbClr val="946A95"/>
                </a:solidFill>
              </a:rPr>
              <a:t>Extended</a:t>
            </a:r>
            <a:r>
              <a:rPr lang="en-CA" sz="2000" b="1">
                <a:solidFill>
                  <a:schemeClr val="accent1"/>
                </a:solidFill>
              </a:rPr>
              <a:t> </a:t>
            </a:r>
            <a:r>
              <a:rPr lang="en-CA" sz="2000" b="1"/>
              <a:t>compared with </a:t>
            </a:r>
            <a:r>
              <a:rPr lang="en-CA" sz="2000" b="1">
                <a:solidFill>
                  <a:srgbClr val="92B060"/>
                </a:solidFill>
              </a:rPr>
              <a:t>Short-term</a:t>
            </a:r>
            <a:r>
              <a:rPr lang="en-CA" sz="2000" b="1">
                <a:solidFill>
                  <a:srgbClr val="00B050"/>
                </a:solidFill>
              </a:rPr>
              <a:t> </a:t>
            </a:r>
            <a:r>
              <a:rPr lang="en-CA" sz="2000" b="1"/>
              <a:t>antithrombotic prophylaxis:</a:t>
            </a:r>
          </a:p>
        </p:txBody>
      </p:sp>
      <p:sp>
        <p:nvSpPr>
          <p:cNvPr id="25" name="Oval 24">
            <a:extLst>
              <a:ext uri="{FF2B5EF4-FFF2-40B4-BE49-F238E27FC236}">
                <a16:creationId xmlns:a16="http://schemas.microsoft.com/office/drawing/2014/main" id="{4D1601BF-EFE2-B249-8645-ED182EF03F71}"/>
              </a:ext>
            </a:extLst>
          </p:cNvPr>
          <p:cNvSpPr/>
          <p:nvPr/>
        </p:nvSpPr>
        <p:spPr>
          <a:xfrm>
            <a:off x="497580" y="4220354"/>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26" name="Oval 25">
            <a:extLst>
              <a:ext uri="{FF2B5EF4-FFF2-40B4-BE49-F238E27FC236}">
                <a16:creationId xmlns:a16="http://schemas.microsoft.com/office/drawing/2014/main" id="{DEA1BC6C-B0B9-274F-A1BF-A3A5666689FB}"/>
              </a:ext>
            </a:extLst>
          </p:cNvPr>
          <p:cNvSpPr/>
          <p:nvPr/>
        </p:nvSpPr>
        <p:spPr>
          <a:xfrm>
            <a:off x="497580" y="4741562"/>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27" name="Oval 26">
            <a:extLst>
              <a:ext uri="{FF2B5EF4-FFF2-40B4-BE49-F238E27FC236}">
                <a16:creationId xmlns:a16="http://schemas.microsoft.com/office/drawing/2014/main" id="{1334A3D8-0F33-DE4D-A2DD-23B1D4187A3F}"/>
              </a:ext>
            </a:extLst>
          </p:cNvPr>
          <p:cNvSpPr/>
          <p:nvPr/>
        </p:nvSpPr>
        <p:spPr>
          <a:xfrm>
            <a:off x="497580" y="5143898"/>
            <a:ext cx="158294" cy="158294"/>
          </a:xfrm>
          <a:prstGeom prst="ellipse">
            <a:avLst/>
          </a:prstGeom>
          <a:solidFill>
            <a:srgbClr val="FF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28" name="Oval 27">
            <a:extLst>
              <a:ext uri="{FF2B5EF4-FFF2-40B4-BE49-F238E27FC236}">
                <a16:creationId xmlns:a16="http://schemas.microsoft.com/office/drawing/2014/main" id="{02FF8506-4367-6D48-8796-085FC6194E27}"/>
              </a:ext>
            </a:extLst>
          </p:cNvPr>
          <p:cNvSpPr/>
          <p:nvPr/>
        </p:nvSpPr>
        <p:spPr>
          <a:xfrm>
            <a:off x="497580" y="5774834"/>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grpSp>
        <p:nvGrpSpPr>
          <p:cNvPr id="30" name="Group 29">
            <a:extLst>
              <a:ext uri="{FF2B5EF4-FFF2-40B4-BE49-F238E27FC236}">
                <a16:creationId xmlns:a16="http://schemas.microsoft.com/office/drawing/2014/main" id="{604E687C-587A-EE40-AD10-A535D5CFE02F}"/>
              </a:ext>
            </a:extLst>
          </p:cNvPr>
          <p:cNvGrpSpPr/>
          <p:nvPr/>
        </p:nvGrpSpPr>
        <p:grpSpPr>
          <a:xfrm>
            <a:off x="8053457" y="6345076"/>
            <a:ext cx="4138543" cy="276999"/>
            <a:chOff x="6589222" y="6483927"/>
            <a:chExt cx="4138543" cy="276999"/>
          </a:xfrm>
        </p:grpSpPr>
        <p:sp>
          <p:nvSpPr>
            <p:cNvPr id="31" name="TextBox 30">
              <a:extLst>
                <a:ext uri="{FF2B5EF4-FFF2-40B4-BE49-F238E27FC236}">
                  <a16:creationId xmlns:a16="http://schemas.microsoft.com/office/drawing/2014/main" id="{7209EC94-55F7-CB4C-9E15-D952C3E99E6F}"/>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32" name="Oval 31">
              <a:extLst>
                <a:ext uri="{FF2B5EF4-FFF2-40B4-BE49-F238E27FC236}">
                  <a16:creationId xmlns:a16="http://schemas.microsoft.com/office/drawing/2014/main" id="{1CC347C6-6A92-7A46-A9FF-C28DF955DFE7}"/>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5848337-3FA4-954C-9780-D100F9E413EA}"/>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5C54E43-6C87-034D-BAFC-78C1F7BFD629}"/>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123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8D52DB-AAD7-7B49-A1BB-D8D2CE14966C}"/>
              </a:ext>
            </a:extLst>
          </p:cNvPr>
          <p:cNvSpPr>
            <a:spLocks noGrp="1"/>
          </p:cNvSpPr>
          <p:nvPr>
            <p:ph type="title"/>
          </p:nvPr>
        </p:nvSpPr>
        <p:spPr/>
        <p:txBody>
          <a:bodyPr/>
          <a:lstStyle/>
          <a:p>
            <a:r>
              <a:rPr lang="en-US"/>
              <a:t>Clinical Guidelines</a:t>
            </a:r>
          </a:p>
        </p:txBody>
      </p:sp>
      <p:sp>
        <p:nvSpPr>
          <p:cNvPr id="7" name="Content Placeholder 6">
            <a:extLst>
              <a:ext uri="{FF2B5EF4-FFF2-40B4-BE49-F238E27FC236}">
                <a16:creationId xmlns:a16="http://schemas.microsoft.com/office/drawing/2014/main" id="{B8EB2152-BE20-C645-A8A2-35A74291A7B5}"/>
              </a:ext>
            </a:extLst>
          </p:cNvPr>
          <p:cNvSpPr>
            <a:spLocks noGrp="1"/>
          </p:cNvSpPr>
          <p:nvPr>
            <p:ph idx="1"/>
          </p:nvPr>
        </p:nvSpPr>
        <p:spPr>
          <a:xfrm>
            <a:off x="419100" y="2033094"/>
            <a:ext cx="7253288" cy="3954624"/>
          </a:xfrm>
        </p:spPr>
        <p:txBody>
          <a:bodyPr/>
          <a:lstStyle/>
          <a:p>
            <a:pPr marL="0" indent="0">
              <a:buNone/>
            </a:pPr>
            <a:r>
              <a:rPr lang="en-US"/>
              <a:t>American Society of Hematology 2019 guidelines for management of venous thromboembolism: prevention of venous thromboembolism in surgical hospitalized patients</a:t>
            </a:r>
          </a:p>
          <a:p>
            <a:pPr marL="0" indent="0">
              <a:buNone/>
            </a:pPr>
            <a:endParaRPr lang="en-US" strike="sngStrike"/>
          </a:p>
          <a:p>
            <a:pPr marL="0" indent="0">
              <a:buNone/>
            </a:pPr>
            <a:r>
              <a:rPr lang="en-US" sz="2000"/>
              <a:t>David R. Anderson, Gian Paolo Morgano, Carole Bennett, Francesco Dentali, Charles Francis, David A. Garcia, Susan R. Kahn, Maryam Rahman, Anita Rajasekhar, Frederick Rogers, Maureen A. Smythe, Kari A. O. Tikkinen, Adolph J. Yates, Tejan Baldeh, Sara Balduzzi, Jan L. Brożek, Itziar Etxeandia Ikobaltzeta, Herman Johal, Ignacio Neumann, Wojtek Wiercioch, Juan J. Yepes-Nuñez, Holger J. Schünemann, and Philipp Dahm</a:t>
            </a:r>
          </a:p>
          <a:p>
            <a:pPr marL="0" indent="0">
              <a:buNone/>
            </a:pPr>
            <a:endParaRPr lang="en-US" sz="2000" strike="sngStrike"/>
          </a:p>
          <a:p>
            <a:endParaRPr lang="en-US"/>
          </a:p>
        </p:txBody>
      </p:sp>
      <p:pic>
        <p:nvPicPr>
          <p:cNvPr id="8" name="Picture 7">
            <a:extLst>
              <a:ext uri="{FF2B5EF4-FFF2-40B4-BE49-F238E27FC236}">
                <a16:creationId xmlns:a16="http://schemas.microsoft.com/office/drawing/2014/main" id="{B70142AB-1633-EE4E-A6EE-BE65E17C9D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03772" y="1732878"/>
            <a:ext cx="3226496" cy="4254840"/>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9820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bIns="0"/>
          <a:lstStyle/>
          <a:p>
            <a:r>
              <a:rPr lang="en-CA" b="1"/>
              <a:t>Case 1: Conclusion</a:t>
            </a:r>
            <a:endParaRPr lang="en-CA"/>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lstStyle/>
          <a:p>
            <a:pPr marL="0" indent="0">
              <a:buNone/>
            </a:pPr>
            <a:r>
              <a:rPr lang="en-CA" sz="2400"/>
              <a:t>Your patient is discharged on low-dose DOAC for 5 weeks.</a:t>
            </a:r>
          </a:p>
          <a:p>
            <a:pPr marL="0" indent="0">
              <a:buNone/>
            </a:pPr>
            <a:endParaRPr lang="en-CA" sz="2400"/>
          </a:p>
          <a:p>
            <a:pPr marL="0" indent="0">
              <a:buNone/>
            </a:pPr>
            <a:r>
              <a:rPr lang="en-CA" sz="2400"/>
              <a:t>He is seen in follow-up by his surgeon at 5 weeks and has done well, with no thrombotic or bleeding complications.</a:t>
            </a:r>
          </a:p>
        </p:txBody>
      </p:sp>
    </p:spTree>
    <p:extLst>
      <p:ext uri="{BB962C8B-B14F-4D97-AF65-F5344CB8AC3E}">
        <p14:creationId xmlns:p14="http://schemas.microsoft.com/office/powerpoint/2010/main" val="2163660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bIns="0"/>
          <a:lstStyle/>
          <a:p>
            <a:r>
              <a:rPr lang="en-CA" b="1"/>
              <a:t>Case 2: Trauma</a:t>
            </a:r>
            <a:endParaRPr lang="en-CA"/>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normAutofit/>
          </a:bodyPr>
          <a:lstStyle/>
          <a:p>
            <a:pPr marL="0" indent="0">
              <a:buNone/>
            </a:pPr>
            <a:r>
              <a:rPr lang="en-CA" sz="2400"/>
              <a:t>74 year old female falls down the stairs and strikes her head</a:t>
            </a:r>
          </a:p>
          <a:p>
            <a:pPr marL="0" indent="0">
              <a:buNone/>
            </a:pPr>
            <a:r>
              <a:rPr lang="en-CA" sz="2400" b="1">
                <a:solidFill>
                  <a:srgbClr val="E53F2F"/>
                </a:solidFill>
              </a:rPr>
              <a:t>Past Medical History:</a:t>
            </a:r>
            <a:r>
              <a:rPr lang="en-CA" sz="2400" b="1">
                <a:solidFill>
                  <a:srgbClr val="FF0000"/>
                </a:solidFill>
              </a:rPr>
              <a:t> </a:t>
            </a:r>
            <a:r>
              <a:rPr lang="en-CA" sz="2400"/>
              <a:t>diabetes, hypertension</a:t>
            </a:r>
          </a:p>
          <a:p>
            <a:pPr marL="0" indent="0">
              <a:buNone/>
            </a:pPr>
            <a:r>
              <a:rPr lang="en-CA" sz="2400" b="1">
                <a:solidFill>
                  <a:srgbClr val="E53F2F"/>
                </a:solidFill>
              </a:rPr>
              <a:t>Medications:</a:t>
            </a:r>
            <a:r>
              <a:rPr lang="en-CA" sz="2400">
                <a:solidFill>
                  <a:srgbClr val="E53F2F"/>
                </a:solidFill>
              </a:rPr>
              <a:t> </a:t>
            </a:r>
            <a:r>
              <a:rPr lang="en-CA" sz="2400"/>
              <a:t>gliclazide, ramipril, amlodipine</a:t>
            </a:r>
          </a:p>
          <a:p>
            <a:pPr marL="0" indent="0">
              <a:buNone/>
            </a:pPr>
            <a:r>
              <a:rPr lang="en-CA" sz="2400" b="1">
                <a:solidFill>
                  <a:srgbClr val="E53F2F"/>
                </a:solidFill>
              </a:rPr>
              <a:t>Clinical Course</a:t>
            </a:r>
          </a:p>
          <a:p>
            <a:r>
              <a:rPr lang="en-CA" sz="2400"/>
              <a:t>CT head: moderate subdural hemorrhage, 2 x 3 cm, mild mass effect</a:t>
            </a:r>
          </a:p>
          <a:p>
            <a:r>
              <a:rPr lang="en-CA" sz="2400"/>
              <a:t>No neurologic deficits, normal mental status, hemodynamics stable</a:t>
            </a:r>
          </a:p>
          <a:p>
            <a:r>
              <a:rPr lang="en-CA" sz="2400"/>
              <a:t>Admitted to the Trauma Intensive Care Unit for observation, with no plans for surgical intervention</a:t>
            </a:r>
          </a:p>
        </p:txBody>
      </p:sp>
    </p:spTree>
    <p:extLst>
      <p:ext uri="{BB962C8B-B14F-4D97-AF65-F5344CB8AC3E}">
        <p14:creationId xmlns:p14="http://schemas.microsoft.com/office/powerpoint/2010/main" val="420332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548462"/>
            <a:ext cx="10766351" cy="3954624"/>
          </a:xfrm>
        </p:spPr>
        <p:txBody>
          <a:bodyPr>
            <a:noAutofit/>
          </a:bodyPr>
          <a:lstStyle/>
          <a:p>
            <a:pPr marL="0" indent="0">
              <a:buNone/>
            </a:pPr>
            <a:r>
              <a:rPr lang="en-CA" sz="2000" b="1"/>
              <a:t>This patient has been admitted with a moderate-sized subdural hemorrhage to the critical care unit. The neurosurgical team feels she is at high bleeding risk. There are no plans for surgery.</a:t>
            </a:r>
          </a:p>
          <a:p>
            <a:pPr marL="0" indent="0">
              <a:buNone/>
            </a:pPr>
            <a:endParaRPr lang="en-CA" sz="2000" b="1"/>
          </a:p>
          <a:p>
            <a:pPr marL="0" indent="0">
              <a:buNone/>
            </a:pPr>
            <a:r>
              <a:rPr lang="en-CA" sz="2000" b="1"/>
              <a:t>What would you recommend for thromboprophylaxis at this juncture?</a:t>
            </a:r>
          </a:p>
          <a:p>
            <a:pPr marL="0" indent="0">
              <a:buNone/>
            </a:pPr>
            <a:endParaRPr lang="en-CA" sz="2000"/>
          </a:p>
          <a:p>
            <a:pPr marL="514350" indent="-514350">
              <a:buAutoNum type="alphaUcPeriod"/>
            </a:pPr>
            <a:r>
              <a:rPr lang="en-CA" sz="2000"/>
              <a:t>No prophylaxis is indicated as she is at low thrombotic risk</a:t>
            </a:r>
          </a:p>
          <a:p>
            <a:pPr marL="514350" indent="-514350">
              <a:buAutoNum type="alphaUcPeriod"/>
            </a:pPr>
            <a:r>
              <a:rPr lang="en-CA" sz="2000"/>
              <a:t>Mechanical prophylaxis only</a:t>
            </a:r>
          </a:p>
          <a:p>
            <a:pPr marL="514350" indent="-514350">
              <a:buAutoNum type="alphaUcPeriod"/>
            </a:pPr>
            <a:r>
              <a:rPr lang="en-CA" sz="2000"/>
              <a:t>Pharmacologic prophylaxis only</a:t>
            </a:r>
          </a:p>
          <a:p>
            <a:pPr marL="514350" indent="-514350">
              <a:buAutoNum type="alphaUcPeriod"/>
            </a:pPr>
            <a:r>
              <a:rPr lang="en-CA" sz="2000"/>
              <a:t>Combined (mechanical and pharmacologic) prophylaxis</a:t>
            </a:r>
          </a:p>
        </p:txBody>
      </p:sp>
      <p:sp>
        <p:nvSpPr>
          <p:cNvPr id="5" name="Rectangle 4">
            <a:extLst>
              <a:ext uri="{FF2B5EF4-FFF2-40B4-BE49-F238E27FC236}">
                <a16:creationId xmlns:a16="http://schemas.microsoft.com/office/drawing/2014/main" id="{2F89F37D-C9B3-204B-95E2-A0E2DDF1587F}"/>
              </a:ext>
            </a:extLst>
          </p:cNvPr>
          <p:cNvSpPr/>
          <p:nvPr/>
        </p:nvSpPr>
        <p:spPr>
          <a:xfrm>
            <a:off x="302704" y="3760470"/>
            <a:ext cx="3885248" cy="420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2955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C913D9-8CF7-974E-A477-A801566F4758}"/>
              </a:ext>
            </a:extLst>
          </p:cNvPr>
          <p:cNvSpPr>
            <a:spLocks noGrp="1"/>
          </p:cNvSpPr>
          <p:nvPr>
            <p:ph idx="1"/>
          </p:nvPr>
        </p:nvSpPr>
        <p:spPr>
          <a:xfrm>
            <a:off x="419100" y="1825850"/>
            <a:ext cx="10972800" cy="535801"/>
          </a:xfrm>
        </p:spPr>
        <p:txBody>
          <a:bodyPr/>
          <a:lstStyle/>
          <a:p>
            <a:pPr marL="0" indent="0">
              <a:spcBef>
                <a:spcPts val="0"/>
              </a:spcBef>
              <a:buNone/>
            </a:pPr>
            <a:r>
              <a:rPr lang="en-CA" sz="2000"/>
              <a:t>For patients experiencing </a:t>
            </a:r>
            <a:r>
              <a:rPr lang="en-CA" sz="2000" u="sng"/>
              <a:t>major trauma</a:t>
            </a:r>
            <a:r>
              <a:rPr lang="en-CA" sz="2000"/>
              <a:t>, the panel suggests:</a:t>
            </a:r>
            <a:endParaRPr lang="en-CA" sz="2000" b="1"/>
          </a:p>
          <a:p>
            <a:pPr marL="457200" lvl="1" indent="0">
              <a:spcBef>
                <a:spcPts val="0"/>
              </a:spcBef>
              <a:buNone/>
            </a:pPr>
            <a:r>
              <a:rPr lang="en-CA" sz="1733">
                <a:sym typeface="Wingdings" panose="05000000000000000000" pitchFamily="2" charset="2"/>
              </a:rPr>
              <a:t>If LOW to MODERATE risk of bleeding, </a:t>
            </a:r>
            <a:r>
              <a:rPr lang="en-CA" sz="1733" b="1">
                <a:solidFill>
                  <a:srgbClr val="E53F2F"/>
                </a:solidFill>
                <a:sym typeface="Wingdings" panose="05000000000000000000" pitchFamily="2" charset="2"/>
              </a:rPr>
              <a:t>suggest pharmacological prophylaxis</a:t>
            </a:r>
          </a:p>
          <a:p>
            <a:pPr marL="457200" lvl="1" indent="0">
              <a:spcBef>
                <a:spcPts val="0"/>
              </a:spcBef>
              <a:buNone/>
            </a:pPr>
            <a:r>
              <a:rPr lang="en-CA" sz="1733">
                <a:sym typeface="Wingdings" panose="05000000000000000000" pitchFamily="2" charset="2"/>
              </a:rPr>
              <a:t>If HIGH risk of bleeding, </a:t>
            </a:r>
            <a:r>
              <a:rPr lang="en-CA" sz="1733" b="1">
                <a:solidFill>
                  <a:srgbClr val="E53F2F"/>
                </a:solidFill>
                <a:sym typeface="Wingdings" panose="05000000000000000000" pitchFamily="2" charset="2"/>
              </a:rPr>
              <a:t>suggest </a:t>
            </a:r>
            <a:r>
              <a:rPr lang="en-CA" sz="1733" b="1" u="sng">
                <a:solidFill>
                  <a:srgbClr val="E53F2F"/>
                </a:solidFill>
                <a:sym typeface="Wingdings" panose="05000000000000000000" pitchFamily="2" charset="2"/>
              </a:rPr>
              <a:t>against</a:t>
            </a:r>
            <a:r>
              <a:rPr lang="en-CA" sz="1733" b="1">
                <a:solidFill>
                  <a:srgbClr val="E53F2F"/>
                </a:solidFill>
                <a:sym typeface="Wingdings" panose="05000000000000000000" pitchFamily="2" charset="2"/>
              </a:rPr>
              <a:t> pharmacological prophylaxis</a:t>
            </a:r>
            <a:endParaRPr lang="en-CA" sz="1733" b="1" i="1">
              <a:solidFill>
                <a:srgbClr val="E53F2F"/>
              </a:solidFill>
              <a:sym typeface="Wingdings" panose="05000000000000000000" pitchFamily="2" charset="2"/>
            </a:endParaRPr>
          </a:p>
          <a:p>
            <a:pPr marL="457200" lvl="1" indent="0">
              <a:spcBef>
                <a:spcPts val="0"/>
              </a:spcBef>
              <a:buNone/>
            </a:pPr>
            <a:r>
              <a:rPr lang="en-CA" sz="1733" i="1">
                <a:sym typeface="Wingdings" panose="05000000000000000000" pitchFamily="2" charset="2"/>
              </a:rPr>
              <a:t>(conditional recommendation, very low certainty)</a:t>
            </a:r>
            <a:br>
              <a:rPr lang="en-CA" sz="1733" i="1">
                <a:sym typeface="Wingdings" panose="05000000000000000000" pitchFamily="2" charset="2"/>
              </a:rPr>
            </a:br>
            <a:endParaRPr lang="en-CA" sz="1733" i="1">
              <a:sym typeface="Wingdings" panose="05000000000000000000" pitchFamily="2" charset="2"/>
            </a:endParaRPr>
          </a:p>
          <a:p>
            <a:pPr marL="0" indent="0">
              <a:spcBef>
                <a:spcPts val="0"/>
              </a:spcBef>
              <a:buNone/>
            </a:pPr>
            <a:r>
              <a:rPr lang="en-CA" sz="2000" b="1">
                <a:solidFill>
                  <a:srgbClr val="946A95"/>
                </a:solidFill>
              </a:rPr>
              <a:t>Pharmacologic</a:t>
            </a:r>
            <a:r>
              <a:rPr lang="en-CA" sz="2000" b="1">
                <a:solidFill>
                  <a:schemeClr val="accent1"/>
                </a:solidFill>
              </a:rPr>
              <a:t> </a:t>
            </a:r>
            <a:r>
              <a:rPr lang="en-CA" sz="2000" b="1"/>
              <a:t>compared with </a:t>
            </a:r>
            <a:r>
              <a:rPr lang="en-CA" sz="2000" b="1">
                <a:solidFill>
                  <a:srgbClr val="92B060"/>
                </a:solidFill>
              </a:rPr>
              <a:t>NO pharmacologic </a:t>
            </a:r>
            <a:r>
              <a:rPr lang="en-CA" sz="2000" b="1"/>
              <a:t>prophylaxis:</a:t>
            </a:r>
          </a:p>
          <a:p>
            <a:pPr marL="0" indent="0">
              <a:spcBef>
                <a:spcPts val="0"/>
              </a:spcBef>
              <a:buNone/>
            </a:pPr>
            <a:endParaRPr lang="en-CA" sz="2000" i="1">
              <a:sym typeface="Wingdings" panose="05000000000000000000" pitchFamily="2" charset="2"/>
            </a:endParaRPr>
          </a:p>
          <a:p>
            <a:pPr>
              <a:spcBef>
                <a:spcPts val="0"/>
              </a:spcBef>
            </a:pPr>
            <a:endParaRPr lang="en-US" sz="2000"/>
          </a:p>
        </p:txBody>
      </p:sp>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1552988270"/>
              </p:ext>
            </p:extLst>
          </p:nvPr>
        </p:nvGraphicFramePr>
        <p:xfrm>
          <a:off x="419099" y="3434726"/>
          <a:ext cx="7685312" cy="2804160"/>
        </p:xfrm>
        <a:graphic>
          <a:graphicData uri="http://schemas.openxmlformats.org/drawingml/2006/table">
            <a:tbl>
              <a:tblPr firstRow="1" bandRow="1">
                <a:tableStyleId>{5940675A-B579-460E-94D1-54222C63F5DA}</a:tableStyleId>
              </a:tblPr>
              <a:tblGrid>
                <a:gridCol w="1686824">
                  <a:extLst>
                    <a:ext uri="{9D8B030D-6E8A-4147-A177-3AD203B41FA5}">
                      <a16:colId xmlns:a16="http://schemas.microsoft.com/office/drawing/2014/main" val="325642109"/>
                    </a:ext>
                  </a:extLst>
                </a:gridCol>
                <a:gridCol w="1444866">
                  <a:extLst>
                    <a:ext uri="{9D8B030D-6E8A-4147-A177-3AD203B41FA5}">
                      <a16:colId xmlns:a16="http://schemas.microsoft.com/office/drawing/2014/main" val="815985156"/>
                    </a:ext>
                  </a:extLst>
                </a:gridCol>
                <a:gridCol w="2276811">
                  <a:extLst>
                    <a:ext uri="{9D8B030D-6E8A-4147-A177-3AD203B41FA5}">
                      <a16:colId xmlns:a16="http://schemas.microsoft.com/office/drawing/2014/main" val="1109489225"/>
                    </a:ext>
                  </a:extLst>
                </a:gridCol>
                <a:gridCol w="2276811">
                  <a:extLst>
                    <a:ext uri="{9D8B030D-6E8A-4147-A177-3AD203B41FA5}">
                      <a16:colId xmlns:a16="http://schemas.microsoft.com/office/drawing/2014/main" val="738517967"/>
                    </a:ext>
                  </a:extLst>
                </a:gridCol>
              </a:tblGrid>
              <a:tr h="292252">
                <a:tc rowSpan="2">
                  <a:txBody>
                    <a:bodyPr/>
                    <a:lstStyle/>
                    <a:p>
                      <a:r>
                        <a:rPr lang="en-CA" sz="1400" b="1">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rowSpan="2">
                  <a:txBody>
                    <a:bodyPr/>
                    <a:lstStyle/>
                    <a:p>
                      <a:pPr algn="ctr"/>
                      <a:r>
                        <a:rPr lang="en-CA" sz="1400" b="1">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hMerge="1">
                  <a:txBody>
                    <a:bodyPr/>
                    <a:lstStyle/>
                    <a:p>
                      <a:endParaRPr lang="en-CA" sz="2400"/>
                    </a:p>
                  </a:txBody>
                  <a:tcPr/>
                </a:tc>
                <a:extLst>
                  <a:ext uri="{0D108BD9-81ED-4DB2-BD59-A6C34878D82A}">
                    <a16:rowId xmlns:a16="http://schemas.microsoft.com/office/drawing/2014/main" val="3135809784"/>
                  </a:ext>
                </a:extLst>
              </a:tr>
              <a:tr h="496829">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a:t>
                      </a:r>
                      <a:br>
                        <a:rPr lang="en-CA" sz="1400" b="0" i="1">
                          <a:solidFill>
                            <a:schemeClr val="tx1">
                              <a:lumMod val="50000"/>
                              <a:lumOff val="50000"/>
                            </a:schemeClr>
                          </a:solidFill>
                        </a:rPr>
                      </a:br>
                      <a:r>
                        <a:rPr lang="en-CA" sz="1400" b="1" i="1">
                          <a:solidFill>
                            <a:srgbClr val="92B060"/>
                          </a:solidFill>
                        </a:rPr>
                        <a:t>NO pharmacologic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0" i="1">
                          <a:solidFill>
                            <a:schemeClr val="tx1">
                              <a:lumMod val="50000"/>
                              <a:lumOff val="50000"/>
                            </a:schemeClr>
                          </a:solidFill>
                        </a:rPr>
                        <a:t>Risk difference with </a:t>
                      </a:r>
                      <a:r>
                        <a:rPr lang="en-CA" sz="1400" b="1" i="1">
                          <a:solidFill>
                            <a:srgbClr val="946A95"/>
                          </a:solidFill>
                        </a:rPr>
                        <a:t>Pharmacologic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1411830735"/>
                  </a:ext>
                </a:extLst>
              </a:tr>
              <a:tr h="467604">
                <a:tc>
                  <a:txBody>
                    <a:bodyPr/>
                    <a:lstStyle/>
                    <a:p>
                      <a:r>
                        <a:rPr lang="en-CA" sz="140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RR 0.95</a:t>
                      </a:r>
                    </a:p>
                    <a:p>
                      <a:pPr algn="ctr"/>
                      <a:r>
                        <a:rPr lang="en-CA" sz="1100">
                          <a:solidFill>
                            <a:schemeClr val="tx1">
                              <a:lumMod val="50000"/>
                              <a:lumOff val="50000"/>
                            </a:schemeClr>
                          </a:solidFill>
                        </a:rPr>
                        <a:t>(0.84 to 1.07)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a:solidFill>
                            <a:schemeClr val="tx1">
                              <a:lumMod val="50000"/>
                              <a:lumOff val="50000"/>
                            </a:schemeClr>
                          </a:solidFill>
                        </a:rPr>
                        <a:t>71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4 fewer death per 1,000 </a:t>
                      </a:r>
                    </a:p>
                    <a:p>
                      <a:pPr algn="ctr"/>
                      <a:r>
                        <a:rPr lang="en-CA" sz="1200">
                          <a:solidFill>
                            <a:schemeClr val="tx1">
                              <a:lumMod val="50000"/>
                              <a:lumOff val="50000"/>
                            </a:schemeClr>
                          </a:solidFill>
                        </a:rPr>
                        <a:t>(11 fewer to 5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723598946"/>
                  </a:ext>
                </a:extLst>
              </a:tr>
              <a:tr h="467604">
                <a:tc>
                  <a:txBody>
                    <a:bodyPr/>
                    <a:lstStyle/>
                    <a:p>
                      <a:r>
                        <a:rPr lang="en-CA" sz="140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RR 0.49</a:t>
                      </a:r>
                    </a:p>
                    <a:p>
                      <a:pPr algn="ctr"/>
                      <a:r>
                        <a:rPr lang="en-CA" sz="1100">
                          <a:solidFill>
                            <a:schemeClr val="tx1">
                              <a:lumMod val="50000"/>
                              <a:lumOff val="50000"/>
                            </a:schemeClr>
                          </a:solidFill>
                        </a:rPr>
                        <a:t>(0.33 to 0.72)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a:solidFill>
                            <a:schemeClr val="tx1">
                              <a:lumMod val="50000"/>
                              <a:lumOff val="50000"/>
                            </a:schemeClr>
                          </a:solidFill>
                        </a:rPr>
                        <a:t>15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3 fewer PE per 1,000</a:t>
                      </a:r>
                    </a:p>
                    <a:p>
                      <a:pPr algn="ctr"/>
                      <a:r>
                        <a:rPr lang="en-CA" sz="1200">
                          <a:solidFill>
                            <a:schemeClr val="tx1">
                              <a:lumMod val="50000"/>
                              <a:lumOff val="50000"/>
                            </a:schemeClr>
                          </a:solidFill>
                        </a:rPr>
                        <a:t>(5 fewer to 2 fewer)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3030586795"/>
                  </a:ext>
                </a:extLst>
              </a:tr>
              <a:tr h="496829">
                <a:tc>
                  <a:txBody>
                    <a:bodyPr/>
                    <a:lstStyle/>
                    <a:p>
                      <a:r>
                        <a:rPr lang="en-CA" sz="140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RR 0.51</a:t>
                      </a:r>
                    </a:p>
                    <a:p>
                      <a:pPr algn="ctr"/>
                      <a:r>
                        <a:rPr lang="en-CA" sz="1100">
                          <a:solidFill>
                            <a:schemeClr val="tx1">
                              <a:lumMod val="50000"/>
                              <a:lumOff val="50000"/>
                            </a:schemeClr>
                          </a:solidFill>
                        </a:rPr>
                        <a:t>(0.38 to 0.69)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a:solidFill>
                            <a:schemeClr val="tx1">
                              <a:lumMod val="50000"/>
                              <a:lumOff val="50000"/>
                            </a:schemeClr>
                          </a:solidFill>
                        </a:rPr>
                        <a:t>13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7 fewer DVT per 1,000</a:t>
                      </a:r>
                    </a:p>
                    <a:p>
                      <a:pPr algn="ctr"/>
                      <a:r>
                        <a:rPr lang="en-CA" sz="1200">
                          <a:solidFill>
                            <a:schemeClr val="tx1">
                              <a:lumMod val="50000"/>
                              <a:lumOff val="50000"/>
                            </a:schemeClr>
                          </a:solidFill>
                        </a:rPr>
                        <a:t>(9 fewer to 4 fewer)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1136894961"/>
                  </a:ext>
                </a:extLst>
              </a:tr>
              <a:tr h="467604">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RR 1.24</a:t>
                      </a:r>
                    </a:p>
                    <a:p>
                      <a:pPr algn="ctr"/>
                      <a:r>
                        <a:rPr lang="en-CA" sz="1100">
                          <a:solidFill>
                            <a:schemeClr val="tx1">
                              <a:lumMod val="50000"/>
                              <a:lumOff val="50000"/>
                            </a:schemeClr>
                          </a:solidFill>
                        </a:rPr>
                        <a:t>(1.12 to 1.37)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a:solidFill>
                            <a:schemeClr val="tx1">
                              <a:lumMod val="50000"/>
                              <a:lumOff val="50000"/>
                            </a:schemeClr>
                          </a:solidFill>
                        </a:rPr>
                        <a:t>24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14 more bleeds per 1,000</a:t>
                      </a:r>
                    </a:p>
                    <a:p>
                      <a:pPr algn="ctr"/>
                      <a:r>
                        <a:rPr lang="en-CA" sz="1200">
                          <a:solidFill>
                            <a:schemeClr val="tx1">
                              <a:lumMod val="50000"/>
                              <a:lumOff val="50000"/>
                            </a:schemeClr>
                          </a:solidFill>
                        </a:rPr>
                        <a:t>(7 more to 21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3581336454"/>
                  </a:ext>
                </a:extLst>
              </a:tr>
            </a:tbl>
          </a:graphicData>
        </a:graphic>
      </p:graphicFrame>
      <p:sp>
        <p:nvSpPr>
          <p:cNvPr id="12" name="Rectangle 11">
            <a:extLst>
              <a:ext uri="{FF2B5EF4-FFF2-40B4-BE49-F238E27FC236}">
                <a16:creationId xmlns:a16="http://schemas.microsoft.com/office/drawing/2014/main" id="{BC689FD1-42B8-49EA-986B-1939FB2C6F3C}"/>
              </a:ext>
            </a:extLst>
          </p:cNvPr>
          <p:cNvSpPr/>
          <p:nvPr/>
        </p:nvSpPr>
        <p:spPr>
          <a:xfrm>
            <a:off x="419099" y="4732602"/>
            <a:ext cx="7685312" cy="10157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B59EF4C5-74B2-484C-BB72-127766C41939}"/>
              </a:ext>
            </a:extLst>
          </p:cNvPr>
          <p:cNvSpPr txBox="1"/>
          <p:nvPr/>
        </p:nvSpPr>
        <p:spPr>
          <a:xfrm>
            <a:off x="8776716" y="3421350"/>
            <a:ext cx="2168652" cy="1477328"/>
          </a:xfrm>
          <a:prstGeom prst="rect">
            <a:avLst/>
          </a:prstGeom>
          <a:solidFill>
            <a:srgbClr val="FCDCB0"/>
          </a:solidFill>
        </p:spPr>
        <p:txBody>
          <a:bodyPr wrap="square" rtlCol="0">
            <a:spAutoFit/>
          </a:bodyPr>
          <a:lstStyle/>
          <a:p>
            <a:pPr algn="ctr"/>
            <a:r>
              <a:rPr lang="en-CA">
                <a:solidFill>
                  <a:schemeClr val="tx1">
                    <a:lumMod val="50000"/>
                    <a:lumOff val="50000"/>
                  </a:schemeClr>
                </a:solidFill>
              </a:rPr>
              <a:t>Must </a:t>
            </a:r>
            <a:r>
              <a:rPr lang="en-CA" b="1" u="sng">
                <a:solidFill>
                  <a:schemeClr val="tx1">
                    <a:lumMod val="50000"/>
                    <a:lumOff val="50000"/>
                  </a:schemeClr>
                </a:solidFill>
              </a:rPr>
              <a:t>re-evaluate bleeding risk </a:t>
            </a:r>
            <a:r>
              <a:rPr lang="en-CA">
                <a:solidFill>
                  <a:schemeClr val="tx1">
                    <a:lumMod val="50000"/>
                    <a:lumOff val="50000"/>
                  </a:schemeClr>
                </a:solidFill>
              </a:rPr>
              <a:t>periodically as patients recover from trauma</a:t>
            </a:r>
          </a:p>
        </p:txBody>
      </p:sp>
      <p:sp>
        <p:nvSpPr>
          <p:cNvPr id="2" name="Title 1">
            <a:extLst>
              <a:ext uri="{FF2B5EF4-FFF2-40B4-BE49-F238E27FC236}">
                <a16:creationId xmlns:a16="http://schemas.microsoft.com/office/drawing/2014/main" id="{D541479B-CCF1-6247-AC67-A18A8966FC0E}"/>
              </a:ext>
            </a:extLst>
          </p:cNvPr>
          <p:cNvSpPr>
            <a:spLocks noGrp="1"/>
          </p:cNvSpPr>
          <p:nvPr>
            <p:ph type="title"/>
          </p:nvPr>
        </p:nvSpPr>
        <p:spPr>
          <a:xfrm>
            <a:off x="419100" y="1340569"/>
            <a:ext cx="10972800" cy="485281"/>
          </a:xfrm>
        </p:spPr>
        <p:txBody>
          <a:bodyPr lIns="0" tIns="0" rIns="0" bIns="0"/>
          <a:lstStyle/>
          <a:p>
            <a:r>
              <a:rPr lang="en-CA"/>
              <a:t>Recommendation</a:t>
            </a:r>
            <a:endParaRPr lang="en-US"/>
          </a:p>
        </p:txBody>
      </p:sp>
      <p:sp>
        <p:nvSpPr>
          <p:cNvPr id="22" name="Oval 21">
            <a:extLst>
              <a:ext uri="{FF2B5EF4-FFF2-40B4-BE49-F238E27FC236}">
                <a16:creationId xmlns:a16="http://schemas.microsoft.com/office/drawing/2014/main" id="{C191C464-4822-514E-9F79-6C1AE66E7BEA}"/>
              </a:ext>
            </a:extLst>
          </p:cNvPr>
          <p:cNvSpPr/>
          <p:nvPr/>
        </p:nvSpPr>
        <p:spPr>
          <a:xfrm>
            <a:off x="497580" y="4421717"/>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23" name="Oval 22">
            <a:extLst>
              <a:ext uri="{FF2B5EF4-FFF2-40B4-BE49-F238E27FC236}">
                <a16:creationId xmlns:a16="http://schemas.microsoft.com/office/drawing/2014/main" id="{508A3B24-AA17-1343-BC15-289D5BDB69A9}"/>
              </a:ext>
            </a:extLst>
          </p:cNvPr>
          <p:cNvSpPr/>
          <p:nvPr/>
        </p:nvSpPr>
        <p:spPr>
          <a:xfrm>
            <a:off x="497580" y="4906349"/>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24" name="Oval 23">
            <a:extLst>
              <a:ext uri="{FF2B5EF4-FFF2-40B4-BE49-F238E27FC236}">
                <a16:creationId xmlns:a16="http://schemas.microsoft.com/office/drawing/2014/main" id="{DE0B8006-A592-364C-BB43-F52484F8ACCF}"/>
              </a:ext>
            </a:extLst>
          </p:cNvPr>
          <p:cNvSpPr/>
          <p:nvPr/>
        </p:nvSpPr>
        <p:spPr>
          <a:xfrm>
            <a:off x="497580" y="5308685"/>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25" name="Oval 24">
            <a:extLst>
              <a:ext uri="{FF2B5EF4-FFF2-40B4-BE49-F238E27FC236}">
                <a16:creationId xmlns:a16="http://schemas.microsoft.com/office/drawing/2014/main" id="{EC6C76D6-597A-D34E-B957-8C07E2638D43}"/>
              </a:ext>
            </a:extLst>
          </p:cNvPr>
          <p:cNvSpPr/>
          <p:nvPr/>
        </p:nvSpPr>
        <p:spPr>
          <a:xfrm>
            <a:off x="497580" y="5912189"/>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11" name="TextBox 10">
            <a:extLst>
              <a:ext uri="{FF2B5EF4-FFF2-40B4-BE49-F238E27FC236}">
                <a16:creationId xmlns:a16="http://schemas.microsoft.com/office/drawing/2014/main" id="{19108ECE-0871-422B-8789-79D24F713E19}"/>
              </a:ext>
            </a:extLst>
          </p:cNvPr>
          <p:cNvSpPr txBox="1"/>
          <p:nvPr/>
        </p:nvSpPr>
        <p:spPr>
          <a:xfrm>
            <a:off x="8053457" y="6345076"/>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3" name="Oval 12">
            <a:extLst>
              <a:ext uri="{FF2B5EF4-FFF2-40B4-BE49-F238E27FC236}">
                <a16:creationId xmlns:a16="http://schemas.microsoft.com/office/drawing/2014/main" id="{47509E4C-FDCF-4BA0-9E40-25EEC12D884F}"/>
              </a:ext>
            </a:extLst>
          </p:cNvPr>
          <p:cNvSpPr/>
          <p:nvPr/>
        </p:nvSpPr>
        <p:spPr>
          <a:xfrm>
            <a:off x="11170838" y="6404428"/>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EE67D12-032F-4678-BFEF-E1B0C7631498}"/>
              </a:ext>
            </a:extLst>
          </p:cNvPr>
          <p:cNvSpPr/>
          <p:nvPr/>
        </p:nvSpPr>
        <p:spPr>
          <a:xfrm>
            <a:off x="11864112" y="6404428"/>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3773E2A-6964-4E8A-A133-5BC91DBD87D5}"/>
              </a:ext>
            </a:extLst>
          </p:cNvPr>
          <p:cNvSpPr/>
          <p:nvPr/>
        </p:nvSpPr>
        <p:spPr>
          <a:xfrm>
            <a:off x="10256438" y="6404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67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B2A3-3EF6-411B-9988-908F03BDB8C4}"/>
              </a:ext>
            </a:extLst>
          </p:cNvPr>
          <p:cNvSpPr>
            <a:spLocks noGrp="1"/>
          </p:cNvSpPr>
          <p:nvPr>
            <p:ph type="title"/>
          </p:nvPr>
        </p:nvSpPr>
        <p:spPr/>
        <p:txBody>
          <a:bodyPr>
            <a:noAutofit/>
          </a:bodyPr>
          <a:lstStyle/>
          <a:p>
            <a:r>
              <a:rPr lang="en-CA" sz="2500"/>
              <a:t>Trauma patients should receive mechanical prophylaxis while anticoagulants are contraindicated.</a:t>
            </a:r>
          </a:p>
        </p:txBody>
      </p:sp>
      <p:sp>
        <p:nvSpPr>
          <p:cNvPr id="3" name="Content Placeholder 2">
            <a:extLst>
              <a:ext uri="{FF2B5EF4-FFF2-40B4-BE49-F238E27FC236}">
                <a16:creationId xmlns:a16="http://schemas.microsoft.com/office/drawing/2014/main" id="{2D6D7544-EDEA-4095-B04E-93CA34CF995D}"/>
              </a:ext>
            </a:extLst>
          </p:cNvPr>
          <p:cNvSpPr>
            <a:spLocks noGrp="1"/>
          </p:cNvSpPr>
          <p:nvPr>
            <p:ph idx="1"/>
          </p:nvPr>
        </p:nvSpPr>
        <p:spPr>
          <a:xfrm>
            <a:off x="1342644" y="2618829"/>
            <a:ext cx="8907780" cy="1546575"/>
          </a:xfrm>
          <a:solidFill>
            <a:srgbClr val="FCDCB0"/>
          </a:solidFill>
        </p:spPr>
        <p:txBody>
          <a:bodyPr lIns="91440" tIns="91440" rIns="91440" bIns="91440"/>
          <a:lstStyle/>
          <a:p>
            <a:pPr marL="0" indent="0">
              <a:buNone/>
            </a:pPr>
            <a:r>
              <a:rPr lang="en-CA" sz="2000">
                <a:solidFill>
                  <a:srgbClr val="E53F2F"/>
                </a:solidFill>
              </a:rPr>
              <a:t>Recommendation</a:t>
            </a:r>
          </a:p>
          <a:p>
            <a:pPr marL="0" indent="0">
              <a:buNone/>
            </a:pPr>
            <a:r>
              <a:rPr lang="en-CA" sz="2000"/>
              <a:t>For patients undergoing major surgery </a:t>
            </a:r>
            <a:r>
              <a:rPr lang="en-CA" sz="2000" b="1"/>
              <a:t>who do not receive pharmacologic prophylaxis</a:t>
            </a:r>
            <a:r>
              <a:rPr lang="en-CA" sz="2000"/>
              <a:t>, the panel suggests using </a:t>
            </a:r>
            <a:r>
              <a:rPr lang="en-CA" sz="2000" b="1">
                <a:solidFill>
                  <a:srgbClr val="E53F2F"/>
                </a:solidFill>
              </a:rPr>
              <a:t>mechanical prophylaxis over no mechanical prophylaxis</a:t>
            </a:r>
            <a:r>
              <a:rPr lang="en-CA" sz="2000"/>
              <a:t> </a:t>
            </a:r>
            <a:r>
              <a:rPr lang="en-CA" sz="2000" i="1"/>
              <a:t>(conditional recommendation, very low certainty)</a:t>
            </a:r>
            <a:endParaRPr lang="en-CA" sz="2000"/>
          </a:p>
        </p:txBody>
      </p:sp>
      <p:sp>
        <p:nvSpPr>
          <p:cNvPr id="4" name="Content Placeholder 2">
            <a:extLst>
              <a:ext uri="{FF2B5EF4-FFF2-40B4-BE49-F238E27FC236}">
                <a16:creationId xmlns:a16="http://schemas.microsoft.com/office/drawing/2014/main" id="{A22448CF-8AC3-461C-8DD5-3A74CBE9786E}"/>
              </a:ext>
            </a:extLst>
          </p:cNvPr>
          <p:cNvSpPr txBox="1">
            <a:spLocks/>
          </p:cNvSpPr>
          <p:nvPr/>
        </p:nvSpPr>
        <p:spPr>
          <a:xfrm>
            <a:off x="838200" y="4536393"/>
            <a:ext cx="10515600" cy="1956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b="1">
                <a:solidFill>
                  <a:srgbClr val="E53F2F"/>
                </a:solidFill>
              </a:rPr>
              <a:t>This recommendation in the guidelines applies to surgical patients</a:t>
            </a:r>
          </a:p>
          <a:p>
            <a:r>
              <a:rPr lang="en-CA" sz="1800">
                <a:solidFill>
                  <a:schemeClr val="tx1">
                    <a:lumMod val="50000"/>
                    <a:lumOff val="50000"/>
                  </a:schemeClr>
                </a:solidFill>
              </a:rPr>
              <a:t>However, in the absence of specific contraindications (including lower limb injuries), </a:t>
            </a:r>
            <a:r>
              <a:rPr lang="en-CA" sz="1800" b="1" i="1">
                <a:solidFill>
                  <a:schemeClr val="tx1">
                    <a:lumMod val="50000"/>
                    <a:lumOff val="50000"/>
                  </a:schemeClr>
                </a:solidFill>
              </a:rPr>
              <a:t>trauma patients should also receive mechanical prophylaxis if anticoagulants cannot be given safely</a:t>
            </a:r>
          </a:p>
        </p:txBody>
      </p:sp>
    </p:spTree>
    <p:extLst>
      <p:ext uri="{BB962C8B-B14F-4D97-AF65-F5344CB8AC3E}">
        <p14:creationId xmlns:p14="http://schemas.microsoft.com/office/powerpoint/2010/main" val="122562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548462"/>
            <a:ext cx="10972800" cy="3954624"/>
          </a:xfrm>
        </p:spPr>
        <p:txBody>
          <a:bodyPr>
            <a:noAutofit/>
          </a:bodyPr>
          <a:lstStyle/>
          <a:p>
            <a:pPr marL="0" indent="0">
              <a:buNone/>
            </a:pPr>
            <a:r>
              <a:rPr lang="en-CA" sz="2000" b="1"/>
              <a:t>72 hours later the patient remains stable. Her repeat CT head shows no change in the size of her hemorrhage. She is still in the intensive care unit and has limited mobility. The neurosurgical team feels she can receive pharmacologic prophylaxis safely now.</a:t>
            </a:r>
          </a:p>
          <a:p>
            <a:pPr marL="0" indent="0">
              <a:buNone/>
            </a:pPr>
            <a:endParaRPr lang="en-CA" sz="2000" b="1"/>
          </a:p>
          <a:p>
            <a:pPr marL="0" indent="0">
              <a:buNone/>
            </a:pPr>
            <a:r>
              <a:rPr lang="en-CA" sz="2000" b="1"/>
              <a:t>What would you recommend at this juncture?</a:t>
            </a:r>
          </a:p>
          <a:p>
            <a:pPr marL="0" indent="0">
              <a:buNone/>
            </a:pPr>
            <a:endParaRPr lang="en-CA" sz="2000"/>
          </a:p>
          <a:p>
            <a:pPr marL="514350" indent="-514350">
              <a:buAutoNum type="alphaUcPeriod"/>
            </a:pPr>
            <a:r>
              <a:rPr lang="en-CA" sz="2000"/>
              <a:t>Continue mechanical prophylaxis only</a:t>
            </a:r>
          </a:p>
          <a:p>
            <a:pPr marL="514350" indent="-514350">
              <a:buAutoNum type="alphaUcPeriod"/>
            </a:pPr>
            <a:r>
              <a:rPr lang="en-CA" sz="2000"/>
              <a:t>LMWH</a:t>
            </a:r>
          </a:p>
          <a:p>
            <a:pPr marL="514350" indent="-514350">
              <a:buAutoNum type="alphaUcPeriod"/>
            </a:pPr>
            <a:r>
              <a:rPr lang="en-CA" sz="2000"/>
              <a:t>UFH</a:t>
            </a:r>
          </a:p>
          <a:p>
            <a:pPr marL="514350" indent="-514350">
              <a:buAutoNum type="alphaUcPeriod"/>
            </a:pPr>
            <a:r>
              <a:rPr lang="en-CA" sz="2000"/>
              <a:t>Prophylactic inferior vena cava filter insertion</a:t>
            </a:r>
          </a:p>
        </p:txBody>
      </p:sp>
      <p:sp>
        <p:nvSpPr>
          <p:cNvPr id="6" name="Rectangle 5">
            <a:extLst>
              <a:ext uri="{FF2B5EF4-FFF2-40B4-BE49-F238E27FC236}">
                <a16:creationId xmlns:a16="http://schemas.microsoft.com/office/drawing/2014/main" id="{BEEDD6EF-24AB-4649-8F57-456EEEE25E5B}"/>
              </a:ext>
            </a:extLst>
          </p:cNvPr>
          <p:cNvSpPr/>
          <p:nvPr/>
        </p:nvSpPr>
        <p:spPr>
          <a:xfrm>
            <a:off x="302704" y="4062222"/>
            <a:ext cx="1791272" cy="8023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1912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980110B-47B7-4E2F-9EE3-CB117D002CBF}"/>
              </a:ext>
            </a:extLst>
          </p:cNvPr>
          <p:cNvSpPr txBox="1">
            <a:spLocks/>
          </p:cNvSpPr>
          <p:nvPr/>
        </p:nvSpPr>
        <p:spPr>
          <a:xfrm>
            <a:off x="5666786" y="479946"/>
            <a:ext cx="11188931" cy="191912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i="1"/>
          </a:p>
        </p:txBody>
      </p:sp>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966446361"/>
              </p:ext>
            </p:extLst>
          </p:nvPr>
        </p:nvGraphicFramePr>
        <p:xfrm>
          <a:off x="2253344" y="3406398"/>
          <a:ext cx="7685311" cy="2864243"/>
        </p:xfrm>
        <a:graphic>
          <a:graphicData uri="http://schemas.openxmlformats.org/drawingml/2006/table">
            <a:tbl>
              <a:tblPr firstRow="1" bandRow="1">
                <a:tableStyleId>{5940675A-B579-460E-94D1-54222C63F5DA}</a:tableStyleId>
              </a:tblPr>
              <a:tblGrid>
                <a:gridCol w="1686824">
                  <a:extLst>
                    <a:ext uri="{9D8B030D-6E8A-4147-A177-3AD203B41FA5}">
                      <a16:colId xmlns:a16="http://schemas.microsoft.com/office/drawing/2014/main" val="325642109"/>
                    </a:ext>
                  </a:extLst>
                </a:gridCol>
                <a:gridCol w="1444866">
                  <a:extLst>
                    <a:ext uri="{9D8B030D-6E8A-4147-A177-3AD203B41FA5}">
                      <a16:colId xmlns:a16="http://schemas.microsoft.com/office/drawing/2014/main" val="815985156"/>
                    </a:ext>
                  </a:extLst>
                </a:gridCol>
                <a:gridCol w="1957468">
                  <a:extLst>
                    <a:ext uri="{9D8B030D-6E8A-4147-A177-3AD203B41FA5}">
                      <a16:colId xmlns:a16="http://schemas.microsoft.com/office/drawing/2014/main" val="1109489225"/>
                    </a:ext>
                  </a:extLst>
                </a:gridCol>
                <a:gridCol w="2596153">
                  <a:extLst>
                    <a:ext uri="{9D8B030D-6E8A-4147-A177-3AD203B41FA5}">
                      <a16:colId xmlns:a16="http://schemas.microsoft.com/office/drawing/2014/main" val="738517967"/>
                    </a:ext>
                  </a:extLst>
                </a:gridCol>
              </a:tblGrid>
              <a:tr h="300147">
                <a:tc rowSpan="2">
                  <a:txBody>
                    <a:bodyPr/>
                    <a:lstStyle/>
                    <a:p>
                      <a:r>
                        <a:rPr lang="en-CA" sz="1400" b="1">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a:solidFill>
                            <a:schemeClr val="bg1"/>
                          </a:solidFill>
                        </a:rPr>
                        <a:t>Relative effect </a:t>
                      </a:r>
                      <a:br>
                        <a:rPr lang="en-CA" sz="1400" b="1">
                          <a:solidFill>
                            <a:schemeClr val="bg1"/>
                          </a:solidFill>
                        </a:rPr>
                      </a:br>
                      <a:r>
                        <a:rPr lang="en-CA" sz="1400" b="1">
                          <a:solidFill>
                            <a:schemeClr val="bg1"/>
                          </a:solidFill>
                        </a:rPr>
                        <a:t>(95%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hMerge="1">
                  <a:txBody>
                    <a:bodyPr/>
                    <a:lstStyle/>
                    <a:p>
                      <a:endParaRPr lang="en-CA" sz="2400"/>
                    </a:p>
                  </a:txBody>
                  <a:tcPr/>
                </a:tc>
                <a:extLst>
                  <a:ext uri="{0D108BD9-81ED-4DB2-BD59-A6C34878D82A}">
                    <a16:rowId xmlns:a16="http://schemas.microsoft.com/office/drawing/2014/main" val="3135809784"/>
                  </a:ext>
                </a:extLst>
              </a:tr>
              <a:tr h="570280">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a:t>
                      </a:r>
                      <a:br>
                        <a:rPr lang="en-CA" sz="1400" b="0" i="1">
                          <a:solidFill>
                            <a:schemeClr val="tx1">
                              <a:lumMod val="50000"/>
                              <a:lumOff val="50000"/>
                            </a:schemeClr>
                          </a:solidFill>
                        </a:rPr>
                      </a:br>
                      <a:r>
                        <a:rPr lang="en-CA" sz="1400" b="1">
                          <a:solidFill>
                            <a:srgbClr val="92B060"/>
                          </a:solidFill>
                        </a:rPr>
                        <a:t>UFH prophylaxis</a:t>
                      </a:r>
                      <a:endParaRPr lang="en-CA" sz="1400" b="1" i="1">
                        <a:solidFill>
                          <a:srgbClr val="92D05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0" i="1">
                          <a:solidFill>
                            <a:schemeClr val="tx1">
                              <a:lumMod val="50000"/>
                              <a:lumOff val="50000"/>
                            </a:schemeClr>
                          </a:solidFill>
                        </a:rPr>
                        <a:t>Risk difference with </a:t>
                      </a:r>
                      <a:br>
                        <a:rPr lang="en-CA" sz="1400" b="0" i="1">
                          <a:solidFill>
                            <a:schemeClr val="tx1">
                              <a:lumMod val="50000"/>
                              <a:lumOff val="50000"/>
                            </a:schemeClr>
                          </a:solidFill>
                        </a:rPr>
                      </a:br>
                      <a:r>
                        <a:rPr lang="en-CA" sz="1400" b="1">
                          <a:solidFill>
                            <a:srgbClr val="946A95"/>
                          </a:solidFill>
                        </a:rPr>
                        <a:t>LMWH prophylaxis </a:t>
                      </a:r>
                      <a:endParaRPr lang="en-CA" sz="1400" b="1" i="1">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11830735"/>
                  </a:ext>
                </a:extLst>
              </a:tr>
              <a:tr h="495643">
                <a:tc>
                  <a:txBody>
                    <a:bodyPr/>
                    <a:lstStyle/>
                    <a:p>
                      <a:r>
                        <a:rPr lang="en-CA" sz="140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1.32</a:t>
                      </a:r>
                    </a:p>
                    <a:p>
                      <a:pPr algn="ctr"/>
                      <a:r>
                        <a:rPr lang="en-CA" sz="1100">
                          <a:solidFill>
                            <a:schemeClr val="tx1">
                              <a:lumMod val="50000"/>
                              <a:lumOff val="50000"/>
                            </a:schemeClr>
                          </a:solidFill>
                        </a:rPr>
                        <a:t>(0.14 to 12.39)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5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2 more deaths per 1,000 </a:t>
                      </a:r>
                    </a:p>
                    <a:p>
                      <a:pPr algn="ctr"/>
                      <a:r>
                        <a:rPr lang="en-CA" sz="1200">
                          <a:solidFill>
                            <a:schemeClr val="tx1">
                              <a:lumMod val="50000"/>
                              <a:lumOff val="50000"/>
                            </a:schemeClr>
                          </a:solidFill>
                        </a:rPr>
                        <a:t>(4 fewer to 54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723598946"/>
                  </a:ext>
                </a:extLst>
              </a:tr>
              <a:tr h="480236">
                <a:tc>
                  <a:txBody>
                    <a:bodyPr/>
                    <a:lstStyle/>
                    <a:p>
                      <a:r>
                        <a:rPr lang="en-CA" sz="140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1.04</a:t>
                      </a:r>
                    </a:p>
                    <a:p>
                      <a:pPr algn="ctr"/>
                      <a:r>
                        <a:rPr lang="en-CA" sz="1100">
                          <a:solidFill>
                            <a:schemeClr val="tx1">
                              <a:lumMod val="50000"/>
                              <a:lumOff val="50000"/>
                            </a:schemeClr>
                          </a:solidFill>
                        </a:rPr>
                        <a:t>(0.11 to 9.92)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3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0 fewer PE per 1,000</a:t>
                      </a:r>
                    </a:p>
                    <a:p>
                      <a:pPr algn="ctr"/>
                      <a:r>
                        <a:rPr lang="en-CA" sz="1200">
                          <a:solidFill>
                            <a:schemeClr val="tx1">
                              <a:lumMod val="50000"/>
                              <a:lumOff val="50000"/>
                            </a:schemeClr>
                          </a:solidFill>
                        </a:rPr>
                        <a:t>(6 fewer to 61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030586795"/>
                  </a:ext>
                </a:extLst>
              </a:tr>
              <a:tr h="510250">
                <a:tc>
                  <a:txBody>
                    <a:bodyPr/>
                    <a:lstStyle/>
                    <a:p>
                      <a:r>
                        <a:rPr lang="en-CA" sz="140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0.57</a:t>
                      </a:r>
                    </a:p>
                    <a:p>
                      <a:pPr algn="ctr"/>
                      <a:r>
                        <a:rPr lang="en-CA" sz="1100">
                          <a:solidFill>
                            <a:schemeClr val="tx1">
                              <a:lumMod val="50000"/>
                              <a:lumOff val="50000"/>
                            </a:schemeClr>
                          </a:solidFill>
                        </a:rPr>
                        <a:t>(0.25 to 1.31)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7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3 fewer DVT per 1,000</a:t>
                      </a:r>
                    </a:p>
                    <a:p>
                      <a:pPr algn="ctr"/>
                      <a:r>
                        <a:rPr lang="en-CA" sz="1200">
                          <a:solidFill>
                            <a:schemeClr val="tx1">
                              <a:lumMod val="50000"/>
                              <a:lumOff val="50000"/>
                            </a:schemeClr>
                          </a:solidFill>
                        </a:rPr>
                        <a:t>(5 fewer to 2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136894961"/>
                  </a:ext>
                </a:extLst>
              </a:tr>
              <a:tr h="480236">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2.40</a:t>
                      </a:r>
                    </a:p>
                    <a:p>
                      <a:pPr algn="ctr"/>
                      <a:r>
                        <a:rPr lang="en-CA" sz="1100">
                          <a:solidFill>
                            <a:schemeClr val="tx1">
                              <a:lumMod val="50000"/>
                              <a:lumOff val="50000"/>
                            </a:schemeClr>
                          </a:solidFill>
                        </a:rPr>
                        <a:t>(0.53 to 10.78)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14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20 more bleeds per 1,000</a:t>
                      </a:r>
                    </a:p>
                    <a:p>
                      <a:pPr algn="ctr"/>
                      <a:r>
                        <a:rPr lang="en-CA" sz="1200">
                          <a:solidFill>
                            <a:schemeClr val="tx1">
                              <a:lumMod val="50000"/>
                              <a:lumOff val="50000"/>
                            </a:schemeClr>
                          </a:solidFill>
                        </a:rPr>
                        <a:t>(7 more to 138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581336454"/>
                  </a:ext>
                </a:extLst>
              </a:tr>
            </a:tbl>
          </a:graphicData>
        </a:graphic>
      </p:graphicFrame>
      <p:sp>
        <p:nvSpPr>
          <p:cNvPr id="2" name="Title 1">
            <a:extLst>
              <a:ext uri="{FF2B5EF4-FFF2-40B4-BE49-F238E27FC236}">
                <a16:creationId xmlns:a16="http://schemas.microsoft.com/office/drawing/2014/main" id="{F46B32A9-2CCE-1B45-8B28-6AB354120CE1}"/>
              </a:ext>
            </a:extLst>
          </p:cNvPr>
          <p:cNvSpPr>
            <a:spLocks noGrp="1"/>
          </p:cNvSpPr>
          <p:nvPr>
            <p:ph type="title"/>
          </p:nvPr>
        </p:nvSpPr>
        <p:spPr/>
        <p:txBody>
          <a:bodyPr lIns="0" tIns="0" rIns="0"/>
          <a:lstStyle/>
          <a:p>
            <a:r>
              <a:rPr lang="en-CA"/>
              <a:t>Recommendation</a:t>
            </a:r>
            <a:endParaRPr lang="en-US"/>
          </a:p>
        </p:txBody>
      </p:sp>
      <p:sp>
        <p:nvSpPr>
          <p:cNvPr id="3" name="Content Placeholder 2">
            <a:extLst>
              <a:ext uri="{FF2B5EF4-FFF2-40B4-BE49-F238E27FC236}">
                <a16:creationId xmlns:a16="http://schemas.microsoft.com/office/drawing/2014/main" id="{AE41EE28-5426-E242-BB6C-C848FB7EBE78}"/>
              </a:ext>
            </a:extLst>
          </p:cNvPr>
          <p:cNvSpPr>
            <a:spLocks noGrp="1"/>
          </p:cNvSpPr>
          <p:nvPr>
            <p:ph idx="1"/>
          </p:nvPr>
        </p:nvSpPr>
        <p:spPr>
          <a:xfrm>
            <a:off x="419100" y="2033094"/>
            <a:ext cx="10681716" cy="1226602"/>
          </a:xfrm>
        </p:spPr>
        <p:txBody>
          <a:bodyPr/>
          <a:lstStyle/>
          <a:p>
            <a:pPr marL="0" indent="0">
              <a:buNone/>
            </a:pPr>
            <a:r>
              <a:rPr lang="en-CA" sz="2000"/>
              <a:t>For patients experiencing major trauma in whom pharmacological prophylaxis is used, the panel suggests using </a:t>
            </a:r>
            <a:r>
              <a:rPr lang="en-CA" sz="2000" b="1">
                <a:solidFill>
                  <a:srgbClr val="E53F2F"/>
                </a:solidFill>
              </a:rPr>
              <a:t>either LMWH or UFH</a:t>
            </a:r>
            <a:r>
              <a:rPr lang="en-CA" sz="2000">
                <a:solidFill>
                  <a:srgbClr val="E53F2F"/>
                </a:solidFill>
              </a:rPr>
              <a:t> </a:t>
            </a:r>
            <a:r>
              <a:rPr lang="en-CA" sz="2000" i="1"/>
              <a:t>(conditional recommendation, low certainty)</a:t>
            </a:r>
          </a:p>
          <a:p>
            <a:pPr marL="0" indent="0">
              <a:buNone/>
            </a:pPr>
            <a:br>
              <a:rPr lang="en-CA" sz="2000" b="1">
                <a:solidFill>
                  <a:srgbClr val="946A95"/>
                </a:solidFill>
              </a:rPr>
            </a:br>
            <a:r>
              <a:rPr lang="en-CA" sz="2000" b="1">
                <a:solidFill>
                  <a:srgbClr val="946A95"/>
                </a:solidFill>
              </a:rPr>
              <a:t>LMWH prophylaxis </a:t>
            </a:r>
            <a:r>
              <a:rPr lang="en-CA" sz="2000" b="1"/>
              <a:t>compared with </a:t>
            </a:r>
            <a:r>
              <a:rPr lang="en-CA" sz="2000" b="1">
                <a:solidFill>
                  <a:srgbClr val="92B060"/>
                </a:solidFill>
              </a:rPr>
              <a:t>UFH prophylaxis</a:t>
            </a:r>
            <a:r>
              <a:rPr lang="en-CA" sz="2000" b="1"/>
              <a:t>:</a:t>
            </a:r>
          </a:p>
        </p:txBody>
      </p:sp>
      <p:sp>
        <p:nvSpPr>
          <p:cNvPr id="12" name="Oval 11">
            <a:extLst>
              <a:ext uri="{FF2B5EF4-FFF2-40B4-BE49-F238E27FC236}">
                <a16:creationId xmlns:a16="http://schemas.microsoft.com/office/drawing/2014/main" id="{9468D096-8617-0F40-8B99-338FAE8C6D26}"/>
              </a:ext>
            </a:extLst>
          </p:cNvPr>
          <p:cNvSpPr/>
          <p:nvPr/>
        </p:nvSpPr>
        <p:spPr>
          <a:xfrm>
            <a:off x="2331824" y="4449149"/>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13" name="Oval 12">
            <a:extLst>
              <a:ext uri="{FF2B5EF4-FFF2-40B4-BE49-F238E27FC236}">
                <a16:creationId xmlns:a16="http://schemas.microsoft.com/office/drawing/2014/main" id="{5EAEFB4A-FAE2-E045-B860-10DDFE668193}"/>
              </a:ext>
            </a:extLst>
          </p:cNvPr>
          <p:cNvSpPr/>
          <p:nvPr/>
        </p:nvSpPr>
        <p:spPr>
          <a:xfrm>
            <a:off x="2331824" y="4933781"/>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14" name="Oval 13">
            <a:extLst>
              <a:ext uri="{FF2B5EF4-FFF2-40B4-BE49-F238E27FC236}">
                <a16:creationId xmlns:a16="http://schemas.microsoft.com/office/drawing/2014/main" id="{5B8582F5-BF40-8E43-9F7B-9B4A1905496D}"/>
              </a:ext>
            </a:extLst>
          </p:cNvPr>
          <p:cNvSpPr/>
          <p:nvPr/>
        </p:nvSpPr>
        <p:spPr>
          <a:xfrm>
            <a:off x="2331824" y="5336117"/>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15" name="Oval 14">
            <a:extLst>
              <a:ext uri="{FF2B5EF4-FFF2-40B4-BE49-F238E27FC236}">
                <a16:creationId xmlns:a16="http://schemas.microsoft.com/office/drawing/2014/main" id="{01BC903B-9808-574D-A342-4C75633552CB}"/>
              </a:ext>
            </a:extLst>
          </p:cNvPr>
          <p:cNvSpPr/>
          <p:nvPr/>
        </p:nvSpPr>
        <p:spPr>
          <a:xfrm>
            <a:off x="2331824" y="5939621"/>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10" name="TextBox 9">
            <a:extLst>
              <a:ext uri="{FF2B5EF4-FFF2-40B4-BE49-F238E27FC236}">
                <a16:creationId xmlns:a16="http://schemas.microsoft.com/office/drawing/2014/main" id="{4ADA9EA6-83E3-4DD9-9B7D-A29BF1D652C2}"/>
              </a:ext>
            </a:extLst>
          </p:cNvPr>
          <p:cNvSpPr txBox="1"/>
          <p:nvPr/>
        </p:nvSpPr>
        <p:spPr>
          <a:xfrm>
            <a:off x="8053457" y="6345076"/>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1" name="Oval 10">
            <a:extLst>
              <a:ext uri="{FF2B5EF4-FFF2-40B4-BE49-F238E27FC236}">
                <a16:creationId xmlns:a16="http://schemas.microsoft.com/office/drawing/2014/main" id="{54188813-7778-4CD8-9B35-A59F580A270D}"/>
              </a:ext>
            </a:extLst>
          </p:cNvPr>
          <p:cNvSpPr/>
          <p:nvPr/>
        </p:nvSpPr>
        <p:spPr>
          <a:xfrm>
            <a:off x="10256438" y="6404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BF1C783-BB6B-40E1-96C3-B51D3BA79C17}"/>
              </a:ext>
            </a:extLst>
          </p:cNvPr>
          <p:cNvSpPr/>
          <p:nvPr/>
        </p:nvSpPr>
        <p:spPr>
          <a:xfrm>
            <a:off x="11170838" y="6404428"/>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1E5876C-DED6-45FC-A5A8-41E873FC8FDF}"/>
              </a:ext>
            </a:extLst>
          </p:cNvPr>
          <p:cNvSpPr/>
          <p:nvPr/>
        </p:nvSpPr>
        <p:spPr>
          <a:xfrm>
            <a:off x="11864112" y="6404428"/>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33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bIns="0"/>
          <a:lstStyle/>
          <a:p>
            <a:r>
              <a:rPr lang="en-CA" b="1"/>
              <a:t>Case 2: Conclusion</a:t>
            </a:r>
            <a:endParaRPr lang="en-CA"/>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lstStyle/>
          <a:p>
            <a:pPr marL="0" indent="0">
              <a:buNone/>
            </a:pPr>
            <a:r>
              <a:rPr lang="en-CA"/>
              <a:t>Your patient is started on prophylactic LMWH for VTE prophylaxis.</a:t>
            </a:r>
          </a:p>
          <a:p>
            <a:pPr marL="0" indent="0">
              <a:buNone/>
            </a:pPr>
            <a:endParaRPr lang="en-CA"/>
          </a:p>
          <a:p>
            <a:pPr marL="0" indent="0">
              <a:buNone/>
            </a:pPr>
            <a:r>
              <a:rPr lang="en-CA"/>
              <a:t>There are no signs of recurrent bleeding and she is discharged from the intensive care unit to the neurosurgical ward in stable condition. </a:t>
            </a:r>
          </a:p>
          <a:p>
            <a:pPr marL="0" indent="0">
              <a:buNone/>
            </a:pPr>
            <a:endParaRPr lang="en-CA"/>
          </a:p>
          <a:p>
            <a:pPr marL="0" indent="0">
              <a:buNone/>
            </a:pPr>
            <a:r>
              <a:rPr lang="en-CA"/>
              <a:t>While in hospital she does not develop VTE and is subsequently discharged to rehabilitation.</a:t>
            </a:r>
          </a:p>
        </p:txBody>
      </p:sp>
    </p:spTree>
    <p:extLst>
      <p:ext uri="{BB962C8B-B14F-4D97-AF65-F5344CB8AC3E}">
        <p14:creationId xmlns:p14="http://schemas.microsoft.com/office/powerpoint/2010/main" val="45448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bIns="0"/>
          <a:lstStyle/>
          <a:p>
            <a:r>
              <a:rPr lang="en-CA" b="1"/>
              <a:t>Case 3: Neurosurgery</a:t>
            </a:r>
            <a:endParaRPr lang="en-CA"/>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normAutofit/>
          </a:bodyPr>
          <a:lstStyle/>
          <a:p>
            <a:pPr marL="0" indent="0">
              <a:buNone/>
            </a:pPr>
            <a:r>
              <a:rPr lang="en-CA" sz="2400"/>
              <a:t>35 year old female with 4 x 4 cm meningioma causing mild mass effect</a:t>
            </a:r>
          </a:p>
          <a:p>
            <a:pPr marL="0" indent="0">
              <a:buNone/>
            </a:pPr>
            <a:r>
              <a:rPr lang="en-CA" sz="2400" b="1">
                <a:solidFill>
                  <a:srgbClr val="E53F2F"/>
                </a:solidFill>
              </a:rPr>
              <a:t>Past Medical History: </a:t>
            </a:r>
            <a:r>
              <a:rPr lang="en-CA" sz="2400"/>
              <a:t>healthy</a:t>
            </a:r>
          </a:p>
          <a:p>
            <a:pPr marL="0" indent="0">
              <a:buNone/>
            </a:pPr>
            <a:r>
              <a:rPr lang="en-CA" sz="2400" b="1">
                <a:solidFill>
                  <a:srgbClr val="E53F2F"/>
                </a:solidFill>
              </a:rPr>
              <a:t>Medications:</a:t>
            </a:r>
            <a:r>
              <a:rPr lang="en-CA" sz="2400">
                <a:solidFill>
                  <a:srgbClr val="E53F2F"/>
                </a:solidFill>
              </a:rPr>
              <a:t> </a:t>
            </a:r>
            <a:r>
              <a:rPr lang="en-CA" sz="2400"/>
              <a:t>none</a:t>
            </a:r>
          </a:p>
          <a:p>
            <a:pPr marL="0" indent="0">
              <a:buNone/>
            </a:pPr>
            <a:r>
              <a:rPr lang="en-CA" sz="2400" b="1">
                <a:solidFill>
                  <a:srgbClr val="E53F2F"/>
                </a:solidFill>
              </a:rPr>
              <a:t>Exam: </a:t>
            </a:r>
            <a:r>
              <a:rPr lang="en-CA" sz="2400"/>
              <a:t>Normal vital signs. Surgical site clean and dry. Weight 70 kg.</a:t>
            </a:r>
            <a:endParaRPr lang="en-CA" sz="2400" b="1"/>
          </a:p>
          <a:p>
            <a:pPr marL="0" indent="0">
              <a:buNone/>
            </a:pPr>
            <a:r>
              <a:rPr lang="en-CA" sz="2400" b="1">
                <a:solidFill>
                  <a:srgbClr val="E53F2F"/>
                </a:solidFill>
              </a:rPr>
              <a:t>Clinical Course</a:t>
            </a:r>
          </a:p>
          <a:p>
            <a:r>
              <a:rPr lang="en-CA" sz="2400"/>
              <a:t>Undergoes uneventful neurosurgical resection of this benign tumour</a:t>
            </a:r>
          </a:p>
          <a:p>
            <a:r>
              <a:rPr lang="en-CA" sz="2400"/>
              <a:t>Admitted to neurosurgical ward post-operatively</a:t>
            </a:r>
          </a:p>
          <a:p>
            <a:r>
              <a:rPr lang="en-CA" sz="2400"/>
              <a:t>Transferring out of bed and walking to bathroom independently</a:t>
            </a:r>
          </a:p>
        </p:txBody>
      </p:sp>
    </p:spTree>
    <p:extLst>
      <p:ext uri="{BB962C8B-B14F-4D97-AF65-F5344CB8AC3E}">
        <p14:creationId xmlns:p14="http://schemas.microsoft.com/office/powerpoint/2010/main" val="97025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594182"/>
            <a:ext cx="10972800" cy="3954624"/>
          </a:xfrm>
        </p:spPr>
        <p:txBody>
          <a:bodyPr>
            <a:noAutofit/>
          </a:bodyPr>
          <a:lstStyle/>
          <a:p>
            <a:pPr marL="0" indent="0">
              <a:buNone/>
            </a:pPr>
            <a:r>
              <a:rPr lang="en-CA" sz="2000" b="1"/>
              <a:t>You are seeing this patient on post-operative day #1 following her meningioma resection. She is ambulating and is expected to be in hospital for the next 5 to 7 days while she recovers. She has no prior history of thrombosis.</a:t>
            </a:r>
          </a:p>
          <a:p>
            <a:pPr marL="0" indent="0">
              <a:buNone/>
            </a:pPr>
            <a:endParaRPr lang="en-CA" sz="2000" b="1"/>
          </a:p>
          <a:p>
            <a:pPr marL="0" indent="0">
              <a:buNone/>
            </a:pPr>
            <a:r>
              <a:rPr lang="en-CA" sz="2000" b="1"/>
              <a:t>What should she receive for post-operative VTE prophylaxis?</a:t>
            </a:r>
          </a:p>
          <a:p>
            <a:pPr marL="0" indent="0">
              <a:buNone/>
            </a:pPr>
            <a:endParaRPr lang="en-CA" sz="2000"/>
          </a:p>
          <a:p>
            <a:pPr marL="514350" indent="-514350">
              <a:buAutoNum type="alphaUcPeriod"/>
            </a:pPr>
            <a:r>
              <a:rPr lang="en-CA" sz="2000"/>
              <a:t>No pharmacologic prophylaxis</a:t>
            </a:r>
          </a:p>
          <a:p>
            <a:pPr marL="514350" indent="-514350">
              <a:buAutoNum type="alphaUcPeriod"/>
            </a:pPr>
            <a:r>
              <a:rPr lang="en-CA" sz="2000"/>
              <a:t>LMWH</a:t>
            </a:r>
          </a:p>
          <a:p>
            <a:pPr marL="514350" indent="-514350">
              <a:buAutoNum type="alphaUcPeriod"/>
            </a:pPr>
            <a:r>
              <a:rPr lang="en-CA" sz="2000"/>
              <a:t>UFH</a:t>
            </a:r>
          </a:p>
          <a:p>
            <a:pPr marL="514350" indent="-514350">
              <a:buAutoNum type="alphaUcPeriod"/>
            </a:pPr>
            <a:r>
              <a:rPr lang="en-CA" sz="2000"/>
              <a:t>Prophylactic IVC filter insertion</a:t>
            </a:r>
          </a:p>
        </p:txBody>
      </p:sp>
      <p:sp>
        <p:nvSpPr>
          <p:cNvPr id="4" name="Rectangle 3">
            <a:extLst>
              <a:ext uri="{FF2B5EF4-FFF2-40B4-BE49-F238E27FC236}">
                <a16:creationId xmlns:a16="http://schemas.microsoft.com/office/drawing/2014/main" id="{99BAD767-7BAB-4B53-9712-EA8DCDE89366}"/>
              </a:ext>
            </a:extLst>
          </p:cNvPr>
          <p:cNvSpPr/>
          <p:nvPr/>
        </p:nvSpPr>
        <p:spPr>
          <a:xfrm>
            <a:off x="291084" y="3639312"/>
            <a:ext cx="4582668" cy="429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7704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p:txBody>
          <a:bodyPr/>
          <a:lstStyle/>
          <a:p>
            <a:r>
              <a:rPr lang="en-CA"/>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p:txBody>
          <a:bodyPr>
            <a:normAutofit fontScale="92500" lnSpcReduction="20000"/>
          </a:bodyPr>
          <a:lstStyle/>
          <a:p>
            <a:pPr marL="514350" indent="-514350">
              <a:buFont typeface="+mj-lt"/>
              <a:buAutoNum type="arabicPeriod"/>
            </a:pPr>
            <a:r>
              <a:rPr lang="en-CA" b="1"/>
              <a:t>Prevention of VTE in Surgical Hospitalized Patients</a:t>
            </a:r>
          </a:p>
          <a:p>
            <a:pPr marL="514350" indent="-514350">
              <a:buFont typeface="+mj-lt"/>
              <a:buAutoNum type="arabicPeriod"/>
            </a:pPr>
            <a:r>
              <a:rPr lang="en-CA">
                <a:solidFill>
                  <a:schemeClr val="bg2">
                    <a:lumMod val="50000"/>
                  </a:schemeClr>
                </a:solidFill>
              </a:rPr>
              <a:t>Prevention of VTE in Medical Hospitalized Patients</a:t>
            </a:r>
          </a:p>
          <a:p>
            <a:pPr marL="514350" indent="-514350">
              <a:buFont typeface="+mj-lt"/>
              <a:buAutoNum type="arabicPeriod"/>
            </a:pPr>
            <a:r>
              <a:rPr lang="en-CA">
                <a:solidFill>
                  <a:schemeClr val="tx1">
                    <a:lumMod val="50000"/>
                    <a:lumOff val="50000"/>
                  </a:schemeClr>
                </a:solidFill>
              </a:rPr>
              <a:t>Treatment of Acute VTE (DVT and PE)</a:t>
            </a:r>
          </a:p>
          <a:p>
            <a:pPr marL="514350" indent="-514350">
              <a:buFont typeface="+mj-lt"/>
              <a:buAutoNum type="arabicPeriod"/>
            </a:pPr>
            <a:r>
              <a:rPr lang="en-CA">
                <a:solidFill>
                  <a:schemeClr val="tx1">
                    <a:lumMod val="50000"/>
                    <a:lumOff val="50000"/>
                  </a:schemeClr>
                </a:solidFill>
              </a:rPr>
              <a:t>Optimal Management of Anticoagulation Therapy</a:t>
            </a:r>
          </a:p>
          <a:p>
            <a:pPr marL="514350" indent="-514350">
              <a:buFont typeface="+mj-lt"/>
              <a:buAutoNum type="arabicPeriod"/>
            </a:pPr>
            <a:r>
              <a:rPr lang="en-CA">
                <a:solidFill>
                  <a:schemeClr val="tx1">
                    <a:lumMod val="50000"/>
                    <a:lumOff val="50000"/>
                  </a:schemeClr>
                </a:solidFill>
              </a:rPr>
              <a:t>Prevention and Treatment of VTE in Patients with Cancer</a:t>
            </a:r>
          </a:p>
          <a:p>
            <a:pPr marL="514350" indent="-514350">
              <a:buFont typeface="+mj-lt"/>
              <a:buAutoNum type="arabicPeriod"/>
            </a:pPr>
            <a:r>
              <a:rPr lang="en-CA">
                <a:solidFill>
                  <a:schemeClr val="tx1">
                    <a:lumMod val="50000"/>
                    <a:lumOff val="50000"/>
                  </a:schemeClr>
                </a:solidFill>
              </a:rPr>
              <a:t>Heparin-Induced Thrombocytopenia (HIT)</a:t>
            </a:r>
          </a:p>
          <a:p>
            <a:pPr marL="514350" indent="-514350">
              <a:buFont typeface="+mj-lt"/>
              <a:buAutoNum type="arabicPeriod"/>
            </a:pPr>
            <a:r>
              <a:rPr lang="en-CA">
                <a:solidFill>
                  <a:schemeClr val="tx1">
                    <a:lumMod val="50000"/>
                    <a:lumOff val="50000"/>
                  </a:schemeClr>
                </a:solidFill>
              </a:rPr>
              <a:t>Thrombophilia</a:t>
            </a:r>
          </a:p>
          <a:p>
            <a:pPr marL="514350" indent="-514350">
              <a:buFont typeface="+mj-lt"/>
              <a:buAutoNum type="arabicPeriod"/>
            </a:pPr>
            <a:r>
              <a:rPr lang="en-CA">
                <a:solidFill>
                  <a:schemeClr val="tx1">
                    <a:lumMod val="50000"/>
                    <a:lumOff val="50000"/>
                  </a:schemeClr>
                </a:solidFill>
              </a:rPr>
              <a:t>Pediatric VTE</a:t>
            </a:r>
          </a:p>
          <a:p>
            <a:pPr marL="514350" indent="-514350">
              <a:buFont typeface="+mj-lt"/>
              <a:buAutoNum type="arabicPeriod"/>
            </a:pPr>
            <a:r>
              <a:rPr lang="en-CA">
                <a:solidFill>
                  <a:schemeClr val="tx1">
                    <a:lumMod val="50000"/>
                    <a:lumOff val="50000"/>
                  </a:schemeClr>
                </a:solidFill>
              </a:rPr>
              <a:t>VTE in the Context of Pregnancy</a:t>
            </a:r>
          </a:p>
          <a:p>
            <a:pPr marL="514350" indent="-514350">
              <a:buFont typeface="+mj-lt"/>
              <a:buAutoNum type="arabicPeriod"/>
            </a:pPr>
            <a:r>
              <a:rPr lang="en-CA">
                <a:solidFill>
                  <a:schemeClr val="tx1">
                    <a:lumMod val="50000"/>
                    <a:lumOff val="50000"/>
                  </a:schemeClr>
                </a:solidFill>
              </a:rPr>
              <a:t>Diagnosis of VTE</a:t>
            </a:r>
          </a:p>
        </p:txBody>
      </p:sp>
    </p:spTree>
    <p:extLst>
      <p:ext uri="{BB962C8B-B14F-4D97-AF65-F5344CB8AC3E}">
        <p14:creationId xmlns:p14="http://schemas.microsoft.com/office/powerpoint/2010/main" val="3979574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extLst>
              <p:ext uri="{D42A27DB-BD31-4B8C-83A1-F6EECF244321}">
                <p14:modId xmlns:p14="http://schemas.microsoft.com/office/powerpoint/2010/main" val="3862603214"/>
              </p:ext>
            </p:extLst>
          </p:nvPr>
        </p:nvGraphicFramePr>
        <p:xfrm>
          <a:off x="419100" y="3429000"/>
          <a:ext cx="7685311" cy="3081033"/>
        </p:xfrm>
        <a:graphic>
          <a:graphicData uri="http://schemas.openxmlformats.org/drawingml/2006/table">
            <a:tbl>
              <a:tblPr firstRow="1" bandRow="1">
                <a:tableStyleId>{5940675A-B579-460E-94D1-54222C63F5DA}</a:tableStyleId>
              </a:tblPr>
              <a:tblGrid>
                <a:gridCol w="1686823">
                  <a:extLst>
                    <a:ext uri="{9D8B030D-6E8A-4147-A177-3AD203B41FA5}">
                      <a16:colId xmlns:a16="http://schemas.microsoft.com/office/drawing/2014/main" val="325642109"/>
                    </a:ext>
                  </a:extLst>
                </a:gridCol>
                <a:gridCol w="1444866">
                  <a:extLst>
                    <a:ext uri="{9D8B030D-6E8A-4147-A177-3AD203B41FA5}">
                      <a16:colId xmlns:a16="http://schemas.microsoft.com/office/drawing/2014/main" val="815985156"/>
                    </a:ext>
                  </a:extLst>
                </a:gridCol>
                <a:gridCol w="2196410">
                  <a:extLst>
                    <a:ext uri="{9D8B030D-6E8A-4147-A177-3AD203B41FA5}">
                      <a16:colId xmlns:a16="http://schemas.microsoft.com/office/drawing/2014/main" val="1109489225"/>
                    </a:ext>
                  </a:extLst>
                </a:gridCol>
                <a:gridCol w="2357212">
                  <a:extLst>
                    <a:ext uri="{9D8B030D-6E8A-4147-A177-3AD203B41FA5}">
                      <a16:colId xmlns:a16="http://schemas.microsoft.com/office/drawing/2014/main" val="738517967"/>
                    </a:ext>
                  </a:extLst>
                </a:gridCol>
              </a:tblGrid>
              <a:tr h="285281">
                <a:tc rowSpan="2">
                  <a:txBody>
                    <a:bodyPr/>
                    <a:lstStyle/>
                    <a:p>
                      <a:r>
                        <a:rPr lang="en-CA" sz="1400" b="1">
                          <a:solidFill>
                            <a:schemeClr val="bg1"/>
                          </a:solidFill>
                        </a:rPr>
                        <a:t>Outcomes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rowSpan="2">
                  <a:txBody>
                    <a:bodyPr/>
                    <a:lstStyle/>
                    <a:p>
                      <a:pPr algn="ctr"/>
                      <a:r>
                        <a:rPr lang="en-CA" sz="1400" b="1">
                          <a:solidFill>
                            <a:schemeClr val="bg1"/>
                          </a:solidFill>
                        </a:rPr>
                        <a:t>Relative effect (95% CI)</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gridSpan="2">
                  <a:txBody>
                    <a:bodyPr/>
                    <a:lstStyle/>
                    <a:p>
                      <a:pPr algn="ctr"/>
                      <a:r>
                        <a:rPr lang="en-CA" sz="1400" b="1">
                          <a:solidFill>
                            <a:schemeClr val="bg1"/>
                          </a:solidFill>
                        </a:rPr>
                        <a:t>Anticipated absolute effects (95% CI)</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3F2F"/>
                    </a:solidFill>
                  </a:tcPr>
                </a:tc>
                <a:tc hMerge="1">
                  <a:txBody>
                    <a:bodyPr/>
                    <a:lstStyle/>
                    <a:p>
                      <a:endParaRPr lang="en-CA" sz="2400"/>
                    </a:p>
                  </a:txBody>
                  <a:tcPr/>
                </a:tc>
                <a:extLst>
                  <a:ext uri="{0D108BD9-81ED-4DB2-BD59-A6C34878D82A}">
                    <a16:rowId xmlns:a16="http://schemas.microsoft.com/office/drawing/2014/main" val="3135809784"/>
                  </a:ext>
                </a:extLst>
              </a:tr>
              <a:tr h="484978">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a:t>
                      </a:r>
                      <a:br>
                        <a:rPr lang="en-CA" sz="1400" b="0" i="1">
                          <a:solidFill>
                            <a:schemeClr val="tx1">
                              <a:lumMod val="50000"/>
                              <a:lumOff val="50000"/>
                            </a:schemeClr>
                          </a:solidFill>
                        </a:rPr>
                      </a:br>
                      <a:r>
                        <a:rPr lang="en-CA" sz="1400" b="1" i="1">
                          <a:solidFill>
                            <a:srgbClr val="92B060"/>
                          </a:solidFill>
                        </a:rPr>
                        <a:t>No Pharmacologic</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0" i="1">
                          <a:solidFill>
                            <a:schemeClr val="tx1">
                              <a:lumMod val="50000"/>
                              <a:lumOff val="50000"/>
                            </a:schemeClr>
                          </a:solidFill>
                        </a:rPr>
                        <a:t>Risk difference with </a:t>
                      </a:r>
                      <a:r>
                        <a:rPr lang="en-CA" sz="1400" b="1" i="1">
                          <a:solidFill>
                            <a:srgbClr val="946A95"/>
                          </a:solidFill>
                        </a:rPr>
                        <a:t>Pharmacologic</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1411830735"/>
                  </a:ext>
                </a:extLst>
              </a:tr>
              <a:tr h="456449">
                <a:tc>
                  <a:txBody>
                    <a:bodyPr/>
                    <a:lstStyle/>
                    <a:p>
                      <a:r>
                        <a:rPr lang="en-CA" sz="1400">
                          <a:solidFill>
                            <a:schemeClr val="tx1">
                              <a:lumMod val="50000"/>
                              <a:lumOff val="50000"/>
                            </a:schemeClr>
                          </a:solidFill>
                        </a:rPr>
                        <a:t>Mortality</a:t>
                      </a:r>
                    </a:p>
                  </a:txBody>
                  <a:tcPr marL="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RR 1.27</a:t>
                      </a:r>
                    </a:p>
                    <a:p>
                      <a:pPr algn="ctr"/>
                      <a:r>
                        <a:rPr lang="en-CA" sz="1100">
                          <a:solidFill>
                            <a:schemeClr val="tx1">
                              <a:lumMod val="50000"/>
                              <a:lumOff val="50000"/>
                            </a:schemeClr>
                          </a:solidFill>
                        </a:rPr>
                        <a:t>(0.57 to 2.86)</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a:solidFill>
                            <a:schemeClr val="tx1">
                              <a:lumMod val="50000"/>
                              <a:lumOff val="50000"/>
                            </a:schemeClr>
                          </a:solidFill>
                        </a:rPr>
                        <a:t>35 per 1,000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9 more deaths per 1,000 </a:t>
                      </a:r>
                    </a:p>
                    <a:p>
                      <a:pPr algn="ctr"/>
                      <a:r>
                        <a:rPr lang="en-CA" sz="1200">
                          <a:solidFill>
                            <a:schemeClr val="tx1">
                              <a:lumMod val="50000"/>
                              <a:lumOff val="50000"/>
                            </a:schemeClr>
                          </a:solidFill>
                        </a:rPr>
                        <a:t>(15 fewer to 65 more)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723598946"/>
                  </a:ext>
                </a:extLst>
              </a:tr>
              <a:tr h="456449">
                <a:tc>
                  <a:txBody>
                    <a:bodyPr/>
                    <a:lstStyle/>
                    <a:p>
                      <a:r>
                        <a:rPr lang="en-CA" sz="1400">
                          <a:solidFill>
                            <a:schemeClr val="tx1">
                              <a:lumMod val="50000"/>
                              <a:lumOff val="50000"/>
                            </a:schemeClr>
                          </a:solidFill>
                        </a:rPr>
                        <a:t>Symptomatic PE</a:t>
                      </a:r>
                    </a:p>
                  </a:txBody>
                  <a:tcPr marL="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RR 0.84</a:t>
                      </a:r>
                    </a:p>
                    <a:p>
                      <a:pPr algn="ctr"/>
                      <a:r>
                        <a:rPr lang="en-CA" sz="1100">
                          <a:solidFill>
                            <a:schemeClr val="tx1">
                              <a:lumMod val="50000"/>
                              <a:lumOff val="50000"/>
                            </a:schemeClr>
                          </a:solidFill>
                        </a:rPr>
                        <a:t>(0.03 to 27.42)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a:solidFill>
                            <a:schemeClr val="tx1">
                              <a:lumMod val="50000"/>
                              <a:lumOff val="50000"/>
                            </a:schemeClr>
                          </a:solidFill>
                        </a:rPr>
                        <a:t>2 per 1,000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0 fewer PE per 1,000</a:t>
                      </a:r>
                    </a:p>
                    <a:p>
                      <a:pPr algn="ctr"/>
                      <a:r>
                        <a:rPr lang="en-CA" sz="1200">
                          <a:solidFill>
                            <a:schemeClr val="tx1">
                              <a:lumMod val="50000"/>
                              <a:lumOff val="50000"/>
                            </a:schemeClr>
                          </a:solidFill>
                        </a:rPr>
                        <a:t>(2 fewer to 53 more)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3030586795"/>
                  </a:ext>
                </a:extLst>
              </a:tr>
              <a:tr h="484978">
                <a:tc>
                  <a:txBody>
                    <a:bodyPr/>
                    <a:lstStyle/>
                    <a:p>
                      <a:r>
                        <a:rPr lang="en-CA" sz="1400">
                          <a:solidFill>
                            <a:schemeClr val="tx1">
                              <a:lumMod val="50000"/>
                              <a:lumOff val="50000"/>
                            </a:schemeClr>
                          </a:solidFill>
                        </a:rPr>
                        <a:t>Symptomatic proximal DVT</a:t>
                      </a:r>
                    </a:p>
                  </a:txBody>
                  <a:tcPr marL="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RR 0.50</a:t>
                      </a:r>
                    </a:p>
                    <a:p>
                      <a:pPr algn="ctr"/>
                      <a:r>
                        <a:rPr lang="en-CA" sz="1100">
                          <a:solidFill>
                            <a:schemeClr val="tx1">
                              <a:lumMod val="50000"/>
                              <a:lumOff val="50000"/>
                            </a:schemeClr>
                          </a:solidFill>
                        </a:rPr>
                        <a:t>(0.30 to 0.84)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a:solidFill>
                            <a:schemeClr val="tx1">
                              <a:lumMod val="50000"/>
                              <a:lumOff val="50000"/>
                            </a:schemeClr>
                          </a:solidFill>
                        </a:rPr>
                        <a:t>12 per 1,000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6 fewer DVT per 1,000</a:t>
                      </a:r>
                    </a:p>
                    <a:p>
                      <a:pPr algn="ctr"/>
                      <a:r>
                        <a:rPr lang="en-CA" sz="1200">
                          <a:solidFill>
                            <a:schemeClr val="tx1">
                              <a:lumMod val="50000"/>
                              <a:lumOff val="50000"/>
                            </a:schemeClr>
                          </a:solidFill>
                        </a:rPr>
                        <a:t>(8 fewer to 2 fewer)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1136894961"/>
                  </a:ext>
                </a:extLst>
              </a:tr>
              <a:tr h="456449">
                <a:tc>
                  <a:txBody>
                    <a:bodyPr/>
                    <a:lstStyle/>
                    <a:p>
                      <a:r>
                        <a:rPr lang="en-CA" sz="1400">
                          <a:solidFill>
                            <a:schemeClr val="tx1">
                              <a:lumMod val="50000"/>
                              <a:lumOff val="50000"/>
                            </a:schemeClr>
                          </a:solidFill>
                        </a:rPr>
                        <a:t>Major bleeding</a:t>
                      </a:r>
                    </a:p>
                  </a:txBody>
                  <a:tcPr marL="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RR 1.57</a:t>
                      </a:r>
                    </a:p>
                    <a:p>
                      <a:pPr algn="ctr"/>
                      <a:r>
                        <a:rPr lang="en-CA" sz="1100">
                          <a:solidFill>
                            <a:schemeClr val="tx1">
                              <a:lumMod val="50000"/>
                              <a:lumOff val="50000"/>
                            </a:schemeClr>
                          </a:solidFill>
                        </a:rPr>
                        <a:t>(0.70 to 3.50)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a:solidFill>
                            <a:schemeClr val="tx1">
                              <a:lumMod val="50000"/>
                              <a:lumOff val="50000"/>
                            </a:schemeClr>
                          </a:solidFill>
                        </a:rPr>
                        <a:t>17 per 1,000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10 more bleeds per 1,000</a:t>
                      </a:r>
                    </a:p>
                    <a:p>
                      <a:pPr algn="ctr"/>
                      <a:r>
                        <a:rPr lang="en-CA" sz="1200">
                          <a:solidFill>
                            <a:schemeClr val="tx1">
                              <a:lumMod val="50000"/>
                              <a:lumOff val="50000"/>
                            </a:schemeClr>
                          </a:solidFill>
                        </a:rPr>
                        <a:t>(5 fewer to 43 more)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3581336454"/>
                  </a:ext>
                </a:extLst>
              </a:tr>
              <a:tr h="456449">
                <a:tc>
                  <a:txBody>
                    <a:bodyPr/>
                    <a:lstStyle/>
                    <a:p>
                      <a:r>
                        <a:rPr lang="en-CA" sz="1400">
                          <a:solidFill>
                            <a:schemeClr val="tx1">
                              <a:lumMod val="50000"/>
                              <a:lumOff val="50000"/>
                            </a:schemeClr>
                          </a:solidFill>
                        </a:rPr>
                        <a:t>Re-operation</a:t>
                      </a:r>
                    </a:p>
                  </a:txBody>
                  <a:tcPr marL="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RR 0.43</a:t>
                      </a:r>
                    </a:p>
                    <a:p>
                      <a:pPr algn="ctr"/>
                      <a:r>
                        <a:rPr lang="en-CA" sz="1100">
                          <a:solidFill>
                            <a:schemeClr val="tx1">
                              <a:lumMod val="50000"/>
                              <a:lumOff val="50000"/>
                            </a:schemeClr>
                          </a:solidFill>
                        </a:rPr>
                        <a:t>(0.06 to 2.84)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a:solidFill>
                            <a:schemeClr val="tx1">
                              <a:lumMod val="50000"/>
                              <a:lumOff val="50000"/>
                            </a:schemeClr>
                          </a:solidFill>
                        </a:rPr>
                        <a:t>31 per 1,000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tc>
                  <a:txBody>
                    <a:bodyPr/>
                    <a:lstStyle/>
                    <a:p>
                      <a:pPr algn="ctr"/>
                      <a:r>
                        <a:rPr lang="en-CA" sz="1400" b="1">
                          <a:solidFill>
                            <a:schemeClr val="tx1">
                              <a:lumMod val="50000"/>
                              <a:lumOff val="50000"/>
                            </a:schemeClr>
                          </a:solidFill>
                        </a:rPr>
                        <a:t>18 fewer re-OR per 1,000</a:t>
                      </a:r>
                    </a:p>
                    <a:p>
                      <a:pPr algn="ctr"/>
                      <a:r>
                        <a:rPr lang="en-CA" sz="1200">
                          <a:solidFill>
                            <a:schemeClr val="tx1">
                              <a:lumMod val="50000"/>
                              <a:lumOff val="50000"/>
                            </a:schemeClr>
                          </a:solidFill>
                        </a:rPr>
                        <a:t>(29 fewer to 57 more)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3F2"/>
                    </a:solidFill>
                  </a:tcPr>
                </a:tc>
                <a:extLst>
                  <a:ext uri="{0D108BD9-81ED-4DB2-BD59-A6C34878D82A}">
                    <a16:rowId xmlns:a16="http://schemas.microsoft.com/office/drawing/2014/main" val="2006919496"/>
                  </a:ext>
                </a:extLst>
              </a:tr>
            </a:tbl>
          </a:graphicData>
        </a:graphic>
      </p:graphicFrame>
      <p:sp>
        <p:nvSpPr>
          <p:cNvPr id="11" name="TextBox 10">
            <a:extLst>
              <a:ext uri="{FF2B5EF4-FFF2-40B4-BE49-F238E27FC236}">
                <a16:creationId xmlns:a16="http://schemas.microsoft.com/office/drawing/2014/main" id="{8E8B74AC-793C-4D84-A585-FBABE651F845}"/>
              </a:ext>
            </a:extLst>
          </p:cNvPr>
          <p:cNvSpPr txBox="1"/>
          <p:nvPr/>
        </p:nvSpPr>
        <p:spPr>
          <a:xfrm>
            <a:off x="8790878" y="3429000"/>
            <a:ext cx="2168652" cy="1077218"/>
          </a:xfrm>
          <a:prstGeom prst="rect">
            <a:avLst/>
          </a:prstGeom>
          <a:solidFill>
            <a:srgbClr val="FCDCB0"/>
          </a:solidFill>
        </p:spPr>
        <p:txBody>
          <a:bodyPr wrap="square" rtlCol="0">
            <a:spAutoFit/>
          </a:bodyPr>
          <a:lstStyle/>
          <a:p>
            <a:pPr algn="ctr"/>
            <a:r>
              <a:rPr lang="en-CA" sz="1600">
                <a:solidFill>
                  <a:schemeClr val="tx1">
                    <a:lumMod val="50000"/>
                    <a:lumOff val="50000"/>
                  </a:schemeClr>
                </a:solidFill>
              </a:rPr>
              <a:t>These risk estimates, and the panel’s recommendations, are </a:t>
            </a:r>
            <a:r>
              <a:rPr lang="en-CA" sz="1600" b="1">
                <a:solidFill>
                  <a:schemeClr val="tx1">
                    <a:lumMod val="50000"/>
                    <a:lumOff val="50000"/>
                  </a:schemeClr>
                </a:solidFill>
              </a:rPr>
              <a:t>based on RCT data</a:t>
            </a:r>
            <a:r>
              <a:rPr lang="en-CA" sz="1600">
                <a:solidFill>
                  <a:schemeClr val="tx1">
                    <a:lumMod val="50000"/>
                    <a:lumOff val="50000"/>
                  </a:schemeClr>
                </a:solidFill>
              </a:rPr>
              <a:t>.</a:t>
            </a:r>
          </a:p>
        </p:txBody>
      </p:sp>
      <p:sp>
        <p:nvSpPr>
          <p:cNvPr id="17" name="Rectangle 16">
            <a:extLst>
              <a:ext uri="{FF2B5EF4-FFF2-40B4-BE49-F238E27FC236}">
                <a16:creationId xmlns:a16="http://schemas.microsoft.com/office/drawing/2014/main" id="{CAC7401B-D464-460A-8F1D-9C851C5F6F85}"/>
              </a:ext>
            </a:extLst>
          </p:cNvPr>
          <p:cNvSpPr/>
          <p:nvPr/>
        </p:nvSpPr>
        <p:spPr>
          <a:xfrm>
            <a:off x="419100" y="5614416"/>
            <a:ext cx="7685311" cy="417717"/>
          </a:xfrm>
          <a:prstGeom prst="rect">
            <a:avLst/>
          </a:prstGeom>
          <a:noFill/>
          <a:ln w="38100">
            <a:solidFill>
              <a:srgbClr val="E53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834CFE64-4FE5-4E58-A1EC-F7C46B086997}"/>
              </a:ext>
            </a:extLst>
          </p:cNvPr>
          <p:cNvSpPr txBox="1"/>
          <p:nvPr/>
        </p:nvSpPr>
        <p:spPr>
          <a:xfrm>
            <a:off x="8790878" y="4688046"/>
            <a:ext cx="2168652" cy="1323439"/>
          </a:xfrm>
          <a:prstGeom prst="rect">
            <a:avLst/>
          </a:prstGeom>
          <a:solidFill>
            <a:schemeClr val="accent6">
              <a:lumMod val="20000"/>
              <a:lumOff val="80000"/>
            </a:schemeClr>
          </a:solidFill>
        </p:spPr>
        <p:txBody>
          <a:bodyPr wrap="square" rtlCol="0">
            <a:spAutoFit/>
          </a:bodyPr>
          <a:lstStyle/>
          <a:p>
            <a:pPr algn="ctr"/>
            <a:r>
              <a:rPr lang="en-CA" sz="1600">
                <a:solidFill>
                  <a:schemeClr val="tx1">
                    <a:lumMod val="50000"/>
                    <a:lumOff val="50000"/>
                  </a:schemeClr>
                </a:solidFill>
              </a:rPr>
              <a:t>Patients undergoing neurosurgery will also routinely receive </a:t>
            </a:r>
            <a:r>
              <a:rPr lang="en-CA" sz="1600" b="1">
                <a:solidFill>
                  <a:schemeClr val="tx1">
                    <a:lumMod val="50000"/>
                    <a:lumOff val="50000"/>
                  </a:schemeClr>
                </a:solidFill>
              </a:rPr>
              <a:t>mechanical prophylaxis </a:t>
            </a:r>
            <a:r>
              <a:rPr lang="en-CA" sz="1600">
                <a:solidFill>
                  <a:schemeClr val="tx1">
                    <a:lumMod val="50000"/>
                    <a:lumOff val="50000"/>
                  </a:schemeClr>
                </a:solidFill>
              </a:rPr>
              <a:t>methods.</a:t>
            </a:r>
          </a:p>
        </p:txBody>
      </p:sp>
      <p:sp>
        <p:nvSpPr>
          <p:cNvPr id="2" name="Title 1">
            <a:extLst>
              <a:ext uri="{FF2B5EF4-FFF2-40B4-BE49-F238E27FC236}">
                <a16:creationId xmlns:a16="http://schemas.microsoft.com/office/drawing/2014/main" id="{0E10718A-8A5A-3E41-9F4E-97DBA8F948C8}"/>
              </a:ext>
            </a:extLst>
          </p:cNvPr>
          <p:cNvSpPr>
            <a:spLocks noGrp="1"/>
          </p:cNvSpPr>
          <p:nvPr>
            <p:ph type="title"/>
          </p:nvPr>
        </p:nvSpPr>
        <p:spPr>
          <a:xfrm>
            <a:off x="419100" y="1340570"/>
            <a:ext cx="9191244" cy="311954"/>
          </a:xfrm>
        </p:spPr>
        <p:txBody>
          <a:bodyPr/>
          <a:lstStyle/>
          <a:p>
            <a:r>
              <a:rPr lang="en-CA"/>
              <a:t>Recommendation</a:t>
            </a:r>
            <a:endParaRPr lang="en-US"/>
          </a:p>
        </p:txBody>
      </p:sp>
      <p:sp>
        <p:nvSpPr>
          <p:cNvPr id="3" name="Content Placeholder 2">
            <a:extLst>
              <a:ext uri="{FF2B5EF4-FFF2-40B4-BE49-F238E27FC236}">
                <a16:creationId xmlns:a16="http://schemas.microsoft.com/office/drawing/2014/main" id="{118CD76B-F5C9-E346-A689-4FB76070D29C}"/>
              </a:ext>
            </a:extLst>
          </p:cNvPr>
          <p:cNvSpPr>
            <a:spLocks noGrp="1"/>
          </p:cNvSpPr>
          <p:nvPr>
            <p:ph idx="1"/>
          </p:nvPr>
        </p:nvSpPr>
        <p:spPr>
          <a:xfrm>
            <a:off x="419100" y="2033094"/>
            <a:ext cx="11150754" cy="713539"/>
          </a:xfrm>
        </p:spPr>
        <p:txBody>
          <a:bodyPr/>
          <a:lstStyle/>
          <a:p>
            <a:pPr marL="0" indent="0">
              <a:buNone/>
            </a:pPr>
            <a:r>
              <a:rPr lang="en-CA" sz="2000"/>
              <a:t>For patients undergoing </a:t>
            </a:r>
            <a:r>
              <a:rPr lang="en-CA" sz="2000" b="1"/>
              <a:t>major neurosurgical procedures</a:t>
            </a:r>
            <a:r>
              <a:rPr lang="en-CA" sz="2000"/>
              <a:t>, the panel </a:t>
            </a:r>
            <a:r>
              <a:rPr lang="en-CA" sz="2000" b="1">
                <a:solidFill>
                  <a:srgbClr val="E53F2F"/>
                </a:solidFill>
              </a:rPr>
              <a:t>suggests</a:t>
            </a:r>
            <a:r>
              <a:rPr lang="en-CA" sz="2000"/>
              <a:t> </a:t>
            </a:r>
            <a:r>
              <a:rPr lang="en-CA" sz="2000" b="1" u="sng">
                <a:solidFill>
                  <a:srgbClr val="E53F2F"/>
                </a:solidFill>
              </a:rPr>
              <a:t>against</a:t>
            </a:r>
            <a:r>
              <a:rPr lang="en-CA" sz="2000" b="1">
                <a:solidFill>
                  <a:srgbClr val="E53F2F"/>
                </a:solidFill>
              </a:rPr>
              <a:t> using pharmacological prophylaxis </a:t>
            </a:r>
            <a:r>
              <a:rPr lang="en-CA" sz="2000" i="1"/>
              <a:t>(conditional recommendation, very low certainty)</a:t>
            </a:r>
          </a:p>
          <a:p>
            <a:pPr marL="0" indent="0">
              <a:buNone/>
            </a:pPr>
            <a:r>
              <a:rPr lang="en-CA" sz="2000" b="1">
                <a:solidFill>
                  <a:srgbClr val="946A95"/>
                </a:solidFill>
              </a:rPr>
              <a:t>Pharmacologic</a:t>
            </a:r>
            <a:r>
              <a:rPr lang="en-CA" sz="2000" b="1">
                <a:solidFill>
                  <a:schemeClr val="accent1"/>
                </a:solidFill>
              </a:rPr>
              <a:t> </a:t>
            </a:r>
            <a:r>
              <a:rPr lang="en-CA" sz="2000" b="1"/>
              <a:t>compared with </a:t>
            </a:r>
            <a:r>
              <a:rPr lang="en-CA" sz="2000" b="1">
                <a:solidFill>
                  <a:srgbClr val="92B060"/>
                </a:solidFill>
              </a:rPr>
              <a:t>No Pharmacologic </a:t>
            </a:r>
            <a:r>
              <a:rPr lang="en-CA" sz="2000" b="1"/>
              <a:t>prophylaxis:</a:t>
            </a:r>
            <a:endParaRPr lang="en-CA" sz="2000" i="1"/>
          </a:p>
          <a:p>
            <a:endParaRPr lang="en-US" sz="2000"/>
          </a:p>
        </p:txBody>
      </p:sp>
      <p:sp>
        <p:nvSpPr>
          <p:cNvPr id="19" name="Oval 18">
            <a:extLst>
              <a:ext uri="{FF2B5EF4-FFF2-40B4-BE49-F238E27FC236}">
                <a16:creationId xmlns:a16="http://schemas.microsoft.com/office/drawing/2014/main" id="{8FF62C85-3958-354B-8D03-1CEAD6C4F72D}"/>
              </a:ext>
            </a:extLst>
          </p:cNvPr>
          <p:cNvSpPr/>
          <p:nvPr/>
        </p:nvSpPr>
        <p:spPr>
          <a:xfrm>
            <a:off x="497580" y="4350224"/>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23" name="Oval 22">
            <a:extLst>
              <a:ext uri="{FF2B5EF4-FFF2-40B4-BE49-F238E27FC236}">
                <a16:creationId xmlns:a16="http://schemas.microsoft.com/office/drawing/2014/main" id="{322EF6CE-A112-3142-AE70-1CE8ED02A289}"/>
              </a:ext>
            </a:extLst>
          </p:cNvPr>
          <p:cNvSpPr/>
          <p:nvPr/>
        </p:nvSpPr>
        <p:spPr>
          <a:xfrm>
            <a:off x="497580" y="4789136"/>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24" name="Oval 23">
            <a:extLst>
              <a:ext uri="{FF2B5EF4-FFF2-40B4-BE49-F238E27FC236}">
                <a16:creationId xmlns:a16="http://schemas.microsoft.com/office/drawing/2014/main" id="{BB6C3567-0C4D-7049-AD43-68240D07708F}"/>
              </a:ext>
            </a:extLst>
          </p:cNvPr>
          <p:cNvSpPr/>
          <p:nvPr/>
        </p:nvSpPr>
        <p:spPr>
          <a:xfrm>
            <a:off x="497580" y="5191472"/>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D866"/>
                </a:solidFill>
              </a:rPr>
              <a:t> </a:t>
            </a:r>
          </a:p>
        </p:txBody>
      </p:sp>
      <p:sp>
        <p:nvSpPr>
          <p:cNvPr id="25" name="Oval 24">
            <a:extLst>
              <a:ext uri="{FF2B5EF4-FFF2-40B4-BE49-F238E27FC236}">
                <a16:creationId xmlns:a16="http://schemas.microsoft.com/office/drawing/2014/main" id="{0E51765F-1EC1-8A47-B2DE-031D345BDED5}"/>
              </a:ext>
            </a:extLst>
          </p:cNvPr>
          <p:cNvSpPr/>
          <p:nvPr/>
        </p:nvSpPr>
        <p:spPr>
          <a:xfrm>
            <a:off x="497580" y="5747666"/>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D866"/>
                </a:solidFill>
              </a:rPr>
              <a:t> </a:t>
            </a:r>
          </a:p>
        </p:txBody>
      </p:sp>
      <p:sp>
        <p:nvSpPr>
          <p:cNvPr id="26" name="Oval 25">
            <a:extLst>
              <a:ext uri="{FF2B5EF4-FFF2-40B4-BE49-F238E27FC236}">
                <a16:creationId xmlns:a16="http://schemas.microsoft.com/office/drawing/2014/main" id="{F7F65B10-03C5-2A4F-BA1F-F526F5CB8E98}"/>
              </a:ext>
            </a:extLst>
          </p:cNvPr>
          <p:cNvSpPr/>
          <p:nvPr/>
        </p:nvSpPr>
        <p:spPr>
          <a:xfrm>
            <a:off x="497580" y="6210034"/>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D866"/>
                </a:solidFill>
              </a:rPr>
              <a:t> </a:t>
            </a:r>
          </a:p>
        </p:txBody>
      </p:sp>
      <p:sp>
        <p:nvSpPr>
          <p:cNvPr id="13" name="TextBox 12">
            <a:extLst>
              <a:ext uri="{FF2B5EF4-FFF2-40B4-BE49-F238E27FC236}">
                <a16:creationId xmlns:a16="http://schemas.microsoft.com/office/drawing/2014/main" id="{17E5E1CC-5B3B-4BBE-9743-3FF9ED845057}"/>
              </a:ext>
            </a:extLst>
          </p:cNvPr>
          <p:cNvSpPr txBox="1"/>
          <p:nvPr/>
        </p:nvSpPr>
        <p:spPr>
          <a:xfrm>
            <a:off x="8053457" y="6345076"/>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4" name="Oval 13">
            <a:extLst>
              <a:ext uri="{FF2B5EF4-FFF2-40B4-BE49-F238E27FC236}">
                <a16:creationId xmlns:a16="http://schemas.microsoft.com/office/drawing/2014/main" id="{16E79D7A-8F78-4BF8-9653-493AF6D3F1EF}"/>
              </a:ext>
            </a:extLst>
          </p:cNvPr>
          <p:cNvSpPr/>
          <p:nvPr/>
        </p:nvSpPr>
        <p:spPr>
          <a:xfrm>
            <a:off x="10256438" y="6404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2370590-BD60-41F9-9DC8-3116D80B6DAD}"/>
              </a:ext>
            </a:extLst>
          </p:cNvPr>
          <p:cNvSpPr/>
          <p:nvPr/>
        </p:nvSpPr>
        <p:spPr>
          <a:xfrm>
            <a:off x="11170838" y="6404428"/>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DC70EA3-F2D0-46FD-82D1-D4140FC2D378}"/>
              </a:ext>
            </a:extLst>
          </p:cNvPr>
          <p:cNvSpPr/>
          <p:nvPr/>
        </p:nvSpPr>
        <p:spPr>
          <a:xfrm>
            <a:off x="11864112" y="6404428"/>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49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C9F4-40DE-4C55-BA45-873266444A84}"/>
              </a:ext>
            </a:extLst>
          </p:cNvPr>
          <p:cNvSpPr>
            <a:spLocks noGrp="1"/>
          </p:cNvSpPr>
          <p:nvPr>
            <p:ph type="title"/>
          </p:nvPr>
        </p:nvSpPr>
        <p:spPr/>
        <p:txBody>
          <a:bodyPr>
            <a:normAutofit fontScale="90000"/>
          </a:bodyPr>
          <a:lstStyle/>
          <a:p>
            <a:r>
              <a:rPr lang="en-CA"/>
              <a:t>Why is pharmacologic prophylaxis not routinely recommended after neurosurgical procedures?</a:t>
            </a:r>
          </a:p>
        </p:txBody>
      </p:sp>
      <p:sp>
        <p:nvSpPr>
          <p:cNvPr id="3" name="Content Placeholder 2">
            <a:extLst>
              <a:ext uri="{FF2B5EF4-FFF2-40B4-BE49-F238E27FC236}">
                <a16:creationId xmlns:a16="http://schemas.microsoft.com/office/drawing/2014/main" id="{F3D45A94-D458-4685-90F6-610D4B8DE5DF}"/>
              </a:ext>
            </a:extLst>
          </p:cNvPr>
          <p:cNvSpPr>
            <a:spLocks noGrp="1"/>
          </p:cNvSpPr>
          <p:nvPr>
            <p:ph idx="1"/>
          </p:nvPr>
        </p:nvSpPr>
        <p:spPr>
          <a:xfrm>
            <a:off x="419100" y="2426286"/>
            <a:ext cx="10972800" cy="3954624"/>
          </a:xfrm>
        </p:spPr>
        <p:txBody>
          <a:bodyPr>
            <a:noAutofit/>
          </a:bodyPr>
          <a:lstStyle/>
          <a:p>
            <a:r>
              <a:rPr lang="en-CA" sz="2000">
                <a:solidFill>
                  <a:srgbClr val="E53F2F"/>
                </a:solidFill>
              </a:rPr>
              <a:t>Benefit of pharmacological prophylaxis after neurosurgical procedures is likely small</a:t>
            </a:r>
          </a:p>
          <a:p>
            <a:pPr lvl="1"/>
            <a:r>
              <a:rPr lang="en-CA" sz="1800"/>
              <a:t>While observational data favor pharmacologic prophylaxis, randomized data suggest lower risk reduction in VTE</a:t>
            </a:r>
          </a:p>
          <a:p>
            <a:pPr lvl="1"/>
            <a:r>
              <a:rPr lang="en-CA" sz="1800"/>
              <a:t>Benefits of pharmacological prophylaxis often seen in asymptomatic DVT using screening venography, which may not be as clinically important</a:t>
            </a:r>
          </a:p>
          <a:p>
            <a:pPr lvl="1"/>
            <a:endParaRPr lang="en-CA" sz="1800"/>
          </a:p>
          <a:p>
            <a:r>
              <a:rPr lang="en-CA" sz="2000">
                <a:solidFill>
                  <a:srgbClr val="E53F2F"/>
                </a:solidFill>
              </a:rPr>
              <a:t>Harms of major bleeding from pharmacologic prophylaxis are moderate </a:t>
            </a:r>
            <a:r>
              <a:rPr lang="en-CA" sz="2000"/>
              <a:t>due to greater potential for morbidity from this surgical site</a:t>
            </a:r>
          </a:p>
          <a:p>
            <a:endParaRPr lang="en-CA" sz="2000"/>
          </a:p>
          <a:p>
            <a:r>
              <a:rPr lang="en-CA" sz="2000">
                <a:solidFill>
                  <a:srgbClr val="E53F2F"/>
                </a:solidFill>
              </a:rPr>
              <a:t>Effective prophylaxis can be provided via mechanical methods</a:t>
            </a:r>
          </a:p>
        </p:txBody>
      </p:sp>
    </p:spTree>
    <p:extLst>
      <p:ext uri="{BB962C8B-B14F-4D97-AF65-F5344CB8AC3E}">
        <p14:creationId xmlns:p14="http://schemas.microsoft.com/office/powerpoint/2010/main" val="354773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391668" y="1616788"/>
            <a:ext cx="10972800" cy="3954624"/>
          </a:xfrm>
        </p:spPr>
        <p:txBody>
          <a:bodyPr>
            <a:noAutofit/>
          </a:bodyPr>
          <a:lstStyle/>
          <a:p>
            <a:pPr marL="0" indent="0">
              <a:buNone/>
            </a:pPr>
            <a:r>
              <a:rPr lang="en-CA" sz="2000" b="1"/>
              <a:t>You are seeing another patient on the same day who also had meningioma resection the day before. </a:t>
            </a:r>
            <a:r>
              <a:rPr lang="en-CA" sz="2000" b="1" i="1"/>
              <a:t>This patient </a:t>
            </a:r>
            <a:r>
              <a:rPr lang="en-CA" sz="2000" b="1"/>
              <a:t>is </a:t>
            </a:r>
            <a:r>
              <a:rPr lang="en-CA" sz="2000" b="1">
                <a:solidFill>
                  <a:srgbClr val="E53F2F"/>
                </a:solidFill>
              </a:rPr>
              <a:t>78 years old</a:t>
            </a:r>
            <a:r>
              <a:rPr lang="en-CA" sz="2000" b="1"/>
              <a:t>, has</a:t>
            </a:r>
            <a:r>
              <a:rPr lang="en-CA" sz="2000" b="1">
                <a:solidFill>
                  <a:srgbClr val="FF0000"/>
                </a:solidFill>
              </a:rPr>
              <a:t> </a:t>
            </a:r>
            <a:r>
              <a:rPr lang="en-CA" sz="2000" b="1">
                <a:solidFill>
                  <a:srgbClr val="E53F2F"/>
                </a:solidFill>
              </a:rPr>
              <a:t>obesity</a:t>
            </a:r>
            <a:r>
              <a:rPr lang="en-CA" sz="2000" b="1"/>
              <a:t>, and </a:t>
            </a:r>
            <a:r>
              <a:rPr lang="en-CA" sz="2000" b="1">
                <a:solidFill>
                  <a:srgbClr val="E53F2F"/>
                </a:solidFill>
              </a:rPr>
              <a:t>Parkinson’s Disease</a:t>
            </a:r>
            <a:r>
              <a:rPr lang="en-CA" sz="2000" b="1"/>
              <a:t>. He is expected to be in hospital for 5 to 7 days post-operatively but has limited mobility.</a:t>
            </a:r>
          </a:p>
          <a:p>
            <a:pPr marL="0" indent="0">
              <a:buNone/>
            </a:pPr>
            <a:endParaRPr lang="en-CA" sz="2000" b="1"/>
          </a:p>
          <a:p>
            <a:pPr marL="0" indent="0">
              <a:buNone/>
            </a:pPr>
            <a:r>
              <a:rPr lang="en-CA" sz="2000" b="1"/>
              <a:t>What would you suggest for post-operative VTE prophylaxis?</a:t>
            </a:r>
          </a:p>
          <a:p>
            <a:pPr marL="0" indent="0">
              <a:buNone/>
            </a:pPr>
            <a:endParaRPr lang="en-CA" sz="2000"/>
          </a:p>
          <a:p>
            <a:pPr marL="514350" indent="-514350">
              <a:buAutoNum type="alphaUcPeriod"/>
            </a:pPr>
            <a:r>
              <a:rPr lang="en-CA" sz="2000"/>
              <a:t>No pharmacologic prophylaxis</a:t>
            </a:r>
          </a:p>
          <a:p>
            <a:pPr marL="514350" indent="-514350">
              <a:buAutoNum type="alphaUcPeriod"/>
            </a:pPr>
            <a:r>
              <a:rPr lang="en-CA" sz="2000"/>
              <a:t>LMWH</a:t>
            </a:r>
          </a:p>
          <a:p>
            <a:pPr marL="514350" indent="-514350">
              <a:buAutoNum type="alphaUcPeriod"/>
            </a:pPr>
            <a:r>
              <a:rPr lang="en-CA" sz="2000"/>
              <a:t>UFH</a:t>
            </a:r>
          </a:p>
          <a:p>
            <a:pPr marL="514350" indent="-514350">
              <a:buAutoNum type="alphaUcPeriod"/>
            </a:pPr>
            <a:r>
              <a:rPr lang="en-CA" sz="2000"/>
              <a:t>Direct oral anticoagulant</a:t>
            </a:r>
          </a:p>
          <a:p>
            <a:pPr marL="514350" indent="-514350">
              <a:buAutoNum type="alphaUcPeriod"/>
            </a:pPr>
            <a:r>
              <a:rPr lang="en-CA" sz="2000"/>
              <a:t>Prophylactic IVC filter insertion</a:t>
            </a:r>
          </a:p>
        </p:txBody>
      </p:sp>
      <p:sp>
        <p:nvSpPr>
          <p:cNvPr id="4" name="Rectangle 3">
            <a:extLst>
              <a:ext uri="{FF2B5EF4-FFF2-40B4-BE49-F238E27FC236}">
                <a16:creationId xmlns:a16="http://schemas.microsoft.com/office/drawing/2014/main" id="{99BAD767-7BAB-4B53-9712-EA8DCDE89366}"/>
              </a:ext>
            </a:extLst>
          </p:cNvPr>
          <p:cNvSpPr/>
          <p:nvPr/>
        </p:nvSpPr>
        <p:spPr>
          <a:xfrm>
            <a:off x="182880" y="3639312"/>
            <a:ext cx="5100320" cy="8818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63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C5AD-9378-4649-A853-99BC81F56D7D}"/>
              </a:ext>
            </a:extLst>
          </p:cNvPr>
          <p:cNvSpPr>
            <a:spLocks noGrp="1"/>
          </p:cNvSpPr>
          <p:nvPr>
            <p:ph type="title"/>
          </p:nvPr>
        </p:nvSpPr>
        <p:spPr/>
        <p:txBody>
          <a:bodyPr/>
          <a:lstStyle/>
          <a:p>
            <a:r>
              <a:rPr lang="en-CA"/>
              <a:t>Either of these choices is reasonable as there is very low certainty in the evidence</a:t>
            </a:r>
          </a:p>
        </p:txBody>
      </p:sp>
      <p:sp>
        <p:nvSpPr>
          <p:cNvPr id="3" name="Content Placeholder 2">
            <a:extLst>
              <a:ext uri="{FF2B5EF4-FFF2-40B4-BE49-F238E27FC236}">
                <a16:creationId xmlns:a16="http://schemas.microsoft.com/office/drawing/2014/main" id="{67F81C8D-19F5-4380-9B70-6C46ADFBEC24}"/>
              </a:ext>
            </a:extLst>
          </p:cNvPr>
          <p:cNvSpPr>
            <a:spLocks noGrp="1"/>
          </p:cNvSpPr>
          <p:nvPr>
            <p:ph idx="1"/>
          </p:nvPr>
        </p:nvSpPr>
        <p:spPr>
          <a:xfrm>
            <a:off x="419100" y="2435430"/>
            <a:ext cx="10972800" cy="3954624"/>
          </a:xfrm>
        </p:spPr>
        <p:txBody>
          <a:bodyPr/>
          <a:lstStyle/>
          <a:p>
            <a:pPr marL="0" indent="0">
              <a:buNone/>
            </a:pPr>
            <a:r>
              <a:rPr lang="en-CA" sz="2400"/>
              <a:t>However, pharmacological prophylaxis </a:t>
            </a:r>
            <a:r>
              <a:rPr lang="en-CA" sz="2400" b="1"/>
              <a:t>may be considered </a:t>
            </a:r>
            <a:r>
              <a:rPr lang="en-CA" sz="2400"/>
              <a:t>in the following circumstances </a:t>
            </a:r>
            <a:r>
              <a:rPr lang="en-CA" sz="2400" i="1"/>
              <a:t>(including this case)</a:t>
            </a:r>
            <a:r>
              <a:rPr lang="en-CA" sz="2400"/>
              <a:t>:</a:t>
            </a:r>
          </a:p>
          <a:p>
            <a:pPr marL="0" indent="0">
              <a:buNone/>
            </a:pPr>
            <a:endParaRPr lang="en-CA" sz="2400"/>
          </a:p>
          <a:p>
            <a:r>
              <a:rPr lang="en-CA" sz="2400"/>
              <a:t>Subgroups of patients at higher thrombosis risk, including those with </a:t>
            </a:r>
            <a:r>
              <a:rPr lang="en-CA" sz="2400" i="1">
                <a:solidFill>
                  <a:srgbClr val="E53F2F"/>
                </a:solidFill>
              </a:rPr>
              <a:t>prolonged immobility after surgery</a:t>
            </a:r>
          </a:p>
          <a:p>
            <a:r>
              <a:rPr lang="en-CA" sz="2400"/>
              <a:t>Neurosurgical procedures with </a:t>
            </a:r>
            <a:r>
              <a:rPr lang="en-CA" sz="2400" i="1">
                <a:solidFill>
                  <a:srgbClr val="E53F2F"/>
                </a:solidFill>
              </a:rPr>
              <a:t>lower risk of major bleeding</a:t>
            </a:r>
          </a:p>
          <a:p>
            <a:r>
              <a:rPr lang="en-CA" sz="2400"/>
              <a:t>Persistent mobility restriction </a:t>
            </a:r>
            <a:r>
              <a:rPr lang="en-CA" sz="2400" i="1">
                <a:solidFill>
                  <a:srgbClr val="E53F2F"/>
                </a:solidFill>
              </a:rPr>
              <a:t>after immediate post-surgical bleeding risk has subsided</a:t>
            </a:r>
          </a:p>
        </p:txBody>
      </p:sp>
    </p:spTree>
    <p:extLst>
      <p:ext uri="{BB962C8B-B14F-4D97-AF65-F5344CB8AC3E}">
        <p14:creationId xmlns:p14="http://schemas.microsoft.com/office/powerpoint/2010/main" val="268675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C03953F-DB3E-4737-A1A7-F671090FDA3D}"/>
              </a:ext>
            </a:extLst>
          </p:cNvPr>
          <p:cNvGraphicFramePr>
            <a:graphicFrameLocks noGrp="1"/>
          </p:cNvGraphicFramePr>
          <p:nvPr/>
        </p:nvGraphicFramePr>
        <p:xfrm>
          <a:off x="419100" y="3419685"/>
          <a:ext cx="7682484" cy="2934090"/>
        </p:xfrm>
        <a:graphic>
          <a:graphicData uri="http://schemas.openxmlformats.org/drawingml/2006/table">
            <a:tbl>
              <a:tblPr firstRow="1" bandRow="1">
                <a:tableStyleId>{5940675A-B579-460E-94D1-54222C63F5DA}</a:tableStyleId>
              </a:tblPr>
              <a:tblGrid>
                <a:gridCol w="1693164">
                  <a:extLst>
                    <a:ext uri="{9D8B030D-6E8A-4147-A177-3AD203B41FA5}">
                      <a16:colId xmlns:a16="http://schemas.microsoft.com/office/drawing/2014/main" val="325642109"/>
                    </a:ext>
                  </a:extLst>
                </a:gridCol>
                <a:gridCol w="1426464">
                  <a:extLst>
                    <a:ext uri="{9D8B030D-6E8A-4147-A177-3AD203B41FA5}">
                      <a16:colId xmlns:a16="http://schemas.microsoft.com/office/drawing/2014/main" val="815985156"/>
                    </a:ext>
                  </a:extLst>
                </a:gridCol>
                <a:gridCol w="1975104">
                  <a:extLst>
                    <a:ext uri="{9D8B030D-6E8A-4147-A177-3AD203B41FA5}">
                      <a16:colId xmlns:a16="http://schemas.microsoft.com/office/drawing/2014/main" val="1109489225"/>
                    </a:ext>
                  </a:extLst>
                </a:gridCol>
                <a:gridCol w="2587752">
                  <a:extLst>
                    <a:ext uri="{9D8B030D-6E8A-4147-A177-3AD203B41FA5}">
                      <a16:colId xmlns:a16="http://schemas.microsoft.com/office/drawing/2014/main" val="738517967"/>
                    </a:ext>
                  </a:extLst>
                </a:gridCol>
              </a:tblGrid>
              <a:tr h="285652">
                <a:tc rowSpan="2">
                  <a:txBody>
                    <a:bodyPr/>
                    <a:lstStyle/>
                    <a:p>
                      <a:r>
                        <a:rPr lang="en-CA" sz="1400" b="1">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hMerge="1">
                  <a:txBody>
                    <a:bodyPr/>
                    <a:lstStyle/>
                    <a:p>
                      <a:endParaRPr lang="en-CA" sz="2400"/>
                    </a:p>
                  </a:txBody>
                  <a:tcPr/>
                </a:tc>
                <a:extLst>
                  <a:ext uri="{0D108BD9-81ED-4DB2-BD59-A6C34878D82A}">
                    <a16:rowId xmlns:a16="http://schemas.microsoft.com/office/drawing/2014/main" val="3135809784"/>
                  </a:ext>
                </a:extLst>
              </a:tr>
              <a:tr h="485608">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a:t>
                      </a:r>
                      <a:br>
                        <a:rPr lang="en-CA" sz="1400" b="0" i="1">
                          <a:solidFill>
                            <a:schemeClr val="tx1">
                              <a:lumMod val="50000"/>
                              <a:lumOff val="50000"/>
                            </a:schemeClr>
                          </a:solidFill>
                        </a:rPr>
                      </a:br>
                      <a:r>
                        <a:rPr lang="en-CA" sz="1400" b="1" i="1">
                          <a:solidFill>
                            <a:srgbClr val="92B060"/>
                          </a:solidFill>
                        </a:rPr>
                        <a:t>UFH Prophylaxis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0" i="1">
                          <a:solidFill>
                            <a:schemeClr val="tx1">
                              <a:lumMod val="50000"/>
                              <a:lumOff val="50000"/>
                            </a:schemeClr>
                          </a:solidFill>
                        </a:rPr>
                        <a:t>Risk difference with </a:t>
                      </a:r>
                      <a:r>
                        <a:rPr lang="en-CA" sz="1400" b="1" i="1">
                          <a:solidFill>
                            <a:srgbClr val="946A95"/>
                          </a:solidFill>
                        </a:rPr>
                        <a:t>LMWH Prophylaxis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11830735"/>
                  </a:ext>
                </a:extLst>
              </a:tr>
              <a:tr h="552645">
                <a:tc>
                  <a:txBody>
                    <a:bodyPr/>
                    <a:lstStyle/>
                    <a:p>
                      <a:r>
                        <a:rPr lang="en-CA" sz="140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0.34</a:t>
                      </a:r>
                    </a:p>
                    <a:p>
                      <a:pPr algn="ctr"/>
                      <a:r>
                        <a:rPr lang="en-CA" sz="1100">
                          <a:solidFill>
                            <a:schemeClr val="tx1">
                              <a:lumMod val="50000"/>
                              <a:lumOff val="50000"/>
                            </a:schemeClr>
                          </a:solidFill>
                        </a:rPr>
                        <a:t>(0.04 to 3.21)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5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3 fewer death per 1,000 </a:t>
                      </a:r>
                    </a:p>
                    <a:p>
                      <a:pPr algn="ctr"/>
                      <a:r>
                        <a:rPr lang="en-CA" sz="1200">
                          <a:solidFill>
                            <a:schemeClr val="tx1">
                              <a:lumMod val="50000"/>
                              <a:lumOff val="50000"/>
                            </a:schemeClr>
                          </a:solidFill>
                        </a:rPr>
                        <a:t>(5 fewer to 11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723598946"/>
                  </a:ext>
                </a:extLst>
              </a:tr>
              <a:tr h="457043">
                <a:tc>
                  <a:txBody>
                    <a:bodyPr/>
                    <a:lstStyle/>
                    <a:p>
                      <a:r>
                        <a:rPr lang="en-CA" sz="140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0.20</a:t>
                      </a:r>
                    </a:p>
                    <a:p>
                      <a:pPr algn="ctr"/>
                      <a:r>
                        <a:rPr lang="en-CA" sz="1100">
                          <a:solidFill>
                            <a:schemeClr val="tx1">
                              <a:lumMod val="50000"/>
                              <a:lumOff val="50000"/>
                            </a:schemeClr>
                          </a:solidFill>
                        </a:rPr>
                        <a:t>(0.01 to 4.03)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2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2 fewer PE per 1,000</a:t>
                      </a:r>
                    </a:p>
                    <a:p>
                      <a:pPr algn="ctr"/>
                      <a:r>
                        <a:rPr lang="en-CA" sz="1200">
                          <a:solidFill>
                            <a:schemeClr val="tx1">
                              <a:lumMod val="50000"/>
                              <a:lumOff val="50000"/>
                            </a:schemeClr>
                          </a:solidFill>
                        </a:rPr>
                        <a:t>(2 fewer to 6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030586795"/>
                  </a:ext>
                </a:extLst>
              </a:tr>
              <a:tr h="485608">
                <a:tc>
                  <a:txBody>
                    <a:bodyPr/>
                    <a:lstStyle/>
                    <a:p>
                      <a:r>
                        <a:rPr lang="en-CA" sz="140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1.00</a:t>
                      </a:r>
                    </a:p>
                    <a:p>
                      <a:pPr algn="ctr"/>
                      <a:r>
                        <a:rPr lang="en-CA" sz="1100">
                          <a:solidFill>
                            <a:schemeClr val="tx1">
                              <a:lumMod val="50000"/>
                              <a:lumOff val="50000"/>
                            </a:schemeClr>
                          </a:solidFill>
                        </a:rPr>
                        <a:t>(0.14 to 6.91)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12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0 fewer DVT per 1,000</a:t>
                      </a:r>
                    </a:p>
                    <a:p>
                      <a:pPr algn="ctr"/>
                      <a:r>
                        <a:rPr lang="en-CA" sz="1200">
                          <a:solidFill>
                            <a:schemeClr val="tx1">
                              <a:lumMod val="50000"/>
                              <a:lumOff val="50000"/>
                            </a:schemeClr>
                          </a:solidFill>
                        </a:rPr>
                        <a:t>(10 fewer to 71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136894961"/>
                  </a:ext>
                </a:extLst>
              </a:tr>
              <a:tr h="552645">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0.76</a:t>
                      </a:r>
                    </a:p>
                    <a:p>
                      <a:pPr algn="ctr"/>
                      <a:r>
                        <a:rPr lang="en-CA" sz="1100">
                          <a:solidFill>
                            <a:schemeClr val="tx1">
                              <a:lumMod val="50000"/>
                              <a:lumOff val="50000"/>
                            </a:schemeClr>
                          </a:solidFill>
                        </a:rPr>
                        <a:t>(0.20 to 2.95)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a:solidFill>
                            <a:schemeClr val="tx1">
                              <a:lumMod val="50000"/>
                              <a:lumOff val="50000"/>
                            </a:schemeClr>
                          </a:solidFill>
                        </a:rPr>
                        <a:t>22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5 fewer bleeds per 1,000</a:t>
                      </a:r>
                    </a:p>
                    <a:p>
                      <a:pPr algn="ctr"/>
                      <a:r>
                        <a:rPr lang="en-CA" sz="1200">
                          <a:solidFill>
                            <a:schemeClr val="tx1">
                              <a:lumMod val="50000"/>
                              <a:lumOff val="50000"/>
                            </a:schemeClr>
                          </a:solidFill>
                        </a:rPr>
                        <a:t>(18 fewer to 43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581336454"/>
                  </a:ext>
                </a:extLst>
              </a:tr>
            </a:tbl>
          </a:graphicData>
        </a:graphic>
      </p:graphicFrame>
      <p:sp>
        <p:nvSpPr>
          <p:cNvPr id="11" name="TextBox 10">
            <a:extLst>
              <a:ext uri="{FF2B5EF4-FFF2-40B4-BE49-F238E27FC236}">
                <a16:creationId xmlns:a16="http://schemas.microsoft.com/office/drawing/2014/main" id="{81460097-3064-4D86-8558-3F9CF80C7D24}"/>
              </a:ext>
            </a:extLst>
          </p:cNvPr>
          <p:cNvSpPr txBox="1"/>
          <p:nvPr/>
        </p:nvSpPr>
        <p:spPr>
          <a:xfrm>
            <a:off x="8790878" y="3429001"/>
            <a:ext cx="2168652" cy="1323439"/>
          </a:xfrm>
          <a:prstGeom prst="rect">
            <a:avLst/>
          </a:prstGeom>
          <a:solidFill>
            <a:srgbClr val="FCDCB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Although there was very low certainty, the net benefit was judged to favor LMWH over UFH</a:t>
            </a:r>
          </a:p>
        </p:txBody>
      </p:sp>
      <p:sp>
        <p:nvSpPr>
          <p:cNvPr id="2" name="Title 1">
            <a:extLst>
              <a:ext uri="{FF2B5EF4-FFF2-40B4-BE49-F238E27FC236}">
                <a16:creationId xmlns:a16="http://schemas.microsoft.com/office/drawing/2014/main" id="{63D0EA44-262D-424F-949A-11EB5E96E6A4}"/>
              </a:ext>
            </a:extLst>
          </p:cNvPr>
          <p:cNvSpPr>
            <a:spLocks noGrp="1"/>
          </p:cNvSpPr>
          <p:nvPr>
            <p:ph type="title"/>
          </p:nvPr>
        </p:nvSpPr>
        <p:spPr/>
        <p:txBody>
          <a:bodyPr/>
          <a:lstStyle/>
          <a:p>
            <a:r>
              <a:rPr lang="en-CA"/>
              <a:t>Recommendation</a:t>
            </a:r>
            <a:br>
              <a:rPr lang="en-CA"/>
            </a:br>
            <a:endParaRPr lang="en-US"/>
          </a:p>
        </p:txBody>
      </p:sp>
      <p:sp>
        <p:nvSpPr>
          <p:cNvPr id="3" name="Content Placeholder 2">
            <a:extLst>
              <a:ext uri="{FF2B5EF4-FFF2-40B4-BE49-F238E27FC236}">
                <a16:creationId xmlns:a16="http://schemas.microsoft.com/office/drawing/2014/main" id="{C4FBE523-2100-404F-906B-EFA3534B75F4}"/>
              </a:ext>
            </a:extLst>
          </p:cNvPr>
          <p:cNvSpPr>
            <a:spLocks noGrp="1"/>
          </p:cNvSpPr>
          <p:nvPr>
            <p:ph idx="1"/>
          </p:nvPr>
        </p:nvSpPr>
        <p:spPr>
          <a:xfrm>
            <a:off x="419100" y="2033094"/>
            <a:ext cx="10663428" cy="821839"/>
          </a:xfrm>
        </p:spPr>
        <p:txBody>
          <a:bodyPr/>
          <a:lstStyle/>
          <a:p>
            <a:r>
              <a:rPr lang="en-CA" sz="2000"/>
              <a:t>For the </a:t>
            </a:r>
            <a:r>
              <a:rPr lang="en-CA" sz="2000" b="1"/>
              <a:t>subset of patients </a:t>
            </a:r>
            <a:r>
              <a:rPr lang="en-CA" sz="2000"/>
              <a:t>undergoing major neurosurgical procedures for whom pharmacologic prophylaxis is used, the panel suggests using </a:t>
            </a:r>
            <a:r>
              <a:rPr lang="en-CA" sz="2000" b="1">
                <a:solidFill>
                  <a:srgbClr val="E53F2F"/>
                </a:solidFill>
              </a:rPr>
              <a:t>LMWH over UFH </a:t>
            </a:r>
            <a:r>
              <a:rPr lang="en-CA" sz="2000" i="1"/>
              <a:t>(conditional recommendation, very low certainty)</a:t>
            </a:r>
          </a:p>
          <a:p>
            <a:pPr marL="0" indent="0">
              <a:buNone/>
            </a:pPr>
            <a:r>
              <a:rPr lang="en-CA" sz="2000" b="1">
                <a:solidFill>
                  <a:srgbClr val="946A95"/>
                </a:solidFill>
              </a:rPr>
              <a:t>LMWH prophylaxis </a:t>
            </a:r>
            <a:r>
              <a:rPr lang="en-CA" sz="2000" b="1"/>
              <a:t>compared with </a:t>
            </a:r>
            <a:r>
              <a:rPr lang="en-CA" sz="2000" b="1">
                <a:solidFill>
                  <a:srgbClr val="92B060"/>
                </a:solidFill>
              </a:rPr>
              <a:t>UFH prophylaxis</a:t>
            </a:r>
            <a:r>
              <a:rPr lang="en-CA" sz="2000" b="1"/>
              <a:t>:</a:t>
            </a:r>
          </a:p>
        </p:txBody>
      </p:sp>
      <p:sp>
        <p:nvSpPr>
          <p:cNvPr id="14" name="Oval 13">
            <a:extLst>
              <a:ext uri="{FF2B5EF4-FFF2-40B4-BE49-F238E27FC236}">
                <a16:creationId xmlns:a16="http://schemas.microsoft.com/office/drawing/2014/main" id="{6FA1265F-1C88-934E-B5F9-C7D09D405C65}"/>
              </a:ext>
            </a:extLst>
          </p:cNvPr>
          <p:cNvSpPr/>
          <p:nvPr/>
        </p:nvSpPr>
        <p:spPr>
          <a:xfrm>
            <a:off x="497580" y="4443055"/>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866"/>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CC6C450-8488-7A45-94E3-891FA2490BCC}"/>
              </a:ext>
            </a:extLst>
          </p:cNvPr>
          <p:cNvSpPr/>
          <p:nvPr/>
        </p:nvSpPr>
        <p:spPr>
          <a:xfrm>
            <a:off x="497580" y="4962872"/>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866"/>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7AD6E2D5-2922-A049-AC3C-B21444AD1794}"/>
              </a:ext>
            </a:extLst>
          </p:cNvPr>
          <p:cNvSpPr/>
          <p:nvPr/>
        </p:nvSpPr>
        <p:spPr>
          <a:xfrm>
            <a:off x="497580" y="5356064"/>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866"/>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55AC608-6BF8-C847-9061-49275D7DAA80}"/>
              </a:ext>
            </a:extLst>
          </p:cNvPr>
          <p:cNvSpPr/>
          <p:nvPr/>
        </p:nvSpPr>
        <p:spPr>
          <a:xfrm>
            <a:off x="497580" y="6005288"/>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866"/>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32E41B6-311B-4BB3-B711-9E88050431F7}"/>
              </a:ext>
            </a:extLst>
          </p:cNvPr>
          <p:cNvSpPr txBox="1"/>
          <p:nvPr/>
        </p:nvSpPr>
        <p:spPr>
          <a:xfrm>
            <a:off x="8053457" y="6345076"/>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2" name="Oval 11">
            <a:extLst>
              <a:ext uri="{FF2B5EF4-FFF2-40B4-BE49-F238E27FC236}">
                <a16:creationId xmlns:a16="http://schemas.microsoft.com/office/drawing/2014/main" id="{10301BAE-40D5-45E0-94C0-F0C9C787F34A}"/>
              </a:ext>
            </a:extLst>
          </p:cNvPr>
          <p:cNvSpPr/>
          <p:nvPr/>
        </p:nvSpPr>
        <p:spPr>
          <a:xfrm>
            <a:off x="10256438" y="6404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4F2EC34-BD7F-4807-96BC-4429DBA531EB}"/>
              </a:ext>
            </a:extLst>
          </p:cNvPr>
          <p:cNvSpPr/>
          <p:nvPr/>
        </p:nvSpPr>
        <p:spPr>
          <a:xfrm>
            <a:off x="11170838" y="6404428"/>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627AE1C-8A45-4E70-90AD-DF4374E8CD39}"/>
              </a:ext>
            </a:extLst>
          </p:cNvPr>
          <p:cNvSpPr/>
          <p:nvPr/>
        </p:nvSpPr>
        <p:spPr>
          <a:xfrm>
            <a:off x="11864112" y="6404428"/>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34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3F80-BAA7-43F2-AFD0-29D50574A5DA}"/>
              </a:ext>
            </a:extLst>
          </p:cNvPr>
          <p:cNvSpPr>
            <a:spLocks noGrp="1"/>
          </p:cNvSpPr>
          <p:nvPr>
            <p:ph type="title"/>
          </p:nvPr>
        </p:nvSpPr>
        <p:spPr/>
        <p:txBody>
          <a:bodyPr>
            <a:noAutofit/>
          </a:bodyPr>
          <a:lstStyle/>
          <a:p>
            <a:r>
              <a:rPr lang="en-CA" sz="3600"/>
              <a:t>What about prophylactic IVC filter insertion? Not recommended before major surgery, including this case</a:t>
            </a:r>
          </a:p>
        </p:txBody>
      </p:sp>
      <p:sp>
        <p:nvSpPr>
          <p:cNvPr id="3" name="Content Placeholder 2">
            <a:extLst>
              <a:ext uri="{FF2B5EF4-FFF2-40B4-BE49-F238E27FC236}">
                <a16:creationId xmlns:a16="http://schemas.microsoft.com/office/drawing/2014/main" id="{36723CB0-731F-4EA3-90E8-ECF02849B439}"/>
              </a:ext>
            </a:extLst>
          </p:cNvPr>
          <p:cNvSpPr>
            <a:spLocks noGrp="1"/>
          </p:cNvSpPr>
          <p:nvPr>
            <p:ph idx="1"/>
          </p:nvPr>
        </p:nvSpPr>
        <p:spPr>
          <a:xfrm>
            <a:off x="515192" y="2420085"/>
            <a:ext cx="10972800" cy="3954624"/>
          </a:xfrm>
        </p:spPr>
        <p:txBody>
          <a:bodyPr>
            <a:normAutofit/>
          </a:bodyPr>
          <a:lstStyle/>
          <a:p>
            <a:pPr marL="0" indent="0">
              <a:buNone/>
            </a:pPr>
            <a:r>
              <a:rPr lang="en-CA" sz="2000" b="1"/>
              <a:t>Recommendation</a:t>
            </a:r>
          </a:p>
          <a:p>
            <a:r>
              <a:rPr lang="en-CA" sz="2000"/>
              <a:t>For patients undergoing major surgery, the panel </a:t>
            </a:r>
            <a:r>
              <a:rPr lang="en-CA" sz="2000" b="1">
                <a:solidFill>
                  <a:srgbClr val="E53F2F"/>
                </a:solidFill>
              </a:rPr>
              <a:t>suggests</a:t>
            </a:r>
            <a:r>
              <a:rPr lang="en-CA" sz="2000" i="1"/>
              <a:t> </a:t>
            </a:r>
            <a:r>
              <a:rPr lang="en-CA" sz="2000" b="1" u="sng">
                <a:solidFill>
                  <a:srgbClr val="E53F2F"/>
                </a:solidFill>
              </a:rPr>
              <a:t>against</a:t>
            </a:r>
            <a:r>
              <a:rPr lang="en-CA" sz="2000" b="1">
                <a:solidFill>
                  <a:srgbClr val="E53F2F"/>
                </a:solidFill>
              </a:rPr>
              <a:t> using IVC filters </a:t>
            </a:r>
            <a:r>
              <a:rPr lang="en-CA" sz="2000"/>
              <a:t>for prophylaxis of VTE </a:t>
            </a:r>
            <a:r>
              <a:rPr lang="en-CA" sz="2000" i="1"/>
              <a:t>(conditional recommendation, very low certainty</a:t>
            </a:r>
          </a:p>
          <a:p>
            <a:pPr marL="0" indent="0">
              <a:buNone/>
            </a:pPr>
            <a:r>
              <a:rPr lang="en-CA" sz="2000" b="1">
                <a:solidFill>
                  <a:srgbClr val="946A95"/>
                </a:solidFill>
              </a:rPr>
              <a:t>IVC Filter </a:t>
            </a:r>
            <a:r>
              <a:rPr lang="en-CA" sz="2000" b="1"/>
              <a:t>compared with </a:t>
            </a:r>
            <a:r>
              <a:rPr lang="en-CA" sz="2000" b="1">
                <a:solidFill>
                  <a:srgbClr val="92B060"/>
                </a:solidFill>
              </a:rPr>
              <a:t>No IVC Filter</a:t>
            </a:r>
            <a:r>
              <a:rPr lang="en-CA" sz="2000" b="1"/>
              <a:t>:</a:t>
            </a:r>
          </a:p>
          <a:p>
            <a:r>
              <a:rPr lang="en-CA" sz="2000" i="1"/>
              <a:t>)</a:t>
            </a:r>
            <a:endParaRPr lang="en-CA" sz="2000"/>
          </a:p>
        </p:txBody>
      </p:sp>
      <p:graphicFrame>
        <p:nvGraphicFramePr>
          <p:cNvPr id="5" name="Table 4">
            <a:extLst>
              <a:ext uri="{FF2B5EF4-FFF2-40B4-BE49-F238E27FC236}">
                <a16:creationId xmlns:a16="http://schemas.microsoft.com/office/drawing/2014/main" id="{18B5D332-4E93-4A47-97AA-0BB62EE17ED4}"/>
              </a:ext>
            </a:extLst>
          </p:cNvPr>
          <p:cNvGraphicFramePr>
            <a:graphicFrameLocks noGrp="1"/>
          </p:cNvGraphicFramePr>
          <p:nvPr>
            <p:extLst>
              <p:ext uri="{D42A27DB-BD31-4B8C-83A1-F6EECF244321}">
                <p14:modId xmlns:p14="http://schemas.microsoft.com/office/powerpoint/2010/main" val="1918906095"/>
              </p:ext>
            </p:extLst>
          </p:nvPr>
        </p:nvGraphicFramePr>
        <p:xfrm>
          <a:off x="432022" y="3797233"/>
          <a:ext cx="7669563" cy="2556542"/>
        </p:xfrm>
        <a:graphic>
          <a:graphicData uri="http://schemas.openxmlformats.org/drawingml/2006/table">
            <a:tbl>
              <a:tblPr firstRow="1" bandRow="1">
                <a:tableStyleId>{5940675A-B579-460E-94D1-54222C63F5DA}</a:tableStyleId>
              </a:tblPr>
              <a:tblGrid>
                <a:gridCol w="1683367">
                  <a:extLst>
                    <a:ext uri="{9D8B030D-6E8A-4147-A177-3AD203B41FA5}">
                      <a16:colId xmlns:a16="http://schemas.microsoft.com/office/drawing/2014/main" val="325642109"/>
                    </a:ext>
                  </a:extLst>
                </a:gridCol>
                <a:gridCol w="1441905">
                  <a:extLst>
                    <a:ext uri="{9D8B030D-6E8A-4147-A177-3AD203B41FA5}">
                      <a16:colId xmlns:a16="http://schemas.microsoft.com/office/drawing/2014/main" val="815985156"/>
                    </a:ext>
                  </a:extLst>
                </a:gridCol>
                <a:gridCol w="1953457">
                  <a:extLst>
                    <a:ext uri="{9D8B030D-6E8A-4147-A177-3AD203B41FA5}">
                      <a16:colId xmlns:a16="http://schemas.microsoft.com/office/drawing/2014/main" val="1109489225"/>
                    </a:ext>
                  </a:extLst>
                </a:gridCol>
                <a:gridCol w="2590834">
                  <a:extLst>
                    <a:ext uri="{9D8B030D-6E8A-4147-A177-3AD203B41FA5}">
                      <a16:colId xmlns:a16="http://schemas.microsoft.com/office/drawing/2014/main" val="738517967"/>
                    </a:ext>
                  </a:extLst>
                </a:gridCol>
              </a:tblGrid>
              <a:tr h="309545">
                <a:tc rowSpan="2">
                  <a:txBody>
                    <a:bodyPr/>
                    <a:lstStyle/>
                    <a:p>
                      <a:r>
                        <a:rPr lang="en-CA" sz="1400" b="1">
                          <a:solidFill>
                            <a:schemeClr val="bg1"/>
                          </a:solidFill>
                        </a:rPr>
                        <a:t>Outcomes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rowSpan="2">
                  <a:txBody>
                    <a:bodyPr/>
                    <a:lstStyle/>
                    <a:p>
                      <a:pPr algn="ctr"/>
                      <a:r>
                        <a:rPr lang="en-CA" sz="1400" b="1">
                          <a:solidFill>
                            <a:schemeClr val="bg1"/>
                          </a:solidFill>
                        </a:rPr>
                        <a:t>Relative effect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gridSpan="2">
                  <a:txBody>
                    <a:bodyPr/>
                    <a:lstStyle/>
                    <a:p>
                      <a:pPr algn="ctr"/>
                      <a:r>
                        <a:rPr lang="en-CA" sz="1200" b="1">
                          <a:solidFill>
                            <a:schemeClr val="bg1"/>
                          </a:solidFill>
                        </a:rPr>
                        <a:t>Anticipated absolute effects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hMerge="1">
                  <a:txBody>
                    <a:bodyPr/>
                    <a:lstStyle/>
                    <a:p>
                      <a:endParaRPr lang="en-CA" sz="2400"/>
                    </a:p>
                  </a:txBody>
                  <a:tcPr/>
                </a:tc>
                <a:extLst>
                  <a:ext uri="{0D108BD9-81ED-4DB2-BD59-A6C34878D82A}">
                    <a16:rowId xmlns:a16="http://schemas.microsoft.com/office/drawing/2014/main" val="3135809784"/>
                  </a:ext>
                </a:extLst>
              </a:tr>
              <a:tr h="343938">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a:t>
                      </a:r>
                      <a:r>
                        <a:rPr lang="en-CA" sz="1400" b="1" i="1">
                          <a:solidFill>
                            <a:srgbClr val="92B060"/>
                          </a:solidFill>
                        </a:rPr>
                        <a:t>No IVC Filter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0" i="1">
                          <a:solidFill>
                            <a:schemeClr val="tx1">
                              <a:lumMod val="50000"/>
                              <a:lumOff val="50000"/>
                            </a:schemeClr>
                          </a:solidFill>
                        </a:rPr>
                        <a:t>Risk difference with </a:t>
                      </a:r>
                      <a:r>
                        <a:rPr lang="en-CA" sz="1400" b="1" i="1">
                          <a:solidFill>
                            <a:srgbClr val="946A95"/>
                          </a:solidFill>
                        </a:rPr>
                        <a:t>IVC filter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11830735"/>
                  </a:ext>
                </a:extLst>
              </a:tr>
              <a:tr h="634353">
                <a:tc>
                  <a:txBody>
                    <a:bodyPr/>
                    <a:lstStyle/>
                    <a:p>
                      <a:r>
                        <a:rPr lang="en-CA" sz="1200">
                          <a:solidFill>
                            <a:schemeClr val="tx1">
                              <a:lumMod val="50000"/>
                              <a:lumOff val="50000"/>
                            </a:schemeClr>
                          </a:solidFill>
                        </a:rPr>
                        <a:t>Mortality</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1.38 </a:t>
                      </a:r>
                    </a:p>
                    <a:p>
                      <a:pPr algn="ctr"/>
                      <a:r>
                        <a:rPr lang="en-CA" sz="1100">
                          <a:solidFill>
                            <a:schemeClr val="tx1">
                              <a:lumMod val="50000"/>
                              <a:lumOff val="50000"/>
                            </a:schemeClr>
                          </a:solidFill>
                        </a:rPr>
                        <a:t>(0. 81 to 2.37)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200">
                          <a:solidFill>
                            <a:schemeClr val="tx1">
                              <a:lumMod val="50000"/>
                              <a:lumOff val="50000"/>
                            </a:schemeClr>
                          </a:solidFill>
                        </a:rPr>
                        <a:t>11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4 more deaths per 1,000</a:t>
                      </a:r>
                    </a:p>
                    <a:p>
                      <a:pPr algn="ctr"/>
                      <a:r>
                        <a:rPr lang="en-CA" sz="1200">
                          <a:solidFill>
                            <a:schemeClr val="tx1">
                              <a:lumMod val="50000"/>
                              <a:lumOff val="50000"/>
                            </a:schemeClr>
                          </a:solidFill>
                        </a:rPr>
                        <a:t>(2 fewer to 15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4257888667"/>
                  </a:ext>
                </a:extLst>
              </a:tr>
              <a:tr h="634353">
                <a:tc>
                  <a:txBody>
                    <a:bodyPr/>
                    <a:lstStyle/>
                    <a:p>
                      <a:r>
                        <a:rPr lang="en-CA" sz="1200">
                          <a:solidFill>
                            <a:schemeClr val="tx1">
                              <a:lumMod val="50000"/>
                              <a:lumOff val="50000"/>
                            </a:schemeClr>
                          </a:solidFill>
                        </a:rPr>
                        <a:t>Symptomatic PE</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0.29 </a:t>
                      </a:r>
                      <a:br>
                        <a:rPr lang="en-CA" sz="1400" b="1">
                          <a:solidFill>
                            <a:schemeClr val="tx1">
                              <a:lumMod val="50000"/>
                              <a:lumOff val="50000"/>
                            </a:schemeClr>
                          </a:solidFill>
                        </a:rPr>
                      </a:br>
                      <a:r>
                        <a:rPr lang="en-CA" sz="1100">
                          <a:solidFill>
                            <a:schemeClr val="tx1">
                              <a:lumMod val="50000"/>
                              <a:lumOff val="50000"/>
                            </a:schemeClr>
                          </a:solidFill>
                        </a:rPr>
                        <a:t>(0.11 to 0.80)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200">
                          <a:solidFill>
                            <a:schemeClr val="tx1">
                              <a:lumMod val="50000"/>
                              <a:lumOff val="50000"/>
                            </a:schemeClr>
                          </a:solidFill>
                        </a:rPr>
                        <a:t>11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8 fewer PE per 1,000</a:t>
                      </a:r>
                    </a:p>
                    <a:p>
                      <a:pPr algn="ctr"/>
                      <a:r>
                        <a:rPr lang="en-CA" sz="1200">
                          <a:solidFill>
                            <a:schemeClr val="tx1">
                              <a:lumMod val="50000"/>
                              <a:lumOff val="50000"/>
                            </a:schemeClr>
                          </a:solidFill>
                        </a:rPr>
                        <a:t>(10 fewer to 2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3030586795"/>
                  </a:ext>
                </a:extLst>
              </a:tr>
              <a:tr h="634353">
                <a:tc>
                  <a:txBody>
                    <a:bodyPr/>
                    <a:lstStyle/>
                    <a:p>
                      <a:r>
                        <a:rPr lang="en-CA" sz="1200">
                          <a:solidFill>
                            <a:schemeClr val="tx1">
                              <a:lumMod val="50000"/>
                              <a:lumOff val="50000"/>
                            </a:schemeClr>
                          </a:solidFill>
                        </a:rPr>
                        <a:t>Symptomatic proximal DVT</a:t>
                      </a:r>
                    </a:p>
                  </a:txBody>
                  <a:tcPr marL="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RR 2.19</a:t>
                      </a:r>
                    </a:p>
                    <a:p>
                      <a:pPr algn="ctr"/>
                      <a:r>
                        <a:rPr lang="en-CA" sz="1100">
                          <a:solidFill>
                            <a:schemeClr val="tx1">
                              <a:lumMod val="50000"/>
                              <a:lumOff val="50000"/>
                            </a:schemeClr>
                          </a:solidFill>
                        </a:rPr>
                        <a:t>(1.07 to 4.50)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200">
                          <a:solidFill>
                            <a:schemeClr val="tx1">
                              <a:lumMod val="50000"/>
                              <a:lumOff val="50000"/>
                            </a:schemeClr>
                          </a:solidFill>
                        </a:rPr>
                        <a:t>26 per 1,000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ctr"/>
                      <a:r>
                        <a:rPr lang="en-CA" sz="1400" b="1">
                          <a:solidFill>
                            <a:schemeClr val="tx1">
                              <a:lumMod val="50000"/>
                              <a:lumOff val="50000"/>
                            </a:schemeClr>
                          </a:solidFill>
                        </a:rPr>
                        <a:t>31 more DVT per 1,000</a:t>
                      </a:r>
                    </a:p>
                    <a:p>
                      <a:pPr algn="ctr"/>
                      <a:r>
                        <a:rPr lang="en-CA" sz="1200">
                          <a:solidFill>
                            <a:schemeClr val="tx1">
                              <a:lumMod val="50000"/>
                              <a:lumOff val="50000"/>
                            </a:schemeClr>
                          </a:solidFill>
                        </a:rPr>
                        <a:t>(2 fewer to 92 more)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136894961"/>
                  </a:ext>
                </a:extLst>
              </a:tr>
            </a:tbl>
          </a:graphicData>
        </a:graphic>
      </p:graphicFrame>
      <p:sp>
        <p:nvSpPr>
          <p:cNvPr id="10" name="TextBox 9">
            <a:extLst>
              <a:ext uri="{FF2B5EF4-FFF2-40B4-BE49-F238E27FC236}">
                <a16:creationId xmlns:a16="http://schemas.microsoft.com/office/drawing/2014/main" id="{7BEF0DF5-3167-4B1B-A8DC-5E2E291DA897}"/>
              </a:ext>
            </a:extLst>
          </p:cNvPr>
          <p:cNvSpPr txBox="1"/>
          <p:nvPr/>
        </p:nvSpPr>
        <p:spPr>
          <a:xfrm>
            <a:off x="8767842" y="3290845"/>
            <a:ext cx="3172767" cy="1200329"/>
          </a:xfrm>
          <a:prstGeom prst="rect">
            <a:avLst/>
          </a:prstGeom>
          <a:solidFill>
            <a:srgbClr val="FCDCB0"/>
          </a:solidFill>
        </p:spPr>
        <p:txBody>
          <a:bodyPr wrap="square" rtlCol="0">
            <a:spAutoFit/>
          </a:bodyPr>
          <a:lstStyle/>
          <a:p>
            <a:r>
              <a:rPr lang="en-CA" b="1">
                <a:solidFill>
                  <a:schemeClr val="tx1">
                    <a:lumMod val="50000"/>
                    <a:lumOff val="50000"/>
                  </a:schemeClr>
                </a:solidFill>
              </a:rPr>
              <a:t>High rates of DVT </a:t>
            </a:r>
            <a:r>
              <a:rPr lang="en-CA">
                <a:solidFill>
                  <a:schemeClr val="tx1">
                    <a:lumMod val="50000"/>
                    <a:lumOff val="50000"/>
                  </a:schemeClr>
                </a:solidFill>
              </a:rPr>
              <a:t>and trend towards higher mortality with filters </a:t>
            </a:r>
            <a:r>
              <a:rPr lang="en-CA" b="1">
                <a:solidFill>
                  <a:schemeClr val="tx1">
                    <a:lumMod val="50000"/>
                    <a:lumOff val="50000"/>
                  </a:schemeClr>
                </a:solidFill>
              </a:rPr>
              <a:t>outweigh potential reduction in risk of PE</a:t>
            </a:r>
          </a:p>
        </p:txBody>
      </p:sp>
      <p:sp>
        <p:nvSpPr>
          <p:cNvPr id="11" name="TextBox 10">
            <a:extLst>
              <a:ext uri="{FF2B5EF4-FFF2-40B4-BE49-F238E27FC236}">
                <a16:creationId xmlns:a16="http://schemas.microsoft.com/office/drawing/2014/main" id="{9EF5B4A3-D2D5-41BB-8FDE-8B76701E5541}"/>
              </a:ext>
            </a:extLst>
          </p:cNvPr>
          <p:cNvSpPr txBox="1"/>
          <p:nvPr/>
        </p:nvSpPr>
        <p:spPr>
          <a:xfrm>
            <a:off x="8766199" y="4662988"/>
            <a:ext cx="3172767" cy="1200329"/>
          </a:xfrm>
          <a:prstGeom prst="rect">
            <a:avLst/>
          </a:prstGeom>
          <a:solidFill>
            <a:srgbClr val="CAD7B2"/>
          </a:solidFill>
        </p:spPr>
        <p:txBody>
          <a:bodyPr wrap="square" rtlCol="0">
            <a:spAutoFit/>
          </a:bodyPr>
          <a:lstStyle/>
          <a:p>
            <a:r>
              <a:rPr lang="en-CA">
                <a:solidFill>
                  <a:schemeClr val="tx1">
                    <a:lumMod val="50000"/>
                    <a:lumOff val="50000"/>
                  </a:schemeClr>
                </a:solidFill>
              </a:rPr>
              <a:t>Recommendations also did not consider </a:t>
            </a:r>
            <a:r>
              <a:rPr lang="en-CA" b="1">
                <a:solidFill>
                  <a:schemeClr val="tx1">
                    <a:lumMod val="50000"/>
                    <a:lumOff val="50000"/>
                  </a:schemeClr>
                </a:solidFill>
              </a:rPr>
              <a:t>potential harms of filter insertion </a:t>
            </a:r>
            <a:r>
              <a:rPr lang="en-CA">
                <a:solidFill>
                  <a:schemeClr val="tx1">
                    <a:lumMod val="50000"/>
                    <a:lumOff val="50000"/>
                  </a:schemeClr>
                </a:solidFill>
              </a:rPr>
              <a:t>(e.g. IVC perforation, filter embolization)</a:t>
            </a:r>
          </a:p>
        </p:txBody>
      </p:sp>
      <p:sp>
        <p:nvSpPr>
          <p:cNvPr id="12" name="Rectangle 11">
            <a:extLst>
              <a:ext uri="{FF2B5EF4-FFF2-40B4-BE49-F238E27FC236}">
                <a16:creationId xmlns:a16="http://schemas.microsoft.com/office/drawing/2014/main" id="{A5C6B346-DAED-4BA2-BAC9-26883B972F93}"/>
              </a:ext>
            </a:extLst>
          </p:cNvPr>
          <p:cNvSpPr/>
          <p:nvPr/>
        </p:nvSpPr>
        <p:spPr>
          <a:xfrm>
            <a:off x="432022" y="5726941"/>
            <a:ext cx="7669563" cy="6086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60E0EACB-2B89-E643-999C-B89E139EF21A}"/>
              </a:ext>
            </a:extLst>
          </p:cNvPr>
          <p:cNvSpPr/>
          <p:nvPr/>
        </p:nvSpPr>
        <p:spPr>
          <a:xfrm>
            <a:off x="497580" y="4683741"/>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17" name="Oval 16">
            <a:extLst>
              <a:ext uri="{FF2B5EF4-FFF2-40B4-BE49-F238E27FC236}">
                <a16:creationId xmlns:a16="http://schemas.microsoft.com/office/drawing/2014/main" id="{9933380B-324B-DE4B-9F81-4BE9649CCDAF}"/>
              </a:ext>
            </a:extLst>
          </p:cNvPr>
          <p:cNvSpPr/>
          <p:nvPr/>
        </p:nvSpPr>
        <p:spPr>
          <a:xfrm>
            <a:off x="497580" y="5323821"/>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18" name="Oval 17">
            <a:extLst>
              <a:ext uri="{FF2B5EF4-FFF2-40B4-BE49-F238E27FC236}">
                <a16:creationId xmlns:a16="http://schemas.microsoft.com/office/drawing/2014/main" id="{1A0D34F5-429B-E142-8AF9-6E8608307253}"/>
              </a:ext>
            </a:extLst>
          </p:cNvPr>
          <p:cNvSpPr/>
          <p:nvPr/>
        </p:nvSpPr>
        <p:spPr>
          <a:xfrm>
            <a:off x="497580" y="5863317"/>
            <a:ext cx="158294" cy="158294"/>
          </a:xfrm>
          <a:prstGeom prst="ellipse">
            <a:avLst/>
          </a:prstGeom>
          <a:solidFill>
            <a:srgbClr val="E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866"/>
              </a:solidFill>
            </a:endParaRPr>
          </a:p>
        </p:txBody>
      </p:sp>
      <p:sp>
        <p:nvSpPr>
          <p:cNvPr id="13" name="TextBox 12">
            <a:extLst>
              <a:ext uri="{FF2B5EF4-FFF2-40B4-BE49-F238E27FC236}">
                <a16:creationId xmlns:a16="http://schemas.microsoft.com/office/drawing/2014/main" id="{174EDE57-791C-4F3F-A85D-FC47930EF869}"/>
              </a:ext>
            </a:extLst>
          </p:cNvPr>
          <p:cNvSpPr txBox="1"/>
          <p:nvPr/>
        </p:nvSpPr>
        <p:spPr>
          <a:xfrm>
            <a:off x="8053457" y="6345076"/>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4" name="Oval 13">
            <a:extLst>
              <a:ext uri="{FF2B5EF4-FFF2-40B4-BE49-F238E27FC236}">
                <a16:creationId xmlns:a16="http://schemas.microsoft.com/office/drawing/2014/main" id="{9DA8F087-EA11-42C6-9CB9-5AD91CE5A121}"/>
              </a:ext>
            </a:extLst>
          </p:cNvPr>
          <p:cNvSpPr/>
          <p:nvPr/>
        </p:nvSpPr>
        <p:spPr>
          <a:xfrm>
            <a:off x="10256438" y="640442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5C76F25-A1F5-4752-AC8B-B2CFD537A55C}"/>
              </a:ext>
            </a:extLst>
          </p:cNvPr>
          <p:cNvSpPr/>
          <p:nvPr/>
        </p:nvSpPr>
        <p:spPr>
          <a:xfrm>
            <a:off x="11170838" y="6404428"/>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3C34B96-3967-43A8-BD0E-C798BE18813B}"/>
              </a:ext>
            </a:extLst>
          </p:cNvPr>
          <p:cNvSpPr/>
          <p:nvPr/>
        </p:nvSpPr>
        <p:spPr>
          <a:xfrm>
            <a:off x="11864112" y="6404428"/>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16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E76E-309B-4124-84D9-726A66EAE93A}"/>
              </a:ext>
            </a:extLst>
          </p:cNvPr>
          <p:cNvSpPr>
            <a:spLocks noGrp="1"/>
          </p:cNvSpPr>
          <p:nvPr>
            <p:ph type="title"/>
          </p:nvPr>
        </p:nvSpPr>
        <p:spPr/>
        <p:txBody>
          <a:bodyPr>
            <a:normAutofit fontScale="90000"/>
          </a:bodyPr>
          <a:lstStyle/>
          <a:p>
            <a:r>
              <a:rPr lang="en-CA"/>
              <a:t>Should this patient also receive mechanical prophylaxis? Two additional recommendations</a:t>
            </a:r>
          </a:p>
        </p:txBody>
      </p:sp>
      <p:sp>
        <p:nvSpPr>
          <p:cNvPr id="3" name="Content Placeholder 2">
            <a:extLst>
              <a:ext uri="{FF2B5EF4-FFF2-40B4-BE49-F238E27FC236}">
                <a16:creationId xmlns:a16="http://schemas.microsoft.com/office/drawing/2014/main" id="{DA56EDCD-C0A5-4C72-A4C4-FF2E6A9292D6}"/>
              </a:ext>
            </a:extLst>
          </p:cNvPr>
          <p:cNvSpPr>
            <a:spLocks noGrp="1"/>
          </p:cNvSpPr>
          <p:nvPr>
            <p:ph idx="1"/>
          </p:nvPr>
        </p:nvSpPr>
        <p:spPr>
          <a:xfrm>
            <a:off x="1342644" y="2417330"/>
            <a:ext cx="8907780" cy="2072562"/>
          </a:xfrm>
          <a:solidFill>
            <a:srgbClr val="FCDCB0"/>
          </a:solidFill>
        </p:spPr>
        <p:txBody>
          <a:bodyPr lIns="182880" tIns="91440" rIns="182880">
            <a:noAutofit/>
          </a:bodyPr>
          <a:lstStyle/>
          <a:p>
            <a:pPr marL="0" indent="0">
              <a:buNone/>
            </a:pPr>
            <a:r>
              <a:rPr lang="en-CA" sz="1800">
                <a:solidFill>
                  <a:srgbClr val="E53F2F"/>
                </a:solidFill>
              </a:rPr>
              <a:t>Recommendation</a:t>
            </a:r>
          </a:p>
          <a:p>
            <a:r>
              <a:rPr lang="en-CA" sz="1800"/>
              <a:t>For patients undergoing major surgery who receive pharmacologic prophylaxis, the panel suggests </a:t>
            </a:r>
            <a:r>
              <a:rPr lang="en-CA" sz="1800" b="1">
                <a:solidFill>
                  <a:srgbClr val="E53F2F"/>
                </a:solidFill>
              </a:rPr>
              <a:t>using combined prophylaxis</a:t>
            </a:r>
            <a:r>
              <a:rPr lang="en-CA" sz="1800">
                <a:solidFill>
                  <a:srgbClr val="E53F2F"/>
                </a:solidFill>
              </a:rPr>
              <a:t> </a:t>
            </a:r>
            <a:r>
              <a:rPr lang="en-CA" sz="1800"/>
              <a:t>with mechanical and pharmacologic methods over pharmacologic agents alone </a:t>
            </a:r>
            <a:r>
              <a:rPr lang="en-CA" sz="1800" i="1"/>
              <a:t>(conditional recommendation, very low certainty)</a:t>
            </a:r>
          </a:p>
          <a:p>
            <a:r>
              <a:rPr lang="en-CA" sz="1800" b="1"/>
              <a:t>REMARK: </a:t>
            </a:r>
            <a:r>
              <a:rPr lang="en-CA" sz="1800"/>
              <a:t>for patients at high risk for VTE, combined prophylaxis is particularly favored over either mechanical or pharmacologic alone</a:t>
            </a:r>
          </a:p>
        </p:txBody>
      </p:sp>
      <p:sp>
        <p:nvSpPr>
          <p:cNvPr id="5" name="TextBox 4">
            <a:extLst>
              <a:ext uri="{FF2B5EF4-FFF2-40B4-BE49-F238E27FC236}">
                <a16:creationId xmlns:a16="http://schemas.microsoft.com/office/drawing/2014/main" id="{14BE0DA7-D42F-4FDB-8AA7-9E1831C662C5}"/>
              </a:ext>
            </a:extLst>
          </p:cNvPr>
          <p:cNvSpPr txBox="1"/>
          <p:nvPr/>
        </p:nvSpPr>
        <p:spPr>
          <a:xfrm>
            <a:off x="838200" y="4821237"/>
            <a:ext cx="9896856"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CA" b="1">
                <a:solidFill>
                  <a:schemeClr val="tx1">
                    <a:lumMod val="50000"/>
                    <a:lumOff val="50000"/>
                  </a:schemeClr>
                </a:solidFill>
              </a:rPr>
              <a:t>There may be a reduction in the risk of PE </a:t>
            </a:r>
            <a:r>
              <a:rPr lang="en-CA">
                <a:solidFill>
                  <a:schemeClr val="tx1">
                    <a:lumMod val="50000"/>
                    <a:lumOff val="50000"/>
                  </a:schemeClr>
                </a:solidFill>
              </a:rPr>
              <a:t>(RR 0.40, 95% CI 0.26-0.65) in favor of combined prophylaxis but net health benefit is uncertain</a:t>
            </a:r>
          </a:p>
          <a:p>
            <a:pPr marL="285750" indent="-285750">
              <a:spcAft>
                <a:spcPts val="600"/>
              </a:spcAft>
              <a:buFont typeface="Arial" panose="020B0604020202020204" pitchFamily="34" charset="0"/>
              <a:buChar char="•"/>
            </a:pPr>
            <a:r>
              <a:rPr lang="en-CA">
                <a:solidFill>
                  <a:schemeClr val="tx1">
                    <a:lumMod val="50000"/>
                    <a:lumOff val="50000"/>
                  </a:schemeClr>
                </a:solidFill>
              </a:rPr>
              <a:t>Panel unable to assess for potential drawbacks of mechanical prophylaxis (e.g. falls, skin complications) which are often unmeasured</a:t>
            </a:r>
          </a:p>
        </p:txBody>
      </p:sp>
    </p:spTree>
    <p:extLst>
      <p:ext uri="{BB962C8B-B14F-4D97-AF65-F5344CB8AC3E}">
        <p14:creationId xmlns:p14="http://schemas.microsoft.com/office/powerpoint/2010/main" val="185418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E76E-309B-4124-84D9-726A66EAE93A}"/>
              </a:ext>
            </a:extLst>
          </p:cNvPr>
          <p:cNvSpPr>
            <a:spLocks noGrp="1"/>
          </p:cNvSpPr>
          <p:nvPr>
            <p:ph type="title"/>
          </p:nvPr>
        </p:nvSpPr>
        <p:spPr/>
        <p:txBody>
          <a:bodyPr>
            <a:normAutofit fontScale="90000"/>
          </a:bodyPr>
          <a:lstStyle/>
          <a:p>
            <a:r>
              <a:rPr lang="en-CA"/>
              <a:t>Should this patient also receive mechanical prophylaxis? Two additional recommendations</a:t>
            </a:r>
          </a:p>
        </p:txBody>
      </p:sp>
      <p:sp>
        <p:nvSpPr>
          <p:cNvPr id="3" name="Content Placeholder 2">
            <a:extLst>
              <a:ext uri="{FF2B5EF4-FFF2-40B4-BE49-F238E27FC236}">
                <a16:creationId xmlns:a16="http://schemas.microsoft.com/office/drawing/2014/main" id="{DA56EDCD-C0A5-4C72-A4C4-FF2E6A9292D6}"/>
              </a:ext>
            </a:extLst>
          </p:cNvPr>
          <p:cNvSpPr>
            <a:spLocks noGrp="1"/>
          </p:cNvSpPr>
          <p:nvPr>
            <p:ph idx="1"/>
          </p:nvPr>
        </p:nvSpPr>
        <p:spPr>
          <a:xfrm>
            <a:off x="1342644" y="2642616"/>
            <a:ext cx="8907780" cy="1737360"/>
          </a:xfrm>
          <a:solidFill>
            <a:srgbClr val="CAD7B2"/>
          </a:solidFill>
        </p:spPr>
        <p:txBody>
          <a:bodyPr lIns="182880" tIns="91440" rIns="274320" bIns="274320">
            <a:noAutofit/>
          </a:bodyPr>
          <a:lstStyle/>
          <a:p>
            <a:pPr marL="0" indent="0">
              <a:buNone/>
            </a:pPr>
            <a:r>
              <a:rPr lang="en-CA" sz="2000">
                <a:solidFill>
                  <a:srgbClr val="E53F2F"/>
                </a:solidFill>
              </a:rPr>
              <a:t>Recommendation</a:t>
            </a:r>
          </a:p>
          <a:p>
            <a:r>
              <a:rPr lang="en-CA" sz="2000"/>
              <a:t>For patients undergoing major surgery who receive mechanical prophylaxis, the panel suggests using </a:t>
            </a:r>
            <a:r>
              <a:rPr lang="en-CA" sz="2000" b="1">
                <a:solidFill>
                  <a:srgbClr val="E53F2F"/>
                </a:solidFill>
              </a:rPr>
              <a:t>intermittent pneumatic compression devices over graduated compression stockings </a:t>
            </a:r>
            <a:r>
              <a:rPr lang="en-CA" sz="2000" i="1"/>
              <a:t>(conditional recommendation, very low certainty)</a:t>
            </a:r>
            <a:endParaRPr lang="en-CA" sz="2000"/>
          </a:p>
        </p:txBody>
      </p:sp>
      <p:sp>
        <p:nvSpPr>
          <p:cNvPr id="4" name="TextBox 3">
            <a:extLst>
              <a:ext uri="{FF2B5EF4-FFF2-40B4-BE49-F238E27FC236}">
                <a16:creationId xmlns:a16="http://schemas.microsoft.com/office/drawing/2014/main" id="{69B6868F-679C-474A-AFBC-39BA15B866B2}"/>
              </a:ext>
            </a:extLst>
          </p:cNvPr>
          <p:cNvSpPr txBox="1"/>
          <p:nvPr/>
        </p:nvSpPr>
        <p:spPr>
          <a:xfrm>
            <a:off x="838200" y="4855711"/>
            <a:ext cx="10426700" cy="1323439"/>
          </a:xfrm>
          <a:prstGeom prst="rect">
            <a:avLst/>
          </a:prstGeom>
          <a:noFill/>
        </p:spPr>
        <p:txBody>
          <a:bodyPr wrap="square" rtlCol="0">
            <a:spAutoFit/>
          </a:bodyPr>
          <a:lstStyle/>
          <a:p>
            <a:pPr marL="342900" indent="-342900">
              <a:buFont typeface="Arial" panose="020B0604020202020204" pitchFamily="34" charset="0"/>
              <a:buChar char="•"/>
            </a:pPr>
            <a:r>
              <a:rPr lang="en-CA" sz="2000">
                <a:solidFill>
                  <a:schemeClr val="tx1">
                    <a:lumMod val="50000"/>
                    <a:lumOff val="50000"/>
                  </a:schemeClr>
                </a:solidFill>
              </a:rPr>
              <a:t>There may be no difference in symptomatic PE, but </a:t>
            </a:r>
            <a:r>
              <a:rPr lang="en-CA" sz="2000" b="1">
                <a:solidFill>
                  <a:schemeClr val="tx1">
                    <a:lumMod val="50000"/>
                    <a:lumOff val="50000"/>
                  </a:schemeClr>
                </a:solidFill>
              </a:rPr>
              <a:t>risk of symptomatic DVT may be reduced with pneumatic compression </a:t>
            </a:r>
            <a:r>
              <a:rPr lang="en-CA" sz="2000">
                <a:solidFill>
                  <a:schemeClr val="tx1">
                    <a:lumMod val="50000"/>
                    <a:lumOff val="50000"/>
                  </a:schemeClr>
                </a:solidFill>
              </a:rPr>
              <a:t>(RR 0.48, 95% CI 0.25-0.93)</a:t>
            </a:r>
          </a:p>
          <a:p>
            <a:pPr marL="342900" indent="-342900">
              <a:buFont typeface="Arial" panose="020B0604020202020204" pitchFamily="34" charset="0"/>
              <a:buChar char="•"/>
            </a:pPr>
            <a:r>
              <a:rPr lang="en-CA" sz="2000">
                <a:solidFill>
                  <a:schemeClr val="tx1">
                    <a:lumMod val="50000"/>
                    <a:lumOff val="50000"/>
                  </a:schemeClr>
                </a:solidFill>
              </a:rPr>
              <a:t>In settings where pneumatic compression devices are not available, graduated compression stockings are an acceptable and feasible option</a:t>
            </a:r>
          </a:p>
        </p:txBody>
      </p:sp>
    </p:spTree>
    <p:extLst>
      <p:ext uri="{BB962C8B-B14F-4D97-AF65-F5344CB8AC3E}">
        <p14:creationId xmlns:p14="http://schemas.microsoft.com/office/powerpoint/2010/main" val="38011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en-CA" b="1"/>
              <a:t>Case 3: Conclusion</a:t>
            </a:r>
            <a:endParaRPr lang="en-CA"/>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p:txBody>
          <a:bodyPr>
            <a:normAutofit/>
          </a:bodyPr>
          <a:lstStyle/>
          <a:p>
            <a:pPr marL="0" indent="0">
              <a:buNone/>
            </a:pPr>
            <a:r>
              <a:rPr lang="en-CA"/>
              <a:t>Your first patient (</a:t>
            </a:r>
            <a:r>
              <a:rPr lang="en-CA" b="1"/>
              <a:t>35 year old, mobile</a:t>
            </a:r>
            <a:r>
              <a:rPr lang="en-CA"/>
              <a:t>) receives </a:t>
            </a:r>
            <a:r>
              <a:rPr lang="en-CA">
                <a:solidFill>
                  <a:srgbClr val="E53F2F"/>
                </a:solidFill>
              </a:rPr>
              <a:t>graduated compression stockings</a:t>
            </a:r>
            <a:r>
              <a:rPr lang="en-CA"/>
              <a:t> as pneumatic compression devices are not available on your ward. </a:t>
            </a:r>
            <a:r>
              <a:rPr lang="en-CA">
                <a:solidFill>
                  <a:srgbClr val="E53F2F"/>
                </a:solidFill>
              </a:rPr>
              <a:t>She does not receive pharmacologic prophylaxis</a:t>
            </a:r>
            <a:r>
              <a:rPr lang="en-CA"/>
              <a:t>. She is encouraged to ambulate and is discharged after 5 days.</a:t>
            </a:r>
          </a:p>
          <a:p>
            <a:pPr marL="0" indent="0">
              <a:buNone/>
            </a:pPr>
            <a:endParaRPr lang="en-CA"/>
          </a:p>
          <a:p>
            <a:pPr marL="0" indent="0">
              <a:buNone/>
            </a:pPr>
            <a:r>
              <a:rPr lang="en-CA"/>
              <a:t>Your second patient (</a:t>
            </a:r>
            <a:r>
              <a:rPr lang="en-CA" b="1"/>
              <a:t>78 year old, immobile</a:t>
            </a:r>
            <a:r>
              <a:rPr lang="en-CA"/>
              <a:t>) receives </a:t>
            </a:r>
            <a:r>
              <a:rPr lang="en-CA">
                <a:solidFill>
                  <a:srgbClr val="E53F2F"/>
                </a:solidFill>
              </a:rPr>
              <a:t>combined prophylaxis with graduated compression stockings and LMWH</a:t>
            </a:r>
            <a:r>
              <a:rPr lang="en-CA"/>
              <a:t>. He does not experience any bleeding or thrombotic complications and is discharged to rehabilitation after 8 days in hospital.</a:t>
            </a:r>
          </a:p>
        </p:txBody>
      </p:sp>
    </p:spTree>
    <p:extLst>
      <p:ext uri="{BB962C8B-B14F-4D97-AF65-F5344CB8AC3E}">
        <p14:creationId xmlns:p14="http://schemas.microsoft.com/office/powerpoint/2010/main" val="290088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9FFB-62A6-41C6-98BC-92B84A83AD9D}"/>
              </a:ext>
            </a:extLst>
          </p:cNvPr>
          <p:cNvSpPr>
            <a:spLocks noGrp="1"/>
          </p:cNvSpPr>
          <p:nvPr>
            <p:ph type="title"/>
          </p:nvPr>
        </p:nvSpPr>
        <p:spPr/>
        <p:txBody>
          <a:bodyPr/>
          <a:lstStyle/>
          <a:p>
            <a:r>
              <a:rPr lang="en-CA"/>
              <a:t>Other procedure-specific recommendations</a:t>
            </a:r>
          </a:p>
        </p:txBody>
      </p:sp>
      <p:graphicFrame>
        <p:nvGraphicFramePr>
          <p:cNvPr id="4" name="Table 4">
            <a:extLst>
              <a:ext uri="{FF2B5EF4-FFF2-40B4-BE49-F238E27FC236}">
                <a16:creationId xmlns:a16="http://schemas.microsoft.com/office/drawing/2014/main" id="{7A3C7557-271B-4B84-8108-F8A2FF57AB6A}"/>
              </a:ext>
            </a:extLst>
          </p:cNvPr>
          <p:cNvGraphicFramePr>
            <a:graphicFrameLocks noGrp="1"/>
          </p:cNvGraphicFramePr>
          <p:nvPr>
            <p:extLst>
              <p:ext uri="{D42A27DB-BD31-4B8C-83A1-F6EECF244321}">
                <p14:modId xmlns:p14="http://schemas.microsoft.com/office/powerpoint/2010/main" val="1443736572"/>
              </p:ext>
            </p:extLst>
          </p:nvPr>
        </p:nvGraphicFramePr>
        <p:xfrm>
          <a:off x="1126744" y="2642617"/>
          <a:ext cx="9708895" cy="3148886"/>
        </p:xfrm>
        <a:graphic>
          <a:graphicData uri="http://schemas.openxmlformats.org/drawingml/2006/table">
            <a:tbl>
              <a:tblPr firstRow="1" bandRow="1">
                <a:tableStyleId>{5940675A-B579-460E-94D1-54222C63F5DA}</a:tableStyleId>
              </a:tblPr>
              <a:tblGrid>
                <a:gridCol w="1747131">
                  <a:extLst>
                    <a:ext uri="{9D8B030D-6E8A-4147-A177-3AD203B41FA5}">
                      <a16:colId xmlns:a16="http://schemas.microsoft.com/office/drawing/2014/main" val="2239874537"/>
                    </a:ext>
                  </a:extLst>
                </a:gridCol>
                <a:gridCol w="3728093">
                  <a:extLst>
                    <a:ext uri="{9D8B030D-6E8A-4147-A177-3AD203B41FA5}">
                      <a16:colId xmlns:a16="http://schemas.microsoft.com/office/drawing/2014/main" val="2375073088"/>
                    </a:ext>
                  </a:extLst>
                </a:gridCol>
                <a:gridCol w="4233671">
                  <a:extLst>
                    <a:ext uri="{9D8B030D-6E8A-4147-A177-3AD203B41FA5}">
                      <a16:colId xmlns:a16="http://schemas.microsoft.com/office/drawing/2014/main" val="2374854176"/>
                    </a:ext>
                  </a:extLst>
                </a:gridCol>
              </a:tblGrid>
              <a:tr h="309524">
                <a:tc>
                  <a:txBody>
                    <a:bodyPr/>
                    <a:lstStyle/>
                    <a:p>
                      <a:r>
                        <a:rPr lang="en-CA" sz="1600" b="1">
                          <a:solidFill>
                            <a:schemeClr val="bg1"/>
                          </a:solidFill>
                        </a:rPr>
                        <a:t>Surgery type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en-CA" sz="1600" b="1">
                          <a:solidFill>
                            <a:schemeClr val="bg1"/>
                          </a:solidFill>
                        </a:rPr>
                        <a:t>The panel suggests (rec. number)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en-CA" sz="1600" b="1">
                          <a:solidFill>
                            <a:schemeClr val="bg1"/>
                          </a:solidFill>
                        </a:rPr>
                        <a:t>Comment or Rationale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extLst>
                  <a:ext uri="{0D108BD9-81ED-4DB2-BD59-A6C34878D82A}">
                    <a16:rowId xmlns:a16="http://schemas.microsoft.com/office/drawing/2014/main" val="3745884170"/>
                  </a:ext>
                </a:extLst>
              </a:tr>
              <a:tr h="619046">
                <a:tc>
                  <a:txBody>
                    <a:bodyPr/>
                    <a:lstStyle/>
                    <a:p>
                      <a:r>
                        <a:rPr lang="en-CA" sz="1400" b="1">
                          <a:solidFill>
                            <a:schemeClr val="tx1">
                              <a:lumMod val="50000"/>
                              <a:lumOff val="50000"/>
                            </a:schemeClr>
                          </a:solidFill>
                        </a:rPr>
                        <a:t>Hip fracture repair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a:solidFill>
                            <a:schemeClr val="tx1">
                              <a:lumMod val="50000"/>
                              <a:lumOff val="50000"/>
                            </a:schemeClr>
                          </a:solidFill>
                        </a:rPr>
                        <a:t>Pharmacological prophylaxis over no pharmacological prophylaxis (14); using either LMWH or UFH (15)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a:solidFill>
                            <a:schemeClr val="tx1">
                              <a:lumMod val="50000"/>
                              <a:lumOff val="50000"/>
                            </a:schemeClr>
                          </a:solidFill>
                        </a:rPr>
                        <a:t>Small increase in bleeding risk with prophylaxis outweighed by moderate reductions in PE and DVT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2428979226"/>
                  </a:ext>
                </a:extLst>
              </a:tr>
              <a:tr h="619046">
                <a:tc>
                  <a:txBody>
                    <a:bodyPr/>
                    <a:lstStyle/>
                    <a:p>
                      <a:r>
                        <a:rPr lang="en-CA" sz="1400" b="1">
                          <a:solidFill>
                            <a:schemeClr val="tx1">
                              <a:lumMod val="50000"/>
                              <a:lumOff val="50000"/>
                            </a:schemeClr>
                          </a:solidFill>
                        </a:rPr>
                        <a:t>Major general surgery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a:solidFill>
                            <a:schemeClr val="tx1">
                              <a:lumMod val="50000"/>
                              <a:lumOff val="50000"/>
                            </a:schemeClr>
                          </a:solidFill>
                        </a:rPr>
                        <a:t>Pharmacological prophylaxis over no pharmacological prophylaxis (16); using either LMWH or UFH (17)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a:solidFill>
                            <a:schemeClr val="tx1">
                              <a:lumMod val="50000"/>
                              <a:lumOff val="50000"/>
                            </a:schemeClr>
                          </a:solidFill>
                        </a:rPr>
                        <a:t>Small increase in bleeding risk with prophylaxis outweighed by moderate reductions in PE and DVT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596615901"/>
                  </a:ext>
                </a:extLst>
              </a:tr>
              <a:tr h="619046">
                <a:tc>
                  <a:txBody>
                    <a:bodyPr/>
                    <a:lstStyle/>
                    <a:p>
                      <a:r>
                        <a:rPr lang="en-CA" sz="1400" b="1">
                          <a:solidFill>
                            <a:schemeClr val="tx1">
                              <a:lumMod val="50000"/>
                              <a:lumOff val="50000"/>
                            </a:schemeClr>
                          </a:solidFill>
                        </a:rPr>
                        <a:t>Laparoscopic cholecystectomy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a:solidFill>
                            <a:schemeClr val="tx1">
                              <a:lumMod val="50000"/>
                              <a:lumOff val="50000"/>
                            </a:schemeClr>
                          </a:solidFill>
                        </a:rPr>
                        <a:t>Panel suggests </a:t>
                      </a:r>
                      <a:r>
                        <a:rPr lang="en-CA" sz="1400" b="0" i="0" u="sng">
                          <a:solidFill>
                            <a:schemeClr val="tx1">
                              <a:lumMod val="50000"/>
                              <a:lumOff val="50000"/>
                            </a:schemeClr>
                          </a:solidFill>
                        </a:rPr>
                        <a:t>against</a:t>
                      </a:r>
                      <a:r>
                        <a:rPr lang="en-CA" sz="1400" b="0">
                          <a:solidFill>
                            <a:schemeClr val="tx1">
                              <a:lumMod val="50000"/>
                              <a:lumOff val="50000"/>
                            </a:schemeClr>
                          </a:solidFill>
                        </a:rPr>
                        <a:t> using pharmacologic prophylaxis (18)</a:t>
                      </a:r>
                      <a:endParaRPr lang="en-CA"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b="1">
                          <a:solidFill>
                            <a:schemeClr val="tx1">
                              <a:lumMod val="50000"/>
                              <a:lumOff val="50000"/>
                            </a:schemeClr>
                          </a:solidFill>
                        </a:rPr>
                        <a:t>Very low baseline VTE risk.</a:t>
                      </a:r>
                      <a:r>
                        <a:rPr lang="en-CA" sz="1400">
                          <a:solidFill>
                            <a:schemeClr val="tx1">
                              <a:lumMod val="50000"/>
                              <a:lumOff val="50000"/>
                            </a:schemeClr>
                          </a:solidFill>
                        </a:rPr>
                        <a:t> Specific high risk groups (thrombophilia, prior VTE, cancer) may benefit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29349524"/>
                  </a:ext>
                </a:extLst>
              </a:tr>
              <a:tr h="667979">
                <a:tc>
                  <a:txBody>
                    <a:bodyPr/>
                    <a:lstStyle/>
                    <a:p>
                      <a:r>
                        <a:rPr lang="en-CA" sz="1400" b="1">
                          <a:solidFill>
                            <a:schemeClr val="tx1">
                              <a:lumMod val="50000"/>
                              <a:lumOff val="50000"/>
                            </a:schemeClr>
                          </a:solidFill>
                        </a:rPr>
                        <a:t>Cardiac and vascular surgery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b="1">
                          <a:solidFill>
                            <a:schemeClr val="tx1">
                              <a:lumMod val="50000"/>
                              <a:lumOff val="50000"/>
                            </a:schemeClr>
                          </a:solidFill>
                        </a:rPr>
                        <a:t>Either</a:t>
                      </a:r>
                      <a:r>
                        <a:rPr lang="en-CA" sz="1400">
                          <a:solidFill>
                            <a:schemeClr val="tx1">
                              <a:lumMod val="50000"/>
                              <a:lumOff val="50000"/>
                            </a:schemeClr>
                          </a:solidFill>
                        </a:rPr>
                        <a:t> pharmacologic or no pharmacologic prophylaxis (25)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CA" sz="1400">
                          <a:solidFill>
                            <a:schemeClr val="tx1">
                              <a:lumMod val="50000"/>
                              <a:lumOff val="50000"/>
                            </a:schemeClr>
                          </a:solidFill>
                        </a:rPr>
                        <a:t>Possible reductions in VTE, and increases in bleeding with pharmacologic prophylaxis. Possible harms including development of HIT, particularly with UFH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619823383"/>
                  </a:ext>
                </a:extLst>
              </a:tr>
            </a:tbl>
          </a:graphicData>
        </a:graphic>
      </p:graphicFrame>
    </p:spTree>
    <p:extLst>
      <p:ext uri="{BB962C8B-B14F-4D97-AF65-F5344CB8AC3E}">
        <p14:creationId xmlns:p14="http://schemas.microsoft.com/office/powerpoint/2010/main" val="10650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5475-4437-4149-A5B5-0F9858C49710}"/>
              </a:ext>
            </a:extLst>
          </p:cNvPr>
          <p:cNvSpPr>
            <a:spLocks noGrp="1"/>
          </p:cNvSpPr>
          <p:nvPr>
            <p:ph type="title"/>
          </p:nvPr>
        </p:nvSpPr>
        <p:spPr/>
        <p:txBody>
          <a:bodyPr/>
          <a:lstStyle/>
          <a:p>
            <a:r>
              <a:rPr lang="en-CA"/>
              <a:t>How were these ASH guidelines developed?</a:t>
            </a:r>
          </a:p>
        </p:txBody>
      </p:sp>
      <p:sp>
        <p:nvSpPr>
          <p:cNvPr id="14" name="TextBox 13">
            <a:extLst>
              <a:ext uri="{FF2B5EF4-FFF2-40B4-BE49-F238E27FC236}">
                <a16:creationId xmlns:a16="http://schemas.microsoft.com/office/drawing/2014/main" id="{7C6C7AA4-9E70-8048-BB16-BDF26A961711}"/>
              </a:ext>
            </a:extLst>
          </p:cNvPr>
          <p:cNvSpPr txBox="1"/>
          <p:nvPr/>
        </p:nvSpPr>
        <p:spPr>
          <a:xfrm>
            <a:off x="1044819" y="2032236"/>
            <a:ext cx="2459736" cy="3485195"/>
          </a:xfrm>
          <a:prstGeom prst="rect">
            <a:avLst/>
          </a:prstGeom>
          <a:solidFill>
            <a:srgbClr val="BEE0E4"/>
          </a:solidFill>
        </p:spPr>
        <p:txBody>
          <a:bodyPr wrap="square" rtlCol="0">
            <a:noAutofit/>
          </a:bodyPr>
          <a:lstStyle/>
          <a:p>
            <a:r>
              <a:rPr lang="en-CA" sz="2000" b="1">
                <a:solidFill>
                  <a:srgbClr val="E53E31"/>
                </a:solidFill>
              </a:rPr>
              <a:t>PANEL FORMATION</a:t>
            </a:r>
          </a:p>
          <a:p>
            <a:r>
              <a:rPr lang="en-CA">
                <a:solidFill>
                  <a:schemeClr val="tx1">
                    <a:lumMod val="50000"/>
                    <a:lumOff val="50000"/>
                  </a:schemeClr>
                </a:solidFill>
              </a:rPr>
              <a:t>Each </a:t>
            </a:r>
            <a:r>
              <a:rPr lang="en-CA" b="1">
                <a:solidFill>
                  <a:schemeClr val="tx1">
                    <a:lumMod val="50000"/>
                    <a:lumOff val="50000"/>
                  </a:schemeClr>
                </a:solidFill>
              </a:rPr>
              <a:t>guideline panel</a:t>
            </a:r>
            <a:r>
              <a:rPr lang="en-CA">
                <a:solidFill>
                  <a:schemeClr val="tx1">
                    <a:lumMod val="50000"/>
                    <a:lumOff val="50000"/>
                  </a:schemeClr>
                </a:solidFill>
              </a:rPr>
              <a:t> was formed following these key criteria:</a:t>
            </a:r>
          </a:p>
          <a:p>
            <a:pPr marL="285750" indent="-285750">
              <a:buFont typeface="Arial" panose="020B0604020202020204" pitchFamily="34" charset="0"/>
              <a:buChar char="•"/>
            </a:pPr>
            <a:r>
              <a:rPr lang="en-CA">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a:solidFill>
                  <a:schemeClr val="tx1">
                    <a:lumMod val="50000"/>
                    <a:lumOff val="50000"/>
                  </a:schemeClr>
                </a:solidFill>
              </a:rPr>
              <a:t>Close attention to minimization and management of conflicts of interest</a:t>
            </a:r>
          </a:p>
        </p:txBody>
      </p:sp>
      <p:sp>
        <p:nvSpPr>
          <p:cNvPr id="15" name="TextBox 14">
            <a:extLst>
              <a:ext uri="{FF2B5EF4-FFF2-40B4-BE49-F238E27FC236}">
                <a16:creationId xmlns:a16="http://schemas.microsoft.com/office/drawing/2014/main" id="{3A2B59E3-D2BC-C340-B864-2E8CFB56F142}"/>
              </a:ext>
            </a:extLst>
          </p:cNvPr>
          <p:cNvSpPr txBox="1"/>
          <p:nvPr/>
        </p:nvSpPr>
        <p:spPr>
          <a:xfrm>
            <a:off x="3673934" y="2032236"/>
            <a:ext cx="2459736" cy="2128947"/>
          </a:xfrm>
          <a:prstGeom prst="rect">
            <a:avLst/>
          </a:prstGeom>
          <a:solidFill>
            <a:srgbClr val="FED9B0"/>
          </a:solidFill>
        </p:spPr>
        <p:txBody>
          <a:bodyPr wrap="square" rtlCol="0">
            <a:noAutofit/>
          </a:bodyPr>
          <a:lstStyle/>
          <a:p>
            <a:r>
              <a:rPr lang="en-CA" sz="2000" b="1">
                <a:solidFill>
                  <a:srgbClr val="E53E31"/>
                </a:solidFill>
              </a:rPr>
              <a:t>CLINICAL QUESTIONS</a:t>
            </a:r>
          </a:p>
          <a:p>
            <a:r>
              <a:rPr lang="en-CA">
                <a:solidFill>
                  <a:schemeClr val="tx1">
                    <a:lumMod val="50000"/>
                    <a:lumOff val="50000"/>
                  </a:schemeClr>
                </a:solidFill>
              </a:rPr>
              <a:t>10 to 20 </a:t>
            </a:r>
            <a:r>
              <a:rPr lang="en-CA" b="1">
                <a:solidFill>
                  <a:schemeClr val="tx1">
                    <a:lumMod val="50000"/>
                    <a:lumOff val="50000"/>
                  </a:schemeClr>
                </a:solidFill>
              </a:rPr>
              <a:t>clinically-relevant questions </a:t>
            </a:r>
            <a:r>
              <a:rPr lang="en-CA">
                <a:solidFill>
                  <a:schemeClr val="tx1">
                    <a:lumMod val="50000"/>
                    <a:lumOff val="50000"/>
                  </a:schemeClr>
                </a:solidFill>
              </a:rPr>
              <a:t>generated in </a:t>
            </a:r>
            <a:r>
              <a:rPr lang="en-CA" b="1">
                <a:solidFill>
                  <a:schemeClr val="tx1">
                    <a:lumMod val="50000"/>
                    <a:lumOff val="50000"/>
                  </a:schemeClr>
                </a:solidFill>
              </a:rPr>
              <a:t>PICO format</a:t>
            </a:r>
            <a:r>
              <a:rPr lang="en-CA">
                <a:solidFill>
                  <a:schemeClr val="tx1">
                    <a:lumMod val="50000"/>
                    <a:lumOff val="50000"/>
                  </a:schemeClr>
                </a:solidFill>
              </a:rPr>
              <a:t> (population, intervention, comparison, outcome)</a:t>
            </a:r>
          </a:p>
        </p:txBody>
      </p:sp>
      <p:sp>
        <p:nvSpPr>
          <p:cNvPr id="16" name="TextBox 15">
            <a:extLst>
              <a:ext uri="{FF2B5EF4-FFF2-40B4-BE49-F238E27FC236}">
                <a16:creationId xmlns:a16="http://schemas.microsoft.com/office/drawing/2014/main" id="{9E1CF964-E34E-0E44-8BF1-7C9CD8A10B76}"/>
              </a:ext>
            </a:extLst>
          </p:cNvPr>
          <p:cNvSpPr txBox="1"/>
          <p:nvPr/>
        </p:nvSpPr>
        <p:spPr>
          <a:xfrm>
            <a:off x="6303049" y="2032235"/>
            <a:ext cx="2459736" cy="3485195"/>
          </a:xfrm>
          <a:prstGeom prst="rect">
            <a:avLst/>
          </a:prstGeom>
          <a:solidFill>
            <a:srgbClr val="C9D7AF"/>
          </a:solidFill>
        </p:spPr>
        <p:txBody>
          <a:bodyPr wrap="square" rtlCol="0">
            <a:noAutofit/>
          </a:bodyPr>
          <a:lstStyle/>
          <a:p>
            <a:r>
              <a:rPr lang="en-CA" sz="2000" b="1">
                <a:solidFill>
                  <a:srgbClr val="E53E31"/>
                </a:solidFill>
              </a:rPr>
              <a:t>EVIDENCE SYNTHESIS</a:t>
            </a:r>
          </a:p>
          <a:p>
            <a:r>
              <a:rPr lang="en-CA">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a:solidFill>
                  <a:schemeClr val="tx1">
                    <a:lumMod val="50000"/>
                    <a:lumOff val="50000"/>
                  </a:schemeClr>
                </a:solidFill>
              </a:rPr>
              <a:t>Resource use</a:t>
            </a:r>
          </a:p>
          <a:p>
            <a:pPr marL="342900" indent="-342900">
              <a:buFont typeface="Arial" panose="020B0604020202020204" pitchFamily="34" charset="0"/>
              <a:buChar char="•"/>
            </a:pPr>
            <a:r>
              <a:rPr lang="en-CA">
                <a:solidFill>
                  <a:schemeClr val="tx1">
                    <a:lumMod val="50000"/>
                    <a:lumOff val="50000"/>
                  </a:schemeClr>
                </a:solidFill>
              </a:rPr>
              <a:t>Feasibility</a:t>
            </a:r>
          </a:p>
          <a:p>
            <a:pPr marL="342900" indent="-342900">
              <a:buFont typeface="Arial" panose="020B0604020202020204" pitchFamily="34" charset="0"/>
              <a:buChar char="•"/>
            </a:pPr>
            <a:r>
              <a:rPr lang="en-CA">
                <a:solidFill>
                  <a:schemeClr val="tx1">
                    <a:lumMod val="50000"/>
                    <a:lumOff val="50000"/>
                  </a:schemeClr>
                </a:solidFill>
              </a:rPr>
              <a:t>Acceptability</a:t>
            </a:r>
          </a:p>
          <a:p>
            <a:pPr marL="342900" indent="-342900">
              <a:buFont typeface="Arial" panose="020B0604020202020204" pitchFamily="34" charset="0"/>
              <a:buChar char="•"/>
            </a:pPr>
            <a:r>
              <a:rPr lang="en-CA">
                <a:solidFill>
                  <a:schemeClr val="tx1">
                    <a:lumMod val="50000"/>
                    <a:lumOff val="50000"/>
                  </a:schemeClr>
                </a:solidFill>
              </a:rPr>
              <a:t>Equity</a:t>
            </a:r>
          </a:p>
          <a:p>
            <a:pPr marL="342900" indent="-342900">
              <a:buFont typeface="Arial" panose="020B0604020202020204" pitchFamily="34" charset="0"/>
              <a:buChar char="•"/>
            </a:pPr>
            <a:r>
              <a:rPr lang="en-CA">
                <a:solidFill>
                  <a:schemeClr val="tx1">
                    <a:lumMod val="50000"/>
                    <a:lumOff val="50000"/>
                  </a:schemeClr>
                </a:solidFill>
              </a:rPr>
              <a:t>Patient values and preferences</a:t>
            </a:r>
          </a:p>
        </p:txBody>
      </p:sp>
      <p:sp>
        <p:nvSpPr>
          <p:cNvPr id="17" name="TextBox 16">
            <a:extLst>
              <a:ext uri="{FF2B5EF4-FFF2-40B4-BE49-F238E27FC236}">
                <a16:creationId xmlns:a16="http://schemas.microsoft.com/office/drawing/2014/main" id="{67AAC6F2-924C-814F-80CB-7A0890682980}"/>
              </a:ext>
            </a:extLst>
          </p:cNvPr>
          <p:cNvSpPr txBox="1"/>
          <p:nvPr/>
        </p:nvSpPr>
        <p:spPr>
          <a:xfrm>
            <a:off x="3673934" y="4261525"/>
            <a:ext cx="2459736" cy="1255906"/>
          </a:xfrm>
          <a:prstGeom prst="rect">
            <a:avLst/>
          </a:prstGeom>
          <a:solidFill>
            <a:srgbClr val="FED9B0"/>
          </a:solidFill>
          <a:ln w="28575">
            <a:noFill/>
          </a:ln>
        </p:spPr>
        <p:txBody>
          <a:bodyPr wrap="square" rtlCol="0">
            <a:noAutofit/>
          </a:bodyPr>
          <a:lstStyle/>
          <a:p>
            <a:r>
              <a:rPr lang="en-CA" sz="1400" b="1">
                <a:solidFill>
                  <a:schemeClr val="tx1">
                    <a:lumMod val="50000"/>
                    <a:lumOff val="50000"/>
                  </a:schemeClr>
                </a:solidFill>
              </a:rPr>
              <a:t>Example: PICO question</a:t>
            </a:r>
            <a:endParaRPr lang="en-CA" sz="1400">
              <a:solidFill>
                <a:schemeClr val="tx1">
                  <a:lumMod val="50000"/>
                  <a:lumOff val="50000"/>
                </a:schemeClr>
              </a:solidFill>
            </a:endParaRPr>
          </a:p>
          <a:p>
            <a:r>
              <a:rPr lang="en-CA" sz="1400">
                <a:solidFill>
                  <a:schemeClr val="tx1">
                    <a:lumMod val="50000"/>
                    <a:lumOff val="50000"/>
                  </a:schemeClr>
                </a:solidFill>
              </a:rPr>
              <a:t>“Should mechanical prophylaxis vs. no prophylaxis be used for patients undergoing major surgery?”</a:t>
            </a:r>
          </a:p>
          <a:p>
            <a:endParaRPr lang="en-CA" sz="1400">
              <a:solidFill>
                <a:schemeClr val="tx1">
                  <a:lumMod val="50000"/>
                  <a:lumOff val="50000"/>
                </a:schemeClr>
              </a:solidFill>
            </a:endParaRPr>
          </a:p>
        </p:txBody>
      </p:sp>
      <p:sp>
        <p:nvSpPr>
          <p:cNvPr id="18" name="Rectangle 17">
            <a:extLst>
              <a:ext uri="{FF2B5EF4-FFF2-40B4-BE49-F238E27FC236}">
                <a16:creationId xmlns:a16="http://schemas.microsoft.com/office/drawing/2014/main" id="{2C03303E-20DD-7D46-89B3-3680A4901730}"/>
              </a:ext>
            </a:extLst>
          </p:cNvPr>
          <p:cNvSpPr/>
          <p:nvPr/>
        </p:nvSpPr>
        <p:spPr>
          <a:xfrm>
            <a:off x="8932164" y="2032236"/>
            <a:ext cx="2459736" cy="3485194"/>
          </a:xfrm>
          <a:prstGeom prst="rect">
            <a:avLst/>
          </a:prstGeom>
          <a:solidFill>
            <a:srgbClr val="8B80A3">
              <a:alpha val="47059"/>
            </a:srgbClr>
          </a:solidFill>
        </p:spPr>
        <p:txBody>
          <a:bodyPr wrap="square">
            <a:noAutofit/>
          </a:bodyPr>
          <a:lstStyle/>
          <a:p>
            <a:r>
              <a:rPr lang="en-CA" sz="2000" b="1">
                <a:solidFill>
                  <a:srgbClr val="E53E31"/>
                </a:solidFill>
              </a:rPr>
              <a:t>MAKING RECOMMENDATIONS </a:t>
            </a:r>
            <a:endParaRPr lang="en-CA" b="1">
              <a:solidFill>
                <a:srgbClr val="E53E31"/>
              </a:solidFill>
            </a:endParaRPr>
          </a:p>
          <a:p>
            <a:r>
              <a:rPr lang="en-CA" b="1">
                <a:solidFill>
                  <a:schemeClr val="tx1">
                    <a:lumMod val="50000"/>
                    <a:lumOff val="50000"/>
                  </a:schemeClr>
                </a:solidFill>
              </a:rPr>
              <a:t>Recommendations made </a:t>
            </a:r>
            <a:r>
              <a:rPr lang="en-CA">
                <a:solidFill>
                  <a:schemeClr val="tx1">
                    <a:lumMod val="50000"/>
                    <a:lumOff val="50000"/>
                  </a:schemeClr>
                </a:solidFill>
              </a:rPr>
              <a:t>by guideline panel members based on evidence for all factors.</a:t>
            </a:r>
          </a:p>
        </p:txBody>
      </p:sp>
      <p:sp>
        <p:nvSpPr>
          <p:cNvPr id="3" name="TextBox 2">
            <a:extLst>
              <a:ext uri="{FF2B5EF4-FFF2-40B4-BE49-F238E27FC236}">
                <a16:creationId xmlns:a16="http://schemas.microsoft.com/office/drawing/2014/main" id="{D613FF68-910D-5C04-6C8C-15207187A32B}"/>
              </a:ext>
            </a:extLst>
          </p:cNvPr>
          <p:cNvSpPr txBox="1"/>
          <p:nvPr/>
        </p:nvSpPr>
        <p:spPr>
          <a:xfrm>
            <a:off x="967750" y="5624321"/>
            <a:ext cx="10331840"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1">
                <a:solidFill>
                  <a:srgbClr val="2E2D2D"/>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a:solidFill>
                <a:srgbClr val="2E2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97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6A4C-29DF-4035-8D90-312505A53D13}"/>
              </a:ext>
            </a:extLst>
          </p:cNvPr>
          <p:cNvSpPr>
            <a:spLocks noGrp="1"/>
          </p:cNvSpPr>
          <p:nvPr>
            <p:ph type="title"/>
          </p:nvPr>
        </p:nvSpPr>
        <p:spPr/>
        <p:txBody>
          <a:bodyPr/>
          <a:lstStyle/>
          <a:p>
            <a:r>
              <a:rPr lang="en-CA"/>
              <a:t>Other procedure-specific recommendations</a:t>
            </a:r>
          </a:p>
        </p:txBody>
      </p:sp>
      <p:graphicFrame>
        <p:nvGraphicFramePr>
          <p:cNvPr id="4" name="Table 3">
            <a:extLst>
              <a:ext uri="{FF2B5EF4-FFF2-40B4-BE49-F238E27FC236}">
                <a16:creationId xmlns:a16="http://schemas.microsoft.com/office/drawing/2014/main" id="{B0C47A69-60D3-43AE-8A6C-7DB0B55140D4}"/>
              </a:ext>
            </a:extLst>
          </p:cNvPr>
          <p:cNvGraphicFramePr>
            <a:graphicFrameLocks noGrp="1"/>
          </p:cNvGraphicFramePr>
          <p:nvPr>
            <p:extLst>
              <p:ext uri="{D42A27DB-BD31-4B8C-83A1-F6EECF244321}">
                <p14:modId xmlns:p14="http://schemas.microsoft.com/office/powerpoint/2010/main" val="3443515117"/>
              </p:ext>
            </p:extLst>
          </p:nvPr>
        </p:nvGraphicFramePr>
        <p:xfrm>
          <a:off x="1126744" y="2664079"/>
          <a:ext cx="9727184" cy="2802051"/>
        </p:xfrm>
        <a:graphic>
          <a:graphicData uri="http://schemas.openxmlformats.org/drawingml/2006/table">
            <a:tbl>
              <a:tblPr firstRow="1" bandRow="1">
                <a:tableStyleId>{5940675A-B579-460E-94D1-54222C63F5DA}</a:tableStyleId>
              </a:tblPr>
              <a:tblGrid>
                <a:gridCol w="1744472">
                  <a:extLst>
                    <a:ext uri="{9D8B030D-6E8A-4147-A177-3AD203B41FA5}">
                      <a16:colId xmlns:a16="http://schemas.microsoft.com/office/drawing/2014/main" val="3212992230"/>
                    </a:ext>
                  </a:extLst>
                </a:gridCol>
                <a:gridCol w="3730752">
                  <a:extLst>
                    <a:ext uri="{9D8B030D-6E8A-4147-A177-3AD203B41FA5}">
                      <a16:colId xmlns:a16="http://schemas.microsoft.com/office/drawing/2014/main" val="404995492"/>
                    </a:ext>
                  </a:extLst>
                </a:gridCol>
                <a:gridCol w="4251960">
                  <a:extLst>
                    <a:ext uri="{9D8B030D-6E8A-4147-A177-3AD203B41FA5}">
                      <a16:colId xmlns:a16="http://schemas.microsoft.com/office/drawing/2014/main" val="2998007638"/>
                    </a:ext>
                  </a:extLst>
                </a:gridCol>
              </a:tblGrid>
              <a:tr h="371729">
                <a:tc>
                  <a:txBody>
                    <a:bodyPr/>
                    <a:lstStyle/>
                    <a:p>
                      <a:r>
                        <a:rPr lang="en-CA" sz="1600" b="1">
                          <a:solidFill>
                            <a:schemeClr val="bg1"/>
                          </a:solidFill>
                        </a:rPr>
                        <a:t>Surgery type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r>
                        <a:rPr lang="en-CA" sz="1600" b="1">
                          <a:solidFill>
                            <a:schemeClr val="bg1"/>
                          </a:solidFill>
                        </a:rPr>
                        <a:t>The panel suggests (rec. number)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r>
                        <a:rPr lang="en-CA" sz="1600" b="1">
                          <a:solidFill>
                            <a:schemeClr val="bg1"/>
                          </a:solidFill>
                        </a:rPr>
                        <a:t>Comment or Rationale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extLst>
                  <a:ext uri="{0D108BD9-81ED-4DB2-BD59-A6C34878D82A}">
                    <a16:rowId xmlns:a16="http://schemas.microsoft.com/office/drawing/2014/main" val="680157032"/>
                  </a:ext>
                </a:extLst>
              </a:tr>
              <a:tr h="784402">
                <a:tc>
                  <a:txBody>
                    <a:bodyPr/>
                    <a:lstStyle/>
                    <a:p>
                      <a:r>
                        <a:rPr lang="en-CA" sz="1400" b="1">
                          <a:solidFill>
                            <a:schemeClr val="tx1">
                              <a:lumMod val="50000"/>
                              <a:lumOff val="50000"/>
                            </a:schemeClr>
                          </a:solidFill>
                        </a:rPr>
                        <a:t>Gynecologic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solidFill>
                            <a:schemeClr val="tx1">
                              <a:lumMod val="50000"/>
                              <a:lumOff val="50000"/>
                            </a:schemeClr>
                          </a:solidFill>
                        </a:rPr>
                        <a:t>Pharmacological prophylaxis over no pharmacological prophylaxis (29); using either LMWH or UFH (30)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CA" sz="1600">
                          <a:solidFill>
                            <a:schemeClr val="tx1">
                              <a:lumMod val="50000"/>
                              <a:lumOff val="50000"/>
                            </a:schemeClr>
                          </a:solidFill>
                        </a:rPr>
                        <a:t>Reduction in VTE outweighs small increase in major bleeding risk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303974169"/>
                  </a:ext>
                </a:extLst>
              </a:tr>
              <a:tr h="784402">
                <a:tc>
                  <a:txBody>
                    <a:bodyPr/>
                    <a:lstStyle/>
                    <a:p>
                      <a:r>
                        <a:rPr lang="en-CA" sz="1400" b="1">
                          <a:solidFill>
                            <a:schemeClr val="tx1">
                              <a:lumMod val="50000"/>
                              <a:lumOff val="50000"/>
                            </a:schemeClr>
                          </a:solidFill>
                        </a:rPr>
                        <a:t>TURP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CA" sz="1600">
                          <a:solidFill>
                            <a:schemeClr val="tx1">
                              <a:lumMod val="50000"/>
                              <a:lumOff val="50000"/>
                            </a:schemeClr>
                          </a:solidFill>
                        </a:rPr>
                        <a:t>Panel suggests </a:t>
                      </a:r>
                      <a:r>
                        <a:rPr lang="en-CA" sz="1600" b="0" u="sng">
                          <a:solidFill>
                            <a:schemeClr val="tx1">
                              <a:lumMod val="50000"/>
                              <a:lumOff val="50000"/>
                            </a:schemeClr>
                          </a:solidFill>
                        </a:rPr>
                        <a:t>against</a:t>
                      </a:r>
                      <a:r>
                        <a:rPr lang="en-CA" sz="1600" b="0">
                          <a:solidFill>
                            <a:schemeClr val="tx1">
                              <a:lumMod val="50000"/>
                              <a:lumOff val="50000"/>
                            </a:schemeClr>
                          </a:solidFill>
                        </a:rPr>
                        <a:t> using pharmacologic prophylaxis (21)</a:t>
                      </a:r>
                      <a:endParaRPr lang="en-CA" sz="16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CA" sz="1600">
                          <a:solidFill>
                            <a:schemeClr val="tx1">
                              <a:lumMod val="50000"/>
                              <a:lumOff val="50000"/>
                            </a:schemeClr>
                          </a:solidFill>
                        </a:rPr>
                        <a:t>Very low baseline VTE risk after this procedure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557070536"/>
                  </a:ext>
                </a:extLst>
              </a:tr>
              <a:tr h="784402">
                <a:tc>
                  <a:txBody>
                    <a:bodyPr/>
                    <a:lstStyle/>
                    <a:p>
                      <a:r>
                        <a:rPr lang="en-CA" sz="1400" b="1">
                          <a:solidFill>
                            <a:schemeClr val="tx1">
                              <a:lumMod val="50000"/>
                              <a:lumOff val="50000"/>
                            </a:schemeClr>
                          </a:solidFill>
                        </a:rPr>
                        <a:t>Radical prostatectomy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CA" sz="1600">
                          <a:solidFill>
                            <a:schemeClr val="tx1">
                              <a:lumMod val="50000"/>
                              <a:lumOff val="50000"/>
                            </a:schemeClr>
                          </a:solidFill>
                        </a:rPr>
                        <a:t>Panel suggests </a:t>
                      </a:r>
                      <a:r>
                        <a:rPr lang="en-CA" sz="1600" b="1">
                          <a:solidFill>
                            <a:schemeClr val="tx1">
                              <a:lumMod val="50000"/>
                              <a:lumOff val="50000"/>
                            </a:schemeClr>
                          </a:solidFill>
                        </a:rPr>
                        <a:t>against</a:t>
                      </a:r>
                      <a:r>
                        <a:rPr lang="en-CA" sz="1600" b="0">
                          <a:solidFill>
                            <a:schemeClr val="tx1">
                              <a:lumMod val="50000"/>
                              <a:lumOff val="50000"/>
                            </a:schemeClr>
                          </a:solidFill>
                        </a:rPr>
                        <a:t> using pharmacologic prophylaxis (23)</a:t>
                      </a:r>
                      <a:endParaRPr lang="en-CA" sz="16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solidFill>
                            <a:schemeClr val="tx1">
                              <a:lumMod val="50000"/>
                              <a:lumOff val="50000"/>
                            </a:schemeClr>
                          </a:solidFill>
                        </a:rPr>
                        <a:t>Assuming average patient undergoing robotic laparoscopic procedures. Risk may be higher if open procedure or extensive nodal dissection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280376764"/>
                  </a:ext>
                </a:extLst>
              </a:tr>
            </a:tbl>
          </a:graphicData>
        </a:graphic>
      </p:graphicFrame>
    </p:spTree>
    <p:extLst>
      <p:ext uri="{BB962C8B-B14F-4D97-AF65-F5344CB8AC3E}">
        <p14:creationId xmlns:p14="http://schemas.microsoft.com/office/powerpoint/2010/main" val="776537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BA13-29CC-4AF1-9839-5A95413038A6}"/>
              </a:ext>
            </a:extLst>
          </p:cNvPr>
          <p:cNvSpPr>
            <a:spLocks noGrp="1"/>
          </p:cNvSpPr>
          <p:nvPr>
            <p:ph type="title"/>
          </p:nvPr>
        </p:nvSpPr>
        <p:spPr/>
        <p:txBody>
          <a:bodyPr/>
          <a:lstStyle/>
          <a:p>
            <a:r>
              <a:rPr lang="en-CA"/>
              <a:t>Identified Areas of Future Investigation</a:t>
            </a:r>
          </a:p>
        </p:txBody>
      </p:sp>
      <p:sp>
        <p:nvSpPr>
          <p:cNvPr id="3" name="Content Placeholder 2">
            <a:extLst>
              <a:ext uri="{FF2B5EF4-FFF2-40B4-BE49-F238E27FC236}">
                <a16:creationId xmlns:a16="http://schemas.microsoft.com/office/drawing/2014/main" id="{FD808FC4-D1E3-4A26-8A89-79B4ABD03485}"/>
              </a:ext>
            </a:extLst>
          </p:cNvPr>
          <p:cNvSpPr>
            <a:spLocks noGrp="1"/>
          </p:cNvSpPr>
          <p:nvPr>
            <p:ph idx="1"/>
          </p:nvPr>
        </p:nvSpPr>
        <p:spPr/>
        <p:txBody>
          <a:bodyPr/>
          <a:lstStyle/>
          <a:p>
            <a:r>
              <a:rPr lang="en-CA" sz="2400"/>
              <a:t>Benefit of combined prophylaxis compared with pharmacologic alone</a:t>
            </a:r>
          </a:p>
          <a:p>
            <a:r>
              <a:rPr lang="en-CA" sz="2400"/>
              <a:t>Extended prophylaxis outside of orthopedics and cancer surgery</a:t>
            </a:r>
          </a:p>
          <a:p>
            <a:r>
              <a:rPr lang="en-CA" sz="2400"/>
              <a:t>Optimal duration of extended pharmacologic prophylaxis</a:t>
            </a:r>
          </a:p>
          <a:p>
            <a:r>
              <a:rPr lang="en-CA" sz="2400"/>
              <a:t>Timing of initiating prophylaxis in higher-risk bleeding procedures</a:t>
            </a:r>
          </a:p>
          <a:p>
            <a:r>
              <a:rPr lang="en-CA" sz="2400"/>
              <a:t>Comparison of different prophylaxis strategies for hip fracture surgery</a:t>
            </a:r>
          </a:p>
          <a:p>
            <a:r>
              <a:rPr lang="en-CA" sz="2400"/>
              <a:t>Benefits and risks of pharmacologic prophylaxis after neurosurgery, using clinically important endpoints</a:t>
            </a:r>
          </a:p>
          <a:p>
            <a:r>
              <a:rPr lang="en-CA" sz="2400"/>
              <a:t>Use of delayed pharmacologic prophylaxis in trauma patients with major bleeding, including intracranial hemorrhage</a:t>
            </a:r>
          </a:p>
        </p:txBody>
      </p:sp>
    </p:spTree>
    <p:extLst>
      <p:ext uri="{BB962C8B-B14F-4D97-AF65-F5344CB8AC3E}">
        <p14:creationId xmlns:p14="http://schemas.microsoft.com/office/powerpoint/2010/main" val="2501438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5FE1-902D-44D3-A553-2AFD02BC9962}"/>
              </a:ext>
            </a:extLst>
          </p:cNvPr>
          <p:cNvSpPr>
            <a:spLocks noGrp="1"/>
          </p:cNvSpPr>
          <p:nvPr>
            <p:ph type="title"/>
          </p:nvPr>
        </p:nvSpPr>
        <p:spPr/>
        <p:txBody>
          <a:bodyPr/>
          <a:lstStyle/>
          <a:p>
            <a:r>
              <a:rPr lang="en-CA"/>
              <a:t>Back to our Objectives</a:t>
            </a:r>
          </a:p>
        </p:txBody>
      </p:sp>
      <p:sp>
        <p:nvSpPr>
          <p:cNvPr id="3" name="Content Placeholder 2">
            <a:extLst>
              <a:ext uri="{FF2B5EF4-FFF2-40B4-BE49-F238E27FC236}">
                <a16:creationId xmlns:a16="http://schemas.microsoft.com/office/drawing/2014/main" id="{3A45E74C-47C9-4885-B835-3EB89939A609}"/>
              </a:ext>
            </a:extLst>
          </p:cNvPr>
          <p:cNvSpPr>
            <a:spLocks noGrp="1"/>
          </p:cNvSpPr>
          <p:nvPr>
            <p:ph idx="1"/>
          </p:nvPr>
        </p:nvSpPr>
        <p:spPr/>
        <p:txBody>
          <a:bodyPr>
            <a:normAutofit/>
          </a:bodyPr>
          <a:lstStyle/>
          <a:p>
            <a:pPr marL="514350" indent="-514350">
              <a:buAutoNum type="arabicPeriod"/>
            </a:pPr>
            <a:r>
              <a:rPr lang="en-CA" sz="2400"/>
              <a:t>Describe recommendations for VTE prophylaxis after major surgery, including common orthopedic procedures</a:t>
            </a:r>
          </a:p>
          <a:p>
            <a:pPr lvl="1"/>
            <a:r>
              <a:rPr lang="en-CA" sz="2000">
                <a:solidFill>
                  <a:srgbClr val="E53F2F"/>
                </a:solidFill>
              </a:rPr>
              <a:t>Recommendations for arthroplasty and other elective procedures</a:t>
            </a:r>
          </a:p>
          <a:p>
            <a:pPr marL="514350" indent="-514350">
              <a:buAutoNum type="arabicPeriod"/>
            </a:pPr>
            <a:r>
              <a:rPr lang="en-CA" sz="2400"/>
              <a:t>Approach VTE prophylaxis in patients with major trauma</a:t>
            </a:r>
          </a:p>
          <a:p>
            <a:pPr lvl="1"/>
            <a:r>
              <a:rPr lang="en-CA" sz="2000">
                <a:solidFill>
                  <a:srgbClr val="E53F2F"/>
                </a:solidFill>
              </a:rPr>
              <a:t>Initiation of pharmacologic prophylaxis after assessing bleeding risk</a:t>
            </a:r>
          </a:p>
          <a:p>
            <a:pPr marL="514350" indent="-514350">
              <a:buAutoNum type="arabicPeriod"/>
            </a:pPr>
            <a:r>
              <a:rPr lang="en-CA" sz="2400"/>
              <a:t>Describe recommendations for VTE prophylaxis after neurosurgical procedures</a:t>
            </a:r>
          </a:p>
          <a:p>
            <a:pPr lvl="1"/>
            <a:r>
              <a:rPr lang="en-CA" sz="2000">
                <a:solidFill>
                  <a:srgbClr val="E53F2F"/>
                </a:solidFill>
              </a:rPr>
              <a:t>Potential morbidity of post-operative bleeding often outweighs potential benefit; take thrombotic risk (including post-operative mobility) into account</a:t>
            </a:r>
          </a:p>
        </p:txBody>
      </p:sp>
    </p:spTree>
    <p:extLst>
      <p:ext uri="{BB962C8B-B14F-4D97-AF65-F5344CB8AC3E}">
        <p14:creationId xmlns:p14="http://schemas.microsoft.com/office/powerpoint/2010/main" val="419134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p:txBody>
          <a:bodyPr/>
          <a:lstStyle/>
          <a:p>
            <a:r>
              <a:rPr lang="en-CA" sz="3200"/>
              <a:t>Acknowledgements</a:t>
            </a:r>
          </a:p>
        </p:txBody>
      </p:sp>
      <p:sp>
        <p:nvSpPr>
          <p:cNvPr id="3" name="Content Placeholder 2">
            <a:extLst>
              <a:ext uri="{FF2B5EF4-FFF2-40B4-BE49-F238E27FC236}">
                <a16:creationId xmlns:a16="http://schemas.microsoft.com/office/drawing/2014/main" id="{312188CC-0829-495A-870F-168102C9D1EE}"/>
              </a:ext>
            </a:extLst>
          </p:cNvPr>
          <p:cNvSpPr>
            <a:spLocks noGrp="1"/>
          </p:cNvSpPr>
          <p:nvPr>
            <p:ph idx="1"/>
          </p:nvPr>
        </p:nvSpPr>
        <p:spPr/>
        <p:txBody>
          <a:bodyPr/>
          <a:lstStyle/>
          <a:p>
            <a:r>
              <a:rPr lang="en-CA"/>
              <a:t>ASH Guideline Panel team members</a:t>
            </a:r>
          </a:p>
          <a:p>
            <a:r>
              <a:rPr lang="en-CA"/>
              <a:t>Knowledge Synthesis team members</a:t>
            </a:r>
          </a:p>
          <a:p>
            <a:r>
              <a:rPr lang="en-CA"/>
              <a:t>McMaster University GRADE Centre</a:t>
            </a:r>
          </a:p>
          <a:p>
            <a:pPr lvl="0"/>
            <a:r>
              <a:rPr lang="en-CA"/>
              <a:t>Authors of ASH VTE Prevention in Surgical Hospitalized Patients Slide Sets: </a:t>
            </a:r>
            <a:r>
              <a:rPr lang="en-CA" sz="2500" b="1">
                <a:solidFill>
                  <a:prstClr val="white">
                    <a:lumMod val="50000"/>
                  </a:prstClr>
                </a:solidFill>
              </a:rPr>
              <a:t>Eric Tseng MD MScCH, University of Toronto</a:t>
            </a:r>
            <a:r>
              <a:rPr lang="en-CA" sz="2500">
                <a:solidFill>
                  <a:prstClr val="white">
                    <a:lumMod val="50000"/>
                  </a:prstClr>
                </a:solidFill>
              </a:rPr>
              <a:t> and </a:t>
            </a:r>
            <a:r>
              <a:rPr lang="en-US" sz="2500" b="1">
                <a:solidFill>
                  <a:prstClr val="white">
                    <a:lumMod val="50000"/>
                  </a:prstClr>
                </a:solidFill>
              </a:rPr>
              <a:t>David Anderson, MD, Dalhousie University</a:t>
            </a:r>
            <a:endParaRPr lang="en-CA" sz="2500" b="1">
              <a:solidFill>
                <a:prstClr val="white">
                  <a:lumMod val="50000"/>
                </a:prstClr>
              </a:solidFill>
            </a:endParaRPr>
          </a:p>
          <a:p>
            <a:endParaRPr lang="en-CA"/>
          </a:p>
          <a:p>
            <a:pPr marL="0" indent="0">
              <a:buNone/>
            </a:pPr>
            <a:endParaRPr lang="en-CA"/>
          </a:p>
          <a:p>
            <a:pPr marL="0" indent="0">
              <a:buNone/>
            </a:pPr>
            <a:r>
              <a:rPr lang="en-CA"/>
              <a:t>See more about the </a:t>
            </a:r>
            <a:r>
              <a:rPr lang="en-CA" b="1"/>
              <a:t>ASH VTE guidelines </a:t>
            </a:r>
            <a:r>
              <a:rPr lang="en-CA"/>
              <a:t>at </a:t>
            </a:r>
            <a:r>
              <a:rPr lang="en-CA">
                <a:hlinkClick r:id="rId2"/>
              </a:rPr>
              <a:t>www.hematology.org/VTEguidelines</a:t>
            </a:r>
            <a:r>
              <a:rPr lang="en-CA"/>
              <a:t> </a:t>
            </a:r>
          </a:p>
        </p:txBody>
      </p:sp>
    </p:spTree>
    <p:extLst>
      <p:ext uri="{BB962C8B-B14F-4D97-AF65-F5344CB8AC3E}">
        <p14:creationId xmlns:p14="http://schemas.microsoft.com/office/powerpoint/2010/main" val="289979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p:txBody>
          <a:bodyPr/>
          <a:lstStyle/>
          <a:p>
            <a:r>
              <a:rPr lang="en-CA"/>
              <a:t>How patients and clinicians should use these recommendations</a:t>
            </a:r>
          </a:p>
        </p:txBody>
      </p:sp>
      <p:graphicFrame>
        <p:nvGraphicFramePr>
          <p:cNvPr id="4" name="Table 3">
            <a:extLst>
              <a:ext uri="{FF2B5EF4-FFF2-40B4-BE49-F238E27FC236}">
                <a16:creationId xmlns:a16="http://schemas.microsoft.com/office/drawing/2014/main" id="{7C959C97-A60E-4DFD-9EE4-2501A57D49D0}"/>
              </a:ext>
            </a:extLst>
          </p:cNvPr>
          <p:cNvGraphicFramePr>
            <a:graphicFrameLocks noGrp="1"/>
          </p:cNvGraphicFramePr>
          <p:nvPr/>
        </p:nvGraphicFramePr>
        <p:xfrm>
          <a:off x="1518684" y="2525230"/>
          <a:ext cx="9124508" cy="3103566"/>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528715">
                <a:tc>
                  <a:txBody>
                    <a:bodyPr/>
                    <a:lstStyle/>
                    <a:p>
                      <a:endParaRPr lang="en-CA" sz="1800" b="1">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800" b="1">
                          <a:solidFill>
                            <a:schemeClr val="bg1"/>
                          </a:solidFill>
                        </a:rPr>
                        <a:t>STRONG 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a:solidFill>
                            <a:schemeClr val="bg1"/>
                          </a:solidFill>
                        </a:rPr>
                        <a:t>(“The panel recommends…”)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a:solidFill>
                            <a:schemeClr val="bg1"/>
                          </a:solidFill>
                        </a:rPr>
                        <a:t>CONDITIONAL 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6">
                <a:tc>
                  <a:txBody>
                    <a:bodyPr/>
                    <a:lstStyle/>
                    <a:p>
                      <a:r>
                        <a:rPr lang="en-CA" sz="1800" b="1">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800" b="1">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Different choices will be appropriate for different patients, depending on their values and preferences. Use </a:t>
                      </a:r>
                      <a:r>
                        <a:rPr lang="en-CA" sz="1800" b="1">
                          <a:solidFill>
                            <a:schemeClr val="tx1">
                              <a:lumMod val="50000"/>
                              <a:lumOff val="50000"/>
                            </a:schemeClr>
                          </a:solidFill>
                        </a:rPr>
                        <a:t>shared decision making</a:t>
                      </a:r>
                      <a:r>
                        <a:rPr lang="en-CA" sz="1800" b="0">
                          <a:solidFill>
                            <a:schemeClr val="tx1">
                              <a:lumMod val="50000"/>
                              <a:lumOff val="50000"/>
                            </a:schemeClr>
                          </a:solidFill>
                        </a:rPr>
                        <a:t>.</a:t>
                      </a: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3822536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5FE1-902D-44D3-A553-2AFD02BC9962}"/>
              </a:ext>
            </a:extLst>
          </p:cNvPr>
          <p:cNvSpPr>
            <a:spLocks noGrp="1"/>
          </p:cNvSpPr>
          <p:nvPr>
            <p:ph type="title"/>
          </p:nvPr>
        </p:nvSpPr>
        <p:spPr/>
        <p:txBody>
          <a:bodyPr lIns="0" tIns="0" rIns="0" bIns="0"/>
          <a:lstStyle/>
          <a:p>
            <a:r>
              <a:rPr lang="en-CA"/>
              <a:t>Objectives</a:t>
            </a:r>
          </a:p>
        </p:txBody>
      </p:sp>
      <p:sp>
        <p:nvSpPr>
          <p:cNvPr id="3" name="Content Placeholder 2">
            <a:extLst>
              <a:ext uri="{FF2B5EF4-FFF2-40B4-BE49-F238E27FC236}">
                <a16:creationId xmlns:a16="http://schemas.microsoft.com/office/drawing/2014/main" id="{3A45E74C-47C9-4885-B835-3EB89939A609}"/>
              </a:ext>
            </a:extLst>
          </p:cNvPr>
          <p:cNvSpPr>
            <a:spLocks noGrp="1"/>
          </p:cNvSpPr>
          <p:nvPr>
            <p:ph idx="1"/>
          </p:nvPr>
        </p:nvSpPr>
        <p:spPr/>
        <p:txBody>
          <a:bodyPr>
            <a:normAutofit lnSpcReduction="10000"/>
          </a:bodyPr>
          <a:lstStyle/>
          <a:p>
            <a:pPr marL="0" indent="0">
              <a:buNone/>
            </a:pPr>
            <a:r>
              <a:rPr lang="en-CA" b="1"/>
              <a:t>By the end of this module, you should be able to</a:t>
            </a:r>
          </a:p>
          <a:p>
            <a:pPr marL="0" indent="0">
              <a:buNone/>
            </a:pPr>
            <a:endParaRPr lang="en-CA"/>
          </a:p>
          <a:p>
            <a:pPr marL="514350" indent="-514350">
              <a:buAutoNum type="arabicPeriod"/>
            </a:pPr>
            <a:r>
              <a:rPr lang="en-CA"/>
              <a:t>Describe recommendations for VTE prophylaxis after major surgery, including </a:t>
            </a:r>
            <a:r>
              <a:rPr lang="en-CA" u="sng"/>
              <a:t>common orthopedic procedures</a:t>
            </a:r>
          </a:p>
          <a:p>
            <a:pPr marL="514350" indent="-514350">
              <a:buAutoNum type="arabicPeriod"/>
            </a:pPr>
            <a:endParaRPr lang="en-CA"/>
          </a:p>
          <a:p>
            <a:pPr marL="514350" indent="-514350">
              <a:buAutoNum type="arabicPeriod"/>
            </a:pPr>
            <a:r>
              <a:rPr lang="en-CA"/>
              <a:t>Approach VTE prophylaxis in patients with </a:t>
            </a:r>
            <a:r>
              <a:rPr lang="en-CA" u="sng"/>
              <a:t>major trauma</a:t>
            </a:r>
          </a:p>
          <a:p>
            <a:pPr marL="514350" indent="-514350">
              <a:buAutoNum type="arabicPeriod"/>
            </a:pPr>
            <a:endParaRPr lang="en-CA"/>
          </a:p>
          <a:p>
            <a:pPr marL="514350" indent="-514350">
              <a:buAutoNum type="arabicPeriod"/>
            </a:pPr>
            <a:r>
              <a:rPr lang="en-CA"/>
              <a:t>Describe recommendations for VTE prophylaxis after </a:t>
            </a:r>
            <a:r>
              <a:rPr lang="en-CA" u="sng"/>
              <a:t>neurosurgical procedures</a:t>
            </a:r>
          </a:p>
          <a:p>
            <a:pPr marL="514350" indent="-514350">
              <a:buAutoNum type="arabicPeriod"/>
            </a:pPr>
            <a:endParaRPr lang="en-CA"/>
          </a:p>
        </p:txBody>
      </p:sp>
    </p:spTree>
    <p:extLst>
      <p:ext uri="{BB962C8B-B14F-4D97-AF65-F5344CB8AC3E}">
        <p14:creationId xmlns:p14="http://schemas.microsoft.com/office/powerpoint/2010/main" val="126802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B659-BABE-4E48-831C-69CC37925F5A}"/>
              </a:ext>
            </a:extLst>
          </p:cNvPr>
          <p:cNvSpPr>
            <a:spLocks noGrp="1"/>
          </p:cNvSpPr>
          <p:nvPr>
            <p:ph type="title"/>
          </p:nvPr>
        </p:nvSpPr>
        <p:spPr/>
        <p:txBody>
          <a:bodyPr/>
          <a:lstStyle/>
          <a:p>
            <a:r>
              <a:rPr lang="en-CA"/>
              <a:t>VTE is common following major surgical procedures</a:t>
            </a:r>
          </a:p>
        </p:txBody>
      </p:sp>
      <p:grpSp>
        <p:nvGrpSpPr>
          <p:cNvPr id="4" name="Group 3">
            <a:extLst>
              <a:ext uri="{FF2B5EF4-FFF2-40B4-BE49-F238E27FC236}">
                <a16:creationId xmlns:a16="http://schemas.microsoft.com/office/drawing/2014/main" id="{757BB61D-D755-9644-9A3C-6E0D5FCA396E}"/>
              </a:ext>
            </a:extLst>
          </p:cNvPr>
          <p:cNvGrpSpPr/>
          <p:nvPr/>
        </p:nvGrpSpPr>
        <p:grpSpPr>
          <a:xfrm>
            <a:off x="1785823" y="2551812"/>
            <a:ext cx="8620353" cy="3147239"/>
            <a:chOff x="513347" y="1670809"/>
            <a:chExt cx="11341769" cy="4228386"/>
          </a:xfrm>
        </p:grpSpPr>
        <p:sp>
          <p:nvSpPr>
            <p:cNvPr id="6" name="TextBox 5">
              <a:extLst>
                <a:ext uri="{FF2B5EF4-FFF2-40B4-BE49-F238E27FC236}">
                  <a16:creationId xmlns:a16="http://schemas.microsoft.com/office/drawing/2014/main" id="{B4D92932-F046-4F23-A6F1-023EED476107}"/>
                </a:ext>
              </a:extLst>
            </p:cNvPr>
            <p:cNvSpPr txBox="1"/>
            <p:nvPr/>
          </p:nvSpPr>
          <p:spPr>
            <a:xfrm>
              <a:off x="513348" y="1670810"/>
              <a:ext cx="5320598" cy="2124256"/>
            </a:xfrm>
            <a:prstGeom prst="rect">
              <a:avLst/>
            </a:prstGeom>
            <a:solidFill>
              <a:srgbClr val="FCDCB0"/>
            </a:solidFill>
          </p:spPr>
          <p:txBody>
            <a:bodyPr wrap="square" lIns="274320" tIns="274320" rIns="274320" bIns="274320" rtlCol="0" anchor="ctr">
              <a:noAutofit/>
            </a:bodyPr>
            <a:lstStyle/>
            <a:p>
              <a:r>
                <a:rPr lang="en-CA" sz="2000">
                  <a:solidFill>
                    <a:schemeClr val="bg1">
                      <a:lumMod val="50000"/>
                    </a:schemeClr>
                  </a:solidFill>
                </a:rPr>
                <a:t>Surgery accounts for 25% of VTE in the community, even with current prophylaxis strategies</a:t>
              </a:r>
            </a:p>
          </p:txBody>
        </p:sp>
        <p:sp>
          <p:nvSpPr>
            <p:cNvPr id="7" name="TextBox 6">
              <a:extLst>
                <a:ext uri="{FF2B5EF4-FFF2-40B4-BE49-F238E27FC236}">
                  <a16:creationId xmlns:a16="http://schemas.microsoft.com/office/drawing/2014/main" id="{173359B1-C4ED-46B3-8A75-E965935404BE}"/>
                </a:ext>
              </a:extLst>
            </p:cNvPr>
            <p:cNvSpPr txBox="1"/>
            <p:nvPr/>
          </p:nvSpPr>
          <p:spPr>
            <a:xfrm>
              <a:off x="513347" y="4071311"/>
              <a:ext cx="5320598" cy="1808284"/>
            </a:xfrm>
            <a:prstGeom prst="rect">
              <a:avLst/>
            </a:prstGeom>
            <a:solidFill>
              <a:srgbClr val="C9D7B2"/>
            </a:solidFill>
          </p:spPr>
          <p:txBody>
            <a:bodyPr wrap="square" lIns="274320" tIns="274320" rIns="274320" bIns="274320" rtlCol="0" anchor="ctr">
              <a:noAutofit/>
            </a:bodyPr>
            <a:lstStyle/>
            <a:p>
              <a:r>
                <a:rPr lang="en-CA" sz="2000">
                  <a:solidFill>
                    <a:schemeClr val="bg1">
                      <a:lumMod val="50000"/>
                    </a:schemeClr>
                  </a:solidFill>
                </a:rPr>
                <a:t>Post-op VTE may cause over 50,000 deaths annually in the United States</a:t>
              </a:r>
            </a:p>
          </p:txBody>
        </p:sp>
        <p:sp>
          <p:nvSpPr>
            <p:cNvPr id="8" name="TextBox 7">
              <a:extLst>
                <a:ext uri="{FF2B5EF4-FFF2-40B4-BE49-F238E27FC236}">
                  <a16:creationId xmlns:a16="http://schemas.microsoft.com/office/drawing/2014/main" id="{99CA83CB-7D42-4528-9FAA-DD29A65A1840}"/>
                </a:ext>
              </a:extLst>
            </p:cNvPr>
            <p:cNvSpPr txBox="1"/>
            <p:nvPr/>
          </p:nvSpPr>
          <p:spPr>
            <a:xfrm>
              <a:off x="6099641" y="4090911"/>
              <a:ext cx="5755475" cy="1808284"/>
            </a:xfrm>
            <a:prstGeom prst="rect">
              <a:avLst/>
            </a:prstGeom>
            <a:solidFill>
              <a:srgbClr val="F9CBAD"/>
            </a:solidFill>
          </p:spPr>
          <p:txBody>
            <a:bodyPr wrap="square" lIns="274320" tIns="274320" rIns="274320" bIns="274320" rtlCol="0" anchor="ctr">
              <a:noAutofit/>
            </a:bodyPr>
            <a:lstStyle/>
            <a:p>
              <a:r>
                <a:rPr lang="en-CA" sz="2000">
                  <a:solidFill>
                    <a:schemeClr val="bg1">
                      <a:lumMod val="50000"/>
                    </a:schemeClr>
                  </a:solidFill>
                </a:rPr>
                <a:t>VTE after surgery often occurs </a:t>
              </a:r>
              <a:r>
                <a:rPr lang="en-CA" sz="2000" b="1">
                  <a:solidFill>
                    <a:srgbClr val="E53F2F"/>
                  </a:solidFill>
                </a:rPr>
                <a:t>after hospital discharge </a:t>
              </a:r>
              <a:r>
                <a:rPr lang="en-CA" sz="2000">
                  <a:solidFill>
                    <a:schemeClr val="bg1">
                      <a:lumMod val="50000"/>
                    </a:schemeClr>
                  </a:solidFill>
                </a:rPr>
                <a:t>(particularly with shorter hospital admissions)</a:t>
              </a:r>
            </a:p>
          </p:txBody>
        </p:sp>
        <p:sp>
          <p:nvSpPr>
            <p:cNvPr id="9" name="TextBox 8">
              <a:extLst>
                <a:ext uri="{FF2B5EF4-FFF2-40B4-BE49-F238E27FC236}">
                  <a16:creationId xmlns:a16="http://schemas.microsoft.com/office/drawing/2014/main" id="{AE554332-ABDD-4444-AA2A-CBE1C0E51A1D}"/>
                </a:ext>
              </a:extLst>
            </p:cNvPr>
            <p:cNvSpPr txBox="1"/>
            <p:nvPr/>
          </p:nvSpPr>
          <p:spPr>
            <a:xfrm>
              <a:off x="6099641" y="1670809"/>
              <a:ext cx="5755475" cy="2124257"/>
            </a:xfrm>
            <a:prstGeom prst="rect">
              <a:avLst/>
            </a:prstGeom>
            <a:solidFill>
              <a:srgbClr val="BFE0E5"/>
            </a:solidFill>
          </p:spPr>
          <p:txBody>
            <a:bodyPr wrap="square" lIns="274320" tIns="274320" rIns="274320" bIns="274320" rtlCol="0" anchor="ctr">
              <a:noAutofit/>
            </a:bodyPr>
            <a:lstStyle/>
            <a:p>
              <a:r>
                <a:rPr lang="en-CA" sz="2000">
                  <a:solidFill>
                    <a:schemeClr val="bg1">
                      <a:lumMod val="50000"/>
                    </a:schemeClr>
                  </a:solidFill>
                </a:rPr>
                <a:t>Post-op VTE risk </a:t>
              </a:r>
              <a:r>
                <a:rPr lang="en-CA" sz="2000" b="1">
                  <a:solidFill>
                    <a:srgbClr val="E43E31"/>
                  </a:solidFill>
                </a:rPr>
                <a:t>variable by procedure</a:t>
              </a:r>
              <a:r>
                <a:rPr lang="en-CA" sz="2000">
                  <a:solidFill>
                    <a:schemeClr val="bg1">
                      <a:lumMod val="50000"/>
                    </a:schemeClr>
                  </a:solidFill>
                </a:rPr>
                <a:t>; </a:t>
              </a:r>
              <a:r>
                <a:rPr lang="en-CA" sz="2000" i="1">
                  <a:solidFill>
                    <a:schemeClr val="bg1">
                      <a:lumMod val="50000"/>
                    </a:schemeClr>
                  </a:solidFill>
                </a:rPr>
                <a:t>higher risk</a:t>
              </a:r>
              <a:r>
                <a:rPr lang="en-CA" sz="2000">
                  <a:solidFill>
                    <a:schemeClr val="bg1">
                      <a:lumMod val="50000"/>
                    </a:schemeClr>
                  </a:solidFill>
                </a:rPr>
                <a:t> in joint arthroplasty, neurosurgery, vascular surgery, others</a:t>
              </a:r>
            </a:p>
          </p:txBody>
        </p:sp>
      </p:grpSp>
    </p:spTree>
    <p:extLst>
      <p:ext uri="{BB962C8B-B14F-4D97-AF65-F5344CB8AC3E}">
        <p14:creationId xmlns:p14="http://schemas.microsoft.com/office/powerpoint/2010/main" val="152776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EC2D-EC2B-4474-9407-C846E042C83F}"/>
              </a:ext>
            </a:extLst>
          </p:cNvPr>
          <p:cNvSpPr>
            <a:spLocks noGrp="1"/>
          </p:cNvSpPr>
          <p:nvPr>
            <p:ph type="title"/>
          </p:nvPr>
        </p:nvSpPr>
        <p:spPr/>
        <p:txBody>
          <a:bodyPr/>
          <a:lstStyle/>
          <a:p>
            <a:r>
              <a:rPr lang="en-CA"/>
              <a:t>Patient groups addressed in this chapter</a:t>
            </a:r>
          </a:p>
        </p:txBody>
      </p:sp>
      <p:grpSp>
        <p:nvGrpSpPr>
          <p:cNvPr id="6" name="Group 5">
            <a:extLst>
              <a:ext uri="{FF2B5EF4-FFF2-40B4-BE49-F238E27FC236}">
                <a16:creationId xmlns:a16="http://schemas.microsoft.com/office/drawing/2014/main" id="{D8D2E16D-A453-4340-A78B-BA3F3E0906F1}"/>
              </a:ext>
            </a:extLst>
          </p:cNvPr>
          <p:cNvGrpSpPr/>
          <p:nvPr/>
        </p:nvGrpSpPr>
        <p:grpSpPr>
          <a:xfrm>
            <a:off x="2182132" y="2952966"/>
            <a:ext cx="7446736" cy="2536755"/>
            <a:chOff x="2095500" y="2752181"/>
            <a:chExt cx="7749540" cy="2337462"/>
          </a:xfrm>
        </p:grpSpPr>
        <p:sp>
          <p:nvSpPr>
            <p:cNvPr id="4" name="TextBox 3">
              <a:extLst>
                <a:ext uri="{FF2B5EF4-FFF2-40B4-BE49-F238E27FC236}">
                  <a16:creationId xmlns:a16="http://schemas.microsoft.com/office/drawing/2014/main" id="{059ED7EC-E76B-4A61-9D21-450808E339A4}"/>
                </a:ext>
              </a:extLst>
            </p:cNvPr>
            <p:cNvSpPr txBox="1"/>
            <p:nvPr/>
          </p:nvSpPr>
          <p:spPr>
            <a:xfrm>
              <a:off x="2095500" y="2752181"/>
              <a:ext cx="3749040" cy="2337462"/>
            </a:xfrm>
            <a:prstGeom prst="rect">
              <a:avLst/>
            </a:prstGeom>
            <a:solidFill>
              <a:srgbClr val="C9D7B2"/>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a:ln>
                    <a:noFill/>
                  </a:ln>
                  <a:solidFill>
                    <a:prstClr val="white">
                      <a:lumMod val="50000"/>
                    </a:prstClr>
                  </a:solidFill>
                  <a:effectLst/>
                  <a:uLnTx/>
                  <a:uFillTx/>
                  <a:latin typeface="Calibri" panose="020F0502020204030204"/>
                  <a:ea typeface="+mn-ea"/>
                  <a:cs typeface="+mn-cs"/>
                </a:rPr>
                <a:t>Patients undergoing </a:t>
              </a:r>
              <a:br>
                <a:rPr kumimoji="0" lang="en-CA" sz="2400" b="1" i="0" u="none" strike="noStrike" kern="1200" cap="none" spc="0" normalizeH="0" baseline="0" noProof="0">
                  <a:ln>
                    <a:noFill/>
                  </a:ln>
                  <a:solidFill>
                    <a:prstClr val="white">
                      <a:lumMod val="50000"/>
                    </a:prstClr>
                  </a:solidFill>
                  <a:effectLst/>
                  <a:uLnTx/>
                  <a:uFillTx/>
                  <a:latin typeface="Calibri" panose="020F0502020204030204"/>
                  <a:ea typeface="+mn-ea"/>
                  <a:cs typeface="+mn-cs"/>
                </a:rPr>
              </a:br>
              <a:r>
                <a:rPr kumimoji="0" lang="en-CA" sz="2400" b="1" i="0" u="none" strike="noStrike" kern="1200" cap="none" spc="0" normalizeH="0" baseline="0" noProof="0">
                  <a:ln>
                    <a:noFill/>
                  </a:ln>
                  <a:solidFill>
                    <a:srgbClr val="E53F2F"/>
                  </a:solidFill>
                  <a:effectLst/>
                  <a:uLnTx/>
                  <a:uFillTx/>
                  <a:latin typeface="Calibri" panose="020F0502020204030204"/>
                  <a:ea typeface="+mn-ea"/>
                  <a:cs typeface="+mn-cs"/>
                </a:rPr>
                <a:t>major surgical procedures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Includes cancer- and non-cancer-related procedures</a:t>
              </a:r>
            </a:p>
          </p:txBody>
        </p:sp>
        <p:sp>
          <p:nvSpPr>
            <p:cNvPr id="5" name="TextBox 4">
              <a:extLst>
                <a:ext uri="{FF2B5EF4-FFF2-40B4-BE49-F238E27FC236}">
                  <a16:creationId xmlns:a16="http://schemas.microsoft.com/office/drawing/2014/main" id="{F2647D5B-D0C3-4882-A91D-C918568C3EEE}"/>
                </a:ext>
              </a:extLst>
            </p:cNvPr>
            <p:cNvSpPr txBox="1"/>
            <p:nvPr/>
          </p:nvSpPr>
          <p:spPr>
            <a:xfrm>
              <a:off x="6096000" y="2752181"/>
              <a:ext cx="3749040" cy="2337462"/>
            </a:xfrm>
            <a:prstGeom prst="rect">
              <a:avLst/>
            </a:prstGeom>
            <a:solidFill>
              <a:srgbClr val="FCDCB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a:ln>
                    <a:noFill/>
                  </a:ln>
                  <a:solidFill>
                    <a:prstClr val="white">
                      <a:lumMod val="50000"/>
                    </a:prstClr>
                  </a:solidFill>
                  <a:effectLst/>
                  <a:uLnTx/>
                  <a:uFillTx/>
                  <a:latin typeface="Calibri" panose="020F0502020204030204"/>
                  <a:ea typeface="+mn-ea"/>
                  <a:cs typeface="+mn-cs"/>
                </a:rPr>
                <a:t>Patients hospitalized </a:t>
              </a:r>
              <a:br>
                <a:rPr kumimoji="0" lang="en-CA" sz="2400" b="1" i="0" u="none" strike="noStrike" kern="1200" cap="none" spc="0" normalizeH="0" baseline="0" noProof="0">
                  <a:ln>
                    <a:noFill/>
                  </a:ln>
                  <a:solidFill>
                    <a:prstClr val="white">
                      <a:lumMod val="50000"/>
                    </a:prstClr>
                  </a:solidFill>
                  <a:effectLst/>
                  <a:uLnTx/>
                  <a:uFillTx/>
                  <a:latin typeface="Calibri" panose="020F0502020204030204"/>
                  <a:ea typeface="+mn-ea"/>
                  <a:cs typeface="+mn-cs"/>
                </a:rPr>
              </a:br>
              <a:r>
                <a:rPr kumimoji="0" lang="en-CA" sz="2400" b="1" i="0" u="none" strike="noStrike" kern="1200" cap="none" spc="0" normalizeH="0" baseline="0" noProof="0">
                  <a:ln>
                    <a:noFill/>
                  </a:ln>
                  <a:solidFill>
                    <a:prstClr val="white">
                      <a:lumMod val="50000"/>
                    </a:prstClr>
                  </a:solidFill>
                  <a:effectLst/>
                  <a:uLnTx/>
                  <a:uFillTx/>
                  <a:latin typeface="Calibri" panose="020F0502020204030204"/>
                  <a:ea typeface="+mn-ea"/>
                  <a:cs typeface="+mn-cs"/>
                </a:rPr>
                <a:t>for </a:t>
              </a:r>
              <a:r>
                <a:rPr kumimoji="0" lang="en-CA" sz="2400" b="1" i="0" u="none" strike="noStrike" kern="1200" cap="none" spc="0" normalizeH="0" baseline="0" noProof="0">
                  <a:ln>
                    <a:noFill/>
                  </a:ln>
                  <a:solidFill>
                    <a:srgbClr val="E53F2F"/>
                  </a:solidFill>
                  <a:effectLst/>
                  <a:uLnTx/>
                  <a:uFillTx/>
                  <a:latin typeface="Calibri" panose="020F0502020204030204"/>
                  <a:ea typeface="+mn-ea"/>
                  <a:cs typeface="+mn-cs"/>
                </a:rPr>
                <a:t>major trauma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Includes trauma patients who did or did not undergo surgical procedures</a:t>
              </a:r>
            </a:p>
          </p:txBody>
        </p:sp>
      </p:grpSp>
    </p:spTree>
    <p:extLst>
      <p:ext uri="{BB962C8B-B14F-4D97-AF65-F5344CB8AC3E}">
        <p14:creationId xmlns:p14="http://schemas.microsoft.com/office/powerpoint/2010/main" val="91105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1251-43B6-4F3E-9696-6D0DB8386B6C}"/>
              </a:ext>
            </a:extLst>
          </p:cNvPr>
          <p:cNvSpPr>
            <a:spLocks noGrp="1"/>
          </p:cNvSpPr>
          <p:nvPr>
            <p:ph type="title"/>
          </p:nvPr>
        </p:nvSpPr>
        <p:spPr/>
        <p:txBody>
          <a:bodyPr/>
          <a:lstStyle/>
          <a:p>
            <a:r>
              <a:rPr lang="en-CA"/>
              <a:t>There are two major modalities applied for the prevention </a:t>
            </a:r>
            <a:br>
              <a:rPr lang="en-CA"/>
            </a:br>
            <a:r>
              <a:rPr lang="en-CA"/>
              <a:t>of post-operative VTE</a:t>
            </a:r>
          </a:p>
        </p:txBody>
      </p:sp>
      <p:sp>
        <p:nvSpPr>
          <p:cNvPr id="4" name="TextBox 3">
            <a:extLst>
              <a:ext uri="{FF2B5EF4-FFF2-40B4-BE49-F238E27FC236}">
                <a16:creationId xmlns:a16="http://schemas.microsoft.com/office/drawing/2014/main" id="{8C21CF8D-BF38-44EF-97BB-8E5FA10830AC}"/>
              </a:ext>
            </a:extLst>
          </p:cNvPr>
          <p:cNvSpPr txBox="1"/>
          <p:nvPr/>
        </p:nvSpPr>
        <p:spPr>
          <a:xfrm>
            <a:off x="2161223" y="2836794"/>
            <a:ext cx="3749040" cy="2680637"/>
          </a:xfrm>
          <a:prstGeom prst="rect">
            <a:avLst/>
          </a:prstGeom>
          <a:solidFill>
            <a:srgbClr val="C9D7B2"/>
          </a:solidFill>
        </p:spPr>
        <p:txBody>
          <a:bodyPr wrap="square" lIns="274320" tIns="182880" rIns="274320" bIns="274320" rtlCol="0">
            <a:noAutofit/>
          </a:bodyPr>
          <a:lstStyle/>
          <a:p>
            <a:r>
              <a:rPr lang="en-CA" sz="2200" b="1">
                <a:solidFill>
                  <a:srgbClr val="E43E31"/>
                </a:solidFill>
              </a:rPr>
              <a:t>Pharmacologic Prophylaxis</a:t>
            </a:r>
            <a:endParaRPr lang="en-CA" sz="2200">
              <a:solidFill>
                <a:schemeClr val="bg1">
                  <a:lumMod val="50000"/>
                </a:schemeClr>
              </a:solidFill>
            </a:endParaRPr>
          </a:p>
          <a:p>
            <a:pPr marL="342900" indent="-342900">
              <a:buFont typeface="Arial" panose="020B0604020202020204" pitchFamily="34" charset="0"/>
              <a:buChar char="•"/>
            </a:pPr>
            <a:r>
              <a:rPr lang="en-CA" sz="2200" b="1">
                <a:solidFill>
                  <a:schemeClr val="bg1">
                    <a:lumMod val="50000"/>
                  </a:schemeClr>
                </a:solidFill>
              </a:rPr>
              <a:t>Anticoagulants</a:t>
            </a:r>
            <a:r>
              <a:rPr lang="en-CA" sz="2200">
                <a:solidFill>
                  <a:schemeClr val="bg1">
                    <a:lumMod val="50000"/>
                  </a:schemeClr>
                </a:solidFill>
              </a:rPr>
              <a:t> </a:t>
            </a:r>
            <a:br>
              <a:rPr lang="en-CA" sz="2200">
                <a:solidFill>
                  <a:schemeClr val="bg1">
                    <a:lumMod val="50000"/>
                  </a:schemeClr>
                </a:solidFill>
              </a:rPr>
            </a:br>
            <a:r>
              <a:rPr lang="en-CA" sz="2200" i="1">
                <a:solidFill>
                  <a:schemeClr val="bg1">
                    <a:lumMod val="50000"/>
                  </a:schemeClr>
                </a:solidFill>
              </a:rPr>
              <a:t>(LMWH, UFH, direct oral anticoagulants, Vitamin K antagonists)</a:t>
            </a:r>
            <a:endParaRPr lang="en-CA" sz="2200">
              <a:solidFill>
                <a:schemeClr val="bg1">
                  <a:lumMod val="50000"/>
                </a:schemeClr>
              </a:solidFill>
            </a:endParaRPr>
          </a:p>
          <a:p>
            <a:pPr marL="342900" indent="-342900">
              <a:buFont typeface="Arial" panose="020B0604020202020204" pitchFamily="34" charset="0"/>
              <a:buChar char="•"/>
            </a:pPr>
            <a:r>
              <a:rPr lang="en-CA" sz="2200" b="1">
                <a:solidFill>
                  <a:schemeClr val="bg1">
                    <a:lumMod val="50000"/>
                  </a:schemeClr>
                </a:solidFill>
              </a:rPr>
              <a:t>Antiplatelet agents </a:t>
            </a:r>
            <a:r>
              <a:rPr lang="en-CA" sz="2200" i="1">
                <a:solidFill>
                  <a:schemeClr val="bg1">
                    <a:lumMod val="50000"/>
                  </a:schemeClr>
                </a:solidFill>
              </a:rPr>
              <a:t>(ASA)</a:t>
            </a:r>
          </a:p>
        </p:txBody>
      </p:sp>
      <p:sp>
        <p:nvSpPr>
          <p:cNvPr id="5" name="TextBox 4">
            <a:extLst>
              <a:ext uri="{FF2B5EF4-FFF2-40B4-BE49-F238E27FC236}">
                <a16:creationId xmlns:a16="http://schemas.microsoft.com/office/drawing/2014/main" id="{73F9A3E4-3C65-4DA6-89FC-F35FB6415553}"/>
              </a:ext>
            </a:extLst>
          </p:cNvPr>
          <p:cNvSpPr txBox="1"/>
          <p:nvPr/>
        </p:nvSpPr>
        <p:spPr>
          <a:xfrm>
            <a:off x="6220605" y="2820919"/>
            <a:ext cx="3749040" cy="2680637"/>
          </a:xfrm>
          <a:prstGeom prst="rect">
            <a:avLst/>
          </a:prstGeom>
          <a:solidFill>
            <a:srgbClr val="FCDCB0"/>
          </a:solidFill>
        </p:spPr>
        <p:txBody>
          <a:bodyPr wrap="square" lIns="274320" tIns="182880" rIns="274320" bIns="274320" rtlCol="0">
            <a:noAutofit/>
          </a:bodyPr>
          <a:lstStyle/>
          <a:p>
            <a:r>
              <a:rPr lang="en-CA" sz="2200" b="1">
                <a:solidFill>
                  <a:srgbClr val="E43E31"/>
                </a:solidFill>
              </a:rPr>
              <a:t>Mechanical Prophylaxis</a:t>
            </a:r>
            <a:endParaRPr lang="en-CA" sz="2200">
              <a:solidFill>
                <a:schemeClr val="bg1">
                  <a:lumMod val="50000"/>
                </a:schemeClr>
              </a:solidFill>
            </a:endParaRPr>
          </a:p>
          <a:p>
            <a:pPr marL="342900" indent="-342900">
              <a:buFont typeface="Arial" panose="020B0604020202020204" pitchFamily="34" charset="0"/>
              <a:buChar char="•"/>
            </a:pPr>
            <a:r>
              <a:rPr lang="en-CA" sz="2200" b="1">
                <a:solidFill>
                  <a:schemeClr val="bg1">
                    <a:lumMod val="50000"/>
                  </a:schemeClr>
                </a:solidFill>
              </a:rPr>
              <a:t>Graduated compression stockings</a:t>
            </a:r>
            <a:endParaRPr lang="en-CA" sz="2200">
              <a:solidFill>
                <a:schemeClr val="bg1">
                  <a:lumMod val="50000"/>
                </a:schemeClr>
              </a:solidFill>
            </a:endParaRPr>
          </a:p>
          <a:p>
            <a:pPr marL="342900" indent="-342900">
              <a:buFont typeface="Arial" panose="020B0604020202020204" pitchFamily="34" charset="0"/>
              <a:buChar char="•"/>
            </a:pPr>
            <a:r>
              <a:rPr lang="en-CA" sz="2200" b="1">
                <a:solidFill>
                  <a:schemeClr val="bg1">
                    <a:lumMod val="50000"/>
                  </a:schemeClr>
                </a:solidFill>
              </a:rPr>
              <a:t>Intermittent Pneumatic compression devices</a:t>
            </a:r>
          </a:p>
          <a:p>
            <a:pPr marL="342900" indent="-342900">
              <a:buFont typeface="Arial" panose="020B0604020202020204" pitchFamily="34" charset="0"/>
              <a:buChar char="•"/>
            </a:pPr>
            <a:r>
              <a:rPr lang="en-CA" sz="2200" b="1">
                <a:solidFill>
                  <a:schemeClr val="bg1">
                    <a:lumMod val="50000"/>
                  </a:schemeClr>
                </a:solidFill>
              </a:rPr>
              <a:t>IVC filters</a:t>
            </a:r>
          </a:p>
        </p:txBody>
      </p:sp>
    </p:spTree>
    <p:extLst>
      <p:ext uri="{BB962C8B-B14F-4D97-AF65-F5344CB8AC3E}">
        <p14:creationId xmlns:p14="http://schemas.microsoft.com/office/powerpoint/2010/main" val="7873701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Topic xmlns="f60e50cf-b4eb-4913-b91b-c5f6cad801d6" xsi:nil="true"/>
    <lcf76f155ced4ddcb4097134ff3c332f xmlns="f60e50cf-b4eb-4913-b91b-c5f6cad801d6">
      <Terms xmlns="http://schemas.microsoft.com/office/infopath/2007/PartnerControls"/>
    </lcf76f155ced4ddcb4097134ff3c332f>
    <Project xmlns="f60e50cf-b4eb-4913-b91b-c5f6cad801d6" xsi:nil="true"/>
    <WebPage xmlns="f60e50cf-b4eb-4913-b91b-c5f6cad801d6" xsi:nil="true"/>
  </documentManagement>
</p:properties>
</file>

<file path=customXml/itemProps1.xml><?xml version="1.0" encoding="utf-8"?>
<ds:datastoreItem xmlns:ds="http://schemas.openxmlformats.org/officeDocument/2006/customXml" ds:itemID="{D55633AE-D2BF-4A83-BA34-CF810D3C8474}">
  <ds:schemaRefs>
    <ds:schemaRef ds:uri="f428f131-8437-48c9-9cdf-8fab9dca4571"/>
    <ds:schemaRef ds:uri="f60e50cf-b4eb-4913-b91b-c5f6cad801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F193A9-6BBD-4099-B84F-2889DBC39DBB}">
  <ds:schemaRefs>
    <ds:schemaRef ds:uri="http://schemas.microsoft.com/office/2006/metadata/customXsn"/>
  </ds:schemaRefs>
</ds:datastoreItem>
</file>

<file path=customXml/itemProps3.xml><?xml version="1.0" encoding="utf-8"?>
<ds:datastoreItem xmlns:ds="http://schemas.openxmlformats.org/officeDocument/2006/customXml" ds:itemID="{8EF80720-1F8C-4914-A743-B31407FBC932}">
  <ds:schemaRefs>
    <ds:schemaRef ds:uri="http://schemas.microsoft.com/sharepoint/v3/contenttype/forms"/>
  </ds:schemaRefs>
</ds:datastoreItem>
</file>

<file path=customXml/itemProps4.xml><?xml version="1.0" encoding="utf-8"?>
<ds:datastoreItem xmlns:ds="http://schemas.openxmlformats.org/officeDocument/2006/customXml" ds:itemID="{805346ED-9064-45F3-87FC-834AFEA3D253}">
  <ds:schemaRefs>
    <ds:schemaRef ds:uri="f428f131-8437-48c9-9cdf-8fab9dca4571"/>
    <ds:schemaRef ds:uri="f60e50cf-b4eb-4913-b91b-c5f6cad801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43</Slides>
  <Notes>23</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1_Office Theme</vt:lpstr>
      <vt:lpstr>Prevention of Venous Thromboembolism in Surgical Hospitalized Patients</vt:lpstr>
      <vt:lpstr>Clinical Guidelines</vt:lpstr>
      <vt:lpstr>ASH Clinical Practice Guidelines on VTE</vt:lpstr>
      <vt:lpstr>How were these ASH guidelines developed?</vt:lpstr>
      <vt:lpstr>How patients and clinicians should use these recommendations</vt:lpstr>
      <vt:lpstr>Objectives</vt:lpstr>
      <vt:lpstr>VTE is common following major surgical procedures</vt:lpstr>
      <vt:lpstr>Patient groups addressed in this chapter</vt:lpstr>
      <vt:lpstr>There are two major modalities applied for the prevention  of post-operative VTE</vt:lpstr>
      <vt:lpstr>What clinical outcomes were considered by the panel as critical  to decision-making?</vt:lpstr>
      <vt:lpstr>The structure of these guidelines</vt:lpstr>
      <vt:lpstr>Case 1: Total Hip Arthroplasty</vt:lpstr>
      <vt:lpstr>PowerPoint Presentation</vt:lpstr>
      <vt:lpstr>Recommendation</vt:lpstr>
      <vt:lpstr>Recommendation</vt:lpstr>
      <vt:lpstr>If you decide to use an anticoagulant, any of the approved DOACs  are reasonable options</vt:lpstr>
      <vt:lpstr>It’s unclear how quickly antithrombotic prophylaxis should be started after major surgery, in general</vt:lpstr>
      <vt:lpstr>PowerPoint Presentation</vt:lpstr>
      <vt:lpstr>Recommendation</vt:lpstr>
      <vt:lpstr>Case 1: Conclusion</vt:lpstr>
      <vt:lpstr>Case 2: Trauma</vt:lpstr>
      <vt:lpstr>PowerPoint Presentation</vt:lpstr>
      <vt:lpstr>Recommendation</vt:lpstr>
      <vt:lpstr>Trauma patients should receive mechanical prophylaxis while anticoagulants are contraindicated.</vt:lpstr>
      <vt:lpstr>PowerPoint Presentation</vt:lpstr>
      <vt:lpstr>Recommendation</vt:lpstr>
      <vt:lpstr>Case 2: Conclusion</vt:lpstr>
      <vt:lpstr>Case 3: Neurosurgery</vt:lpstr>
      <vt:lpstr>PowerPoint Presentation</vt:lpstr>
      <vt:lpstr>Recommendation</vt:lpstr>
      <vt:lpstr>Why is pharmacologic prophylaxis not routinely recommended after neurosurgical procedures?</vt:lpstr>
      <vt:lpstr>PowerPoint Presentation</vt:lpstr>
      <vt:lpstr>Either of these choices is reasonable as there is very low certainty in the evidence</vt:lpstr>
      <vt:lpstr>Recommendation </vt:lpstr>
      <vt:lpstr>What about prophylactic IVC filter insertion? Not recommended before major surgery, including this case</vt:lpstr>
      <vt:lpstr>Should this patient also receive mechanical prophylaxis? Two additional recommendations</vt:lpstr>
      <vt:lpstr>Should this patient also receive mechanical prophylaxis? Two additional recommendations</vt:lpstr>
      <vt:lpstr>Case 3: Conclusion</vt:lpstr>
      <vt:lpstr>Other procedure-specific recommendations</vt:lpstr>
      <vt:lpstr>Other procedure-specific recommendations</vt:lpstr>
      <vt:lpstr>Identified Areas of Future Investigation</vt:lpstr>
      <vt:lpstr>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Prophylaxis for Hospitalized and Non-Hospitalized Medical Patients</dc:title>
  <dc:creator>Eric Tseng</dc:creator>
  <cp:revision>2</cp:revision>
  <dcterms:created xsi:type="dcterms:W3CDTF">2018-08-17T18:11:17Z</dcterms:created>
  <dcterms:modified xsi:type="dcterms:W3CDTF">2023-09-05T15:09:52Z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