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5"/>
  </p:sldMasterIdLst>
  <p:notesMasterIdLst>
    <p:notesMasterId r:id="rId55"/>
  </p:notesMasterIdLst>
  <p:sldIdLst>
    <p:sldId id="256" r:id="rId6"/>
    <p:sldId id="296" r:id="rId7"/>
    <p:sldId id="257" r:id="rId8"/>
    <p:sldId id="351" r:id="rId9"/>
    <p:sldId id="259" r:id="rId10"/>
    <p:sldId id="260" r:id="rId11"/>
    <p:sldId id="261" r:id="rId12"/>
    <p:sldId id="263" r:id="rId13"/>
    <p:sldId id="264" r:id="rId14"/>
    <p:sldId id="311" r:id="rId15"/>
    <p:sldId id="312" r:id="rId16"/>
    <p:sldId id="313" r:id="rId17"/>
    <p:sldId id="314" r:id="rId18"/>
    <p:sldId id="316" r:id="rId19"/>
    <p:sldId id="315" r:id="rId20"/>
    <p:sldId id="317" r:id="rId21"/>
    <p:sldId id="318" r:id="rId22"/>
    <p:sldId id="319" r:id="rId23"/>
    <p:sldId id="320" r:id="rId24"/>
    <p:sldId id="321" r:id="rId25"/>
    <p:sldId id="322" r:id="rId26"/>
    <p:sldId id="325" r:id="rId27"/>
    <p:sldId id="327" r:id="rId28"/>
    <p:sldId id="328" r:id="rId29"/>
    <p:sldId id="329" r:id="rId30"/>
    <p:sldId id="323" r:id="rId31"/>
    <p:sldId id="330" r:id="rId32"/>
    <p:sldId id="331" r:id="rId33"/>
    <p:sldId id="332" r:id="rId34"/>
    <p:sldId id="309" r:id="rId35"/>
    <p:sldId id="333" r:id="rId36"/>
    <p:sldId id="334" r:id="rId37"/>
    <p:sldId id="324" r:id="rId38"/>
    <p:sldId id="349" r:id="rId39"/>
    <p:sldId id="345" r:id="rId40"/>
    <p:sldId id="346" r:id="rId41"/>
    <p:sldId id="339" r:id="rId42"/>
    <p:sldId id="338" r:id="rId43"/>
    <p:sldId id="340" r:id="rId44"/>
    <p:sldId id="341" r:id="rId45"/>
    <p:sldId id="342" r:id="rId46"/>
    <p:sldId id="343" r:id="rId47"/>
    <p:sldId id="344" r:id="rId48"/>
    <p:sldId id="347" r:id="rId49"/>
    <p:sldId id="348" r:id="rId50"/>
    <p:sldId id="294" r:id="rId51"/>
    <p:sldId id="298" r:id="rId52"/>
    <p:sldId id="310" r:id="rId53"/>
    <p:sldId id="29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Witt" initials="DMW" lastIdx="6" clrIdx="0">
    <p:extLst>
      <p:ext uri="{19B8F6BF-5375-455C-9EA6-DF929625EA0E}">
        <p15:presenceInfo xmlns:p15="http://schemas.microsoft.com/office/powerpoint/2012/main" userId="Dan Witt" providerId="None"/>
      </p:ext>
    </p:extLst>
  </p:cmAuthor>
  <p:cmAuthor id="2" name="Eric Tseng" initials="ET" lastIdx="31" clrIdx="1">
    <p:extLst>
      <p:ext uri="{19B8F6BF-5375-455C-9EA6-DF929625EA0E}">
        <p15:presenceInfo xmlns:p15="http://schemas.microsoft.com/office/powerpoint/2012/main" userId="S::eric.tseng@mail.utoronto.ca::ff68222d-e22b-4bed-bc89-3c5383ae0691" providerId="AD"/>
      </p:ext>
    </p:extLst>
  </p:cmAuthor>
  <p:cmAuthor id="3" name="page hayes" initials="ph" lastIdx="4" clrIdx="2">
    <p:extLst>
      <p:ext uri="{19B8F6BF-5375-455C-9EA6-DF929625EA0E}">
        <p15:presenceInfo xmlns:p15="http://schemas.microsoft.com/office/powerpoint/2012/main" userId="page hay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E30"/>
    <a:srgbClr val="FFE3C4"/>
    <a:srgbClr val="C9D7AF"/>
    <a:srgbClr val="BFE1E4"/>
    <a:srgbClr val="B0CFD3"/>
    <a:srgbClr val="FED9B0"/>
    <a:srgbClr val="F9CBAC"/>
    <a:srgbClr val="FDDAAF"/>
    <a:srgbClr val="FEE2C4"/>
    <a:srgbClr val="FEC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C6F1F-0464-EB5A-5BC7-2D181BD2C6C9}" v="1" dt="2023-07-19T17:54:38.391"/>
    <p1510:client id="{E79295AD-381F-41DF-9DDF-CB1DD5D8FEE7}" v="1" dt="2023-06-26T20:33:10.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3885" autoAdjust="0"/>
  </p:normalViewPr>
  <p:slideViewPr>
    <p:cSldViewPr snapToGrid="0">
      <p:cViewPr varScale="1">
        <p:scale>
          <a:sx n="49" d="100"/>
          <a:sy n="49" d="100"/>
        </p:scale>
        <p:origin x="1144" y="44"/>
      </p:cViewPr>
      <p:guideLst>
        <p:guide orient="horz" pos="2184"/>
        <p:guide pos="3840"/>
      </p:guideLst>
    </p:cSldViewPr>
  </p:slideViewPr>
  <p:outlineViewPr>
    <p:cViewPr>
      <p:scale>
        <a:sx n="33" d="100"/>
        <a:sy n="33" d="100"/>
      </p:scale>
      <p:origin x="0" y="-536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2023-09-05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bep.gradepro.org/profile/FC27E96F-2A38-D41D-9C2D-0E39F7EBBE9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bep.gradepro.org/profile/E6630722-09BB-6950-9272-E88D93F723F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bep.gradepro.org/profile/A66232F8-025C-BFD2-98B2-211CA1046A0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bep.gradepro.org/profile/51FC85A1-29DB-1FE7-A662-0B03D80062C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bep.gradepro.org/profile/76DD6628-F96A-93C7-AB00-87B3AA8A4BA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bep.gradepro.org/profile/0287B397-3095-8360-8630-729BF9D3115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bep.gradepro.org/profile/44015A14-C2B5-FE55-B8FD-BB65BBAF839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bep.gradepro.org/profile/01618857-BE05-A8CA-8C89-E76E69C5FDD3"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dbep.gradepro.org/profile/FBF1F9D6-70FE-2C87-8A45-75A457592E9B"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bep.gradepro.org/profile/01618857-BE05-A8CA-8C89-E76E69C5FDD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bep.gradepro.org/profile/FBF1F9D6-70FE-2C87-8A45-75A457592E9B"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bep.gradepro.org/profile/19ED27FD-6AA0-F63E-8C49-378C0C283BC2"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dbep.gradepro.org/profile/B630AD49-0B51-4541-BA13-479F6E89F061"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bep.gradepro.org/profile/19ED27FD-6AA0-F63E-8C49-378C0C283BC2"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dbep.gradepro.org/profile/B630AD49-0B51-4541-BA13-479F6E89F061"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bep.gradepro.org/profile/D6ED324B-12B2-8D29-8873-2B41E847302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bep.gradepro.org/profile/3C599E02-AC83-5592-A4F6-C43590ED18B1"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bep.gradepro.org/profile/FE58248F-F061-EE36-A7B9-956174FA88F4"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bep.gradepro.org/profile/EDF9BCA4-0B5B-1B56-A6BF-CEF85A75328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190496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t>
            </a:r>
          </a:p>
          <a:p>
            <a:endParaRPr lang="en-CA" b="0" dirty="0"/>
          </a:p>
          <a:p>
            <a:r>
              <a:rPr lang="en-CA" b="0" dirty="0"/>
              <a:t>For pregnant women with acute VTE, the panel recommends LMWH over UFH (strong recommendation, moderate certainty)</a:t>
            </a:r>
          </a:p>
          <a:p>
            <a:endParaRPr lang="en-CA" b="0" dirty="0"/>
          </a:p>
          <a:p>
            <a:r>
              <a:rPr lang="en-CA" b="0" u="sng" dirty="0"/>
              <a:t>NOTES:</a:t>
            </a:r>
          </a:p>
          <a:p>
            <a:endParaRPr lang="en-CA" b="0" u="none" dirty="0"/>
          </a:p>
          <a:p>
            <a:pPr marL="174245" indent="-174245">
              <a:buFont typeface="Arial" panose="020B0604020202020204" pitchFamily="34" charset="0"/>
              <a:buChar char="•"/>
            </a:pPr>
            <a:r>
              <a:rPr lang="en-CA" b="0" u="none" dirty="0"/>
              <a:t>LMWH appears to have a better safety profile than UFH during pregnancy</a:t>
            </a:r>
          </a:p>
          <a:p>
            <a:pPr marL="174245" indent="-174245">
              <a:buFont typeface="Arial" panose="020B0604020202020204" pitchFamily="34" charset="0"/>
              <a:buChar char="•"/>
            </a:pPr>
            <a:r>
              <a:rPr lang="en-CA" dirty="0"/>
              <a:t>Extended use of greater-than-standard prophylactic doses of unfractionated heparin during pregnancy was associated with a risk of osteoporotic fracture of 2.2%.</a:t>
            </a:r>
          </a:p>
          <a:p>
            <a:pPr marL="174245" indent="-174245">
              <a:buFont typeface="Arial" panose="020B0604020202020204" pitchFamily="34" charset="0"/>
              <a:buChar char="•"/>
            </a:pPr>
            <a:r>
              <a:rPr lang="en-CA" dirty="0"/>
              <a:t>The risk of heparin-induced thrombocytopenia during pregnancy appears low. However, in a randomized trial in the nonpregnant population, the reported risk of this complication was greater with unfractionated heparin prophylaxis than with low-molecular-weight heparin prophylaxis following hip surgery (2.7 % versus 0%; RR not estimable).</a:t>
            </a:r>
          </a:p>
          <a:p>
            <a:pPr marL="174245" indent="-174245">
              <a:buFont typeface="Arial" panose="020B0604020202020204" pitchFamily="34" charset="0"/>
              <a:buChar char="•"/>
            </a:pPr>
            <a:endParaRPr lang="en-CA" dirty="0"/>
          </a:p>
          <a:p>
            <a:r>
              <a:rPr lang="en-CA" dirty="0"/>
              <a:t>Link to Evidence-to-Decision Framework: </a:t>
            </a:r>
            <a:r>
              <a:rPr lang="en-US" sz="1200" u="sng" kern="1200" dirty="0">
                <a:solidFill>
                  <a:schemeClr val="tx1"/>
                </a:solidFill>
                <a:effectLst/>
                <a:latin typeface="+mn-lt"/>
                <a:ea typeface="+mn-ea"/>
                <a:cs typeface="+mn-cs"/>
                <a:hlinkClick r:id="rId3"/>
              </a:rPr>
              <a:t>https://dbep.gradepro.org/profile/FC27E96F-2A38-D41D-9C2D-0E39F7EBBE93</a:t>
            </a:r>
            <a:r>
              <a:rPr lang="en-US" sz="1200" kern="1200" dirty="0">
                <a:solidFill>
                  <a:schemeClr val="tx1"/>
                </a:solidFill>
                <a:effectLst/>
                <a:latin typeface="+mn-lt"/>
                <a:ea typeface="+mn-ea"/>
                <a:cs typeface="+mn-cs"/>
              </a:rPr>
              <a:t> </a:t>
            </a:r>
            <a:endParaRPr lang="en-CA" b="0"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13</a:t>
            </a:fld>
            <a:endParaRPr lang="en-CA"/>
          </a:p>
        </p:txBody>
      </p:sp>
    </p:spTree>
    <p:extLst>
      <p:ext uri="{BB962C8B-B14F-4D97-AF65-F5344CB8AC3E}">
        <p14:creationId xmlns:p14="http://schemas.microsoft.com/office/powerpoint/2010/main" val="344145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4</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very low certainty of evidence, leading to an unclear net health benefit for using twice-daily dosing of low-molecular-weight heparin compared to once-daily dosing. </a:t>
            </a:r>
          </a:p>
          <a:p>
            <a:pPr marL="174245" indent="-174245">
              <a:buFont typeface="Arial" panose="020B0604020202020204" pitchFamily="34" charset="0"/>
              <a:buChar char="•"/>
            </a:pPr>
            <a:r>
              <a:rPr lang="en-CA" dirty="0"/>
              <a:t>Based on the limited body of available evidence, it is difficult to draw any significant conclusions regarding a balance of benefits or harms. </a:t>
            </a:r>
          </a:p>
          <a:p>
            <a:pPr marL="174245" indent="-174245">
              <a:buFont typeface="Arial" panose="020B0604020202020204" pitchFamily="34" charset="0"/>
              <a:buChar char="•"/>
            </a:pPr>
            <a:r>
              <a:rPr lang="en-CA" dirty="0"/>
              <a:t>Therefore, the panel was unable to make a recommendation for either the intervention or the comparator and instead considered that either is a reasonable option and that individual treatment decisions should be made using a shared decision-making model between the patient and clinician. </a:t>
            </a:r>
          </a:p>
          <a:p>
            <a:pPr marL="174245" indent="-174245">
              <a:buFont typeface="Arial" panose="020B0604020202020204" pitchFamily="34" charset="0"/>
              <a:buChar char="•"/>
            </a:pPr>
            <a:r>
              <a:rPr lang="en-CA" dirty="0"/>
              <a:t>The smaller number of injections required with once-daily low-molecular weight heparin might increase feasibility and acceptability of VTE treatment in pregnancy.</a:t>
            </a:r>
            <a:endParaRPr lang="en-CA" b="0" dirty="0"/>
          </a:p>
          <a:p>
            <a:pPr defTabSz="929305">
              <a:defRP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https://dbep.gradepro.org/profile/E6630722-09BB-6950-9272-E88D93F723FF</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14</a:t>
            </a:fld>
            <a:endParaRPr lang="en-CA"/>
          </a:p>
        </p:txBody>
      </p:sp>
    </p:spTree>
    <p:extLst>
      <p:ext uri="{BB962C8B-B14F-4D97-AF65-F5344CB8AC3E}">
        <p14:creationId xmlns:p14="http://schemas.microsoft.com/office/powerpoint/2010/main" val="233316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5</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a low certainty of evidence for a lack of benefit to using anti-</a:t>
            </a:r>
            <a:r>
              <a:rPr lang="en-CA" dirty="0" err="1"/>
              <a:t>Xa</a:t>
            </a:r>
            <a:r>
              <a:rPr lang="en-CA" dirty="0"/>
              <a:t> level monitoring to guide routine management of pregnant patients receiving therapeutic-dose low-molecular-weight heparin for treatment of VTE. </a:t>
            </a:r>
          </a:p>
          <a:p>
            <a:pPr marL="174245" indent="-174245">
              <a:buFont typeface="Arial" panose="020B0604020202020204" pitchFamily="34" charset="0"/>
              <a:buChar char="•"/>
            </a:pPr>
            <a:r>
              <a:rPr lang="en-CA" dirty="0"/>
              <a:t>Given the lack of benefit and the costs of increased monitoring and dose adjustments, the panel decided to make a conditional recommendation against monitoring. </a:t>
            </a:r>
          </a:p>
          <a:p>
            <a:pPr marL="174245" indent="-174245">
              <a:buFont typeface="Arial" panose="020B0604020202020204" pitchFamily="34" charset="0"/>
              <a:buChar char="•"/>
            </a:pPr>
            <a:r>
              <a:rPr lang="en-CA" dirty="0"/>
              <a:t>However, because of very low certainty of evidence or no published information about other outcomes, lack of better evidence is not proof that such an effect does not exist and does not allow firm conclusions.</a:t>
            </a:r>
            <a:endParaRPr lang="en-CA" b="0" dirty="0"/>
          </a:p>
          <a:p>
            <a:pPr defTabSz="929305">
              <a:defRP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https://dbep.gradepro.org/profile/A66232F8-025C-BFD2-98B2-211CA1046A0A</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3541201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9</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a low certainty of evidence for a net health benefit from using outpatient therapy for initial management of acute VTE in pregnancy. </a:t>
            </a:r>
          </a:p>
          <a:p>
            <a:pPr marL="174245" indent="-174245">
              <a:buFont typeface="Arial" panose="020B0604020202020204" pitchFamily="34" charset="0"/>
              <a:buChar char="•"/>
            </a:pPr>
            <a:r>
              <a:rPr lang="en-CA" dirty="0"/>
              <a:t>However, because of very low certainty of evidence or no published information about other outcomes, lack of better evidence is not proof that such an effect does not exist and does not allow firm conclusions. </a:t>
            </a:r>
          </a:p>
          <a:p>
            <a:pPr marL="174245" indent="-174245">
              <a:buFont typeface="Arial" panose="020B0604020202020204" pitchFamily="34" charset="0"/>
              <a:buChar char="•"/>
            </a:pPr>
            <a:r>
              <a:rPr lang="en-CA" dirty="0"/>
              <a:t>Based on the body of available evidence and other </a:t>
            </a:r>
            <a:r>
              <a:rPr lang="en-CA" dirty="0" err="1"/>
              <a:t>EtD</a:t>
            </a:r>
            <a:r>
              <a:rPr lang="en-CA" dirty="0"/>
              <a:t> criteria, it is likely that outpatient therapy is as beneficial as hospital-based treatment with improved acceptability and resource use and with no appreciable increase in harm for low-risk patients.</a:t>
            </a:r>
            <a:endParaRPr lang="en-CA" b="0" dirty="0"/>
          </a:p>
          <a:p>
            <a:pPr defTabSz="929305">
              <a:defRP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https://dbep.gradepro.org/profile/51FC85A1-29DB-1FE7-A662-0B03D80062CA</a:t>
            </a:r>
            <a:r>
              <a:rPr lang="en-US" sz="120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160949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17</a:t>
            </a:fld>
            <a:endParaRPr lang="en-CA"/>
          </a:p>
        </p:txBody>
      </p:sp>
    </p:spTree>
    <p:extLst>
      <p:ext uri="{BB962C8B-B14F-4D97-AF65-F5344CB8AC3E}">
        <p14:creationId xmlns:p14="http://schemas.microsoft.com/office/powerpoint/2010/main" val="3038900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6</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a low certainty of evidence for a net health benefit from not providing catheter directed thrombolysis for deep vein thrombosis in pregnant women</a:t>
            </a:r>
          </a:p>
          <a:p>
            <a:pPr marL="174245" indent="-174245">
              <a:buFont typeface="Arial" panose="020B0604020202020204" pitchFamily="34" charset="0"/>
              <a:buChar char="•"/>
            </a:pPr>
            <a:r>
              <a:rPr lang="en-CA" dirty="0"/>
              <a:t>Based on the body of available evidence, the addition of catheter-directed thrombolysis to standard therapy does not appear to reduce the risk of the risk of post-thrombotic syndrome, although there may be a benefit in certain subsets of patients</a:t>
            </a:r>
          </a:p>
          <a:p>
            <a:pPr marL="174245" indent="-174245">
              <a:buFont typeface="Arial" panose="020B0604020202020204" pitchFamily="34" charset="0"/>
              <a:buChar char="•"/>
            </a:pPr>
            <a:r>
              <a:rPr lang="en-CA" dirty="0"/>
              <a:t>This intervention does, however, increase the risk of recurrent DVT, PE, and major bleeding, and is also costly and unlikely to be feasible in resource- poor settings.</a:t>
            </a:r>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https://dbep.gradepro.org/profile/76DD6628-F96A-93C7-AB00-87B3AA8A4BA2</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218138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1067563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20</a:t>
            </a:fld>
            <a:endParaRPr lang="en-CA"/>
          </a:p>
        </p:txBody>
      </p:sp>
    </p:spTree>
    <p:extLst>
      <p:ext uri="{BB962C8B-B14F-4D97-AF65-F5344CB8AC3E}">
        <p14:creationId xmlns:p14="http://schemas.microsoft.com/office/powerpoint/2010/main" val="1088611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10</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panel noted that other options for anticoagulant management, including conversion to intravenous unfractionated heparin with cessation 4 to 6 hours prior to delivery or anticipated need for epidural insertion with a repeat activated partial thromboplastin time drawn after 4 hours to confirm normalization, would be appropriate in patients considered at high risk for recurrent VTE with prolonged anticoagulant interruption (e.g., those with proximal deep vein thrombosis or pulmonary embolism diagnosed 2 to 4 weeks prior to delivery).</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https://dbep.gradepro.org/profile/0287B397-3095-8360-8630-729BF9D31158</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337797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26320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2681634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12 and 13</a:t>
            </a:r>
          </a:p>
          <a:p>
            <a:endParaRPr lang="en-CA" b="0" dirty="0"/>
          </a:p>
          <a:p>
            <a:pPr defTabSz="929305">
              <a:defRPr/>
            </a:pPr>
            <a:r>
              <a:rPr lang="en-CA" b="0" u="sng" dirty="0"/>
              <a:t>NOTES:</a:t>
            </a:r>
          </a:p>
          <a:p>
            <a:pPr defTabSz="929305">
              <a:defRPr/>
            </a:pPr>
            <a:endParaRPr lang="en-CA" b="0" dirty="0"/>
          </a:p>
          <a:p>
            <a:pPr marL="171450" indent="-171450" defTabSz="929305">
              <a:buFont typeface="Arial" panose="020B0604020202020204" pitchFamily="34" charset="0"/>
              <a:buChar char="•"/>
              <a:defRPr/>
            </a:pPr>
            <a:r>
              <a:rPr lang="en-CA" b="0" dirty="0"/>
              <a:t>Unlike warfarin, the lipophilic Vitamin K antagonists (including </a:t>
            </a:r>
            <a:r>
              <a:rPr lang="en-CA" b="0" dirty="0" err="1"/>
              <a:t>phenprocoumon</a:t>
            </a:r>
            <a:r>
              <a:rPr lang="en-CA" b="0" dirty="0"/>
              <a:t>) can be excreted into the breast milk and are not recommended, except when women unstable on short-acting </a:t>
            </a:r>
            <a:r>
              <a:rPr lang="en-CA" b="0" dirty="0" err="1"/>
              <a:t>acenocoumarol</a:t>
            </a:r>
            <a:r>
              <a:rPr lang="en-CA" b="0" dirty="0"/>
              <a:t> require VKA therapy and warfarin is unavailable (</a:t>
            </a:r>
            <a:r>
              <a:rPr lang="en-CA" b="0" dirty="0" err="1"/>
              <a:t>phenprocoumon</a:t>
            </a:r>
            <a:r>
              <a:rPr lang="en-CA" b="0" dirty="0"/>
              <a:t> is highly protein bound, and detectable drug levels are low in breast milk of lactating women)</a:t>
            </a:r>
          </a:p>
          <a:p>
            <a:pPr marL="174245" indent="-174245">
              <a:buFont typeface="Arial" panose="020B0604020202020204" pitchFamily="34" charset="0"/>
              <a:buChar char="•"/>
            </a:pPr>
            <a:r>
              <a:rPr lang="en-CA" dirty="0"/>
              <a:t>The guideline panel determined that there is low certainty of evidence for the safety of using warfarin, </a:t>
            </a:r>
            <a:r>
              <a:rPr lang="en-CA" dirty="0" err="1"/>
              <a:t>acenocoumarol</a:t>
            </a:r>
            <a:r>
              <a:rPr lang="en-CA" dirty="0"/>
              <a:t>, low-molecular-weight heparin, fondaparinux, or danaparoid while breastfeeding. </a:t>
            </a:r>
          </a:p>
          <a:p>
            <a:pPr marL="174245" indent="-174245">
              <a:buFont typeface="Arial" panose="020B0604020202020204" pitchFamily="34" charset="0"/>
              <a:buChar char="•"/>
            </a:pPr>
            <a:r>
              <a:rPr lang="en-CA" dirty="0"/>
              <a:t>There is very low certainty of evidence against using direct-acting oral anticoagulants. </a:t>
            </a:r>
          </a:p>
          <a:p>
            <a:pPr marL="174245" indent="-174245">
              <a:buFont typeface="Arial" panose="020B0604020202020204" pitchFamily="34" charset="0"/>
              <a:buChar char="•"/>
            </a:pPr>
            <a:r>
              <a:rPr lang="en-CA" b="1" i="1" dirty="0"/>
              <a:t>This recommendation strongly valued avoiding adverse bleeding outcomes in infants of breastfeeding mothers.</a:t>
            </a:r>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https://dbep.gradepro.org/profile/44015A14-C2B5-FE55-B8FD-BB65BBAF839F</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24</a:t>
            </a:fld>
            <a:endParaRPr lang="en-CA"/>
          </a:p>
        </p:txBody>
      </p:sp>
    </p:spTree>
    <p:extLst>
      <p:ext uri="{BB962C8B-B14F-4D97-AF65-F5344CB8AC3E}">
        <p14:creationId xmlns:p14="http://schemas.microsoft.com/office/powerpoint/2010/main" val="451082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3461722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Antepartum Prophylaxis: </a:t>
            </a:r>
            <a:r>
              <a:rPr lang="en-CA" b="1" dirty="0"/>
              <a:t>Recommendations 16 and 17</a:t>
            </a:r>
          </a:p>
          <a:p>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https://dbep.gradepro.org/profile/01618857-BE05-A8CA-8C89-E76E69C5FDD3</a:t>
            </a:r>
            <a:r>
              <a:rPr lang="en-US" sz="1200" kern="1200" dirty="0">
                <a:solidFill>
                  <a:schemeClr val="tx1"/>
                </a:solidFill>
                <a:effectLst/>
                <a:latin typeface="+mn-lt"/>
                <a:ea typeface="+mn-ea"/>
                <a:cs typeface="+mn-cs"/>
              </a:rPr>
              <a:t> </a:t>
            </a:r>
          </a:p>
          <a:p>
            <a:pPr defTabSz="929305">
              <a:defRPr/>
            </a:pPr>
            <a:endParaRPr lang="en-CA" b="0" dirty="0"/>
          </a:p>
          <a:p>
            <a:r>
              <a:rPr lang="en-CA" b="0" dirty="0"/>
              <a:t>Postpartum Prophylaxis: </a:t>
            </a:r>
            <a:r>
              <a:rPr lang="en-CA" b="1" dirty="0"/>
              <a:t>Recommendation 18</a:t>
            </a:r>
            <a:endParaRPr lang="en-CA" b="0" dirty="0"/>
          </a:p>
          <a:p>
            <a:endParaRPr lang="en-CA" b="0" dirty="0"/>
          </a:p>
          <a:p>
            <a:r>
              <a:rPr lang="en-CA" b="0" dirty="0"/>
              <a:t>Link to Evidence-to-Decision Framework: </a:t>
            </a:r>
            <a:r>
              <a:rPr lang="en-US" sz="1200" u="sng" kern="1200" dirty="0">
                <a:solidFill>
                  <a:schemeClr val="tx1"/>
                </a:solidFill>
                <a:effectLst/>
                <a:latin typeface="+mn-lt"/>
                <a:ea typeface="+mn-ea"/>
                <a:cs typeface="+mn-cs"/>
                <a:hlinkClick r:id="rId4"/>
              </a:rPr>
              <a:t>https://dbep.gradepro.org/profile/FBF1F9D6-70FE-2C87-8A45-75A457592E9B</a:t>
            </a:r>
            <a:r>
              <a:rPr lang="en-US" sz="1200" kern="1200" dirty="0">
                <a:solidFill>
                  <a:schemeClr val="tx1"/>
                </a:solidFill>
                <a:effectLst/>
                <a:latin typeface="+mn-lt"/>
                <a:ea typeface="+mn-ea"/>
                <a:cs typeface="+mn-cs"/>
              </a:rPr>
              <a:t> </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128837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Antepartum Prophylaxis: </a:t>
            </a:r>
            <a:r>
              <a:rPr lang="en-CA" b="1" dirty="0"/>
              <a:t>Recommendations 16 and 17</a:t>
            </a:r>
          </a:p>
          <a:p>
            <a:endParaRPr lang="en-CA" b="0" dirty="0"/>
          </a:p>
          <a:p>
            <a:r>
              <a:rPr lang="en-CA" b="0" u="sng" dirty="0"/>
              <a:t>NOTES:</a:t>
            </a:r>
          </a:p>
          <a:p>
            <a:endParaRPr lang="en-CA" b="0" dirty="0"/>
          </a:p>
          <a:p>
            <a:pPr marL="174245" indent="-174245">
              <a:buFont typeface="Arial" panose="020B0604020202020204" pitchFamily="34" charset="0"/>
              <a:buChar char="•"/>
            </a:pPr>
            <a:r>
              <a:rPr lang="en-CA" dirty="0"/>
              <a:t>The requirement for daily injections throughout the duration of pregnancy and costs of this intervention may pose a significant burden for some.</a:t>
            </a:r>
          </a:p>
          <a:p>
            <a:pPr marL="174245" indent="-174245">
              <a:buFont typeface="Arial" panose="020B0604020202020204" pitchFamily="34" charset="0"/>
              <a:buChar char="•"/>
            </a:pPr>
            <a:r>
              <a:rPr lang="en-CA" dirty="0"/>
              <a:t>The studies examining the efficacy and safety of antepartum prophylaxis used different anticoagulant drugs and dosing regimens. </a:t>
            </a:r>
          </a:p>
          <a:p>
            <a:pPr marL="174245" indent="-174245">
              <a:buFont typeface="Arial" panose="020B0604020202020204" pitchFamily="34" charset="0"/>
              <a:buChar char="•"/>
            </a:pPr>
            <a:r>
              <a:rPr lang="en-CA" dirty="0"/>
              <a:t>Some have reported failures of standard-dose low-molecular-weight heparin and have suggested that higher doses should be used in the pregnant population, although the proportion of such failures appears similar to that seen in other settings.</a:t>
            </a:r>
          </a:p>
          <a:p>
            <a:pPr marL="174245" indent="-174245">
              <a:buFont typeface="Arial" panose="020B0604020202020204" pitchFamily="34" charset="0"/>
              <a:buChar char="•"/>
            </a:pPr>
            <a:r>
              <a:rPr lang="en-CA" dirty="0"/>
              <a:t>The issue of the optimal dosing strategy for prophylaxis is addressed in recommendation 28</a:t>
            </a:r>
          </a:p>
          <a:p>
            <a:pPr marL="174245" indent="-174245">
              <a:buFont typeface="Arial" panose="020B0604020202020204" pitchFamily="34" charset="0"/>
              <a:buChar char="•"/>
            </a:pPr>
            <a:r>
              <a:rPr lang="en-CA" dirty="0"/>
              <a:t>The guideline panel determined that there is evidence for a net health benefit from using antepartum prophylaxis for the prevention of recurrent VTE, with the exception of women who had a temporary nonhormonal risk factor at the time of their prior event. </a:t>
            </a:r>
          </a:p>
          <a:p>
            <a:pPr marL="174245" indent="-174245">
              <a:buFont typeface="Arial" panose="020B0604020202020204" pitchFamily="34" charset="0"/>
              <a:buChar char="•"/>
            </a:pPr>
            <a:r>
              <a:rPr lang="en-CA" dirty="0"/>
              <a:t>All but the latter group of women had a risk of antepartum VTE greater than the panel’s risk threshold for prophylaxis</a:t>
            </a:r>
            <a:endParaRPr lang="en-CA" b="0" dirty="0"/>
          </a:p>
          <a:p>
            <a:endParaRPr lang="en-CA" b="0" dirty="0"/>
          </a:p>
          <a:p>
            <a:pPr defTabSz="929305">
              <a:defRPr/>
            </a:pPr>
            <a:r>
              <a:rPr lang="en-CA" b="0" dirty="0"/>
              <a:t>Links to Evidence-to-Decision Framework: </a:t>
            </a:r>
            <a:r>
              <a:rPr lang="en-US" sz="1200" u="sng" kern="1200" dirty="0">
                <a:solidFill>
                  <a:schemeClr val="tx1"/>
                </a:solidFill>
                <a:effectLst/>
                <a:latin typeface="+mn-lt"/>
                <a:ea typeface="+mn-ea"/>
                <a:cs typeface="+mn-cs"/>
                <a:hlinkClick r:id="rId3"/>
              </a:rPr>
              <a:t>https://dbep.gradepro.org/profile/01618857-BE05-A8CA-8C89-E76E69C5FDD3</a:t>
            </a:r>
            <a:r>
              <a:rPr lang="en-US" sz="120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1353397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Postpartum Prophylaxis: </a:t>
            </a:r>
            <a:r>
              <a:rPr lang="en-CA" b="1" dirty="0"/>
              <a:t>Recommendation 18</a:t>
            </a:r>
          </a:p>
          <a:p>
            <a:endParaRPr lang="en-CA" b="0" dirty="0"/>
          </a:p>
          <a:p>
            <a:r>
              <a:rPr lang="en-CA" b="0" u="sng" dirty="0"/>
              <a:t>NOTES:</a:t>
            </a:r>
          </a:p>
          <a:p>
            <a:endParaRPr lang="en-CA" b="0" dirty="0"/>
          </a:p>
          <a:p>
            <a:pPr marL="174245" indent="-174245">
              <a:buFont typeface="Arial" panose="020B0604020202020204" pitchFamily="34" charset="0"/>
              <a:buChar char="•"/>
            </a:pPr>
            <a:r>
              <a:rPr lang="en-CA" dirty="0"/>
              <a:t>The guideline panel determined that there is low certainty of evidence for a net health benefit from using postpartum prophylaxis for the prevention of recurrent VTE. </a:t>
            </a:r>
          </a:p>
          <a:p>
            <a:pPr marL="174245" indent="-174245">
              <a:buFont typeface="Arial" panose="020B0604020202020204" pitchFamily="34" charset="0"/>
              <a:buChar char="•"/>
            </a:pPr>
            <a:r>
              <a:rPr lang="en-CA" dirty="0"/>
              <a:t>However, based on the available evidence in this population and extrapolating from other populations, the panel’s VTE risk threshold, and other </a:t>
            </a:r>
            <a:r>
              <a:rPr lang="en-CA" dirty="0" err="1"/>
              <a:t>EtD</a:t>
            </a:r>
            <a:r>
              <a:rPr lang="en-CA" dirty="0"/>
              <a:t> criteria, it is likely that prophylactic anticoagulation reduces the risk of developing postpartum VTE with a low risk of harm</a:t>
            </a:r>
          </a:p>
          <a:p>
            <a:pPr marL="174245" indent="-174245">
              <a:buFont typeface="Arial" panose="020B0604020202020204" pitchFamily="34" charset="0"/>
              <a:buChar char="•"/>
            </a:pPr>
            <a:r>
              <a:rPr lang="en-CA" dirty="0"/>
              <a:t>Therefore, the panel chose to make a strong recommendation in this situation.</a:t>
            </a:r>
            <a:endParaRPr lang="en-CA" b="0" dirty="0"/>
          </a:p>
          <a:p>
            <a:endParaRPr lang="en-CA" b="0" dirty="0"/>
          </a:p>
          <a:p>
            <a:pPr defTabSz="929305">
              <a:defRPr/>
            </a:pPr>
            <a:r>
              <a:rPr lang="en-CA" b="0" dirty="0"/>
              <a:t>Links to Evidence-to-Decision Framework: </a:t>
            </a:r>
            <a:r>
              <a:rPr lang="en-US" sz="1200" u="sng" kern="1200" dirty="0">
                <a:solidFill>
                  <a:schemeClr val="tx1"/>
                </a:solidFill>
                <a:effectLst/>
                <a:latin typeface="+mn-lt"/>
                <a:ea typeface="+mn-ea"/>
                <a:cs typeface="+mn-cs"/>
                <a:hlinkClick r:id="rId3"/>
              </a:rPr>
              <a:t>https://dbep.gradepro.org/profile/FBF1F9D6-70FE-2C87-8A45-75A457592E9B</a:t>
            </a:r>
            <a:r>
              <a:rPr lang="en-US" sz="1200" kern="1200" dirty="0">
                <a:solidFill>
                  <a:schemeClr val="tx1"/>
                </a:solidFill>
                <a:effectLst/>
                <a:latin typeface="+mn-lt"/>
                <a:ea typeface="+mn-ea"/>
                <a:cs typeface="+mn-cs"/>
              </a:rPr>
              <a:t> </a:t>
            </a:r>
            <a:endParaRPr lang="en-CA" b="0" dirty="0"/>
          </a:p>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28</a:t>
            </a:fld>
            <a:endParaRPr lang="en-CA"/>
          </a:p>
        </p:txBody>
      </p:sp>
    </p:spTree>
    <p:extLst>
      <p:ext uri="{BB962C8B-B14F-4D97-AF65-F5344CB8AC3E}">
        <p14:creationId xmlns:p14="http://schemas.microsoft.com/office/powerpoint/2010/main" val="2176573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2114301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19, 20, 21, 22, 23, 24, 25, 26</a:t>
            </a:r>
          </a:p>
          <a:p>
            <a:endParaRPr lang="en-CA" b="1" dirty="0"/>
          </a:p>
          <a:p>
            <a:r>
              <a:rPr lang="en-CA" b="0" i="1" dirty="0"/>
              <a:t>PGM: Prothrombin Gene Mutation</a:t>
            </a:r>
          </a:p>
          <a:p>
            <a:endParaRPr lang="en-CA" b="1" dirty="0"/>
          </a:p>
          <a:p>
            <a:r>
              <a:rPr lang="en-CA" b="0" u="sng" dirty="0"/>
              <a:t>NOTES:</a:t>
            </a:r>
          </a:p>
          <a:p>
            <a:endParaRPr lang="en-CA" b="0" u="sng" dirty="0"/>
          </a:p>
          <a:p>
            <a:r>
              <a:rPr lang="en-CA" b="0" u="none" dirty="0"/>
              <a:t>RISK ESTIMATES for VTE (antepartum, postpartum):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u="none" dirty="0"/>
              <a:t>Heterozygous Prothrombin Gene Mutation, regardless of family history (&lt;1%, &lt;1%)</a:t>
            </a:r>
          </a:p>
          <a:p>
            <a:pPr marL="171450" indent="-171450">
              <a:buFont typeface="Arial" panose="020B0604020202020204" pitchFamily="34" charset="0"/>
              <a:buChar char="•"/>
            </a:pPr>
            <a:r>
              <a:rPr lang="en-CA" b="0" u="none" dirty="0"/>
              <a:t>Heterozygous Factor V Leiden, regardless of family history (&lt;1%, &lt;1%)</a:t>
            </a:r>
          </a:p>
          <a:p>
            <a:pPr marL="171450" indent="-171450">
              <a:buFont typeface="Arial" panose="020B0604020202020204" pitchFamily="34" charset="0"/>
              <a:buChar char="•"/>
            </a:pPr>
            <a:r>
              <a:rPr lang="en-CA" b="0" u="none" dirty="0"/>
              <a:t>Protein S Deficiency, POSITIVE family history (&lt;1%, 1.8%); NEGATIVE family history (&lt;1%, &lt;1%)</a:t>
            </a:r>
          </a:p>
          <a:p>
            <a:pPr marL="171450" indent="-171450">
              <a:buFont typeface="Arial" panose="020B0604020202020204" pitchFamily="34" charset="0"/>
              <a:buChar char="•"/>
            </a:pPr>
            <a:r>
              <a:rPr lang="en-CA" b="0" u="none" dirty="0"/>
              <a:t>Protein C Deficiency, POSITIVE family history (1.6%, 1.1%); NEGATIVE family history (&lt;1%, &lt;1%)</a:t>
            </a:r>
          </a:p>
          <a:p>
            <a:pPr marL="171450" indent="-171450">
              <a:buFont typeface="Arial" panose="020B0604020202020204" pitchFamily="34" charset="0"/>
              <a:buChar char="•"/>
            </a:pPr>
            <a:r>
              <a:rPr lang="en-CA" b="0" u="none" dirty="0"/>
              <a:t>Antithrombin Deficiency, POSITIVE family history (2.7%, 4.8%); NEGATIVE family history (&lt;1%, &lt;1%)</a:t>
            </a:r>
          </a:p>
          <a:p>
            <a:endParaRPr lang="en-CA" b="0" u="sng" dirty="0"/>
          </a:p>
          <a:p>
            <a:r>
              <a:rPr lang="en-CA" b="0" u="none" dirty="0"/>
              <a:t>Link to Evidence-to-Decision Framework: </a:t>
            </a:r>
          </a:p>
          <a:p>
            <a:r>
              <a:rPr lang="en-CA" b="1" u="none" dirty="0"/>
              <a:t>Recommendations 19, 20, 21 </a:t>
            </a:r>
            <a:r>
              <a:rPr lang="en-CA" b="0" u="none" dirty="0"/>
              <a:t>(ANTEPARTUM): </a:t>
            </a:r>
            <a:r>
              <a:rPr lang="en-US" sz="1200" u="sng" kern="1200" dirty="0">
                <a:solidFill>
                  <a:schemeClr val="tx1"/>
                </a:solidFill>
                <a:effectLst/>
                <a:latin typeface="+mn-lt"/>
                <a:ea typeface="+mn-ea"/>
                <a:cs typeface="+mn-cs"/>
                <a:hlinkClick r:id="rId3"/>
              </a:rPr>
              <a:t>https://dbep.gradepro.org/profile/19ED27FD-6AA0-F63E-8C49-378C0C283BC2</a:t>
            </a:r>
            <a:r>
              <a:rPr lang="en-US" sz="1200" kern="1200" dirty="0">
                <a:solidFill>
                  <a:schemeClr val="tx1"/>
                </a:solidFill>
                <a:effectLst/>
                <a:latin typeface="+mn-lt"/>
                <a:ea typeface="+mn-ea"/>
                <a:cs typeface="+mn-cs"/>
              </a:rPr>
              <a:t> </a:t>
            </a:r>
          </a:p>
          <a:p>
            <a:r>
              <a:rPr lang="en-CA" b="1" u="none" dirty="0"/>
              <a:t>Recommendations 22, 23, 24, 25, 26 </a:t>
            </a:r>
            <a:r>
              <a:rPr lang="en-CA" b="0" u="none" dirty="0"/>
              <a:t>(POSTPARTUM): </a:t>
            </a:r>
            <a:r>
              <a:rPr lang="en-US" sz="1200" u="sng" kern="1200" dirty="0">
                <a:solidFill>
                  <a:schemeClr val="tx1"/>
                </a:solidFill>
                <a:effectLst/>
                <a:latin typeface="+mn-lt"/>
                <a:ea typeface="+mn-ea"/>
                <a:cs typeface="+mn-cs"/>
                <a:hlinkClick r:id="rId4"/>
              </a:rPr>
              <a:t>https://dbep.gradepro.org/profile/B630AD49-0B51-4541-BA13-479F6E89F061</a:t>
            </a:r>
            <a:r>
              <a:rPr lang="en-US" sz="1200" kern="1200" dirty="0">
                <a:solidFill>
                  <a:schemeClr val="tx1"/>
                </a:solidFill>
                <a:effectLst/>
                <a:latin typeface="+mn-lt"/>
                <a:ea typeface="+mn-ea"/>
                <a:cs typeface="+mn-cs"/>
              </a:rPr>
              <a:t> </a:t>
            </a:r>
            <a:endParaRPr lang="en-CA" b="1" dirty="0"/>
          </a:p>
        </p:txBody>
      </p:sp>
      <p:sp>
        <p:nvSpPr>
          <p:cNvPr id="4" name="Slide Number Placeholder 3"/>
          <p:cNvSpPr>
            <a:spLocks noGrp="1"/>
          </p:cNvSpPr>
          <p:nvPr>
            <p:ph type="sldNum" sz="quarter" idx="5"/>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3688077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19, 20, 21, 22, 23, 24, 25, 26</a:t>
            </a:r>
          </a:p>
          <a:p>
            <a:endParaRPr lang="en-CA" b="1" dirty="0"/>
          </a:p>
          <a:p>
            <a:r>
              <a:rPr lang="en-CA" b="0" u="sng" dirty="0"/>
              <a:t>NOTES:</a:t>
            </a:r>
          </a:p>
          <a:p>
            <a:endParaRPr lang="en-CA" b="0" u="sng" dirty="0"/>
          </a:p>
          <a:p>
            <a:r>
              <a:rPr lang="en-CA" b="0" u="none" dirty="0"/>
              <a:t>RISK ESTIMATES for VTE (antepartum, postpartum):</a:t>
            </a:r>
          </a:p>
          <a:p>
            <a:pPr marL="171450" indent="-171450">
              <a:buFont typeface="Arial" panose="020B0604020202020204" pitchFamily="34" charset="0"/>
              <a:buChar char="•"/>
            </a:pPr>
            <a:r>
              <a:rPr lang="en-CA" b="0" u="none" dirty="0"/>
              <a:t>Homozygous PGM, POSITIVE family history: </a:t>
            </a:r>
          </a:p>
          <a:p>
            <a:pPr marL="628650" lvl="1" indent="-171450">
              <a:buFont typeface="Arial" panose="020B0604020202020204" pitchFamily="34" charset="0"/>
              <a:buChar char="•"/>
            </a:pPr>
            <a:r>
              <a:rPr lang="en-CA" b="0" u="none" dirty="0"/>
              <a:t>**Antepartum: there are no family studies available so no formal antepartum recommendations were made (however, given the risk estimates for those with this thrombophilia and no family history of VTE and corresponding data for those homozygous for FVL, panel members favoured antepartum prophylaxis)</a:t>
            </a:r>
          </a:p>
          <a:p>
            <a:pPr marL="628650" lvl="1" indent="-171450">
              <a:buFont typeface="Arial" panose="020B0604020202020204" pitchFamily="34" charset="0"/>
              <a:buChar char="•"/>
            </a:pPr>
            <a:r>
              <a:rPr lang="en-CA" b="0" u="none" dirty="0"/>
              <a:t>Postpartum: no family data available but risk estimates favor formal recommendation for postpartum prophylaxis</a:t>
            </a:r>
          </a:p>
          <a:p>
            <a:pPr marL="171450" indent="-171450">
              <a:buFont typeface="Arial" panose="020B0604020202020204" pitchFamily="34" charset="0"/>
              <a:buChar char="•"/>
            </a:pPr>
            <a:r>
              <a:rPr lang="en-CA" b="0" u="none" dirty="0"/>
              <a:t>Homozygous PGM, NEGATIVE family history (1.6%, 1.6%)</a:t>
            </a:r>
          </a:p>
          <a:p>
            <a:pPr marL="171450" indent="-171450">
              <a:buFont typeface="Arial" panose="020B0604020202020204" pitchFamily="34" charset="0"/>
              <a:buChar char="•"/>
            </a:pPr>
            <a:r>
              <a:rPr lang="en-CA" b="0" u="none" dirty="0"/>
              <a:t>Homozygous FVL, POSITIVE family history (6.9%, 5.9%); NEGATIVE family history (2.1%, 2.1%)</a:t>
            </a:r>
          </a:p>
          <a:p>
            <a:pPr marL="171450" indent="-171450">
              <a:buFont typeface="Arial" panose="020B0604020202020204" pitchFamily="34" charset="0"/>
              <a:buChar char="•"/>
            </a:pPr>
            <a:r>
              <a:rPr lang="en-CA" b="0" u="none" dirty="0"/>
              <a:t>Combined thrombophilia, POSITIVE family history</a:t>
            </a:r>
          </a:p>
          <a:p>
            <a:pPr marL="628650" lvl="1" indent="-171450">
              <a:buFont typeface="Arial" panose="020B0604020202020204" pitchFamily="34" charset="0"/>
              <a:buChar char="•"/>
            </a:pPr>
            <a:r>
              <a:rPr lang="en-CA" b="0" u="none" dirty="0"/>
              <a:t>Antepartum (0%) – although pooled estimate was 0.0%, the panel considered it unlikely that the risk of VTE would be substantially lower in those with a family history than in those without a family history of VTE. Therefore despite this estimate the panel made a recommendation in favor of antepartum prophylaxis</a:t>
            </a:r>
          </a:p>
          <a:p>
            <a:pPr marL="628650" lvl="1" indent="-171450">
              <a:buFont typeface="Arial" panose="020B0604020202020204" pitchFamily="34" charset="0"/>
              <a:buChar char="•"/>
            </a:pPr>
            <a:r>
              <a:rPr lang="en-CA" b="0" u="none" dirty="0"/>
              <a:t>Postpartum (4%)</a:t>
            </a:r>
          </a:p>
          <a:p>
            <a:pPr marL="171450" lvl="0" indent="-171450">
              <a:buFont typeface="Arial" panose="020B0604020202020204" pitchFamily="34" charset="0"/>
              <a:buChar char="•"/>
            </a:pPr>
            <a:r>
              <a:rPr lang="en-CA" b="0" u="none" dirty="0"/>
              <a:t>Combined thrombophilia, NEGATIVE family history (2.8%, 2.8%)</a:t>
            </a:r>
          </a:p>
          <a:p>
            <a:endParaRPr lang="en-CA" b="0" u="sng" dirty="0"/>
          </a:p>
          <a:p>
            <a:r>
              <a:rPr lang="en-CA" b="0" u="none" dirty="0"/>
              <a:t>Link to Evidence-to-Decision Framework: </a:t>
            </a:r>
          </a:p>
          <a:p>
            <a:r>
              <a:rPr lang="en-CA" b="1" u="none" dirty="0"/>
              <a:t>Recommendations 19, 20, 21 </a:t>
            </a:r>
            <a:r>
              <a:rPr lang="en-CA" b="0" u="none" dirty="0"/>
              <a:t>(ANTEPARTUM): </a:t>
            </a:r>
            <a:r>
              <a:rPr lang="en-US" sz="1200" u="sng" kern="1200" dirty="0">
                <a:solidFill>
                  <a:schemeClr val="tx1"/>
                </a:solidFill>
                <a:effectLst/>
                <a:latin typeface="+mn-lt"/>
                <a:ea typeface="+mn-ea"/>
                <a:cs typeface="+mn-cs"/>
                <a:hlinkClick r:id="rId3"/>
              </a:rPr>
              <a:t>https://dbep.gradepro.org/profile/19ED27FD-6AA0-F63E-8C49-378C0C283BC2</a:t>
            </a:r>
            <a:r>
              <a:rPr lang="en-US" sz="1200" kern="1200" dirty="0">
                <a:solidFill>
                  <a:schemeClr val="tx1"/>
                </a:solidFill>
                <a:effectLst/>
                <a:latin typeface="+mn-lt"/>
                <a:ea typeface="+mn-ea"/>
                <a:cs typeface="+mn-cs"/>
              </a:rPr>
              <a:t> </a:t>
            </a:r>
          </a:p>
          <a:p>
            <a:r>
              <a:rPr lang="en-CA" b="1" u="none" dirty="0"/>
              <a:t>Recommendations 22, 23, 24, 25, 26 </a:t>
            </a:r>
            <a:r>
              <a:rPr lang="en-CA" b="0" u="none" dirty="0"/>
              <a:t>(POSTPARTUM): </a:t>
            </a:r>
            <a:r>
              <a:rPr lang="en-US" sz="1200" u="sng" kern="1200" dirty="0">
                <a:solidFill>
                  <a:schemeClr val="tx1"/>
                </a:solidFill>
                <a:effectLst/>
                <a:latin typeface="+mn-lt"/>
                <a:ea typeface="+mn-ea"/>
                <a:cs typeface="+mn-cs"/>
                <a:hlinkClick r:id="rId4"/>
              </a:rPr>
              <a:t>https://dbep.gradepro.org/profile/B630AD49-0B51-4541-BA13-479F6E89F061</a:t>
            </a:r>
            <a:r>
              <a:rPr lang="en-US" sz="1200" kern="1200" dirty="0">
                <a:solidFill>
                  <a:schemeClr val="tx1"/>
                </a:solidFill>
                <a:effectLst/>
                <a:latin typeface="+mn-lt"/>
                <a:ea typeface="+mn-ea"/>
                <a:cs typeface="+mn-cs"/>
              </a:rPr>
              <a:t> </a:t>
            </a:r>
            <a:endParaRPr lang="en-CA" b="1" dirty="0"/>
          </a:p>
          <a:p>
            <a:endParaRPr lang="en-CA" dirty="0"/>
          </a:p>
          <a:p>
            <a:endParaRPr lang="en-CA" b="1" dirty="0"/>
          </a:p>
        </p:txBody>
      </p:sp>
      <p:sp>
        <p:nvSpPr>
          <p:cNvPr id="4" name="Slide Number Placeholder 3"/>
          <p:cNvSpPr>
            <a:spLocks noGrp="1"/>
          </p:cNvSpPr>
          <p:nvPr>
            <p:ph type="sldNum" sz="quarter" idx="5"/>
          </p:nvPr>
        </p:nvSpPr>
        <p:spPr/>
        <p:txBody>
          <a:bodyPr/>
          <a:lstStyle/>
          <a:p>
            <a:fld id="{A8A219AF-31E1-4C13-8A47-7C32BFDA626C}" type="slidenum">
              <a:rPr lang="en-CA" smtClean="0"/>
              <a:t>34</a:t>
            </a:fld>
            <a:endParaRPr lang="en-CA"/>
          </a:p>
        </p:txBody>
      </p:sp>
    </p:spTree>
    <p:extLst>
      <p:ext uri="{BB962C8B-B14F-4D97-AF65-F5344CB8AC3E}">
        <p14:creationId xmlns:p14="http://schemas.microsoft.com/office/powerpoint/2010/main" val="3854879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35</a:t>
            </a:fld>
            <a:endParaRPr lang="en-CA"/>
          </a:p>
        </p:txBody>
      </p:sp>
    </p:spTree>
    <p:extLst>
      <p:ext uri="{BB962C8B-B14F-4D97-AF65-F5344CB8AC3E}">
        <p14:creationId xmlns:p14="http://schemas.microsoft.com/office/powerpoint/2010/main" val="1299574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28, 29</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there is very low certainty of evidence, leading to an unclear net health benefit for using intermediate dosing of low-molecular-weight heparin compared to standard dosing. </a:t>
            </a:r>
          </a:p>
          <a:p>
            <a:pPr marL="174245" indent="-174245">
              <a:buFont typeface="Arial" panose="020B0604020202020204" pitchFamily="34" charset="0"/>
              <a:buChar char="•"/>
            </a:pPr>
            <a:r>
              <a:rPr lang="en-CA" dirty="0"/>
              <a:t>However, because of very low certainty of evidence or no published information about other outcomes, lack of better evidence is not proof that such an effect does not exist and does not allow firm conclusions. </a:t>
            </a:r>
          </a:p>
          <a:p>
            <a:pPr marL="174245" indent="-174245">
              <a:buFont typeface="Arial" panose="020B0604020202020204" pitchFamily="34" charset="0"/>
              <a:buChar char="•"/>
            </a:pPr>
            <a:r>
              <a:rPr lang="en-CA" dirty="0"/>
              <a:t>There were some concerns about an increased risk of bleeding and reduced access to epidural analgesia with higher-dose antepartum prophylaxis; therefore, the panel agreed that a conditional recommendation in favor of standard prophylactic dosing of low-molecular-weight heparin prior to delivery was warranted. </a:t>
            </a:r>
          </a:p>
          <a:p>
            <a:pPr marL="174245" indent="-174245">
              <a:buFont typeface="Arial" panose="020B0604020202020204" pitchFamily="34" charset="0"/>
              <a:buChar char="•"/>
            </a:pPr>
            <a:r>
              <a:rPr lang="en-CA" dirty="0"/>
              <a:t>The panel considered that both options would lead to net desirable consequences after delivery, given the increased thrombotic risk during this time period.</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https://dbep.gradepro.org/profile/D6ED324B-12B2-8D29-8873-2B41E8473024</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23780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2537587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11</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In general, the panel considered that the 12-hour recommended interval between the last dose of standard prophylactic-dose low-molecular-weight heparin and placement of a catheter for neuraxial analgesia/anesthesia would allow most women receiving standard prophylactic-dose low-molecular weight heparin the option of neuraxial analgesia/anesthesia, regardless of whether delivery was scheduled or spontaneous. </a:t>
            </a:r>
          </a:p>
          <a:p>
            <a:pPr marL="174245" indent="-174245">
              <a:buFont typeface="Arial" panose="020B0604020202020204" pitchFamily="34" charset="0"/>
              <a:buChar char="•"/>
            </a:pPr>
            <a:r>
              <a:rPr lang="en-CA" dirty="0"/>
              <a:t>Additionally, advising women that they can forgo a dose of prophylactic low molecular-weight heparin until their case has been reviewed if they think they have entered labor spontaneously may improve their access to neuraxial analgesia/anesthesia.</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https://dbep.gradepro.org/profile/3C599E02-AC83-5592-A4F6-C43590ED18B1</a:t>
            </a:r>
            <a:r>
              <a:rPr lang="en-US" sz="1200"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39</a:t>
            </a:fld>
            <a:endParaRPr lang="en-CA"/>
          </a:p>
        </p:txBody>
      </p:sp>
    </p:spTree>
    <p:extLst>
      <p:ext uri="{BB962C8B-B14F-4D97-AF65-F5344CB8AC3E}">
        <p14:creationId xmlns:p14="http://schemas.microsoft.com/office/powerpoint/2010/main" val="1654955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43</a:t>
            </a:fld>
            <a:endParaRPr lang="en-CA"/>
          </a:p>
        </p:txBody>
      </p:sp>
    </p:spTree>
    <p:extLst>
      <p:ext uri="{BB962C8B-B14F-4D97-AF65-F5344CB8AC3E}">
        <p14:creationId xmlns:p14="http://schemas.microsoft.com/office/powerpoint/2010/main" val="2574840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a:t>
            </a:r>
          </a:p>
          <a:p>
            <a:endParaRPr lang="en-CA" b="1" dirty="0"/>
          </a:p>
          <a:p>
            <a:r>
              <a:rPr lang="en-CA" b="0" u="sng" dirty="0"/>
              <a:t>NOTES:</a:t>
            </a:r>
          </a:p>
          <a:p>
            <a:endParaRPr lang="en-CA" b="0" u="sng" dirty="0"/>
          </a:p>
          <a:p>
            <a:pPr marL="174245" indent="-174245">
              <a:buFont typeface="Arial" panose="020B0604020202020204" pitchFamily="34" charset="0"/>
              <a:buChar char="•"/>
            </a:pPr>
            <a:r>
              <a:rPr lang="en-CA" b="1" u="none" dirty="0"/>
              <a:t>SFJ is </a:t>
            </a:r>
            <a:r>
              <a:rPr lang="en-CA" b="1" u="none" dirty="0" err="1"/>
              <a:t>saphenofemoral</a:t>
            </a:r>
            <a:r>
              <a:rPr lang="en-CA" b="1" u="none" dirty="0"/>
              <a:t> junction</a:t>
            </a:r>
          </a:p>
          <a:p>
            <a:pPr marL="174245" indent="-174245">
              <a:buFont typeface="Arial" panose="020B0604020202020204" pitchFamily="34" charset="0"/>
              <a:buChar char="•"/>
            </a:pPr>
            <a:r>
              <a:rPr lang="en-CA" dirty="0"/>
              <a:t>The guideline panel determined that there is a low certainty of evidence for a net health benefit from using anticoagulant interventions for acute superficial vein thrombosis. </a:t>
            </a:r>
          </a:p>
          <a:p>
            <a:pPr marL="174245" indent="-174245">
              <a:buFont typeface="Arial" panose="020B0604020202020204" pitchFamily="34" charset="0"/>
              <a:buChar char="•"/>
            </a:pPr>
            <a:r>
              <a:rPr lang="en-CA" dirty="0"/>
              <a:t>For more distal or less symptomatic superficial vein thrombosis and for patients who are needle averse, the benefits of intervening may be less. </a:t>
            </a:r>
          </a:p>
          <a:p>
            <a:pPr marL="174245" indent="-174245">
              <a:buFont typeface="Arial" panose="020B0604020202020204" pitchFamily="34" charset="0"/>
              <a:buChar char="•"/>
            </a:pPr>
            <a:r>
              <a:rPr lang="en-CA" dirty="0"/>
              <a:t>Based on the body of available evidence, it is likely that anticoagulant interventions reduce the risk of developing VTE. </a:t>
            </a:r>
          </a:p>
          <a:p>
            <a:pPr marL="174245" indent="-174245">
              <a:buFont typeface="Arial" panose="020B0604020202020204" pitchFamily="34" charset="0"/>
              <a:buChar char="•"/>
            </a:pPr>
            <a:r>
              <a:rPr lang="en-CA" dirty="0"/>
              <a:t>There is low certainty that there is an effect of these interventions on other outcomes. However, because of very low certainty of evidence or no published information about other outcomes, lack of better evidence is not proof that such an effect does not exist and does not allow firm conclusions.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panel noted that there were no data on low-molecular-weight heparin dosing or duration for this indication specific to pregnancy.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There was general agreement among panel members that they would treat for the remainder of pregnancy and for six weeks postpartum.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There was no agreement on low-molecular-weight heparin dosing with options of prophylactic dose, intermediate dose, and intermediate dose decreasing to prophylactic dose once symptom resolution advanced.</a:t>
            </a:r>
            <a:endParaRPr lang="en-CA" b="0" u="none" dirty="0"/>
          </a:p>
          <a:p>
            <a:endParaRPr lang="en-CA" b="0" u="sng" dirty="0"/>
          </a:p>
          <a:p>
            <a:r>
              <a:rPr lang="en-CA" b="0" u="none" dirty="0"/>
              <a:t>Link to Evidence-to-Decision Framework: </a:t>
            </a:r>
            <a:r>
              <a:rPr lang="en-US" sz="1200" u="sng" kern="1200" dirty="0">
                <a:solidFill>
                  <a:schemeClr val="tx1"/>
                </a:solidFill>
                <a:effectLst/>
                <a:latin typeface="+mn-lt"/>
                <a:ea typeface="+mn-ea"/>
                <a:cs typeface="+mn-cs"/>
                <a:hlinkClick r:id="rId3"/>
              </a:rPr>
              <a:t>https://dbep.gradepro.org/profile/FE58248F-F061-EE36-A7B9-956174FA88F4</a:t>
            </a:r>
            <a:r>
              <a:rPr lang="en-US" sz="1200" kern="1200" dirty="0">
                <a:solidFill>
                  <a:schemeClr val="tx1"/>
                </a:solidFill>
                <a:effectLst/>
                <a:latin typeface="+mn-lt"/>
                <a:ea typeface="+mn-ea"/>
                <a:cs typeface="+mn-cs"/>
              </a:rPr>
              <a:t> </a:t>
            </a:r>
            <a:endParaRPr lang="en-CA" b="0"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44</a:t>
            </a:fld>
            <a:endParaRPr lang="en-CA"/>
          </a:p>
        </p:txBody>
      </p:sp>
    </p:spTree>
    <p:extLst>
      <p:ext uri="{BB962C8B-B14F-4D97-AF65-F5344CB8AC3E}">
        <p14:creationId xmlns:p14="http://schemas.microsoft.com/office/powerpoint/2010/main" val="712839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46</a:t>
            </a:fld>
            <a:endParaRPr lang="en-CA"/>
          </a:p>
        </p:txBody>
      </p:sp>
    </p:spTree>
    <p:extLst>
      <p:ext uri="{BB962C8B-B14F-4D97-AF65-F5344CB8AC3E}">
        <p14:creationId xmlns:p14="http://schemas.microsoft.com/office/powerpoint/2010/main" val="2124752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47</a:t>
            </a:fld>
            <a:endParaRPr lang="en-CA"/>
          </a:p>
        </p:txBody>
      </p:sp>
    </p:spTree>
    <p:extLst>
      <p:ext uri="{BB962C8B-B14F-4D97-AF65-F5344CB8AC3E}">
        <p14:creationId xmlns:p14="http://schemas.microsoft.com/office/powerpoint/2010/main" val="270070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171496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297331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9</a:t>
            </a:fld>
            <a:endParaRPr lang="en-CA"/>
          </a:p>
        </p:txBody>
      </p:sp>
    </p:spTree>
    <p:extLst>
      <p:ext uri="{BB962C8B-B14F-4D97-AF65-F5344CB8AC3E}">
        <p14:creationId xmlns:p14="http://schemas.microsoft.com/office/powerpoint/2010/main" val="125616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31</a:t>
            </a:r>
          </a:p>
          <a:p>
            <a:pPr defTabSz="929305">
              <a:defRPr/>
            </a:pPr>
            <a:endParaRPr lang="en-CA" b="0" dirty="0"/>
          </a:p>
          <a:p>
            <a:pPr defTabSz="929305">
              <a:defRPr/>
            </a:pPr>
            <a:r>
              <a:rPr lang="en-CA" b="0" u="sng" dirty="0"/>
              <a:t>NOTES:</a:t>
            </a:r>
          </a:p>
          <a:p>
            <a:pPr defTabSz="929305">
              <a:defRPr/>
            </a:pPr>
            <a:endParaRPr lang="en-CA" b="0" dirty="0"/>
          </a:p>
          <a:p>
            <a:pPr marL="174245" indent="-174245">
              <a:buFont typeface="Arial" panose="020B0604020202020204" pitchFamily="34" charset="0"/>
              <a:buChar char="•"/>
            </a:pPr>
            <a:r>
              <a:rPr lang="en-CA" dirty="0"/>
              <a:t>The guideline panel determined that a strategy of serial testing appeared safe in pregnant women with suspected DVT who have a negative initial proximal ultrasound with iliac vein imaging. </a:t>
            </a:r>
          </a:p>
          <a:p>
            <a:pPr marL="174245" indent="-174245">
              <a:buFont typeface="Arial" panose="020B0604020202020204" pitchFamily="34" charset="0"/>
              <a:buChar char="•"/>
            </a:pPr>
            <a:r>
              <a:rPr lang="en-CA" dirty="0"/>
              <a:t>However, with the low certainty of evidence, a single ultrasound at presentation should not be considered sufficient to rule out disease in pregnant women presenting with suspected deep vein thrombosis. </a:t>
            </a:r>
          </a:p>
          <a:p>
            <a:pPr marL="174245" indent="-174245">
              <a:buFont typeface="Arial" panose="020B0604020202020204" pitchFamily="34" charset="0"/>
              <a:buChar char="•"/>
            </a:pPr>
            <a:r>
              <a:rPr lang="en-CA" dirty="0"/>
              <a:t>In the absence of well-designed clinical management studies using magnetic resonance imaging and comparative studies of that technique with serial ultrasonographic imaging including the iliac veins, the panel was not able to recommend one additional test over another.</a:t>
            </a:r>
            <a:endParaRPr lang="en-CA" b="0" dirty="0"/>
          </a:p>
          <a:p>
            <a:pPr defTabSz="929305">
              <a:defRPr/>
            </a:pPr>
            <a:endParaRPr lang="en-CA" b="0" dirty="0"/>
          </a:p>
          <a:p>
            <a:pPr defTabSz="929305">
              <a:defRPr/>
            </a:pPr>
            <a:r>
              <a:rPr lang="en-CA" b="0" dirty="0"/>
              <a:t>Link to Evidence-to-Decision framework: </a:t>
            </a:r>
            <a:r>
              <a:rPr lang="en-US" sz="1200" u="sng" kern="1200" dirty="0">
                <a:solidFill>
                  <a:schemeClr val="tx1"/>
                </a:solidFill>
                <a:effectLst/>
                <a:latin typeface="+mn-lt"/>
                <a:ea typeface="+mn-ea"/>
                <a:cs typeface="+mn-cs"/>
                <a:hlinkClick r:id="rId3"/>
              </a:rPr>
              <a:t>https://dbep.gradepro.org/profile/EDF9BCA4-0B5B-1B56-A6BF-CEF85A75328E</a:t>
            </a:r>
            <a:r>
              <a:rPr lang="en-US" sz="1200" u="sng" kern="1200" dirty="0">
                <a:solidFill>
                  <a:schemeClr val="tx1"/>
                </a:solidFill>
                <a:effectLst/>
                <a:latin typeface="+mn-lt"/>
                <a:ea typeface="+mn-ea"/>
                <a:cs typeface="+mn-cs"/>
              </a:rPr>
              <a:t>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10</a:t>
            </a:fld>
            <a:endParaRPr lang="en-CA"/>
          </a:p>
        </p:txBody>
      </p:sp>
    </p:spTree>
    <p:extLst>
      <p:ext uri="{BB962C8B-B14F-4D97-AF65-F5344CB8AC3E}">
        <p14:creationId xmlns:p14="http://schemas.microsoft.com/office/powerpoint/2010/main" val="234107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11</a:t>
            </a:fld>
            <a:endParaRPr lang="en-CA"/>
          </a:p>
        </p:txBody>
      </p:sp>
    </p:spTree>
    <p:extLst>
      <p:ext uri="{BB962C8B-B14F-4D97-AF65-F5344CB8AC3E}">
        <p14:creationId xmlns:p14="http://schemas.microsoft.com/office/powerpoint/2010/main" val="291507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1919024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l">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914400" y="4066360"/>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6460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713539"/>
          </a:xfrm>
          <a:prstGeom prst="rect">
            <a:avLst/>
          </a:prstGeom>
        </p:spPr>
        <p:txBody>
          <a:bodyPr lIns="0" tIns="0" rIns="0" bIns="0"/>
          <a:lstStyle>
            <a:lvl1pPr>
              <a:defRPr sz="2667"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660538155"/>
      </p:ext>
    </p:extLst>
  </p:cSld>
  <p:clrMapOvr>
    <a:masterClrMapping/>
  </p:clrMapOvr>
  <p:extLst>
    <p:ext uri="{DCECCB84-F9BA-43D5-87BE-67443E8EF086}">
      <p15:sldGuideLst xmlns:p15="http://schemas.microsoft.com/office/powerpoint/2012/main">
        <p15:guide id="1" orient="horz" pos="840" userDrawn="1">
          <p15:clr>
            <a:srgbClr val="FBAE40"/>
          </p15:clr>
        </p15:guide>
        <p15:guide id="2" pos="264" userDrawn="1">
          <p15:clr>
            <a:srgbClr val="FBAE40"/>
          </p15:clr>
        </p15:guide>
        <p15:guide id="4" orient="horz" pos="1176" userDrawn="1">
          <p15:clr>
            <a:srgbClr val="FBAE40"/>
          </p15:clr>
        </p15:guide>
        <p15:guide id="5" orient="horz" pos="1272" userDrawn="1">
          <p15:clr>
            <a:srgbClr val="FBAE40"/>
          </p15:clr>
        </p15:guide>
        <p15:guide id="6" orient="horz" pos="2136" userDrawn="1">
          <p15:clr>
            <a:srgbClr val="FBAE40"/>
          </p15:clr>
        </p15:guide>
        <p15:guide id="7" orient="horz" pos="3984" userDrawn="1">
          <p15:clr>
            <a:srgbClr val="FBAE40"/>
          </p15:clr>
        </p15:guide>
        <p15:guide id="8" pos="5112" userDrawn="1">
          <p15:clr>
            <a:srgbClr val="FBAE40"/>
          </p15:clr>
        </p15:guide>
        <p15:guide id="9" pos="52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315200" y="6627447"/>
            <a:ext cx="3344984" cy="230555"/>
          </a:xfrm>
        </p:spPr>
        <p:txBody>
          <a:bodyPr/>
          <a:lstStyle>
            <a:lvl1pPr>
              <a:defRPr sz="1067">
                <a:solidFill>
                  <a:schemeClr val="bg1"/>
                </a:solidFill>
              </a:defRPr>
            </a:lvl1pPr>
          </a:lstStyle>
          <a:p>
            <a:fld id="{1CEA077D-40D2-7645-91D9-F5061C772B13}" type="datetime1">
              <a:rPr lang="en-US" smtClean="0"/>
              <a:pPr/>
              <a:t>9/5/2023</a:t>
            </a:fld>
            <a:endParaRPr lang="en-US"/>
          </a:p>
        </p:txBody>
      </p:sp>
      <p:sp>
        <p:nvSpPr>
          <p:cNvPr id="6" name="Slide Number Placeholder 5"/>
          <p:cNvSpPr>
            <a:spLocks noGrp="1"/>
          </p:cNvSpPr>
          <p:nvPr>
            <p:ph type="sldNum" sz="quarter" idx="12"/>
          </p:nvPr>
        </p:nvSpPr>
        <p:spPr>
          <a:xfrm>
            <a:off x="8737600" y="6627447"/>
            <a:ext cx="2844800" cy="230555"/>
          </a:xfrm>
        </p:spPr>
        <p:txBody>
          <a:bodyPr/>
          <a:lstStyle>
            <a:lvl1pPr>
              <a:defRPr sz="1400">
                <a:solidFill>
                  <a:schemeClr val="bg1"/>
                </a:solidFill>
              </a:defRPr>
            </a:lvl1pPr>
          </a:lstStyle>
          <a:p>
            <a:fld id="{24AA7F1F-F248-F943-913A-EBF08A13E994}" type="slidenum">
              <a:rPr lang="en-US" smtClean="0"/>
              <a:pPr/>
              <a:t>‹#›</a:t>
            </a:fld>
            <a:endParaRPr lang="en-US"/>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244298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D29D21F-6040-F54A-B444-DB253958B0C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47016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96090422-FAC2-1B47-B696-15B7C4FF0E2E}" type="datetime1">
              <a:rPr lang="en-US" smtClean="0"/>
              <a:pPr/>
              <a:t>9/5/2023</a:t>
            </a:fld>
            <a:endParaRPr lang="en-US"/>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a:t>
            </a:fld>
            <a:endParaRPr lang="en-US"/>
          </a:p>
        </p:txBody>
      </p:sp>
    </p:spTree>
    <p:extLst>
      <p:ext uri="{BB962C8B-B14F-4D97-AF65-F5344CB8AC3E}">
        <p14:creationId xmlns:p14="http://schemas.microsoft.com/office/powerpoint/2010/main" val="248920978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hematology.org/VTEguidelin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671162"/>
            <a:ext cx="10363200" cy="891931"/>
          </a:xfrm>
        </p:spPr>
        <p:txBody>
          <a:bodyPr>
            <a:noAutofit/>
          </a:bodyPr>
          <a:lstStyle/>
          <a:p>
            <a:pPr algn="l"/>
            <a:r>
              <a:rPr lang="en-CA" sz="4000" b="0" dirty="0"/>
              <a:t>Venous Thromboembolism </a:t>
            </a:r>
            <a:br>
              <a:rPr lang="en-CA" sz="4000" b="0" dirty="0"/>
            </a:br>
            <a:r>
              <a:rPr lang="en-CA" sz="4000" b="0" dirty="0"/>
              <a:t>in the Context of Pregnancy</a:t>
            </a:r>
          </a:p>
        </p:txBody>
      </p:sp>
      <p:sp>
        <p:nvSpPr>
          <p:cNvPr id="6" name="Subtitle 2">
            <a:extLst>
              <a:ext uri="{FF2B5EF4-FFF2-40B4-BE49-F238E27FC236}">
                <a16:creationId xmlns:a16="http://schemas.microsoft.com/office/drawing/2014/main" id="{AA592D7D-43B2-8941-82BA-61D74F6143E9}"/>
              </a:ext>
            </a:extLst>
          </p:cNvPr>
          <p:cNvSpPr>
            <a:spLocks noGrp="1"/>
          </p:cNvSpPr>
          <p:nvPr>
            <p:ph type="subTitle" idx="1"/>
          </p:nvPr>
        </p:nvSpPr>
        <p:spPr>
          <a:xfrm>
            <a:off x="914400" y="4112368"/>
            <a:ext cx="8534400" cy="2420704"/>
          </a:xfrm>
        </p:spPr>
        <p:txBody>
          <a:bodyPr>
            <a:noAutofit/>
          </a:bodyPr>
          <a:lstStyle/>
          <a:p>
            <a:pPr algn="l"/>
            <a:r>
              <a:rPr lang="en-CA" b="1" i="1" cap="none" dirty="0"/>
              <a:t>An Educational Slide Set </a:t>
            </a:r>
          </a:p>
          <a:p>
            <a:pPr algn="l"/>
            <a:r>
              <a:rPr lang="en-CA" sz="2000" cap="none" dirty="0"/>
              <a:t>American Society of Hematology 2018 Guidelines </a:t>
            </a:r>
            <a:br>
              <a:rPr lang="en-CA" sz="2000" cap="none" dirty="0"/>
            </a:br>
            <a:r>
              <a:rPr lang="en-CA" sz="2000" cap="none" dirty="0"/>
              <a:t>for Management of Venous Thromboembolism</a:t>
            </a:r>
          </a:p>
          <a:p>
            <a:pPr algn="l"/>
            <a:endParaRPr lang="en-US" sz="1800" b="1" cap="none" dirty="0"/>
          </a:p>
          <a:p>
            <a:pPr algn="l">
              <a:spcBef>
                <a:spcPts val="0"/>
              </a:spcBef>
            </a:pPr>
            <a:r>
              <a:rPr lang="en-US" sz="1600" b="1" cap="none" dirty="0"/>
              <a:t>Slide set authors: </a:t>
            </a:r>
            <a:br>
              <a:rPr lang="en-US" sz="1600" cap="none" dirty="0"/>
            </a:br>
            <a:r>
              <a:rPr lang="en-US" sz="1600" cap="none" dirty="0"/>
              <a:t>Eric Tseng MD </a:t>
            </a:r>
            <a:r>
              <a:rPr lang="en-US" sz="1600" cap="none" dirty="0" err="1"/>
              <a:t>MScCH</a:t>
            </a:r>
            <a:r>
              <a:rPr lang="en-US" sz="1600" cap="none" dirty="0"/>
              <a:t>, University of Toronto</a:t>
            </a:r>
          </a:p>
          <a:p>
            <a:pPr algn="l">
              <a:spcBef>
                <a:spcPts val="0"/>
              </a:spcBef>
            </a:pPr>
            <a:r>
              <a:rPr lang="en-US" sz="1600" cap="none" dirty="0"/>
              <a:t>Shannon Bates MDCM MSc, McMaster University</a:t>
            </a:r>
            <a:endParaRPr lang="en-CA" sz="1800" dirty="0"/>
          </a:p>
        </p:txBody>
      </p:sp>
    </p:spTree>
    <p:extLst>
      <p:ext uri="{BB962C8B-B14F-4D97-AF65-F5344CB8AC3E}">
        <p14:creationId xmlns:p14="http://schemas.microsoft.com/office/powerpoint/2010/main" val="323754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A054657-BC3C-354E-8314-9FAD32D187CA}"/>
              </a:ext>
            </a:extLst>
          </p:cNvPr>
          <p:cNvSpPr>
            <a:spLocks noGrp="1"/>
          </p:cNvSpPr>
          <p:nvPr>
            <p:ph idx="1"/>
          </p:nvPr>
        </p:nvSpPr>
        <p:spPr>
          <a:xfrm>
            <a:off x="419100" y="2033094"/>
            <a:ext cx="7108371" cy="2179680"/>
          </a:xfrm>
        </p:spPr>
        <p:txBody>
          <a:bodyPr/>
          <a:lstStyle/>
          <a:p>
            <a:pPr marL="0" indent="0">
              <a:buNone/>
            </a:pPr>
            <a:r>
              <a:rPr lang="en-CA" sz="2200" dirty="0"/>
              <a:t>For pregnant women with suspected DVT, the panel suggests </a:t>
            </a:r>
            <a:r>
              <a:rPr lang="en-CA" sz="2200" b="1" dirty="0">
                <a:solidFill>
                  <a:srgbClr val="E63E30"/>
                </a:solidFill>
              </a:rPr>
              <a:t>additional investigations including serial compression ultrasound or MR-V</a:t>
            </a:r>
            <a:r>
              <a:rPr lang="en-CA" sz="2200" dirty="0">
                <a:solidFill>
                  <a:srgbClr val="E63E30"/>
                </a:solidFill>
              </a:rPr>
              <a:t>, </a:t>
            </a:r>
            <a:r>
              <a:rPr lang="en-CA" sz="2200" dirty="0"/>
              <a:t>compared with no further investigations, following an initial negative ultrasound with imaging of the iliac veins </a:t>
            </a:r>
            <a:r>
              <a:rPr lang="en-CA" sz="2200" i="1" dirty="0"/>
              <a:t>(conditional recommendation, low certainty).</a:t>
            </a:r>
            <a:br>
              <a:rPr lang="en-CA" sz="2200" i="1" dirty="0"/>
            </a:br>
            <a:endParaRPr lang="en-CA" sz="2800" i="1" dirty="0"/>
          </a:p>
          <a:p>
            <a:endParaRPr lang="en-US" dirty="0"/>
          </a:p>
        </p:txBody>
      </p:sp>
      <p:sp>
        <p:nvSpPr>
          <p:cNvPr id="11" name="TextBox 10">
            <a:extLst>
              <a:ext uri="{FF2B5EF4-FFF2-40B4-BE49-F238E27FC236}">
                <a16:creationId xmlns:a16="http://schemas.microsoft.com/office/drawing/2014/main" id="{87FDC047-EE74-46B3-88E7-A9148212D67D}"/>
              </a:ext>
            </a:extLst>
          </p:cNvPr>
          <p:cNvSpPr txBox="1"/>
          <p:nvPr/>
        </p:nvSpPr>
        <p:spPr>
          <a:xfrm>
            <a:off x="8115300" y="2019300"/>
            <a:ext cx="3685230" cy="1631216"/>
          </a:xfrm>
          <a:prstGeom prst="rect">
            <a:avLst/>
          </a:prstGeom>
          <a:solidFill>
            <a:srgbClr val="C9D7AF"/>
          </a:solidFill>
        </p:spPr>
        <p:txBody>
          <a:bodyPr wrap="square" rtlCol="0">
            <a:spAutoFit/>
          </a:bodyPr>
          <a:lstStyle/>
          <a:p>
            <a:pPr algn="ctr"/>
            <a:r>
              <a:rPr lang="en-CA" sz="2000" b="1" dirty="0">
                <a:solidFill>
                  <a:schemeClr val="tx1">
                    <a:lumMod val="50000"/>
                    <a:lumOff val="50000"/>
                  </a:schemeClr>
                </a:solidFill>
              </a:rPr>
              <a:t>Option 1: Serial US</a:t>
            </a:r>
          </a:p>
          <a:p>
            <a:pPr algn="ctr"/>
            <a:r>
              <a:rPr lang="en-CA" sz="2000" dirty="0">
                <a:solidFill>
                  <a:schemeClr val="tx1">
                    <a:lumMod val="50000"/>
                    <a:lumOff val="50000"/>
                  </a:schemeClr>
                </a:solidFill>
              </a:rPr>
              <a:t>Repeating US within 7 days appears to be safe strategy with low rate of missed VTE in observational studies</a:t>
            </a:r>
          </a:p>
        </p:txBody>
      </p:sp>
      <p:sp>
        <p:nvSpPr>
          <p:cNvPr id="14" name="TextBox 13">
            <a:extLst>
              <a:ext uri="{FF2B5EF4-FFF2-40B4-BE49-F238E27FC236}">
                <a16:creationId xmlns:a16="http://schemas.microsoft.com/office/drawing/2014/main" id="{F20ED159-0101-451B-BD6E-0DF77C58ABD2}"/>
              </a:ext>
            </a:extLst>
          </p:cNvPr>
          <p:cNvSpPr txBox="1"/>
          <p:nvPr/>
        </p:nvSpPr>
        <p:spPr>
          <a:xfrm>
            <a:off x="8115300" y="4212773"/>
            <a:ext cx="3685230" cy="1631216"/>
          </a:xfrm>
          <a:prstGeom prst="rect">
            <a:avLst/>
          </a:prstGeom>
          <a:solidFill>
            <a:srgbClr val="F9CBAC"/>
          </a:solidFill>
        </p:spPr>
        <p:txBody>
          <a:bodyPr wrap="square" rtlCol="0">
            <a:spAutoFit/>
          </a:bodyPr>
          <a:lstStyle/>
          <a:p>
            <a:pPr algn="ctr"/>
            <a:r>
              <a:rPr lang="en-CA" sz="2000" b="1" dirty="0">
                <a:solidFill>
                  <a:schemeClr val="tx1">
                    <a:lumMod val="50000"/>
                    <a:lumOff val="50000"/>
                  </a:schemeClr>
                </a:solidFill>
              </a:rPr>
              <a:t>Option 2: MR-V</a:t>
            </a:r>
          </a:p>
          <a:p>
            <a:pPr algn="ctr"/>
            <a:r>
              <a:rPr lang="en-CA" sz="2000" dirty="0">
                <a:solidFill>
                  <a:schemeClr val="tx1">
                    <a:lumMod val="50000"/>
                    <a:lumOff val="50000"/>
                  </a:schemeClr>
                </a:solidFill>
              </a:rPr>
              <a:t>May detect pelvic DVT not seen on compression US. MRI in first trimester not associated with fetal harm.</a:t>
            </a:r>
          </a:p>
        </p:txBody>
      </p:sp>
      <p:sp>
        <p:nvSpPr>
          <p:cNvPr id="6" name="Title 5">
            <a:extLst>
              <a:ext uri="{FF2B5EF4-FFF2-40B4-BE49-F238E27FC236}">
                <a16:creationId xmlns:a16="http://schemas.microsoft.com/office/drawing/2014/main" id="{132D911D-F875-7D4C-A5B2-F8731A2CE879}"/>
              </a:ext>
            </a:extLst>
          </p:cNvPr>
          <p:cNvSpPr>
            <a:spLocks noGrp="1"/>
          </p:cNvSpPr>
          <p:nvPr>
            <p:ph type="title"/>
          </p:nvPr>
        </p:nvSpPr>
        <p:spPr/>
        <p:txBody>
          <a:bodyPr/>
          <a:lstStyle/>
          <a:p>
            <a:r>
              <a:rPr lang="en-CA" sz="2800" dirty="0"/>
              <a:t>Recommendation</a:t>
            </a:r>
            <a:br>
              <a:rPr lang="en-CA" sz="2800" dirty="0"/>
            </a:br>
            <a:endParaRPr lang="en-US" dirty="0"/>
          </a:p>
        </p:txBody>
      </p:sp>
      <p:sp>
        <p:nvSpPr>
          <p:cNvPr id="8" name="TextBox 7">
            <a:extLst>
              <a:ext uri="{FF2B5EF4-FFF2-40B4-BE49-F238E27FC236}">
                <a16:creationId xmlns:a16="http://schemas.microsoft.com/office/drawing/2014/main" id="{E7AF3763-7CF8-2A45-A555-BC66E4AB7BE4}"/>
              </a:ext>
            </a:extLst>
          </p:cNvPr>
          <p:cNvSpPr txBox="1"/>
          <p:nvPr/>
        </p:nvSpPr>
        <p:spPr>
          <a:xfrm>
            <a:off x="419100" y="4289717"/>
            <a:ext cx="7108371" cy="1477328"/>
          </a:xfrm>
          <a:prstGeom prst="rect">
            <a:avLst/>
          </a:prstGeom>
          <a:noFill/>
        </p:spPr>
        <p:txBody>
          <a:bodyPr wrap="square" rtlCol="0">
            <a:spAutoFit/>
          </a:bodyPr>
          <a:lstStyle/>
          <a:p>
            <a:r>
              <a:rPr lang="en-CA" b="1" dirty="0">
                <a:solidFill>
                  <a:schemeClr val="tx1">
                    <a:lumMod val="50000"/>
                    <a:lumOff val="50000"/>
                  </a:schemeClr>
                </a:solidFill>
              </a:rPr>
              <a:t>Remarks:</a:t>
            </a:r>
            <a:endParaRPr lang="en-CA" i="1" dirty="0">
              <a:solidFill>
                <a:schemeClr val="tx1">
                  <a:lumMod val="50000"/>
                  <a:lumOff val="50000"/>
                </a:schemeClr>
              </a:solidFill>
            </a:endParaRPr>
          </a:p>
          <a:p>
            <a:pPr marL="285750" indent="-285750">
              <a:buFont typeface="Arial" panose="020B0604020202020204" pitchFamily="34" charset="0"/>
              <a:buChar char="•"/>
            </a:pPr>
            <a:r>
              <a:rPr lang="en-CA" i="1" dirty="0">
                <a:solidFill>
                  <a:schemeClr val="tx1">
                    <a:lumMod val="50000"/>
                    <a:lumOff val="50000"/>
                  </a:schemeClr>
                </a:solidFill>
              </a:rPr>
              <a:t>Standard compression US</a:t>
            </a:r>
            <a:r>
              <a:rPr lang="en-CA" dirty="0">
                <a:solidFill>
                  <a:schemeClr val="tx1">
                    <a:lumMod val="50000"/>
                    <a:lumOff val="50000"/>
                  </a:schemeClr>
                </a:solidFill>
              </a:rPr>
              <a:t>: limited sensitivity for pelvic/iliac DVT, which account for majority of DVT in pregnancy </a:t>
            </a:r>
          </a:p>
          <a:p>
            <a:pPr marL="285750" indent="-285750">
              <a:buFont typeface="Arial" panose="020B0604020202020204" pitchFamily="34" charset="0"/>
              <a:buChar char="•"/>
            </a:pPr>
            <a:r>
              <a:rPr lang="en-CA" dirty="0">
                <a:solidFill>
                  <a:schemeClr val="tx1">
                    <a:lumMod val="50000"/>
                    <a:lumOff val="50000"/>
                  </a:schemeClr>
                </a:solidFill>
              </a:rPr>
              <a:t>Single US not sufficient to rule out DVT, as up to 24% of DVT in pregnancy will be found on serial testing</a:t>
            </a:r>
            <a:r>
              <a:rPr lang="en-CA" i="1" dirty="0">
                <a:solidFill>
                  <a:schemeClr val="tx1">
                    <a:lumMod val="50000"/>
                    <a:lumOff val="50000"/>
                  </a:schemeClr>
                </a:solidFill>
              </a:rPr>
              <a:t> (very uncertain estimates)</a:t>
            </a:r>
          </a:p>
        </p:txBody>
      </p:sp>
    </p:spTree>
    <p:extLst>
      <p:ext uri="{BB962C8B-B14F-4D97-AF65-F5344CB8AC3E}">
        <p14:creationId xmlns:p14="http://schemas.microsoft.com/office/powerpoint/2010/main" val="4731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72B37-E69C-4545-BAB8-A1B15B82A190}"/>
              </a:ext>
            </a:extLst>
          </p:cNvPr>
          <p:cNvSpPr>
            <a:spLocks noGrp="1"/>
          </p:cNvSpPr>
          <p:nvPr>
            <p:ph type="title"/>
          </p:nvPr>
        </p:nvSpPr>
        <p:spPr/>
        <p:txBody>
          <a:bodyPr/>
          <a:lstStyle/>
          <a:p>
            <a:r>
              <a:rPr lang="en-CA" dirty="0"/>
              <a:t>Case 1: Continued</a:t>
            </a:r>
          </a:p>
        </p:txBody>
      </p:sp>
      <p:sp>
        <p:nvSpPr>
          <p:cNvPr id="3" name="Content Placeholder 2">
            <a:extLst>
              <a:ext uri="{FF2B5EF4-FFF2-40B4-BE49-F238E27FC236}">
                <a16:creationId xmlns:a16="http://schemas.microsoft.com/office/drawing/2014/main" id="{B794BC37-9581-4B21-AF09-73956C167853}"/>
              </a:ext>
            </a:extLst>
          </p:cNvPr>
          <p:cNvSpPr>
            <a:spLocks noGrp="1"/>
          </p:cNvSpPr>
          <p:nvPr>
            <p:ph idx="1"/>
          </p:nvPr>
        </p:nvSpPr>
        <p:spPr>
          <a:xfrm>
            <a:off x="419100" y="2033094"/>
            <a:ext cx="6602186" cy="3954624"/>
          </a:xfrm>
        </p:spPr>
        <p:txBody>
          <a:bodyPr>
            <a:normAutofit/>
          </a:bodyPr>
          <a:lstStyle/>
          <a:p>
            <a:r>
              <a:rPr lang="en-CA" dirty="0"/>
              <a:t>Your patient is discharged and scheduled for a serial compression US in 5 days</a:t>
            </a:r>
          </a:p>
          <a:p>
            <a:endParaRPr lang="en-CA" dirty="0"/>
          </a:p>
          <a:p>
            <a:r>
              <a:rPr lang="en-CA" dirty="0"/>
              <a:t>Her </a:t>
            </a:r>
            <a:r>
              <a:rPr lang="en-CA" b="1" dirty="0"/>
              <a:t>repeat US</a:t>
            </a:r>
            <a:r>
              <a:rPr lang="en-CA" dirty="0"/>
              <a:t> demonstrates an occlusive DVT in the left common femoral vein</a:t>
            </a:r>
          </a:p>
          <a:p>
            <a:endParaRPr lang="en-CA" dirty="0"/>
          </a:p>
          <a:p>
            <a:r>
              <a:rPr lang="en-CA" dirty="0"/>
              <a:t>She is ambulatory and her pain is persistent, but controlled with acetaminophen</a:t>
            </a:r>
          </a:p>
        </p:txBody>
      </p:sp>
      <p:sp>
        <p:nvSpPr>
          <p:cNvPr id="5" name="TextBox 4">
            <a:extLst>
              <a:ext uri="{FF2B5EF4-FFF2-40B4-BE49-F238E27FC236}">
                <a16:creationId xmlns:a16="http://schemas.microsoft.com/office/drawing/2014/main" id="{269011CF-627C-4D02-8DFA-62B49D38BEEB}"/>
              </a:ext>
            </a:extLst>
          </p:cNvPr>
          <p:cNvSpPr txBox="1"/>
          <p:nvPr/>
        </p:nvSpPr>
        <p:spPr>
          <a:xfrm>
            <a:off x="8507186" y="2054108"/>
            <a:ext cx="2884714" cy="3170099"/>
          </a:xfrm>
          <a:prstGeom prst="rect">
            <a:avLst/>
          </a:prstGeom>
          <a:solidFill>
            <a:schemeClr val="accent6">
              <a:lumMod val="20000"/>
              <a:lumOff val="80000"/>
            </a:schemeClr>
          </a:solidFill>
        </p:spPr>
        <p:txBody>
          <a:bodyPr wrap="square" rtlCol="0">
            <a:spAutoFit/>
          </a:bodyPr>
          <a:lstStyle/>
          <a:p>
            <a:r>
              <a:rPr lang="en-CA" sz="2000" b="1" dirty="0">
                <a:solidFill>
                  <a:schemeClr val="tx1">
                    <a:lumMod val="50000"/>
                    <a:lumOff val="50000"/>
                  </a:schemeClr>
                </a:solidFill>
              </a:rPr>
              <a:t>Examination:</a:t>
            </a:r>
          </a:p>
          <a:p>
            <a:pPr marL="457200" indent="-457200">
              <a:buFont typeface="Arial" panose="020B0604020202020204" pitchFamily="34" charset="0"/>
              <a:buChar char="•"/>
            </a:pPr>
            <a:r>
              <a:rPr lang="en-CA" sz="2000" dirty="0">
                <a:solidFill>
                  <a:schemeClr val="tx1">
                    <a:lumMod val="50000"/>
                    <a:lumOff val="50000"/>
                  </a:schemeClr>
                </a:solidFill>
              </a:rPr>
              <a:t>Blood pressure 120/84</a:t>
            </a:r>
          </a:p>
          <a:p>
            <a:pPr marL="457200" indent="-457200">
              <a:buFont typeface="Arial" panose="020B0604020202020204" pitchFamily="34" charset="0"/>
              <a:buChar char="•"/>
            </a:pPr>
            <a:r>
              <a:rPr lang="en-CA" sz="2000" dirty="0">
                <a:solidFill>
                  <a:schemeClr val="tx1">
                    <a:lumMod val="50000"/>
                    <a:lumOff val="50000"/>
                  </a:schemeClr>
                </a:solidFill>
              </a:rPr>
              <a:t>Heart rate 86</a:t>
            </a:r>
          </a:p>
          <a:p>
            <a:pPr marL="457200" indent="-457200">
              <a:buFont typeface="Arial" panose="020B0604020202020204" pitchFamily="34" charset="0"/>
              <a:buChar char="•"/>
            </a:pPr>
            <a:r>
              <a:rPr lang="en-CA" sz="2000" dirty="0">
                <a:solidFill>
                  <a:schemeClr val="tx1">
                    <a:lumMod val="50000"/>
                    <a:lumOff val="50000"/>
                  </a:schemeClr>
                </a:solidFill>
              </a:rPr>
              <a:t>Respiratory rate 16</a:t>
            </a:r>
          </a:p>
          <a:p>
            <a:pPr marL="457200" indent="-457200">
              <a:buFont typeface="Arial" panose="020B0604020202020204" pitchFamily="34" charset="0"/>
              <a:buChar char="•"/>
            </a:pPr>
            <a:r>
              <a:rPr lang="en-CA" sz="2000" dirty="0">
                <a:solidFill>
                  <a:schemeClr val="tx1">
                    <a:lumMod val="50000"/>
                    <a:lumOff val="50000"/>
                  </a:schemeClr>
                </a:solidFill>
              </a:rPr>
              <a:t>Oxygen saturation 98% on room air</a:t>
            </a:r>
          </a:p>
          <a:p>
            <a:pPr marL="457200" indent="-457200">
              <a:buFont typeface="Arial" panose="020B0604020202020204" pitchFamily="34" charset="0"/>
              <a:buChar char="•"/>
            </a:pPr>
            <a:r>
              <a:rPr lang="en-CA" sz="2000" dirty="0">
                <a:solidFill>
                  <a:schemeClr val="tx1">
                    <a:lumMod val="50000"/>
                    <a:lumOff val="50000"/>
                  </a:schemeClr>
                </a:solidFill>
              </a:rPr>
              <a:t>Left leg warm, with normal pulses and sensation</a:t>
            </a:r>
          </a:p>
        </p:txBody>
      </p:sp>
    </p:spTree>
    <p:extLst>
      <p:ext uri="{BB962C8B-B14F-4D97-AF65-F5344CB8AC3E}">
        <p14:creationId xmlns:p14="http://schemas.microsoft.com/office/powerpoint/2010/main" val="227257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529565" y="1755255"/>
            <a:ext cx="10972800" cy="3954624"/>
          </a:xfrm>
        </p:spPr>
        <p:txBody>
          <a:bodyPr>
            <a:noAutofit/>
          </a:bodyPr>
          <a:lstStyle/>
          <a:p>
            <a:pPr marL="0" indent="0">
              <a:buNone/>
            </a:pPr>
            <a:r>
              <a:rPr lang="en-CA" sz="2400" b="1" dirty="0"/>
              <a:t>Your patient is 29 weeks pregnant and has an acute proximal DVT. She is ambulatory and hemodynamically stable. </a:t>
            </a:r>
          </a:p>
          <a:p>
            <a:pPr marL="0" indent="0">
              <a:buNone/>
            </a:pPr>
            <a:endParaRPr lang="en-CA" sz="2400" b="1" dirty="0"/>
          </a:p>
          <a:p>
            <a:pPr marL="0" indent="0">
              <a:buNone/>
            </a:pPr>
            <a:r>
              <a:rPr lang="en-CA" sz="2400" b="1" dirty="0"/>
              <a:t>What anticoagulant therapy would you suggest for her DVT?</a:t>
            </a:r>
          </a:p>
          <a:p>
            <a:pPr marL="0" indent="0">
              <a:buNone/>
            </a:pPr>
            <a:r>
              <a:rPr lang="en-CA" sz="2400" i="1" dirty="0"/>
              <a:t>(UFH = unfractionated heparin, LMWH = low molecular weight heparin)</a:t>
            </a:r>
          </a:p>
          <a:p>
            <a:pPr marL="514350" indent="-514350">
              <a:buAutoNum type="alphaUcPeriod"/>
            </a:pPr>
            <a:endParaRPr lang="en-CA" sz="2400" dirty="0"/>
          </a:p>
          <a:p>
            <a:pPr marL="514350" indent="-514350">
              <a:buAutoNum type="alphaUcPeriod"/>
            </a:pPr>
            <a:r>
              <a:rPr lang="en-CA" sz="2400" dirty="0"/>
              <a:t>Subcutaneous UFH</a:t>
            </a:r>
          </a:p>
          <a:p>
            <a:pPr marL="514350" indent="-514350">
              <a:buAutoNum type="alphaUcPeriod"/>
            </a:pPr>
            <a:r>
              <a:rPr lang="en-CA" sz="2400" dirty="0"/>
              <a:t>Direct oral anticoagulant</a:t>
            </a:r>
          </a:p>
          <a:p>
            <a:pPr marL="514350" indent="-514350">
              <a:buAutoNum type="alphaUcPeriod"/>
            </a:pPr>
            <a:r>
              <a:rPr lang="en-CA" sz="2400" dirty="0"/>
              <a:t>LMWH once or twice daily, with anti-</a:t>
            </a:r>
            <a:r>
              <a:rPr lang="en-CA" sz="2400" dirty="0" err="1"/>
              <a:t>Xa</a:t>
            </a:r>
            <a:r>
              <a:rPr lang="en-CA" sz="2400" dirty="0"/>
              <a:t> monitoring</a:t>
            </a:r>
          </a:p>
          <a:p>
            <a:pPr marL="514350" indent="-514350">
              <a:buAutoNum type="alphaUcPeriod"/>
            </a:pPr>
            <a:r>
              <a:rPr lang="en-CA" sz="2400" dirty="0"/>
              <a:t>LMWH once or twice daily, without anti-</a:t>
            </a:r>
            <a:r>
              <a:rPr lang="en-CA" sz="2400" dirty="0" err="1"/>
              <a:t>Xa</a:t>
            </a:r>
            <a:r>
              <a:rPr lang="en-CA" sz="2400" dirty="0"/>
              <a:t> monitoring</a:t>
            </a:r>
          </a:p>
        </p:txBody>
      </p:sp>
      <p:sp>
        <p:nvSpPr>
          <p:cNvPr id="5" name="Rectangle 4">
            <a:extLst>
              <a:ext uri="{FF2B5EF4-FFF2-40B4-BE49-F238E27FC236}">
                <a16:creationId xmlns:a16="http://schemas.microsoft.com/office/drawing/2014/main" id="{B809A1E2-86DE-4ADB-90AF-902C6ED43832}"/>
              </a:ext>
            </a:extLst>
          </p:cNvPr>
          <p:cNvSpPr/>
          <p:nvPr/>
        </p:nvSpPr>
        <p:spPr>
          <a:xfrm>
            <a:off x="272963" y="5603874"/>
            <a:ext cx="8234223" cy="465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739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ECDF-2E00-4E7F-850E-E064F369DA58}"/>
              </a:ext>
            </a:extLst>
          </p:cNvPr>
          <p:cNvSpPr>
            <a:spLocks noGrp="1"/>
          </p:cNvSpPr>
          <p:nvPr>
            <p:ph type="title"/>
          </p:nvPr>
        </p:nvSpPr>
        <p:spPr/>
        <p:txBody>
          <a:bodyPr/>
          <a:lstStyle/>
          <a:p>
            <a:r>
              <a:rPr lang="en-CA" dirty="0"/>
              <a:t>Which anticoagulants can safely be used during pregnancy?</a:t>
            </a:r>
          </a:p>
        </p:txBody>
      </p:sp>
      <p:graphicFrame>
        <p:nvGraphicFramePr>
          <p:cNvPr id="4" name="Table 3">
            <a:extLst>
              <a:ext uri="{FF2B5EF4-FFF2-40B4-BE49-F238E27FC236}">
                <a16:creationId xmlns:a16="http://schemas.microsoft.com/office/drawing/2014/main" id="{98F67393-5605-4FBD-A9BF-79B4F08CEFC7}"/>
              </a:ext>
            </a:extLst>
          </p:cNvPr>
          <p:cNvGraphicFramePr>
            <a:graphicFrameLocks noGrp="1"/>
          </p:cNvGraphicFramePr>
          <p:nvPr>
            <p:extLst>
              <p:ext uri="{D42A27DB-BD31-4B8C-83A1-F6EECF244321}">
                <p14:modId xmlns:p14="http://schemas.microsoft.com/office/powerpoint/2010/main" val="3845115311"/>
              </p:ext>
            </p:extLst>
          </p:nvPr>
        </p:nvGraphicFramePr>
        <p:xfrm>
          <a:off x="1028699" y="2054108"/>
          <a:ext cx="10363201" cy="4254714"/>
        </p:xfrm>
        <a:graphic>
          <a:graphicData uri="http://schemas.openxmlformats.org/drawingml/2006/table">
            <a:tbl>
              <a:tblPr firstRow="1" bandRow="1">
                <a:tableStyleId>{5940675A-B579-460E-94D1-54222C63F5DA}</a:tableStyleId>
              </a:tblPr>
              <a:tblGrid>
                <a:gridCol w="2408501">
                  <a:extLst>
                    <a:ext uri="{9D8B030D-6E8A-4147-A177-3AD203B41FA5}">
                      <a16:colId xmlns:a16="http://schemas.microsoft.com/office/drawing/2014/main" val="3845297768"/>
                    </a:ext>
                  </a:extLst>
                </a:gridCol>
                <a:gridCol w="1665619">
                  <a:extLst>
                    <a:ext uri="{9D8B030D-6E8A-4147-A177-3AD203B41FA5}">
                      <a16:colId xmlns:a16="http://schemas.microsoft.com/office/drawing/2014/main" val="3087077041"/>
                    </a:ext>
                  </a:extLst>
                </a:gridCol>
                <a:gridCol w="6289081">
                  <a:extLst>
                    <a:ext uri="{9D8B030D-6E8A-4147-A177-3AD203B41FA5}">
                      <a16:colId xmlns:a16="http://schemas.microsoft.com/office/drawing/2014/main" val="3423204722"/>
                    </a:ext>
                  </a:extLst>
                </a:gridCol>
              </a:tblGrid>
              <a:tr h="630295">
                <a:tc>
                  <a:txBody>
                    <a:bodyPr/>
                    <a:lstStyle/>
                    <a:p>
                      <a:r>
                        <a:rPr lang="en-CA" sz="1800" b="1" dirty="0">
                          <a:solidFill>
                            <a:schemeClr val="bg1"/>
                          </a:solidFill>
                        </a:rPr>
                        <a:t>Anticoagulant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800" b="1" dirty="0">
                          <a:solidFill>
                            <a:schemeClr val="bg1"/>
                          </a:solidFill>
                        </a:rPr>
                        <a:t>Acceptability in Pregnancy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en-CA" sz="1800" b="1" dirty="0">
                          <a:solidFill>
                            <a:schemeClr val="bg1"/>
                          </a:solidFill>
                        </a:rPr>
                        <a:t>Comments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1150515903"/>
                  </a:ext>
                </a:extLst>
              </a:tr>
              <a:tr h="900422">
                <a:tc>
                  <a:txBody>
                    <a:bodyPr/>
                    <a:lstStyle/>
                    <a:p>
                      <a:r>
                        <a:rPr lang="en-CA" sz="1800" b="1" dirty="0">
                          <a:solidFill>
                            <a:srgbClr val="E63E30"/>
                          </a:solidFill>
                        </a:rPr>
                        <a:t>LMWH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n-CA" sz="1800" dirty="0">
                          <a:solidFill>
                            <a:schemeClr val="tx1">
                              <a:lumMod val="50000"/>
                              <a:lumOff val="50000"/>
                            </a:schemeClr>
                          </a:solidFill>
                        </a:rPr>
                        <a:t>Does not cross the placenta</a:t>
                      </a:r>
                    </a:p>
                    <a:p>
                      <a:pPr marL="342900" indent="-342900">
                        <a:buFont typeface="Arial" panose="020B0604020202020204" pitchFamily="34" charset="0"/>
                        <a:buChar char="•"/>
                      </a:pPr>
                      <a:r>
                        <a:rPr lang="en-CA" sz="1800" dirty="0">
                          <a:solidFill>
                            <a:schemeClr val="tx1">
                              <a:lumMod val="50000"/>
                              <a:lumOff val="50000"/>
                            </a:schemeClr>
                          </a:solidFill>
                        </a:rPr>
                        <a:t>LMWH preferred over UFH due to maternal safety profile (likely lower risk of HIT, reduced bone mineral density)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70073984"/>
                  </a:ext>
                </a:extLst>
              </a:tr>
              <a:tr h="450194">
                <a:tc>
                  <a:txBody>
                    <a:bodyPr/>
                    <a:lstStyle/>
                    <a:p>
                      <a:r>
                        <a:rPr lang="en-CA" sz="1800" b="1" dirty="0">
                          <a:solidFill>
                            <a:srgbClr val="E63E30"/>
                          </a:solidFill>
                        </a:rPr>
                        <a:t>UFH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n-CA" sz="1800" dirty="0">
                          <a:solidFill>
                            <a:schemeClr val="tx1">
                              <a:lumMod val="50000"/>
                              <a:lumOff val="50000"/>
                            </a:schemeClr>
                          </a:solidFill>
                        </a:rPr>
                        <a:t>Does not cross the placenta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7687719"/>
                  </a:ext>
                </a:extLst>
              </a:tr>
              <a:tr h="630295">
                <a:tc>
                  <a:txBody>
                    <a:bodyPr/>
                    <a:lstStyle/>
                    <a:p>
                      <a:r>
                        <a:rPr lang="en-CA" sz="1800" b="1" dirty="0">
                          <a:solidFill>
                            <a:schemeClr val="tx1">
                              <a:lumMod val="50000"/>
                              <a:lumOff val="50000"/>
                            </a:schemeClr>
                          </a:solidFill>
                        </a:rPr>
                        <a:t>Fondaparinux</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Not preferred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n-CA" sz="1800" dirty="0">
                          <a:solidFill>
                            <a:schemeClr val="tx1">
                              <a:lumMod val="50000"/>
                              <a:lumOff val="50000"/>
                            </a:schemeClr>
                          </a:solidFill>
                        </a:rPr>
                        <a:t>Reported to cross placenta in small amounts</a:t>
                      </a:r>
                    </a:p>
                    <a:p>
                      <a:pPr marL="342900" indent="-342900">
                        <a:buFont typeface="Arial" panose="020B0604020202020204" pitchFamily="34" charset="0"/>
                        <a:buChar char="•"/>
                      </a:pPr>
                      <a:r>
                        <a:rPr lang="en-CA" sz="1800" dirty="0">
                          <a:solidFill>
                            <a:schemeClr val="tx1">
                              <a:lumMod val="50000"/>
                              <a:lumOff val="50000"/>
                            </a:schemeClr>
                          </a:solidFill>
                        </a:rPr>
                        <a:t>Clinical experience with fondaparinux very limited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5801623"/>
                  </a:ext>
                </a:extLst>
              </a:tr>
              <a:tr h="900422">
                <a:tc>
                  <a:txBody>
                    <a:bodyPr/>
                    <a:lstStyle/>
                    <a:p>
                      <a:r>
                        <a:rPr lang="en-CA" sz="1800" b="1" dirty="0">
                          <a:solidFill>
                            <a:schemeClr val="tx1">
                              <a:lumMod val="50000"/>
                              <a:lumOff val="50000"/>
                            </a:schemeClr>
                          </a:solidFill>
                        </a:rPr>
                        <a:t>Vitamin K Antagonist (VKA)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342900" indent="-342900">
                        <a:buFont typeface="Arial" panose="020B0604020202020204" pitchFamily="34" charset="0"/>
                        <a:buChar char="•"/>
                      </a:pPr>
                      <a:r>
                        <a:rPr lang="en-CA" sz="1800" dirty="0">
                          <a:solidFill>
                            <a:schemeClr val="tx1">
                              <a:lumMod val="50000"/>
                              <a:lumOff val="50000"/>
                            </a:schemeClr>
                          </a:solidFill>
                        </a:rPr>
                        <a:t>Crosses the placenta</a:t>
                      </a:r>
                    </a:p>
                    <a:p>
                      <a:pPr marL="342900" indent="-342900">
                        <a:buFont typeface="Arial" panose="020B0604020202020204" pitchFamily="34" charset="0"/>
                        <a:buChar char="•"/>
                      </a:pPr>
                      <a:r>
                        <a:rPr lang="en-CA" sz="1800" dirty="0">
                          <a:solidFill>
                            <a:schemeClr val="tx1">
                              <a:lumMod val="50000"/>
                              <a:lumOff val="50000"/>
                            </a:schemeClr>
                          </a:solidFill>
                        </a:rPr>
                        <a:t>Potential for teratogenicity, pregnancy loss, fetal bleeding, neurodevelopmental deficits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4537258"/>
                  </a:ext>
                </a:extLst>
              </a:tr>
              <a:tr h="695560">
                <a:tc>
                  <a:txBody>
                    <a:bodyPr/>
                    <a:lstStyle/>
                    <a:p>
                      <a:r>
                        <a:rPr lang="en-CA" sz="1800" b="1" dirty="0">
                          <a:solidFill>
                            <a:schemeClr val="tx1">
                              <a:lumMod val="50000"/>
                              <a:lumOff val="50000"/>
                            </a:schemeClr>
                          </a:solidFill>
                        </a:rPr>
                        <a:t>Direct Oral Anticoagulants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CA" sz="1800" dirty="0">
                          <a:solidFill>
                            <a:schemeClr val="tx1">
                              <a:lumMod val="50000"/>
                              <a:lumOff val="50000"/>
                            </a:schemeClr>
                          </a:solidFill>
                        </a:rPr>
                        <a:t>Dabigatran and </a:t>
                      </a:r>
                      <a:r>
                        <a:rPr lang="en-CA" sz="1800" dirty="0" err="1">
                          <a:solidFill>
                            <a:schemeClr val="tx1">
                              <a:lumMod val="50000"/>
                              <a:lumOff val="50000"/>
                            </a:schemeClr>
                          </a:solidFill>
                        </a:rPr>
                        <a:t>Xa</a:t>
                      </a:r>
                      <a:r>
                        <a:rPr lang="en-CA" sz="1800" dirty="0">
                          <a:solidFill>
                            <a:schemeClr val="tx1">
                              <a:lumMod val="50000"/>
                              <a:lumOff val="50000"/>
                            </a:schemeClr>
                          </a:solidFill>
                        </a:rPr>
                        <a:t> inhibitors likely cross the placenta</a:t>
                      </a:r>
                    </a:p>
                    <a:p>
                      <a:pPr marL="285750" indent="-285750">
                        <a:buFont typeface="Arial" panose="020B0604020202020204" pitchFamily="34" charset="0"/>
                        <a:buChar char="•"/>
                      </a:pPr>
                      <a:r>
                        <a:rPr lang="en-CA" sz="1800" dirty="0">
                          <a:solidFill>
                            <a:schemeClr val="tx1">
                              <a:lumMod val="50000"/>
                              <a:lumOff val="50000"/>
                            </a:schemeClr>
                          </a:solidFill>
                        </a:rPr>
                        <a:t>Reproductive effects in humans are unknown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16044628"/>
                  </a:ext>
                </a:extLst>
              </a:tr>
            </a:tbl>
          </a:graphicData>
        </a:graphic>
      </p:graphicFrame>
    </p:spTree>
    <p:extLst>
      <p:ext uri="{BB962C8B-B14F-4D97-AF65-F5344CB8AC3E}">
        <p14:creationId xmlns:p14="http://schemas.microsoft.com/office/powerpoint/2010/main" val="329545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6096000" y="578186"/>
            <a:ext cx="11333748" cy="125793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2200" i="1" dirty="0"/>
          </a:p>
        </p:txBody>
      </p:sp>
      <p:graphicFrame>
        <p:nvGraphicFramePr>
          <p:cNvPr id="3" name="Table 2">
            <a:extLst>
              <a:ext uri="{FF2B5EF4-FFF2-40B4-BE49-F238E27FC236}">
                <a16:creationId xmlns:a16="http://schemas.microsoft.com/office/drawing/2014/main" id="{51F97DE4-8FBB-44F2-957C-47A50D938866}"/>
              </a:ext>
            </a:extLst>
          </p:cNvPr>
          <p:cNvGraphicFramePr>
            <a:graphicFrameLocks noGrp="1"/>
          </p:cNvGraphicFramePr>
          <p:nvPr>
            <p:extLst>
              <p:ext uri="{D42A27DB-BD31-4B8C-83A1-F6EECF244321}">
                <p14:modId xmlns:p14="http://schemas.microsoft.com/office/powerpoint/2010/main" val="991832667"/>
              </p:ext>
            </p:extLst>
          </p:nvPr>
        </p:nvGraphicFramePr>
        <p:xfrm>
          <a:off x="419101" y="3604017"/>
          <a:ext cx="7696200" cy="2399751"/>
        </p:xfrm>
        <a:graphic>
          <a:graphicData uri="http://schemas.openxmlformats.org/drawingml/2006/table">
            <a:tbl>
              <a:tblPr firstRow="1" bandRow="1">
                <a:tableStyleId>{5940675A-B579-460E-94D1-54222C63F5DA}</a:tableStyleId>
              </a:tblPr>
              <a:tblGrid>
                <a:gridCol w="1990630">
                  <a:extLst>
                    <a:ext uri="{9D8B030D-6E8A-4147-A177-3AD203B41FA5}">
                      <a16:colId xmlns:a16="http://schemas.microsoft.com/office/drawing/2014/main" val="2672515158"/>
                    </a:ext>
                  </a:extLst>
                </a:gridCol>
                <a:gridCol w="1812331">
                  <a:extLst>
                    <a:ext uri="{9D8B030D-6E8A-4147-A177-3AD203B41FA5}">
                      <a16:colId xmlns:a16="http://schemas.microsoft.com/office/drawing/2014/main" val="3053371076"/>
                    </a:ext>
                  </a:extLst>
                </a:gridCol>
                <a:gridCol w="3893239">
                  <a:extLst>
                    <a:ext uri="{9D8B030D-6E8A-4147-A177-3AD203B41FA5}">
                      <a16:colId xmlns:a16="http://schemas.microsoft.com/office/drawing/2014/main" val="436000465"/>
                    </a:ext>
                  </a:extLst>
                </a:gridCol>
              </a:tblGrid>
              <a:tr h="586557">
                <a:tc>
                  <a:txBody>
                    <a:bodyPr/>
                    <a:lstStyle/>
                    <a:p>
                      <a:r>
                        <a:rPr lang="en-CA" sz="1400" b="1" dirty="0">
                          <a:solidFill>
                            <a:schemeClr val="bg1"/>
                          </a:solidFill>
                        </a:rPr>
                        <a:t>Clinical Outcome</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l"/>
                      <a:r>
                        <a:rPr lang="en-CA" sz="1400" b="1" dirty="0">
                          <a:solidFill>
                            <a:schemeClr val="bg1"/>
                          </a:solidFill>
                        </a:rPr>
                        <a:t>Number of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en-CA" sz="1400" b="1" dirty="0">
                          <a:solidFill>
                            <a:schemeClr val="bg1"/>
                          </a:solidFill>
                        </a:rPr>
                        <a:t>Impact of Dosing Regimens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622834734"/>
                  </a:ext>
                </a:extLst>
              </a:tr>
              <a:tr h="586557">
                <a:tc>
                  <a:txBody>
                    <a:bodyPr/>
                    <a:lstStyle/>
                    <a:p>
                      <a:r>
                        <a:rPr lang="en-CA" sz="1400" dirty="0">
                          <a:solidFill>
                            <a:schemeClr val="tx1">
                              <a:lumMod val="50000"/>
                              <a:lumOff val="50000"/>
                            </a:schemeClr>
                          </a:solidFill>
                        </a:rPr>
                        <a:t>Recurrent PE</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observational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n-CA" sz="1400" dirty="0">
                          <a:solidFill>
                            <a:schemeClr val="tx1">
                              <a:lumMod val="50000"/>
                              <a:lumOff val="50000"/>
                            </a:schemeClr>
                          </a:solidFill>
                        </a:rPr>
                        <a:t>Low overall incidence of VTE (&lt;1%), with no difference between two dosing schedules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032081528"/>
                  </a:ext>
                </a:extLst>
              </a:tr>
              <a:tr h="586557">
                <a:tc>
                  <a:txBody>
                    <a:bodyPr/>
                    <a:lstStyle/>
                    <a:p>
                      <a:r>
                        <a:rPr lang="en-CA" sz="1400" dirty="0">
                          <a:solidFill>
                            <a:schemeClr val="tx1">
                              <a:lumMod val="50000"/>
                              <a:lumOff val="50000"/>
                            </a:schemeClr>
                          </a:solidFill>
                        </a:rPr>
                        <a:t>Recurrent DVT</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observational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n-CA" sz="1400" dirty="0">
                          <a:solidFill>
                            <a:schemeClr val="tx1">
                              <a:lumMod val="50000"/>
                              <a:lumOff val="50000"/>
                            </a:schemeClr>
                          </a:solidFill>
                        </a:rPr>
                        <a:t>Low overall incidence of VTE (&lt;1%), with no difference between two dosing schedules </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789224134"/>
                  </a:ext>
                </a:extLst>
              </a:tr>
              <a:tr h="548654">
                <a:tc>
                  <a:txBody>
                    <a:bodyPr/>
                    <a:lstStyle/>
                    <a:p>
                      <a:r>
                        <a:rPr lang="en-CA" sz="1400" dirty="0">
                          <a:solidFill>
                            <a:schemeClr val="tx1">
                              <a:lumMod val="50000"/>
                              <a:lumOff val="50000"/>
                            </a:schemeClr>
                          </a:solidFill>
                        </a:rPr>
                        <a:t>Major Bleeding (antenatal or postpartum)</a:t>
                      </a:r>
                    </a:p>
                  </a:txBody>
                  <a:tcPr marL="27432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l"/>
                      <a:r>
                        <a:rPr lang="en-CA" sz="1400" dirty="0">
                          <a:solidFill>
                            <a:schemeClr val="tx1">
                              <a:lumMod val="50000"/>
                              <a:lumOff val="50000"/>
                            </a:schemeClr>
                          </a:solidFill>
                        </a:rPr>
                        <a:t>2 observational studies</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Low overall incidence of major bleeding (&lt;1%), with no difference between two dosing schedules </a:t>
                      </a:r>
                    </a:p>
                  </a:txBody>
                  <a:tcPr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83897855"/>
                  </a:ext>
                </a:extLst>
              </a:tr>
            </a:tbl>
          </a:graphicData>
        </a:graphic>
      </p:graphicFrame>
      <p:sp>
        <p:nvSpPr>
          <p:cNvPr id="12" name="TextBox 11">
            <a:extLst>
              <a:ext uri="{FF2B5EF4-FFF2-40B4-BE49-F238E27FC236}">
                <a16:creationId xmlns:a16="http://schemas.microsoft.com/office/drawing/2014/main" id="{08DE6EC2-7923-4FBE-A943-CF6A1564AB76}"/>
              </a:ext>
            </a:extLst>
          </p:cNvPr>
          <p:cNvSpPr txBox="1"/>
          <p:nvPr/>
        </p:nvSpPr>
        <p:spPr>
          <a:xfrm>
            <a:off x="8511785" y="3589043"/>
            <a:ext cx="2541442" cy="2308324"/>
          </a:xfrm>
          <a:prstGeom prst="rect">
            <a:avLst/>
          </a:prstGeom>
          <a:solidFill>
            <a:srgbClr val="FED9B0"/>
          </a:solidFill>
        </p:spPr>
        <p:txBody>
          <a:bodyPr wrap="square" rtlCol="0">
            <a:spAutoFit/>
          </a:bodyPr>
          <a:lstStyle/>
          <a:p>
            <a:r>
              <a:rPr lang="en-CA" sz="1600" b="1" i="1" dirty="0">
                <a:solidFill>
                  <a:schemeClr val="tx1">
                    <a:lumMod val="50000"/>
                    <a:lumOff val="50000"/>
                  </a:schemeClr>
                </a:solidFill>
              </a:rPr>
              <a:t>Low certainty and imprecision in estimates of benefits and harms</a:t>
            </a:r>
            <a:endParaRPr lang="en-CA" sz="1600" dirty="0">
              <a:solidFill>
                <a:schemeClr val="tx1">
                  <a:lumMod val="50000"/>
                  <a:lumOff val="50000"/>
                </a:schemeClr>
              </a:solidFill>
            </a:endParaRPr>
          </a:p>
          <a:p>
            <a:r>
              <a:rPr lang="en-CA" sz="1600" dirty="0">
                <a:solidFill>
                  <a:schemeClr val="tx1">
                    <a:lumMod val="50000"/>
                    <a:lumOff val="50000"/>
                  </a:schemeClr>
                </a:solidFill>
              </a:rPr>
              <a:t>Therefore either once- or twice-daily dosing appears reasonable. Consider potential impact of dosing frequency on feasibility and acceptability.</a:t>
            </a:r>
          </a:p>
        </p:txBody>
      </p:sp>
      <p:sp>
        <p:nvSpPr>
          <p:cNvPr id="6" name="Title 5">
            <a:extLst>
              <a:ext uri="{FF2B5EF4-FFF2-40B4-BE49-F238E27FC236}">
                <a16:creationId xmlns:a16="http://schemas.microsoft.com/office/drawing/2014/main" id="{903016BA-2197-5649-9F8B-EE248BA9A227}"/>
              </a:ext>
            </a:extLst>
          </p:cNvPr>
          <p:cNvSpPr>
            <a:spLocks noGrp="1"/>
          </p:cNvSpPr>
          <p:nvPr>
            <p:ph type="title"/>
          </p:nvPr>
        </p:nvSpPr>
        <p:spPr/>
        <p:txBody>
          <a:bodyPr/>
          <a:lstStyle/>
          <a:p>
            <a:r>
              <a:rPr lang="en-CA" sz="2800" dirty="0"/>
              <a:t>Recommendation</a:t>
            </a:r>
            <a:br>
              <a:rPr lang="en-CA" sz="2800" dirty="0"/>
            </a:br>
            <a:endParaRPr lang="en-US" dirty="0"/>
          </a:p>
        </p:txBody>
      </p:sp>
      <p:grpSp>
        <p:nvGrpSpPr>
          <p:cNvPr id="13" name="Group 12">
            <a:extLst>
              <a:ext uri="{FF2B5EF4-FFF2-40B4-BE49-F238E27FC236}">
                <a16:creationId xmlns:a16="http://schemas.microsoft.com/office/drawing/2014/main" id="{09AEAB3A-5B77-9B41-9A3B-44A077EE4F27}"/>
              </a:ext>
            </a:extLst>
          </p:cNvPr>
          <p:cNvGrpSpPr/>
          <p:nvPr/>
        </p:nvGrpSpPr>
        <p:grpSpPr>
          <a:xfrm>
            <a:off x="8053457" y="6345076"/>
            <a:ext cx="4138543" cy="276999"/>
            <a:chOff x="6589222" y="6483927"/>
            <a:chExt cx="4138543" cy="276999"/>
          </a:xfrm>
        </p:grpSpPr>
        <p:sp>
          <p:nvSpPr>
            <p:cNvPr id="14" name="TextBox 13">
              <a:extLst>
                <a:ext uri="{FF2B5EF4-FFF2-40B4-BE49-F238E27FC236}">
                  <a16:creationId xmlns:a16="http://schemas.microsoft.com/office/drawing/2014/main" id="{DA8364BD-FB20-5148-AF68-22071746F7D5}"/>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5" name="Oval 14">
              <a:extLst>
                <a:ext uri="{FF2B5EF4-FFF2-40B4-BE49-F238E27FC236}">
                  <a16:creationId xmlns:a16="http://schemas.microsoft.com/office/drawing/2014/main" id="{524193A6-20D6-9A43-B1DD-94A0628FB922}"/>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0704E6E-F105-4F40-8BAE-2E5E8A668206}"/>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3276916-071F-9042-907E-1B536198F6B4}"/>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879C90FA-1B67-9E4D-A92E-A939688B5BE8}"/>
              </a:ext>
            </a:extLst>
          </p:cNvPr>
          <p:cNvSpPr/>
          <p:nvPr/>
        </p:nvSpPr>
        <p:spPr>
          <a:xfrm>
            <a:off x="496522" y="439929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DE19CA-16BC-FD43-AEB8-B9F590686AA6}"/>
              </a:ext>
            </a:extLst>
          </p:cNvPr>
          <p:cNvSpPr/>
          <p:nvPr/>
        </p:nvSpPr>
        <p:spPr>
          <a:xfrm>
            <a:off x="496522" y="500062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022310-DCAC-7E42-8A24-763FFA6082F0}"/>
              </a:ext>
            </a:extLst>
          </p:cNvPr>
          <p:cNvSpPr/>
          <p:nvPr/>
        </p:nvSpPr>
        <p:spPr>
          <a:xfrm>
            <a:off x="496522" y="539243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6C8B168-79DF-BC48-8AD1-A7DBC3D1EBB9}"/>
              </a:ext>
            </a:extLst>
          </p:cNvPr>
          <p:cNvSpPr txBox="1"/>
          <p:nvPr/>
        </p:nvSpPr>
        <p:spPr>
          <a:xfrm>
            <a:off x="451555" y="1819952"/>
            <a:ext cx="10907889" cy="1723549"/>
          </a:xfrm>
          <a:prstGeom prst="rect">
            <a:avLst/>
          </a:prstGeom>
          <a:noFill/>
        </p:spPr>
        <p:txBody>
          <a:bodyPr wrap="square" lIns="0" tIns="0" rIns="0" bIns="0" rtlCol="0">
            <a:spAutoFit/>
          </a:bodyPr>
          <a:lstStyle/>
          <a:p>
            <a:r>
              <a:rPr lang="en-US" sz="2400" dirty="0">
                <a:solidFill>
                  <a:schemeClr val="tx1">
                    <a:lumMod val="50000"/>
                    <a:lumOff val="50000"/>
                  </a:schemeClr>
                </a:solidFill>
              </a:rPr>
              <a:t>For pregnant women with </a:t>
            </a:r>
            <a:r>
              <a:rPr lang="en-US" sz="2400" b="1" dirty="0">
                <a:solidFill>
                  <a:srgbClr val="FF0000"/>
                </a:solidFill>
              </a:rPr>
              <a:t>acute VTE </a:t>
            </a:r>
            <a:r>
              <a:rPr lang="en-US" sz="2400" dirty="0">
                <a:solidFill>
                  <a:schemeClr val="tx1">
                    <a:lumMod val="50000"/>
                    <a:lumOff val="50000"/>
                  </a:schemeClr>
                </a:solidFill>
              </a:rPr>
              <a:t>treated with LMWH, the panel suggest </a:t>
            </a:r>
            <a:r>
              <a:rPr lang="en-US" sz="2400" b="1" u="sng" dirty="0">
                <a:solidFill>
                  <a:schemeClr val="tx1">
                    <a:lumMod val="50000"/>
                    <a:lumOff val="50000"/>
                  </a:schemeClr>
                </a:solidFill>
              </a:rPr>
              <a:t>either once-daily or twice-daily dosing</a:t>
            </a:r>
            <a:r>
              <a:rPr lang="en-US" sz="2400" b="1" dirty="0">
                <a:solidFill>
                  <a:schemeClr val="tx1">
                    <a:lumMod val="50000"/>
                    <a:lumOff val="50000"/>
                  </a:schemeClr>
                </a:solidFill>
              </a:rPr>
              <a:t> </a:t>
            </a:r>
            <a:r>
              <a:rPr lang="en-US" sz="2400" dirty="0">
                <a:solidFill>
                  <a:schemeClr val="tx1">
                    <a:lumMod val="50000"/>
                    <a:lumOff val="50000"/>
                  </a:schemeClr>
                </a:solidFill>
              </a:rPr>
              <a:t>regimens </a:t>
            </a:r>
            <a:r>
              <a:rPr lang="en-US" sz="2400" i="1" dirty="0">
                <a:solidFill>
                  <a:schemeClr val="tx1">
                    <a:lumMod val="50000"/>
                    <a:lumOff val="50000"/>
                  </a:schemeClr>
                </a:solidFill>
              </a:rPr>
              <a:t>(conditional recommendation, very low certainty)</a:t>
            </a:r>
            <a:r>
              <a:rPr lang="en-US" sz="2400" dirty="0">
                <a:solidFill>
                  <a:schemeClr val="tx1">
                    <a:lumMod val="50000"/>
                    <a:lumOff val="50000"/>
                  </a:schemeClr>
                </a:solidFill>
              </a:rPr>
              <a:t>.</a:t>
            </a:r>
            <a:endParaRPr lang="en-US" sz="2000" dirty="0">
              <a:solidFill>
                <a:schemeClr val="tx1">
                  <a:lumMod val="50000"/>
                  <a:lumOff val="50000"/>
                </a:schemeClr>
              </a:solidFill>
            </a:endParaRPr>
          </a:p>
          <a:p>
            <a:endParaRPr lang="en-US" sz="2000" b="1" dirty="0">
              <a:solidFill>
                <a:schemeClr val="tx1">
                  <a:lumMod val="50000"/>
                  <a:lumOff val="50000"/>
                </a:schemeClr>
              </a:solidFill>
            </a:endParaRPr>
          </a:p>
          <a:p>
            <a:r>
              <a:rPr lang="en-US" sz="2000" dirty="0">
                <a:solidFill>
                  <a:schemeClr val="tx1">
                    <a:lumMod val="50000"/>
                    <a:lumOff val="50000"/>
                  </a:schemeClr>
                </a:solidFill>
              </a:rPr>
              <a:t>LMWH dosed </a:t>
            </a:r>
            <a:r>
              <a:rPr lang="en-US" sz="2000" b="1" dirty="0">
                <a:solidFill>
                  <a:srgbClr val="0070C0"/>
                </a:solidFill>
              </a:rPr>
              <a:t>twice daily </a:t>
            </a:r>
            <a:r>
              <a:rPr lang="en-US" sz="2000" dirty="0">
                <a:solidFill>
                  <a:schemeClr val="tx1">
                    <a:lumMod val="50000"/>
                    <a:lumOff val="50000"/>
                  </a:schemeClr>
                </a:solidFill>
              </a:rPr>
              <a:t>compared with </a:t>
            </a:r>
            <a:r>
              <a:rPr lang="en-US" sz="2000" b="1" dirty="0">
                <a:solidFill>
                  <a:srgbClr val="0070C0"/>
                </a:solidFill>
              </a:rPr>
              <a:t>once daily</a:t>
            </a:r>
            <a:r>
              <a:rPr lang="en-US" sz="2000" b="1" dirty="0">
                <a:solidFill>
                  <a:schemeClr val="tx1">
                    <a:lumMod val="50000"/>
                    <a:lumOff val="50000"/>
                  </a:schemeClr>
                </a:solidFill>
              </a:rPr>
              <a:t>:</a:t>
            </a:r>
          </a:p>
        </p:txBody>
      </p:sp>
    </p:spTree>
    <p:extLst>
      <p:ext uri="{BB962C8B-B14F-4D97-AF65-F5344CB8AC3E}">
        <p14:creationId xmlns:p14="http://schemas.microsoft.com/office/powerpoint/2010/main" val="2229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29126" y="1845297"/>
            <a:ext cx="10370054" cy="2972617"/>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dirty="0">
                <a:solidFill>
                  <a:schemeClr val="tx1">
                    <a:lumMod val="50000"/>
                    <a:lumOff val="50000"/>
                  </a:schemeClr>
                </a:solidFill>
              </a:rPr>
              <a:t>For pregnant women receiving</a:t>
            </a:r>
            <a:r>
              <a:rPr lang="en-CA" sz="2200" dirty="0">
                <a:solidFill>
                  <a:srgbClr val="E63E30"/>
                </a:solidFill>
              </a:rPr>
              <a:t> </a:t>
            </a:r>
            <a:r>
              <a:rPr lang="en-CA" sz="2200" b="1" dirty="0">
                <a:solidFill>
                  <a:srgbClr val="E63E30"/>
                </a:solidFill>
              </a:rPr>
              <a:t>therapeutic LMWH</a:t>
            </a:r>
            <a:r>
              <a:rPr lang="en-CA" sz="2200" dirty="0">
                <a:solidFill>
                  <a:srgbClr val="E63E30"/>
                </a:solidFill>
              </a:rPr>
              <a:t> </a:t>
            </a:r>
            <a:r>
              <a:rPr lang="en-CA" sz="2200" dirty="0">
                <a:solidFill>
                  <a:schemeClr val="tx1">
                    <a:lumMod val="50000"/>
                    <a:lumOff val="50000"/>
                  </a:schemeClr>
                </a:solidFill>
              </a:rPr>
              <a:t>for the treatment of VTE, the panel suggests </a:t>
            </a:r>
            <a:r>
              <a:rPr lang="en-CA" sz="2200" b="1" u="sng" dirty="0">
                <a:solidFill>
                  <a:schemeClr val="tx1">
                    <a:lumMod val="50000"/>
                    <a:lumOff val="50000"/>
                  </a:schemeClr>
                </a:solidFill>
              </a:rPr>
              <a:t>against routine monitoring of anti-</a:t>
            </a:r>
            <a:r>
              <a:rPr lang="en-CA" sz="2200" b="1" u="sng" dirty="0" err="1">
                <a:solidFill>
                  <a:schemeClr val="tx1">
                    <a:lumMod val="50000"/>
                    <a:lumOff val="50000"/>
                  </a:schemeClr>
                </a:solidFill>
              </a:rPr>
              <a:t>Xa</a:t>
            </a:r>
            <a:r>
              <a:rPr lang="en-CA" sz="2200" b="1" u="sng" dirty="0">
                <a:solidFill>
                  <a:schemeClr val="tx1">
                    <a:lumMod val="50000"/>
                    <a:lumOff val="50000"/>
                  </a:schemeClr>
                </a:solidFill>
              </a:rPr>
              <a:t> levels</a:t>
            </a:r>
            <a:r>
              <a:rPr lang="en-CA" sz="2200" dirty="0">
                <a:solidFill>
                  <a:schemeClr val="tx1">
                    <a:lumMod val="50000"/>
                    <a:lumOff val="50000"/>
                  </a:schemeClr>
                </a:solidFill>
              </a:rPr>
              <a:t> to guide dosing </a:t>
            </a:r>
            <a:r>
              <a:rPr lang="en-CA" sz="2200" i="1" dirty="0">
                <a:solidFill>
                  <a:schemeClr val="tx1">
                    <a:lumMod val="50000"/>
                    <a:lumOff val="50000"/>
                  </a:schemeClr>
                </a:solidFill>
              </a:rPr>
              <a:t>(conditional recommendation, low certainty).</a:t>
            </a:r>
          </a:p>
          <a:p>
            <a:pPr marL="0" indent="0">
              <a:buNone/>
            </a:pPr>
            <a:endParaRPr lang="en-CA" sz="1800" b="1" dirty="0">
              <a:solidFill>
                <a:schemeClr val="tx1">
                  <a:lumMod val="50000"/>
                  <a:lumOff val="50000"/>
                </a:schemeClr>
              </a:solidFill>
            </a:endParaRPr>
          </a:p>
          <a:p>
            <a:pPr marL="0" indent="0">
              <a:buNone/>
            </a:pPr>
            <a:r>
              <a:rPr lang="en-CA" sz="1800" b="1" dirty="0">
                <a:solidFill>
                  <a:schemeClr val="tx1">
                    <a:lumMod val="50000"/>
                    <a:lumOff val="50000"/>
                  </a:schemeClr>
                </a:solidFill>
              </a:rPr>
              <a:t>Remarks:</a:t>
            </a:r>
          </a:p>
          <a:p>
            <a:pPr marL="285750" indent="-285750"/>
            <a:r>
              <a:rPr lang="en-CA" sz="1800" dirty="0">
                <a:solidFill>
                  <a:schemeClr val="tx1">
                    <a:lumMod val="50000"/>
                    <a:lumOff val="50000"/>
                  </a:schemeClr>
                </a:solidFill>
              </a:rPr>
              <a:t>Only limited direct data: one small observational study (n = 26) with 11 patients receiving anti-</a:t>
            </a:r>
            <a:r>
              <a:rPr lang="en-CA" sz="1800" dirty="0" err="1">
                <a:solidFill>
                  <a:schemeClr val="tx1">
                    <a:lumMod val="50000"/>
                    <a:lumOff val="50000"/>
                  </a:schemeClr>
                </a:solidFill>
              </a:rPr>
              <a:t>Xa</a:t>
            </a:r>
            <a:r>
              <a:rPr lang="en-CA" sz="1800" dirty="0">
                <a:solidFill>
                  <a:schemeClr val="tx1">
                    <a:lumMod val="50000"/>
                    <a:lumOff val="50000"/>
                  </a:schemeClr>
                </a:solidFill>
              </a:rPr>
              <a:t> monitoring, 15 receiving no anti-</a:t>
            </a:r>
            <a:r>
              <a:rPr lang="en-CA" sz="1800" dirty="0" err="1">
                <a:solidFill>
                  <a:schemeClr val="tx1">
                    <a:lumMod val="50000"/>
                    <a:lumOff val="50000"/>
                  </a:schemeClr>
                </a:solidFill>
              </a:rPr>
              <a:t>Xa</a:t>
            </a:r>
            <a:r>
              <a:rPr lang="en-CA" sz="1800" dirty="0">
                <a:solidFill>
                  <a:schemeClr val="tx1">
                    <a:lumMod val="50000"/>
                    <a:lumOff val="50000"/>
                  </a:schemeClr>
                </a:solidFill>
              </a:rPr>
              <a:t> monitoring; no difference in recurrent VTE or bleeding</a:t>
            </a:r>
          </a:p>
          <a:p>
            <a:pPr marL="285750" indent="-285750"/>
            <a:r>
              <a:rPr lang="en-CA" sz="1800" b="1" dirty="0">
                <a:solidFill>
                  <a:schemeClr val="tx1">
                    <a:lumMod val="50000"/>
                    <a:lumOff val="50000"/>
                  </a:schemeClr>
                </a:solidFill>
              </a:rPr>
              <a:t>Anti-</a:t>
            </a:r>
            <a:r>
              <a:rPr lang="en-CA" sz="1800" b="1" dirty="0" err="1">
                <a:solidFill>
                  <a:schemeClr val="tx1">
                    <a:lumMod val="50000"/>
                    <a:lumOff val="50000"/>
                  </a:schemeClr>
                </a:solidFill>
              </a:rPr>
              <a:t>Xa</a:t>
            </a:r>
            <a:r>
              <a:rPr lang="en-CA" sz="1800" b="1" dirty="0">
                <a:solidFill>
                  <a:schemeClr val="tx1">
                    <a:lumMod val="50000"/>
                    <a:lumOff val="50000"/>
                  </a:schemeClr>
                </a:solidFill>
              </a:rPr>
              <a:t> tests may be unreliable and not routinely available in all centres</a:t>
            </a:r>
          </a:p>
          <a:p>
            <a:pPr marL="285750" indent="-285750"/>
            <a:r>
              <a:rPr lang="en-CA" sz="1800" b="1" dirty="0">
                <a:solidFill>
                  <a:schemeClr val="tx1">
                    <a:lumMod val="50000"/>
                    <a:lumOff val="50000"/>
                  </a:schemeClr>
                </a:solidFill>
              </a:rPr>
              <a:t>No established therapeutic range for LMWH in pregnancy</a:t>
            </a:r>
            <a:endParaRPr lang="en-CA" sz="1800" dirty="0">
              <a:solidFill>
                <a:schemeClr val="tx1">
                  <a:lumMod val="50000"/>
                  <a:lumOff val="50000"/>
                </a:schemeClr>
              </a:solidFill>
            </a:endParaRPr>
          </a:p>
          <a:p>
            <a:r>
              <a:rPr lang="en-CA" sz="1800" b="1" i="1" dirty="0">
                <a:solidFill>
                  <a:schemeClr val="tx1">
                    <a:lumMod val="50000"/>
                    <a:lumOff val="50000"/>
                  </a:schemeClr>
                </a:solidFill>
              </a:rPr>
              <a:t>Potential drawbacks of testing</a:t>
            </a:r>
            <a:r>
              <a:rPr lang="en-CA" sz="1800" dirty="0">
                <a:solidFill>
                  <a:schemeClr val="tx1">
                    <a:lumMod val="50000"/>
                    <a:lumOff val="50000"/>
                  </a:schemeClr>
                </a:solidFill>
              </a:rPr>
              <a:t>: frequent blood tests, clinic visits, cost</a:t>
            </a:r>
          </a:p>
          <a:p>
            <a:pPr marL="0" indent="0">
              <a:buFont typeface="Arial" panose="020B0604020202020204" pitchFamily="34" charset="0"/>
              <a:buNone/>
            </a:pPr>
            <a:endParaRPr lang="en-CA" sz="2200" i="1" dirty="0"/>
          </a:p>
        </p:txBody>
      </p:sp>
      <p:sp>
        <p:nvSpPr>
          <p:cNvPr id="13" name="TextBox 12">
            <a:extLst>
              <a:ext uri="{FF2B5EF4-FFF2-40B4-BE49-F238E27FC236}">
                <a16:creationId xmlns:a16="http://schemas.microsoft.com/office/drawing/2014/main" id="{A7776315-DE73-4C6B-8F0C-71FAA81CD269}"/>
              </a:ext>
            </a:extLst>
          </p:cNvPr>
          <p:cNvSpPr txBox="1"/>
          <p:nvPr/>
        </p:nvSpPr>
        <p:spPr>
          <a:xfrm>
            <a:off x="2741693" y="5517431"/>
            <a:ext cx="6327613" cy="646331"/>
          </a:xfrm>
          <a:prstGeom prst="rect">
            <a:avLst/>
          </a:prstGeom>
          <a:solidFill>
            <a:srgbClr val="FED9B0"/>
          </a:solidFill>
          <a:ln>
            <a:noFill/>
          </a:ln>
        </p:spPr>
        <p:txBody>
          <a:bodyPr wrap="square" rtlCol="0">
            <a:spAutoFit/>
          </a:bodyPr>
          <a:lstStyle/>
          <a:p>
            <a:pPr algn="ctr"/>
            <a:r>
              <a:rPr lang="en-CA" b="1" dirty="0">
                <a:solidFill>
                  <a:srgbClr val="E63E30"/>
                </a:solidFill>
              </a:rPr>
              <a:t>In absence of evidence of benefit, the panel suggests against routine monitoring anti-</a:t>
            </a:r>
            <a:r>
              <a:rPr lang="en-CA" b="1" dirty="0" err="1">
                <a:solidFill>
                  <a:srgbClr val="E63E30"/>
                </a:solidFill>
              </a:rPr>
              <a:t>Xa</a:t>
            </a:r>
            <a:r>
              <a:rPr lang="en-CA" b="1" dirty="0">
                <a:solidFill>
                  <a:srgbClr val="E63E30"/>
                </a:solidFill>
              </a:rPr>
              <a:t> during treatment for VTE</a:t>
            </a:r>
          </a:p>
        </p:txBody>
      </p:sp>
      <p:sp>
        <p:nvSpPr>
          <p:cNvPr id="2" name="TextBox 1">
            <a:extLst>
              <a:ext uri="{FF2B5EF4-FFF2-40B4-BE49-F238E27FC236}">
                <a16:creationId xmlns:a16="http://schemas.microsoft.com/office/drawing/2014/main" id="{83809336-B641-45DA-A28D-6EE3AC785074}"/>
              </a:ext>
            </a:extLst>
          </p:cNvPr>
          <p:cNvSpPr txBox="1"/>
          <p:nvPr/>
        </p:nvSpPr>
        <p:spPr>
          <a:xfrm>
            <a:off x="8787063" y="6357890"/>
            <a:ext cx="3404937" cy="276999"/>
          </a:xfrm>
          <a:prstGeom prst="rect">
            <a:avLst/>
          </a:prstGeom>
          <a:noFill/>
        </p:spPr>
        <p:txBody>
          <a:bodyPr wrap="square" rtlCol="0">
            <a:spAutoFit/>
          </a:bodyPr>
          <a:lstStyle/>
          <a:p>
            <a:r>
              <a:rPr lang="en-CA" sz="1200" dirty="0">
                <a:solidFill>
                  <a:schemeClr val="tx1">
                    <a:lumMod val="50000"/>
                    <a:lumOff val="50000"/>
                  </a:schemeClr>
                </a:solidFill>
              </a:rPr>
              <a:t>McDonnell BP J </a:t>
            </a:r>
            <a:r>
              <a:rPr lang="en-CA" sz="1200" dirty="0" err="1">
                <a:solidFill>
                  <a:schemeClr val="tx1">
                    <a:lumMod val="50000"/>
                    <a:lumOff val="50000"/>
                  </a:schemeClr>
                </a:solidFill>
              </a:rPr>
              <a:t>Thromb</a:t>
            </a:r>
            <a:r>
              <a:rPr lang="en-CA" sz="1200" dirty="0">
                <a:solidFill>
                  <a:schemeClr val="tx1">
                    <a:lumMod val="50000"/>
                    <a:lumOff val="50000"/>
                  </a:schemeClr>
                </a:solidFill>
              </a:rPr>
              <a:t> Thrombolysis 2017</a:t>
            </a:r>
          </a:p>
        </p:txBody>
      </p:sp>
      <p:sp>
        <p:nvSpPr>
          <p:cNvPr id="3" name="Title 2">
            <a:extLst>
              <a:ext uri="{FF2B5EF4-FFF2-40B4-BE49-F238E27FC236}">
                <a16:creationId xmlns:a16="http://schemas.microsoft.com/office/drawing/2014/main" id="{FA9C0044-1791-F343-8955-7C9F5A76DD5E}"/>
              </a:ext>
            </a:extLst>
          </p:cNvPr>
          <p:cNvSpPr>
            <a:spLocks noGrp="1"/>
          </p:cNvSpPr>
          <p:nvPr>
            <p:ph type="title"/>
          </p:nvPr>
        </p:nvSpPr>
        <p:spPr/>
        <p:txBody>
          <a:bodyPr/>
          <a:lstStyle/>
          <a:p>
            <a:r>
              <a:rPr lang="en-CA" sz="2800" dirty="0"/>
              <a:t>Recommendation</a:t>
            </a:r>
            <a:endParaRPr lang="en-US" dirty="0"/>
          </a:p>
        </p:txBody>
      </p:sp>
    </p:spTree>
    <p:extLst>
      <p:ext uri="{BB962C8B-B14F-4D97-AF65-F5344CB8AC3E}">
        <p14:creationId xmlns:p14="http://schemas.microsoft.com/office/powerpoint/2010/main" val="233458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E766-4CD6-4AC6-B3B7-19D8F305B85A}"/>
              </a:ext>
            </a:extLst>
          </p:cNvPr>
          <p:cNvSpPr>
            <a:spLocks noGrp="1"/>
          </p:cNvSpPr>
          <p:nvPr>
            <p:ph type="title"/>
          </p:nvPr>
        </p:nvSpPr>
        <p:spPr/>
        <p:txBody>
          <a:bodyPr/>
          <a:lstStyle/>
          <a:p>
            <a:r>
              <a:rPr lang="en-CA" dirty="0"/>
              <a:t>Does this patient need to be admitted? Not necessarily.</a:t>
            </a:r>
          </a:p>
        </p:txBody>
      </p:sp>
      <p:sp>
        <p:nvSpPr>
          <p:cNvPr id="3" name="Content Placeholder 2">
            <a:extLst>
              <a:ext uri="{FF2B5EF4-FFF2-40B4-BE49-F238E27FC236}">
                <a16:creationId xmlns:a16="http://schemas.microsoft.com/office/drawing/2014/main" id="{7293CE5E-6441-2C47-980F-7788B0B72220}"/>
              </a:ext>
            </a:extLst>
          </p:cNvPr>
          <p:cNvSpPr>
            <a:spLocks noGrp="1"/>
          </p:cNvSpPr>
          <p:nvPr>
            <p:ph idx="1"/>
          </p:nvPr>
        </p:nvSpPr>
        <p:spPr>
          <a:xfrm>
            <a:off x="419100" y="1866900"/>
            <a:ext cx="10972800" cy="4120818"/>
          </a:xfrm>
        </p:spPr>
        <p:txBody>
          <a:bodyPr/>
          <a:lstStyle/>
          <a:p>
            <a:pPr marL="0" indent="0">
              <a:buFont typeface="Arial" panose="020B0604020202020204" pitchFamily="34" charset="0"/>
              <a:buNone/>
            </a:pPr>
            <a:r>
              <a:rPr lang="en-CA" sz="2000" b="1" dirty="0">
                <a:solidFill>
                  <a:srgbClr val="E63E30"/>
                </a:solidFill>
              </a:rPr>
              <a:t>Recommendation</a:t>
            </a:r>
            <a:endParaRPr lang="en-CA" sz="2000" dirty="0">
              <a:solidFill>
                <a:srgbClr val="E63E30"/>
              </a:solidFill>
            </a:endParaRPr>
          </a:p>
          <a:p>
            <a:pPr marL="0" indent="0">
              <a:buNone/>
            </a:pPr>
            <a:r>
              <a:rPr lang="en-CA" sz="2000" dirty="0"/>
              <a:t>In pregnant women with low risk acute VTE, the panel suggests initial outpatient therapy over hospital admission </a:t>
            </a:r>
            <a:r>
              <a:rPr lang="en-CA" sz="2000" i="1" dirty="0"/>
              <a:t>(conditional recommendation, low certainty).</a:t>
            </a:r>
          </a:p>
          <a:p>
            <a:endParaRPr lang="en-US" sz="2000" dirty="0"/>
          </a:p>
        </p:txBody>
      </p:sp>
      <p:sp>
        <p:nvSpPr>
          <p:cNvPr id="5" name="TextBox 4">
            <a:extLst>
              <a:ext uri="{FF2B5EF4-FFF2-40B4-BE49-F238E27FC236}">
                <a16:creationId xmlns:a16="http://schemas.microsoft.com/office/drawing/2014/main" id="{1719EAAA-F852-40CE-829C-A8E4FE8DAB30}"/>
              </a:ext>
            </a:extLst>
          </p:cNvPr>
          <p:cNvSpPr txBox="1"/>
          <p:nvPr/>
        </p:nvSpPr>
        <p:spPr>
          <a:xfrm>
            <a:off x="402282" y="3020814"/>
            <a:ext cx="3615929" cy="2031325"/>
          </a:xfrm>
          <a:prstGeom prst="rect">
            <a:avLst/>
          </a:prstGeom>
          <a:solidFill>
            <a:srgbClr val="BFE1E4"/>
          </a:solidFill>
        </p:spPr>
        <p:txBody>
          <a:bodyPr wrap="square" rtlCol="0">
            <a:noAutofit/>
          </a:bodyPr>
          <a:lstStyle/>
          <a:p>
            <a:r>
              <a:rPr lang="en-CA" sz="1600" b="1" i="1" dirty="0">
                <a:solidFill>
                  <a:schemeClr val="tx1">
                    <a:lumMod val="50000"/>
                    <a:lumOff val="50000"/>
                  </a:schemeClr>
                </a:solidFill>
              </a:rPr>
              <a:t>In non-pregnant patients:</a:t>
            </a:r>
          </a:p>
          <a:p>
            <a:pPr marL="342900" indent="-342900">
              <a:buFont typeface="Arial" panose="020B0604020202020204" pitchFamily="34" charset="0"/>
              <a:buChar char="•"/>
            </a:pPr>
            <a:r>
              <a:rPr lang="en-CA" sz="1600" dirty="0">
                <a:solidFill>
                  <a:schemeClr val="tx1">
                    <a:lumMod val="50000"/>
                    <a:lumOff val="50000"/>
                  </a:schemeClr>
                </a:solidFill>
              </a:rPr>
              <a:t>Outpatient treatment associated with better patient satisfaction and social functioning without negative impact on VTE outcomes.</a:t>
            </a:r>
          </a:p>
        </p:txBody>
      </p:sp>
      <p:sp>
        <p:nvSpPr>
          <p:cNvPr id="6" name="TextBox 5">
            <a:extLst>
              <a:ext uri="{FF2B5EF4-FFF2-40B4-BE49-F238E27FC236}">
                <a16:creationId xmlns:a16="http://schemas.microsoft.com/office/drawing/2014/main" id="{5BF2AAAB-9085-4F94-A0AF-69C6C0230BC6}"/>
              </a:ext>
            </a:extLst>
          </p:cNvPr>
          <p:cNvSpPr txBox="1"/>
          <p:nvPr/>
        </p:nvSpPr>
        <p:spPr>
          <a:xfrm>
            <a:off x="4232222" y="3020815"/>
            <a:ext cx="3727555" cy="2031325"/>
          </a:xfrm>
          <a:prstGeom prst="rect">
            <a:avLst/>
          </a:prstGeom>
          <a:solidFill>
            <a:srgbClr val="FFE3C4"/>
          </a:solidFill>
        </p:spPr>
        <p:txBody>
          <a:bodyPr wrap="square" rtlCol="0">
            <a:noAutofit/>
          </a:bodyPr>
          <a:lstStyle/>
          <a:p>
            <a:r>
              <a:rPr lang="en-CA" sz="1600" b="1" i="1" dirty="0">
                <a:solidFill>
                  <a:schemeClr val="tx1">
                    <a:lumMod val="50000"/>
                    <a:lumOff val="50000"/>
                  </a:schemeClr>
                </a:solidFill>
              </a:rPr>
              <a:t>Extrapolating from non-pregnant data (and observational data in pregnancy):</a:t>
            </a:r>
          </a:p>
          <a:p>
            <a:pPr marL="342900" indent="-342900">
              <a:buFont typeface="Arial" panose="020B0604020202020204" pitchFamily="34" charset="0"/>
              <a:buChar char="•"/>
            </a:pPr>
            <a:r>
              <a:rPr lang="en-CA" sz="1600" dirty="0">
                <a:solidFill>
                  <a:schemeClr val="tx1">
                    <a:lumMod val="50000"/>
                    <a:lumOff val="50000"/>
                  </a:schemeClr>
                </a:solidFill>
              </a:rPr>
              <a:t>Outpatient therapy in pregnancy likely as beneficial as hospital-based treatment, with improved acceptability.</a:t>
            </a:r>
          </a:p>
        </p:txBody>
      </p:sp>
      <p:sp>
        <p:nvSpPr>
          <p:cNvPr id="7" name="TextBox 6">
            <a:extLst>
              <a:ext uri="{FF2B5EF4-FFF2-40B4-BE49-F238E27FC236}">
                <a16:creationId xmlns:a16="http://schemas.microsoft.com/office/drawing/2014/main" id="{E16C5B51-A0B2-4EAE-BE01-378DFD2570D9}"/>
              </a:ext>
            </a:extLst>
          </p:cNvPr>
          <p:cNvSpPr txBox="1"/>
          <p:nvPr/>
        </p:nvSpPr>
        <p:spPr>
          <a:xfrm>
            <a:off x="8154632" y="3020815"/>
            <a:ext cx="3601998" cy="3303785"/>
          </a:xfrm>
          <a:prstGeom prst="rect">
            <a:avLst/>
          </a:prstGeom>
          <a:solidFill>
            <a:srgbClr val="C9D7AF"/>
          </a:solidFill>
        </p:spPr>
        <p:txBody>
          <a:bodyPr wrap="square" rtlCol="0">
            <a:noAutofit/>
          </a:bodyPr>
          <a:lstStyle/>
          <a:p>
            <a:r>
              <a:rPr lang="en-CA" sz="1600" b="1" i="1" dirty="0">
                <a:solidFill>
                  <a:schemeClr val="tx1">
                    <a:lumMod val="50000"/>
                    <a:lumOff val="50000"/>
                  </a:schemeClr>
                </a:solidFill>
              </a:rPr>
              <a:t>Caution: outpatient therapy may not be appropriate for </a:t>
            </a:r>
            <a:r>
              <a:rPr lang="en-CA" sz="1600" b="1" i="1" u="sng" dirty="0">
                <a:solidFill>
                  <a:schemeClr val="tx1">
                    <a:lumMod val="50000"/>
                    <a:lumOff val="50000"/>
                  </a:schemeClr>
                </a:solidFill>
              </a:rPr>
              <a:t>non-low-risk</a:t>
            </a:r>
            <a:r>
              <a:rPr lang="en-CA" sz="1600" b="1" i="1" dirty="0">
                <a:solidFill>
                  <a:schemeClr val="tx1">
                    <a:lumMod val="50000"/>
                    <a:lumOff val="50000"/>
                  </a:schemeClr>
                </a:solidFill>
              </a:rPr>
              <a:t> individuals:**</a:t>
            </a:r>
          </a:p>
          <a:p>
            <a:pPr marL="342900" indent="-342900">
              <a:buFont typeface="Arial" panose="020B0604020202020204" pitchFamily="34" charset="0"/>
              <a:buChar char="•"/>
            </a:pPr>
            <a:r>
              <a:rPr lang="en-CA" sz="1600" dirty="0">
                <a:solidFill>
                  <a:schemeClr val="tx1">
                    <a:lumMod val="50000"/>
                    <a:lumOff val="50000"/>
                  </a:schemeClr>
                </a:solidFill>
              </a:rPr>
              <a:t>Abnormal vital signs</a:t>
            </a:r>
          </a:p>
          <a:p>
            <a:pPr marL="342900" indent="-342900">
              <a:buFont typeface="Arial" panose="020B0604020202020204" pitchFamily="34" charset="0"/>
              <a:buChar char="•"/>
            </a:pPr>
            <a:r>
              <a:rPr lang="en-CA" sz="1600" dirty="0">
                <a:solidFill>
                  <a:schemeClr val="tx1">
                    <a:lumMod val="50000"/>
                    <a:lumOff val="50000"/>
                  </a:schemeClr>
                </a:solidFill>
              </a:rPr>
              <a:t>Severe analgesic needs</a:t>
            </a:r>
          </a:p>
          <a:p>
            <a:pPr marL="342900" indent="-342900">
              <a:buFont typeface="Arial" panose="020B0604020202020204" pitchFamily="34" charset="0"/>
              <a:buChar char="•"/>
            </a:pPr>
            <a:r>
              <a:rPr lang="en-CA" sz="1600" dirty="0">
                <a:solidFill>
                  <a:schemeClr val="tx1">
                    <a:lumMod val="50000"/>
                    <a:lumOff val="50000"/>
                  </a:schemeClr>
                </a:solidFill>
              </a:rPr>
              <a:t>Extensive VTE</a:t>
            </a:r>
          </a:p>
          <a:p>
            <a:pPr marL="342900" indent="-342900">
              <a:buFont typeface="Arial" panose="020B0604020202020204" pitchFamily="34" charset="0"/>
              <a:buChar char="•"/>
            </a:pPr>
            <a:r>
              <a:rPr lang="en-CA" sz="1600" dirty="0">
                <a:solidFill>
                  <a:schemeClr val="tx1">
                    <a:lumMod val="50000"/>
                    <a:lumOff val="50000"/>
                  </a:schemeClr>
                </a:solidFill>
              </a:rPr>
              <a:t>Advanced gestational age</a:t>
            </a:r>
          </a:p>
          <a:p>
            <a:pPr marL="342900" indent="-342900">
              <a:buFont typeface="Arial" panose="020B0604020202020204" pitchFamily="34" charset="0"/>
              <a:buChar char="•"/>
            </a:pPr>
            <a:r>
              <a:rPr lang="en-CA" sz="1600" dirty="0">
                <a:solidFill>
                  <a:schemeClr val="tx1">
                    <a:lumMod val="50000"/>
                    <a:lumOff val="50000"/>
                  </a:schemeClr>
                </a:solidFill>
              </a:rPr>
              <a:t>Maternal comorbidities</a:t>
            </a:r>
          </a:p>
          <a:p>
            <a:pPr marL="342900" indent="-342900">
              <a:buFont typeface="Arial" panose="020B0604020202020204" pitchFamily="34" charset="0"/>
              <a:buChar char="•"/>
            </a:pPr>
            <a:r>
              <a:rPr lang="en-CA" sz="1600" dirty="0">
                <a:solidFill>
                  <a:schemeClr val="tx1">
                    <a:lumMod val="50000"/>
                    <a:lumOff val="50000"/>
                  </a:schemeClr>
                </a:solidFill>
              </a:rPr>
              <a:t>Contraindications to LMWH</a:t>
            </a:r>
          </a:p>
          <a:p>
            <a:pPr marL="342900" indent="-342900">
              <a:buFont typeface="Arial" panose="020B0604020202020204" pitchFamily="34" charset="0"/>
              <a:buChar char="•"/>
            </a:pPr>
            <a:r>
              <a:rPr lang="en-CA" sz="1600" dirty="0">
                <a:solidFill>
                  <a:schemeClr val="tx1">
                    <a:lumMod val="50000"/>
                    <a:lumOff val="50000"/>
                  </a:schemeClr>
                </a:solidFill>
              </a:rPr>
              <a:t>Lack of home support</a:t>
            </a:r>
          </a:p>
        </p:txBody>
      </p:sp>
      <p:sp>
        <p:nvSpPr>
          <p:cNvPr id="8" name="TextBox 7">
            <a:extLst>
              <a:ext uri="{FF2B5EF4-FFF2-40B4-BE49-F238E27FC236}">
                <a16:creationId xmlns:a16="http://schemas.microsoft.com/office/drawing/2014/main" id="{12B35572-6856-4235-A5F6-0BF0C9188FB5}"/>
              </a:ext>
            </a:extLst>
          </p:cNvPr>
          <p:cNvSpPr txBox="1"/>
          <p:nvPr/>
        </p:nvSpPr>
        <p:spPr>
          <a:xfrm>
            <a:off x="402282" y="5236748"/>
            <a:ext cx="7557495" cy="1077218"/>
          </a:xfrm>
          <a:prstGeom prst="rect">
            <a:avLst/>
          </a:prstGeom>
          <a:noFill/>
          <a:ln w="28575">
            <a:solidFill>
              <a:srgbClr val="C9D7AF"/>
            </a:solidFill>
          </a:ln>
        </p:spPr>
        <p:txBody>
          <a:bodyPr wrap="square" rtlCol="0">
            <a:spAutoFit/>
          </a:bodyPr>
          <a:lstStyle/>
          <a:p>
            <a:r>
              <a:rPr lang="en-CA" sz="1600" dirty="0">
                <a:solidFill>
                  <a:schemeClr val="tx1">
                    <a:lumMod val="50000"/>
                    <a:lumOff val="50000"/>
                  </a:schemeClr>
                </a:solidFill>
              </a:rPr>
              <a:t>**Outpatient therapy </a:t>
            </a:r>
            <a:r>
              <a:rPr lang="en-CA" sz="1600" b="1" dirty="0">
                <a:solidFill>
                  <a:schemeClr val="tx1">
                    <a:lumMod val="50000"/>
                    <a:lumOff val="50000"/>
                  </a:schemeClr>
                </a:solidFill>
              </a:rPr>
              <a:t>only appropriate </a:t>
            </a:r>
            <a:r>
              <a:rPr lang="en-CA" sz="1600" dirty="0">
                <a:solidFill>
                  <a:schemeClr val="tx1">
                    <a:lumMod val="50000"/>
                    <a:lumOff val="50000"/>
                  </a:schemeClr>
                </a:solidFill>
              </a:rPr>
              <a:t>if patients provided appropriate education, follow-up assured, and on-call services available. If expertise for patient training and outpatient monitoring not available, low-risk patients may benefit from initial hospitalization.</a:t>
            </a:r>
          </a:p>
        </p:txBody>
      </p:sp>
    </p:spTree>
    <p:extLst>
      <p:ext uri="{BB962C8B-B14F-4D97-AF65-F5344CB8AC3E}">
        <p14:creationId xmlns:p14="http://schemas.microsoft.com/office/powerpoint/2010/main" val="343693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4120818"/>
          </a:xfrm>
        </p:spPr>
        <p:txBody>
          <a:bodyPr>
            <a:noAutofit/>
          </a:bodyPr>
          <a:lstStyle/>
          <a:p>
            <a:pPr marL="0" indent="0">
              <a:buNone/>
            </a:pPr>
            <a:r>
              <a:rPr lang="en-CA" sz="2000" b="1" dirty="0"/>
              <a:t>Your patient has a proximal DVT in the common femoral vein. You start her on full dose LMWH, once daily. After 3 days of outpatient treatment she is ambulatory, but continues to complain of swelling and pain in her thigh.</a:t>
            </a:r>
          </a:p>
          <a:p>
            <a:pPr marL="0" indent="0">
              <a:buNone/>
            </a:pPr>
            <a:endParaRPr lang="en-CA" sz="2000" b="1" dirty="0"/>
          </a:p>
          <a:p>
            <a:pPr marL="0" indent="0">
              <a:buNone/>
            </a:pPr>
            <a:r>
              <a:rPr lang="en-CA" sz="2000" b="1" dirty="0"/>
              <a:t>She asks: </a:t>
            </a:r>
            <a:r>
              <a:rPr lang="en-CA" sz="2000" b="1" i="1" dirty="0"/>
              <a:t>“Should we remove the clot more quickly? Will that help me feel better and improve my chances for recovery in future?”</a:t>
            </a:r>
          </a:p>
          <a:p>
            <a:pPr marL="0" indent="0">
              <a:buNone/>
            </a:pPr>
            <a:endParaRPr lang="en-CA" sz="2000" b="1" dirty="0"/>
          </a:p>
          <a:p>
            <a:pPr marL="0" indent="0">
              <a:buNone/>
            </a:pPr>
            <a:r>
              <a:rPr lang="en-CA" sz="2000" b="1" dirty="0"/>
              <a:t>Should you refer this patient for catheter-directed thrombolysis (CDT)?</a:t>
            </a:r>
            <a:endParaRPr lang="en-CA" sz="2000" dirty="0"/>
          </a:p>
          <a:p>
            <a:pPr marL="514350" indent="-514350">
              <a:buAutoNum type="alphaUcPeriod"/>
            </a:pPr>
            <a:endParaRPr lang="en-CA" sz="2000" dirty="0"/>
          </a:p>
          <a:p>
            <a:pPr marL="514350" indent="-514350">
              <a:buAutoNum type="alphaUcPeriod"/>
            </a:pPr>
            <a:r>
              <a:rPr lang="en-CA" sz="2000" dirty="0"/>
              <a:t>Yes</a:t>
            </a:r>
          </a:p>
          <a:p>
            <a:pPr marL="514350" indent="-514350">
              <a:buAutoNum type="alphaUcPeriod"/>
            </a:pPr>
            <a:r>
              <a:rPr lang="en-CA" sz="2000" dirty="0"/>
              <a:t>No</a:t>
            </a:r>
          </a:p>
        </p:txBody>
      </p:sp>
      <p:sp>
        <p:nvSpPr>
          <p:cNvPr id="4" name="Rectangle 3">
            <a:extLst>
              <a:ext uri="{FF2B5EF4-FFF2-40B4-BE49-F238E27FC236}">
                <a16:creationId xmlns:a16="http://schemas.microsoft.com/office/drawing/2014/main" id="{99BAD767-7BAB-4B53-9712-EA8DCDE89366}"/>
              </a:ext>
            </a:extLst>
          </p:cNvPr>
          <p:cNvSpPr/>
          <p:nvPr/>
        </p:nvSpPr>
        <p:spPr>
          <a:xfrm>
            <a:off x="217356" y="5308650"/>
            <a:ext cx="1627773" cy="422679"/>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1019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AB0FEA-76EF-B545-9631-9D18A7950DC2}"/>
              </a:ext>
            </a:extLst>
          </p:cNvPr>
          <p:cNvSpPr>
            <a:spLocks noGrp="1"/>
          </p:cNvSpPr>
          <p:nvPr>
            <p:ph idx="1"/>
          </p:nvPr>
        </p:nvSpPr>
        <p:spPr>
          <a:xfrm>
            <a:off x="419100" y="2033094"/>
            <a:ext cx="10246212" cy="3954624"/>
          </a:xfrm>
        </p:spPr>
        <p:txBody>
          <a:bodyPr/>
          <a:lstStyle/>
          <a:p>
            <a:pPr marL="0" indent="0">
              <a:buNone/>
            </a:pPr>
            <a:r>
              <a:rPr lang="en-CA" sz="2000" dirty="0"/>
              <a:t>In pregnant women with </a:t>
            </a:r>
            <a:r>
              <a:rPr lang="en-CA" sz="2000" b="1" dirty="0">
                <a:solidFill>
                  <a:srgbClr val="E63E30"/>
                </a:solidFill>
              </a:rPr>
              <a:t>acute lower-extremity deep vein thrombosis</a:t>
            </a:r>
            <a:r>
              <a:rPr lang="en-CA" sz="2000" dirty="0"/>
              <a:t>, the panel suggests </a:t>
            </a:r>
            <a:r>
              <a:rPr lang="en-CA" sz="2000" b="1" u="sng" dirty="0"/>
              <a:t>against the addition of catheter-direct thrombolysis therapy</a:t>
            </a:r>
            <a:r>
              <a:rPr lang="en-CA" sz="2000" dirty="0"/>
              <a:t> to anticoagulation </a:t>
            </a:r>
            <a:r>
              <a:rPr lang="en-CA" sz="2000" i="1" dirty="0"/>
              <a:t>(conditional recommendation, low certainty)</a:t>
            </a:r>
          </a:p>
          <a:p>
            <a:pPr marL="0" indent="0">
              <a:buNone/>
            </a:pPr>
            <a:endParaRPr lang="en-US" sz="2000" dirty="0"/>
          </a:p>
        </p:txBody>
      </p:sp>
      <p:sp>
        <p:nvSpPr>
          <p:cNvPr id="13" name="TextBox 12">
            <a:extLst>
              <a:ext uri="{FF2B5EF4-FFF2-40B4-BE49-F238E27FC236}">
                <a16:creationId xmlns:a16="http://schemas.microsoft.com/office/drawing/2014/main" id="{A7776315-DE73-4C6B-8F0C-71FAA81CD269}"/>
              </a:ext>
            </a:extLst>
          </p:cNvPr>
          <p:cNvSpPr txBox="1"/>
          <p:nvPr/>
        </p:nvSpPr>
        <p:spPr>
          <a:xfrm>
            <a:off x="419101" y="3456489"/>
            <a:ext cx="7474834" cy="1723549"/>
          </a:xfrm>
          <a:prstGeom prst="rect">
            <a:avLst/>
          </a:prstGeom>
          <a:noFill/>
          <a:ln>
            <a:noFill/>
          </a:ln>
        </p:spPr>
        <p:txBody>
          <a:bodyPr wrap="square" lIns="0" tIns="0" rIns="0" bIns="0" rtlCol="0">
            <a:spAutoFit/>
          </a:bodyPr>
          <a:lstStyle/>
          <a:p>
            <a:r>
              <a:rPr lang="en-CA" sz="1600" b="1" dirty="0">
                <a:solidFill>
                  <a:schemeClr val="tx1">
                    <a:lumMod val="50000"/>
                    <a:lumOff val="50000"/>
                  </a:schemeClr>
                </a:solidFill>
              </a:rPr>
              <a:t>Remarks:</a:t>
            </a:r>
            <a:endParaRPr lang="en-CA" sz="1600" i="1" dirty="0">
              <a:solidFill>
                <a:schemeClr val="tx1">
                  <a:lumMod val="50000"/>
                  <a:lumOff val="50000"/>
                </a:schemeClr>
              </a:solidFill>
            </a:endParaRPr>
          </a:p>
          <a:p>
            <a:pPr marL="285750" indent="-285750">
              <a:buFont typeface="Arial" panose="020B0604020202020204" pitchFamily="34" charset="0"/>
              <a:buChar char="•"/>
            </a:pPr>
            <a:r>
              <a:rPr lang="en-CA" sz="1600" dirty="0">
                <a:solidFill>
                  <a:schemeClr val="tx1">
                    <a:lumMod val="50000"/>
                    <a:lumOff val="50000"/>
                  </a:schemeClr>
                </a:solidFill>
              </a:rPr>
              <a:t>In non-pregnant individuals, </a:t>
            </a:r>
            <a:r>
              <a:rPr lang="en-CA" sz="1600" b="1" dirty="0">
                <a:solidFill>
                  <a:schemeClr val="tx1">
                    <a:lumMod val="50000"/>
                    <a:lumOff val="50000"/>
                  </a:schemeClr>
                </a:solidFill>
              </a:rPr>
              <a:t>CDT does not appear to reduce the risk of post-thrombotic syndrome</a:t>
            </a:r>
            <a:r>
              <a:rPr lang="en-CA" sz="1600" dirty="0">
                <a:solidFill>
                  <a:schemeClr val="tx1">
                    <a:lumMod val="50000"/>
                    <a:lumOff val="50000"/>
                  </a:schemeClr>
                </a:solidFill>
              </a:rPr>
              <a:t>, except possibly those with iliofemoral DVT (ATTRACT study)</a:t>
            </a:r>
            <a:endParaRPr lang="en-CA" sz="1600" b="1" dirty="0">
              <a:solidFill>
                <a:schemeClr val="tx1">
                  <a:lumMod val="50000"/>
                  <a:lumOff val="50000"/>
                </a:schemeClr>
              </a:solidFill>
            </a:endParaRPr>
          </a:p>
          <a:p>
            <a:pPr marL="285750" indent="-285750">
              <a:buFont typeface="Arial" panose="020B0604020202020204" pitchFamily="34" charset="0"/>
              <a:buChar char="•"/>
            </a:pPr>
            <a:r>
              <a:rPr lang="en-CA" sz="1600" dirty="0">
                <a:solidFill>
                  <a:schemeClr val="tx1">
                    <a:lumMod val="50000"/>
                    <a:lumOff val="50000"/>
                  </a:schemeClr>
                </a:solidFill>
              </a:rPr>
              <a:t>Pregnancy-specific data limited to case series with low certainty of evidence, so difficult to draw substantive conclusions regarding benefit</a:t>
            </a:r>
            <a:endParaRPr lang="en-CA" sz="1600" b="1" dirty="0">
              <a:solidFill>
                <a:srgbClr val="FF0000"/>
              </a:solidFill>
            </a:endParaRPr>
          </a:p>
          <a:p>
            <a:pPr marL="285750" indent="-285750">
              <a:buFont typeface="Arial" panose="020B0604020202020204" pitchFamily="34" charset="0"/>
              <a:buChar char="•"/>
            </a:pPr>
            <a:r>
              <a:rPr lang="en-CA" sz="1600" b="1" dirty="0">
                <a:solidFill>
                  <a:srgbClr val="E63E30"/>
                </a:solidFill>
              </a:rPr>
              <a:t>Possible harms from CDT: </a:t>
            </a:r>
            <a:r>
              <a:rPr lang="en-CA" sz="1600" dirty="0">
                <a:solidFill>
                  <a:schemeClr val="tx1">
                    <a:lumMod val="50000"/>
                    <a:lumOff val="50000"/>
                  </a:schemeClr>
                </a:solidFill>
              </a:rPr>
              <a:t>fetal radiation exposure, increase in major bleeding (ATTRACT study)</a:t>
            </a:r>
            <a:endParaRPr lang="en-CA" sz="1600" b="1" dirty="0">
              <a:solidFill>
                <a:schemeClr val="tx1">
                  <a:lumMod val="50000"/>
                  <a:lumOff val="50000"/>
                </a:schemeClr>
              </a:solidFill>
            </a:endParaRPr>
          </a:p>
        </p:txBody>
      </p:sp>
      <p:sp>
        <p:nvSpPr>
          <p:cNvPr id="2" name="TextBox 1">
            <a:extLst>
              <a:ext uri="{FF2B5EF4-FFF2-40B4-BE49-F238E27FC236}">
                <a16:creationId xmlns:a16="http://schemas.microsoft.com/office/drawing/2014/main" id="{BD604FFD-EB23-46DA-88BB-916A6723349C}"/>
              </a:ext>
            </a:extLst>
          </p:cNvPr>
          <p:cNvSpPr txBox="1"/>
          <p:nvPr/>
        </p:nvSpPr>
        <p:spPr>
          <a:xfrm>
            <a:off x="10152246" y="6263609"/>
            <a:ext cx="2039754" cy="307777"/>
          </a:xfrm>
          <a:prstGeom prst="rect">
            <a:avLst/>
          </a:prstGeom>
          <a:noFill/>
        </p:spPr>
        <p:txBody>
          <a:bodyPr wrap="square" rtlCol="0">
            <a:spAutoFit/>
          </a:bodyPr>
          <a:lstStyle/>
          <a:p>
            <a:r>
              <a:rPr lang="en-CA" sz="1400" dirty="0" err="1">
                <a:solidFill>
                  <a:schemeClr val="tx1">
                    <a:lumMod val="50000"/>
                    <a:lumOff val="50000"/>
                  </a:schemeClr>
                </a:solidFill>
              </a:rPr>
              <a:t>Vedantham</a:t>
            </a:r>
            <a:r>
              <a:rPr lang="en-CA" sz="1400" dirty="0">
                <a:solidFill>
                  <a:schemeClr val="tx1">
                    <a:lumMod val="50000"/>
                    <a:lumOff val="50000"/>
                  </a:schemeClr>
                </a:solidFill>
              </a:rPr>
              <a:t> NEJM 2017</a:t>
            </a:r>
          </a:p>
        </p:txBody>
      </p:sp>
      <p:sp>
        <p:nvSpPr>
          <p:cNvPr id="5" name="TextBox 4">
            <a:extLst>
              <a:ext uri="{FF2B5EF4-FFF2-40B4-BE49-F238E27FC236}">
                <a16:creationId xmlns:a16="http://schemas.microsoft.com/office/drawing/2014/main" id="{9476DCCD-25A8-4752-AB99-AF9D732618EF}"/>
              </a:ext>
            </a:extLst>
          </p:cNvPr>
          <p:cNvSpPr txBox="1"/>
          <p:nvPr/>
        </p:nvSpPr>
        <p:spPr>
          <a:xfrm>
            <a:off x="8382000" y="3456489"/>
            <a:ext cx="2283312" cy="1723549"/>
          </a:xfrm>
          <a:prstGeom prst="rect">
            <a:avLst/>
          </a:prstGeom>
          <a:solidFill>
            <a:srgbClr val="FFE3C4"/>
          </a:solidFill>
        </p:spPr>
        <p:txBody>
          <a:bodyPr wrap="square" rtlCol="0">
            <a:noAutofit/>
          </a:bodyPr>
          <a:lstStyle/>
          <a:p>
            <a:pPr algn="ctr"/>
            <a:r>
              <a:rPr lang="en-CA" dirty="0">
                <a:solidFill>
                  <a:schemeClr val="tx1">
                    <a:lumMod val="50000"/>
                    <a:lumOff val="50000"/>
                  </a:schemeClr>
                </a:solidFill>
              </a:rPr>
              <a:t>At this juncture, CDT is probably best reserved for those with limb-threatening deep vein thrombosis</a:t>
            </a:r>
          </a:p>
        </p:txBody>
      </p:sp>
      <p:sp>
        <p:nvSpPr>
          <p:cNvPr id="3" name="Title 2">
            <a:extLst>
              <a:ext uri="{FF2B5EF4-FFF2-40B4-BE49-F238E27FC236}">
                <a16:creationId xmlns:a16="http://schemas.microsoft.com/office/drawing/2014/main" id="{9422C228-D09C-2341-91E8-C38DACAA60F7}"/>
              </a:ext>
            </a:extLst>
          </p:cNvPr>
          <p:cNvSpPr>
            <a:spLocks noGrp="1"/>
          </p:cNvSpPr>
          <p:nvPr>
            <p:ph type="title"/>
          </p:nvPr>
        </p:nvSpPr>
        <p:spPr/>
        <p:txBody>
          <a:bodyPr/>
          <a:lstStyle/>
          <a:p>
            <a:r>
              <a:rPr lang="en-CA" sz="2800" dirty="0"/>
              <a:t>Recommendation</a:t>
            </a:r>
            <a:br>
              <a:rPr lang="en-CA" sz="2800" dirty="0"/>
            </a:br>
            <a:endParaRPr lang="en-US" dirty="0"/>
          </a:p>
        </p:txBody>
      </p:sp>
    </p:spTree>
    <p:extLst>
      <p:ext uri="{BB962C8B-B14F-4D97-AF65-F5344CB8AC3E}">
        <p14:creationId xmlns:p14="http://schemas.microsoft.com/office/powerpoint/2010/main" val="349260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136E-55AC-4CBC-AC22-3EAA06E68D9D}"/>
              </a:ext>
            </a:extLst>
          </p:cNvPr>
          <p:cNvSpPr>
            <a:spLocks noGrp="1"/>
          </p:cNvSpPr>
          <p:nvPr>
            <p:ph type="title"/>
          </p:nvPr>
        </p:nvSpPr>
        <p:spPr/>
        <p:txBody>
          <a:bodyPr/>
          <a:lstStyle/>
          <a:p>
            <a:r>
              <a:rPr lang="en-CA" dirty="0"/>
              <a:t>Case 1: Continued</a:t>
            </a:r>
          </a:p>
        </p:txBody>
      </p:sp>
      <p:sp>
        <p:nvSpPr>
          <p:cNvPr id="3" name="Content Placeholder 2">
            <a:extLst>
              <a:ext uri="{FF2B5EF4-FFF2-40B4-BE49-F238E27FC236}">
                <a16:creationId xmlns:a16="http://schemas.microsoft.com/office/drawing/2014/main" id="{E4FB5FCD-CD8A-4977-8C99-505E146D05B8}"/>
              </a:ext>
            </a:extLst>
          </p:cNvPr>
          <p:cNvSpPr>
            <a:spLocks noGrp="1"/>
          </p:cNvSpPr>
          <p:nvPr>
            <p:ph idx="1"/>
          </p:nvPr>
        </p:nvSpPr>
        <p:spPr/>
        <p:txBody>
          <a:bodyPr/>
          <a:lstStyle/>
          <a:p>
            <a:r>
              <a:rPr lang="en-CA" dirty="0"/>
              <a:t>You elect against CDT, and your patient continues on full dose LMWH (</a:t>
            </a:r>
            <a:r>
              <a:rPr lang="en-CA" dirty="0" err="1"/>
              <a:t>dalteparin</a:t>
            </a:r>
            <a:r>
              <a:rPr lang="en-CA" dirty="0"/>
              <a:t> 200 IU/kg) once daily, without anti-</a:t>
            </a:r>
            <a:r>
              <a:rPr lang="en-CA" dirty="0" err="1"/>
              <a:t>Xa</a:t>
            </a:r>
            <a:r>
              <a:rPr lang="en-CA" dirty="0"/>
              <a:t> monitoring</a:t>
            </a:r>
          </a:p>
          <a:p>
            <a:endParaRPr lang="en-CA" dirty="0"/>
          </a:p>
          <a:p>
            <a:r>
              <a:rPr lang="en-CA" dirty="0"/>
              <a:t>Within 2 weeks, her leg swelling and pain improve substantially</a:t>
            </a:r>
          </a:p>
          <a:p>
            <a:endParaRPr lang="en-CA" dirty="0"/>
          </a:p>
          <a:p>
            <a:r>
              <a:rPr lang="en-CA" dirty="0"/>
              <a:t>She is now 35 weeks gestational age and you are evaluating her in your clinic before her delivery date</a:t>
            </a:r>
          </a:p>
          <a:p>
            <a:endParaRPr lang="en-CA" dirty="0"/>
          </a:p>
        </p:txBody>
      </p:sp>
    </p:spTree>
    <p:extLst>
      <p:ext uri="{BB962C8B-B14F-4D97-AF65-F5344CB8AC3E}">
        <p14:creationId xmlns:p14="http://schemas.microsoft.com/office/powerpoint/2010/main" val="70490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71FF65-B137-40C2-AAFC-25C1575B31B3}"/>
              </a:ext>
            </a:extLst>
          </p:cNvPr>
          <p:cNvSpPr>
            <a:spLocks noGrp="1"/>
          </p:cNvSpPr>
          <p:nvPr>
            <p:ph idx="1"/>
          </p:nvPr>
        </p:nvSpPr>
        <p:spPr>
          <a:xfrm>
            <a:off x="419100" y="1866900"/>
            <a:ext cx="7696200" cy="3954624"/>
          </a:xfrm>
        </p:spPr>
        <p:txBody>
          <a:bodyPr/>
          <a:lstStyle/>
          <a:p>
            <a:pPr marL="0" indent="0">
              <a:buNone/>
            </a:pPr>
            <a:r>
              <a:rPr lang="en-US" sz="2800" dirty="0"/>
              <a:t>American Society of Hematology 2018 guidelines for management of venous thromboembolism: venous thromboembolism in the context of pregnancy</a:t>
            </a:r>
          </a:p>
          <a:p>
            <a:pPr marL="0" indent="0">
              <a:buNone/>
            </a:pPr>
            <a:endParaRPr lang="en-US" sz="2800" dirty="0"/>
          </a:p>
          <a:p>
            <a:pPr marL="0" indent="0">
              <a:buNone/>
            </a:pPr>
            <a:r>
              <a:rPr lang="en-US" sz="2000" dirty="0"/>
              <a:t>Shannon M. Bates, Anita Rajasekhar, Saskia </a:t>
            </a:r>
            <a:r>
              <a:rPr lang="en-US" sz="2000" dirty="0" err="1"/>
              <a:t>Middeldorp</a:t>
            </a:r>
            <a:r>
              <a:rPr lang="en-US" sz="2000" dirty="0"/>
              <a:t>, Claire </a:t>
            </a:r>
            <a:r>
              <a:rPr lang="en-US" sz="2000" dirty="0" err="1"/>
              <a:t>McLintock</a:t>
            </a:r>
            <a:r>
              <a:rPr lang="en-US" sz="2000" dirty="0"/>
              <a:t>, Marc A. Rodger, </a:t>
            </a:r>
            <a:r>
              <a:rPr lang="en-US" sz="2000" dirty="0" err="1"/>
              <a:t>Andra</a:t>
            </a:r>
            <a:r>
              <a:rPr lang="en-US" sz="2000" dirty="0"/>
              <a:t> H. James, Sara R. Vazquez, Ian A. Greer, John J. Riva, </a:t>
            </a:r>
            <a:r>
              <a:rPr lang="en-US" sz="2000" dirty="0" err="1"/>
              <a:t>Meha</a:t>
            </a:r>
            <a:r>
              <a:rPr lang="en-US" sz="2000" dirty="0"/>
              <a:t> Bhatt, Nicole Schwab, Danielle Barrett, Andrea LaHaye, and Bram </a:t>
            </a:r>
            <a:r>
              <a:rPr lang="en-US" sz="2000" dirty="0" err="1"/>
              <a:t>Rochwerg</a:t>
            </a:r>
            <a:endParaRPr lang="en-US" sz="2000" dirty="0"/>
          </a:p>
          <a:p>
            <a:pPr marL="0" indent="0">
              <a:buNone/>
            </a:pPr>
            <a:endParaRPr lang="en-US" sz="2800" dirty="0"/>
          </a:p>
        </p:txBody>
      </p:sp>
      <p:pic>
        <p:nvPicPr>
          <p:cNvPr id="4" name="Picture 3">
            <a:extLst>
              <a:ext uri="{FF2B5EF4-FFF2-40B4-BE49-F238E27FC236}">
                <a16:creationId xmlns:a16="http://schemas.microsoft.com/office/drawing/2014/main" id="{F4662A8D-6B19-F148-91F2-1038A7B68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830" y="2026599"/>
            <a:ext cx="3208115" cy="4219472"/>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2926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4120818"/>
          </a:xfrm>
        </p:spPr>
        <p:txBody>
          <a:bodyPr>
            <a:noAutofit/>
          </a:bodyPr>
          <a:lstStyle/>
          <a:p>
            <a:pPr marL="0" indent="0">
              <a:buNone/>
            </a:pPr>
            <a:r>
              <a:rPr lang="en-CA" sz="2000" b="1" dirty="0"/>
              <a:t>Your patient is on therapeutic dose LMWH. She is 35 weeks gestational age and her estimated delivery date is 5 weeks from today. She would prefer to have a vaginal delivery with epidural anesthesia.</a:t>
            </a:r>
          </a:p>
          <a:p>
            <a:pPr marL="0" indent="0">
              <a:buNone/>
            </a:pPr>
            <a:endParaRPr lang="en-CA" sz="2000" b="1" dirty="0"/>
          </a:p>
          <a:p>
            <a:pPr marL="0" indent="0">
              <a:buNone/>
            </a:pPr>
            <a:r>
              <a:rPr lang="en-CA" sz="2000" b="1" dirty="0"/>
              <a:t>What do you suggest for managing her anticoagulation around the time of delivery?</a:t>
            </a:r>
            <a:endParaRPr lang="en-CA" sz="2000" dirty="0"/>
          </a:p>
          <a:p>
            <a:pPr marL="514350" indent="-514350">
              <a:buAutoNum type="alphaUcPeriod"/>
            </a:pPr>
            <a:endParaRPr lang="en-CA" sz="2000" dirty="0"/>
          </a:p>
          <a:p>
            <a:pPr marL="514350" indent="-514350">
              <a:buFont typeface="Arial" panose="020B0604020202020204" pitchFamily="34" charset="0"/>
              <a:buAutoNum type="alphaUcPeriod"/>
            </a:pPr>
            <a:r>
              <a:rPr lang="en-CA" sz="2000" dirty="0"/>
              <a:t>Switch anticoagulation to intravenous heparin, then scheduled (induced) delivery with discontinuation of IV heparin 6 hours before</a:t>
            </a:r>
          </a:p>
          <a:p>
            <a:pPr marL="514350" indent="-514350">
              <a:buAutoNum type="alphaUcPeriod"/>
            </a:pPr>
            <a:r>
              <a:rPr lang="en-CA" sz="2000" dirty="0"/>
              <a:t>Scheduled (induced) delivery with discontinuation of LMWH 24 hours before</a:t>
            </a:r>
          </a:p>
          <a:p>
            <a:pPr marL="514350" indent="-514350">
              <a:buAutoNum type="alphaUcPeriod"/>
            </a:pPr>
            <a:r>
              <a:rPr lang="en-CA" sz="2000" dirty="0"/>
              <a:t>Allow for spontaneous labour before stopping LMWH anticoagulation</a:t>
            </a:r>
          </a:p>
          <a:p>
            <a:pPr marL="514350" indent="-514350">
              <a:buAutoNum type="alphaUcPeriod"/>
            </a:pPr>
            <a:r>
              <a:rPr lang="en-CA" sz="2000" dirty="0"/>
              <a:t>Scheduled </a:t>
            </a:r>
            <a:r>
              <a:rPr lang="en-CA" sz="2000" dirty="0" err="1"/>
              <a:t>cesearean</a:t>
            </a:r>
            <a:r>
              <a:rPr lang="en-CA" sz="2000" dirty="0"/>
              <a:t> section with discontinuation of LMWH 24 hours before</a:t>
            </a:r>
          </a:p>
          <a:p>
            <a:pPr marL="514350" indent="-514350">
              <a:buAutoNum type="alphaUcPeriod"/>
            </a:pPr>
            <a:r>
              <a:rPr lang="en-CA" sz="2000" dirty="0"/>
              <a:t>Stop her LMWH now as she no longer requires anticoagulation</a:t>
            </a:r>
          </a:p>
        </p:txBody>
      </p:sp>
      <p:sp>
        <p:nvSpPr>
          <p:cNvPr id="4" name="Rectangle 3">
            <a:extLst>
              <a:ext uri="{FF2B5EF4-FFF2-40B4-BE49-F238E27FC236}">
                <a16:creationId xmlns:a16="http://schemas.microsoft.com/office/drawing/2014/main" id="{99BAD767-7BAB-4B53-9712-EA8DCDE89366}"/>
              </a:ext>
            </a:extLst>
          </p:cNvPr>
          <p:cNvSpPr/>
          <p:nvPr/>
        </p:nvSpPr>
        <p:spPr>
          <a:xfrm>
            <a:off x="172964" y="4224382"/>
            <a:ext cx="9297607" cy="428132"/>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8760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70B17A-A135-4943-B823-95747CB5CBAF}"/>
              </a:ext>
            </a:extLst>
          </p:cNvPr>
          <p:cNvSpPr txBox="1"/>
          <p:nvPr/>
        </p:nvSpPr>
        <p:spPr>
          <a:xfrm>
            <a:off x="429127" y="3449767"/>
            <a:ext cx="7686173" cy="2308324"/>
          </a:xfrm>
          <a:prstGeom prst="rect">
            <a:avLst/>
          </a:prstGeom>
          <a:noFill/>
          <a:ln>
            <a:noFill/>
          </a:ln>
        </p:spPr>
        <p:txBody>
          <a:bodyPr wrap="square" rtlCol="0">
            <a:spAutoFit/>
          </a:bodyPr>
          <a:lstStyle/>
          <a:p>
            <a:r>
              <a:rPr lang="en-CA" b="1" dirty="0">
                <a:solidFill>
                  <a:schemeClr val="tx1">
                    <a:lumMod val="50000"/>
                    <a:lumOff val="50000"/>
                  </a:schemeClr>
                </a:solidFill>
              </a:rPr>
              <a:t>Remarks:</a:t>
            </a:r>
            <a:endParaRPr lang="en-CA" i="1" dirty="0">
              <a:solidFill>
                <a:schemeClr val="tx1">
                  <a:lumMod val="50000"/>
                  <a:lumOff val="50000"/>
                </a:schemeClr>
              </a:solidFill>
            </a:endParaRPr>
          </a:p>
          <a:p>
            <a:pPr marL="285750" indent="-285750">
              <a:buFont typeface="Arial" panose="020B0604020202020204" pitchFamily="34" charset="0"/>
              <a:buChar char="•"/>
            </a:pPr>
            <a:r>
              <a:rPr lang="en-CA" dirty="0">
                <a:solidFill>
                  <a:schemeClr val="tx1">
                    <a:lumMod val="50000"/>
                    <a:lumOff val="50000"/>
                  </a:schemeClr>
                </a:solidFill>
              </a:rPr>
              <a:t>Observational data </a:t>
            </a:r>
            <a:r>
              <a:rPr lang="en-CA" i="1" dirty="0">
                <a:solidFill>
                  <a:schemeClr val="tx1">
                    <a:lumMod val="50000"/>
                    <a:lumOff val="50000"/>
                  </a:schemeClr>
                </a:solidFill>
              </a:rPr>
              <a:t>suggest increase in postpartum hemorrhage </a:t>
            </a:r>
            <a:r>
              <a:rPr lang="en-CA" dirty="0">
                <a:solidFill>
                  <a:schemeClr val="tx1">
                    <a:lumMod val="50000"/>
                    <a:lumOff val="50000"/>
                  </a:schemeClr>
                </a:solidFill>
              </a:rPr>
              <a:t>if therapeutic anticoagulation stopped with spontaneous onset of labor, compared with planned induction (RR 1.9, 95% CI 0.6 to 5.8)</a:t>
            </a:r>
            <a:endParaRPr lang="en-CA" b="1" dirty="0">
              <a:solidFill>
                <a:schemeClr val="tx1">
                  <a:lumMod val="50000"/>
                  <a:lumOff val="50000"/>
                </a:schemeClr>
              </a:solidFill>
            </a:endParaRPr>
          </a:p>
          <a:p>
            <a:pPr marL="285750" indent="-285750">
              <a:buFont typeface="Arial" panose="020B0604020202020204" pitchFamily="34" charset="0"/>
              <a:buChar char="•"/>
            </a:pPr>
            <a:r>
              <a:rPr lang="en-CA" dirty="0">
                <a:solidFill>
                  <a:schemeClr val="tx1">
                    <a:lumMod val="50000"/>
                    <a:lumOff val="50000"/>
                  </a:schemeClr>
                </a:solidFill>
              </a:rPr>
              <a:t>North American anesthesia guidelines specify </a:t>
            </a:r>
            <a:r>
              <a:rPr lang="en-CA" b="1" i="1" dirty="0">
                <a:solidFill>
                  <a:schemeClr val="tx1">
                    <a:lumMod val="50000"/>
                    <a:lumOff val="50000"/>
                  </a:schemeClr>
                </a:solidFill>
              </a:rPr>
              <a:t>24-hour interval</a:t>
            </a:r>
            <a:r>
              <a:rPr lang="en-CA" dirty="0">
                <a:solidFill>
                  <a:schemeClr val="tx1">
                    <a:lumMod val="50000"/>
                    <a:lumOff val="50000"/>
                  </a:schemeClr>
                </a:solidFill>
              </a:rPr>
              <a:t> between therapeutic LMWH and placement of neuraxial anesthesia</a:t>
            </a:r>
            <a:endParaRPr lang="en-CA" b="1" dirty="0">
              <a:solidFill>
                <a:schemeClr val="tx1">
                  <a:lumMod val="50000"/>
                  <a:lumOff val="50000"/>
                </a:schemeClr>
              </a:solidFill>
            </a:endParaRPr>
          </a:p>
          <a:p>
            <a:pPr marL="285750" indent="-285750">
              <a:buFont typeface="Arial" panose="020B0604020202020204" pitchFamily="34" charset="0"/>
              <a:buChar char="•"/>
            </a:pPr>
            <a:r>
              <a:rPr lang="en-CA" dirty="0">
                <a:solidFill>
                  <a:schemeClr val="tx1">
                    <a:lumMod val="50000"/>
                    <a:lumOff val="50000"/>
                  </a:schemeClr>
                </a:solidFill>
              </a:rPr>
              <a:t>Induction of labor is not associated with maternal or fetal harm</a:t>
            </a:r>
          </a:p>
          <a:p>
            <a:pPr marL="285750" indent="-285750">
              <a:buFont typeface="Arial" panose="020B0604020202020204" pitchFamily="34" charset="0"/>
              <a:buChar char="•"/>
            </a:pPr>
            <a:endParaRPr lang="en-CA" dirty="0"/>
          </a:p>
        </p:txBody>
      </p:sp>
      <p:sp>
        <p:nvSpPr>
          <p:cNvPr id="2" name="Rectangle 1">
            <a:extLst>
              <a:ext uri="{FF2B5EF4-FFF2-40B4-BE49-F238E27FC236}">
                <a16:creationId xmlns:a16="http://schemas.microsoft.com/office/drawing/2014/main" id="{C6AE1C6F-9AC8-45F9-9E06-FE7A16414EEC}"/>
              </a:ext>
            </a:extLst>
          </p:cNvPr>
          <p:cNvSpPr/>
          <p:nvPr/>
        </p:nvSpPr>
        <p:spPr>
          <a:xfrm>
            <a:off x="8382000" y="3449766"/>
            <a:ext cx="2261460" cy="2031325"/>
          </a:xfrm>
          <a:prstGeom prst="rect">
            <a:avLst/>
          </a:prstGeom>
          <a:solidFill>
            <a:srgbClr val="FFE3C4"/>
          </a:solidFill>
        </p:spPr>
        <p:txBody>
          <a:bodyPr wrap="square">
            <a:spAutoFit/>
          </a:bodyPr>
          <a:lstStyle/>
          <a:p>
            <a:pPr algn="ctr"/>
            <a:r>
              <a:rPr lang="en-CA" dirty="0">
                <a:solidFill>
                  <a:schemeClr val="tx1">
                    <a:lumMod val="50000"/>
                    <a:lumOff val="50000"/>
                  </a:schemeClr>
                </a:solidFill>
              </a:rPr>
              <a:t>A scheduled induction may facilitate neuraxial anesthesia and reduce maternal bleeding risk </a:t>
            </a:r>
            <a:r>
              <a:rPr lang="en-CA" i="1" dirty="0">
                <a:solidFill>
                  <a:schemeClr val="tx1">
                    <a:lumMod val="50000"/>
                    <a:lumOff val="50000"/>
                  </a:schemeClr>
                </a:solidFill>
              </a:rPr>
              <a:t>(very low certainty of evidence)</a:t>
            </a:r>
          </a:p>
        </p:txBody>
      </p:sp>
      <p:sp>
        <p:nvSpPr>
          <p:cNvPr id="3" name="Title 2">
            <a:extLst>
              <a:ext uri="{FF2B5EF4-FFF2-40B4-BE49-F238E27FC236}">
                <a16:creationId xmlns:a16="http://schemas.microsoft.com/office/drawing/2014/main" id="{44E402DF-E8A0-AE4C-9A37-CE0653548902}"/>
              </a:ext>
            </a:extLst>
          </p:cNvPr>
          <p:cNvSpPr>
            <a:spLocks noGrp="1"/>
          </p:cNvSpPr>
          <p:nvPr>
            <p:ph type="title"/>
          </p:nvPr>
        </p:nvSpPr>
        <p:spPr/>
        <p:txBody>
          <a:bodyPr/>
          <a:lstStyle/>
          <a:p>
            <a:r>
              <a:rPr lang="en-CA" sz="2800" b="0" dirty="0"/>
              <a:t>Recommendation</a:t>
            </a:r>
            <a:br>
              <a:rPr lang="en-CA" sz="2800" b="0" dirty="0"/>
            </a:br>
            <a:endParaRPr lang="en-US" b="0" dirty="0"/>
          </a:p>
        </p:txBody>
      </p:sp>
      <p:sp>
        <p:nvSpPr>
          <p:cNvPr id="5" name="Content Placeholder 4">
            <a:extLst>
              <a:ext uri="{FF2B5EF4-FFF2-40B4-BE49-F238E27FC236}">
                <a16:creationId xmlns:a16="http://schemas.microsoft.com/office/drawing/2014/main" id="{C4F9C4D7-8822-8E40-A242-20BAF47B658E}"/>
              </a:ext>
            </a:extLst>
          </p:cNvPr>
          <p:cNvSpPr>
            <a:spLocks noGrp="1"/>
          </p:cNvSpPr>
          <p:nvPr>
            <p:ph idx="1"/>
          </p:nvPr>
        </p:nvSpPr>
        <p:spPr/>
        <p:txBody>
          <a:bodyPr/>
          <a:lstStyle/>
          <a:p>
            <a:pPr marL="0" indent="0">
              <a:buNone/>
            </a:pPr>
            <a:r>
              <a:rPr lang="en-CA" sz="2400" dirty="0"/>
              <a:t>For pregnant women receiving </a:t>
            </a:r>
            <a:r>
              <a:rPr lang="en-CA" sz="2400" b="1" dirty="0">
                <a:solidFill>
                  <a:srgbClr val="E63E30"/>
                </a:solidFill>
              </a:rPr>
              <a:t>therapeutic-dose LMWH </a:t>
            </a:r>
            <a:r>
              <a:rPr lang="en-CA" sz="2400" dirty="0"/>
              <a:t>for VTE, the panel suggests </a:t>
            </a:r>
            <a:r>
              <a:rPr lang="en-CA" sz="2400" b="1" u="sng" dirty="0"/>
              <a:t>scheduled delivery</a:t>
            </a:r>
            <a:r>
              <a:rPr lang="en-CA" sz="2400" dirty="0"/>
              <a:t> with prior discontinuation of anticoagulant therapy </a:t>
            </a:r>
            <a:r>
              <a:rPr lang="en-CA" sz="2400" i="1" dirty="0"/>
              <a:t>(conditional recommendation, very low certainty)</a:t>
            </a:r>
          </a:p>
          <a:p>
            <a:pPr marL="0" indent="0">
              <a:buNone/>
            </a:pPr>
            <a:endParaRPr lang="en-US" sz="2400" dirty="0"/>
          </a:p>
        </p:txBody>
      </p:sp>
    </p:spTree>
    <p:extLst>
      <p:ext uri="{BB962C8B-B14F-4D97-AF65-F5344CB8AC3E}">
        <p14:creationId xmlns:p14="http://schemas.microsoft.com/office/powerpoint/2010/main" val="420092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F9FC-31C6-4EE6-B533-446BC8DD1D5A}"/>
              </a:ext>
            </a:extLst>
          </p:cNvPr>
          <p:cNvSpPr>
            <a:spLocks noGrp="1"/>
          </p:cNvSpPr>
          <p:nvPr>
            <p:ph type="title"/>
          </p:nvPr>
        </p:nvSpPr>
        <p:spPr/>
        <p:txBody>
          <a:bodyPr/>
          <a:lstStyle/>
          <a:p>
            <a:r>
              <a:rPr lang="en-CA" dirty="0"/>
              <a:t>Case 1: Continued</a:t>
            </a:r>
          </a:p>
        </p:txBody>
      </p:sp>
      <p:sp>
        <p:nvSpPr>
          <p:cNvPr id="3" name="Content Placeholder 2">
            <a:extLst>
              <a:ext uri="{FF2B5EF4-FFF2-40B4-BE49-F238E27FC236}">
                <a16:creationId xmlns:a16="http://schemas.microsoft.com/office/drawing/2014/main" id="{F1A41364-04A8-42BC-AC4E-A86C1C0D93C3}"/>
              </a:ext>
            </a:extLst>
          </p:cNvPr>
          <p:cNvSpPr>
            <a:spLocks noGrp="1"/>
          </p:cNvSpPr>
          <p:nvPr>
            <p:ph idx="1"/>
          </p:nvPr>
        </p:nvSpPr>
        <p:spPr/>
        <p:txBody>
          <a:bodyPr>
            <a:normAutofit/>
          </a:bodyPr>
          <a:lstStyle/>
          <a:p>
            <a:r>
              <a:rPr lang="en-CA" sz="2400" dirty="0"/>
              <a:t>She undergoes a scheduled, induced vaginal delivery at 40 weeks gestational age. Her last dose of LMWH is given 24 before her induction date, and the delivery is uncomplicated</a:t>
            </a:r>
          </a:p>
          <a:p>
            <a:endParaRPr lang="en-CA" sz="2400" dirty="0"/>
          </a:p>
          <a:p>
            <a:r>
              <a:rPr lang="en-CA" sz="2400" dirty="0"/>
              <a:t>You are now assessing her in the postpartum setting. Hemostasis has been achieved, and the obstetrics team is comfortable with resumption of full dose anticoagulation</a:t>
            </a:r>
          </a:p>
          <a:p>
            <a:endParaRPr lang="en-CA" sz="2400" dirty="0"/>
          </a:p>
          <a:p>
            <a:r>
              <a:rPr lang="en-CA" sz="2400" dirty="0"/>
              <a:t>Your patient plans on breastfeeding her new infant</a:t>
            </a:r>
          </a:p>
        </p:txBody>
      </p:sp>
    </p:spTree>
    <p:extLst>
      <p:ext uri="{BB962C8B-B14F-4D97-AF65-F5344CB8AC3E}">
        <p14:creationId xmlns:p14="http://schemas.microsoft.com/office/powerpoint/2010/main" val="2331482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1016454" y="2014186"/>
            <a:ext cx="10207476" cy="3954624"/>
          </a:xfrm>
        </p:spPr>
        <p:txBody>
          <a:bodyPr>
            <a:noAutofit/>
          </a:bodyPr>
          <a:lstStyle/>
          <a:p>
            <a:pPr marL="0" indent="0">
              <a:buNone/>
            </a:pPr>
            <a:r>
              <a:rPr lang="en-CA" sz="2000" b="1" dirty="0"/>
              <a:t>Your patient requires 6 weeks of postpartum anticoagulation for her pregnancy-associated VTE. She plans on breastfeeding.</a:t>
            </a:r>
          </a:p>
          <a:p>
            <a:pPr marL="0" indent="0">
              <a:buNone/>
            </a:pPr>
            <a:endParaRPr lang="en-CA" sz="2000" b="1" dirty="0"/>
          </a:p>
          <a:p>
            <a:pPr marL="0" indent="0">
              <a:buNone/>
            </a:pPr>
            <a:r>
              <a:rPr lang="en-CA" sz="2000" b="1" dirty="0"/>
              <a:t>Which ONE of the following anticoagulants is contraindicated in breastfeeding women?</a:t>
            </a:r>
            <a:endParaRPr lang="en-CA" sz="2000" dirty="0"/>
          </a:p>
          <a:p>
            <a:pPr marL="514350" indent="-514350">
              <a:buAutoNum type="alphaUcPeriod"/>
            </a:pPr>
            <a:endParaRPr lang="en-CA" sz="2000" dirty="0"/>
          </a:p>
          <a:p>
            <a:pPr marL="514350" indent="-514350">
              <a:buFont typeface="Arial" panose="020B0604020202020204" pitchFamily="34" charset="0"/>
              <a:buAutoNum type="alphaUcPeriod"/>
            </a:pPr>
            <a:r>
              <a:rPr lang="en-CA" sz="2000" dirty="0"/>
              <a:t>Fondaparinux</a:t>
            </a:r>
          </a:p>
          <a:p>
            <a:pPr marL="514350" indent="-514350">
              <a:buFont typeface="Arial" panose="020B0604020202020204" pitchFamily="34" charset="0"/>
              <a:buAutoNum type="alphaUcPeriod"/>
            </a:pPr>
            <a:r>
              <a:rPr lang="en-CA" sz="2000" dirty="0"/>
              <a:t>LMWH</a:t>
            </a:r>
          </a:p>
          <a:p>
            <a:pPr marL="514350" indent="-514350">
              <a:buFont typeface="Arial" panose="020B0604020202020204" pitchFamily="34" charset="0"/>
              <a:buAutoNum type="alphaUcPeriod"/>
            </a:pPr>
            <a:r>
              <a:rPr lang="en-CA" sz="2000" dirty="0"/>
              <a:t>Danaparoid</a:t>
            </a:r>
          </a:p>
          <a:p>
            <a:pPr marL="514350" indent="-514350">
              <a:buFont typeface="Arial" panose="020B0604020202020204" pitchFamily="34" charset="0"/>
              <a:buAutoNum type="alphaUcPeriod"/>
            </a:pPr>
            <a:r>
              <a:rPr lang="en-CA" sz="2000" dirty="0"/>
              <a:t>Rivaroxaban</a:t>
            </a:r>
          </a:p>
          <a:p>
            <a:pPr marL="514350" indent="-514350">
              <a:buFont typeface="Arial" panose="020B0604020202020204" pitchFamily="34" charset="0"/>
              <a:buAutoNum type="alphaUcPeriod"/>
            </a:pPr>
            <a:r>
              <a:rPr lang="en-CA" sz="2000" dirty="0"/>
              <a:t>Warfarin</a:t>
            </a:r>
          </a:p>
        </p:txBody>
      </p:sp>
      <p:sp>
        <p:nvSpPr>
          <p:cNvPr id="4" name="Rectangle 3">
            <a:extLst>
              <a:ext uri="{FF2B5EF4-FFF2-40B4-BE49-F238E27FC236}">
                <a16:creationId xmlns:a16="http://schemas.microsoft.com/office/drawing/2014/main" id="{99BAD767-7BAB-4B53-9712-EA8DCDE89366}"/>
              </a:ext>
            </a:extLst>
          </p:cNvPr>
          <p:cNvSpPr/>
          <p:nvPr/>
        </p:nvSpPr>
        <p:spPr>
          <a:xfrm>
            <a:off x="599856" y="4867717"/>
            <a:ext cx="2838992" cy="373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Tree>
    <p:extLst>
      <p:ext uri="{BB962C8B-B14F-4D97-AF65-F5344CB8AC3E}">
        <p14:creationId xmlns:p14="http://schemas.microsoft.com/office/powerpoint/2010/main" val="4657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698BDF2-9382-4E8D-B2BA-59FEFFCC3B37}"/>
              </a:ext>
            </a:extLst>
          </p:cNvPr>
          <p:cNvGraphicFramePr>
            <a:graphicFrameLocks noGrp="1"/>
          </p:cNvGraphicFramePr>
          <p:nvPr>
            <p:extLst>
              <p:ext uri="{D42A27DB-BD31-4B8C-83A1-F6EECF244321}">
                <p14:modId xmlns:p14="http://schemas.microsoft.com/office/powerpoint/2010/main" val="1220259495"/>
              </p:ext>
            </p:extLst>
          </p:nvPr>
        </p:nvGraphicFramePr>
        <p:xfrm>
          <a:off x="1506121" y="3429000"/>
          <a:ext cx="9179757" cy="2778164"/>
        </p:xfrm>
        <a:graphic>
          <a:graphicData uri="http://schemas.openxmlformats.org/drawingml/2006/table">
            <a:tbl>
              <a:tblPr firstRow="1" bandRow="1">
                <a:tableStyleId>{5940675A-B579-460E-94D1-54222C63F5DA}</a:tableStyleId>
              </a:tblPr>
              <a:tblGrid>
                <a:gridCol w="1707855">
                  <a:extLst>
                    <a:ext uri="{9D8B030D-6E8A-4147-A177-3AD203B41FA5}">
                      <a16:colId xmlns:a16="http://schemas.microsoft.com/office/drawing/2014/main" val="3845297768"/>
                    </a:ext>
                  </a:extLst>
                </a:gridCol>
                <a:gridCol w="1659616">
                  <a:extLst>
                    <a:ext uri="{9D8B030D-6E8A-4147-A177-3AD203B41FA5}">
                      <a16:colId xmlns:a16="http://schemas.microsoft.com/office/drawing/2014/main" val="3087077041"/>
                    </a:ext>
                  </a:extLst>
                </a:gridCol>
                <a:gridCol w="5812286">
                  <a:extLst>
                    <a:ext uri="{9D8B030D-6E8A-4147-A177-3AD203B41FA5}">
                      <a16:colId xmlns:a16="http://schemas.microsoft.com/office/drawing/2014/main" val="3423204722"/>
                    </a:ext>
                  </a:extLst>
                </a:gridCol>
              </a:tblGrid>
              <a:tr h="552677">
                <a:tc>
                  <a:txBody>
                    <a:bodyPr/>
                    <a:lstStyle/>
                    <a:p>
                      <a:r>
                        <a:rPr lang="en-CA" sz="1400" b="1" dirty="0">
                          <a:solidFill>
                            <a:schemeClr val="bg1"/>
                          </a:solidFill>
                        </a:rPr>
                        <a:t>Anticoagulant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Acceptability in Breastfeeding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r>
                        <a:rPr lang="en-CA" sz="1400" b="1" dirty="0">
                          <a:solidFill>
                            <a:schemeClr val="bg1"/>
                          </a:solidFill>
                        </a:rPr>
                        <a:t>Comments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1150515903"/>
                  </a:ext>
                </a:extLst>
              </a:tr>
              <a:tr h="371409">
                <a:tc>
                  <a:txBody>
                    <a:bodyPr/>
                    <a:lstStyle/>
                    <a:p>
                      <a:r>
                        <a:rPr lang="en-CA" sz="1400" b="1" dirty="0">
                          <a:solidFill>
                            <a:srgbClr val="E63E30"/>
                          </a:solidFill>
                        </a:rPr>
                        <a:t>UFH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4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CA" sz="1400" dirty="0">
                          <a:solidFill>
                            <a:schemeClr val="tx1">
                              <a:lumMod val="50000"/>
                              <a:lumOff val="50000"/>
                            </a:schemeClr>
                          </a:solidFill>
                        </a:rPr>
                        <a:t>Does not pass into breast milk due to large size and negative charge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570073984"/>
                  </a:ext>
                </a:extLst>
              </a:tr>
              <a:tr h="500041">
                <a:tc>
                  <a:txBody>
                    <a:bodyPr/>
                    <a:lstStyle/>
                    <a:p>
                      <a:r>
                        <a:rPr lang="en-CA" sz="1400" b="1" dirty="0">
                          <a:solidFill>
                            <a:srgbClr val="E63E30"/>
                          </a:solidFill>
                        </a:rPr>
                        <a:t>LMWH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4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CA" sz="1400" dirty="0">
                          <a:solidFill>
                            <a:schemeClr val="tx1">
                              <a:lumMod val="50000"/>
                              <a:lumOff val="50000"/>
                            </a:schemeClr>
                          </a:solidFill>
                        </a:rPr>
                        <a:t>Excreted into breast milk in small amounts, but limited bioavailability so unlikely to be absorbed by newborn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067687719"/>
                  </a:ext>
                </a:extLst>
              </a:tr>
              <a:tr h="500041">
                <a:tc>
                  <a:txBody>
                    <a:bodyPr/>
                    <a:lstStyle/>
                    <a:p>
                      <a:r>
                        <a:rPr lang="en-CA" sz="1400" b="1" dirty="0">
                          <a:solidFill>
                            <a:srgbClr val="E63E30"/>
                          </a:solidFill>
                        </a:rPr>
                        <a:t>Non-lipophilic VKA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400" b="1" dirty="0">
                          <a:solidFill>
                            <a:srgbClr val="E63E30"/>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CA" sz="1400" dirty="0">
                          <a:solidFill>
                            <a:schemeClr val="tx1">
                              <a:lumMod val="50000"/>
                              <a:lumOff val="50000"/>
                            </a:schemeClr>
                          </a:solidFill>
                        </a:rPr>
                        <a:t>Non-lipophilic VKAs (</a:t>
                      </a:r>
                      <a:r>
                        <a:rPr lang="en-CA" sz="1400" b="1" dirty="0">
                          <a:solidFill>
                            <a:schemeClr val="tx1">
                              <a:lumMod val="50000"/>
                              <a:lumOff val="50000"/>
                            </a:schemeClr>
                          </a:solidFill>
                        </a:rPr>
                        <a:t>warfarin, </a:t>
                      </a:r>
                      <a:r>
                        <a:rPr lang="en-CA" sz="1400" b="1" dirty="0" err="1">
                          <a:solidFill>
                            <a:schemeClr val="tx1">
                              <a:lumMod val="50000"/>
                              <a:lumOff val="50000"/>
                            </a:schemeClr>
                          </a:solidFill>
                        </a:rPr>
                        <a:t>acenocoumarol</a:t>
                      </a:r>
                      <a:r>
                        <a:rPr lang="en-CA" sz="1400" dirty="0">
                          <a:solidFill>
                            <a:schemeClr val="tx1">
                              <a:lumMod val="50000"/>
                              <a:lumOff val="50000"/>
                            </a:schemeClr>
                          </a:solidFill>
                        </a:rPr>
                        <a:t>) unlikely to be secreted in breast milk; small studies showing no detectable levels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95801623"/>
                  </a:ext>
                </a:extLst>
              </a:tr>
              <a:tr h="817758">
                <a:tc>
                  <a:txBody>
                    <a:bodyPr/>
                    <a:lstStyle/>
                    <a:p>
                      <a:r>
                        <a:rPr lang="en-CA" sz="1400" b="1" dirty="0">
                          <a:solidFill>
                            <a:schemeClr val="tx1">
                              <a:lumMod val="50000"/>
                              <a:lumOff val="50000"/>
                            </a:schemeClr>
                          </a:solidFill>
                        </a:rPr>
                        <a:t>Rivaroxaban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CA" sz="1400" dirty="0">
                          <a:solidFill>
                            <a:schemeClr val="tx1">
                              <a:lumMod val="50000"/>
                              <a:lumOff val="50000"/>
                            </a:schemeClr>
                          </a:solidFill>
                        </a:rPr>
                        <a:t>Case reports suggesting low excretion of rivaroxaban into breast milk (estimated relative infant dose &lt; 2%), but limited experience</a:t>
                      </a:r>
                    </a:p>
                    <a:p>
                      <a:pPr marL="342900" indent="-342900">
                        <a:buFont typeface="Arial" panose="020B0604020202020204" pitchFamily="34" charset="0"/>
                        <a:buChar char="•"/>
                      </a:pPr>
                      <a:r>
                        <a:rPr lang="en-CA" sz="1400" b="1" i="1" dirty="0">
                          <a:solidFill>
                            <a:schemeClr val="tx1">
                              <a:lumMod val="50000"/>
                              <a:lumOff val="50000"/>
                            </a:schemeClr>
                          </a:solidFill>
                        </a:rPr>
                        <a:t>Paucity of data on all direct oral anticoagulants, including rivaroxaban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894537258"/>
                  </a:ext>
                </a:extLst>
              </a:tr>
            </a:tbl>
          </a:graphicData>
        </a:graphic>
      </p:graphicFrame>
      <p:sp>
        <p:nvSpPr>
          <p:cNvPr id="2" name="Title 1">
            <a:extLst>
              <a:ext uri="{FF2B5EF4-FFF2-40B4-BE49-F238E27FC236}">
                <a16:creationId xmlns:a16="http://schemas.microsoft.com/office/drawing/2014/main" id="{804B47CF-006C-3B4E-B72A-4ABBB97FB9D8}"/>
              </a:ext>
            </a:extLst>
          </p:cNvPr>
          <p:cNvSpPr>
            <a:spLocks noGrp="1"/>
          </p:cNvSpPr>
          <p:nvPr>
            <p:ph type="title"/>
          </p:nvPr>
        </p:nvSpPr>
        <p:spPr/>
        <p:txBody>
          <a:bodyPr/>
          <a:lstStyle/>
          <a:p>
            <a:r>
              <a:rPr lang="en-CA" sz="2800" dirty="0"/>
              <a:t>Recommendations</a:t>
            </a:r>
            <a:br>
              <a:rPr lang="en-CA" sz="2800" dirty="0"/>
            </a:br>
            <a:endParaRPr lang="en-US" dirty="0"/>
          </a:p>
        </p:txBody>
      </p:sp>
      <p:sp>
        <p:nvSpPr>
          <p:cNvPr id="3" name="Content Placeholder 2">
            <a:extLst>
              <a:ext uri="{FF2B5EF4-FFF2-40B4-BE49-F238E27FC236}">
                <a16:creationId xmlns:a16="http://schemas.microsoft.com/office/drawing/2014/main" id="{DC0C8A67-8A3C-AB4C-979F-F857DD7C9393}"/>
              </a:ext>
            </a:extLst>
          </p:cNvPr>
          <p:cNvSpPr>
            <a:spLocks noGrp="1"/>
          </p:cNvSpPr>
          <p:nvPr>
            <p:ph idx="1"/>
          </p:nvPr>
        </p:nvSpPr>
        <p:spPr>
          <a:xfrm>
            <a:off x="419100" y="1853475"/>
            <a:ext cx="10972800" cy="1216292"/>
          </a:xfrm>
        </p:spPr>
        <p:txBody>
          <a:bodyPr/>
          <a:lstStyle/>
          <a:p>
            <a:r>
              <a:rPr lang="en-CA" sz="1800" dirty="0"/>
              <a:t>For breastfeeding women who have an indication for anticoagulation, the panel recommends using </a:t>
            </a:r>
            <a:r>
              <a:rPr lang="en-CA" sz="1800" b="1" u="sng" dirty="0"/>
              <a:t>UFH, LMWH, warfarin, </a:t>
            </a:r>
            <a:r>
              <a:rPr lang="en-CA" sz="1800" b="1" u="sng" dirty="0" err="1"/>
              <a:t>acenocoumarol</a:t>
            </a:r>
            <a:r>
              <a:rPr lang="en-CA" sz="1800" b="1" u="sng" dirty="0"/>
              <a:t>, fondaparinux, or danaparoid as safe options</a:t>
            </a:r>
            <a:r>
              <a:rPr lang="en-CA" sz="1800" b="1" dirty="0"/>
              <a:t> </a:t>
            </a:r>
            <a:r>
              <a:rPr lang="en-CA" sz="1800" i="1" dirty="0"/>
              <a:t>(strong recommendation, low certainty)</a:t>
            </a:r>
          </a:p>
          <a:p>
            <a:r>
              <a:rPr lang="en-CA" sz="1800" dirty="0"/>
              <a:t>For breastfeeding women who have an indication for anticoagulation, the panel recommends </a:t>
            </a:r>
            <a:r>
              <a:rPr lang="en-CA" sz="1800" b="1" u="sng" dirty="0"/>
              <a:t>against using direct-acting oral anticoagulants</a:t>
            </a:r>
            <a:r>
              <a:rPr lang="en-CA" sz="1800" dirty="0"/>
              <a:t> </a:t>
            </a:r>
            <a:r>
              <a:rPr lang="en-CA" sz="1800" i="1" dirty="0"/>
              <a:t>(strong recommendation, very low certainty)</a:t>
            </a:r>
            <a:endParaRPr lang="en-CA" sz="1800" dirty="0"/>
          </a:p>
          <a:p>
            <a:endParaRPr lang="en-US" sz="2000" dirty="0"/>
          </a:p>
        </p:txBody>
      </p:sp>
    </p:spTree>
    <p:extLst>
      <p:ext uri="{BB962C8B-B14F-4D97-AF65-F5344CB8AC3E}">
        <p14:creationId xmlns:p14="http://schemas.microsoft.com/office/powerpoint/2010/main" val="2668978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483049"/>
            <a:ext cx="10972800" cy="3954624"/>
          </a:xfrm>
        </p:spPr>
        <p:txBody>
          <a:bodyPr>
            <a:noAutofit/>
          </a:bodyPr>
          <a:lstStyle/>
          <a:p>
            <a:pPr marL="0" indent="0">
              <a:buNone/>
            </a:pPr>
            <a:r>
              <a:rPr lang="en-CA" sz="2000" b="1" dirty="0"/>
              <a:t>Your patient continues full dose LMWH for an additional 6 weeks. She completes this period of postpartum anticoagulation with no complications.</a:t>
            </a:r>
          </a:p>
          <a:p>
            <a:pPr marL="0" indent="0">
              <a:buNone/>
            </a:pPr>
            <a:endParaRPr lang="en-CA" sz="2000" b="1" dirty="0"/>
          </a:p>
          <a:p>
            <a:pPr marL="0" indent="0">
              <a:buNone/>
            </a:pPr>
            <a:r>
              <a:rPr lang="en-CA" sz="2000" b="1" dirty="0"/>
              <a:t>Three years later, she informs you that she is 10 weeks pregnant with her second child. She is concerned about developing VTE again during pregnancy.</a:t>
            </a:r>
          </a:p>
          <a:p>
            <a:pPr marL="0" indent="0">
              <a:buNone/>
            </a:pPr>
            <a:endParaRPr lang="en-CA" sz="2000" b="1" dirty="0"/>
          </a:p>
          <a:p>
            <a:pPr marL="0" indent="0">
              <a:buNone/>
            </a:pPr>
            <a:r>
              <a:rPr lang="en-CA" sz="2000" b="1" dirty="0"/>
              <a:t>What would you recommend for prevention of VTE during this pregnancy?</a:t>
            </a:r>
            <a:endParaRPr lang="en-CA" sz="2000" dirty="0"/>
          </a:p>
          <a:p>
            <a:pPr marL="514350" indent="-514350">
              <a:buAutoNum type="alphaUcPeriod"/>
            </a:pPr>
            <a:endParaRPr lang="en-CA" sz="2000" dirty="0"/>
          </a:p>
          <a:p>
            <a:pPr marL="514350" indent="-514350">
              <a:buFont typeface="Arial" panose="020B0604020202020204" pitchFamily="34" charset="0"/>
              <a:buAutoNum type="alphaUcPeriod"/>
            </a:pPr>
            <a:r>
              <a:rPr lang="en-CA" sz="2000" dirty="0"/>
              <a:t>No prophylactic anticoagulation is recommended</a:t>
            </a:r>
          </a:p>
          <a:p>
            <a:pPr marL="514350" indent="-514350">
              <a:buFont typeface="Arial" panose="020B0604020202020204" pitchFamily="34" charset="0"/>
              <a:buAutoNum type="alphaUcPeriod"/>
            </a:pPr>
            <a:r>
              <a:rPr lang="en-CA" sz="2000" dirty="0"/>
              <a:t>Serial bilateral leg ultrasound, and treatment only if recurrent DVT is diagnosed</a:t>
            </a:r>
          </a:p>
          <a:p>
            <a:pPr marL="514350" indent="-514350">
              <a:buFont typeface="Arial" panose="020B0604020202020204" pitchFamily="34" charset="0"/>
              <a:buAutoNum type="alphaUcPeriod"/>
            </a:pPr>
            <a:r>
              <a:rPr lang="en-CA" sz="2000" dirty="0"/>
              <a:t>Antepartum anticoagulant prophylaxis only</a:t>
            </a:r>
          </a:p>
          <a:p>
            <a:pPr marL="514350" indent="-514350">
              <a:buFont typeface="Arial" panose="020B0604020202020204" pitchFamily="34" charset="0"/>
              <a:buAutoNum type="alphaUcPeriod"/>
            </a:pPr>
            <a:r>
              <a:rPr lang="en-CA" sz="2000" dirty="0"/>
              <a:t>Postpartum anticoagulant prophylaxis only</a:t>
            </a:r>
          </a:p>
          <a:p>
            <a:pPr marL="514350" indent="-514350">
              <a:buFont typeface="Arial" panose="020B0604020202020204" pitchFamily="34" charset="0"/>
              <a:buAutoNum type="alphaUcPeriod"/>
            </a:pPr>
            <a:r>
              <a:rPr lang="en-CA" sz="2000" dirty="0"/>
              <a:t>Antepartum and postpartum anticoagulant prophylaxis</a:t>
            </a:r>
          </a:p>
        </p:txBody>
      </p:sp>
      <p:sp>
        <p:nvSpPr>
          <p:cNvPr id="4" name="Rectangle 3">
            <a:extLst>
              <a:ext uri="{FF2B5EF4-FFF2-40B4-BE49-F238E27FC236}">
                <a16:creationId xmlns:a16="http://schemas.microsoft.com/office/drawing/2014/main" id="{99BAD767-7BAB-4B53-9712-EA8DCDE89366}"/>
              </a:ext>
            </a:extLst>
          </p:cNvPr>
          <p:cNvSpPr/>
          <p:nvPr/>
        </p:nvSpPr>
        <p:spPr>
          <a:xfrm>
            <a:off x="412419" y="5743737"/>
            <a:ext cx="6623381" cy="3867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904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6E53B73-4CC4-4ED8-8424-636E75DB8F4E}"/>
              </a:ext>
            </a:extLst>
          </p:cNvPr>
          <p:cNvGraphicFramePr>
            <a:graphicFrameLocks noGrp="1"/>
          </p:cNvGraphicFramePr>
          <p:nvPr>
            <p:extLst>
              <p:ext uri="{D42A27DB-BD31-4B8C-83A1-F6EECF244321}">
                <p14:modId xmlns:p14="http://schemas.microsoft.com/office/powerpoint/2010/main" val="833457018"/>
              </p:ext>
            </p:extLst>
          </p:nvPr>
        </p:nvGraphicFramePr>
        <p:xfrm>
          <a:off x="2264518" y="2843558"/>
          <a:ext cx="7018378" cy="2271030"/>
        </p:xfrm>
        <a:graphic>
          <a:graphicData uri="http://schemas.openxmlformats.org/drawingml/2006/table">
            <a:tbl>
              <a:tblPr firstRow="1" bandRow="1">
                <a:tableStyleId>{5940675A-B579-460E-94D1-54222C63F5DA}</a:tableStyleId>
              </a:tblPr>
              <a:tblGrid>
                <a:gridCol w="3655454">
                  <a:extLst>
                    <a:ext uri="{9D8B030D-6E8A-4147-A177-3AD203B41FA5}">
                      <a16:colId xmlns:a16="http://schemas.microsoft.com/office/drawing/2014/main" val="166792335"/>
                    </a:ext>
                  </a:extLst>
                </a:gridCol>
                <a:gridCol w="1572300">
                  <a:extLst>
                    <a:ext uri="{9D8B030D-6E8A-4147-A177-3AD203B41FA5}">
                      <a16:colId xmlns:a16="http://schemas.microsoft.com/office/drawing/2014/main" val="9796129"/>
                    </a:ext>
                  </a:extLst>
                </a:gridCol>
                <a:gridCol w="1790624">
                  <a:extLst>
                    <a:ext uri="{9D8B030D-6E8A-4147-A177-3AD203B41FA5}">
                      <a16:colId xmlns:a16="http://schemas.microsoft.com/office/drawing/2014/main" val="3746436289"/>
                    </a:ext>
                  </a:extLst>
                </a:gridCol>
              </a:tblGrid>
              <a:tr h="428060">
                <a:tc>
                  <a:txBody>
                    <a:bodyPr/>
                    <a:lstStyle/>
                    <a:p>
                      <a:r>
                        <a:rPr lang="en-CA" sz="1600" b="1" dirty="0">
                          <a:solidFill>
                            <a:schemeClr val="bg1"/>
                          </a:solidFill>
                        </a:rPr>
                        <a:t>Prior VTE History</a:t>
                      </a:r>
                    </a:p>
                  </a:txBody>
                  <a:tcPr marL="27432" marR="27432" marT="27432" marB="2743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600" b="1" dirty="0">
                          <a:solidFill>
                            <a:schemeClr val="bg1"/>
                          </a:solidFill>
                        </a:rPr>
                        <a:t>Antepartum Prophylaxis</a:t>
                      </a:r>
                    </a:p>
                  </a:txBody>
                  <a:tcPr marL="27432" marR="27432" marT="27432" marB="2743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600" b="1" dirty="0">
                          <a:solidFill>
                            <a:schemeClr val="bg1"/>
                          </a:solidFill>
                        </a:rPr>
                        <a:t>Postpartum Prophylaxis</a:t>
                      </a:r>
                    </a:p>
                  </a:txBody>
                  <a:tcPr marL="27432" marR="27432" marT="27432" marB="2743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821960881"/>
                  </a:ext>
                </a:extLst>
              </a:tr>
              <a:tr h="576162">
                <a:tc>
                  <a:txBody>
                    <a:bodyPr/>
                    <a:lstStyle/>
                    <a:p>
                      <a:r>
                        <a:rPr lang="en-CA" sz="1600" b="1" dirty="0">
                          <a:solidFill>
                            <a:schemeClr val="tx1">
                              <a:lumMod val="50000"/>
                              <a:lumOff val="50000"/>
                            </a:schemeClr>
                          </a:solidFill>
                        </a:rPr>
                        <a:t>Unprovoked VTE</a:t>
                      </a:r>
                    </a:p>
                    <a:p>
                      <a:r>
                        <a:rPr lang="en-CA" sz="1400" i="1" dirty="0">
                          <a:solidFill>
                            <a:schemeClr val="tx1">
                              <a:lumMod val="50000"/>
                              <a:lumOff val="50000"/>
                            </a:schemeClr>
                          </a:solidFill>
                        </a:rPr>
                        <a:t>(strong recommendation, low certainty)</a:t>
                      </a:r>
                      <a:endParaRPr lang="en-CA" sz="1600" i="1"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8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8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778657085"/>
                  </a:ext>
                </a:extLst>
              </a:tr>
              <a:tr h="576162">
                <a:tc>
                  <a:txBody>
                    <a:bodyPr/>
                    <a:lstStyle/>
                    <a:p>
                      <a:r>
                        <a:rPr lang="en-CA" sz="1600" b="1" dirty="0">
                          <a:solidFill>
                            <a:schemeClr val="tx1">
                              <a:lumMod val="50000"/>
                              <a:lumOff val="50000"/>
                            </a:schemeClr>
                          </a:solidFill>
                        </a:rPr>
                        <a:t>Provoked VTE, Hormonal risk factor</a:t>
                      </a:r>
                    </a:p>
                    <a:p>
                      <a:r>
                        <a:rPr lang="en-CA" sz="1400" i="1" dirty="0">
                          <a:solidFill>
                            <a:schemeClr val="tx1">
                              <a:lumMod val="50000"/>
                              <a:lumOff val="50000"/>
                            </a:schemeClr>
                          </a:solidFill>
                        </a:rPr>
                        <a:t>(strong recommendation, low certainty)</a:t>
                      </a:r>
                      <a:endParaRPr lang="en-CA" sz="1800" i="1"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8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8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686127972"/>
                  </a:ext>
                </a:extLst>
              </a:tr>
              <a:tr h="576162">
                <a:tc>
                  <a:txBody>
                    <a:bodyPr/>
                    <a:lstStyle/>
                    <a:p>
                      <a:r>
                        <a:rPr lang="en-CA" sz="1600" b="1" dirty="0">
                          <a:solidFill>
                            <a:schemeClr val="tx1">
                              <a:lumMod val="50000"/>
                              <a:lumOff val="50000"/>
                            </a:schemeClr>
                          </a:solidFill>
                        </a:rPr>
                        <a:t>Provoked VTE, Non-Hormonal risk factor</a:t>
                      </a:r>
                    </a:p>
                    <a:p>
                      <a:r>
                        <a:rPr lang="en-CA" sz="1400" i="1" dirty="0">
                          <a:solidFill>
                            <a:schemeClr val="tx1">
                              <a:lumMod val="50000"/>
                              <a:lumOff val="50000"/>
                            </a:schemeClr>
                          </a:solidFill>
                        </a:rPr>
                        <a:t>(conditional recommendation, low certainty)</a:t>
                      </a:r>
                      <a:endParaRPr lang="en-CA" sz="1800" i="1"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8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CA" sz="18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871301999"/>
                  </a:ext>
                </a:extLst>
              </a:tr>
            </a:tbl>
          </a:graphicData>
        </a:graphic>
      </p:graphicFrame>
      <p:sp>
        <p:nvSpPr>
          <p:cNvPr id="3" name="Content Placeholder 2">
            <a:extLst>
              <a:ext uri="{FF2B5EF4-FFF2-40B4-BE49-F238E27FC236}">
                <a16:creationId xmlns:a16="http://schemas.microsoft.com/office/drawing/2014/main" id="{0B080884-59F9-4B0F-9C73-77881BA055FE}"/>
              </a:ext>
            </a:extLst>
          </p:cNvPr>
          <p:cNvSpPr txBox="1">
            <a:spLocks/>
          </p:cNvSpPr>
          <p:nvPr/>
        </p:nvSpPr>
        <p:spPr>
          <a:xfrm>
            <a:off x="3058026" y="1223434"/>
            <a:ext cx="11333748" cy="118949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2200" dirty="0"/>
          </a:p>
        </p:txBody>
      </p:sp>
      <p:sp>
        <p:nvSpPr>
          <p:cNvPr id="2" name="TextBox 1">
            <a:extLst>
              <a:ext uri="{FF2B5EF4-FFF2-40B4-BE49-F238E27FC236}">
                <a16:creationId xmlns:a16="http://schemas.microsoft.com/office/drawing/2014/main" id="{B179DD59-CF07-4B16-9531-876A627D1D5C}"/>
              </a:ext>
            </a:extLst>
          </p:cNvPr>
          <p:cNvSpPr txBox="1"/>
          <p:nvPr/>
        </p:nvSpPr>
        <p:spPr>
          <a:xfrm>
            <a:off x="488197" y="5343484"/>
            <a:ext cx="11002456" cy="646331"/>
          </a:xfrm>
          <a:prstGeom prst="rect">
            <a:avLst/>
          </a:prstGeom>
          <a:noFill/>
        </p:spPr>
        <p:txBody>
          <a:bodyPr wrap="square" rtlCol="0">
            <a:spAutoFit/>
          </a:bodyPr>
          <a:lstStyle/>
          <a:p>
            <a:r>
              <a:rPr lang="en-CA" dirty="0">
                <a:solidFill>
                  <a:schemeClr val="tx1">
                    <a:lumMod val="50000"/>
                    <a:lumOff val="50000"/>
                  </a:schemeClr>
                </a:solidFill>
              </a:rPr>
              <a:t>These recommendations were made based on a VTE risk threshold of 2% antepartum and 1% postpartum for recommending LMWH prophylaxis</a:t>
            </a:r>
          </a:p>
        </p:txBody>
      </p:sp>
      <p:sp>
        <p:nvSpPr>
          <p:cNvPr id="5" name="TextBox 4">
            <a:extLst>
              <a:ext uri="{FF2B5EF4-FFF2-40B4-BE49-F238E27FC236}">
                <a16:creationId xmlns:a16="http://schemas.microsoft.com/office/drawing/2014/main" id="{E6BE7433-86EB-4CFA-9580-D0F20ABBB63E}"/>
              </a:ext>
            </a:extLst>
          </p:cNvPr>
          <p:cNvSpPr txBox="1"/>
          <p:nvPr/>
        </p:nvSpPr>
        <p:spPr>
          <a:xfrm>
            <a:off x="488197" y="6148752"/>
            <a:ext cx="11002456" cy="369332"/>
          </a:xfrm>
          <a:prstGeom prst="rect">
            <a:avLst/>
          </a:prstGeom>
          <a:noFill/>
        </p:spPr>
        <p:txBody>
          <a:bodyPr wrap="square" rtlCol="0">
            <a:spAutoFit/>
          </a:bodyPr>
          <a:lstStyle/>
          <a:p>
            <a:r>
              <a:rPr lang="en-CA" dirty="0">
                <a:solidFill>
                  <a:schemeClr val="tx1">
                    <a:lumMod val="50000"/>
                    <a:lumOff val="50000"/>
                  </a:schemeClr>
                </a:solidFill>
              </a:rPr>
              <a:t>**as long as no current additional risk factors for VTE</a:t>
            </a:r>
          </a:p>
        </p:txBody>
      </p:sp>
      <p:sp>
        <p:nvSpPr>
          <p:cNvPr id="6" name="Rectangle 5">
            <a:extLst>
              <a:ext uri="{FF2B5EF4-FFF2-40B4-BE49-F238E27FC236}">
                <a16:creationId xmlns:a16="http://schemas.microsoft.com/office/drawing/2014/main" id="{1C9A188A-66DB-4316-951E-BDC03262FCAB}"/>
              </a:ext>
            </a:extLst>
          </p:cNvPr>
          <p:cNvSpPr/>
          <p:nvPr/>
        </p:nvSpPr>
        <p:spPr>
          <a:xfrm>
            <a:off x="2264518" y="4003519"/>
            <a:ext cx="7018378" cy="538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6">
            <a:extLst>
              <a:ext uri="{FF2B5EF4-FFF2-40B4-BE49-F238E27FC236}">
                <a16:creationId xmlns:a16="http://schemas.microsoft.com/office/drawing/2014/main" id="{D96EF9B3-0E74-044B-9A86-6047F29026B3}"/>
              </a:ext>
            </a:extLst>
          </p:cNvPr>
          <p:cNvSpPr>
            <a:spLocks noGrp="1"/>
          </p:cNvSpPr>
          <p:nvPr>
            <p:ph type="title"/>
          </p:nvPr>
        </p:nvSpPr>
        <p:spPr/>
        <p:txBody>
          <a:bodyPr/>
          <a:lstStyle/>
          <a:p>
            <a:r>
              <a:rPr lang="en-CA" sz="2800" dirty="0"/>
              <a:t>Recommendation</a:t>
            </a:r>
            <a:br>
              <a:rPr lang="en-CA" sz="2800" dirty="0"/>
            </a:br>
            <a:endParaRPr lang="en-US" dirty="0"/>
          </a:p>
        </p:txBody>
      </p:sp>
      <p:sp>
        <p:nvSpPr>
          <p:cNvPr id="8" name="Content Placeholder 7">
            <a:extLst>
              <a:ext uri="{FF2B5EF4-FFF2-40B4-BE49-F238E27FC236}">
                <a16:creationId xmlns:a16="http://schemas.microsoft.com/office/drawing/2014/main" id="{C4574A1A-D6AB-2F47-B7A5-64305F474FB9}"/>
              </a:ext>
            </a:extLst>
          </p:cNvPr>
          <p:cNvSpPr>
            <a:spLocks noGrp="1"/>
          </p:cNvSpPr>
          <p:nvPr>
            <p:ph idx="1"/>
          </p:nvPr>
        </p:nvSpPr>
        <p:spPr>
          <a:xfrm>
            <a:off x="419100" y="1958331"/>
            <a:ext cx="10972800" cy="1180975"/>
          </a:xfrm>
        </p:spPr>
        <p:txBody>
          <a:bodyPr/>
          <a:lstStyle/>
          <a:p>
            <a:pPr marL="0" indent="0">
              <a:buNone/>
            </a:pPr>
            <a:r>
              <a:rPr lang="en-CA" sz="2000" dirty="0"/>
              <a:t>For women not already receiving long-term anticoagulant therapy who have a history of VTE, the panel makes the following recommendations:</a:t>
            </a:r>
          </a:p>
          <a:p>
            <a:pPr marL="0" indent="0">
              <a:buNone/>
            </a:pPr>
            <a:endParaRPr lang="en-US" sz="2000" dirty="0"/>
          </a:p>
        </p:txBody>
      </p:sp>
    </p:spTree>
    <p:extLst>
      <p:ext uri="{BB962C8B-B14F-4D97-AF65-F5344CB8AC3E}">
        <p14:creationId xmlns:p14="http://schemas.microsoft.com/office/powerpoint/2010/main" val="132395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7AF4B0B-745F-4E6D-8C8F-E5EEC7AE7F5E}"/>
              </a:ext>
            </a:extLst>
          </p:cNvPr>
          <p:cNvGraphicFramePr>
            <a:graphicFrameLocks noGrp="1"/>
          </p:cNvGraphicFramePr>
          <p:nvPr>
            <p:extLst>
              <p:ext uri="{D42A27DB-BD31-4B8C-83A1-F6EECF244321}">
                <p14:modId xmlns:p14="http://schemas.microsoft.com/office/powerpoint/2010/main" val="976275878"/>
              </p:ext>
            </p:extLst>
          </p:nvPr>
        </p:nvGraphicFramePr>
        <p:xfrm>
          <a:off x="419099" y="3034955"/>
          <a:ext cx="7696202" cy="2933701"/>
        </p:xfrm>
        <a:graphic>
          <a:graphicData uri="http://schemas.openxmlformats.org/drawingml/2006/table">
            <a:tbl>
              <a:tblPr firstRow="1" bandRow="1">
                <a:tableStyleId>{5940675A-B579-460E-94D1-54222C63F5DA}</a:tableStyleId>
              </a:tblPr>
              <a:tblGrid>
                <a:gridCol w="1689214">
                  <a:extLst>
                    <a:ext uri="{9D8B030D-6E8A-4147-A177-3AD203B41FA5}">
                      <a16:colId xmlns:a16="http://schemas.microsoft.com/office/drawing/2014/main" val="325642109"/>
                    </a:ext>
                  </a:extLst>
                </a:gridCol>
                <a:gridCol w="1556425">
                  <a:extLst>
                    <a:ext uri="{9D8B030D-6E8A-4147-A177-3AD203B41FA5}">
                      <a16:colId xmlns:a16="http://schemas.microsoft.com/office/drawing/2014/main" val="815985156"/>
                    </a:ext>
                  </a:extLst>
                </a:gridCol>
                <a:gridCol w="2122870">
                  <a:extLst>
                    <a:ext uri="{9D8B030D-6E8A-4147-A177-3AD203B41FA5}">
                      <a16:colId xmlns:a16="http://schemas.microsoft.com/office/drawing/2014/main" val="1109489225"/>
                    </a:ext>
                  </a:extLst>
                </a:gridCol>
                <a:gridCol w="2327693">
                  <a:extLst>
                    <a:ext uri="{9D8B030D-6E8A-4147-A177-3AD203B41FA5}">
                      <a16:colId xmlns:a16="http://schemas.microsoft.com/office/drawing/2014/main" val="738517967"/>
                    </a:ext>
                  </a:extLst>
                </a:gridCol>
              </a:tblGrid>
              <a:tr h="381233">
                <a:tc rowSpan="2">
                  <a:txBody>
                    <a:bodyPr/>
                    <a:lstStyle/>
                    <a:p>
                      <a:r>
                        <a:rPr lang="en-CA" sz="1400" b="1" dirty="0">
                          <a:solidFill>
                            <a:schemeClr val="bg1"/>
                          </a:solidFill>
                        </a:rPr>
                        <a:t>Outcomes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rowSpan="2">
                  <a:txBody>
                    <a:bodyPr/>
                    <a:lstStyle/>
                    <a:p>
                      <a:pPr algn="ctr"/>
                      <a:r>
                        <a:rPr lang="en-CA" sz="1400" b="1" dirty="0">
                          <a:solidFill>
                            <a:schemeClr val="bg1"/>
                          </a:solidFill>
                        </a:rPr>
                        <a:t>Relative effect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hMerge="1">
                  <a:txBody>
                    <a:bodyPr/>
                    <a:lstStyle/>
                    <a:p>
                      <a:endParaRPr lang="en-CA" sz="2400" dirty="0"/>
                    </a:p>
                  </a:txBody>
                  <a:tcPr/>
                </a:tc>
                <a:extLst>
                  <a:ext uri="{0D108BD9-81ED-4DB2-BD59-A6C34878D82A}">
                    <a16:rowId xmlns:a16="http://schemas.microsoft.com/office/drawing/2014/main" val="3135809784"/>
                  </a:ext>
                </a:extLst>
              </a:tr>
              <a:tr h="674490">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no antepartum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antepartum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674490">
                <a:tc>
                  <a:txBody>
                    <a:bodyPr/>
                    <a:lstStyle/>
                    <a:p>
                      <a:r>
                        <a:rPr lang="en-CA" sz="1400" dirty="0">
                          <a:solidFill>
                            <a:schemeClr val="tx1">
                              <a:lumMod val="50000"/>
                              <a:lumOff val="50000"/>
                            </a:schemeClr>
                          </a:solidFill>
                        </a:rPr>
                        <a:t>Recurrent VTE</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RR 0.39</a:t>
                      </a:r>
                    </a:p>
                    <a:p>
                      <a:pPr algn="ctr"/>
                      <a:r>
                        <a:rPr lang="en-CA" sz="1050" dirty="0">
                          <a:solidFill>
                            <a:schemeClr val="tx1">
                              <a:lumMod val="50000"/>
                              <a:lumOff val="50000"/>
                            </a:schemeClr>
                          </a:solidFill>
                        </a:rPr>
                        <a:t>(0.21 to 0.72)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27 out of 645 (4.2%)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26 fewer VTE per 1,000 </a:t>
                      </a:r>
                    </a:p>
                    <a:p>
                      <a:pPr algn="ctr"/>
                      <a:r>
                        <a:rPr lang="en-CA" sz="1400" dirty="0">
                          <a:solidFill>
                            <a:schemeClr val="tx1">
                              <a:lumMod val="50000"/>
                              <a:lumOff val="50000"/>
                            </a:schemeClr>
                          </a:solidFill>
                        </a:rPr>
                        <a:t>(12 fewer to 33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601744">
                <a:tc>
                  <a:txBody>
                    <a:bodyPr/>
                    <a:lstStyle/>
                    <a:p>
                      <a:r>
                        <a:rPr lang="en-CA" sz="1400" dirty="0">
                          <a:solidFill>
                            <a:schemeClr val="tx1">
                              <a:lumMod val="50000"/>
                              <a:lumOff val="50000"/>
                            </a:schemeClr>
                          </a:solidFill>
                        </a:rPr>
                        <a:t>Major bleeding, antepartum</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RR 0.34</a:t>
                      </a:r>
                    </a:p>
                    <a:p>
                      <a:pPr algn="ctr"/>
                      <a:r>
                        <a:rPr lang="en-CA" sz="1050" dirty="0">
                          <a:solidFill>
                            <a:schemeClr val="tx1">
                              <a:lumMod val="50000"/>
                              <a:lumOff val="50000"/>
                            </a:schemeClr>
                          </a:solidFill>
                        </a:rPr>
                        <a:t>(0.04 to 3.21)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3 out of 473 (0.6%)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4 fewer bleeds per 1,000</a:t>
                      </a:r>
                    </a:p>
                    <a:p>
                      <a:pPr algn="ctr"/>
                      <a:r>
                        <a:rPr lang="en-CA" sz="1400" dirty="0">
                          <a:solidFill>
                            <a:schemeClr val="tx1">
                              <a:lumMod val="50000"/>
                              <a:lumOff val="50000"/>
                            </a:schemeClr>
                          </a:solidFill>
                        </a:rPr>
                        <a:t>(6 fewer to 14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601744">
                <a:tc>
                  <a:txBody>
                    <a:bodyPr/>
                    <a:lstStyle/>
                    <a:p>
                      <a:r>
                        <a:rPr lang="en-CA" sz="1400" dirty="0">
                          <a:solidFill>
                            <a:schemeClr val="tx1">
                              <a:lumMod val="50000"/>
                              <a:lumOff val="50000"/>
                            </a:schemeClr>
                          </a:solidFill>
                        </a:rPr>
                        <a:t>Major bleeding, peripartum</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RR 0.82</a:t>
                      </a:r>
                    </a:p>
                    <a:p>
                      <a:pPr algn="ctr"/>
                      <a:r>
                        <a:rPr lang="en-CA" sz="1050" dirty="0">
                          <a:solidFill>
                            <a:schemeClr val="tx1">
                              <a:lumMod val="50000"/>
                              <a:lumOff val="50000"/>
                            </a:schemeClr>
                          </a:solidFill>
                        </a:rPr>
                        <a:t>(0.36 to 1.86)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12 out of 395 (3.0%)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5 fewer bleeds per 1,000</a:t>
                      </a:r>
                    </a:p>
                    <a:p>
                      <a:pPr algn="ctr"/>
                      <a:r>
                        <a:rPr lang="en-CA" sz="1400" dirty="0">
                          <a:solidFill>
                            <a:schemeClr val="tx1">
                              <a:lumMod val="50000"/>
                              <a:lumOff val="50000"/>
                            </a:schemeClr>
                          </a:solidFill>
                        </a:rPr>
                        <a:t>(19 fewer to 26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bl>
          </a:graphicData>
        </a:graphic>
      </p:graphicFrame>
      <p:sp>
        <p:nvSpPr>
          <p:cNvPr id="11" name="TextBox 10">
            <a:extLst>
              <a:ext uri="{FF2B5EF4-FFF2-40B4-BE49-F238E27FC236}">
                <a16:creationId xmlns:a16="http://schemas.microsoft.com/office/drawing/2014/main" id="{13579F0E-CA5D-41E8-948C-392384927A72}"/>
              </a:ext>
            </a:extLst>
          </p:cNvPr>
          <p:cNvSpPr txBox="1"/>
          <p:nvPr/>
        </p:nvSpPr>
        <p:spPr>
          <a:xfrm>
            <a:off x="8381999" y="3034955"/>
            <a:ext cx="2917372" cy="2308324"/>
          </a:xfrm>
          <a:prstGeom prst="rect">
            <a:avLst/>
          </a:prstGeom>
          <a:solidFill>
            <a:srgbClr val="FED9B0"/>
          </a:solidFill>
        </p:spPr>
        <p:txBody>
          <a:bodyPr wrap="square" rtlCol="0">
            <a:spAutoFit/>
          </a:bodyPr>
          <a:lstStyle/>
          <a:p>
            <a:r>
              <a:rPr lang="en-CA" sz="1600" dirty="0">
                <a:solidFill>
                  <a:schemeClr val="tx1">
                    <a:lumMod val="50000"/>
                    <a:lumOff val="50000"/>
                  </a:schemeClr>
                </a:solidFill>
              </a:rPr>
              <a:t>In pooled estimates, in the antepartum period the risks of recurrent VTE are:</a:t>
            </a:r>
          </a:p>
          <a:p>
            <a:pPr marL="342900" indent="-342900">
              <a:buFont typeface="Arial" panose="020B0604020202020204" pitchFamily="34" charset="0"/>
              <a:buChar char="•"/>
            </a:pPr>
            <a:r>
              <a:rPr lang="en-CA" sz="1600" b="1" u="sng" dirty="0">
                <a:solidFill>
                  <a:schemeClr val="tx1">
                    <a:lumMod val="50000"/>
                    <a:lumOff val="50000"/>
                  </a:schemeClr>
                </a:solidFill>
              </a:rPr>
              <a:t>Without</a:t>
            </a:r>
            <a:r>
              <a:rPr lang="en-CA" sz="1600" dirty="0">
                <a:solidFill>
                  <a:schemeClr val="tx1">
                    <a:lumMod val="50000"/>
                    <a:lumOff val="50000"/>
                  </a:schemeClr>
                </a:solidFill>
              </a:rPr>
              <a:t> antepartum prophylaxis: </a:t>
            </a:r>
            <a:r>
              <a:rPr lang="en-CA" sz="1600" b="1" dirty="0">
                <a:solidFill>
                  <a:schemeClr val="tx1">
                    <a:lumMod val="50000"/>
                    <a:lumOff val="50000"/>
                  </a:schemeClr>
                </a:solidFill>
              </a:rPr>
              <a:t>4.2% </a:t>
            </a:r>
            <a:r>
              <a:rPr lang="en-CA" sz="1600" dirty="0">
                <a:solidFill>
                  <a:schemeClr val="tx1">
                    <a:lumMod val="50000"/>
                    <a:lumOff val="50000"/>
                  </a:schemeClr>
                </a:solidFill>
              </a:rPr>
              <a:t>(95% CI, 0.3% to 6.0%)</a:t>
            </a:r>
          </a:p>
          <a:p>
            <a:pPr marL="342900" indent="-342900">
              <a:buFont typeface="Arial" panose="020B0604020202020204" pitchFamily="34" charset="0"/>
              <a:buChar char="•"/>
            </a:pPr>
            <a:r>
              <a:rPr lang="en-CA" sz="1600" b="1" u="sng" dirty="0">
                <a:solidFill>
                  <a:schemeClr val="tx1">
                    <a:lumMod val="50000"/>
                    <a:lumOff val="50000"/>
                  </a:schemeClr>
                </a:solidFill>
              </a:rPr>
              <a:t>With</a:t>
            </a:r>
            <a:r>
              <a:rPr lang="en-CA" sz="1600" dirty="0">
                <a:solidFill>
                  <a:schemeClr val="tx1">
                    <a:lumMod val="50000"/>
                    <a:lumOff val="50000"/>
                  </a:schemeClr>
                </a:solidFill>
              </a:rPr>
              <a:t> antepartum prophylaxis provided: </a:t>
            </a:r>
            <a:r>
              <a:rPr lang="en-CA" sz="1600" b="1" dirty="0">
                <a:solidFill>
                  <a:schemeClr val="tx1">
                    <a:lumMod val="50000"/>
                    <a:lumOff val="50000"/>
                  </a:schemeClr>
                </a:solidFill>
              </a:rPr>
              <a:t>0.9% </a:t>
            </a:r>
            <a:r>
              <a:rPr lang="en-CA" sz="1600" dirty="0">
                <a:solidFill>
                  <a:schemeClr val="tx1">
                    <a:lumMod val="50000"/>
                    <a:lumOff val="50000"/>
                  </a:schemeClr>
                </a:solidFill>
              </a:rPr>
              <a:t>(95% CI, 0.5% to 1.8%) </a:t>
            </a:r>
          </a:p>
        </p:txBody>
      </p:sp>
      <p:sp>
        <p:nvSpPr>
          <p:cNvPr id="5" name="Content Placeholder 4">
            <a:extLst>
              <a:ext uri="{FF2B5EF4-FFF2-40B4-BE49-F238E27FC236}">
                <a16:creationId xmlns:a16="http://schemas.microsoft.com/office/drawing/2014/main" id="{240DB512-BA53-CA48-AE34-41F19FC35AC2}"/>
              </a:ext>
            </a:extLst>
          </p:cNvPr>
          <p:cNvSpPr>
            <a:spLocks noGrp="1"/>
          </p:cNvSpPr>
          <p:nvPr>
            <p:ph idx="1"/>
          </p:nvPr>
        </p:nvSpPr>
        <p:spPr>
          <a:xfrm>
            <a:off x="419099" y="1875231"/>
            <a:ext cx="11206843" cy="3295102"/>
          </a:xfrm>
        </p:spPr>
        <p:txBody>
          <a:bodyPr/>
          <a:lstStyle/>
          <a:p>
            <a:pPr marL="0" indent="0">
              <a:buNone/>
            </a:pPr>
            <a:r>
              <a:rPr lang="en-CA" sz="2400" b="1" dirty="0">
                <a:solidFill>
                  <a:srgbClr val="0070C0"/>
                </a:solidFill>
              </a:rPr>
              <a:t>Antepartum prophylaxis </a:t>
            </a:r>
            <a:r>
              <a:rPr lang="en-CA" sz="2400" dirty="0"/>
              <a:t>compared with </a:t>
            </a:r>
            <a:r>
              <a:rPr lang="en-CA" sz="2400" b="1" dirty="0">
                <a:solidFill>
                  <a:srgbClr val="0070C0"/>
                </a:solidFill>
              </a:rPr>
              <a:t>no antepartum prophylaxis</a:t>
            </a:r>
            <a:r>
              <a:rPr lang="en-CA" sz="2400" dirty="0">
                <a:solidFill>
                  <a:srgbClr val="0070C0"/>
                </a:solidFill>
              </a:rPr>
              <a:t> </a:t>
            </a:r>
            <a:r>
              <a:rPr lang="en-CA" sz="2400" dirty="0"/>
              <a:t>in pregnant women with prior VTE:</a:t>
            </a:r>
          </a:p>
          <a:p>
            <a:pPr marL="0" indent="0">
              <a:buNone/>
            </a:pPr>
            <a:endParaRPr lang="en-US" sz="2400" dirty="0"/>
          </a:p>
        </p:txBody>
      </p:sp>
      <p:sp>
        <p:nvSpPr>
          <p:cNvPr id="13" name="Oval 12">
            <a:extLst>
              <a:ext uri="{FF2B5EF4-FFF2-40B4-BE49-F238E27FC236}">
                <a16:creationId xmlns:a16="http://schemas.microsoft.com/office/drawing/2014/main" id="{54C5AD2C-DB3C-3B49-B5A7-A62ADC9FDD61}"/>
              </a:ext>
            </a:extLst>
          </p:cNvPr>
          <p:cNvSpPr/>
          <p:nvPr/>
        </p:nvSpPr>
        <p:spPr>
          <a:xfrm>
            <a:off x="496522" y="436408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7391B74-404A-F142-B609-91237369737E}"/>
              </a:ext>
            </a:extLst>
          </p:cNvPr>
          <p:cNvSpPr/>
          <p:nvPr/>
        </p:nvSpPr>
        <p:spPr>
          <a:xfrm>
            <a:off x="496522" y="488255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A5148CD-0B8B-184A-9C78-03EDE02AFC4D}"/>
              </a:ext>
            </a:extLst>
          </p:cNvPr>
          <p:cNvSpPr/>
          <p:nvPr/>
        </p:nvSpPr>
        <p:spPr>
          <a:xfrm>
            <a:off x="496522" y="549529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B951F599-271D-A044-AB04-37695FBE5D30}"/>
              </a:ext>
            </a:extLst>
          </p:cNvPr>
          <p:cNvGrpSpPr/>
          <p:nvPr/>
        </p:nvGrpSpPr>
        <p:grpSpPr>
          <a:xfrm>
            <a:off x="8053457" y="6345076"/>
            <a:ext cx="4138543" cy="276999"/>
            <a:chOff x="6589222" y="6483927"/>
            <a:chExt cx="4138543" cy="276999"/>
          </a:xfrm>
        </p:grpSpPr>
        <p:sp>
          <p:nvSpPr>
            <p:cNvPr id="9" name="TextBox 8">
              <a:extLst>
                <a:ext uri="{FF2B5EF4-FFF2-40B4-BE49-F238E27FC236}">
                  <a16:creationId xmlns:a16="http://schemas.microsoft.com/office/drawing/2014/main" id="{29AC5030-7488-9645-883E-E064DB118AD4}"/>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0" name="Oval 9">
              <a:extLst>
                <a:ext uri="{FF2B5EF4-FFF2-40B4-BE49-F238E27FC236}">
                  <a16:creationId xmlns:a16="http://schemas.microsoft.com/office/drawing/2014/main" id="{F41DC99E-E049-9C48-BB55-78D10AC8AB1F}"/>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356C5FD-D439-AA4F-9C5B-3AC76425B843}"/>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D0154A0-B5A5-C847-A33D-65EFD3CE117A}"/>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81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7AF4B0B-745F-4E6D-8C8F-E5EEC7AE7F5E}"/>
              </a:ext>
            </a:extLst>
          </p:cNvPr>
          <p:cNvGraphicFramePr>
            <a:graphicFrameLocks noGrp="1"/>
          </p:cNvGraphicFramePr>
          <p:nvPr>
            <p:extLst>
              <p:ext uri="{D42A27DB-BD31-4B8C-83A1-F6EECF244321}">
                <p14:modId xmlns:p14="http://schemas.microsoft.com/office/powerpoint/2010/main" val="3322341549"/>
              </p:ext>
            </p:extLst>
          </p:nvPr>
        </p:nvGraphicFramePr>
        <p:xfrm>
          <a:off x="419101" y="3054644"/>
          <a:ext cx="7696200" cy="2895600"/>
        </p:xfrm>
        <a:graphic>
          <a:graphicData uri="http://schemas.openxmlformats.org/drawingml/2006/table">
            <a:tbl>
              <a:tblPr firstRow="1" bandRow="1">
                <a:tableStyleId>{5940675A-B579-460E-94D1-54222C63F5DA}</a:tableStyleId>
              </a:tblPr>
              <a:tblGrid>
                <a:gridCol w="1689213">
                  <a:extLst>
                    <a:ext uri="{9D8B030D-6E8A-4147-A177-3AD203B41FA5}">
                      <a16:colId xmlns:a16="http://schemas.microsoft.com/office/drawing/2014/main" val="325642109"/>
                    </a:ext>
                  </a:extLst>
                </a:gridCol>
                <a:gridCol w="1350810">
                  <a:extLst>
                    <a:ext uri="{9D8B030D-6E8A-4147-A177-3AD203B41FA5}">
                      <a16:colId xmlns:a16="http://schemas.microsoft.com/office/drawing/2014/main" val="815985156"/>
                    </a:ext>
                  </a:extLst>
                </a:gridCol>
                <a:gridCol w="2095943">
                  <a:extLst>
                    <a:ext uri="{9D8B030D-6E8A-4147-A177-3AD203B41FA5}">
                      <a16:colId xmlns:a16="http://schemas.microsoft.com/office/drawing/2014/main" val="1109489225"/>
                    </a:ext>
                  </a:extLst>
                </a:gridCol>
                <a:gridCol w="2560234">
                  <a:extLst>
                    <a:ext uri="{9D8B030D-6E8A-4147-A177-3AD203B41FA5}">
                      <a16:colId xmlns:a16="http://schemas.microsoft.com/office/drawing/2014/main" val="738517967"/>
                    </a:ext>
                  </a:extLst>
                </a:gridCol>
              </a:tblGrid>
              <a:tr h="380856">
                <a:tc rowSpan="2">
                  <a:txBody>
                    <a:bodyPr/>
                    <a:lstStyle/>
                    <a:p>
                      <a:r>
                        <a:rPr lang="en-CA" sz="1400" b="1" dirty="0">
                          <a:solidFill>
                            <a:schemeClr val="bg1"/>
                          </a:solidFill>
                        </a:rPr>
                        <a:t>Outcomes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rowSpan="2">
                  <a:txBody>
                    <a:bodyPr/>
                    <a:lstStyle/>
                    <a:p>
                      <a:pPr algn="ctr"/>
                      <a:r>
                        <a:rPr lang="en-CA" sz="1400" b="1" dirty="0">
                          <a:solidFill>
                            <a:schemeClr val="bg1"/>
                          </a:solidFill>
                        </a:rPr>
                        <a:t>Relative effect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hMerge="1">
                  <a:txBody>
                    <a:bodyPr/>
                    <a:lstStyle/>
                    <a:p>
                      <a:endParaRPr lang="en-CA" sz="2400" dirty="0"/>
                    </a:p>
                  </a:txBody>
                  <a:tcPr/>
                </a:tc>
                <a:extLst>
                  <a:ext uri="{0D108BD9-81ED-4DB2-BD59-A6C34878D82A}">
                    <a16:rowId xmlns:a16="http://schemas.microsoft.com/office/drawing/2014/main" val="3135809784"/>
                  </a:ext>
                </a:extLst>
              </a:tr>
              <a:tr h="673821">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no postpartum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postpartum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673821">
                <a:tc>
                  <a:txBody>
                    <a:bodyPr/>
                    <a:lstStyle/>
                    <a:p>
                      <a:r>
                        <a:rPr lang="en-CA" sz="1400" dirty="0">
                          <a:solidFill>
                            <a:schemeClr val="tx1">
                              <a:lumMod val="50000"/>
                              <a:lumOff val="50000"/>
                            </a:schemeClr>
                          </a:solidFill>
                        </a:rPr>
                        <a:t>Recurrent VTE</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RR 0.27</a:t>
                      </a:r>
                    </a:p>
                    <a:p>
                      <a:pPr algn="ctr"/>
                      <a:r>
                        <a:rPr lang="en-CA" sz="1050" dirty="0">
                          <a:solidFill>
                            <a:schemeClr val="tx1">
                              <a:lumMod val="50000"/>
                              <a:lumOff val="50000"/>
                            </a:schemeClr>
                          </a:solidFill>
                        </a:rPr>
                        <a:t>(0.15 to 0.49)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22 out of 337 (6.5%)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48 fewer VTE per 1,000 </a:t>
                      </a:r>
                    </a:p>
                    <a:p>
                      <a:pPr algn="ctr"/>
                      <a:r>
                        <a:rPr lang="en-CA" sz="1400" dirty="0">
                          <a:solidFill>
                            <a:schemeClr val="tx1">
                              <a:lumMod val="50000"/>
                              <a:lumOff val="50000"/>
                            </a:schemeClr>
                          </a:solidFill>
                        </a:rPr>
                        <a:t>(33 fewer to 55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83551">
                <a:tc>
                  <a:txBody>
                    <a:bodyPr/>
                    <a:lstStyle/>
                    <a:p>
                      <a:r>
                        <a:rPr lang="en-CA" sz="1400" dirty="0">
                          <a:solidFill>
                            <a:schemeClr val="tx1">
                              <a:lumMod val="50000"/>
                              <a:lumOff val="50000"/>
                            </a:schemeClr>
                          </a:solidFill>
                        </a:rPr>
                        <a:t>Major bleeding, postpartum</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RR 0.71</a:t>
                      </a:r>
                    </a:p>
                    <a:p>
                      <a:pPr algn="ctr"/>
                      <a:r>
                        <a:rPr lang="en-CA" sz="1050" dirty="0">
                          <a:solidFill>
                            <a:schemeClr val="tx1">
                              <a:lumMod val="50000"/>
                              <a:lumOff val="50000"/>
                            </a:schemeClr>
                          </a:solidFill>
                        </a:rPr>
                        <a:t>(0.03 to 14.70)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3 out of 473 (0.6%)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 fewer bleeds per 1,000</a:t>
                      </a:r>
                    </a:p>
                    <a:p>
                      <a:pPr algn="ctr"/>
                      <a:r>
                        <a:rPr lang="en-CA" sz="1400" dirty="0">
                          <a:solidFill>
                            <a:schemeClr val="tx1">
                              <a:lumMod val="50000"/>
                              <a:lumOff val="50000"/>
                            </a:schemeClr>
                          </a:solidFill>
                        </a:rPr>
                        <a:t>(0 fewer to 0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83551">
                <a:tc>
                  <a:txBody>
                    <a:bodyPr/>
                    <a:lstStyle/>
                    <a:p>
                      <a:r>
                        <a:rPr lang="en-CA" sz="1400" dirty="0">
                          <a:solidFill>
                            <a:schemeClr val="tx1">
                              <a:lumMod val="50000"/>
                              <a:lumOff val="50000"/>
                            </a:schemeClr>
                          </a:solidFill>
                        </a:rPr>
                        <a:t>Major bleeding, peripartum</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RR 0.82</a:t>
                      </a:r>
                    </a:p>
                    <a:p>
                      <a:pPr algn="ctr"/>
                      <a:r>
                        <a:rPr lang="en-CA" sz="1050" dirty="0">
                          <a:solidFill>
                            <a:schemeClr val="tx1">
                              <a:lumMod val="50000"/>
                              <a:lumOff val="50000"/>
                            </a:schemeClr>
                          </a:solidFill>
                        </a:rPr>
                        <a:t>(0.36 to 1.86)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12 out of 395 (3.0%)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5 fewer bleeds per 1,000</a:t>
                      </a:r>
                    </a:p>
                    <a:p>
                      <a:pPr algn="ctr"/>
                      <a:r>
                        <a:rPr lang="en-CA" sz="1400" dirty="0">
                          <a:solidFill>
                            <a:schemeClr val="tx1">
                              <a:lumMod val="50000"/>
                              <a:lumOff val="50000"/>
                            </a:schemeClr>
                          </a:solidFill>
                        </a:rPr>
                        <a:t>(19 fewer to 26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bl>
          </a:graphicData>
        </a:graphic>
      </p:graphicFrame>
      <p:sp>
        <p:nvSpPr>
          <p:cNvPr id="12" name="TextBox 11">
            <a:extLst>
              <a:ext uri="{FF2B5EF4-FFF2-40B4-BE49-F238E27FC236}">
                <a16:creationId xmlns:a16="http://schemas.microsoft.com/office/drawing/2014/main" id="{7558EBAE-FE2C-419C-B35E-06E738632C33}"/>
              </a:ext>
            </a:extLst>
          </p:cNvPr>
          <p:cNvSpPr txBox="1"/>
          <p:nvPr/>
        </p:nvSpPr>
        <p:spPr>
          <a:xfrm>
            <a:off x="8382000" y="3016544"/>
            <a:ext cx="2549836" cy="2554545"/>
          </a:xfrm>
          <a:prstGeom prst="rect">
            <a:avLst/>
          </a:prstGeom>
          <a:solidFill>
            <a:srgbClr val="FED9B0"/>
          </a:solidFill>
        </p:spPr>
        <p:txBody>
          <a:bodyPr wrap="square" rtlCol="0">
            <a:spAutoFit/>
          </a:bodyPr>
          <a:lstStyle/>
          <a:p>
            <a:r>
              <a:rPr lang="en-CA" sz="1600" dirty="0">
                <a:solidFill>
                  <a:schemeClr val="tx1">
                    <a:lumMod val="50000"/>
                    <a:lumOff val="50000"/>
                  </a:schemeClr>
                </a:solidFill>
              </a:rPr>
              <a:t>In pooled estimates, in the postpartum period the risks of recurrent VTE are:</a:t>
            </a:r>
          </a:p>
          <a:p>
            <a:pPr marL="342900" indent="-342900">
              <a:buFont typeface="Arial" panose="020B0604020202020204" pitchFamily="34" charset="0"/>
              <a:buChar char="•"/>
            </a:pPr>
            <a:r>
              <a:rPr lang="en-CA" sz="1600" b="1" u="sng" dirty="0">
                <a:solidFill>
                  <a:schemeClr val="tx1">
                    <a:lumMod val="50000"/>
                    <a:lumOff val="50000"/>
                  </a:schemeClr>
                </a:solidFill>
              </a:rPr>
              <a:t>Without</a:t>
            </a:r>
            <a:r>
              <a:rPr lang="en-CA" sz="1600" dirty="0">
                <a:solidFill>
                  <a:schemeClr val="tx1">
                    <a:lumMod val="50000"/>
                    <a:lumOff val="50000"/>
                  </a:schemeClr>
                </a:solidFill>
              </a:rPr>
              <a:t> antepartum prophylaxis: </a:t>
            </a:r>
            <a:r>
              <a:rPr lang="en-CA" sz="1600" b="1" dirty="0">
                <a:solidFill>
                  <a:schemeClr val="tx1">
                    <a:lumMod val="50000"/>
                    <a:lumOff val="50000"/>
                  </a:schemeClr>
                </a:solidFill>
              </a:rPr>
              <a:t>6.5% </a:t>
            </a:r>
            <a:r>
              <a:rPr lang="en-CA" sz="1600" dirty="0">
                <a:solidFill>
                  <a:schemeClr val="tx1">
                    <a:lumMod val="50000"/>
                    <a:lumOff val="50000"/>
                  </a:schemeClr>
                </a:solidFill>
              </a:rPr>
              <a:t>(95% CI, 4.3% to 9.7%)</a:t>
            </a:r>
          </a:p>
          <a:p>
            <a:pPr marL="342900" indent="-342900">
              <a:buFont typeface="Arial" panose="020B0604020202020204" pitchFamily="34" charset="0"/>
              <a:buChar char="•"/>
            </a:pPr>
            <a:r>
              <a:rPr lang="en-CA" sz="1600" b="1" u="sng" dirty="0">
                <a:solidFill>
                  <a:schemeClr val="tx1">
                    <a:lumMod val="50000"/>
                    <a:lumOff val="50000"/>
                  </a:schemeClr>
                </a:solidFill>
              </a:rPr>
              <a:t>With</a:t>
            </a:r>
            <a:r>
              <a:rPr lang="en-CA" sz="1600" dirty="0">
                <a:solidFill>
                  <a:schemeClr val="tx1">
                    <a:lumMod val="50000"/>
                    <a:lumOff val="50000"/>
                  </a:schemeClr>
                </a:solidFill>
              </a:rPr>
              <a:t> antepartum prophylaxis provided: </a:t>
            </a:r>
            <a:r>
              <a:rPr lang="en-CA" sz="1600" b="1" dirty="0">
                <a:solidFill>
                  <a:schemeClr val="tx1">
                    <a:lumMod val="50000"/>
                    <a:lumOff val="50000"/>
                  </a:schemeClr>
                </a:solidFill>
              </a:rPr>
              <a:t>1.8% </a:t>
            </a:r>
            <a:r>
              <a:rPr lang="en-CA" sz="1600" dirty="0">
                <a:solidFill>
                  <a:schemeClr val="tx1">
                    <a:lumMod val="50000"/>
                    <a:lumOff val="50000"/>
                  </a:schemeClr>
                </a:solidFill>
              </a:rPr>
              <a:t>(95% CI, 1.2% to 2.7%) </a:t>
            </a:r>
          </a:p>
        </p:txBody>
      </p:sp>
      <p:sp>
        <p:nvSpPr>
          <p:cNvPr id="5" name="Content Placeholder 4">
            <a:extLst>
              <a:ext uri="{FF2B5EF4-FFF2-40B4-BE49-F238E27FC236}">
                <a16:creationId xmlns:a16="http://schemas.microsoft.com/office/drawing/2014/main" id="{FD9FE0FD-8477-2D4E-B647-ADD442B4F7E7}"/>
              </a:ext>
            </a:extLst>
          </p:cNvPr>
          <p:cNvSpPr>
            <a:spLocks noGrp="1"/>
          </p:cNvSpPr>
          <p:nvPr>
            <p:ph idx="1"/>
          </p:nvPr>
        </p:nvSpPr>
        <p:spPr>
          <a:xfrm>
            <a:off x="419100" y="2033094"/>
            <a:ext cx="10972800" cy="1237175"/>
          </a:xfrm>
        </p:spPr>
        <p:txBody>
          <a:bodyPr/>
          <a:lstStyle/>
          <a:p>
            <a:pPr marL="0" indent="0">
              <a:buNone/>
            </a:pPr>
            <a:r>
              <a:rPr lang="en-CA" sz="2400" b="1" dirty="0">
                <a:solidFill>
                  <a:srgbClr val="0070C0"/>
                </a:solidFill>
              </a:rPr>
              <a:t>Postpartum prophylaxis </a:t>
            </a:r>
            <a:r>
              <a:rPr lang="en-CA" sz="2400" dirty="0"/>
              <a:t>compared with </a:t>
            </a:r>
            <a:r>
              <a:rPr lang="en-CA" sz="2400" b="1" dirty="0">
                <a:solidFill>
                  <a:srgbClr val="0070C0"/>
                </a:solidFill>
              </a:rPr>
              <a:t>no postpartum prophylaxis</a:t>
            </a:r>
            <a:r>
              <a:rPr lang="en-CA" sz="2400" dirty="0"/>
              <a:t> in pregnant women with prior VTE:</a:t>
            </a:r>
          </a:p>
          <a:p>
            <a:pPr marL="0" indent="0">
              <a:buNone/>
            </a:pPr>
            <a:endParaRPr lang="en-US" sz="2000" dirty="0"/>
          </a:p>
        </p:txBody>
      </p:sp>
      <p:sp>
        <p:nvSpPr>
          <p:cNvPr id="15" name="Oval 14">
            <a:extLst>
              <a:ext uri="{FF2B5EF4-FFF2-40B4-BE49-F238E27FC236}">
                <a16:creationId xmlns:a16="http://schemas.microsoft.com/office/drawing/2014/main" id="{A460FC80-8F9A-9E4A-8164-F54C14CA285D}"/>
              </a:ext>
            </a:extLst>
          </p:cNvPr>
          <p:cNvSpPr/>
          <p:nvPr/>
        </p:nvSpPr>
        <p:spPr>
          <a:xfrm>
            <a:off x="496522" y="434567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8F9F260-7599-E940-8CF1-C290032E6FA0}"/>
              </a:ext>
            </a:extLst>
          </p:cNvPr>
          <p:cNvSpPr/>
          <p:nvPr/>
        </p:nvSpPr>
        <p:spPr>
          <a:xfrm>
            <a:off x="496522" y="486414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48F89D9-487F-F242-B621-D347C3F83B48}"/>
              </a:ext>
            </a:extLst>
          </p:cNvPr>
          <p:cNvSpPr/>
          <p:nvPr/>
        </p:nvSpPr>
        <p:spPr>
          <a:xfrm>
            <a:off x="496522" y="547688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17EEA9CB-ED23-AC43-BE7C-000656D2145A}"/>
              </a:ext>
            </a:extLst>
          </p:cNvPr>
          <p:cNvGrpSpPr/>
          <p:nvPr/>
        </p:nvGrpSpPr>
        <p:grpSpPr>
          <a:xfrm>
            <a:off x="8053457" y="6345076"/>
            <a:ext cx="4138543" cy="276999"/>
            <a:chOff x="6589222" y="6483927"/>
            <a:chExt cx="4138543" cy="276999"/>
          </a:xfrm>
        </p:grpSpPr>
        <p:sp>
          <p:nvSpPr>
            <p:cNvPr id="10" name="TextBox 9">
              <a:extLst>
                <a:ext uri="{FF2B5EF4-FFF2-40B4-BE49-F238E27FC236}">
                  <a16:creationId xmlns:a16="http://schemas.microsoft.com/office/drawing/2014/main" id="{7DCE93B2-1834-F142-8E18-C69CC70125AE}"/>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1" name="Oval 10">
              <a:extLst>
                <a:ext uri="{FF2B5EF4-FFF2-40B4-BE49-F238E27FC236}">
                  <a16:creationId xmlns:a16="http://schemas.microsoft.com/office/drawing/2014/main" id="{167AFC40-8CB9-8448-95E1-E22A35830F61}"/>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82C56DE-216D-024B-93C3-03D8D41A988D}"/>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669CDD8-2ED1-404C-B19F-7BCB2C646C87}"/>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64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F9FC-31C6-4EE6-B533-446BC8DD1D5A}"/>
              </a:ext>
            </a:extLst>
          </p:cNvPr>
          <p:cNvSpPr>
            <a:spLocks noGrp="1"/>
          </p:cNvSpPr>
          <p:nvPr>
            <p:ph type="title"/>
          </p:nvPr>
        </p:nvSpPr>
        <p:spPr/>
        <p:txBody>
          <a:bodyPr/>
          <a:lstStyle/>
          <a:p>
            <a:r>
              <a:rPr lang="en-CA" dirty="0"/>
              <a:t>Case 1: Conclusion</a:t>
            </a:r>
          </a:p>
        </p:txBody>
      </p:sp>
      <p:sp>
        <p:nvSpPr>
          <p:cNvPr id="3" name="Content Placeholder 2">
            <a:extLst>
              <a:ext uri="{FF2B5EF4-FFF2-40B4-BE49-F238E27FC236}">
                <a16:creationId xmlns:a16="http://schemas.microsoft.com/office/drawing/2014/main" id="{F1A41364-04A8-42BC-AC4E-A86C1C0D93C3}"/>
              </a:ext>
            </a:extLst>
          </p:cNvPr>
          <p:cNvSpPr>
            <a:spLocks noGrp="1"/>
          </p:cNvSpPr>
          <p:nvPr>
            <p:ph idx="1"/>
          </p:nvPr>
        </p:nvSpPr>
        <p:spPr/>
        <p:txBody>
          <a:bodyPr>
            <a:normAutofit/>
          </a:bodyPr>
          <a:lstStyle/>
          <a:p>
            <a:r>
              <a:rPr lang="en-CA" sz="2400" dirty="0"/>
              <a:t>After careful consideration, your patient is started on </a:t>
            </a:r>
            <a:r>
              <a:rPr lang="en-CA" sz="2400" b="1" dirty="0"/>
              <a:t>antepartum and postpartum anticoagulant prophylaxis</a:t>
            </a:r>
            <a:r>
              <a:rPr lang="en-CA" sz="2400" dirty="0"/>
              <a:t> with prophylactic LMWH</a:t>
            </a:r>
          </a:p>
          <a:p>
            <a:endParaRPr lang="en-CA" sz="2400" dirty="0"/>
          </a:p>
          <a:p>
            <a:r>
              <a:rPr lang="en-CA" sz="2400" dirty="0"/>
              <a:t>The pregnancy proceeds without signs or symptoms of VTE recurrence</a:t>
            </a:r>
          </a:p>
        </p:txBody>
      </p:sp>
    </p:spTree>
    <p:extLst>
      <p:ext uri="{BB962C8B-B14F-4D97-AF65-F5344CB8AC3E}">
        <p14:creationId xmlns:p14="http://schemas.microsoft.com/office/powerpoint/2010/main" val="344400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a:lstStyle/>
          <a:p>
            <a:r>
              <a:rPr lang="en-CA" dirty="0"/>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p:txBody>
          <a:bodyPr>
            <a:normAutofit fontScale="92500" lnSpcReduction="20000"/>
          </a:bodyPr>
          <a:lstStyle/>
          <a:p>
            <a:pPr marL="514350" indent="-514350">
              <a:buFont typeface="+mj-lt"/>
              <a:buAutoNum type="arabicPeriod"/>
            </a:pPr>
            <a:r>
              <a:rPr lang="en-CA" dirty="0">
                <a:solidFill>
                  <a:schemeClr val="tx1">
                    <a:lumMod val="50000"/>
                    <a:lumOff val="50000"/>
                  </a:schemeClr>
                </a:solidFill>
              </a:rPr>
              <a:t>Prevention of VTE in Surgical Hospitalized Patients</a:t>
            </a:r>
          </a:p>
          <a:p>
            <a:pPr marL="514350" indent="-514350">
              <a:buFont typeface="+mj-lt"/>
              <a:buAutoNum type="arabicPeriod"/>
            </a:pPr>
            <a:r>
              <a:rPr lang="en-CA" dirty="0">
                <a:solidFill>
                  <a:schemeClr val="tx1">
                    <a:lumMod val="50000"/>
                    <a:lumOff val="50000"/>
                  </a:schemeClr>
                </a:solidFill>
              </a:rPr>
              <a:t>Prevention of VTE in Medical Hospitalized Patients</a:t>
            </a:r>
          </a:p>
          <a:p>
            <a:pPr marL="514350" indent="-514350">
              <a:buFont typeface="+mj-lt"/>
              <a:buAutoNum type="arabicPeriod"/>
            </a:pPr>
            <a:r>
              <a:rPr lang="en-CA" dirty="0">
                <a:solidFill>
                  <a:schemeClr val="tx1">
                    <a:lumMod val="50000"/>
                    <a:lumOff val="50000"/>
                  </a:schemeClr>
                </a:solidFill>
              </a:rPr>
              <a:t>Treatment of Acute VTE (DVT and PE)</a:t>
            </a:r>
          </a:p>
          <a:p>
            <a:pPr marL="514350" indent="-514350">
              <a:buFont typeface="+mj-lt"/>
              <a:buAutoNum type="arabicPeriod"/>
            </a:pPr>
            <a:r>
              <a:rPr lang="en-CA" dirty="0">
                <a:solidFill>
                  <a:schemeClr val="bg2">
                    <a:lumMod val="50000"/>
                  </a:schemeClr>
                </a:solidFill>
              </a:rPr>
              <a:t>Optimal Management of Anticoagulation Therapy</a:t>
            </a:r>
          </a:p>
          <a:p>
            <a:pPr marL="514350" indent="-514350">
              <a:buFont typeface="+mj-lt"/>
              <a:buAutoNum type="arabicPeriod"/>
            </a:pPr>
            <a:r>
              <a:rPr lang="en-CA" dirty="0">
                <a:solidFill>
                  <a:schemeClr val="tx1">
                    <a:lumMod val="50000"/>
                    <a:lumOff val="50000"/>
                  </a:schemeClr>
                </a:solidFill>
              </a:rPr>
              <a:t>Prevention and Treatment of VTE in Patients with Cancer</a:t>
            </a:r>
          </a:p>
          <a:p>
            <a:pPr marL="514350" indent="-514350">
              <a:buFont typeface="+mj-lt"/>
              <a:buAutoNum type="arabicPeriod"/>
            </a:pPr>
            <a:r>
              <a:rPr lang="en-CA" dirty="0">
                <a:solidFill>
                  <a:schemeClr val="tx1">
                    <a:lumMod val="50000"/>
                    <a:lumOff val="50000"/>
                  </a:schemeClr>
                </a:solidFill>
              </a:rPr>
              <a:t>Heparin-Induced Thrombocytopenia (HIT)</a:t>
            </a:r>
          </a:p>
          <a:p>
            <a:pPr marL="514350" indent="-514350">
              <a:buFont typeface="+mj-lt"/>
              <a:buAutoNum type="arabicPeriod"/>
            </a:pPr>
            <a:r>
              <a:rPr lang="en-CA" dirty="0">
                <a:solidFill>
                  <a:schemeClr val="tx1">
                    <a:lumMod val="50000"/>
                    <a:lumOff val="50000"/>
                  </a:schemeClr>
                </a:solidFill>
              </a:rPr>
              <a:t>Thrombophilia</a:t>
            </a:r>
          </a:p>
          <a:p>
            <a:pPr marL="514350" indent="-514350">
              <a:buFont typeface="+mj-lt"/>
              <a:buAutoNum type="arabicPeriod"/>
            </a:pPr>
            <a:r>
              <a:rPr lang="en-CA" dirty="0">
                <a:solidFill>
                  <a:schemeClr val="tx1">
                    <a:lumMod val="50000"/>
                    <a:lumOff val="50000"/>
                  </a:schemeClr>
                </a:solidFill>
              </a:rPr>
              <a:t>Pediatric VTE</a:t>
            </a:r>
          </a:p>
          <a:p>
            <a:pPr marL="514350" indent="-514350">
              <a:buFont typeface="+mj-lt"/>
              <a:buAutoNum type="arabicPeriod"/>
            </a:pPr>
            <a:r>
              <a:rPr lang="en-CA" b="1" dirty="0">
                <a:solidFill>
                  <a:schemeClr val="tx1"/>
                </a:solidFill>
              </a:rPr>
              <a:t>VTE in the Context of Pregnancy</a:t>
            </a:r>
          </a:p>
          <a:p>
            <a:pPr marL="514350" indent="-514350">
              <a:buFont typeface="+mj-lt"/>
              <a:buAutoNum type="arabicPeriod"/>
            </a:pPr>
            <a:r>
              <a:rPr lang="en-CA" dirty="0">
                <a:solidFill>
                  <a:schemeClr val="tx1">
                    <a:lumMod val="50000"/>
                    <a:lumOff val="50000"/>
                  </a:schemeClr>
                </a:solidFill>
              </a:rPr>
              <a:t>Diagnosis of VTE</a:t>
            </a:r>
          </a:p>
        </p:txBody>
      </p:sp>
    </p:spTree>
    <p:extLst>
      <p:ext uri="{BB962C8B-B14F-4D97-AF65-F5344CB8AC3E}">
        <p14:creationId xmlns:p14="http://schemas.microsoft.com/office/powerpoint/2010/main" val="114363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dirty="0"/>
              <a:t>Case 1: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0" y="1866900"/>
            <a:ext cx="11115208" cy="830997"/>
          </a:xfrm>
          <a:prstGeom prst="rect">
            <a:avLst/>
          </a:prstGeom>
          <a:solidFill>
            <a:srgbClr val="FEE2C4"/>
          </a:solidFill>
        </p:spPr>
        <p:txBody>
          <a:bodyPr wrap="square" rtlCol="0">
            <a:spAutoFit/>
          </a:bodyPr>
          <a:lstStyle/>
          <a:p>
            <a:r>
              <a:rPr lang="en-CA" sz="2400" dirty="0">
                <a:solidFill>
                  <a:schemeClr val="tx1">
                    <a:lumMod val="50000"/>
                    <a:lumOff val="50000"/>
                  </a:schemeClr>
                </a:solidFill>
              </a:rPr>
              <a:t>LMWH dosed either once or twice daily, without routine anti-</a:t>
            </a:r>
            <a:r>
              <a:rPr lang="en-CA" sz="2400" dirty="0" err="1">
                <a:solidFill>
                  <a:schemeClr val="tx1">
                    <a:lumMod val="50000"/>
                    <a:lumOff val="50000"/>
                  </a:schemeClr>
                </a:solidFill>
              </a:rPr>
              <a:t>Xa</a:t>
            </a:r>
            <a:r>
              <a:rPr lang="en-CA" sz="2400" dirty="0">
                <a:solidFill>
                  <a:schemeClr val="tx1">
                    <a:lumMod val="50000"/>
                    <a:lumOff val="50000"/>
                  </a:schemeClr>
                </a:solidFill>
              </a:rPr>
              <a:t> monitoring, is the preferred treatment for acute VTE in pregnancy</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1" y="2966219"/>
            <a:ext cx="11115208" cy="1200329"/>
          </a:xfrm>
          <a:prstGeom prst="rect">
            <a:avLst/>
          </a:prstGeom>
          <a:solidFill>
            <a:srgbClr val="FDDAAF"/>
          </a:solidFill>
        </p:spPr>
        <p:txBody>
          <a:bodyPr wrap="square" rtlCol="0">
            <a:spAutoFit/>
          </a:bodyPr>
          <a:lstStyle/>
          <a:p>
            <a:r>
              <a:rPr lang="en-CA" sz="2400" dirty="0">
                <a:solidFill>
                  <a:schemeClr val="tx1">
                    <a:lumMod val="50000"/>
                    <a:lumOff val="50000"/>
                  </a:schemeClr>
                </a:solidFill>
              </a:rPr>
              <a:t>Pregnant women who are receiving therapeutic LMWH for pregnancy-associated VTE should have a scheduled delivery to facilitate neuraxial anesthesia and reduce bleeding risk</a:t>
            </a:r>
          </a:p>
        </p:txBody>
      </p:sp>
      <p:sp>
        <p:nvSpPr>
          <p:cNvPr id="9" name="TextBox 8">
            <a:extLst>
              <a:ext uri="{FF2B5EF4-FFF2-40B4-BE49-F238E27FC236}">
                <a16:creationId xmlns:a16="http://schemas.microsoft.com/office/drawing/2014/main" id="{8D29FDD8-AEC6-4E3E-ADEA-A4D892E45FC4}"/>
              </a:ext>
            </a:extLst>
          </p:cNvPr>
          <p:cNvSpPr txBox="1"/>
          <p:nvPr/>
        </p:nvSpPr>
        <p:spPr>
          <a:xfrm>
            <a:off x="419101" y="4420851"/>
            <a:ext cx="11115208" cy="830997"/>
          </a:xfrm>
          <a:prstGeom prst="rect">
            <a:avLst/>
          </a:prstGeom>
          <a:solidFill>
            <a:srgbClr val="FEC27B"/>
          </a:solidFill>
        </p:spPr>
        <p:txBody>
          <a:bodyPr wrap="square" rtlCol="0">
            <a:spAutoFit/>
          </a:bodyPr>
          <a:lstStyle/>
          <a:p>
            <a:r>
              <a:rPr lang="en-CA" sz="2400" dirty="0">
                <a:solidFill>
                  <a:schemeClr val="tx1">
                    <a:lumMod val="50000"/>
                    <a:lumOff val="50000"/>
                  </a:schemeClr>
                </a:solidFill>
              </a:rPr>
              <a:t>Women with previous unprovoked VTE or VTE provoked by hormonal risk factors should receive antepartum and postpartum anticoagulant prophylaxis</a:t>
            </a:r>
          </a:p>
        </p:txBody>
      </p:sp>
    </p:spTree>
    <p:extLst>
      <p:ext uri="{BB962C8B-B14F-4D97-AF65-F5344CB8AC3E}">
        <p14:creationId xmlns:p14="http://schemas.microsoft.com/office/powerpoint/2010/main" val="2187565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u="sng" dirty="0"/>
              <a:t>Case 2: Deciding About Prophylaxis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sz="2400" dirty="0"/>
              <a:t>32 year old female, 12 weeks gestational age, 1</a:t>
            </a:r>
            <a:r>
              <a:rPr lang="en-CA" sz="2400" baseline="30000" dirty="0"/>
              <a:t>st</a:t>
            </a:r>
            <a:r>
              <a:rPr lang="en-CA" sz="2400" dirty="0"/>
              <a:t> pregnancy</a:t>
            </a:r>
          </a:p>
          <a:p>
            <a:pPr marL="0" indent="0">
              <a:buNone/>
            </a:pPr>
            <a:r>
              <a:rPr lang="en-CA" sz="2400" b="1" dirty="0">
                <a:solidFill>
                  <a:srgbClr val="E63E30"/>
                </a:solidFill>
              </a:rPr>
              <a:t>Past Medical History:</a:t>
            </a:r>
            <a:r>
              <a:rPr lang="en-CA" sz="2400" dirty="0">
                <a:solidFill>
                  <a:srgbClr val="E63E30"/>
                </a:solidFill>
              </a:rPr>
              <a:t> </a:t>
            </a:r>
            <a:r>
              <a:rPr lang="en-CA" sz="2400" dirty="0"/>
              <a:t>None. </a:t>
            </a:r>
            <a:endParaRPr lang="en-CA" sz="2400" b="1" dirty="0">
              <a:solidFill>
                <a:srgbClr val="FF0000"/>
              </a:solidFill>
            </a:endParaRPr>
          </a:p>
          <a:p>
            <a:pPr marL="0" indent="0">
              <a:buNone/>
            </a:pPr>
            <a:r>
              <a:rPr lang="en-CA" sz="2400" b="1" dirty="0">
                <a:solidFill>
                  <a:srgbClr val="E63E30"/>
                </a:solidFill>
              </a:rPr>
              <a:t>Medications:</a:t>
            </a:r>
            <a:r>
              <a:rPr lang="en-CA" sz="2400" dirty="0">
                <a:solidFill>
                  <a:srgbClr val="E63E30"/>
                </a:solidFill>
              </a:rPr>
              <a:t> </a:t>
            </a:r>
            <a:r>
              <a:rPr lang="en-CA" sz="2400" dirty="0"/>
              <a:t>Prenatal Vitamin</a:t>
            </a:r>
            <a:endParaRPr lang="en-CA" sz="2400" b="1" dirty="0">
              <a:solidFill>
                <a:srgbClr val="FF0000"/>
              </a:solidFill>
            </a:endParaRPr>
          </a:p>
          <a:p>
            <a:pPr marL="0" indent="0">
              <a:buNone/>
            </a:pPr>
            <a:r>
              <a:rPr lang="en-CA" sz="2400" b="1" dirty="0">
                <a:solidFill>
                  <a:srgbClr val="E63E30"/>
                </a:solidFill>
              </a:rPr>
              <a:t>You are assessing her in your clinic:</a:t>
            </a:r>
          </a:p>
          <a:p>
            <a:r>
              <a:rPr lang="en-CA" sz="2400" dirty="0"/>
              <a:t>She has no personal history of arterial or venous thrombosis</a:t>
            </a:r>
          </a:p>
          <a:p>
            <a:r>
              <a:rPr lang="en-CA" sz="2400" dirty="0"/>
              <a:t>There is a positive family history for VTE</a:t>
            </a:r>
          </a:p>
          <a:p>
            <a:pPr lvl="1"/>
            <a:r>
              <a:rPr lang="en-CA" sz="2000" dirty="0"/>
              <a:t>Mother: postpartum PE at age 32</a:t>
            </a:r>
          </a:p>
          <a:p>
            <a:pPr lvl="1"/>
            <a:r>
              <a:rPr lang="en-CA" sz="2000" dirty="0"/>
              <a:t>Mother’s sister: unprovoked DVT at age 34</a:t>
            </a:r>
          </a:p>
        </p:txBody>
      </p:sp>
      <p:sp>
        <p:nvSpPr>
          <p:cNvPr id="5" name="TextBox 4">
            <a:extLst>
              <a:ext uri="{FF2B5EF4-FFF2-40B4-BE49-F238E27FC236}">
                <a16:creationId xmlns:a16="http://schemas.microsoft.com/office/drawing/2014/main" id="{1363EB63-8452-470A-8B23-6068BDBE9204}"/>
              </a:ext>
            </a:extLst>
          </p:cNvPr>
          <p:cNvSpPr txBox="1"/>
          <p:nvPr/>
        </p:nvSpPr>
        <p:spPr>
          <a:xfrm>
            <a:off x="8537277" y="2054109"/>
            <a:ext cx="3009900" cy="1754326"/>
          </a:xfrm>
          <a:prstGeom prst="rect">
            <a:avLst/>
          </a:prstGeom>
          <a:solidFill>
            <a:srgbClr val="FEE2C4"/>
          </a:solidFill>
        </p:spPr>
        <p:txBody>
          <a:bodyPr wrap="square" rtlCol="0">
            <a:spAutoFit/>
          </a:bodyPr>
          <a:lstStyle/>
          <a:p>
            <a:r>
              <a:rPr lang="en-CA" dirty="0">
                <a:solidFill>
                  <a:schemeClr val="tx1">
                    <a:lumMod val="50000"/>
                    <a:lumOff val="50000"/>
                  </a:schemeClr>
                </a:solidFill>
              </a:rPr>
              <a:t>Both family members have been diagnosed with </a:t>
            </a:r>
            <a:r>
              <a:rPr lang="en-CA" b="1" dirty="0">
                <a:solidFill>
                  <a:schemeClr val="tx1">
                    <a:lumMod val="50000"/>
                    <a:lumOff val="50000"/>
                  </a:schemeClr>
                </a:solidFill>
              </a:rPr>
              <a:t>Antithrombin Deficiency</a:t>
            </a:r>
            <a:r>
              <a:rPr lang="en-CA" dirty="0">
                <a:solidFill>
                  <a:schemeClr val="tx1">
                    <a:lumMod val="50000"/>
                    <a:lumOff val="50000"/>
                  </a:schemeClr>
                </a:solidFill>
              </a:rPr>
              <a:t>; mother’s Antithrombin activity was 0.35 U/mL (normal &gt; 0.80 U/mL)</a:t>
            </a:r>
          </a:p>
        </p:txBody>
      </p:sp>
    </p:spTree>
    <p:extLst>
      <p:ext uri="{BB962C8B-B14F-4D97-AF65-F5344CB8AC3E}">
        <p14:creationId xmlns:p14="http://schemas.microsoft.com/office/powerpoint/2010/main" val="112442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757631"/>
            <a:ext cx="10972800" cy="4120818"/>
          </a:xfrm>
        </p:spPr>
        <p:txBody>
          <a:bodyPr>
            <a:noAutofit/>
          </a:bodyPr>
          <a:lstStyle/>
          <a:p>
            <a:pPr marL="0" indent="0">
              <a:buNone/>
            </a:pPr>
            <a:r>
              <a:rPr lang="en-CA" sz="2000" b="1" dirty="0"/>
              <a:t>Your patient has no personal history of VTE. There is a significant family history of VTE, and confirmed Antithrombin Deficiency. You arrange for testing, and your patient is found to have an Antithrombin activity of 0.38 U/mL (normal &gt; 0.80).</a:t>
            </a:r>
          </a:p>
          <a:p>
            <a:pPr marL="0" indent="0">
              <a:buNone/>
            </a:pPr>
            <a:endParaRPr lang="en-CA" sz="2000" b="1" dirty="0"/>
          </a:p>
          <a:p>
            <a:pPr marL="0" indent="0">
              <a:buNone/>
            </a:pPr>
            <a:r>
              <a:rPr lang="en-CA" sz="2000" b="1" dirty="0"/>
              <a:t>What would you suggest for prevention of pregnancy-associated VTE during her first pregnancy?</a:t>
            </a:r>
            <a:endParaRPr lang="en-CA" sz="2000" dirty="0"/>
          </a:p>
          <a:p>
            <a:pPr marL="514350" indent="-514350">
              <a:buAutoNum type="alphaUcPeriod"/>
            </a:pPr>
            <a:endParaRPr lang="en-CA" sz="2000" dirty="0"/>
          </a:p>
          <a:p>
            <a:pPr marL="514350" indent="-514350">
              <a:buFont typeface="Arial" panose="020B0604020202020204" pitchFamily="34" charset="0"/>
              <a:buAutoNum type="alphaUcPeriod"/>
            </a:pPr>
            <a:r>
              <a:rPr lang="en-CA" sz="2000" dirty="0"/>
              <a:t>No prophylactic anticoagulation is recommended</a:t>
            </a:r>
          </a:p>
          <a:p>
            <a:pPr marL="514350" indent="-514350">
              <a:buFont typeface="Arial" panose="020B0604020202020204" pitchFamily="34" charset="0"/>
              <a:buAutoNum type="alphaUcPeriod"/>
            </a:pPr>
            <a:r>
              <a:rPr lang="en-CA" sz="2000" dirty="0"/>
              <a:t>Serial bilateral leg ultrasound and treatment only if recurrent DVT is diagnosed</a:t>
            </a:r>
          </a:p>
          <a:p>
            <a:pPr marL="514350" indent="-514350">
              <a:buFont typeface="Arial" panose="020B0604020202020204" pitchFamily="34" charset="0"/>
              <a:buAutoNum type="alphaUcPeriod"/>
            </a:pPr>
            <a:r>
              <a:rPr lang="en-CA" sz="2000" dirty="0"/>
              <a:t>Antepartum anticoagulant prophylaxis only</a:t>
            </a:r>
          </a:p>
          <a:p>
            <a:pPr marL="514350" indent="-514350">
              <a:buFont typeface="Arial" panose="020B0604020202020204" pitchFamily="34" charset="0"/>
              <a:buAutoNum type="alphaUcPeriod"/>
            </a:pPr>
            <a:r>
              <a:rPr lang="en-CA" sz="2000" dirty="0"/>
              <a:t>Postpartum anticoagulant prophylaxis only</a:t>
            </a:r>
          </a:p>
          <a:p>
            <a:pPr marL="514350" indent="-514350">
              <a:buFont typeface="Arial" panose="020B0604020202020204" pitchFamily="34" charset="0"/>
              <a:buAutoNum type="alphaUcPeriod"/>
            </a:pPr>
            <a:r>
              <a:rPr lang="en-CA" sz="2000" dirty="0"/>
              <a:t>Antepartum and postpartum anticoagulant prophylaxis</a:t>
            </a:r>
          </a:p>
        </p:txBody>
      </p:sp>
      <p:sp>
        <p:nvSpPr>
          <p:cNvPr id="4" name="Rectangle 3">
            <a:extLst>
              <a:ext uri="{FF2B5EF4-FFF2-40B4-BE49-F238E27FC236}">
                <a16:creationId xmlns:a16="http://schemas.microsoft.com/office/drawing/2014/main" id="{99BAD767-7BAB-4B53-9712-EA8DCDE89366}"/>
              </a:ext>
            </a:extLst>
          </p:cNvPr>
          <p:cNvSpPr/>
          <p:nvPr/>
        </p:nvSpPr>
        <p:spPr>
          <a:xfrm>
            <a:off x="257016" y="5264057"/>
            <a:ext cx="7725293" cy="3833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Tree>
    <p:extLst>
      <p:ext uri="{BB962C8B-B14F-4D97-AF65-F5344CB8AC3E}">
        <p14:creationId xmlns:p14="http://schemas.microsoft.com/office/powerpoint/2010/main" val="29297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E9BDF27-3AD4-4F8D-959B-13551C6C2CA3}"/>
              </a:ext>
            </a:extLst>
          </p:cNvPr>
          <p:cNvGraphicFramePr>
            <a:graphicFrameLocks noGrp="1"/>
          </p:cNvGraphicFramePr>
          <p:nvPr>
            <p:extLst>
              <p:ext uri="{D42A27DB-BD31-4B8C-83A1-F6EECF244321}">
                <p14:modId xmlns:p14="http://schemas.microsoft.com/office/powerpoint/2010/main" val="2709659055"/>
              </p:ext>
            </p:extLst>
          </p:nvPr>
        </p:nvGraphicFramePr>
        <p:xfrm>
          <a:off x="419101" y="2675850"/>
          <a:ext cx="7696201" cy="3412308"/>
        </p:xfrm>
        <a:graphic>
          <a:graphicData uri="http://schemas.openxmlformats.org/drawingml/2006/table">
            <a:tbl>
              <a:tblPr firstRow="1" bandRow="1">
                <a:tableStyleId>{5940675A-B579-460E-94D1-54222C63F5DA}</a:tableStyleId>
              </a:tblPr>
              <a:tblGrid>
                <a:gridCol w="2759128">
                  <a:extLst>
                    <a:ext uri="{9D8B030D-6E8A-4147-A177-3AD203B41FA5}">
                      <a16:colId xmlns:a16="http://schemas.microsoft.com/office/drawing/2014/main" val="798233405"/>
                    </a:ext>
                  </a:extLst>
                </a:gridCol>
                <a:gridCol w="1522281">
                  <a:extLst>
                    <a:ext uri="{9D8B030D-6E8A-4147-A177-3AD203B41FA5}">
                      <a16:colId xmlns:a16="http://schemas.microsoft.com/office/drawing/2014/main" val="2435890269"/>
                    </a:ext>
                  </a:extLst>
                </a:gridCol>
                <a:gridCol w="1893381">
                  <a:extLst>
                    <a:ext uri="{9D8B030D-6E8A-4147-A177-3AD203B41FA5}">
                      <a16:colId xmlns:a16="http://schemas.microsoft.com/office/drawing/2014/main" val="2088784181"/>
                    </a:ext>
                  </a:extLst>
                </a:gridCol>
                <a:gridCol w="1521411">
                  <a:extLst>
                    <a:ext uri="{9D8B030D-6E8A-4147-A177-3AD203B41FA5}">
                      <a16:colId xmlns:a16="http://schemas.microsoft.com/office/drawing/2014/main" val="3216752206"/>
                    </a:ext>
                  </a:extLst>
                </a:gridCol>
              </a:tblGrid>
              <a:tr h="520721">
                <a:tc>
                  <a:txBody>
                    <a:bodyPr/>
                    <a:lstStyle/>
                    <a:p>
                      <a:r>
                        <a:rPr lang="en-CA" sz="1400" b="1" dirty="0">
                          <a:solidFill>
                            <a:schemeClr val="bg1"/>
                          </a:solidFill>
                        </a:rPr>
                        <a:t>Hereditary Thrombophilia in Patient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Family History of VTE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Antepartum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Postpartum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2944206801"/>
                  </a:ext>
                </a:extLst>
              </a:tr>
              <a:tr h="426769">
                <a:tc rowSpan="2">
                  <a:txBody>
                    <a:bodyPr/>
                    <a:lstStyle/>
                    <a:p>
                      <a:r>
                        <a:rPr lang="en-CA" sz="1400" b="0" dirty="0">
                          <a:solidFill>
                            <a:schemeClr val="tx1">
                              <a:lumMod val="50000"/>
                              <a:lumOff val="50000"/>
                            </a:schemeClr>
                          </a:solidFill>
                        </a:rPr>
                        <a:t>Heterozygous PGM</a:t>
                      </a:r>
                    </a:p>
                    <a:p>
                      <a:r>
                        <a:rPr lang="en-CA" sz="1400" b="1" i="1" dirty="0">
                          <a:solidFill>
                            <a:schemeClr val="tx1">
                              <a:lumMod val="50000"/>
                              <a:lumOff val="50000"/>
                            </a:schemeClr>
                          </a:solidFill>
                        </a:rPr>
                        <a:t>or</a:t>
                      </a:r>
                    </a:p>
                    <a:p>
                      <a:r>
                        <a:rPr lang="en-CA" sz="1400" b="0" dirty="0">
                          <a:solidFill>
                            <a:schemeClr val="tx1">
                              <a:lumMod val="50000"/>
                              <a:lumOff val="50000"/>
                            </a:schemeClr>
                          </a:solidFill>
                        </a:rPr>
                        <a:t>Heterozygous Factor V Leiden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6026554"/>
                  </a:ext>
                </a:extLst>
              </a:tr>
              <a:tr h="42676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794445"/>
                  </a:ext>
                </a:extLst>
              </a:tr>
              <a:tr h="426769">
                <a:tc rowSpan="2">
                  <a:txBody>
                    <a:bodyPr/>
                    <a:lstStyle/>
                    <a:p>
                      <a:r>
                        <a:rPr lang="en-CA" sz="1400" b="0" dirty="0">
                          <a:solidFill>
                            <a:schemeClr val="tx1">
                              <a:lumMod val="50000"/>
                              <a:lumOff val="50000"/>
                            </a:schemeClr>
                          </a:solidFill>
                        </a:rPr>
                        <a:t>Protein S Deficiency</a:t>
                      </a:r>
                    </a:p>
                    <a:p>
                      <a:r>
                        <a:rPr lang="en-CA" sz="1400" b="1" i="1" dirty="0">
                          <a:solidFill>
                            <a:schemeClr val="tx1">
                              <a:lumMod val="50000"/>
                              <a:lumOff val="50000"/>
                            </a:schemeClr>
                          </a:solidFill>
                        </a:rPr>
                        <a:t>or </a:t>
                      </a:r>
                    </a:p>
                    <a:p>
                      <a:r>
                        <a:rPr lang="en-CA" sz="1400" b="0" dirty="0">
                          <a:solidFill>
                            <a:schemeClr val="tx1">
                              <a:lumMod val="50000"/>
                              <a:lumOff val="50000"/>
                            </a:schemeClr>
                          </a:solidFill>
                        </a:rPr>
                        <a:t>Protein C Deficiency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721270"/>
                  </a:ext>
                </a:extLst>
              </a:tr>
              <a:tr h="757742">
                <a:tc vMerge="1">
                  <a:txBody>
                    <a:bodyPr/>
                    <a:lstStyle/>
                    <a:p>
                      <a:endParaRPr lang="en-CA" sz="220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884820"/>
                  </a:ext>
                </a:extLst>
              </a:tr>
              <a:tr h="426769">
                <a:tc rowSpan="2">
                  <a:txBody>
                    <a:bodyPr/>
                    <a:lstStyle/>
                    <a:p>
                      <a:r>
                        <a:rPr lang="en-CA" sz="1400" b="0" dirty="0">
                          <a:solidFill>
                            <a:schemeClr val="tx1">
                              <a:lumMod val="50000"/>
                              <a:lumOff val="50000"/>
                            </a:schemeClr>
                          </a:solidFill>
                        </a:rPr>
                        <a:t>Antithrombin Deficiency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Yes</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9816159"/>
                  </a:ext>
                </a:extLst>
              </a:tr>
              <a:tr h="426769">
                <a:tc vMerge="1">
                  <a:txBody>
                    <a:bodyPr/>
                    <a:lstStyle/>
                    <a:p>
                      <a:endParaRPr lang="en-CA" sz="220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l"/>
                      <a:r>
                        <a:rPr lang="en-CA" sz="1400" dirty="0">
                          <a:solidFill>
                            <a:schemeClr val="tx1">
                              <a:lumMod val="50000"/>
                              <a:lumOff val="50000"/>
                            </a:schemeClr>
                          </a:solidFill>
                        </a:rPr>
                        <a:t>No</a:t>
                      </a:r>
                    </a:p>
                  </a:txBody>
                  <a:tcPr marL="82296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1146316"/>
                  </a:ext>
                </a:extLst>
              </a:tr>
            </a:tbl>
          </a:graphicData>
        </a:graphic>
      </p:graphicFrame>
      <p:sp>
        <p:nvSpPr>
          <p:cNvPr id="4" name="Rectangle 3">
            <a:extLst>
              <a:ext uri="{FF2B5EF4-FFF2-40B4-BE49-F238E27FC236}">
                <a16:creationId xmlns:a16="http://schemas.microsoft.com/office/drawing/2014/main" id="{0C67A629-F83E-4863-882A-96A44ABF3C18}"/>
              </a:ext>
            </a:extLst>
          </p:cNvPr>
          <p:cNvSpPr/>
          <p:nvPr/>
        </p:nvSpPr>
        <p:spPr>
          <a:xfrm>
            <a:off x="3206173" y="5248637"/>
            <a:ext cx="4909128" cy="3879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C894D22D-9851-4327-B006-A256B9C88B0F}"/>
              </a:ext>
            </a:extLst>
          </p:cNvPr>
          <p:cNvSpPr txBox="1"/>
          <p:nvPr/>
        </p:nvSpPr>
        <p:spPr>
          <a:xfrm>
            <a:off x="8382001" y="4061792"/>
            <a:ext cx="3676650" cy="2031325"/>
          </a:xfrm>
          <a:prstGeom prst="rect">
            <a:avLst/>
          </a:prstGeom>
          <a:solidFill>
            <a:srgbClr val="C9D7AF"/>
          </a:solidFill>
        </p:spPr>
        <p:txBody>
          <a:bodyPr wrap="square" rtlCol="0">
            <a:spAutoFit/>
          </a:bodyPr>
          <a:lstStyle/>
          <a:p>
            <a:r>
              <a:rPr lang="en-CA" b="1" u="sng" dirty="0">
                <a:solidFill>
                  <a:schemeClr val="tx1">
                    <a:lumMod val="50000"/>
                    <a:lumOff val="50000"/>
                  </a:schemeClr>
                </a:solidFill>
              </a:rPr>
              <a:t>Our patient:</a:t>
            </a:r>
            <a:endParaRPr lang="en-CA" dirty="0">
              <a:solidFill>
                <a:schemeClr val="tx1">
                  <a:lumMod val="50000"/>
                  <a:lumOff val="50000"/>
                </a:schemeClr>
              </a:solidFill>
            </a:endParaRPr>
          </a:p>
          <a:p>
            <a:r>
              <a:rPr lang="en-CA" b="1" i="1" dirty="0">
                <a:solidFill>
                  <a:schemeClr val="tx1">
                    <a:lumMod val="50000"/>
                    <a:lumOff val="50000"/>
                  </a:schemeClr>
                </a:solidFill>
              </a:rPr>
              <a:t>Antithrombin deficiency with (+) family history</a:t>
            </a:r>
            <a:r>
              <a:rPr lang="en-CA" dirty="0">
                <a:solidFill>
                  <a:schemeClr val="tx1">
                    <a:lumMod val="50000"/>
                    <a:lumOff val="50000"/>
                  </a:schemeClr>
                </a:solidFill>
              </a:rPr>
              <a:t>.</a:t>
            </a:r>
          </a:p>
          <a:p>
            <a:r>
              <a:rPr lang="en-CA" dirty="0">
                <a:solidFill>
                  <a:schemeClr val="tx1">
                    <a:lumMod val="50000"/>
                    <a:lumOff val="50000"/>
                  </a:schemeClr>
                </a:solidFill>
              </a:rPr>
              <a:t>Her estimated risk of VTE is 2.7% antepartum, 4.8% postpartum which exceed risk thresholds for prophylaxis.</a:t>
            </a:r>
          </a:p>
        </p:txBody>
      </p:sp>
      <p:sp>
        <p:nvSpPr>
          <p:cNvPr id="9" name="TextBox 8">
            <a:extLst>
              <a:ext uri="{FF2B5EF4-FFF2-40B4-BE49-F238E27FC236}">
                <a16:creationId xmlns:a16="http://schemas.microsoft.com/office/drawing/2014/main" id="{FF9C4364-6479-4089-A575-314214224368}"/>
              </a:ext>
            </a:extLst>
          </p:cNvPr>
          <p:cNvSpPr txBox="1"/>
          <p:nvPr/>
        </p:nvSpPr>
        <p:spPr>
          <a:xfrm>
            <a:off x="8382001" y="2675850"/>
            <a:ext cx="3676650" cy="1216993"/>
          </a:xfrm>
          <a:prstGeom prst="rect">
            <a:avLst/>
          </a:prstGeom>
          <a:solidFill>
            <a:srgbClr val="FEE2C4"/>
          </a:solidFill>
        </p:spPr>
        <p:txBody>
          <a:bodyPr wrap="square" rtlCol="0">
            <a:spAutoFit/>
          </a:bodyPr>
          <a:lstStyle/>
          <a:p>
            <a:r>
              <a:rPr lang="en-CA" dirty="0">
                <a:solidFill>
                  <a:schemeClr val="tx1">
                    <a:lumMod val="50000"/>
                    <a:lumOff val="50000"/>
                  </a:schemeClr>
                </a:solidFill>
              </a:rPr>
              <a:t>These recommendations were made based on a VTE risk threshold of </a:t>
            </a:r>
            <a:r>
              <a:rPr lang="en-CA" b="1" dirty="0">
                <a:solidFill>
                  <a:schemeClr val="tx1">
                    <a:lumMod val="50000"/>
                    <a:lumOff val="50000"/>
                  </a:schemeClr>
                </a:solidFill>
              </a:rPr>
              <a:t>2% antepartum </a:t>
            </a:r>
            <a:r>
              <a:rPr lang="en-CA" dirty="0">
                <a:solidFill>
                  <a:schemeClr val="tx1">
                    <a:lumMod val="50000"/>
                    <a:lumOff val="50000"/>
                  </a:schemeClr>
                </a:solidFill>
              </a:rPr>
              <a:t>and </a:t>
            </a:r>
            <a:r>
              <a:rPr lang="en-CA" b="1" dirty="0">
                <a:solidFill>
                  <a:schemeClr val="tx1">
                    <a:lumMod val="50000"/>
                    <a:lumOff val="50000"/>
                  </a:schemeClr>
                </a:solidFill>
              </a:rPr>
              <a:t>1% postpartum </a:t>
            </a:r>
            <a:r>
              <a:rPr lang="en-CA" dirty="0">
                <a:solidFill>
                  <a:schemeClr val="tx1">
                    <a:lumMod val="50000"/>
                    <a:lumOff val="50000"/>
                  </a:schemeClr>
                </a:solidFill>
              </a:rPr>
              <a:t>for recommending LMWH prophylaxis</a:t>
            </a:r>
          </a:p>
        </p:txBody>
      </p:sp>
      <p:sp>
        <p:nvSpPr>
          <p:cNvPr id="2" name="Title 1">
            <a:extLst>
              <a:ext uri="{FF2B5EF4-FFF2-40B4-BE49-F238E27FC236}">
                <a16:creationId xmlns:a16="http://schemas.microsoft.com/office/drawing/2014/main" id="{6BB63A02-11D4-4540-A6B0-B6B99821475F}"/>
              </a:ext>
            </a:extLst>
          </p:cNvPr>
          <p:cNvSpPr>
            <a:spLocks noGrp="1"/>
          </p:cNvSpPr>
          <p:nvPr>
            <p:ph type="title"/>
          </p:nvPr>
        </p:nvSpPr>
        <p:spPr/>
        <p:txBody>
          <a:bodyPr/>
          <a:lstStyle/>
          <a:p>
            <a:r>
              <a:rPr lang="en-CA" sz="2800" dirty="0"/>
              <a:t>Recommendation</a:t>
            </a:r>
            <a:br>
              <a:rPr lang="en-CA" sz="2800" dirty="0"/>
            </a:br>
            <a:endParaRPr lang="en-US" dirty="0"/>
          </a:p>
        </p:txBody>
      </p:sp>
      <p:sp>
        <p:nvSpPr>
          <p:cNvPr id="5" name="Content Placeholder 4">
            <a:extLst>
              <a:ext uri="{FF2B5EF4-FFF2-40B4-BE49-F238E27FC236}">
                <a16:creationId xmlns:a16="http://schemas.microsoft.com/office/drawing/2014/main" id="{182F47D7-0E68-294D-B6A7-CEB672FAEFE4}"/>
              </a:ext>
            </a:extLst>
          </p:cNvPr>
          <p:cNvSpPr>
            <a:spLocks noGrp="1"/>
          </p:cNvSpPr>
          <p:nvPr>
            <p:ph idx="1"/>
          </p:nvPr>
        </p:nvSpPr>
        <p:spPr>
          <a:xfrm>
            <a:off x="419100" y="2033094"/>
            <a:ext cx="10251686" cy="848329"/>
          </a:xfrm>
        </p:spPr>
        <p:txBody>
          <a:bodyPr/>
          <a:lstStyle/>
          <a:p>
            <a:pPr marL="0" indent="0">
              <a:buNone/>
            </a:pPr>
            <a:r>
              <a:rPr lang="en-CA" sz="2400" dirty="0"/>
              <a:t>For women who </a:t>
            </a:r>
            <a:r>
              <a:rPr lang="en-CA" sz="2400" b="1" u="sng" dirty="0"/>
              <a:t>do not</a:t>
            </a:r>
            <a:r>
              <a:rPr lang="en-CA" sz="2400" dirty="0"/>
              <a:t> have a personal history of VTE, the panel recommends:</a:t>
            </a:r>
          </a:p>
          <a:p>
            <a:pPr marL="0" indent="0">
              <a:buNone/>
            </a:pPr>
            <a:endParaRPr lang="en-US" sz="2400" dirty="0"/>
          </a:p>
        </p:txBody>
      </p:sp>
      <p:sp>
        <p:nvSpPr>
          <p:cNvPr id="24" name="Oval 23">
            <a:extLst>
              <a:ext uri="{FF2B5EF4-FFF2-40B4-BE49-F238E27FC236}">
                <a16:creationId xmlns:a16="http://schemas.microsoft.com/office/drawing/2014/main" id="{9F010244-18F1-6F48-85E3-DED1E2B6FA63}"/>
              </a:ext>
            </a:extLst>
          </p:cNvPr>
          <p:cNvSpPr/>
          <p:nvPr/>
        </p:nvSpPr>
        <p:spPr>
          <a:xfrm>
            <a:off x="5323707" y="334211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FC6C15C-7349-244E-92C8-797D3D0CA0DE}"/>
              </a:ext>
            </a:extLst>
          </p:cNvPr>
          <p:cNvSpPr/>
          <p:nvPr/>
        </p:nvSpPr>
        <p:spPr>
          <a:xfrm>
            <a:off x="5323707" y="376273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6DF47C0-8FF3-0542-8DC5-38749ED2A1A5}"/>
              </a:ext>
            </a:extLst>
          </p:cNvPr>
          <p:cNvSpPr/>
          <p:nvPr/>
        </p:nvSpPr>
        <p:spPr>
          <a:xfrm>
            <a:off x="5323707" y="419250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BCED790-E15A-4B44-8FBA-1BACC31C2218}"/>
              </a:ext>
            </a:extLst>
          </p:cNvPr>
          <p:cNvSpPr/>
          <p:nvPr/>
        </p:nvSpPr>
        <p:spPr>
          <a:xfrm>
            <a:off x="5323707" y="477771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B84B2FBE-7F5B-6949-B678-E54290CFDD05}"/>
              </a:ext>
            </a:extLst>
          </p:cNvPr>
          <p:cNvSpPr/>
          <p:nvPr/>
        </p:nvSpPr>
        <p:spPr>
          <a:xfrm>
            <a:off x="5323707" y="536293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6D2F1447-EB57-7049-94C5-BFDCE8037C80}"/>
              </a:ext>
            </a:extLst>
          </p:cNvPr>
          <p:cNvSpPr/>
          <p:nvPr/>
        </p:nvSpPr>
        <p:spPr>
          <a:xfrm>
            <a:off x="5323707" y="578355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BC0947F-C17A-314D-B631-1B7245EEEE82}"/>
              </a:ext>
            </a:extLst>
          </p:cNvPr>
          <p:cNvSpPr/>
          <p:nvPr/>
        </p:nvSpPr>
        <p:spPr>
          <a:xfrm>
            <a:off x="7152507" y="334211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71E3C31F-1301-B24D-AD97-EAE8EA6DD541}"/>
              </a:ext>
            </a:extLst>
          </p:cNvPr>
          <p:cNvSpPr/>
          <p:nvPr/>
        </p:nvSpPr>
        <p:spPr>
          <a:xfrm>
            <a:off x="7152507" y="376273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796176B-C9C8-1948-B5E2-AC19217AF057}"/>
              </a:ext>
            </a:extLst>
          </p:cNvPr>
          <p:cNvSpPr/>
          <p:nvPr/>
        </p:nvSpPr>
        <p:spPr>
          <a:xfrm>
            <a:off x="7152507" y="419250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BC0ADC5-C177-0347-96CF-B3EDEC40D14C}"/>
              </a:ext>
            </a:extLst>
          </p:cNvPr>
          <p:cNvSpPr/>
          <p:nvPr/>
        </p:nvSpPr>
        <p:spPr>
          <a:xfrm>
            <a:off x="7152507" y="477771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B6059A7-00F4-A947-8EE0-7A1CD5BECE32}"/>
              </a:ext>
            </a:extLst>
          </p:cNvPr>
          <p:cNvSpPr/>
          <p:nvPr/>
        </p:nvSpPr>
        <p:spPr>
          <a:xfrm>
            <a:off x="7152507" y="536293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73B07E1-456B-3049-825E-D3CDB4B31263}"/>
              </a:ext>
            </a:extLst>
          </p:cNvPr>
          <p:cNvSpPr/>
          <p:nvPr/>
        </p:nvSpPr>
        <p:spPr>
          <a:xfrm>
            <a:off x="7152507" y="578355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405DA62-8B2F-5743-9C31-632643324FFB}"/>
              </a:ext>
            </a:extLst>
          </p:cNvPr>
          <p:cNvGrpSpPr/>
          <p:nvPr/>
        </p:nvGrpSpPr>
        <p:grpSpPr>
          <a:xfrm>
            <a:off x="8053457" y="6345076"/>
            <a:ext cx="4138543" cy="276999"/>
            <a:chOff x="6589222" y="6483927"/>
            <a:chExt cx="4138543" cy="276999"/>
          </a:xfrm>
        </p:grpSpPr>
        <p:sp>
          <p:nvSpPr>
            <p:cNvPr id="21" name="TextBox 20">
              <a:extLst>
                <a:ext uri="{FF2B5EF4-FFF2-40B4-BE49-F238E27FC236}">
                  <a16:creationId xmlns:a16="http://schemas.microsoft.com/office/drawing/2014/main" id="{73DD4F53-8485-D444-AC17-AADA58D6D244}"/>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2" name="Oval 21">
              <a:extLst>
                <a:ext uri="{FF2B5EF4-FFF2-40B4-BE49-F238E27FC236}">
                  <a16:creationId xmlns:a16="http://schemas.microsoft.com/office/drawing/2014/main" id="{53A9EFE1-8023-1F48-9E8B-B10B420E74E6}"/>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16E85AA-0B11-164D-B2F4-304C0A5342BE}"/>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B508E5E-C50E-634E-9FC9-428F18EE0C69}"/>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080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AE2C450-576F-43D7-B93B-7CCFFCCCB413}"/>
              </a:ext>
            </a:extLst>
          </p:cNvPr>
          <p:cNvGraphicFramePr>
            <a:graphicFrameLocks noGrp="1"/>
          </p:cNvGraphicFramePr>
          <p:nvPr>
            <p:extLst>
              <p:ext uri="{D42A27DB-BD31-4B8C-83A1-F6EECF244321}">
                <p14:modId xmlns:p14="http://schemas.microsoft.com/office/powerpoint/2010/main" val="2819740139"/>
              </p:ext>
            </p:extLst>
          </p:nvPr>
        </p:nvGraphicFramePr>
        <p:xfrm>
          <a:off x="2158999" y="2702052"/>
          <a:ext cx="7696201" cy="3206865"/>
        </p:xfrm>
        <a:graphic>
          <a:graphicData uri="http://schemas.openxmlformats.org/drawingml/2006/table">
            <a:tbl>
              <a:tblPr firstRow="1" bandRow="1">
                <a:tableStyleId>{5940675A-B579-460E-94D1-54222C63F5DA}</a:tableStyleId>
              </a:tblPr>
              <a:tblGrid>
                <a:gridCol w="2759129">
                  <a:extLst>
                    <a:ext uri="{9D8B030D-6E8A-4147-A177-3AD203B41FA5}">
                      <a16:colId xmlns:a16="http://schemas.microsoft.com/office/drawing/2014/main" val="166792335"/>
                    </a:ext>
                  </a:extLst>
                </a:gridCol>
                <a:gridCol w="1522280">
                  <a:extLst>
                    <a:ext uri="{9D8B030D-6E8A-4147-A177-3AD203B41FA5}">
                      <a16:colId xmlns:a16="http://schemas.microsoft.com/office/drawing/2014/main" val="839506104"/>
                    </a:ext>
                  </a:extLst>
                </a:gridCol>
                <a:gridCol w="1721556">
                  <a:extLst>
                    <a:ext uri="{9D8B030D-6E8A-4147-A177-3AD203B41FA5}">
                      <a16:colId xmlns:a16="http://schemas.microsoft.com/office/drawing/2014/main" val="9796129"/>
                    </a:ext>
                  </a:extLst>
                </a:gridCol>
                <a:gridCol w="1693236">
                  <a:extLst>
                    <a:ext uri="{9D8B030D-6E8A-4147-A177-3AD203B41FA5}">
                      <a16:colId xmlns:a16="http://schemas.microsoft.com/office/drawing/2014/main" val="3746436289"/>
                    </a:ext>
                  </a:extLst>
                </a:gridCol>
              </a:tblGrid>
              <a:tr h="469816">
                <a:tc>
                  <a:txBody>
                    <a:bodyPr/>
                    <a:lstStyle/>
                    <a:p>
                      <a:r>
                        <a:rPr lang="en-CA" sz="1400" b="1" dirty="0">
                          <a:solidFill>
                            <a:schemeClr val="bg1"/>
                          </a:solidFill>
                        </a:rPr>
                        <a:t>Hereditary Thrombophilia in Patient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Family History of VTE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Antepartum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a:txBody>
                    <a:bodyPr/>
                    <a:lstStyle/>
                    <a:p>
                      <a:pPr algn="ctr"/>
                      <a:r>
                        <a:rPr lang="en-CA" sz="1400" b="1" dirty="0">
                          <a:solidFill>
                            <a:schemeClr val="bg1"/>
                          </a:solidFill>
                        </a:rPr>
                        <a:t>Postpartum Prophylaxis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821960881"/>
                  </a:ext>
                </a:extLst>
              </a:tr>
              <a:tr h="469816">
                <a:tc rowSpan="2">
                  <a:txBody>
                    <a:bodyPr/>
                    <a:lstStyle/>
                    <a:p>
                      <a:r>
                        <a:rPr lang="en-CA" sz="1400" b="0" dirty="0">
                          <a:solidFill>
                            <a:schemeClr val="tx1">
                              <a:lumMod val="50000"/>
                              <a:lumOff val="50000"/>
                            </a:schemeClr>
                          </a:solidFill>
                        </a:rPr>
                        <a:t>Homozygous PGM</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 formal recommendation**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73721908"/>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No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549168"/>
                  </a:ext>
                </a:extLst>
              </a:tr>
              <a:tr h="434109">
                <a:tc rowSpan="2">
                  <a:txBody>
                    <a:bodyPr/>
                    <a:lstStyle/>
                    <a:p>
                      <a:r>
                        <a:rPr lang="en-CA" sz="1400" b="0" dirty="0">
                          <a:solidFill>
                            <a:schemeClr val="tx1">
                              <a:lumMod val="50000"/>
                              <a:lumOff val="50000"/>
                            </a:schemeClr>
                          </a:solidFill>
                        </a:rPr>
                        <a:t>Homozygous Factor V Leiden</a:t>
                      </a:r>
                    </a:p>
                    <a:p>
                      <a:endParaRPr lang="en-CA" sz="1400" b="0" dirty="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5792167"/>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963423"/>
                  </a:ext>
                </a:extLst>
              </a:tr>
              <a:tr h="434109">
                <a:tc rowSpan="2">
                  <a:txBody>
                    <a:bodyPr/>
                    <a:lstStyle/>
                    <a:p>
                      <a:r>
                        <a:rPr lang="en-CA" sz="1400" b="0" dirty="0">
                          <a:solidFill>
                            <a:schemeClr val="tx1">
                              <a:lumMod val="50000"/>
                              <a:lumOff val="50000"/>
                            </a:schemeClr>
                          </a:solidFill>
                        </a:rPr>
                        <a:t>Combined thrombophilia</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4852358"/>
                  </a:ext>
                </a:extLst>
              </a:tr>
              <a:tr h="434109">
                <a:tc vMerge="1">
                  <a:txBody>
                    <a:bodyPr/>
                    <a:lstStyle/>
                    <a:p>
                      <a:endParaRPr lang="en-CA" sz="2200" b="0" dirty="0"/>
                    </a:p>
                  </a:txBody>
                  <a:tcPr/>
                </a:tc>
                <a:tc>
                  <a:txBody>
                    <a:bodyPr/>
                    <a:lstStyle/>
                    <a:p>
                      <a:pPr algn="ctr"/>
                      <a:r>
                        <a:rPr lang="en-CA" sz="1400" dirty="0">
                          <a:solidFill>
                            <a:schemeClr val="tx1">
                              <a:lumMod val="50000"/>
                              <a:lumOff val="50000"/>
                            </a:schemeClr>
                          </a:solidFill>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Yes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9966874"/>
                  </a:ext>
                </a:extLst>
              </a:tr>
            </a:tbl>
          </a:graphicData>
        </a:graphic>
      </p:graphicFrame>
      <p:sp>
        <p:nvSpPr>
          <p:cNvPr id="7" name="TextBox 6">
            <a:extLst>
              <a:ext uri="{FF2B5EF4-FFF2-40B4-BE49-F238E27FC236}">
                <a16:creationId xmlns:a16="http://schemas.microsoft.com/office/drawing/2014/main" id="{30C32D0F-DB26-43FC-ADE1-7F2A6221686A}"/>
              </a:ext>
            </a:extLst>
          </p:cNvPr>
          <p:cNvSpPr txBox="1"/>
          <p:nvPr/>
        </p:nvSpPr>
        <p:spPr>
          <a:xfrm>
            <a:off x="419100" y="6043972"/>
            <a:ext cx="7235734" cy="523220"/>
          </a:xfrm>
          <a:prstGeom prst="rect">
            <a:avLst/>
          </a:prstGeom>
          <a:noFill/>
        </p:spPr>
        <p:txBody>
          <a:bodyPr wrap="square" rtlCol="0">
            <a:spAutoFit/>
          </a:bodyPr>
          <a:lstStyle/>
          <a:p>
            <a:r>
              <a:rPr lang="en-CA" sz="1400" dirty="0">
                <a:solidFill>
                  <a:schemeClr val="tx1">
                    <a:lumMod val="50000"/>
                    <a:lumOff val="50000"/>
                  </a:schemeClr>
                </a:solidFill>
              </a:rPr>
              <a:t>**No formal recommendation as no family studies available in homozygous PGM. However, panel members favor antepartum prophylaxis given VTE risk estimates</a:t>
            </a:r>
          </a:p>
        </p:txBody>
      </p:sp>
      <p:sp>
        <p:nvSpPr>
          <p:cNvPr id="2" name="Title 1">
            <a:extLst>
              <a:ext uri="{FF2B5EF4-FFF2-40B4-BE49-F238E27FC236}">
                <a16:creationId xmlns:a16="http://schemas.microsoft.com/office/drawing/2014/main" id="{AB4166A6-6D46-2045-AACD-F0F6953CC5FE}"/>
              </a:ext>
            </a:extLst>
          </p:cNvPr>
          <p:cNvSpPr>
            <a:spLocks noGrp="1"/>
          </p:cNvSpPr>
          <p:nvPr>
            <p:ph type="title"/>
          </p:nvPr>
        </p:nvSpPr>
        <p:spPr/>
        <p:txBody>
          <a:bodyPr/>
          <a:lstStyle/>
          <a:p>
            <a:r>
              <a:rPr lang="en-CA" sz="2800" dirty="0"/>
              <a:t>Recommendation</a:t>
            </a:r>
            <a:br>
              <a:rPr lang="en-CA" sz="2800" dirty="0"/>
            </a:br>
            <a:endParaRPr lang="en-US" dirty="0"/>
          </a:p>
        </p:txBody>
      </p:sp>
      <p:sp>
        <p:nvSpPr>
          <p:cNvPr id="4" name="Content Placeholder 3">
            <a:extLst>
              <a:ext uri="{FF2B5EF4-FFF2-40B4-BE49-F238E27FC236}">
                <a16:creationId xmlns:a16="http://schemas.microsoft.com/office/drawing/2014/main" id="{235B6317-80F1-8742-B974-E1B0DC7F964E}"/>
              </a:ext>
            </a:extLst>
          </p:cNvPr>
          <p:cNvSpPr>
            <a:spLocks noGrp="1"/>
          </p:cNvSpPr>
          <p:nvPr>
            <p:ph idx="1"/>
          </p:nvPr>
        </p:nvSpPr>
        <p:spPr>
          <a:xfrm>
            <a:off x="419100" y="2033095"/>
            <a:ext cx="10972800" cy="723934"/>
          </a:xfrm>
        </p:spPr>
        <p:txBody>
          <a:bodyPr/>
          <a:lstStyle/>
          <a:p>
            <a:pPr marL="0" indent="0">
              <a:buNone/>
            </a:pPr>
            <a:r>
              <a:rPr lang="en-CA" sz="2400" dirty="0"/>
              <a:t>For women who </a:t>
            </a:r>
            <a:r>
              <a:rPr lang="en-CA" sz="2400" b="1" u="sng" dirty="0"/>
              <a:t>do not</a:t>
            </a:r>
            <a:r>
              <a:rPr lang="en-CA" sz="2400" dirty="0"/>
              <a:t> have a personal history of VTE, the panel recommends:</a:t>
            </a:r>
          </a:p>
          <a:p>
            <a:pPr marL="0" indent="0">
              <a:buNone/>
            </a:pPr>
            <a:endParaRPr lang="en-US" sz="2400" dirty="0"/>
          </a:p>
        </p:txBody>
      </p:sp>
      <p:sp>
        <p:nvSpPr>
          <p:cNvPr id="18" name="Oval 17">
            <a:extLst>
              <a:ext uri="{FF2B5EF4-FFF2-40B4-BE49-F238E27FC236}">
                <a16:creationId xmlns:a16="http://schemas.microsoft.com/office/drawing/2014/main" id="{97E5E82E-9CDB-B043-BA7C-B5C222F541F9}"/>
              </a:ext>
            </a:extLst>
          </p:cNvPr>
          <p:cNvSpPr/>
          <p:nvPr/>
        </p:nvSpPr>
        <p:spPr>
          <a:xfrm>
            <a:off x="6740305" y="331470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B862684-AA25-EB4F-B0D1-46A880399F98}"/>
              </a:ext>
            </a:extLst>
          </p:cNvPr>
          <p:cNvSpPr/>
          <p:nvPr/>
        </p:nvSpPr>
        <p:spPr>
          <a:xfrm>
            <a:off x="6981310" y="387257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17D7CE3-B870-B542-8926-518E665B4160}"/>
              </a:ext>
            </a:extLst>
          </p:cNvPr>
          <p:cNvSpPr/>
          <p:nvPr/>
        </p:nvSpPr>
        <p:spPr>
          <a:xfrm>
            <a:off x="6981310" y="433040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98F9326-48EF-B144-838B-445EB1982149}"/>
              </a:ext>
            </a:extLst>
          </p:cNvPr>
          <p:cNvSpPr/>
          <p:nvPr/>
        </p:nvSpPr>
        <p:spPr>
          <a:xfrm>
            <a:off x="6981310" y="47587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8250F41-7803-2849-B9BB-EC20107E2DB6}"/>
              </a:ext>
            </a:extLst>
          </p:cNvPr>
          <p:cNvSpPr/>
          <p:nvPr/>
        </p:nvSpPr>
        <p:spPr>
          <a:xfrm>
            <a:off x="6981310" y="518718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1315CB5-0933-DB45-8984-481B5D648AEB}"/>
              </a:ext>
            </a:extLst>
          </p:cNvPr>
          <p:cNvSpPr/>
          <p:nvPr/>
        </p:nvSpPr>
        <p:spPr>
          <a:xfrm>
            <a:off x="6981310" y="56155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7C1F132-E336-CA4B-BCC4-5A2464C90A63}"/>
              </a:ext>
            </a:extLst>
          </p:cNvPr>
          <p:cNvSpPr/>
          <p:nvPr/>
        </p:nvSpPr>
        <p:spPr>
          <a:xfrm>
            <a:off x="8682526" y="340233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15C640BD-7CED-8A46-852A-4EAE409F9F0D}"/>
              </a:ext>
            </a:extLst>
          </p:cNvPr>
          <p:cNvSpPr/>
          <p:nvPr/>
        </p:nvSpPr>
        <p:spPr>
          <a:xfrm>
            <a:off x="8682526" y="387257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53E3F90-2932-C44C-A4DA-5F879137DA6C}"/>
              </a:ext>
            </a:extLst>
          </p:cNvPr>
          <p:cNvSpPr/>
          <p:nvPr/>
        </p:nvSpPr>
        <p:spPr>
          <a:xfrm>
            <a:off x="8682526" y="4309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71F6D89-3A52-1D4F-BCA5-380F1D0A1447}"/>
              </a:ext>
            </a:extLst>
          </p:cNvPr>
          <p:cNvSpPr/>
          <p:nvPr/>
        </p:nvSpPr>
        <p:spPr>
          <a:xfrm>
            <a:off x="8682526" y="473870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0E70A73-064C-124E-A7EF-D6D8AD66BB7E}"/>
              </a:ext>
            </a:extLst>
          </p:cNvPr>
          <p:cNvSpPr/>
          <p:nvPr/>
        </p:nvSpPr>
        <p:spPr>
          <a:xfrm>
            <a:off x="8682526" y="517507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C899BCF-2DC9-EA46-94C0-8B7F38E81CC3}"/>
              </a:ext>
            </a:extLst>
          </p:cNvPr>
          <p:cNvSpPr/>
          <p:nvPr/>
        </p:nvSpPr>
        <p:spPr>
          <a:xfrm>
            <a:off x="8682526" y="559570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9BCD6BE3-AE53-C849-B4C5-D299A8F50ABF}"/>
              </a:ext>
            </a:extLst>
          </p:cNvPr>
          <p:cNvGrpSpPr/>
          <p:nvPr/>
        </p:nvGrpSpPr>
        <p:grpSpPr>
          <a:xfrm>
            <a:off x="8053457" y="6345076"/>
            <a:ext cx="4138543" cy="276999"/>
            <a:chOff x="6589222" y="6483927"/>
            <a:chExt cx="4138543" cy="276999"/>
          </a:xfrm>
        </p:grpSpPr>
        <p:sp>
          <p:nvSpPr>
            <p:cNvPr id="31" name="TextBox 30">
              <a:extLst>
                <a:ext uri="{FF2B5EF4-FFF2-40B4-BE49-F238E27FC236}">
                  <a16:creationId xmlns:a16="http://schemas.microsoft.com/office/drawing/2014/main" id="{918D1C72-ED9C-3C47-B497-D2E078284EBD}"/>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32" name="Oval 31">
              <a:extLst>
                <a:ext uri="{FF2B5EF4-FFF2-40B4-BE49-F238E27FC236}">
                  <a16:creationId xmlns:a16="http://schemas.microsoft.com/office/drawing/2014/main" id="{FE3C2775-2A60-5F41-8803-B25F67C8A187}"/>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6B33C65-2F0F-6846-BF94-1EE4854E3A00}"/>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27FC37B9-EA28-2248-A98F-A035F80BF9B2}"/>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8484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p:txBody>
          <a:bodyPr>
            <a:noAutofit/>
          </a:bodyPr>
          <a:lstStyle/>
          <a:p>
            <a:pPr marL="0" indent="0">
              <a:buNone/>
            </a:pPr>
            <a:r>
              <a:rPr lang="en-CA" sz="2000" b="1" dirty="0"/>
              <a:t>Your patient requires antepartum and postpartum anticoagulant prophylaxis.</a:t>
            </a:r>
          </a:p>
          <a:p>
            <a:pPr marL="0" indent="0">
              <a:buNone/>
            </a:pPr>
            <a:endParaRPr lang="en-CA" sz="2000" b="1" dirty="0"/>
          </a:p>
          <a:p>
            <a:pPr marL="0" indent="0">
              <a:buNone/>
            </a:pPr>
            <a:r>
              <a:rPr lang="en-CA" sz="2000" b="1" dirty="0"/>
              <a:t>What dose of prophylactic LMWH is suggested for patients requiring antepartum and postpartum prophylaxis?</a:t>
            </a:r>
          </a:p>
          <a:p>
            <a:pPr marL="514350" indent="-514350">
              <a:buAutoNum type="alphaUcPeriod"/>
            </a:pPr>
            <a:endParaRPr lang="en-CA" sz="2000" dirty="0"/>
          </a:p>
          <a:p>
            <a:pPr marL="514350" indent="-514350">
              <a:buFont typeface="Arial" panose="020B0604020202020204" pitchFamily="34" charset="0"/>
              <a:buAutoNum type="alphaUcPeriod"/>
            </a:pPr>
            <a:r>
              <a:rPr lang="en-CA" sz="2000" dirty="0"/>
              <a:t>Antepartum: standard dose, Postpartum: standard dose</a:t>
            </a:r>
          </a:p>
          <a:p>
            <a:pPr marL="514350" indent="-514350">
              <a:buFont typeface="Arial" panose="020B0604020202020204" pitchFamily="34" charset="0"/>
              <a:buAutoNum type="alphaUcPeriod"/>
            </a:pPr>
            <a:r>
              <a:rPr lang="en-CA" sz="2000" dirty="0"/>
              <a:t>Antepartum: standard dose, Postpartum: intermediate dose</a:t>
            </a:r>
          </a:p>
          <a:p>
            <a:pPr marL="514350" indent="-514350">
              <a:buFont typeface="Arial" panose="020B0604020202020204" pitchFamily="34" charset="0"/>
              <a:buAutoNum type="alphaUcPeriod"/>
            </a:pPr>
            <a:r>
              <a:rPr lang="en-CA" sz="2000" dirty="0"/>
              <a:t>Antepartum: intermediate dose, Postpartum: intermediate dose</a:t>
            </a:r>
          </a:p>
          <a:p>
            <a:pPr marL="514350" indent="-514350">
              <a:buFont typeface="Arial" panose="020B0604020202020204" pitchFamily="34" charset="0"/>
              <a:buAutoNum type="alphaUcPeriod"/>
            </a:pPr>
            <a:r>
              <a:rPr lang="en-CA" sz="2000" dirty="0"/>
              <a:t>Antepartum: intermediate dose, Postpartum: therapeutic dose</a:t>
            </a:r>
          </a:p>
        </p:txBody>
      </p:sp>
      <p:sp>
        <p:nvSpPr>
          <p:cNvPr id="4" name="Rectangle 3">
            <a:extLst>
              <a:ext uri="{FF2B5EF4-FFF2-40B4-BE49-F238E27FC236}">
                <a16:creationId xmlns:a16="http://schemas.microsoft.com/office/drawing/2014/main" id="{99BAD767-7BAB-4B53-9712-EA8DCDE89366}"/>
              </a:ext>
            </a:extLst>
          </p:cNvPr>
          <p:cNvSpPr/>
          <p:nvPr/>
        </p:nvSpPr>
        <p:spPr>
          <a:xfrm>
            <a:off x="221430" y="3743342"/>
            <a:ext cx="7438828" cy="7506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Tree>
    <p:extLst>
      <p:ext uri="{BB962C8B-B14F-4D97-AF65-F5344CB8AC3E}">
        <p14:creationId xmlns:p14="http://schemas.microsoft.com/office/powerpoint/2010/main" val="21457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696326" y="704589"/>
            <a:ext cx="11333748" cy="226047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200" dirty="0"/>
          </a:p>
        </p:txBody>
      </p:sp>
      <p:sp>
        <p:nvSpPr>
          <p:cNvPr id="10" name="TextBox 9">
            <a:extLst>
              <a:ext uri="{FF2B5EF4-FFF2-40B4-BE49-F238E27FC236}">
                <a16:creationId xmlns:a16="http://schemas.microsoft.com/office/drawing/2014/main" id="{4070B17A-A135-4943-B823-95747CB5CBAF}"/>
              </a:ext>
            </a:extLst>
          </p:cNvPr>
          <p:cNvSpPr txBox="1"/>
          <p:nvPr/>
        </p:nvSpPr>
        <p:spPr>
          <a:xfrm>
            <a:off x="385844" y="4066693"/>
            <a:ext cx="6290260" cy="1569660"/>
          </a:xfrm>
          <a:prstGeom prst="rect">
            <a:avLst/>
          </a:prstGeom>
          <a:noFill/>
          <a:ln>
            <a:noFill/>
          </a:ln>
        </p:spPr>
        <p:txBody>
          <a:bodyPr wrap="square" rtlCol="0">
            <a:spAutoFit/>
          </a:bodyPr>
          <a:lstStyle/>
          <a:p>
            <a:r>
              <a:rPr lang="en-CA" sz="1600" b="1" dirty="0">
                <a:solidFill>
                  <a:schemeClr val="tx1">
                    <a:lumMod val="50000"/>
                    <a:lumOff val="50000"/>
                  </a:schemeClr>
                </a:solidFill>
              </a:rPr>
              <a:t>Remarks:</a:t>
            </a:r>
            <a:endParaRPr lang="en-CA" sz="1600" i="1" dirty="0">
              <a:solidFill>
                <a:schemeClr val="tx1">
                  <a:lumMod val="50000"/>
                  <a:lumOff val="50000"/>
                </a:schemeClr>
              </a:solidFill>
            </a:endParaRPr>
          </a:p>
          <a:p>
            <a:pPr marL="285750" indent="-285750">
              <a:buFont typeface="Arial" panose="020B0604020202020204" pitchFamily="34" charset="0"/>
              <a:buChar char="•"/>
            </a:pPr>
            <a:r>
              <a:rPr lang="en-CA" sz="1600" i="1" dirty="0">
                <a:solidFill>
                  <a:schemeClr val="tx1">
                    <a:lumMod val="50000"/>
                    <a:lumOff val="50000"/>
                  </a:schemeClr>
                </a:solidFill>
              </a:rPr>
              <a:t>Very low certainty evidence suggesting unclear net health benefit for using intermediate dosing</a:t>
            </a:r>
            <a:endParaRPr lang="en-CA" sz="1600" dirty="0">
              <a:solidFill>
                <a:schemeClr val="tx1">
                  <a:lumMod val="50000"/>
                  <a:lumOff val="50000"/>
                </a:schemeClr>
              </a:solidFill>
            </a:endParaRPr>
          </a:p>
          <a:p>
            <a:pPr marL="285750" indent="-285750">
              <a:buFont typeface="Arial" panose="020B0604020202020204" pitchFamily="34" charset="0"/>
              <a:buChar char="•"/>
            </a:pPr>
            <a:r>
              <a:rPr lang="en-CA" sz="1600" dirty="0">
                <a:solidFill>
                  <a:schemeClr val="tx1">
                    <a:lumMod val="50000"/>
                    <a:lumOff val="50000"/>
                  </a:schemeClr>
                </a:solidFill>
              </a:rPr>
              <a:t>However, difficult to make significant conclusions given limitations in evidence</a:t>
            </a:r>
          </a:p>
          <a:p>
            <a:pPr marL="285750" indent="-285750">
              <a:buFont typeface="Arial" panose="020B0604020202020204" pitchFamily="34" charset="0"/>
              <a:buChar char="•"/>
            </a:pPr>
            <a:endParaRPr lang="en-CA" sz="1600" dirty="0">
              <a:solidFill>
                <a:schemeClr val="tx1">
                  <a:lumMod val="50000"/>
                  <a:lumOff val="50000"/>
                </a:schemeClr>
              </a:solidFill>
            </a:endParaRPr>
          </a:p>
        </p:txBody>
      </p:sp>
      <p:sp>
        <p:nvSpPr>
          <p:cNvPr id="2" name="Rectangle 1">
            <a:extLst>
              <a:ext uri="{FF2B5EF4-FFF2-40B4-BE49-F238E27FC236}">
                <a16:creationId xmlns:a16="http://schemas.microsoft.com/office/drawing/2014/main" id="{C6AE1C6F-9AC8-45F9-9E06-FE7A16414EEC}"/>
              </a:ext>
            </a:extLst>
          </p:cNvPr>
          <p:cNvSpPr/>
          <p:nvPr/>
        </p:nvSpPr>
        <p:spPr>
          <a:xfrm>
            <a:off x="7197213" y="4066693"/>
            <a:ext cx="3970713" cy="2031325"/>
          </a:xfrm>
          <a:prstGeom prst="rect">
            <a:avLst/>
          </a:prstGeom>
          <a:solidFill>
            <a:srgbClr val="FEE2C4"/>
          </a:solidFill>
        </p:spPr>
        <p:txBody>
          <a:bodyPr wrap="square">
            <a:spAutoFit/>
          </a:bodyPr>
          <a:lstStyle/>
          <a:p>
            <a:pPr marL="182880" indent="-182880">
              <a:buFont typeface="Arial" panose="020B0604020202020204" pitchFamily="34" charset="0"/>
              <a:buChar char="•"/>
            </a:pPr>
            <a:r>
              <a:rPr lang="en-CA" dirty="0">
                <a:solidFill>
                  <a:schemeClr val="tx1">
                    <a:lumMod val="50000"/>
                    <a:lumOff val="50000"/>
                  </a:schemeClr>
                </a:solidFill>
              </a:rPr>
              <a:t>Favor standard-dose antepartum to minimize risks of bleeding or delayed epidural access</a:t>
            </a:r>
          </a:p>
          <a:p>
            <a:pPr marL="182880" indent="-182880">
              <a:buFont typeface="Arial" panose="020B0604020202020204" pitchFamily="34" charset="0"/>
              <a:buChar char="•"/>
            </a:pPr>
            <a:r>
              <a:rPr lang="en-CA" dirty="0">
                <a:solidFill>
                  <a:schemeClr val="tx1">
                    <a:lumMod val="50000"/>
                    <a:lumOff val="50000"/>
                  </a:schemeClr>
                </a:solidFill>
              </a:rPr>
              <a:t>Standard- or intermediate-dose reasonable for postpartum prophylaxis given increased thrombotic risk after delivery</a:t>
            </a:r>
          </a:p>
        </p:txBody>
      </p:sp>
      <p:sp>
        <p:nvSpPr>
          <p:cNvPr id="3" name="Title 2">
            <a:extLst>
              <a:ext uri="{FF2B5EF4-FFF2-40B4-BE49-F238E27FC236}">
                <a16:creationId xmlns:a16="http://schemas.microsoft.com/office/drawing/2014/main" id="{779EEEC7-A07B-AB44-BBB3-E000CF9B7DAD}"/>
              </a:ext>
            </a:extLst>
          </p:cNvPr>
          <p:cNvSpPr>
            <a:spLocks noGrp="1"/>
          </p:cNvSpPr>
          <p:nvPr>
            <p:ph type="title"/>
          </p:nvPr>
        </p:nvSpPr>
        <p:spPr/>
        <p:txBody>
          <a:bodyPr/>
          <a:lstStyle/>
          <a:p>
            <a:r>
              <a:rPr lang="en-CA" sz="2800" dirty="0"/>
              <a:t>Recommendation</a:t>
            </a:r>
            <a:br>
              <a:rPr lang="en-CA" sz="2800" dirty="0"/>
            </a:br>
            <a:endParaRPr lang="en-US" dirty="0"/>
          </a:p>
        </p:txBody>
      </p:sp>
      <p:sp>
        <p:nvSpPr>
          <p:cNvPr id="5" name="Content Placeholder 4">
            <a:extLst>
              <a:ext uri="{FF2B5EF4-FFF2-40B4-BE49-F238E27FC236}">
                <a16:creationId xmlns:a16="http://schemas.microsoft.com/office/drawing/2014/main" id="{146F2D46-3CE0-BA41-AF9E-F8EA2D42CA86}"/>
              </a:ext>
            </a:extLst>
          </p:cNvPr>
          <p:cNvSpPr>
            <a:spLocks noGrp="1"/>
          </p:cNvSpPr>
          <p:nvPr>
            <p:ph idx="1"/>
          </p:nvPr>
        </p:nvSpPr>
        <p:spPr>
          <a:xfrm>
            <a:off x="419100" y="2033094"/>
            <a:ext cx="10972800" cy="1771990"/>
          </a:xfrm>
        </p:spPr>
        <p:txBody>
          <a:bodyPr/>
          <a:lstStyle/>
          <a:p>
            <a:r>
              <a:rPr lang="en-CA" sz="2000" dirty="0"/>
              <a:t>For pregnant women who require prophylaxis, the panel suggests </a:t>
            </a:r>
            <a:r>
              <a:rPr lang="en-CA" sz="2000" b="1" u="sng" dirty="0"/>
              <a:t>against intermediate-dose LMWH prophylaxis</a:t>
            </a:r>
            <a:r>
              <a:rPr lang="en-CA" sz="2000" dirty="0"/>
              <a:t> compared to standard-dose LMWH prophylaxis during the </a:t>
            </a:r>
            <a:r>
              <a:rPr lang="en-CA" sz="2000" b="1" dirty="0">
                <a:solidFill>
                  <a:srgbClr val="E63E30"/>
                </a:solidFill>
              </a:rPr>
              <a:t>antepartum period </a:t>
            </a:r>
            <a:r>
              <a:rPr lang="en-CA" sz="2000" i="1" dirty="0"/>
              <a:t>(conditional recommendation, very low certainty)</a:t>
            </a:r>
          </a:p>
          <a:p>
            <a:r>
              <a:rPr lang="en-CA" sz="2000" dirty="0"/>
              <a:t>The panel suggests </a:t>
            </a:r>
            <a:r>
              <a:rPr lang="en-CA" sz="2000" b="1" u="sng" dirty="0"/>
              <a:t>either standard- or intermediate-dose LMWH prophylaxis</a:t>
            </a:r>
            <a:r>
              <a:rPr lang="en-CA" sz="2000" dirty="0"/>
              <a:t> during the </a:t>
            </a:r>
            <a:r>
              <a:rPr lang="en-CA" sz="2000" b="1" dirty="0">
                <a:solidFill>
                  <a:srgbClr val="E63E30"/>
                </a:solidFill>
              </a:rPr>
              <a:t>postpartum period </a:t>
            </a:r>
            <a:r>
              <a:rPr lang="en-CA" sz="2000" i="1" dirty="0"/>
              <a:t>(conditional recommendation, very low certainty)</a:t>
            </a:r>
            <a:endParaRPr lang="en-CA" sz="2000" dirty="0"/>
          </a:p>
          <a:p>
            <a:endParaRPr lang="en-US" sz="2000" dirty="0"/>
          </a:p>
        </p:txBody>
      </p:sp>
    </p:spTree>
    <p:extLst>
      <p:ext uri="{BB962C8B-B14F-4D97-AF65-F5344CB8AC3E}">
        <p14:creationId xmlns:p14="http://schemas.microsoft.com/office/powerpoint/2010/main" val="12814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A18C-E90D-4711-ADC1-79BE6033CFB6}"/>
              </a:ext>
            </a:extLst>
          </p:cNvPr>
          <p:cNvSpPr>
            <a:spLocks noGrp="1"/>
          </p:cNvSpPr>
          <p:nvPr>
            <p:ph type="title"/>
          </p:nvPr>
        </p:nvSpPr>
        <p:spPr/>
        <p:txBody>
          <a:bodyPr/>
          <a:lstStyle/>
          <a:p>
            <a:r>
              <a:rPr lang="en-CA" b="1" dirty="0"/>
              <a:t>Case 2: Continued</a:t>
            </a:r>
          </a:p>
        </p:txBody>
      </p:sp>
      <p:sp>
        <p:nvSpPr>
          <p:cNvPr id="3" name="Content Placeholder 2">
            <a:extLst>
              <a:ext uri="{FF2B5EF4-FFF2-40B4-BE49-F238E27FC236}">
                <a16:creationId xmlns:a16="http://schemas.microsoft.com/office/drawing/2014/main" id="{4730B1C1-DDCF-495B-9C21-59D8DD94A22B}"/>
              </a:ext>
            </a:extLst>
          </p:cNvPr>
          <p:cNvSpPr>
            <a:spLocks noGrp="1"/>
          </p:cNvSpPr>
          <p:nvPr>
            <p:ph idx="1"/>
          </p:nvPr>
        </p:nvSpPr>
        <p:spPr/>
        <p:txBody>
          <a:bodyPr>
            <a:normAutofit/>
          </a:bodyPr>
          <a:lstStyle/>
          <a:p>
            <a:r>
              <a:rPr lang="en-CA" sz="2400" dirty="0"/>
              <a:t>After discussing the benefits and risks,  you start your patient on antepartum and postpartum anticoagulant prophylaxis with prophylactic LMWH. </a:t>
            </a:r>
          </a:p>
          <a:p>
            <a:endParaRPr lang="en-CA" sz="2400" dirty="0"/>
          </a:p>
          <a:p>
            <a:r>
              <a:rPr lang="en-CA" sz="2400" dirty="0"/>
              <a:t>She tolerates the injections, and there are no signs or symptoms of VTE. She develops no bleeding or bruising.</a:t>
            </a:r>
          </a:p>
          <a:p>
            <a:endParaRPr lang="en-CA" sz="2400" dirty="0"/>
          </a:p>
          <a:p>
            <a:r>
              <a:rPr lang="en-CA" sz="2400" dirty="0"/>
              <a:t>You are now seeing her in your clinic at 35 weeks gestational age.</a:t>
            </a:r>
          </a:p>
        </p:txBody>
      </p:sp>
    </p:spTree>
    <p:extLst>
      <p:ext uri="{BB962C8B-B14F-4D97-AF65-F5344CB8AC3E}">
        <p14:creationId xmlns:p14="http://schemas.microsoft.com/office/powerpoint/2010/main" val="2747559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6DE2D8-1EB4-4A61-9154-42C39CFC105C}"/>
              </a:ext>
            </a:extLst>
          </p:cNvPr>
          <p:cNvSpPr/>
          <p:nvPr/>
        </p:nvSpPr>
        <p:spPr>
          <a:xfrm>
            <a:off x="168471" y="4486938"/>
            <a:ext cx="9205432" cy="367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3" name="Content Placeholder 2">
            <a:extLst>
              <a:ext uri="{FF2B5EF4-FFF2-40B4-BE49-F238E27FC236}">
                <a16:creationId xmlns:a16="http://schemas.microsoft.com/office/drawing/2014/main" id="{A66F3477-C5F7-8D42-95CC-40AFA0E7F6B4}"/>
              </a:ext>
            </a:extLst>
          </p:cNvPr>
          <p:cNvSpPr>
            <a:spLocks noGrp="1"/>
          </p:cNvSpPr>
          <p:nvPr>
            <p:ph idx="1"/>
          </p:nvPr>
        </p:nvSpPr>
        <p:spPr>
          <a:xfrm>
            <a:off x="419100" y="1695066"/>
            <a:ext cx="10445545" cy="4120818"/>
          </a:xfrm>
        </p:spPr>
        <p:txBody>
          <a:bodyPr/>
          <a:lstStyle/>
          <a:p>
            <a:pPr marL="0" indent="0">
              <a:buNone/>
            </a:pPr>
            <a:r>
              <a:rPr lang="en-CA" sz="2000" b="1" dirty="0"/>
              <a:t>She is 35 weeks gestational age and will be delivering at 40 weeks, she hopes via vaginal delivery with epidural anesthesia.</a:t>
            </a:r>
          </a:p>
          <a:p>
            <a:pPr marL="0" indent="0">
              <a:buNone/>
            </a:pPr>
            <a:endParaRPr lang="en-CA" sz="2000" b="1" dirty="0"/>
          </a:p>
          <a:p>
            <a:pPr marL="0" indent="0">
              <a:buNone/>
            </a:pPr>
            <a:r>
              <a:rPr lang="en-CA" sz="2000" b="1" dirty="0"/>
              <a:t>What would you suggest for management of her prophylactic LMWH around delivery?</a:t>
            </a:r>
            <a:endParaRPr lang="en-CA" sz="2000" dirty="0"/>
          </a:p>
          <a:p>
            <a:pPr marL="514350" indent="-514350">
              <a:buAutoNum type="alphaUcPeriod"/>
            </a:pPr>
            <a:endParaRPr lang="en-CA" sz="2000" dirty="0"/>
          </a:p>
          <a:p>
            <a:pPr marL="514350" indent="-514350">
              <a:buFont typeface="Arial" panose="020B0604020202020204" pitchFamily="34" charset="0"/>
              <a:buAutoNum type="alphaUcPeriod"/>
            </a:pPr>
            <a:r>
              <a:rPr lang="en-CA" sz="2000" dirty="0"/>
              <a:t>Switch anticoagulation to intravenous heparin, then scheduled (induced) delivery with discontinuation of IV heparin 6 hours before</a:t>
            </a:r>
          </a:p>
          <a:p>
            <a:pPr marL="514350" indent="-514350">
              <a:buAutoNum type="alphaUcPeriod"/>
            </a:pPr>
            <a:r>
              <a:rPr lang="en-CA" sz="2000" dirty="0"/>
              <a:t>Scheduled (induced) delivery with discontinuation of LMWH 24 hours before</a:t>
            </a:r>
          </a:p>
          <a:p>
            <a:pPr marL="514350" indent="-514350">
              <a:buAutoNum type="alphaUcPeriod"/>
            </a:pPr>
            <a:r>
              <a:rPr lang="en-CA" sz="2000" dirty="0"/>
              <a:t>Allow for spontaneous labor before stopping LMWH anticoagulation</a:t>
            </a:r>
          </a:p>
          <a:p>
            <a:pPr marL="514350" indent="-514350">
              <a:buAutoNum type="alphaUcPeriod"/>
            </a:pPr>
            <a:r>
              <a:rPr lang="en-CA" sz="2000" dirty="0"/>
              <a:t>Scheduled </a:t>
            </a:r>
            <a:r>
              <a:rPr lang="en-CA" sz="2000" dirty="0" err="1"/>
              <a:t>cesearean</a:t>
            </a:r>
            <a:r>
              <a:rPr lang="en-CA" sz="2000" dirty="0"/>
              <a:t> section with discontinuation of LMWH 24 hours before</a:t>
            </a:r>
          </a:p>
          <a:p>
            <a:pPr marL="514350" indent="-514350">
              <a:buAutoNum type="alphaUcPeriod"/>
            </a:pPr>
            <a:r>
              <a:rPr lang="en-CA" sz="2000" dirty="0"/>
              <a:t>Stop her LMWH now as she no longer requires anticoagulation for her DVT</a:t>
            </a:r>
          </a:p>
          <a:p>
            <a:endParaRPr lang="en-US" sz="2000" dirty="0"/>
          </a:p>
        </p:txBody>
      </p:sp>
    </p:spTree>
    <p:extLst>
      <p:ext uri="{BB962C8B-B14F-4D97-AF65-F5344CB8AC3E}">
        <p14:creationId xmlns:p14="http://schemas.microsoft.com/office/powerpoint/2010/main" val="206843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70B17A-A135-4943-B823-95747CB5CBAF}"/>
              </a:ext>
            </a:extLst>
          </p:cNvPr>
          <p:cNvSpPr txBox="1"/>
          <p:nvPr/>
        </p:nvSpPr>
        <p:spPr>
          <a:xfrm>
            <a:off x="419100" y="3365363"/>
            <a:ext cx="6286500" cy="2369880"/>
          </a:xfrm>
          <a:prstGeom prst="rect">
            <a:avLst/>
          </a:prstGeom>
          <a:noFill/>
          <a:ln>
            <a:noFill/>
          </a:ln>
        </p:spPr>
        <p:txBody>
          <a:bodyPr wrap="square" lIns="0" tIns="0" rIns="0" bIns="0" rtlCol="0">
            <a:spAutoFit/>
          </a:bodyPr>
          <a:lstStyle/>
          <a:p>
            <a:r>
              <a:rPr lang="en-CA" sz="1600" b="1" dirty="0">
                <a:solidFill>
                  <a:schemeClr val="tx1">
                    <a:lumMod val="50000"/>
                    <a:lumOff val="50000"/>
                  </a:schemeClr>
                </a:solidFill>
              </a:rPr>
              <a:t>Remarks:</a:t>
            </a:r>
          </a:p>
          <a:p>
            <a:pPr marL="285750" indent="-285750">
              <a:buFont typeface="Arial" panose="020B0604020202020204" pitchFamily="34" charset="0"/>
              <a:buChar char="•"/>
            </a:pPr>
            <a:endParaRPr lang="en-CA" sz="1600" i="1" dirty="0">
              <a:solidFill>
                <a:schemeClr val="tx1">
                  <a:lumMod val="50000"/>
                  <a:lumOff val="50000"/>
                </a:schemeClr>
              </a:solidFill>
            </a:endParaRPr>
          </a:p>
          <a:p>
            <a:pPr marL="285750" indent="-285750">
              <a:spcAft>
                <a:spcPts val="600"/>
              </a:spcAft>
              <a:buFont typeface="Arial" panose="020B0604020202020204" pitchFamily="34" charset="0"/>
              <a:buChar char="•"/>
            </a:pPr>
            <a:r>
              <a:rPr lang="en-CA" sz="1600" dirty="0">
                <a:solidFill>
                  <a:schemeClr val="tx1">
                    <a:lumMod val="50000"/>
                    <a:lumOff val="50000"/>
                  </a:schemeClr>
                </a:solidFill>
              </a:rPr>
              <a:t>No clear evidence of increased bleeding risk with spontaneous delivery on prophylactic LMWH</a:t>
            </a:r>
          </a:p>
          <a:p>
            <a:pPr marL="285750" indent="-285750">
              <a:spcAft>
                <a:spcPts val="600"/>
              </a:spcAft>
              <a:buFont typeface="Arial" panose="020B0604020202020204" pitchFamily="34" charset="0"/>
              <a:buChar char="•"/>
            </a:pPr>
            <a:r>
              <a:rPr lang="en-CA" sz="1600" dirty="0">
                <a:solidFill>
                  <a:schemeClr val="tx1">
                    <a:lumMod val="50000"/>
                    <a:lumOff val="50000"/>
                  </a:schemeClr>
                </a:solidFill>
              </a:rPr>
              <a:t>Allowing spontaneous labor may minimize the need for medical intervention in labor, and </a:t>
            </a:r>
            <a:r>
              <a:rPr lang="en-CA" sz="1600" b="1" i="1" dirty="0">
                <a:solidFill>
                  <a:schemeClr val="tx1">
                    <a:lumMod val="50000"/>
                    <a:lumOff val="50000"/>
                  </a:schemeClr>
                </a:solidFill>
              </a:rPr>
              <a:t>reduce the medicalization of delivery </a:t>
            </a:r>
            <a:r>
              <a:rPr lang="en-CA" sz="1600" dirty="0">
                <a:solidFill>
                  <a:schemeClr val="tx1">
                    <a:lumMod val="50000"/>
                    <a:lumOff val="50000"/>
                  </a:schemeClr>
                </a:solidFill>
              </a:rPr>
              <a:t>that may occur with induction of labor</a:t>
            </a:r>
          </a:p>
          <a:p>
            <a:pPr marL="285750" indent="-285750">
              <a:buFont typeface="Arial" panose="020B0604020202020204" pitchFamily="34" charset="0"/>
              <a:buChar char="•"/>
            </a:pPr>
            <a:r>
              <a:rPr lang="en-CA" sz="1600" dirty="0">
                <a:solidFill>
                  <a:schemeClr val="tx1">
                    <a:lumMod val="50000"/>
                    <a:lumOff val="50000"/>
                  </a:schemeClr>
                </a:solidFill>
              </a:rPr>
              <a:t>North American anesthetic guidelines call for </a:t>
            </a:r>
            <a:r>
              <a:rPr lang="en-CA" sz="1600" b="1" i="1" dirty="0">
                <a:solidFill>
                  <a:schemeClr val="tx1">
                    <a:lumMod val="50000"/>
                    <a:lumOff val="50000"/>
                  </a:schemeClr>
                </a:solidFill>
              </a:rPr>
              <a:t>12-hour interval</a:t>
            </a:r>
            <a:r>
              <a:rPr lang="en-CA" sz="1600" dirty="0">
                <a:solidFill>
                  <a:schemeClr val="tx1">
                    <a:lumMod val="50000"/>
                    <a:lumOff val="50000"/>
                  </a:schemeClr>
                </a:solidFill>
              </a:rPr>
              <a:t> between last prophylactic dose of LMWH and epidural catheter placement</a:t>
            </a:r>
          </a:p>
        </p:txBody>
      </p:sp>
      <p:sp>
        <p:nvSpPr>
          <p:cNvPr id="2" name="Rectangle 1">
            <a:extLst>
              <a:ext uri="{FF2B5EF4-FFF2-40B4-BE49-F238E27FC236}">
                <a16:creationId xmlns:a16="http://schemas.microsoft.com/office/drawing/2014/main" id="{C6AE1C6F-9AC8-45F9-9E06-FE7A16414EEC}"/>
              </a:ext>
            </a:extLst>
          </p:cNvPr>
          <p:cNvSpPr/>
          <p:nvPr/>
        </p:nvSpPr>
        <p:spPr>
          <a:xfrm>
            <a:off x="7262190" y="3365363"/>
            <a:ext cx="4526535" cy="1477328"/>
          </a:xfrm>
          <a:prstGeom prst="rect">
            <a:avLst/>
          </a:prstGeom>
          <a:solidFill>
            <a:srgbClr val="FEE2C4"/>
          </a:solidFill>
        </p:spPr>
        <p:txBody>
          <a:bodyPr wrap="square">
            <a:spAutoFit/>
          </a:bodyPr>
          <a:lstStyle/>
          <a:p>
            <a:pPr algn="ctr"/>
            <a:r>
              <a:rPr lang="en-CA" dirty="0">
                <a:solidFill>
                  <a:schemeClr val="tx1">
                    <a:lumMod val="50000"/>
                    <a:lumOff val="50000"/>
                  </a:schemeClr>
                </a:solidFill>
              </a:rPr>
              <a:t>12-hour interval between last dose of standard prophylactic LMWH and epidural catheter would allow most women to receive neuraxial anesthesia regardless of scheduled or spontaneous delivery</a:t>
            </a:r>
          </a:p>
        </p:txBody>
      </p:sp>
      <p:sp>
        <p:nvSpPr>
          <p:cNvPr id="3" name="Rectangle 2">
            <a:extLst>
              <a:ext uri="{FF2B5EF4-FFF2-40B4-BE49-F238E27FC236}">
                <a16:creationId xmlns:a16="http://schemas.microsoft.com/office/drawing/2014/main" id="{1B22FE28-5F7E-489E-8F51-A87A2433ED4F}"/>
              </a:ext>
            </a:extLst>
          </p:cNvPr>
          <p:cNvSpPr/>
          <p:nvPr/>
        </p:nvSpPr>
        <p:spPr>
          <a:xfrm>
            <a:off x="7262190" y="4943061"/>
            <a:ext cx="4526535" cy="923330"/>
          </a:xfrm>
          <a:prstGeom prst="rect">
            <a:avLst/>
          </a:prstGeom>
          <a:solidFill>
            <a:srgbClr val="C9D7AF"/>
          </a:solidFill>
        </p:spPr>
        <p:txBody>
          <a:bodyPr wrap="square">
            <a:spAutoFit/>
          </a:bodyPr>
          <a:lstStyle/>
          <a:p>
            <a:pPr algn="ctr"/>
            <a:r>
              <a:rPr lang="en-CA" dirty="0">
                <a:solidFill>
                  <a:schemeClr val="tx1">
                    <a:lumMod val="50000"/>
                    <a:lumOff val="50000"/>
                  </a:schemeClr>
                </a:solidFill>
              </a:rPr>
              <a:t>However, women or healthcare providers who place a high priority on access to epidural anesthesia </a:t>
            </a:r>
            <a:r>
              <a:rPr lang="en-CA" b="1" dirty="0">
                <a:solidFill>
                  <a:schemeClr val="tx1">
                    <a:lumMod val="50000"/>
                    <a:lumOff val="50000"/>
                  </a:schemeClr>
                </a:solidFill>
              </a:rPr>
              <a:t>may prefer a scheduled delivery</a:t>
            </a:r>
            <a:endParaRPr lang="en-CA" i="1" dirty="0">
              <a:solidFill>
                <a:schemeClr val="tx1">
                  <a:lumMod val="50000"/>
                  <a:lumOff val="50000"/>
                </a:schemeClr>
              </a:solidFill>
            </a:endParaRPr>
          </a:p>
        </p:txBody>
      </p:sp>
      <p:sp>
        <p:nvSpPr>
          <p:cNvPr id="7" name="Title 6">
            <a:extLst>
              <a:ext uri="{FF2B5EF4-FFF2-40B4-BE49-F238E27FC236}">
                <a16:creationId xmlns:a16="http://schemas.microsoft.com/office/drawing/2014/main" id="{BD211EB6-7C31-5649-B632-A6D01581AE47}"/>
              </a:ext>
            </a:extLst>
          </p:cNvPr>
          <p:cNvSpPr>
            <a:spLocks noGrp="1"/>
          </p:cNvSpPr>
          <p:nvPr>
            <p:ph type="title"/>
          </p:nvPr>
        </p:nvSpPr>
        <p:spPr/>
        <p:txBody>
          <a:bodyPr/>
          <a:lstStyle/>
          <a:p>
            <a:r>
              <a:rPr lang="en-CA" sz="2800" dirty="0"/>
              <a:t>Recommendation</a:t>
            </a:r>
            <a:endParaRPr lang="en-US" dirty="0"/>
          </a:p>
        </p:txBody>
      </p:sp>
      <p:sp>
        <p:nvSpPr>
          <p:cNvPr id="8" name="Content Placeholder 7">
            <a:extLst>
              <a:ext uri="{FF2B5EF4-FFF2-40B4-BE49-F238E27FC236}">
                <a16:creationId xmlns:a16="http://schemas.microsoft.com/office/drawing/2014/main" id="{7DD299C4-5876-3A43-9FC9-6D40EF040A70}"/>
              </a:ext>
            </a:extLst>
          </p:cNvPr>
          <p:cNvSpPr>
            <a:spLocks noGrp="1"/>
          </p:cNvSpPr>
          <p:nvPr>
            <p:ph idx="1"/>
          </p:nvPr>
        </p:nvSpPr>
        <p:spPr>
          <a:xfrm>
            <a:off x="419100" y="2033094"/>
            <a:ext cx="10262152" cy="1134261"/>
          </a:xfrm>
        </p:spPr>
        <p:txBody>
          <a:bodyPr/>
          <a:lstStyle/>
          <a:p>
            <a:pPr marL="0" indent="0">
              <a:buNone/>
            </a:pPr>
            <a:r>
              <a:rPr lang="en-CA" sz="2000" dirty="0"/>
              <a:t>In pregnant women receiving </a:t>
            </a:r>
            <a:r>
              <a:rPr lang="en-CA" sz="2000" b="1" dirty="0">
                <a:solidFill>
                  <a:srgbClr val="FF0000"/>
                </a:solidFill>
              </a:rPr>
              <a:t>prophylactic-dose LMWH</a:t>
            </a:r>
            <a:r>
              <a:rPr lang="en-CA" sz="2000" dirty="0"/>
              <a:t>, the panel </a:t>
            </a:r>
            <a:r>
              <a:rPr lang="en-CA" sz="2000" b="1" u="sng" dirty="0"/>
              <a:t>suggests against scheduled delivery</a:t>
            </a:r>
            <a:r>
              <a:rPr lang="en-CA" sz="2000" dirty="0"/>
              <a:t> with discontinuation of prophylactic anticoagulation compared to allowing spontaneous labor </a:t>
            </a:r>
            <a:r>
              <a:rPr lang="en-CA" sz="2000" i="1" dirty="0"/>
              <a:t>(conditional recommendation, very low certainty)</a:t>
            </a:r>
          </a:p>
        </p:txBody>
      </p:sp>
    </p:spTree>
    <p:extLst>
      <p:ext uri="{BB962C8B-B14F-4D97-AF65-F5344CB8AC3E}">
        <p14:creationId xmlns:p14="http://schemas.microsoft.com/office/powerpoint/2010/main" val="192530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9885F238-DDC7-A541-A97A-4E628A75ED1B}"/>
              </a:ext>
            </a:extLst>
          </p:cNvPr>
          <p:cNvSpPr>
            <a:spLocks noGrp="1"/>
          </p:cNvSpPr>
          <p:nvPr>
            <p:ph type="title"/>
          </p:nvPr>
        </p:nvSpPr>
        <p:spPr/>
        <p:txBody>
          <a:bodyPr lIns="0" tIns="0" rIns="0" bIns="0">
            <a:normAutofit/>
          </a:bodyPr>
          <a:lstStyle/>
          <a:p>
            <a:r>
              <a:rPr lang="en-CA" sz="2800" dirty="0"/>
              <a:t>How were these ASH guidelines developed?</a:t>
            </a:r>
            <a:endParaRPr lang="en-US" sz="2800" dirty="0"/>
          </a:p>
        </p:txBody>
      </p:sp>
      <p:sp>
        <p:nvSpPr>
          <p:cNvPr id="11" name="TextBox 10">
            <a:extLst>
              <a:ext uri="{FF2B5EF4-FFF2-40B4-BE49-F238E27FC236}">
                <a16:creationId xmlns:a16="http://schemas.microsoft.com/office/drawing/2014/main" id="{841E9E47-1B6B-2142-86C4-EA6C5B2DC423}"/>
              </a:ext>
            </a:extLst>
          </p:cNvPr>
          <p:cNvSpPr txBox="1"/>
          <p:nvPr/>
        </p:nvSpPr>
        <p:spPr>
          <a:xfrm>
            <a:off x="1044819" y="2032236"/>
            <a:ext cx="2459736" cy="372902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a:t>
            </a:r>
            <a:r>
              <a:rPr lang="en-CA" b="1" dirty="0">
                <a:solidFill>
                  <a:schemeClr val="tx1">
                    <a:lumMod val="50000"/>
                    <a:lumOff val="50000"/>
                  </a:schemeClr>
                </a:solidFill>
              </a:rPr>
              <a:t>guideline panel </a:t>
            </a:r>
            <a:r>
              <a:rPr lang="en-CA" dirty="0">
                <a:solidFill>
                  <a:schemeClr val="tx1">
                    <a:lumMod val="50000"/>
                    <a:lumOff val="50000"/>
                  </a:schemeClr>
                </a:solidFill>
              </a:rPr>
              <a:t>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COI</a:t>
            </a:r>
          </a:p>
        </p:txBody>
      </p:sp>
      <p:sp>
        <p:nvSpPr>
          <p:cNvPr id="12" name="TextBox 11">
            <a:extLst>
              <a:ext uri="{FF2B5EF4-FFF2-40B4-BE49-F238E27FC236}">
                <a16:creationId xmlns:a16="http://schemas.microsoft.com/office/drawing/2014/main" id="{38C3981D-A402-074F-B0D3-CE4F946671F0}"/>
              </a:ext>
            </a:extLst>
          </p:cNvPr>
          <p:cNvSpPr txBox="1"/>
          <p:nvPr/>
        </p:nvSpPr>
        <p:spPr>
          <a:xfrm>
            <a:off x="3673934" y="2032236"/>
            <a:ext cx="2459736" cy="2167805"/>
          </a:xfrm>
          <a:prstGeom prst="rect">
            <a:avLst/>
          </a:prstGeom>
          <a:solidFill>
            <a:srgbClr val="FED9B0"/>
          </a:solidFill>
        </p:spPr>
        <p:txBody>
          <a:bodyPr wrap="square" rtlCol="0">
            <a:noAutofit/>
          </a:bodyPr>
          <a:lstStyle/>
          <a:p>
            <a:r>
              <a:rPr lang="en-CA" sz="2000" b="1" dirty="0">
                <a:solidFill>
                  <a:srgbClr val="E53E31"/>
                </a:solidFill>
              </a:rPr>
              <a:t>CLINICAL QUESTIONS</a:t>
            </a:r>
          </a:p>
          <a:p>
            <a:r>
              <a:rPr lang="en-CA" dirty="0">
                <a:solidFill>
                  <a:schemeClr val="tx1">
                    <a:lumMod val="50000"/>
                    <a:lumOff val="50000"/>
                  </a:schemeClr>
                </a:solidFill>
              </a:rPr>
              <a:t>10 to 20 </a:t>
            </a:r>
            <a:r>
              <a:rPr lang="en-CA" b="1" dirty="0">
                <a:solidFill>
                  <a:schemeClr val="tx1">
                    <a:lumMod val="50000"/>
                    <a:lumOff val="50000"/>
                  </a:schemeClr>
                </a:solidFill>
              </a:rPr>
              <a:t>clinically-relevant questions </a:t>
            </a:r>
            <a:r>
              <a:rPr lang="en-CA" dirty="0">
                <a:solidFill>
                  <a:schemeClr val="tx1">
                    <a:lumMod val="50000"/>
                    <a:lumOff val="50000"/>
                  </a:schemeClr>
                </a:solidFill>
              </a:rPr>
              <a:t>generated in </a:t>
            </a:r>
            <a:r>
              <a:rPr lang="en-CA" b="1" dirty="0">
                <a:solidFill>
                  <a:schemeClr val="tx1">
                    <a:lumMod val="50000"/>
                    <a:lumOff val="50000"/>
                  </a:schemeClr>
                </a:solidFill>
              </a:rPr>
              <a:t>PICO format</a:t>
            </a:r>
            <a:r>
              <a:rPr lang="en-CA" dirty="0">
                <a:solidFill>
                  <a:schemeClr val="tx1">
                    <a:lumMod val="50000"/>
                    <a:lumOff val="50000"/>
                  </a:schemeClr>
                </a:solidFill>
              </a:rPr>
              <a:t> (population, intervention, comparison, outcome)</a:t>
            </a:r>
          </a:p>
        </p:txBody>
      </p:sp>
      <p:sp>
        <p:nvSpPr>
          <p:cNvPr id="13" name="TextBox 12">
            <a:extLst>
              <a:ext uri="{FF2B5EF4-FFF2-40B4-BE49-F238E27FC236}">
                <a16:creationId xmlns:a16="http://schemas.microsoft.com/office/drawing/2014/main" id="{3D16FFCE-11B9-ED4E-BB09-159BAB8B904B}"/>
              </a:ext>
            </a:extLst>
          </p:cNvPr>
          <p:cNvSpPr txBox="1"/>
          <p:nvPr/>
        </p:nvSpPr>
        <p:spPr>
          <a:xfrm>
            <a:off x="6303049" y="2032236"/>
            <a:ext cx="2459736" cy="3729026"/>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dirty="0">
                <a:solidFill>
                  <a:schemeClr val="tx1">
                    <a:lumMod val="50000"/>
                    <a:lumOff val="50000"/>
                  </a:schemeClr>
                </a:solidFill>
              </a:rPr>
              <a:t>Resource use</a:t>
            </a:r>
          </a:p>
          <a:p>
            <a:pPr marL="342900" indent="-342900">
              <a:buFont typeface="Arial" panose="020B0604020202020204" pitchFamily="34" charset="0"/>
              <a:buChar char="•"/>
            </a:pPr>
            <a:r>
              <a:rPr lang="en-CA" dirty="0">
                <a:solidFill>
                  <a:schemeClr val="tx1">
                    <a:lumMod val="50000"/>
                    <a:lumOff val="50000"/>
                  </a:schemeClr>
                </a:solidFill>
              </a:rPr>
              <a:t>Feasibility</a:t>
            </a:r>
          </a:p>
          <a:p>
            <a:pPr marL="342900" indent="-342900">
              <a:buFont typeface="Arial" panose="020B0604020202020204" pitchFamily="34" charset="0"/>
              <a:buChar char="•"/>
            </a:pPr>
            <a:r>
              <a:rPr lang="en-CA" dirty="0">
                <a:solidFill>
                  <a:schemeClr val="tx1">
                    <a:lumMod val="50000"/>
                    <a:lumOff val="50000"/>
                  </a:schemeClr>
                </a:solidFill>
              </a:rPr>
              <a:t>Acceptability</a:t>
            </a:r>
          </a:p>
          <a:p>
            <a:pPr marL="342900" indent="-342900">
              <a:buFont typeface="Arial" panose="020B0604020202020204" pitchFamily="34" charset="0"/>
              <a:buChar char="•"/>
            </a:pPr>
            <a:r>
              <a:rPr lang="en-CA" dirty="0">
                <a:solidFill>
                  <a:schemeClr val="tx1">
                    <a:lumMod val="50000"/>
                    <a:lumOff val="50000"/>
                  </a:schemeClr>
                </a:solidFill>
              </a:rPr>
              <a:t>Equity</a:t>
            </a:r>
          </a:p>
          <a:p>
            <a:pPr marL="342900" indent="-342900">
              <a:buFont typeface="Arial" panose="020B0604020202020204" pitchFamily="34" charset="0"/>
              <a:buChar char="•"/>
            </a:pPr>
            <a:r>
              <a:rPr lang="en-CA" dirty="0">
                <a:solidFill>
                  <a:schemeClr val="tx1">
                    <a:lumMod val="50000"/>
                    <a:lumOff val="50000"/>
                  </a:schemeClr>
                </a:solidFill>
              </a:rPr>
              <a:t>Patient values and preferences</a:t>
            </a:r>
          </a:p>
        </p:txBody>
      </p:sp>
      <p:sp>
        <p:nvSpPr>
          <p:cNvPr id="14" name="TextBox 13">
            <a:extLst>
              <a:ext uri="{FF2B5EF4-FFF2-40B4-BE49-F238E27FC236}">
                <a16:creationId xmlns:a16="http://schemas.microsoft.com/office/drawing/2014/main" id="{674B42C7-FCD8-D541-A812-496C3EF4E69E}"/>
              </a:ext>
            </a:extLst>
          </p:cNvPr>
          <p:cNvSpPr txBox="1"/>
          <p:nvPr/>
        </p:nvSpPr>
        <p:spPr>
          <a:xfrm>
            <a:off x="3679531" y="4376267"/>
            <a:ext cx="2459736" cy="1384995"/>
          </a:xfrm>
          <a:prstGeom prst="rect">
            <a:avLst/>
          </a:prstGeom>
          <a:solidFill>
            <a:srgbClr val="FED9B0"/>
          </a:solidFill>
          <a:ln w="28575">
            <a:noFill/>
          </a:ln>
        </p:spPr>
        <p:txBody>
          <a:bodyPr wrap="square" rtlCol="0">
            <a:sp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400" dirty="0">
                <a:solidFill>
                  <a:schemeClr val="tx1">
                    <a:lumMod val="50000"/>
                    <a:lumOff val="50000"/>
                  </a:schemeClr>
                </a:solidFill>
              </a:rPr>
              <a:t>“Should postpartum prophylaxis vs. no postpartum prophylaxis be used for pregnant women with prior VTE?”</a:t>
            </a:r>
          </a:p>
        </p:txBody>
      </p:sp>
      <p:sp>
        <p:nvSpPr>
          <p:cNvPr id="15" name="Rectangle 14">
            <a:extLst>
              <a:ext uri="{FF2B5EF4-FFF2-40B4-BE49-F238E27FC236}">
                <a16:creationId xmlns:a16="http://schemas.microsoft.com/office/drawing/2014/main" id="{F19314CD-A1E7-B640-B1B9-3D0CA8E1DBA9}"/>
              </a:ext>
            </a:extLst>
          </p:cNvPr>
          <p:cNvSpPr/>
          <p:nvPr/>
        </p:nvSpPr>
        <p:spPr>
          <a:xfrm>
            <a:off x="8932164" y="2032236"/>
            <a:ext cx="2459736" cy="3729026"/>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b="1" dirty="0">
                <a:solidFill>
                  <a:schemeClr val="tx1">
                    <a:lumMod val="50000"/>
                    <a:lumOff val="50000"/>
                  </a:schemeClr>
                </a:solidFill>
              </a:rPr>
              <a:t>Recommendations made </a:t>
            </a:r>
            <a:r>
              <a:rPr lang="en-CA" dirty="0">
                <a:solidFill>
                  <a:schemeClr val="tx1">
                    <a:lumMod val="50000"/>
                    <a:lumOff val="50000"/>
                  </a:schemeClr>
                </a:solidFill>
              </a:rPr>
              <a:t>by guideline panel members based on evidence for all factors.</a:t>
            </a:r>
          </a:p>
        </p:txBody>
      </p:sp>
      <p:sp>
        <p:nvSpPr>
          <p:cNvPr id="2" name="TextBox 2">
            <a:extLst>
              <a:ext uri="{FF2B5EF4-FFF2-40B4-BE49-F238E27FC236}">
                <a16:creationId xmlns:a16="http://schemas.microsoft.com/office/drawing/2014/main" id="{D613FF68-910D-5C04-6C8C-15207187A32B}"/>
              </a:ext>
            </a:extLst>
          </p:cNvPr>
          <p:cNvSpPr txBox="1"/>
          <p:nvPr/>
        </p:nvSpPr>
        <p:spPr>
          <a:xfrm>
            <a:off x="967750" y="5849311"/>
            <a:ext cx="10331840"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dirty="0">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dirty="0">
              <a:solidFill>
                <a:srgbClr val="2E2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0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A18C-E90D-4711-ADC1-79BE6033CFB6}"/>
              </a:ext>
            </a:extLst>
          </p:cNvPr>
          <p:cNvSpPr>
            <a:spLocks noGrp="1"/>
          </p:cNvSpPr>
          <p:nvPr>
            <p:ph type="title"/>
          </p:nvPr>
        </p:nvSpPr>
        <p:spPr/>
        <p:txBody>
          <a:bodyPr/>
          <a:lstStyle/>
          <a:p>
            <a:r>
              <a:rPr lang="en-CA" b="1" dirty="0"/>
              <a:t>Case 2: Conclusion</a:t>
            </a:r>
          </a:p>
        </p:txBody>
      </p:sp>
      <p:sp>
        <p:nvSpPr>
          <p:cNvPr id="3" name="Content Placeholder 2">
            <a:extLst>
              <a:ext uri="{FF2B5EF4-FFF2-40B4-BE49-F238E27FC236}">
                <a16:creationId xmlns:a16="http://schemas.microsoft.com/office/drawing/2014/main" id="{4730B1C1-DDCF-495B-9C21-59D8DD94A22B}"/>
              </a:ext>
            </a:extLst>
          </p:cNvPr>
          <p:cNvSpPr>
            <a:spLocks noGrp="1"/>
          </p:cNvSpPr>
          <p:nvPr>
            <p:ph idx="1"/>
          </p:nvPr>
        </p:nvSpPr>
        <p:spPr/>
        <p:txBody>
          <a:bodyPr>
            <a:normAutofit/>
          </a:bodyPr>
          <a:lstStyle/>
          <a:p>
            <a:r>
              <a:rPr lang="en-CA" sz="2400" dirty="0"/>
              <a:t>She continues prophylactic LMWH, and opts for spontaneous labor instead of a scheduled (induced) delivery</a:t>
            </a:r>
          </a:p>
          <a:p>
            <a:endParaRPr lang="en-CA" sz="2400" dirty="0"/>
          </a:p>
          <a:p>
            <a:r>
              <a:rPr lang="en-CA" sz="2400" dirty="0"/>
              <a:t>At 39 weeks gestational age, she presents to the hospital with regular contractions. She stops her prophylactic LMWH at that point</a:t>
            </a:r>
          </a:p>
          <a:p>
            <a:endParaRPr lang="en-CA" sz="2400" dirty="0"/>
          </a:p>
          <a:p>
            <a:r>
              <a:rPr lang="en-CA" sz="2400" dirty="0"/>
              <a:t>14 hours later she is progressing in labor and an epidural catheter is inserted. The labor is uneventful, and prophylactic LMWH is resumed postpartum when hemostasis is achieved</a:t>
            </a:r>
          </a:p>
        </p:txBody>
      </p:sp>
    </p:spTree>
    <p:extLst>
      <p:ext uri="{BB962C8B-B14F-4D97-AF65-F5344CB8AC3E}">
        <p14:creationId xmlns:p14="http://schemas.microsoft.com/office/powerpoint/2010/main" val="3618435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b="1" u="sng" dirty="0"/>
              <a:t>Case 2:</a:t>
            </a:r>
            <a:r>
              <a:rPr lang="en-CA" u="sng" dirty="0"/>
              <a:t> </a:t>
            </a:r>
            <a:r>
              <a:rPr lang="en-CA" b="1" u="sng" dirty="0"/>
              <a:t>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0" y="2045454"/>
            <a:ext cx="11181381" cy="1384995"/>
          </a:xfrm>
          <a:prstGeom prst="rect">
            <a:avLst/>
          </a:prstGeom>
          <a:solidFill>
            <a:srgbClr val="FFE3C4"/>
          </a:solidFill>
        </p:spPr>
        <p:txBody>
          <a:bodyPr wrap="square" rtlCol="0">
            <a:spAutoFit/>
          </a:bodyPr>
          <a:lstStyle/>
          <a:p>
            <a:r>
              <a:rPr lang="en-CA" sz="2800" dirty="0">
                <a:solidFill>
                  <a:schemeClr val="tx1">
                    <a:lumMod val="50000"/>
                    <a:lumOff val="50000"/>
                  </a:schemeClr>
                </a:solidFill>
              </a:rPr>
              <a:t>Pregnant women with no personal history of VTE may merit anticoagulant prophylaxis depending on their family history of VTE and whether there is underlying thrombophilia</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0" y="3658280"/>
            <a:ext cx="11181381" cy="954107"/>
          </a:xfrm>
          <a:prstGeom prst="rect">
            <a:avLst/>
          </a:prstGeom>
          <a:solidFill>
            <a:srgbClr val="FED9B0"/>
          </a:solidFill>
        </p:spPr>
        <p:txBody>
          <a:bodyPr wrap="square" rtlCol="0">
            <a:spAutoFit/>
          </a:bodyPr>
          <a:lstStyle/>
          <a:p>
            <a:r>
              <a:rPr lang="en-CA" sz="2800" dirty="0">
                <a:solidFill>
                  <a:schemeClr val="tx1">
                    <a:lumMod val="50000"/>
                    <a:lumOff val="50000"/>
                  </a:schemeClr>
                </a:solidFill>
              </a:rPr>
              <a:t>Pregnant women who are receiving prophylactic-dose LMWH do not necessarily require scheduled (induced) delivery</a:t>
            </a:r>
          </a:p>
        </p:txBody>
      </p:sp>
    </p:spTree>
    <p:extLst>
      <p:ext uri="{BB962C8B-B14F-4D97-AF65-F5344CB8AC3E}">
        <p14:creationId xmlns:p14="http://schemas.microsoft.com/office/powerpoint/2010/main" val="148400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t>Case 3: Superficial Vein Thrombosis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Autofit/>
          </a:bodyPr>
          <a:lstStyle/>
          <a:p>
            <a:pPr marL="0" indent="0">
              <a:buNone/>
            </a:pPr>
            <a:r>
              <a:rPr lang="en-CA" sz="2000" dirty="0"/>
              <a:t>32 year old female, 26 weeks gestational age, 1</a:t>
            </a:r>
            <a:r>
              <a:rPr lang="en-CA" sz="2000" baseline="30000" dirty="0"/>
              <a:t>st</a:t>
            </a:r>
            <a:r>
              <a:rPr lang="en-CA" sz="2000" dirty="0"/>
              <a:t> pregnancy</a:t>
            </a:r>
          </a:p>
          <a:p>
            <a:pPr marL="0" indent="0">
              <a:buNone/>
            </a:pPr>
            <a:r>
              <a:rPr lang="en-CA" sz="2000" b="1" dirty="0">
                <a:solidFill>
                  <a:srgbClr val="E63E30"/>
                </a:solidFill>
              </a:rPr>
              <a:t>Past Medical History:</a:t>
            </a:r>
            <a:r>
              <a:rPr lang="en-CA" sz="2000" dirty="0">
                <a:solidFill>
                  <a:srgbClr val="E63E30"/>
                </a:solidFill>
              </a:rPr>
              <a:t> </a:t>
            </a:r>
            <a:r>
              <a:rPr lang="en-CA" sz="2000" dirty="0"/>
              <a:t>Bilateral varicose veins</a:t>
            </a:r>
            <a:endParaRPr lang="en-CA" sz="2000" b="1" dirty="0">
              <a:solidFill>
                <a:srgbClr val="FF0000"/>
              </a:solidFill>
            </a:endParaRPr>
          </a:p>
          <a:p>
            <a:pPr marL="0" indent="0">
              <a:buNone/>
            </a:pPr>
            <a:r>
              <a:rPr lang="en-CA" sz="2000" b="1" dirty="0">
                <a:solidFill>
                  <a:srgbClr val="E63E30"/>
                </a:solidFill>
              </a:rPr>
              <a:t>Medications:</a:t>
            </a:r>
            <a:r>
              <a:rPr lang="en-CA" sz="2000" dirty="0">
                <a:solidFill>
                  <a:srgbClr val="E63E30"/>
                </a:solidFill>
              </a:rPr>
              <a:t> </a:t>
            </a:r>
            <a:r>
              <a:rPr lang="en-CA" sz="2000" dirty="0"/>
              <a:t>Prenatal vitamin</a:t>
            </a:r>
            <a:endParaRPr lang="en-CA" sz="2000" b="1" dirty="0">
              <a:solidFill>
                <a:srgbClr val="FF0000"/>
              </a:solidFill>
            </a:endParaRPr>
          </a:p>
          <a:p>
            <a:pPr marL="0" indent="0">
              <a:buNone/>
            </a:pPr>
            <a:r>
              <a:rPr lang="en-CA" sz="2000" b="1" dirty="0">
                <a:solidFill>
                  <a:srgbClr val="E63E30"/>
                </a:solidFill>
              </a:rPr>
              <a:t>You are assessing her in your clinic:</a:t>
            </a:r>
          </a:p>
          <a:p>
            <a:r>
              <a:rPr lang="en-CA" sz="2000" dirty="0"/>
              <a:t>48 hours of tender, indurated varicose veins along her right calf, popliteal fossa, and medial thigh</a:t>
            </a:r>
          </a:p>
          <a:p>
            <a:pPr marL="0" indent="0">
              <a:buNone/>
            </a:pPr>
            <a:r>
              <a:rPr lang="en-CA" sz="2000" b="1" dirty="0">
                <a:solidFill>
                  <a:srgbClr val="E63E30"/>
                </a:solidFill>
              </a:rPr>
              <a:t>Bilateral compression ultrasounds of the lower extremities:</a:t>
            </a:r>
          </a:p>
          <a:p>
            <a:r>
              <a:rPr lang="en-CA" sz="2000" dirty="0"/>
              <a:t>No evidence of proximal DVT</a:t>
            </a:r>
          </a:p>
          <a:p>
            <a:r>
              <a:rPr lang="en-CA" sz="2000" dirty="0"/>
              <a:t>8 cm greater saphenous vein thrombosis (superficial vein thrombosis) extending from calf to mid-thigh</a:t>
            </a:r>
          </a:p>
        </p:txBody>
      </p:sp>
    </p:spTree>
    <p:extLst>
      <p:ext uri="{BB962C8B-B14F-4D97-AF65-F5344CB8AC3E}">
        <p14:creationId xmlns:p14="http://schemas.microsoft.com/office/powerpoint/2010/main" val="3348333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659717" cy="4120818"/>
          </a:xfrm>
        </p:spPr>
        <p:txBody>
          <a:bodyPr>
            <a:noAutofit/>
          </a:bodyPr>
          <a:lstStyle/>
          <a:p>
            <a:pPr marL="0" indent="0">
              <a:buNone/>
            </a:pPr>
            <a:r>
              <a:rPr lang="en-CA" sz="2000" b="1" dirty="0"/>
              <a:t>She has no evidence of DVT, but has symptomatic thrombus in her greater saphenous vein.</a:t>
            </a:r>
          </a:p>
          <a:p>
            <a:pPr marL="0" indent="0">
              <a:buNone/>
            </a:pPr>
            <a:endParaRPr lang="en-CA" sz="2000" b="1" dirty="0"/>
          </a:p>
          <a:p>
            <a:pPr marL="0" indent="0">
              <a:buNone/>
            </a:pPr>
            <a:r>
              <a:rPr lang="en-CA" sz="2000" b="1" dirty="0"/>
              <a:t>What would you suggest for management of her superficial vein thrombosis?</a:t>
            </a:r>
            <a:endParaRPr lang="en-CA" sz="2000" dirty="0"/>
          </a:p>
          <a:p>
            <a:pPr marL="514350" indent="-514350">
              <a:buAutoNum type="alphaUcPeriod"/>
            </a:pPr>
            <a:endParaRPr lang="en-CA" sz="2000" dirty="0"/>
          </a:p>
          <a:p>
            <a:pPr marL="514350" indent="-514350">
              <a:buFont typeface="Arial" panose="020B0604020202020204" pitchFamily="34" charset="0"/>
              <a:buAutoNum type="alphaUcPeriod"/>
            </a:pPr>
            <a:r>
              <a:rPr lang="en-CA" sz="2000" dirty="0"/>
              <a:t>Warm compresses and non-steroidal anti-inflammatory medications (no anticoagulants)</a:t>
            </a:r>
          </a:p>
          <a:p>
            <a:pPr marL="514350" indent="-514350">
              <a:buFont typeface="Arial" panose="020B0604020202020204" pitchFamily="34" charset="0"/>
              <a:buAutoNum type="alphaUcPeriod"/>
            </a:pPr>
            <a:r>
              <a:rPr lang="en-CA" sz="2000" dirty="0"/>
              <a:t>Fondaparinux</a:t>
            </a:r>
          </a:p>
          <a:p>
            <a:pPr marL="514350" indent="-514350">
              <a:buFont typeface="Arial" panose="020B0604020202020204" pitchFamily="34" charset="0"/>
              <a:buAutoNum type="alphaUcPeriod"/>
            </a:pPr>
            <a:r>
              <a:rPr lang="en-CA" sz="2000" dirty="0"/>
              <a:t>LMWH</a:t>
            </a:r>
          </a:p>
          <a:p>
            <a:pPr marL="514350" indent="-514350">
              <a:buFont typeface="Arial" panose="020B0604020202020204" pitchFamily="34" charset="0"/>
              <a:buAutoNum type="alphaUcPeriod"/>
            </a:pPr>
            <a:r>
              <a:rPr lang="en-CA" sz="2000" dirty="0"/>
              <a:t>Graduated compression stockings</a:t>
            </a:r>
          </a:p>
        </p:txBody>
      </p:sp>
      <p:sp>
        <p:nvSpPr>
          <p:cNvPr id="4" name="Rectangle 3">
            <a:extLst>
              <a:ext uri="{FF2B5EF4-FFF2-40B4-BE49-F238E27FC236}">
                <a16:creationId xmlns:a16="http://schemas.microsoft.com/office/drawing/2014/main" id="{99BAD767-7BAB-4B53-9712-EA8DCDE89366}"/>
              </a:ext>
            </a:extLst>
          </p:cNvPr>
          <p:cNvSpPr/>
          <p:nvPr/>
        </p:nvSpPr>
        <p:spPr>
          <a:xfrm>
            <a:off x="171943" y="4050545"/>
            <a:ext cx="2276003" cy="329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Tree>
    <p:extLst>
      <p:ext uri="{BB962C8B-B14F-4D97-AF65-F5344CB8AC3E}">
        <p14:creationId xmlns:p14="http://schemas.microsoft.com/office/powerpoint/2010/main" val="119834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79502C6-EC3C-4B14-A0C3-A61B4653D6AA}"/>
              </a:ext>
            </a:extLst>
          </p:cNvPr>
          <p:cNvGraphicFramePr>
            <a:graphicFrameLocks noGrp="1"/>
          </p:cNvGraphicFramePr>
          <p:nvPr>
            <p:extLst>
              <p:ext uri="{D42A27DB-BD31-4B8C-83A1-F6EECF244321}">
                <p14:modId xmlns:p14="http://schemas.microsoft.com/office/powerpoint/2010/main" val="159670484"/>
              </p:ext>
            </p:extLst>
          </p:nvPr>
        </p:nvGraphicFramePr>
        <p:xfrm>
          <a:off x="435167" y="3390900"/>
          <a:ext cx="7680132" cy="2615090"/>
        </p:xfrm>
        <a:graphic>
          <a:graphicData uri="http://schemas.openxmlformats.org/drawingml/2006/table">
            <a:tbl>
              <a:tblPr firstRow="1" bandRow="1">
                <a:tableStyleId>{5940675A-B579-460E-94D1-54222C63F5DA}</a:tableStyleId>
              </a:tblPr>
              <a:tblGrid>
                <a:gridCol w="1685687">
                  <a:extLst>
                    <a:ext uri="{9D8B030D-6E8A-4147-A177-3AD203B41FA5}">
                      <a16:colId xmlns:a16="http://schemas.microsoft.com/office/drawing/2014/main" val="325642109"/>
                    </a:ext>
                  </a:extLst>
                </a:gridCol>
                <a:gridCol w="1347989">
                  <a:extLst>
                    <a:ext uri="{9D8B030D-6E8A-4147-A177-3AD203B41FA5}">
                      <a16:colId xmlns:a16="http://schemas.microsoft.com/office/drawing/2014/main" val="815985156"/>
                    </a:ext>
                  </a:extLst>
                </a:gridCol>
                <a:gridCol w="2091567">
                  <a:extLst>
                    <a:ext uri="{9D8B030D-6E8A-4147-A177-3AD203B41FA5}">
                      <a16:colId xmlns:a16="http://schemas.microsoft.com/office/drawing/2014/main" val="1109489225"/>
                    </a:ext>
                  </a:extLst>
                </a:gridCol>
                <a:gridCol w="2554889">
                  <a:extLst>
                    <a:ext uri="{9D8B030D-6E8A-4147-A177-3AD203B41FA5}">
                      <a16:colId xmlns:a16="http://schemas.microsoft.com/office/drawing/2014/main" val="738517967"/>
                    </a:ext>
                  </a:extLst>
                </a:gridCol>
              </a:tblGrid>
              <a:tr h="0">
                <a:tc rowSpan="2">
                  <a:txBody>
                    <a:bodyPr/>
                    <a:lstStyle/>
                    <a:p>
                      <a:r>
                        <a:rPr lang="en-CA" sz="1400" b="1" dirty="0">
                          <a:solidFill>
                            <a:schemeClr val="bg1"/>
                          </a:solidFill>
                        </a:rPr>
                        <a:t>Outcomes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rowSpan="2">
                  <a:txBody>
                    <a:bodyPr/>
                    <a:lstStyle/>
                    <a:p>
                      <a:pPr algn="ctr"/>
                      <a:r>
                        <a:rPr lang="en-CA" sz="1400" b="1" dirty="0">
                          <a:solidFill>
                            <a:schemeClr val="bg1"/>
                          </a:solidFill>
                        </a:rPr>
                        <a:t>Relative effect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gridSpan="2">
                  <a:txBody>
                    <a:bodyPr/>
                    <a:lstStyle/>
                    <a:p>
                      <a:pPr algn="ctr"/>
                      <a:r>
                        <a:rPr lang="en-CA" sz="1400" b="1" dirty="0">
                          <a:solidFill>
                            <a:schemeClr val="bg1"/>
                          </a:solidFill>
                        </a:rPr>
                        <a:t>Anticipated absolute effects (95%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0"/>
                    </a:solidFill>
                  </a:tcPr>
                </a:tc>
                <a:tc hMerge="1">
                  <a:txBody>
                    <a:bodyPr/>
                    <a:lstStyle/>
                    <a:p>
                      <a:endParaRPr lang="en-CA" sz="2400" dirty="0"/>
                    </a:p>
                  </a:txBody>
                  <a:tcPr/>
                </a:tc>
                <a:extLst>
                  <a:ext uri="{0D108BD9-81ED-4DB2-BD59-A6C34878D82A}">
                    <a16:rowId xmlns:a16="http://schemas.microsoft.com/office/drawing/2014/main" val="3135809784"/>
                  </a:ext>
                </a:extLst>
              </a:tr>
              <a:tr h="495300">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Risk with no anticoagulation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Risk difference with anticoagulation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649130">
                <a:tc>
                  <a:txBody>
                    <a:bodyPr/>
                    <a:lstStyle/>
                    <a:p>
                      <a:r>
                        <a:rPr lang="en-CA" sz="1400" dirty="0">
                          <a:solidFill>
                            <a:schemeClr val="tx1">
                              <a:lumMod val="50000"/>
                              <a:lumOff val="50000"/>
                            </a:schemeClr>
                          </a:solidFill>
                        </a:rPr>
                        <a:t>Any symptomatic VTE</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700" b="1" dirty="0">
                          <a:solidFill>
                            <a:schemeClr val="tx1">
                              <a:lumMod val="50000"/>
                              <a:lumOff val="50000"/>
                            </a:schemeClr>
                          </a:solidFill>
                        </a:rPr>
                        <a:t>RR 0.15</a:t>
                      </a:r>
                    </a:p>
                    <a:p>
                      <a:pPr algn="ctr"/>
                      <a:r>
                        <a:rPr lang="en-CA" sz="1300" dirty="0">
                          <a:solidFill>
                            <a:schemeClr val="tx1">
                              <a:lumMod val="50000"/>
                              <a:lumOff val="50000"/>
                            </a:schemeClr>
                          </a:solidFill>
                        </a:rPr>
                        <a:t>(0.04 to 0.50)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20 out of 1500 (1.3%)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11 fewer VTE per 1,000 </a:t>
                      </a:r>
                    </a:p>
                    <a:p>
                      <a:pPr algn="ctr"/>
                      <a:r>
                        <a:rPr lang="en-CA" sz="1400" dirty="0">
                          <a:solidFill>
                            <a:schemeClr val="tx1">
                              <a:lumMod val="50000"/>
                              <a:lumOff val="50000"/>
                            </a:schemeClr>
                          </a:solidFill>
                        </a:rPr>
                        <a:t>(7 fewer to 13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62167">
                <a:tc>
                  <a:txBody>
                    <a:bodyPr/>
                    <a:lstStyle/>
                    <a:p>
                      <a:r>
                        <a:rPr lang="en-CA" sz="1400" dirty="0">
                          <a:solidFill>
                            <a:schemeClr val="tx1">
                              <a:lumMod val="50000"/>
                              <a:lumOff val="50000"/>
                            </a:schemeClr>
                          </a:solidFill>
                        </a:rPr>
                        <a:t>Extension to SFJ</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700" b="1" dirty="0">
                          <a:solidFill>
                            <a:schemeClr val="tx1">
                              <a:lumMod val="50000"/>
                              <a:lumOff val="50000"/>
                            </a:schemeClr>
                          </a:solidFill>
                        </a:rPr>
                        <a:t>RR 0.08</a:t>
                      </a:r>
                    </a:p>
                    <a:p>
                      <a:pPr algn="ctr"/>
                      <a:r>
                        <a:rPr lang="en-CA" sz="1400" dirty="0">
                          <a:solidFill>
                            <a:schemeClr val="tx1">
                              <a:lumMod val="50000"/>
                              <a:lumOff val="50000"/>
                            </a:schemeClr>
                          </a:solidFill>
                        </a:rPr>
                        <a:t>(0.03 to 0.22)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51 out of 1500 (0.6%)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31 fewer ext. per 1,000</a:t>
                      </a:r>
                    </a:p>
                    <a:p>
                      <a:pPr algn="ctr"/>
                      <a:r>
                        <a:rPr lang="en-CA" sz="1400" dirty="0">
                          <a:solidFill>
                            <a:schemeClr val="tx1">
                              <a:lumMod val="50000"/>
                              <a:lumOff val="50000"/>
                            </a:schemeClr>
                          </a:solidFill>
                        </a:rPr>
                        <a:t>(27 fewer to 33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62167">
                <a:tc>
                  <a:txBody>
                    <a:bodyPr/>
                    <a:lstStyle/>
                    <a:p>
                      <a:r>
                        <a:rPr lang="en-CA" sz="1400" dirty="0">
                          <a:solidFill>
                            <a:schemeClr val="tx1">
                              <a:lumMod val="50000"/>
                              <a:lumOff val="50000"/>
                            </a:schemeClr>
                          </a:solidFill>
                        </a:rPr>
                        <a:t>Major bleeding</a:t>
                      </a:r>
                    </a:p>
                  </a:txBody>
                  <a:tcPr marL="27432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b="1" dirty="0">
                          <a:solidFill>
                            <a:schemeClr val="tx1">
                              <a:lumMod val="50000"/>
                              <a:lumOff val="50000"/>
                            </a:schemeClr>
                          </a:solidFill>
                        </a:rPr>
                        <a:t>RR 0.99</a:t>
                      </a:r>
                    </a:p>
                    <a:p>
                      <a:pPr algn="ctr"/>
                      <a:r>
                        <a:rPr lang="en-CA" sz="1400" dirty="0">
                          <a:solidFill>
                            <a:schemeClr val="tx1">
                              <a:lumMod val="50000"/>
                              <a:lumOff val="50000"/>
                            </a:schemeClr>
                          </a:solidFill>
                        </a:rPr>
                        <a:t>(0.06 to 15.90)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lumMod val="50000"/>
                              <a:lumOff val="50000"/>
                            </a:schemeClr>
                          </a:solidFill>
                        </a:rPr>
                        <a:t>1 out of 1488 (0.1%)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0 fewer bleeds per 1,000</a:t>
                      </a:r>
                    </a:p>
                    <a:p>
                      <a:pPr algn="ctr"/>
                      <a:r>
                        <a:rPr lang="en-CA" sz="1400" dirty="0">
                          <a:solidFill>
                            <a:schemeClr val="tx1">
                              <a:lumMod val="50000"/>
                              <a:lumOff val="50000"/>
                            </a:schemeClr>
                          </a:solidFill>
                        </a:rPr>
                        <a:t>(1 fewer to 10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bl>
          </a:graphicData>
        </a:graphic>
      </p:graphicFrame>
      <p:sp>
        <p:nvSpPr>
          <p:cNvPr id="3" name="Content Placeholder 2">
            <a:extLst>
              <a:ext uri="{FF2B5EF4-FFF2-40B4-BE49-F238E27FC236}">
                <a16:creationId xmlns:a16="http://schemas.microsoft.com/office/drawing/2014/main" id="{D71CE2F5-1CF7-064E-AD92-B4B55DB4C599}"/>
              </a:ext>
            </a:extLst>
          </p:cNvPr>
          <p:cNvSpPr>
            <a:spLocks noGrp="1"/>
          </p:cNvSpPr>
          <p:nvPr>
            <p:ph idx="1"/>
          </p:nvPr>
        </p:nvSpPr>
        <p:spPr>
          <a:xfrm>
            <a:off x="419098" y="1866900"/>
            <a:ext cx="11603307" cy="1791614"/>
          </a:xfrm>
        </p:spPr>
        <p:txBody>
          <a:bodyPr/>
          <a:lstStyle/>
          <a:p>
            <a:pPr marL="0" indent="0">
              <a:buNone/>
            </a:pPr>
            <a:r>
              <a:rPr lang="en-CA" sz="1800" dirty="0"/>
              <a:t>For pregnant women with proven </a:t>
            </a:r>
            <a:r>
              <a:rPr lang="en-CA" sz="1800" b="1" dirty="0">
                <a:solidFill>
                  <a:srgbClr val="FF0000"/>
                </a:solidFill>
              </a:rPr>
              <a:t>acute superficial vein thrombosis</a:t>
            </a:r>
            <a:r>
              <a:rPr lang="en-CA" sz="1800" dirty="0"/>
              <a:t>, the panel suggests that </a:t>
            </a:r>
            <a:r>
              <a:rPr lang="en-CA" sz="1800" b="1" u="sng" dirty="0"/>
              <a:t>LMWH be used over not using any anticoagulant</a:t>
            </a:r>
            <a:r>
              <a:rPr lang="en-CA" sz="1800" dirty="0"/>
              <a:t> </a:t>
            </a:r>
            <a:r>
              <a:rPr lang="en-CA" sz="1800" i="1" dirty="0"/>
              <a:t>(conditional recommendation, low certainty)</a:t>
            </a:r>
            <a:endParaRPr lang="en-CA" sz="1800" dirty="0"/>
          </a:p>
          <a:p>
            <a:pPr marL="0" indent="0">
              <a:buNone/>
            </a:pPr>
            <a:endParaRPr lang="en-US" sz="1800" dirty="0"/>
          </a:p>
          <a:p>
            <a:pPr marL="0" indent="0">
              <a:buNone/>
            </a:pPr>
            <a:r>
              <a:rPr lang="en-CA" sz="1800" b="1" dirty="0">
                <a:solidFill>
                  <a:srgbClr val="0070C0"/>
                </a:solidFill>
              </a:rPr>
              <a:t>Anticoagulant </a:t>
            </a:r>
            <a:r>
              <a:rPr lang="en-CA" sz="1800" dirty="0"/>
              <a:t>vs. </a:t>
            </a:r>
            <a:r>
              <a:rPr lang="en-CA" sz="1800" b="1" dirty="0">
                <a:solidFill>
                  <a:srgbClr val="0070C0"/>
                </a:solidFill>
              </a:rPr>
              <a:t>no anticoagulant</a:t>
            </a:r>
            <a:r>
              <a:rPr lang="en-CA" sz="1800" dirty="0">
                <a:solidFill>
                  <a:srgbClr val="0070C0"/>
                </a:solidFill>
              </a:rPr>
              <a:t> </a:t>
            </a:r>
            <a:r>
              <a:rPr lang="en-CA" sz="1800" dirty="0"/>
              <a:t>for acute superficial vein thrombosis in pregnancy (data from non-pregnant studies):</a:t>
            </a:r>
          </a:p>
          <a:p>
            <a:pPr marL="0" indent="0">
              <a:buNone/>
            </a:pPr>
            <a:endParaRPr lang="en-US" sz="1800" dirty="0"/>
          </a:p>
        </p:txBody>
      </p:sp>
      <p:sp>
        <p:nvSpPr>
          <p:cNvPr id="10" name="TextBox 9">
            <a:extLst>
              <a:ext uri="{FF2B5EF4-FFF2-40B4-BE49-F238E27FC236}">
                <a16:creationId xmlns:a16="http://schemas.microsoft.com/office/drawing/2014/main" id="{B688191A-05CB-431E-9DAA-E9F191A222FE}"/>
              </a:ext>
            </a:extLst>
          </p:cNvPr>
          <p:cNvSpPr txBox="1"/>
          <p:nvPr/>
        </p:nvSpPr>
        <p:spPr>
          <a:xfrm>
            <a:off x="8382000" y="3394466"/>
            <a:ext cx="2541442" cy="2462213"/>
          </a:xfrm>
          <a:prstGeom prst="rect">
            <a:avLst/>
          </a:prstGeom>
          <a:solidFill>
            <a:srgbClr val="FFE3C4"/>
          </a:solidFill>
        </p:spPr>
        <p:txBody>
          <a:bodyPr wrap="square" rtlCol="0">
            <a:spAutoFit/>
          </a:bodyPr>
          <a:lstStyle/>
          <a:p>
            <a:pPr>
              <a:spcAft>
                <a:spcPts val="600"/>
              </a:spcAft>
            </a:pPr>
            <a:r>
              <a:rPr lang="en-CA" b="1" dirty="0">
                <a:solidFill>
                  <a:schemeClr val="tx1">
                    <a:lumMod val="50000"/>
                    <a:lumOff val="50000"/>
                  </a:schemeClr>
                </a:solidFill>
              </a:rPr>
              <a:t>No specific data in pregnancy.</a:t>
            </a:r>
          </a:p>
          <a:p>
            <a:pPr>
              <a:spcAft>
                <a:spcPts val="600"/>
              </a:spcAft>
            </a:pPr>
            <a:r>
              <a:rPr lang="en-CA" i="1" dirty="0">
                <a:solidFill>
                  <a:schemeClr val="tx1">
                    <a:lumMod val="50000"/>
                    <a:lumOff val="50000"/>
                  </a:schemeClr>
                </a:solidFill>
              </a:rPr>
              <a:t>Anticoagulants likely reduce risk of VTE from SVT.</a:t>
            </a:r>
          </a:p>
          <a:p>
            <a:pPr>
              <a:spcAft>
                <a:spcPts val="600"/>
              </a:spcAft>
            </a:pPr>
            <a:r>
              <a:rPr lang="en-CA" dirty="0">
                <a:solidFill>
                  <a:schemeClr val="tx1">
                    <a:lumMod val="50000"/>
                    <a:lumOff val="50000"/>
                  </a:schemeClr>
                </a:solidFill>
              </a:rPr>
              <a:t>Fondaparinux crosses the placenta, so LMWH preferred.</a:t>
            </a:r>
          </a:p>
        </p:txBody>
      </p:sp>
      <p:sp>
        <p:nvSpPr>
          <p:cNvPr id="2" name="Title 1">
            <a:extLst>
              <a:ext uri="{FF2B5EF4-FFF2-40B4-BE49-F238E27FC236}">
                <a16:creationId xmlns:a16="http://schemas.microsoft.com/office/drawing/2014/main" id="{E8C5BDEB-5BD5-1B41-B3A8-FD8358A8A377}"/>
              </a:ext>
            </a:extLst>
          </p:cNvPr>
          <p:cNvSpPr>
            <a:spLocks noGrp="1"/>
          </p:cNvSpPr>
          <p:nvPr>
            <p:ph type="title"/>
          </p:nvPr>
        </p:nvSpPr>
        <p:spPr/>
        <p:txBody>
          <a:bodyPr/>
          <a:lstStyle/>
          <a:p>
            <a:r>
              <a:rPr lang="en-CA" sz="2800" dirty="0"/>
              <a:t>Recommendation</a:t>
            </a:r>
            <a:br>
              <a:rPr lang="en-CA" sz="2800" dirty="0"/>
            </a:br>
            <a:endParaRPr lang="en-US" dirty="0"/>
          </a:p>
        </p:txBody>
      </p:sp>
      <p:grpSp>
        <p:nvGrpSpPr>
          <p:cNvPr id="11" name="Group 10">
            <a:extLst>
              <a:ext uri="{FF2B5EF4-FFF2-40B4-BE49-F238E27FC236}">
                <a16:creationId xmlns:a16="http://schemas.microsoft.com/office/drawing/2014/main" id="{8B59A33B-6B78-964F-953E-93386CB18E78}"/>
              </a:ext>
            </a:extLst>
          </p:cNvPr>
          <p:cNvGrpSpPr/>
          <p:nvPr/>
        </p:nvGrpSpPr>
        <p:grpSpPr>
          <a:xfrm>
            <a:off x="8053457" y="6345076"/>
            <a:ext cx="4138543" cy="276999"/>
            <a:chOff x="6589222" y="6483927"/>
            <a:chExt cx="4138543" cy="276999"/>
          </a:xfrm>
        </p:grpSpPr>
        <p:sp>
          <p:nvSpPr>
            <p:cNvPr id="12" name="TextBox 11">
              <a:extLst>
                <a:ext uri="{FF2B5EF4-FFF2-40B4-BE49-F238E27FC236}">
                  <a16:creationId xmlns:a16="http://schemas.microsoft.com/office/drawing/2014/main" id="{D2C9831B-8A1F-D948-A907-0B353F6FFB42}"/>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3" name="Oval 12">
              <a:extLst>
                <a:ext uri="{FF2B5EF4-FFF2-40B4-BE49-F238E27FC236}">
                  <a16:creationId xmlns:a16="http://schemas.microsoft.com/office/drawing/2014/main" id="{4543984C-EAF9-D74D-98CB-0AA14AA76E73}"/>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32F2126-EEA2-0C47-8FBB-B293E0E4D8A2}"/>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02815CE-1A43-B949-B552-8BFD9CF3B7F2}"/>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F3A76087-5021-8040-A1FD-5692E2ED96CF}"/>
              </a:ext>
            </a:extLst>
          </p:cNvPr>
          <p:cNvSpPr/>
          <p:nvPr/>
        </p:nvSpPr>
        <p:spPr>
          <a:xfrm>
            <a:off x="496522" y="435856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56402E4-0AFA-4E49-8FFC-3430CAF7F77E}"/>
              </a:ext>
            </a:extLst>
          </p:cNvPr>
          <p:cNvSpPr/>
          <p:nvPr/>
        </p:nvSpPr>
        <p:spPr>
          <a:xfrm>
            <a:off x="496522" y="505909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4F3219C-A8BE-244B-ACBF-811231B16EFD}"/>
              </a:ext>
            </a:extLst>
          </p:cNvPr>
          <p:cNvSpPr/>
          <p:nvPr/>
        </p:nvSpPr>
        <p:spPr>
          <a:xfrm>
            <a:off x="496522" y="563517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75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A18C-E90D-4711-ADC1-79BE6033CFB6}"/>
              </a:ext>
            </a:extLst>
          </p:cNvPr>
          <p:cNvSpPr>
            <a:spLocks noGrp="1"/>
          </p:cNvSpPr>
          <p:nvPr>
            <p:ph type="title"/>
          </p:nvPr>
        </p:nvSpPr>
        <p:spPr/>
        <p:txBody>
          <a:bodyPr/>
          <a:lstStyle/>
          <a:p>
            <a:r>
              <a:rPr lang="en-CA" dirty="0"/>
              <a:t>Case 3: Conclusion and Summary</a:t>
            </a:r>
          </a:p>
        </p:txBody>
      </p:sp>
      <p:sp>
        <p:nvSpPr>
          <p:cNvPr id="3" name="Content Placeholder 2">
            <a:extLst>
              <a:ext uri="{FF2B5EF4-FFF2-40B4-BE49-F238E27FC236}">
                <a16:creationId xmlns:a16="http://schemas.microsoft.com/office/drawing/2014/main" id="{4730B1C1-DDCF-495B-9C21-59D8DD94A22B}"/>
              </a:ext>
            </a:extLst>
          </p:cNvPr>
          <p:cNvSpPr>
            <a:spLocks noGrp="1"/>
          </p:cNvSpPr>
          <p:nvPr>
            <p:ph idx="1"/>
          </p:nvPr>
        </p:nvSpPr>
        <p:spPr/>
        <p:txBody>
          <a:bodyPr/>
          <a:lstStyle/>
          <a:p>
            <a:r>
              <a:rPr lang="en-CA" dirty="0"/>
              <a:t>She starts LMWH at a prophylactic dose and continues this anticoagulant throughout the remainder of her pregnancy</a:t>
            </a:r>
          </a:p>
          <a:p>
            <a:endParaRPr lang="en-CA" dirty="0"/>
          </a:p>
          <a:p>
            <a:r>
              <a:rPr lang="en-CA" dirty="0"/>
              <a:t>Within 1 week her symptoms substantially improve and there are no symptoms of proximal extension or PE</a:t>
            </a:r>
          </a:p>
          <a:p>
            <a:endParaRPr lang="en-CA" dirty="0"/>
          </a:p>
          <a:p>
            <a:r>
              <a:rPr lang="en-CA" dirty="0"/>
              <a:t>She continues the prophylactic LMWH until 6 weeks postpartum</a:t>
            </a:r>
          </a:p>
        </p:txBody>
      </p:sp>
      <p:sp>
        <p:nvSpPr>
          <p:cNvPr id="4" name="TextBox 3">
            <a:extLst>
              <a:ext uri="{FF2B5EF4-FFF2-40B4-BE49-F238E27FC236}">
                <a16:creationId xmlns:a16="http://schemas.microsoft.com/office/drawing/2014/main" id="{4BE05C17-0670-4CAB-99BF-04634B4A82A2}"/>
              </a:ext>
            </a:extLst>
          </p:cNvPr>
          <p:cNvSpPr txBox="1"/>
          <p:nvPr/>
        </p:nvSpPr>
        <p:spPr>
          <a:xfrm>
            <a:off x="538396" y="5675794"/>
            <a:ext cx="11115208" cy="707886"/>
          </a:xfrm>
          <a:prstGeom prst="rect">
            <a:avLst/>
          </a:prstGeom>
          <a:solidFill>
            <a:srgbClr val="FFE3C4"/>
          </a:solidFill>
        </p:spPr>
        <p:txBody>
          <a:bodyPr wrap="square" rtlCol="0">
            <a:spAutoFit/>
          </a:bodyPr>
          <a:lstStyle/>
          <a:p>
            <a:r>
              <a:rPr lang="en-CA" sz="2000" dirty="0">
                <a:solidFill>
                  <a:schemeClr val="tx1">
                    <a:lumMod val="50000"/>
                    <a:lumOff val="50000"/>
                  </a:schemeClr>
                </a:solidFill>
              </a:rPr>
              <a:t>It is likely that anticoagulants reduce the risk of VTE after SVT, with LMWH preferred for treatment of SVT in pregnancy.</a:t>
            </a:r>
          </a:p>
        </p:txBody>
      </p:sp>
    </p:spTree>
    <p:extLst>
      <p:ext uri="{BB962C8B-B14F-4D97-AF65-F5344CB8AC3E}">
        <p14:creationId xmlns:p14="http://schemas.microsoft.com/office/powerpoint/2010/main" val="1169150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B83-43BD-49B1-BFB1-301EC8E652B6}"/>
              </a:ext>
            </a:extLst>
          </p:cNvPr>
          <p:cNvSpPr>
            <a:spLocks noGrp="1"/>
          </p:cNvSpPr>
          <p:nvPr>
            <p:ph type="title"/>
          </p:nvPr>
        </p:nvSpPr>
        <p:spPr/>
        <p:txBody>
          <a:bodyPr/>
          <a:lstStyle/>
          <a:p>
            <a:r>
              <a:rPr lang="en-CA" dirty="0"/>
              <a:t>Other guideline recommendations that were not covered in this session</a:t>
            </a:r>
          </a:p>
        </p:txBody>
      </p:sp>
      <p:sp>
        <p:nvSpPr>
          <p:cNvPr id="3" name="Content Placeholder 2">
            <a:extLst>
              <a:ext uri="{FF2B5EF4-FFF2-40B4-BE49-F238E27FC236}">
                <a16:creationId xmlns:a16="http://schemas.microsoft.com/office/drawing/2014/main" id="{A48B75C7-33E6-4E3F-85BE-07E137C741B0}"/>
              </a:ext>
            </a:extLst>
          </p:cNvPr>
          <p:cNvSpPr>
            <a:spLocks noGrp="1"/>
          </p:cNvSpPr>
          <p:nvPr>
            <p:ph idx="1"/>
          </p:nvPr>
        </p:nvSpPr>
        <p:spPr/>
        <p:txBody>
          <a:bodyPr/>
          <a:lstStyle/>
          <a:p>
            <a:pPr marL="0" indent="0">
              <a:buNone/>
            </a:pPr>
            <a:r>
              <a:rPr lang="en-CA" i="1" dirty="0"/>
              <a:t>For these topics, conditional recommendations were made based on weak or very weak quality of evidence</a:t>
            </a:r>
          </a:p>
          <a:p>
            <a:endParaRPr lang="en-CA" dirty="0"/>
          </a:p>
          <a:p>
            <a:r>
              <a:rPr lang="en-CA" dirty="0"/>
              <a:t>Anticoagulant prophylaxis for assisted reproductive technologies </a:t>
            </a:r>
          </a:p>
          <a:p>
            <a:r>
              <a:rPr lang="en-CA" dirty="0"/>
              <a:t>Anticoagulant prophylaxis for ovarian hyperstimulation syndrome</a:t>
            </a:r>
          </a:p>
          <a:p>
            <a:r>
              <a:rPr lang="en-CA" dirty="0"/>
              <a:t>Role of systemic thrombolysis for acute PE in pregnancy</a:t>
            </a:r>
          </a:p>
          <a:p>
            <a:r>
              <a:rPr lang="en-CA" dirty="0"/>
              <a:t>Diagnosis of suspected pulmonary embolism in pregnancy</a:t>
            </a:r>
          </a:p>
        </p:txBody>
      </p:sp>
    </p:spTree>
    <p:extLst>
      <p:ext uri="{BB962C8B-B14F-4D97-AF65-F5344CB8AC3E}">
        <p14:creationId xmlns:p14="http://schemas.microsoft.com/office/powerpoint/2010/main" val="3473792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8ED3-7A9E-4FF0-A99B-08D111C93A89}"/>
              </a:ext>
            </a:extLst>
          </p:cNvPr>
          <p:cNvSpPr>
            <a:spLocks noGrp="1"/>
          </p:cNvSpPr>
          <p:nvPr>
            <p:ph type="title"/>
          </p:nvPr>
        </p:nvSpPr>
        <p:spPr/>
        <p:txBody>
          <a:bodyPr/>
          <a:lstStyle/>
          <a:p>
            <a:r>
              <a:rPr lang="en-CA" dirty="0"/>
              <a:t>Future Priorities for Research </a:t>
            </a:r>
          </a:p>
        </p:txBody>
      </p:sp>
      <p:sp>
        <p:nvSpPr>
          <p:cNvPr id="3" name="Content Placeholder 2">
            <a:extLst>
              <a:ext uri="{FF2B5EF4-FFF2-40B4-BE49-F238E27FC236}">
                <a16:creationId xmlns:a16="http://schemas.microsoft.com/office/drawing/2014/main" id="{EAAE8ED7-A2C9-4813-B75C-71A713A8C2AE}"/>
              </a:ext>
            </a:extLst>
          </p:cNvPr>
          <p:cNvSpPr>
            <a:spLocks noGrp="1"/>
          </p:cNvSpPr>
          <p:nvPr>
            <p:ph idx="1"/>
          </p:nvPr>
        </p:nvSpPr>
        <p:spPr/>
        <p:txBody>
          <a:bodyPr>
            <a:normAutofit/>
          </a:bodyPr>
          <a:lstStyle/>
          <a:p>
            <a:r>
              <a:rPr lang="en-CA" dirty="0"/>
              <a:t>Safety of fondaparinux and direct oral anticoagulants in pregnancy</a:t>
            </a:r>
          </a:p>
          <a:p>
            <a:r>
              <a:rPr lang="en-CA" dirty="0"/>
              <a:t>Evidence regarding once versus twice daily dosing of LMWH</a:t>
            </a:r>
          </a:p>
          <a:p>
            <a:r>
              <a:rPr lang="en-CA" dirty="0"/>
              <a:t>Data regarding efficacy of catheter-directed thrombolysis, including estimated fetal radiation exposure</a:t>
            </a:r>
          </a:p>
          <a:p>
            <a:r>
              <a:rPr lang="en-CA" dirty="0"/>
              <a:t>Safety of direct oral anticoagulants in breastfeeding women</a:t>
            </a:r>
          </a:p>
          <a:p>
            <a:r>
              <a:rPr lang="en-CA" dirty="0"/>
              <a:t>Data regarding intensity of LMWH prophylaxis</a:t>
            </a:r>
          </a:p>
          <a:p>
            <a:r>
              <a:rPr lang="en-CA" dirty="0"/>
              <a:t>Data regarding impact of thrombophilia on antepartum VTE risk</a:t>
            </a:r>
          </a:p>
          <a:p>
            <a:r>
              <a:rPr lang="en-CA" dirty="0"/>
              <a:t>Validation of clinical prediction rules for diagnosis of VTE</a:t>
            </a:r>
          </a:p>
        </p:txBody>
      </p:sp>
    </p:spTree>
    <p:extLst>
      <p:ext uri="{BB962C8B-B14F-4D97-AF65-F5344CB8AC3E}">
        <p14:creationId xmlns:p14="http://schemas.microsoft.com/office/powerpoint/2010/main" val="1401640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dirty="0"/>
              <a:t>In Summary: 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fontScale="85000" lnSpcReduction="20000"/>
          </a:bodyPr>
          <a:lstStyle/>
          <a:p>
            <a:pPr marL="514350" indent="-514350">
              <a:buAutoNum type="arabicPeriod"/>
            </a:pPr>
            <a:r>
              <a:rPr lang="en-CA" dirty="0"/>
              <a:t>Describe recommendations for the </a:t>
            </a:r>
            <a:r>
              <a:rPr lang="en-CA" u="sng" dirty="0"/>
              <a:t>management of acute VTE in pregnancy</a:t>
            </a:r>
          </a:p>
          <a:p>
            <a:pPr lvl="1">
              <a:buFont typeface="Arial" panose="020B0604020202020204" pitchFamily="34" charset="0"/>
              <a:buChar char="•"/>
            </a:pPr>
            <a:r>
              <a:rPr lang="en-CA" dirty="0">
                <a:solidFill>
                  <a:srgbClr val="E63E30"/>
                </a:solidFill>
              </a:rPr>
              <a:t>LMWH, once or twice daily, without routine anti-</a:t>
            </a:r>
            <a:r>
              <a:rPr lang="en-CA" dirty="0" err="1">
                <a:solidFill>
                  <a:srgbClr val="E63E30"/>
                </a:solidFill>
              </a:rPr>
              <a:t>Xa</a:t>
            </a:r>
            <a:r>
              <a:rPr lang="en-CA" dirty="0">
                <a:solidFill>
                  <a:srgbClr val="E63E30"/>
                </a:solidFill>
              </a:rPr>
              <a:t> monitoring</a:t>
            </a:r>
          </a:p>
          <a:p>
            <a:pPr marL="514350" indent="-514350">
              <a:buAutoNum type="arabicPeriod"/>
            </a:pPr>
            <a:endParaRPr lang="en-CA" dirty="0"/>
          </a:p>
          <a:p>
            <a:pPr marL="514350" indent="-514350">
              <a:buAutoNum type="arabicPeriod"/>
            </a:pPr>
            <a:r>
              <a:rPr lang="en-CA" dirty="0"/>
              <a:t>Describe which anticoagulants can safely be used in women who are </a:t>
            </a:r>
            <a:r>
              <a:rPr lang="en-CA" u="sng" dirty="0"/>
              <a:t>pregnant or breastfeeding</a:t>
            </a:r>
          </a:p>
          <a:p>
            <a:pPr lvl="1">
              <a:buFont typeface="Arial" panose="020B0604020202020204" pitchFamily="34" charset="0"/>
              <a:buChar char="•"/>
            </a:pPr>
            <a:r>
              <a:rPr lang="en-CA" b="1" dirty="0">
                <a:solidFill>
                  <a:srgbClr val="E63E30"/>
                </a:solidFill>
              </a:rPr>
              <a:t>Pregnancy: </a:t>
            </a:r>
            <a:r>
              <a:rPr lang="en-CA" dirty="0">
                <a:solidFill>
                  <a:srgbClr val="E63E30"/>
                </a:solidFill>
              </a:rPr>
              <a:t>LMWH or UFH; </a:t>
            </a:r>
            <a:r>
              <a:rPr lang="en-CA" b="1" dirty="0">
                <a:solidFill>
                  <a:srgbClr val="E63E30"/>
                </a:solidFill>
              </a:rPr>
              <a:t>Breastfeeding:</a:t>
            </a:r>
            <a:r>
              <a:rPr lang="en-CA" dirty="0">
                <a:solidFill>
                  <a:srgbClr val="E63E30"/>
                </a:solidFill>
              </a:rPr>
              <a:t> LMWH, UFH, warfarin, </a:t>
            </a:r>
            <a:r>
              <a:rPr lang="en-CA" dirty="0" err="1">
                <a:solidFill>
                  <a:srgbClr val="E63E30"/>
                </a:solidFill>
              </a:rPr>
              <a:t>acenocoumarol</a:t>
            </a:r>
            <a:r>
              <a:rPr lang="en-CA" dirty="0">
                <a:solidFill>
                  <a:srgbClr val="E63E30"/>
                </a:solidFill>
              </a:rPr>
              <a:t>, fondaparinux, danaparoid</a:t>
            </a:r>
          </a:p>
          <a:p>
            <a:pPr lvl="1">
              <a:buFont typeface="Wingdings" panose="05000000000000000000" pitchFamily="2" charset="2"/>
              <a:buChar char="§"/>
            </a:pPr>
            <a:endParaRPr lang="en-CA" dirty="0"/>
          </a:p>
          <a:p>
            <a:pPr marL="514350" indent="-514350">
              <a:buAutoNum type="arabicPeriod"/>
            </a:pPr>
            <a:r>
              <a:rPr lang="en-CA" dirty="0"/>
              <a:t>Identify which pregnant patients merit </a:t>
            </a:r>
            <a:r>
              <a:rPr lang="en-CA" u="sng" dirty="0"/>
              <a:t>antepartum and/or postpartum VTE prophylaxis</a:t>
            </a:r>
          </a:p>
          <a:p>
            <a:pPr lvl="1">
              <a:buFont typeface="Arial" panose="020B0604020202020204" pitchFamily="34" charset="0"/>
              <a:buChar char="•"/>
            </a:pPr>
            <a:r>
              <a:rPr lang="en-CA" dirty="0">
                <a:solidFill>
                  <a:srgbClr val="E63E30"/>
                </a:solidFill>
              </a:rPr>
              <a:t>All patients with prior VTE merit </a:t>
            </a:r>
            <a:r>
              <a:rPr lang="en-CA" b="1" dirty="0">
                <a:solidFill>
                  <a:srgbClr val="E63E30"/>
                </a:solidFill>
              </a:rPr>
              <a:t>postpartum prophylaxis</a:t>
            </a:r>
          </a:p>
          <a:p>
            <a:pPr lvl="1">
              <a:buFont typeface="Arial" panose="020B0604020202020204" pitchFamily="34" charset="0"/>
              <a:buChar char="•"/>
            </a:pPr>
            <a:r>
              <a:rPr lang="en-CA" dirty="0">
                <a:solidFill>
                  <a:srgbClr val="E63E30"/>
                </a:solidFill>
              </a:rPr>
              <a:t>Prior unprovoked and hormonal provoked VTE merit </a:t>
            </a:r>
            <a:r>
              <a:rPr lang="en-CA" b="1" dirty="0">
                <a:solidFill>
                  <a:srgbClr val="E63E30"/>
                </a:solidFill>
              </a:rPr>
              <a:t>antepartum prophylaxis</a:t>
            </a:r>
          </a:p>
          <a:p>
            <a:pPr lvl="1">
              <a:buFont typeface="Arial" panose="020B0604020202020204" pitchFamily="34" charset="0"/>
              <a:buChar char="•"/>
            </a:pPr>
            <a:r>
              <a:rPr lang="en-CA" dirty="0">
                <a:solidFill>
                  <a:srgbClr val="E63E30"/>
                </a:solidFill>
              </a:rPr>
              <a:t>For women with </a:t>
            </a:r>
            <a:r>
              <a:rPr lang="en-CA" dirty="0" err="1">
                <a:solidFill>
                  <a:srgbClr val="E63E30"/>
                </a:solidFill>
              </a:rPr>
              <a:t>thrombophilias</a:t>
            </a:r>
            <a:r>
              <a:rPr lang="en-CA" dirty="0">
                <a:solidFill>
                  <a:srgbClr val="E63E30"/>
                </a:solidFill>
              </a:rPr>
              <a:t>, recommendations vary according to thrombophilia and family history</a:t>
            </a:r>
          </a:p>
        </p:txBody>
      </p:sp>
    </p:spTree>
    <p:extLst>
      <p:ext uri="{BB962C8B-B14F-4D97-AF65-F5344CB8AC3E}">
        <p14:creationId xmlns:p14="http://schemas.microsoft.com/office/powerpoint/2010/main" val="314107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dirty="0"/>
              <a:t>Acknowledgements</a:t>
            </a:r>
          </a:p>
        </p:txBody>
      </p:sp>
      <p:sp>
        <p:nvSpPr>
          <p:cNvPr id="6" name="Content Placeholder 2">
            <a:extLst>
              <a:ext uri="{FF2B5EF4-FFF2-40B4-BE49-F238E27FC236}">
                <a16:creationId xmlns:a16="http://schemas.microsoft.com/office/drawing/2014/main" id="{434A4A62-8AD9-43DE-A84B-6C5620B1602F}"/>
              </a:ext>
            </a:extLst>
          </p:cNvPr>
          <p:cNvSpPr txBox="1">
            <a:spLocks/>
          </p:cNvSpPr>
          <p:nvPr/>
        </p:nvSpPr>
        <p:spPr>
          <a:xfrm>
            <a:off x="419100" y="2083894"/>
            <a:ext cx="10972800" cy="3954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ASH Guideline Panel team members</a:t>
            </a:r>
          </a:p>
          <a:p>
            <a:r>
              <a:rPr lang="en-CA" sz="2400" dirty="0"/>
              <a:t>Knowledge Synthesis team members</a:t>
            </a:r>
          </a:p>
          <a:p>
            <a:r>
              <a:rPr lang="en-CA" sz="2400" dirty="0"/>
              <a:t>McMaster University GRADE Centre</a:t>
            </a:r>
          </a:p>
          <a:p>
            <a:r>
              <a:rPr lang="en-CA" sz="2500" dirty="0"/>
              <a:t>Author of ASH VTE Slide Sets: </a:t>
            </a:r>
            <a:r>
              <a:rPr lang="en-CA" sz="2500" b="1" dirty="0"/>
              <a:t>Eric Tseng MD </a:t>
            </a:r>
            <a:r>
              <a:rPr lang="en-CA" sz="2500" b="1" dirty="0" err="1"/>
              <a:t>MScCH</a:t>
            </a:r>
            <a:r>
              <a:rPr lang="en-CA" sz="2500" b="1" dirty="0"/>
              <a:t>, University of Toronto</a:t>
            </a:r>
            <a:r>
              <a:rPr lang="en-CA" sz="2500" dirty="0"/>
              <a:t> and </a:t>
            </a:r>
            <a:r>
              <a:rPr lang="en-US" sz="2500" b="1" dirty="0"/>
              <a:t>Shannon Bates MDCM MSc, McMaster University</a:t>
            </a:r>
            <a:endParaRPr lang="en-CA" sz="2500" b="1" dirty="0"/>
          </a:p>
          <a:p>
            <a:pPr marL="0" indent="0">
              <a:buFont typeface="Arial" panose="020B0604020202020204" pitchFamily="34" charset="0"/>
              <a:buNone/>
            </a:pPr>
            <a:endParaRPr lang="en-CA" sz="2400" dirty="0"/>
          </a:p>
          <a:p>
            <a:pPr marL="0" indent="0">
              <a:buFont typeface="Arial" panose="020B0604020202020204" pitchFamily="34" charset="0"/>
              <a:buNone/>
            </a:pPr>
            <a:r>
              <a:rPr lang="en-CA" sz="2400" dirty="0"/>
              <a:t>See more about the </a:t>
            </a:r>
            <a:r>
              <a:rPr lang="en-CA" sz="2400" b="1" dirty="0"/>
              <a:t>ASH VTE guidelines </a:t>
            </a:r>
            <a:r>
              <a:rPr lang="en-CA" sz="2400" dirty="0"/>
              <a:t>at </a:t>
            </a:r>
            <a:r>
              <a:rPr lang="en-CA" sz="2400" dirty="0">
                <a:hlinkClick r:id="rId2"/>
              </a:rPr>
              <a:t>http://www.hematology.org/VTEguidelines</a:t>
            </a:r>
            <a:endParaRPr lang="en-CA" sz="2400" dirty="0"/>
          </a:p>
        </p:txBody>
      </p:sp>
    </p:spTree>
    <p:extLst>
      <p:ext uri="{BB962C8B-B14F-4D97-AF65-F5344CB8AC3E}">
        <p14:creationId xmlns:p14="http://schemas.microsoft.com/office/powerpoint/2010/main" val="232142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lstStyle/>
          <a:p>
            <a:r>
              <a:rPr lang="en-CA" dirty="0"/>
              <a:t>How patients and clinicians should use these recommendations</a:t>
            </a:r>
          </a:p>
        </p:txBody>
      </p:sp>
      <p:graphicFrame>
        <p:nvGraphicFramePr>
          <p:cNvPr id="5" name="Table 4">
            <a:extLst>
              <a:ext uri="{FF2B5EF4-FFF2-40B4-BE49-F238E27FC236}">
                <a16:creationId xmlns:a16="http://schemas.microsoft.com/office/drawing/2014/main" id="{C4A82C93-0ADD-EE45-95E1-CC62378FBDD6}"/>
              </a:ext>
            </a:extLst>
          </p:cNvPr>
          <p:cNvGraphicFramePr>
            <a:graphicFrameLocks noGrp="1"/>
          </p:cNvGraphicFramePr>
          <p:nvPr>
            <p:extLst>
              <p:ext uri="{D42A27DB-BD31-4B8C-83A1-F6EECF244321}">
                <p14:modId xmlns:p14="http://schemas.microsoft.com/office/powerpoint/2010/main" val="1885069654"/>
              </p:ext>
            </p:extLst>
          </p:nvPr>
        </p:nvGraphicFramePr>
        <p:xfrm>
          <a:off x="1518684" y="2852613"/>
          <a:ext cx="9124508" cy="307308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CA" sz="1800" b="1" dirty="0">
                          <a:solidFill>
                            <a:schemeClr val="bg1"/>
                          </a:solidFill>
                        </a:rPr>
                        <a:t>STRONG Recommendation</a:t>
                      </a:r>
                      <a:br>
                        <a:rPr lang="en-CA" sz="1800" b="1" dirty="0">
                          <a:solidFill>
                            <a:schemeClr val="bg1"/>
                          </a:solidFill>
                        </a:rPr>
                      </a:br>
                      <a:r>
                        <a:rPr lang="en-CA" sz="1600" b="0" dirty="0">
                          <a:solidFill>
                            <a:schemeClr val="bg1"/>
                          </a:solidFill>
                        </a:rPr>
                        <a:t>(“The panel recommends…”)</a:t>
                      </a:r>
                      <a:endParaRPr lang="en-CA" sz="1800" b="0" dirty="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algn="ctr"/>
                      <a:r>
                        <a:rPr lang="en-CA" sz="16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Different choices will be appropriate for different patients, depending on their values and preferences. Use </a:t>
                      </a:r>
                      <a:r>
                        <a:rPr lang="en-CA" sz="1800" b="1" dirty="0">
                          <a:solidFill>
                            <a:schemeClr val="tx1">
                              <a:lumMod val="50000"/>
                              <a:lumOff val="50000"/>
                            </a:schemeClr>
                          </a:solidFill>
                        </a:rPr>
                        <a:t>shared decision making</a:t>
                      </a:r>
                      <a:r>
                        <a:rPr lang="en-CA" sz="1800" b="0" dirty="0">
                          <a:solidFill>
                            <a:schemeClr val="tx1">
                              <a:lumMod val="50000"/>
                              <a:lumOff val="50000"/>
                            </a:schemeClr>
                          </a:solidFill>
                        </a:rPr>
                        <a:t>.</a:t>
                      </a:r>
                      <a:endParaRPr lang="en-CA" sz="18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309856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dirty="0"/>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lnSpcReduction="10000"/>
          </a:bodyPr>
          <a:lstStyle/>
          <a:p>
            <a:pPr marL="0" indent="0">
              <a:buNone/>
            </a:pPr>
            <a:r>
              <a:rPr lang="en-CA" b="1" dirty="0"/>
              <a:t>By the end of this session, you should be able to</a:t>
            </a:r>
          </a:p>
          <a:p>
            <a:pPr marL="0" indent="0">
              <a:buNone/>
            </a:pPr>
            <a:endParaRPr lang="en-CA" dirty="0"/>
          </a:p>
          <a:p>
            <a:pPr marL="514350" indent="-514350">
              <a:buAutoNum type="arabicPeriod"/>
            </a:pPr>
            <a:r>
              <a:rPr lang="en-CA" dirty="0"/>
              <a:t>Describe recommendations for the </a:t>
            </a:r>
            <a:r>
              <a:rPr lang="en-CA" u="sng" dirty="0">
                <a:solidFill>
                  <a:schemeClr val="bg2">
                    <a:lumMod val="50000"/>
                  </a:schemeClr>
                </a:solidFill>
              </a:rPr>
              <a:t>management of acute VTE in pregnancy</a:t>
            </a:r>
          </a:p>
          <a:p>
            <a:pPr marL="514350" indent="-514350">
              <a:buAutoNum type="arabicPeriod"/>
            </a:pPr>
            <a:endParaRPr lang="en-CA" dirty="0"/>
          </a:p>
          <a:p>
            <a:pPr marL="514350" indent="-514350">
              <a:buAutoNum type="arabicPeriod"/>
            </a:pPr>
            <a:r>
              <a:rPr lang="en-CA" dirty="0"/>
              <a:t>Describe which anticoagulants can safely be used in women who are </a:t>
            </a:r>
            <a:r>
              <a:rPr lang="en-CA" u="sng" dirty="0">
                <a:solidFill>
                  <a:schemeClr val="bg2">
                    <a:lumMod val="50000"/>
                  </a:schemeClr>
                </a:solidFill>
              </a:rPr>
              <a:t>pregnant or breastfeeding</a:t>
            </a:r>
          </a:p>
          <a:p>
            <a:pPr marL="514350" indent="-514350">
              <a:buAutoNum type="arabicPeriod"/>
            </a:pPr>
            <a:endParaRPr lang="en-CA" dirty="0"/>
          </a:p>
          <a:p>
            <a:pPr marL="514350" indent="-514350">
              <a:buAutoNum type="arabicPeriod"/>
            </a:pPr>
            <a:r>
              <a:rPr lang="en-CA" dirty="0"/>
              <a:t>Identify which pregnant patients merit </a:t>
            </a:r>
            <a:r>
              <a:rPr lang="en-CA" u="sng" dirty="0">
                <a:solidFill>
                  <a:schemeClr val="bg2">
                    <a:lumMod val="50000"/>
                  </a:schemeClr>
                </a:solidFill>
              </a:rPr>
              <a:t>antepartum and/or postpartum VTE prophylaxis</a:t>
            </a:r>
          </a:p>
        </p:txBody>
      </p:sp>
    </p:spTree>
    <p:extLst>
      <p:ext uri="{BB962C8B-B14F-4D97-AF65-F5344CB8AC3E}">
        <p14:creationId xmlns:p14="http://schemas.microsoft.com/office/powerpoint/2010/main" val="2579704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1177871" y="2302329"/>
            <a:ext cx="4918128" cy="1612017"/>
          </a:xfrm>
          <a:prstGeom prst="rect">
            <a:avLst/>
          </a:prstGeom>
          <a:solidFill>
            <a:srgbClr val="FED9B0"/>
          </a:solidFill>
        </p:spPr>
        <p:txBody>
          <a:bodyPr wrap="square" rtlCol="0" anchor="ctr">
            <a:noAutofit/>
          </a:bodyPr>
          <a:lstStyle/>
          <a:p>
            <a:pPr algn="ctr"/>
            <a:r>
              <a:rPr lang="en-CA" sz="2400" dirty="0">
                <a:solidFill>
                  <a:schemeClr val="tx1">
                    <a:lumMod val="50000"/>
                    <a:lumOff val="50000"/>
                  </a:schemeClr>
                </a:solidFill>
              </a:rPr>
              <a:t>Venous thrombosis complicates approximately </a:t>
            </a:r>
            <a:r>
              <a:rPr lang="en-CA" sz="2400" b="1" dirty="0">
                <a:solidFill>
                  <a:srgbClr val="E63E30"/>
                </a:solidFill>
              </a:rPr>
              <a:t>1.2 in 1,000 </a:t>
            </a:r>
            <a:r>
              <a:rPr lang="en-CA" sz="2400" dirty="0">
                <a:solidFill>
                  <a:schemeClr val="tx1">
                    <a:lumMod val="50000"/>
                    <a:lumOff val="50000"/>
                  </a:schemeClr>
                </a:solidFill>
              </a:rPr>
              <a:t>deliveries</a:t>
            </a:r>
          </a:p>
        </p:txBody>
      </p:sp>
      <p:sp>
        <p:nvSpPr>
          <p:cNvPr id="9" name="TextBox 8">
            <a:extLst>
              <a:ext uri="{FF2B5EF4-FFF2-40B4-BE49-F238E27FC236}">
                <a16:creationId xmlns:a16="http://schemas.microsoft.com/office/drawing/2014/main" id="{AE554332-ABDD-4444-AA2A-CBE1C0E51A1D}"/>
              </a:ext>
            </a:extLst>
          </p:cNvPr>
          <p:cNvSpPr txBox="1"/>
          <p:nvPr/>
        </p:nvSpPr>
        <p:spPr>
          <a:xfrm>
            <a:off x="6368419" y="2302329"/>
            <a:ext cx="5023481" cy="1612018"/>
          </a:xfrm>
          <a:prstGeom prst="rect">
            <a:avLst/>
          </a:prstGeom>
          <a:solidFill>
            <a:srgbClr val="BEE0E4"/>
          </a:solidFill>
        </p:spPr>
        <p:txBody>
          <a:bodyPr wrap="square" rtlCol="0" anchor="ctr">
            <a:noAutofit/>
          </a:bodyPr>
          <a:lstStyle/>
          <a:p>
            <a:pPr algn="ctr"/>
            <a:r>
              <a:rPr lang="en-CA" sz="2400" dirty="0">
                <a:solidFill>
                  <a:schemeClr val="tx1">
                    <a:lumMod val="50000"/>
                    <a:lumOff val="50000"/>
                  </a:schemeClr>
                </a:solidFill>
              </a:rPr>
              <a:t>Incidence of VTE is similar in antepartum and postpartum periods, but </a:t>
            </a:r>
            <a:r>
              <a:rPr lang="en-CA" sz="2400" b="1" dirty="0">
                <a:solidFill>
                  <a:srgbClr val="E63E30"/>
                </a:solidFill>
              </a:rPr>
              <a:t>postpartum period shorter so higher daily VTE risk</a:t>
            </a: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p:txBody>
          <a:bodyPr/>
          <a:lstStyle/>
          <a:p>
            <a:r>
              <a:rPr lang="en-CA" dirty="0"/>
              <a:t>VTE is a leading cause of morbidity and mortality in pregnancy</a:t>
            </a:r>
          </a:p>
        </p:txBody>
      </p:sp>
      <p:sp>
        <p:nvSpPr>
          <p:cNvPr id="8" name="TextBox 7">
            <a:extLst>
              <a:ext uri="{FF2B5EF4-FFF2-40B4-BE49-F238E27FC236}">
                <a16:creationId xmlns:a16="http://schemas.microsoft.com/office/drawing/2014/main" id="{7D431369-ED22-471C-8B5E-BF6BF831D638}"/>
              </a:ext>
            </a:extLst>
          </p:cNvPr>
          <p:cNvSpPr txBox="1"/>
          <p:nvPr/>
        </p:nvSpPr>
        <p:spPr>
          <a:xfrm>
            <a:off x="1177871" y="4265008"/>
            <a:ext cx="4918128" cy="1580621"/>
          </a:xfrm>
          <a:prstGeom prst="rect">
            <a:avLst/>
          </a:prstGeom>
          <a:solidFill>
            <a:srgbClr val="C9D7AF"/>
          </a:solidFill>
        </p:spPr>
        <p:txBody>
          <a:bodyPr wrap="square" rtlCol="0" anchor="ctr">
            <a:noAutofit/>
          </a:bodyPr>
          <a:lstStyle/>
          <a:p>
            <a:pPr algn="ctr"/>
            <a:r>
              <a:rPr lang="en-CA" sz="2400" dirty="0">
                <a:solidFill>
                  <a:schemeClr val="tx1">
                    <a:lumMod val="50000"/>
                    <a:lumOff val="50000"/>
                  </a:schemeClr>
                </a:solidFill>
              </a:rPr>
              <a:t>Increased risk persists until 12 weeks postpartum, with </a:t>
            </a:r>
            <a:r>
              <a:rPr lang="en-CA" sz="2400" b="1" dirty="0">
                <a:solidFill>
                  <a:srgbClr val="E63E30"/>
                </a:solidFill>
              </a:rPr>
              <a:t>greatest risk in first 6 weeks </a:t>
            </a:r>
            <a:r>
              <a:rPr lang="en-CA" sz="2400" dirty="0">
                <a:solidFill>
                  <a:schemeClr val="tx1">
                    <a:lumMod val="50000"/>
                    <a:lumOff val="50000"/>
                  </a:schemeClr>
                </a:solidFill>
              </a:rPr>
              <a:t>after delivery</a:t>
            </a:r>
          </a:p>
        </p:txBody>
      </p:sp>
      <p:sp>
        <p:nvSpPr>
          <p:cNvPr id="10" name="TextBox 9">
            <a:extLst>
              <a:ext uri="{FF2B5EF4-FFF2-40B4-BE49-F238E27FC236}">
                <a16:creationId xmlns:a16="http://schemas.microsoft.com/office/drawing/2014/main" id="{F0A0DD8D-4BCA-486F-9AE7-ECF0B6B24C27}"/>
              </a:ext>
            </a:extLst>
          </p:cNvPr>
          <p:cNvSpPr txBox="1"/>
          <p:nvPr/>
        </p:nvSpPr>
        <p:spPr>
          <a:xfrm>
            <a:off x="6368419" y="4265008"/>
            <a:ext cx="5023482" cy="1580621"/>
          </a:xfrm>
          <a:prstGeom prst="rect">
            <a:avLst/>
          </a:prstGeom>
          <a:solidFill>
            <a:srgbClr val="F9CBAC"/>
          </a:solidFill>
        </p:spPr>
        <p:txBody>
          <a:bodyPr wrap="square" rtlCol="0" anchor="ctr">
            <a:noAutofit/>
          </a:bodyPr>
          <a:lstStyle/>
          <a:p>
            <a:pPr algn="ctr"/>
            <a:r>
              <a:rPr lang="en-CA" sz="2400" dirty="0">
                <a:solidFill>
                  <a:schemeClr val="tx1">
                    <a:lumMod val="50000"/>
                    <a:lumOff val="50000"/>
                  </a:schemeClr>
                </a:solidFill>
              </a:rPr>
              <a:t>Diagnosis, prevention, and treatment of VTE in pregnancy must consider both </a:t>
            </a:r>
            <a:r>
              <a:rPr lang="en-CA" sz="2400" b="1" dirty="0">
                <a:solidFill>
                  <a:srgbClr val="E63E30"/>
                </a:solidFill>
              </a:rPr>
              <a:t>fetal and maternal well-being</a:t>
            </a:r>
          </a:p>
        </p:txBody>
      </p:sp>
    </p:spTree>
    <p:extLst>
      <p:ext uri="{BB962C8B-B14F-4D97-AF65-F5344CB8AC3E}">
        <p14:creationId xmlns:p14="http://schemas.microsoft.com/office/powerpoint/2010/main" val="8678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solidFill>
                  <a:srgbClr val="E63E30"/>
                </a:solidFill>
              </a:rPr>
              <a:t>Case 1: Suspected Deep Vein Thrombosis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sz="2400" dirty="0"/>
              <a:t>32 year old female, 28 weeks gestational age. 1</a:t>
            </a:r>
            <a:r>
              <a:rPr lang="en-CA" sz="2400" baseline="30000" dirty="0"/>
              <a:t>st</a:t>
            </a:r>
            <a:r>
              <a:rPr lang="en-CA" sz="2400" dirty="0"/>
              <a:t> pregnancy.</a:t>
            </a:r>
            <a:endParaRPr lang="en-CA" sz="2400" b="1" dirty="0">
              <a:solidFill>
                <a:srgbClr val="FF0000"/>
              </a:solidFill>
            </a:endParaRPr>
          </a:p>
          <a:p>
            <a:pPr marL="0" indent="0">
              <a:buNone/>
            </a:pPr>
            <a:r>
              <a:rPr lang="en-CA" sz="2400" b="1" dirty="0">
                <a:solidFill>
                  <a:srgbClr val="E63E30"/>
                </a:solidFill>
              </a:rPr>
              <a:t>Past Medical History:</a:t>
            </a:r>
            <a:r>
              <a:rPr lang="en-CA" sz="2400" dirty="0">
                <a:solidFill>
                  <a:srgbClr val="E63E30"/>
                </a:solidFill>
              </a:rPr>
              <a:t> </a:t>
            </a:r>
            <a:r>
              <a:rPr lang="en-CA" sz="2400" dirty="0"/>
              <a:t>None. No prior arterial or venous thrombosis.</a:t>
            </a:r>
            <a:endParaRPr lang="en-CA" sz="2400" b="1" dirty="0">
              <a:solidFill>
                <a:srgbClr val="FF0000"/>
              </a:solidFill>
            </a:endParaRPr>
          </a:p>
          <a:p>
            <a:pPr marL="0" indent="0">
              <a:buNone/>
            </a:pPr>
            <a:r>
              <a:rPr lang="en-CA" sz="2400" b="1" dirty="0">
                <a:solidFill>
                  <a:srgbClr val="E63E30"/>
                </a:solidFill>
              </a:rPr>
              <a:t>Medications:</a:t>
            </a:r>
            <a:r>
              <a:rPr lang="en-CA" sz="2400" dirty="0">
                <a:solidFill>
                  <a:srgbClr val="E63E30"/>
                </a:solidFill>
              </a:rPr>
              <a:t> </a:t>
            </a:r>
            <a:r>
              <a:rPr lang="en-CA" sz="2400" dirty="0"/>
              <a:t>Prenatal vitamin</a:t>
            </a:r>
            <a:endParaRPr lang="en-CA" sz="2400" b="1" dirty="0">
              <a:solidFill>
                <a:srgbClr val="FF0000"/>
              </a:solidFill>
            </a:endParaRPr>
          </a:p>
          <a:p>
            <a:pPr marL="0" indent="0">
              <a:buNone/>
            </a:pPr>
            <a:r>
              <a:rPr lang="en-CA" sz="2400" b="1" dirty="0">
                <a:solidFill>
                  <a:srgbClr val="E63E30"/>
                </a:solidFill>
              </a:rPr>
              <a:t>Seen in the Emergency Department with: </a:t>
            </a:r>
          </a:p>
          <a:p>
            <a:pPr marL="0" indent="0">
              <a:buNone/>
            </a:pPr>
            <a:r>
              <a:rPr lang="en-CA" sz="2400" dirty="0"/>
              <a:t>New swollen and painful left thigh x 48 hours. </a:t>
            </a:r>
          </a:p>
          <a:p>
            <a:pPr marL="0" indent="0">
              <a:buNone/>
            </a:pPr>
            <a:r>
              <a:rPr lang="en-CA" sz="2400" dirty="0"/>
              <a:t>No chest pain or dyspnea.</a:t>
            </a:r>
          </a:p>
          <a:p>
            <a:pPr marL="0" indent="0">
              <a:buNone/>
            </a:pPr>
            <a:r>
              <a:rPr lang="en-CA" sz="2400" b="1" dirty="0">
                <a:solidFill>
                  <a:srgbClr val="E63E30"/>
                </a:solidFill>
              </a:rPr>
              <a:t>Proximal compression ultrasound of the left lower extremity:</a:t>
            </a:r>
          </a:p>
          <a:p>
            <a:pPr marL="0" indent="0">
              <a:buNone/>
            </a:pPr>
            <a:r>
              <a:rPr lang="en-CA" sz="2400" dirty="0"/>
              <a:t>No evidence of DVT in the popliteal, femoral, common femoral, or external iliac veins.</a:t>
            </a:r>
          </a:p>
        </p:txBody>
      </p:sp>
    </p:spTree>
    <p:extLst>
      <p:ext uri="{BB962C8B-B14F-4D97-AF65-F5344CB8AC3E}">
        <p14:creationId xmlns:p14="http://schemas.microsoft.com/office/powerpoint/2010/main" val="9855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796197"/>
            <a:ext cx="10972800" cy="3954624"/>
          </a:xfrm>
        </p:spPr>
        <p:txBody>
          <a:bodyPr>
            <a:noAutofit/>
          </a:bodyPr>
          <a:lstStyle/>
          <a:p>
            <a:pPr marL="0" indent="0">
              <a:buNone/>
            </a:pPr>
            <a:r>
              <a:rPr lang="en-CA" sz="2000" b="1" dirty="0"/>
              <a:t>Your patient is 28 weeks pregnant and has unexplained left leg swelling and pain. Her left leg proximal compression ultrasound does not demonstrate proximal DVT. She has no signs or symptoms suggestive of PE.</a:t>
            </a:r>
          </a:p>
          <a:p>
            <a:pPr marL="0" indent="0">
              <a:buNone/>
            </a:pPr>
            <a:endParaRPr lang="en-CA" sz="2000" b="1" dirty="0"/>
          </a:p>
          <a:p>
            <a:pPr marL="0" indent="0">
              <a:buNone/>
            </a:pPr>
            <a:r>
              <a:rPr lang="en-CA" sz="2000" b="1" dirty="0"/>
              <a:t>Which diagnostic test would you suggest next in her care?</a:t>
            </a:r>
          </a:p>
          <a:p>
            <a:pPr marL="0" indent="0">
              <a:buNone/>
            </a:pPr>
            <a:endParaRPr lang="en-CA" sz="2000" dirty="0"/>
          </a:p>
          <a:p>
            <a:pPr marL="514350" indent="-514350">
              <a:buAutoNum type="alphaUcPeriod"/>
            </a:pPr>
            <a:r>
              <a:rPr lang="en-CA" sz="2000" dirty="0"/>
              <a:t>No further investigations</a:t>
            </a:r>
          </a:p>
          <a:p>
            <a:pPr marL="514350" indent="-514350">
              <a:buAutoNum type="alphaUcPeriod"/>
            </a:pPr>
            <a:r>
              <a:rPr lang="en-CA" sz="2000" dirty="0"/>
              <a:t>D-Dimer test</a:t>
            </a:r>
          </a:p>
          <a:p>
            <a:pPr marL="514350" indent="-514350">
              <a:buAutoNum type="alphaUcPeriod"/>
            </a:pPr>
            <a:r>
              <a:rPr lang="en-CA" sz="2000" dirty="0"/>
              <a:t>Serial compression ultrasound (US) of lower extremity</a:t>
            </a:r>
          </a:p>
          <a:p>
            <a:pPr marL="514350" indent="-514350">
              <a:buAutoNum type="alphaUcPeriod"/>
            </a:pPr>
            <a:r>
              <a:rPr lang="en-CA" sz="2000" dirty="0"/>
              <a:t>Magnetic resonance venography (MR-V)</a:t>
            </a:r>
          </a:p>
          <a:p>
            <a:pPr marL="514350" indent="-514350">
              <a:buAutoNum type="alphaUcPeriod"/>
            </a:pPr>
            <a:r>
              <a:rPr lang="en-CA" sz="2000" dirty="0"/>
              <a:t>Ventilation/Perfusion (V/Q) scan</a:t>
            </a:r>
          </a:p>
        </p:txBody>
      </p:sp>
      <p:sp>
        <p:nvSpPr>
          <p:cNvPr id="4" name="Rectangle 3">
            <a:extLst>
              <a:ext uri="{FF2B5EF4-FFF2-40B4-BE49-F238E27FC236}">
                <a16:creationId xmlns:a16="http://schemas.microsoft.com/office/drawing/2014/main" id="{99BAD767-7BAB-4B53-9712-EA8DCDE89366}"/>
              </a:ext>
            </a:extLst>
          </p:cNvPr>
          <p:cNvSpPr/>
          <p:nvPr/>
        </p:nvSpPr>
        <p:spPr>
          <a:xfrm>
            <a:off x="450115" y="4566781"/>
            <a:ext cx="7497689" cy="735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BF54F224-2762-47AC-BBEC-2C60E507223D}"/>
              </a:ext>
            </a:extLst>
          </p:cNvPr>
          <p:cNvSpPr txBox="1"/>
          <p:nvPr/>
        </p:nvSpPr>
        <p:spPr>
          <a:xfrm>
            <a:off x="8230750" y="4455067"/>
            <a:ext cx="1402080" cy="1077218"/>
          </a:xfrm>
          <a:prstGeom prst="rect">
            <a:avLst/>
          </a:prstGeom>
          <a:noFill/>
        </p:spPr>
        <p:txBody>
          <a:bodyPr wrap="square" rtlCol="0">
            <a:spAutoFit/>
          </a:bodyPr>
          <a:lstStyle/>
          <a:p>
            <a:r>
              <a:rPr lang="en-CA" sz="3200" b="1" dirty="0">
                <a:solidFill>
                  <a:srgbClr val="E63E30"/>
                </a:solidFill>
              </a:rPr>
              <a:t>Either C or D</a:t>
            </a:r>
          </a:p>
        </p:txBody>
      </p:sp>
    </p:spTree>
    <p:extLst>
      <p:ext uri="{BB962C8B-B14F-4D97-AF65-F5344CB8AC3E}">
        <p14:creationId xmlns:p14="http://schemas.microsoft.com/office/powerpoint/2010/main" val="92311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Props1.xml><?xml version="1.0" encoding="utf-8"?>
<ds:datastoreItem xmlns:ds="http://schemas.openxmlformats.org/officeDocument/2006/customXml" ds:itemID="{561C6819-75EC-4411-BD9E-584A9F74ED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D01292-B003-435E-B42F-E9FC0A94F2F4}">
  <ds:schemaRefs>
    <ds:schemaRef ds:uri="http://schemas.microsoft.com/sharepoint/v3/contenttype/forms"/>
  </ds:schemaRefs>
</ds:datastoreItem>
</file>

<file path=customXml/itemProps3.xml><?xml version="1.0" encoding="utf-8"?>
<ds:datastoreItem xmlns:ds="http://schemas.openxmlformats.org/officeDocument/2006/customXml" ds:itemID="{C3C9756F-DA0A-45A6-AC95-DC7532A3A5C8}">
  <ds:schemaRefs>
    <ds:schemaRef ds:uri="http://schemas.microsoft.com/office/2006/metadata/customXsn"/>
  </ds:schemaRefs>
</ds:datastoreItem>
</file>

<file path=customXml/itemProps4.xml><?xml version="1.0" encoding="utf-8"?>
<ds:datastoreItem xmlns:ds="http://schemas.openxmlformats.org/officeDocument/2006/customXml" ds:itemID="{66C9415B-22C6-4BD7-8C4A-814C05092863}">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2006/metadata/properties"/>
    <ds:schemaRef ds:uri="f60e50cf-b4eb-4913-b91b-c5f6cad801d6"/>
    <ds:schemaRef ds:uri="f428f131-8437-48c9-9cdf-8fab9dca457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9699</TotalTime>
  <Words>7020</Words>
  <Application>Microsoft Office PowerPoint</Application>
  <PresentationFormat>Widescreen</PresentationFormat>
  <Paragraphs>787</Paragraphs>
  <Slides>49</Slides>
  <Notes>34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1_Office Theme</vt:lpstr>
      <vt:lpstr>Venous Thromboembolism  in the Context of Pregnancy</vt:lpstr>
      <vt:lpstr>PowerPoint Presentation</vt:lpstr>
      <vt:lpstr>ASH Clinical Practice Guidelines on VTE</vt:lpstr>
      <vt:lpstr>How were these ASH guidelines developed?</vt:lpstr>
      <vt:lpstr>How patients and clinicians should use these recommendations</vt:lpstr>
      <vt:lpstr>Objectives</vt:lpstr>
      <vt:lpstr>VTE is a leading cause of morbidity and mortality in pregnancy</vt:lpstr>
      <vt:lpstr>Case 1: Suspected Deep Vein Thrombosis</vt:lpstr>
      <vt:lpstr>PowerPoint Presentation</vt:lpstr>
      <vt:lpstr>Recommendation </vt:lpstr>
      <vt:lpstr>Case 1: Continued</vt:lpstr>
      <vt:lpstr>PowerPoint Presentation</vt:lpstr>
      <vt:lpstr>Which anticoagulants can safely be used during pregnancy?</vt:lpstr>
      <vt:lpstr>Recommendation </vt:lpstr>
      <vt:lpstr>Recommendation</vt:lpstr>
      <vt:lpstr>Does this patient need to be admitted? Not necessarily.</vt:lpstr>
      <vt:lpstr>PowerPoint Presentation</vt:lpstr>
      <vt:lpstr>Recommendation </vt:lpstr>
      <vt:lpstr>Case 1: Continued</vt:lpstr>
      <vt:lpstr>PowerPoint Presentation</vt:lpstr>
      <vt:lpstr>Recommendation </vt:lpstr>
      <vt:lpstr>Case 1: Continued</vt:lpstr>
      <vt:lpstr>PowerPoint Presentation</vt:lpstr>
      <vt:lpstr>Recommendations </vt:lpstr>
      <vt:lpstr>PowerPoint Presentation</vt:lpstr>
      <vt:lpstr>Recommendation </vt:lpstr>
      <vt:lpstr>PowerPoint Presentation</vt:lpstr>
      <vt:lpstr>PowerPoint Presentation</vt:lpstr>
      <vt:lpstr>Case 1: Conclusion</vt:lpstr>
      <vt:lpstr>Case 1: Summary</vt:lpstr>
      <vt:lpstr>Case 2: Deciding About Prophylaxis</vt:lpstr>
      <vt:lpstr>PowerPoint Presentation</vt:lpstr>
      <vt:lpstr>Recommendation </vt:lpstr>
      <vt:lpstr>Recommendation </vt:lpstr>
      <vt:lpstr>PowerPoint Presentation</vt:lpstr>
      <vt:lpstr>Recommendation </vt:lpstr>
      <vt:lpstr>Case 2: Continued</vt:lpstr>
      <vt:lpstr>PowerPoint Presentation</vt:lpstr>
      <vt:lpstr>Recommendation</vt:lpstr>
      <vt:lpstr>Case 2: Conclusion</vt:lpstr>
      <vt:lpstr>Case 2: Summary</vt:lpstr>
      <vt:lpstr>Case 3: Superficial Vein Thrombosis</vt:lpstr>
      <vt:lpstr>PowerPoint Presentation</vt:lpstr>
      <vt:lpstr>Recommendation </vt:lpstr>
      <vt:lpstr>Case 3: Conclusion and Summary</vt:lpstr>
      <vt:lpstr>Other guideline recommendations that were not covered in this session</vt:lpstr>
      <vt:lpstr>Future Priorities for Research </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Venous Thromboembolism in the Context of Pregnancy</dc:title>
  <dc:creator>Eric Tseng</dc:creator>
  <cp:lastModifiedBy>Sarah Paliani</cp:lastModifiedBy>
  <cp:revision>329</cp:revision>
  <dcterms:created xsi:type="dcterms:W3CDTF">2018-08-17T18:11:17Z</dcterms:created>
  <dcterms:modified xsi:type="dcterms:W3CDTF">2023-09-05T15:09:04Z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