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5"/>
  </p:sldMasterIdLst>
  <p:notesMasterIdLst>
    <p:notesMasterId r:id="rId49"/>
  </p:notesMasterIdLst>
  <p:sldIdLst>
    <p:sldId id="256" r:id="rId6"/>
    <p:sldId id="332" r:id="rId7"/>
    <p:sldId id="257" r:id="rId8"/>
    <p:sldId id="333" r:id="rId9"/>
    <p:sldId id="259" r:id="rId10"/>
    <p:sldId id="260" r:id="rId11"/>
    <p:sldId id="261" r:id="rId12"/>
    <p:sldId id="263" r:id="rId13"/>
    <p:sldId id="264" r:id="rId14"/>
    <p:sldId id="271" r:id="rId15"/>
    <p:sldId id="302" r:id="rId16"/>
    <p:sldId id="269" r:id="rId17"/>
    <p:sldId id="303" r:id="rId18"/>
    <p:sldId id="304" r:id="rId19"/>
    <p:sldId id="331" r:id="rId20"/>
    <p:sldId id="305" r:id="rId21"/>
    <p:sldId id="306" r:id="rId22"/>
    <p:sldId id="307" r:id="rId23"/>
    <p:sldId id="308" r:id="rId24"/>
    <p:sldId id="309" r:id="rId25"/>
    <p:sldId id="310" r:id="rId26"/>
    <p:sldId id="311" r:id="rId27"/>
    <p:sldId id="314" r:id="rId28"/>
    <p:sldId id="315" r:id="rId29"/>
    <p:sldId id="313" r:id="rId30"/>
    <p:sldId id="316" r:id="rId31"/>
    <p:sldId id="317" r:id="rId32"/>
    <p:sldId id="318" r:id="rId33"/>
    <p:sldId id="319" r:id="rId34"/>
    <p:sldId id="320" r:id="rId35"/>
    <p:sldId id="321" r:id="rId36"/>
    <p:sldId id="322" r:id="rId37"/>
    <p:sldId id="323" r:id="rId38"/>
    <p:sldId id="324" r:id="rId39"/>
    <p:sldId id="325" r:id="rId40"/>
    <p:sldId id="326" r:id="rId41"/>
    <p:sldId id="327" r:id="rId42"/>
    <p:sldId id="328" r:id="rId43"/>
    <p:sldId id="330" r:id="rId44"/>
    <p:sldId id="294" r:id="rId45"/>
    <p:sldId id="298" r:id="rId46"/>
    <p:sldId id="273" r:id="rId47"/>
    <p:sldId id="299"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 Witt" initials="DMW" lastIdx="6" clrIdx="0">
    <p:extLst>
      <p:ext uri="{19B8F6BF-5375-455C-9EA6-DF929625EA0E}">
        <p15:presenceInfo xmlns:p15="http://schemas.microsoft.com/office/powerpoint/2012/main" userId="Dan Witt" providerId="None"/>
      </p:ext>
    </p:extLst>
  </p:cmAuthor>
  <p:cmAuthor id="2" name="Eric Tseng" initials="ET" lastIdx="15" clrIdx="1">
    <p:extLst>
      <p:ext uri="{19B8F6BF-5375-455C-9EA6-DF929625EA0E}">
        <p15:presenceInfo xmlns:p15="http://schemas.microsoft.com/office/powerpoint/2012/main" userId="S::eric.tseng@mail.utoronto.ca::ff68222d-e22b-4bed-bc89-3c5383ae0691" providerId="AD"/>
      </p:ext>
    </p:extLst>
  </p:cmAuthor>
  <p:cmAuthor id="3" name="page hayes" initials="ph" lastIdx="4" clrIdx="2">
    <p:extLst>
      <p:ext uri="{19B8F6BF-5375-455C-9EA6-DF929625EA0E}">
        <p15:presenceInfo xmlns:p15="http://schemas.microsoft.com/office/powerpoint/2012/main" userId="page hay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D9B0"/>
    <a:srgbClr val="E63E30"/>
    <a:srgbClr val="E53E31"/>
    <a:srgbClr val="C9D7AF"/>
    <a:srgbClr val="91AF5F"/>
    <a:srgbClr val="BEE0E4"/>
    <a:srgbClr val="90CCD3"/>
    <a:srgbClr val="8B80A3"/>
    <a:srgbClr val="F99D1C"/>
    <a:srgbClr val="5388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26AE30-833C-50A6-439D-7715047841A2}" v="1" dt="2023-07-19T17:52:47.536"/>
    <p1510:client id="{E19D3B56-456B-44E6-8F83-38E293F5E920}" v="1" dt="2023-06-26T20:27:09.6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73121" autoAdjust="0"/>
  </p:normalViewPr>
  <p:slideViewPr>
    <p:cSldViewPr snapToGrid="0">
      <p:cViewPr varScale="1">
        <p:scale>
          <a:sx n="49" d="100"/>
          <a:sy n="49" d="100"/>
        </p:scale>
        <p:origin x="1144" y="36"/>
      </p:cViewPr>
      <p:guideLst/>
    </p:cSldViewPr>
  </p:slideViewPr>
  <p:outlineViewPr>
    <p:cViewPr>
      <p:scale>
        <a:sx n="33" d="100"/>
        <a:sy n="33" d="100"/>
      </p:scale>
      <p:origin x="0" y="-5368"/>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commentAuthors" Target="commentAuthors.xml"/><Relationship Id="rId55"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heme" Target="theme/theme1.xml"/><Relationship Id="rId5" Type="http://schemas.openxmlformats.org/officeDocument/2006/relationships/slideMaster" Target="slideMasters/slide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5D1B3E-7430-49BE-93E3-84FC237EB9A5}" type="datetimeFigureOut">
              <a:rPr lang="en-CA" smtClean="0"/>
              <a:t>2023-09-05</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A219AF-31E1-4C13-8A47-7C32BFDA626C}" type="slidenum">
              <a:rPr lang="en-CA" smtClean="0"/>
              <a:t>‹#›</a:t>
            </a:fld>
            <a:endParaRPr lang="en-CA"/>
          </a:p>
        </p:txBody>
      </p:sp>
    </p:spTree>
    <p:extLst>
      <p:ext uri="{BB962C8B-B14F-4D97-AF65-F5344CB8AC3E}">
        <p14:creationId xmlns:p14="http://schemas.microsoft.com/office/powerpoint/2010/main" val="2074549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8A219AF-31E1-4C13-8A47-7C32BFDA626C}" type="slidenum">
              <a:rPr lang="en-CA" smtClean="0"/>
              <a:t>1</a:t>
            </a:fld>
            <a:endParaRPr lang="en-CA"/>
          </a:p>
        </p:txBody>
      </p:sp>
    </p:spTree>
    <p:extLst>
      <p:ext uri="{BB962C8B-B14F-4D97-AF65-F5344CB8AC3E}">
        <p14:creationId xmlns:p14="http://schemas.microsoft.com/office/powerpoint/2010/main" val="10276856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0" dirty="0"/>
          </a:p>
        </p:txBody>
      </p:sp>
      <p:sp>
        <p:nvSpPr>
          <p:cNvPr id="4" name="Slide Number Placeholder 3"/>
          <p:cNvSpPr>
            <a:spLocks noGrp="1"/>
          </p:cNvSpPr>
          <p:nvPr>
            <p:ph type="sldNum" sz="quarter" idx="5"/>
          </p:nvPr>
        </p:nvSpPr>
        <p:spPr/>
        <p:txBody>
          <a:bodyPr/>
          <a:lstStyle/>
          <a:p>
            <a:fld id="{A8A219AF-31E1-4C13-8A47-7C32BFDA626C}" type="slidenum">
              <a:rPr lang="en-CA" smtClean="0"/>
              <a:t>12</a:t>
            </a:fld>
            <a:endParaRPr lang="en-CA"/>
          </a:p>
        </p:txBody>
      </p:sp>
    </p:spTree>
    <p:extLst>
      <p:ext uri="{BB962C8B-B14F-4D97-AF65-F5344CB8AC3E}">
        <p14:creationId xmlns:p14="http://schemas.microsoft.com/office/powerpoint/2010/main" val="3589130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8A219AF-31E1-4C13-8A47-7C32BFDA626C}" type="slidenum">
              <a:rPr lang="en-CA" smtClean="0"/>
              <a:t>13</a:t>
            </a:fld>
            <a:endParaRPr lang="en-CA"/>
          </a:p>
        </p:txBody>
      </p:sp>
    </p:spTree>
    <p:extLst>
      <p:ext uri="{BB962C8B-B14F-4D97-AF65-F5344CB8AC3E}">
        <p14:creationId xmlns:p14="http://schemas.microsoft.com/office/powerpoint/2010/main" val="34863807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Recommendation 14</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b="0" u="sng" dirty="0"/>
              <a:t>NOTES: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b="0" u="sng"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i="0" u="none" strike="noStrike" kern="1200" baseline="0" dirty="0">
                <a:solidFill>
                  <a:schemeClr val="tx1"/>
                </a:solidFill>
                <a:latin typeface="+mn-lt"/>
                <a:ea typeface="+mn-ea"/>
                <a:cs typeface="+mn-cs"/>
              </a:rPr>
              <a:t>The resource requirements associated with LMWH bridging are likely to be large, driven by the LMWH cost, complexity of teaching patients the intervention, and management of bleeding events. </a:t>
            </a:r>
            <a:endParaRPr lang="en-CA"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i="0" u="none" strike="noStrike" kern="1200" baseline="0" dirty="0">
                <a:solidFill>
                  <a:schemeClr val="tx1"/>
                </a:solidFill>
                <a:latin typeface="+mn-lt"/>
                <a:ea typeface="+mn-ea"/>
                <a:cs typeface="+mn-cs"/>
              </a:rPr>
              <a:t>When the evidence for this question was weighed, a much higher value was placed on the risk for bleeding, which has been consistently associated with LMWH bridging in available studies, than on the possible reduction in the risk of recurrent VTE, which in this patient population is very small.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i="0" u="none" strike="noStrike" kern="1200" baseline="0" dirty="0">
                <a:solidFill>
                  <a:schemeClr val="tx1"/>
                </a:solidFill>
                <a:latin typeface="+mn-lt"/>
                <a:ea typeface="+mn-ea"/>
                <a:cs typeface="+mn-cs"/>
              </a:rPr>
              <a:t>The panel was confident that that the desirable effects of LMWH bridging are outweighed by the undesirable effects and that a strong recommendation against LMWH bridging was warranted.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i="0" u="none" strike="noStrike" kern="1200" baseline="0" dirty="0">
                <a:solidFill>
                  <a:schemeClr val="tx1"/>
                </a:solidFill>
                <a:latin typeface="+mn-lt"/>
                <a:ea typeface="+mn-ea"/>
                <a:cs typeface="+mn-cs"/>
              </a:rPr>
              <a:t>This recommendation does not apply to patients requiring VKA therapy for indications in addition to VTE (ex. mechanical heart valves)</a:t>
            </a:r>
            <a:endParaRPr lang="en-CA"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b="0" dirty="0"/>
          </a:p>
          <a:p>
            <a:r>
              <a:rPr lang="en-CA" b="0" dirty="0"/>
              <a:t>Link to Evidence-to-Decision framework: </a:t>
            </a:r>
            <a:r>
              <a:rPr lang="en-CA" sz="1200" b="0" i="0" u="none" strike="noStrike" kern="1200" baseline="0" dirty="0">
                <a:solidFill>
                  <a:schemeClr val="tx1"/>
                </a:solidFill>
                <a:latin typeface="+mn-lt"/>
                <a:ea typeface="+mn-ea"/>
                <a:cs typeface="+mn-cs"/>
              </a:rPr>
              <a:t>https://dbep.gradepro.org/profile/510d8142-f0d4-47f4-8998-e153cec6018f</a:t>
            </a:r>
            <a:endParaRPr lang="en-CA" sz="1200" b="0" i="0" u="sng"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8A219AF-31E1-4C13-8A47-7C32BFDA626C}" type="slidenum">
              <a:rPr lang="en-CA" smtClean="0"/>
              <a:t>14</a:t>
            </a:fld>
            <a:endParaRPr lang="en-CA"/>
          </a:p>
        </p:txBody>
      </p:sp>
    </p:spTree>
    <p:extLst>
      <p:ext uri="{BB962C8B-B14F-4D97-AF65-F5344CB8AC3E}">
        <p14:creationId xmlns:p14="http://schemas.microsoft.com/office/powerpoint/2010/main" val="19655580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Recommendation 15</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b="0" u="sng" dirty="0"/>
              <a:t>NOTES: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b="0" u="sng"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i="0" u="none" strike="noStrike" kern="1200" baseline="0" dirty="0">
                <a:solidFill>
                  <a:schemeClr val="tx1"/>
                </a:solidFill>
                <a:latin typeface="+mn-lt"/>
                <a:ea typeface="+mn-ea"/>
                <a:cs typeface="+mn-cs"/>
              </a:rPr>
              <a:t>The net health benefit/harm from laboratory testing to assess DOAC effect prior to scheduled invasive procedures compared to interrupting DOAC therapy remains very uncertain.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i="0" u="none" strike="noStrike" kern="1200" baseline="0" dirty="0">
                <a:solidFill>
                  <a:schemeClr val="tx1"/>
                </a:solidFill>
                <a:latin typeface="+mn-lt"/>
                <a:ea typeface="+mn-ea"/>
                <a:cs typeface="+mn-cs"/>
              </a:rPr>
              <a:t>Further, the clinical use of DOAC tests is not well established, and there is no evidence to support a beneficial effect. Therefore, the panel made a conditional suggestion against confirming the absence of DOAC effect prior to proceeding with scheduled invasive procedures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i="0" u="none" strike="noStrike" kern="1200" baseline="0" dirty="0">
                <a:solidFill>
                  <a:schemeClr val="tx1"/>
                </a:solidFill>
                <a:latin typeface="+mn-lt"/>
                <a:ea typeface="+mn-ea"/>
                <a:cs typeface="+mn-cs"/>
              </a:rPr>
              <a:t>It is advisable not to rely on any single (either pharmacokinetic or laboratory) strategy in isolation to assess DOAC effect prior to procedures but instead to use a comprehensive approach to assessing, confirming, and communicating DOAC cessation of therapy among the patient and all providers involved. </a:t>
            </a:r>
            <a:endParaRPr lang="en-CA"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b="0" dirty="0"/>
          </a:p>
          <a:p>
            <a:r>
              <a:rPr lang="en-CA" b="0" dirty="0"/>
              <a:t>Link to Evidence-to-Decision framework: </a:t>
            </a:r>
            <a:r>
              <a:rPr lang="en-CA" sz="1200" b="0" i="0" u="none" strike="noStrike" kern="1200" baseline="0" dirty="0">
                <a:solidFill>
                  <a:schemeClr val="tx1"/>
                </a:solidFill>
                <a:latin typeface="+mn-lt"/>
                <a:ea typeface="+mn-ea"/>
                <a:cs typeface="+mn-cs"/>
              </a:rPr>
              <a:t>https://dbep.gradepro.org/profile/ee27563e-0db8-464d-ae48-0e72bec3da3b</a:t>
            </a:r>
            <a:endParaRPr lang="en-CA" dirty="0"/>
          </a:p>
        </p:txBody>
      </p:sp>
      <p:sp>
        <p:nvSpPr>
          <p:cNvPr id="4" name="Slide Number Placeholder 3"/>
          <p:cNvSpPr>
            <a:spLocks noGrp="1"/>
          </p:cNvSpPr>
          <p:nvPr>
            <p:ph type="sldNum" sz="quarter" idx="5"/>
          </p:nvPr>
        </p:nvSpPr>
        <p:spPr/>
        <p:txBody>
          <a:bodyPr/>
          <a:lstStyle/>
          <a:p>
            <a:fld id="{A8A219AF-31E1-4C13-8A47-7C32BFDA626C}" type="slidenum">
              <a:rPr lang="en-CA" smtClean="0"/>
              <a:t>16</a:t>
            </a:fld>
            <a:endParaRPr lang="en-CA"/>
          </a:p>
        </p:txBody>
      </p:sp>
    </p:spTree>
    <p:extLst>
      <p:ext uri="{BB962C8B-B14F-4D97-AF65-F5344CB8AC3E}">
        <p14:creationId xmlns:p14="http://schemas.microsoft.com/office/powerpoint/2010/main" val="2241447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8A219AF-31E1-4C13-8A47-7C32BFDA626C}" type="slidenum">
              <a:rPr lang="en-CA" smtClean="0"/>
              <a:t>17</a:t>
            </a:fld>
            <a:endParaRPr lang="en-CA"/>
          </a:p>
        </p:txBody>
      </p:sp>
    </p:spTree>
    <p:extLst>
      <p:ext uri="{BB962C8B-B14F-4D97-AF65-F5344CB8AC3E}">
        <p14:creationId xmlns:p14="http://schemas.microsoft.com/office/powerpoint/2010/main" val="32259083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8A219AF-31E1-4C13-8A47-7C32BFDA626C}" type="slidenum">
              <a:rPr lang="en-CA" smtClean="0"/>
              <a:t>18</a:t>
            </a:fld>
            <a:endParaRPr lang="en-CA"/>
          </a:p>
        </p:txBody>
      </p:sp>
    </p:spTree>
    <p:extLst>
      <p:ext uri="{BB962C8B-B14F-4D97-AF65-F5344CB8AC3E}">
        <p14:creationId xmlns:p14="http://schemas.microsoft.com/office/powerpoint/2010/main" val="2035117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Recommendation 17</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b="0" u="sng"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b="0" u="sng" dirty="0"/>
              <a:t>NOTES: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b="0" u="sng"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0" dirty="0"/>
              <a:t>While </a:t>
            </a:r>
            <a:r>
              <a:rPr lang="en-CA" sz="1200" b="0" i="0" u="none" strike="noStrike" kern="1200" baseline="0" dirty="0">
                <a:solidFill>
                  <a:schemeClr val="tx1"/>
                </a:solidFill>
                <a:latin typeface="+mn-lt"/>
                <a:ea typeface="+mn-ea"/>
                <a:cs typeface="+mn-cs"/>
              </a:rPr>
              <a:t>benefits and harms with 4-factor PCC versus FFP were balanced based on very low certainty evidence, the panel favored 4-factor PCC over FFP because of ease of administration, the increased probability of achieving a near-normalized INR, and the lower risk of volume overload.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i="0" u="none" strike="noStrike" kern="1200" baseline="0" dirty="0">
                <a:solidFill>
                  <a:schemeClr val="tx1"/>
                </a:solidFill>
                <a:latin typeface="+mn-lt"/>
                <a:ea typeface="+mn-ea"/>
                <a:cs typeface="+mn-cs"/>
              </a:rPr>
              <a:t>The panel determined that this recommendation most directly applies to intracranial bleeding, where speed of reversal is likely to be a particularly important consideration. </a:t>
            </a:r>
            <a:endParaRPr lang="en-CA"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b="0" dirty="0"/>
          </a:p>
          <a:p>
            <a:r>
              <a:rPr lang="en-CA" b="0" dirty="0"/>
              <a:t>Link to Evidence-to-Decision framework: </a:t>
            </a:r>
            <a:r>
              <a:rPr lang="en-CA" sz="1200" b="0" i="0" u="none" strike="noStrike" kern="1200" baseline="0" dirty="0">
                <a:solidFill>
                  <a:schemeClr val="tx1"/>
                </a:solidFill>
                <a:latin typeface="+mn-lt"/>
                <a:ea typeface="+mn-ea"/>
                <a:cs typeface="+mn-cs"/>
              </a:rPr>
              <a:t>https://dbep.gradepro.org/profile/e58f8d6b-8fd6-4164-b9da-2c62605e845c</a:t>
            </a:r>
            <a:endParaRPr lang="en-CA" sz="1200" b="0" i="0" u="sng"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8A219AF-31E1-4C13-8A47-7C32BFDA626C}" type="slidenum">
              <a:rPr lang="en-CA" smtClean="0"/>
              <a:t>19</a:t>
            </a:fld>
            <a:endParaRPr lang="en-CA"/>
          </a:p>
        </p:txBody>
      </p:sp>
    </p:spTree>
    <p:extLst>
      <p:ext uri="{BB962C8B-B14F-4D97-AF65-F5344CB8AC3E}">
        <p14:creationId xmlns:p14="http://schemas.microsoft.com/office/powerpoint/2010/main" val="36977586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8A219AF-31E1-4C13-8A47-7C32BFDA626C}" type="slidenum">
              <a:rPr lang="en-CA" smtClean="0"/>
              <a:t>21</a:t>
            </a:fld>
            <a:endParaRPr lang="en-CA"/>
          </a:p>
        </p:txBody>
      </p:sp>
    </p:spTree>
    <p:extLst>
      <p:ext uri="{BB962C8B-B14F-4D97-AF65-F5344CB8AC3E}">
        <p14:creationId xmlns:p14="http://schemas.microsoft.com/office/powerpoint/2010/main" val="24159118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u="sng" dirty="0"/>
              <a:t>NOTES:</a:t>
            </a:r>
          </a:p>
          <a:p>
            <a:pPr marL="171450" indent="-171450">
              <a:buFont typeface="Arial" panose="020B0604020202020204" pitchFamily="34" charset="0"/>
              <a:buChar char="•"/>
            </a:pPr>
            <a:endParaRPr lang="en-CA" dirty="0"/>
          </a:p>
          <a:p>
            <a:pPr marL="171450" indent="-171450">
              <a:buFont typeface="Arial" panose="020B0604020202020204" pitchFamily="34" charset="0"/>
              <a:buChar char="•"/>
            </a:pPr>
            <a:r>
              <a:rPr lang="en-CA" dirty="0"/>
              <a:t>As will be discussed subsequently, there is poor quality evidence with no studies directly comparing strategies A, B, or C to each other. </a:t>
            </a:r>
          </a:p>
          <a:p>
            <a:pPr marL="171450" indent="-171450">
              <a:buFont typeface="Arial" panose="020B0604020202020204" pitchFamily="34" charset="0"/>
              <a:buChar char="•"/>
            </a:pPr>
            <a:r>
              <a:rPr lang="en-CA" dirty="0"/>
              <a:t>As such the panel cannot make suggestions for one strategy over the other, and in life-threatening situations, the experience and judgment of the prescriber weighing individual benefits and risks would be the deciding factors.</a:t>
            </a:r>
          </a:p>
        </p:txBody>
      </p:sp>
      <p:sp>
        <p:nvSpPr>
          <p:cNvPr id="4" name="Slide Number Placeholder 3"/>
          <p:cNvSpPr>
            <a:spLocks noGrp="1"/>
          </p:cNvSpPr>
          <p:nvPr>
            <p:ph type="sldNum" sz="quarter" idx="5"/>
          </p:nvPr>
        </p:nvSpPr>
        <p:spPr/>
        <p:txBody>
          <a:bodyPr/>
          <a:lstStyle/>
          <a:p>
            <a:fld id="{A8A219AF-31E1-4C13-8A47-7C32BFDA626C}" type="slidenum">
              <a:rPr lang="en-CA" smtClean="0"/>
              <a:t>22</a:t>
            </a:fld>
            <a:endParaRPr lang="en-CA"/>
          </a:p>
        </p:txBody>
      </p:sp>
    </p:spTree>
    <p:extLst>
      <p:ext uri="{BB962C8B-B14F-4D97-AF65-F5344CB8AC3E}">
        <p14:creationId xmlns:p14="http://schemas.microsoft.com/office/powerpoint/2010/main" val="2325587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0" u="sng" dirty="0"/>
              <a:t>REMARKS:</a:t>
            </a:r>
          </a:p>
          <a:p>
            <a:endParaRPr lang="en-CA" b="1" dirty="0"/>
          </a:p>
          <a:p>
            <a:pPr marL="171450" indent="-171450">
              <a:buFont typeface="Arial" panose="020B0604020202020204" pitchFamily="34" charset="0"/>
              <a:buChar char="•"/>
            </a:pPr>
            <a:r>
              <a:rPr lang="en-CA" b="0" dirty="0"/>
              <a:t>These recommendations do NOT apply to non-life-threatening bleeding.</a:t>
            </a:r>
          </a:p>
          <a:p>
            <a:pPr marL="171450" indent="-171450">
              <a:buFont typeface="Arial" panose="020B0604020202020204" pitchFamily="34" charset="0"/>
              <a:buChar char="•"/>
            </a:pPr>
            <a:r>
              <a:rPr lang="en-CA" b="0" dirty="0"/>
              <a:t>No data are available comparing the efficacy of 4-factor PCC and coagulation factor </a:t>
            </a:r>
            <a:r>
              <a:rPr lang="en-CA" b="0" dirty="0" err="1"/>
              <a:t>Xa</a:t>
            </a:r>
            <a:r>
              <a:rPr lang="en-CA" b="0" dirty="0"/>
              <a:t> (recombinant), and the panel offers no recommendation for one approach over the other.</a:t>
            </a:r>
          </a:p>
          <a:p>
            <a:endParaRPr lang="en-CA" b="1" dirty="0"/>
          </a:p>
          <a:p>
            <a:r>
              <a:rPr lang="en-CA" b="1" dirty="0"/>
              <a:t>Recommendation 18a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b="0" dirty="0"/>
          </a:p>
          <a:p>
            <a:r>
              <a:rPr lang="en-CA" b="0" dirty="0"/>
              <a:t>Link to Evidence-to-Decision framework: </a:t>
            </a:r>
            <a:r>
              <a:rPr lang="en-CA" sz="1200" b="0" i="0" u="none" strike="noStrike" kern="1200" baseline="0" dirty="0">
                <a:solidFill>
                  <a:schemeClr val="tx1"/>
                </a:solidFill>
                <a:latin typeface="+mn-lt"/>
                <a:ea typeface="+mn-ea"/>
                <a:cs typeface="+mn-cs"/>
              </a:rPr>
              <a:t>https://dbep.gradepro.org/profile/2ec6099d-9b00-4bac-bc31-34653ee10737</a:t>
            </a:r>
          </a:p>
          <a:p>
            <a:endParaRPr lang="en-CA" sz="1200" b="0" i="0" u="sng"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200" b="1" i="0" u="none" strike="noStrike" kern="1200" baseline="0" dirty="0">
                <a:solidFill>
                  <a:schemeClr val="tx1"/>
                </a:solidFill>
                <a:latin typeface="+mn-lt"/>
                <a:ea typeface="+mn-ea"/>
                <a:cs typeface="+mn-cs"/>
              </a:rPr>
              <a:t>Recommendation 18b</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sz="1200" b="0" i="0" u="none" strike="noStrike" kern="1200" baseline="0" dirty="0">
              <a:solidFill>
                <a:schemeClr val="tx1"/>
              </a:solidFill>
              <a:latin typeface="+mn-lt"/>
              <a:ea typeface="+mn-ea"/>
              <a:cs typeface="+mn-cs"/>
            </a:endParaRPr>
          </a:p>
          <a:p>
            <a:r>
              <a:rPr lang="en-CA" b="0" dirty="0"/>
              <a:t>Link to Evidence-to-Decision framework: </a:t>
            </a:r>
            <a:r>
              <a:rPr lang="en-CA" sz="1200" b="0" i="0" u="none" strike="noStrike" kern="1200" baseline="0" dirty="0">
                <a:solidFill>
                  <a:schemeClr val="tx1"/>
                </a:solidFill>
                <a:latin typeface="+mn-lt"/>
                <a:ea typeface="+mn-ea"/>
                <a:cs typeface="+mn-cs"/>
              </a:rPr>
              <a:t>https://dbep.gradepro.org/profile/8FD0D118-359D-B5A1-A933-FB225270E86A</a:t>
            </a:r>
          </a:p>
        </p:txBody>
      </p:sp>
      <p:sp>
        <p:nvSpPr>
          <p:cNvPr id="4" name="Slide Number Placeholder 3"/>
          <p:cNvSpPr>
            <a:spLocks noGrp="1"/>
          </p:cNvSpPr>
          <p:nvPr>
            <p:ph type="sldNum" sz="quarter" idx="10"/>
          </p:nvPr>
        </p:nvSpPr>
        <p:spPr/>
        <p:txBody>
          <a:bodyPr/>
          <a:lstStyle/>
          <a:p>
            <a:fld id="{A8A219AF-31E1-4C13-8A47-7C32BFDA626C}" type="slidenum">
              <a:rPr lang="en-CA" smtClean="0"/>
              <a:t>23</a:t>
            </a:fld>
            <a:endParaRPr lang="en-CA"/>
          </a:p>
        </p:txBody>
      </p:sp>
    </p:spTree>
    <p:extLst>
      <p:ext uri="{BB962C8B-B14F-4D97-AF65-F5344CB8AC3E}">
        <p14:creationId xmlns:p14="http://schemas.microsoft.com/office/powerpoint/2010/main" val="2100670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A219AF-31E1-4C13-8A47-7C32BFDA626C}" type="slidenum">
              <a:rPr lang="en-CA" smtClean="0"/>
              <a:t>2</a:t>
            </a:fld>
            <a:endParaRPr lang="en-CA"/>
          </a:p>
        </p:txBody>
      </p:sp>
    </p:spTree>
    <p:extLst>
      <p:ext uri="{BB962C8B-B14F-4D97-AF65-F5344CB8AC3E}">
        <p14:creationId xmlns:p14="http://schemas.microsoft.com/office/powerpoint/2010/main" val="28092676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8A219AF-31E1-4C13-8A47-7C32BFDA626C}" type="slidenum">
              <a:rPr lang="en-CA" smtClean="0"/>
              <a:t>24</a:t>
            </a:fld>
            <a:endParaRPr lang="en-CA"/>
          </a:p>
        </p:txBody>
      </p:sp>
    </p:spTree>
    <p:extLst>
      <p:ext uri="{BB962C8B-B14F-4D97-AF65-F5344CB8AC3E}">
        <p14:creationId xmlns:p14="http://schemas.microsoft.com/office/powerpoint/2010/main" val="12255416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8A219AF-31E1-4C13-8A47-7C32BFDA626C}" type="slidenum">
              <a:rPr lang="en-CA" smtClean="0"/>
              <a:t>25</a:t>
            </a:fld>
            <a:endParaRPr lang="en-CA"/>
          </a:p>
        </p:txBody>
      </p:sp>
    </p:spTree>
    <p:extLst>
      <p:ext uri="{BB962C8B-B14F-4D97-AF65-F5344CB8AC3E}">
        <p14:creationId xmlns:p14="http://schemas.microsoft.com/office/powerpoint/2010/main" val="7599492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8A219AF-31E1-4C13-8A47-7C32BFDA626C}" type="slidenum">
              <a:rPr lang="en-CA" smtClean="0"/>
              <a:t>26</a:t>
            </a:fld>
            <a:endParaRPr lang="en-CA"/>
          </a:p>
        </p:txBody>
      </p:sp>
    </p:spTree>
    <p:extLst>
      <p:ext uri="{BB962C8B-B14F-4D97-AF65-F5344CB8AC3E}">
        <p14:creationId xmlns:p14="http://schemas.microsoft.com/office/powerpoint/2010/main" val="15980001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Recommendation 19</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b="0" u="sng" dirty="0"/>
              <a:t>NOTES: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b="0" u="sng"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i="0" u="none" strike="noStrike" kern="1200" baseline="0" dirty="0">
                <a:solidFill>
                  <a:schemeClr val="tx1"/>
                </a:solidFill>
                <a:latin typeface="+mn-lt"/>
                <a:ea typeface="+mn-ea"/>
                <a:cs typeface="+mn-cs"/>
              </a:rPr>
              <a:t>There is very low certainty evidence for a net health benefit from using </a:t>
            </a:r>
            <a:r>
              <a:rPr lang="en-CA" sz="1200" b="0" i="0" u="none" strike="noStrike" kern="1200" baseline="0" dirty="0" err="1">
                <a:solidFill>
                  <a:schemeClr val="tx1"/>
                </a:solidFill>
                <a:latin typeface="+mn-lt"/>
                <a:ea typeface="+mn-ea"/>
                <a:cs typeface="+mn-cs"/>
              </a:rPr>
              <a:t>idarucizumab</a:t>
            </a:r>
            <a:r>
              <a:rPr lang="en-CA" sz="1200" b="0" i="0" u="none" strike="noStrike" kern="1200" baseline="0" dirty="0">
                <a:solidFill>
                  <a:schemeClr val="tx1"/>
                </a:solidFill>
                <a:latin typeface="+mn-lt"/>
                <a:ea typeface="+mn-ea"/>
                <a:cs typeface="+mn-cs"/>
              </a:rPr>
              <a:t> to manage life-threatening bleeding in patients receiving dabigatran therapy for VTE, mandating a conditional recommendation.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i="0" u="none" strike="noStrike" kern="1200" baseline="0" dirty="0">
                <a:solidFill>
                  <a:schemeClr val="tx1"/>
                </a:solidFill>
                <a:latin typeface="+mn-lt"/>
                <a:ea typeface="+mn-ea"/>
                <a:cs typeface="+mn-cs"/>
              </a:rPr>
              <a:t>Some panel members were concerned about the possibility of VTE following </a:t>
            </a:r>
            <a:r>
              <a:rPr lang="en-CA" sz="1200" b="0" i="0" u="none" strike="noStrike" kern="1200" baseline="0" dirty="0" err="1">
                <a:solidFill>
                  <a:schemeClr val="tx1"/>
                </a:solidFill>
                <a:latin typeface="+mn-lt"/>
                <a:ea typeface="+mn-ea"/>
                <a:cs typeface="+mn-cs"/>
              </a:rPr>
              <a:t>idarucizumab</a:t>
            </a:r>
            <a:r>
              <a:rPr lang="en-CA" sz="1200" b="0" i="0" u="none" strike="noStrike" kern="1200" baseline="0" dirty="0">
                <a:solidFill>
                  <a:schemeClr val="tx1"/>
                </a:solidFill>
                <a:latin typeface="+mn-lt"/>
                <a:ea typeface="+mn-ea"/>
                <a:cs typeface="+mn-cs"/>
              </a:rPr>
              <a:t> administration. </a:t>
            </a:r>
            <a:endParaRPr lang="en-CA"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b="0" dirty="0"/>
          </a:p>
          <a:p>
            <a:r>
              <a:rPr lang="en-CA" b="0" dirty="0"/>
              <a:t>Link to Evidence-to-Decision framework: </a:t>
            </a:r>
            <a:r>
              <a:rPr lang="en-CA" sz="1200" b="0" i="0" u="none" strike="noStrike" kern="1200" baseline="0" dirty="0">
                <a:solidFill>
                  <a:schemeClr val="tx1"/>
                </a:solidFill>
                <a:latin typeface="+mn-lt"/>
                <a:ea typeface="+mn-ea"/>
                <a:cs typeface="+mn-cs"/>
              </a:rPr>
              <a:t>https://dbep.gradepro.org/profile/b1deb68f-2ed2-4734-bb86-0a66117969cd</a:t>
            </a:r>
            <a:endParaRPr lang="en-CA" sz="1200" b="0" i="0" u="sng"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8A219AF-31E1-4C13-8A47-7C32BFDA626C}" type="slidenum">
              <a:rPr lang="en-CA" smtClean="0"/>
              <a:t>27</a:t>
            </a:fld>
            <a:endParaRPr lang="en-CA"/>
          </a:p>
        </p:txBody>
      </p:sp>
    </p:spTree>
    <p:extLst>
      <p:ext uri="{BB962C8B-B14F-4D97-AF65-F5344CB8AC3E}">
        <p14:creationId xmlns:p14="http://schemas.microsoft.com/office/powerpoint/2010/main" val="34715782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8A219AF-31E1-4C13-8A47-7C32BFDA626C}" type="slidenum">
              <a:rPr lang="en-CA" smtClean="0"/>
              <a:t>28</a:t>
            </a:fld>
            <a:endParaRPr lang="en-CA"/>
          </a:p>
        </p:txBody>
      </p:sp>
    </p:spTree>
    <p:extLst>
      <p:ext uri="{BB962C8B-B14F-4D97-AF65-F5344CB8AC3E}">
        <p14:creationId xmlns:p14="http://schemas.microsoft.com/office/powerpoint/2010/main" val="3985459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Recommendation 9</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b="0" u="sng" dirty="0"/>
              <a:t>NOTES: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i="0" u="none" strike="noStrike" kern="1200" baseline="0" dirty="0">
                <a:solidFill>
                  <a:schemeClr val="tx1"/>
                </a:solidFill>
                <a:latin typeface="+mn-lt"/>
                <a:ea typeface="+mn-ea"/>
                <a:cs typeface="+mn-cs"/>
              </a:rPr>
              <a:t>Considering that only very low quality evidence is available regarding the net health benefit/harm from measuring the DOAC anticoagulant effect during management of DOAC-related bleeding, clinical use of DOAC tests is not well established, and no evidence supports a beneficial effect, the panel judged that it is better not to delay intervention for bleeding while waiting for a DOAC test result. </a:t>
            </a:r>
            <a:endParaRPr lang="en-CA"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b="0" dirty="0"/>
          </a:p>
          <a:p>
            <a:r>
              <a:rPr lang="en-CA" b="0" dirty="0"/>
              <a:t>Link to Evidence-to-Decision framework: </a:t>
            </a:r>
            <a:r>
              <a:rPr lang="en-CA" sz="1200" b="0" i="0" u="none" strike="noStrike" kern="1200" baseline="0" dirty="0">
                <a:solidFill>
                  <a:schemeClr val="tx1"/>
                </a:solidFill>
                <a:latin typeface="+mn-lt"/>
                <a:ea typeface="+mn-ea"/>
                <a:cs typeface="+mn-cs"/>
              </a:rPr>
              <a:t>https://dbep.gradepro.org/profile/9e7da133-8251-461a-9a11-7b08b197a77e</a:t>
            </a:r>
            <a:endParaRPr lang="en-CA" dirty="0"/>
          </a:p>
        </p:txBody>
      </p:sp>
      <p:sp>
        <p:nvSpPr>
          <p:cNvPr id="4" name="Slide Number Placeholder 3"/>
          <p:cNvSpPr>
            <a:spLocks noGrp="1"/>
          </p:cNvSpPr>
          <p:nvPr>
            <p:ph type="sldNum" sz="quarter" idx="5"/>
          </p:nvPr>
        </p:nvSpPr>
        <p:spPr/>
        <p:txBody>
          <a:bodyPr/>
          <a:lstStyle/>
          <a:p>
            <a:fld id="{A8A219AF-31E1-4C13-8A47-7C32BFDA626C}" type="slidenum">
              <a:rPr lang="en-CA" smtClean="0"/>
              <a:t>29</a:t>
            </a:fld>
            <a:endParaRPr lang="en-CA"/>
          </a:p>
        </p:txBody>
      </p:sp>
    </p:spTree>
    <p:extLst>
      <p:ext uri="{BB962C8B-B14F-4D97-AF65-F5344CB8AC3E}">
        <p14:creationId xmlns:p14="http://schemas.microsoft.com/office/powerpoint/2010/main" val="8399746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8A219AF-31E1-4C13-8A47-7C32BFDA626C}" type="slidenum">
              <a:rPr lang="en-CA" smtClean="0"/>
              <a:t>31</a:t>
            </a:fld>
            <a:endParaRPr lang="en-CA"/>
          </a:p>
        </p:txBody>
      </p:sp>
    </p:spTree>
    <p:extLst>
      <p:ext uri="{BB962C8B-B14F-4D97-AF65-F5344CB8AC3E}">
        <p14:creationId xmlns:p14="http://schemas.microsoft.com/office/powerpoint/2010/main" val="26870795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Recommendation 21</a:t>
            </a:r>
            <a:endParaRPr lang="en-CA"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0" dirty="0"/>
              <a:t>This recommendation specifically applies to patients who require long-term or indefinite anticoagulation (are at moderate to high risk for recurrent VTE, are not at high risk for recurrent bleeding, and are willing to continue anticoagulation therapy)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b="0" u="sng" dirty="0"/>
              <a:t>NOTES: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b="0" u="sng"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i="0" u="none" strike="noStrike" kern="1200" baseline="0" dirty="0">
                <a:solidFill>
                  <a:schemeClr val="tx1"/>
                </a:solidFill>
                <a:latin typeface="+mn-lt"/>
                <a:ea typeface="+mn-ea"/>
                <a:cs typeface="+mn-cs"/>
              </a:rPr>
              <a:t>Resuming anticoagulation following GIB or ICH was associated with reduced risk of all-cause mortality (RR, 0.62 [95% CI, 0.43 to 0.89]; ARR, 165 fewer deaths per 1,000 [95% CI, 247 fewer to 48 fewer per 1,000]; very low certainty) and reduced risk of thromboembolism (RR, 0.45 [95% CI, 0.25 to 0.83]; ARR, 58 fewer per 1,000 [95% CI, 80 fewer to 18 fewer per 1,000]; low certainty).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i="0" u="none" strike="noStrike" kern="1200" baseline="0" dirty="0">
                <a:solidFill>
                  <a:schemeClr val="tx1"/>
                </a:solidFill>
                <a:latin typeface="+mn-lt"/>
                <a:ea typeface="+mn-ea"/>
                <a:cs typeface="+mn-cs"/>
              </a:rPr>
              <a:t>Resuming anticoagulation following GIB or ICH was associated with increased risk of major bleeding (RR, 1.57 [95% CI, 1.12 to 2.21; ARR, 43 more bleeding events per 1,000 [95% CI, 9 more to 92 more per 1,000]; very low certainty). </a:t>
            </a:r>
            <a:endParaRPr lang="en-CA"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i="0" u="none" strike="noStrike" kern="1200" baseline="0" dirty="0">
                <a:solidFill>
                  <a:schemeClr val="tx1"/>
                </a:solidFill>
                <a:latin typeface="+mn-lt"/>
                <a:ea typeface="+mn-ea"/>
                <a:cs typeface="+mn-cs"/>
              </a:rPr>
              <a:t>The available evidence was insufficient to allow the panel to state with certainty the optimal timing of anticoagulation therapy resumption. However, the panel determined that </a:t>
            </a:r>
            <a:r>
              <a:rPr lang="en-CA" sz="1200" b="1" i="0" u="none" strike="noStrike" kern="1200" baseline="0" dirty="0">
                <a:solidFill>
                  <a:schemeClr val="tx1"/>
                </a:solidFill>
                <a:latin typeface="+mn-lt"/>
                <a:ea typeface="+mn-ea"/>
                <a:cs typeface="+mn-cs"/>
              </a:rPr>
              <a:t>waiting at least 2 weeks but not more than 90 days after the bleeding event is reasonable </a:t>
            </a:r>
            <a:r>
              <a:rPr lang="en-CA" sz="1200" b="0" i="0" u="none" strike="noStrike" kern="1200" baseline="0" dirty="0">
                <a:solidFill>
                  <a:schemeClr val="tx1"/>
                </a:solidFill>
                <a:latin typeface="+mn-lt"/>
                <a:ea typeface="+mn-ea"/>
                <a:cs typeface="+mn-cs"/>
              </a:rPr>
              <a:t>based on the intervals for restarting anticoagulation therapy examined in clinical studies and depending on the patient-specific risk factors for thrombosis and bleeding </a:t>
            </a:r>
            <a:endParaRPr lang="en-CA"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b="0" dirty="0"/>
          </a:p>
          <a:p>
            <a:r>
              <a:rPr lang="en-CA" b="0" dirty="0"/>
              <a:t>Link to Evidence-to-Decision framework: </a:t>
            </a:r>
            <a:r>
              <a:rPr lang="en-CA" sz="1200" b="0" i="0" u="none" strike="noStrike" kern="1200" baseline="0" dirty="0">
                <a:solidFill>
                  <a:schemeClr val="tx1"/>
                </a:solidFill>
                <a:latin typeface="+mn-lt"/>
                <a:ea typeface="+mn-ea"/>
                <a:cs typeface="+mn-cs"/>
              </a:rPr>
              <a:t>https://dbep.gradepro.org/profile/098f8dae-062b-41b2-a51e-f7cc74379f3a</a:t>
            </a:r>
            <a:endParaRPr lang="en-CA" sz="1200" b="0" i="0" u="sng"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8A219AF-31E1-4C13-8A47-7C32BFDA626C}" type="slidenum">
              <a:rPr lang="en-CA" smtClean="0"/>
              <a:t>32</a:t>
            </a:fld>
            <a:endParaRPr lang="en-CA"/>
          </a:p>
        </p:txBody>
      </p:sp>
    </p:spTree>
    <p:extLst>
      <p:ext uri="{BB962C8B-B14F-4D97-AF65-F5344CB8AC3E}">
        <p14:creationId xmlns:p14="http://schemas.microsoft.com/office/powerpoint/2010/main" val="20018275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8A219AF-31E1-4C13-8A47-7C32BFDA626C}" type="slidenum">
              <a:rPr lang="en-CA" smtClean="0"/>
              <a:t>33</a:t>
            </a:fld>
            <a:endParaRPr lang="en-CA"/>
          </a:p>
        </p:txBody>
      </p:sp>
    </p:spTree>
    <p:extLst>
      <p:ext uri="{BB962C8B-B14F-4D97-AF65-F5344CB8AC3E}">
        <p14:creationId xmlns:p14="http://schemas.microsoft.com/office/powerpoint/2010/main" val="30185146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8A219AF-31E1-4C13-8A47-7C32BFDA626C}" type="slidenum">
              <a:rPr lang="en-CA" smtClean="0"/>
              <a:t>34</a:t>
            </a:fld>
            <a:endParaRPr lang="en-CA"/>
          </a:p>
        </p:txBody>
      </p:sp>
    </p:spTree>
    <p:extLst>
      <p:ext uri="{BB962C8B-B14F-4D97-AF65-F5344CB8AC3E}">
        <p14:creationId xmlns:p14="http://schemas.microsoft.com/office/powerpoint/2010/main" val="1667407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0" dirty="0"/>
          </a:p>
        </p:txBody>
      </p:sp>
      <p:sp>
        <p:nvSpPr>
          <p:cNvPr id="4" name="Slide Number Placeholder 3"/>
          <p:cNvSpPr>
            <a:spLocks noGrp="1"/>
          </p:cNvSpPr>
          <p:nvPr>
            <p:ph type="sldNum" sz="quarter" idx="5"/>
          </p:nvPr>
        </p:nvSpPr>
        <p:spPr/>
        <p:txBody>
          <a:bodyPr/>
          <a:lstStyle/>
          <a:p>
            <a:fld id="{A8A219AF-31E1-4C13-8A47-7C32BFDA626C}" type="slidenum">
              <a:rPr lang="en-CA" smtClean="0"/>
              <a:t>4</a:t>
            </a:fld>
            <a:endParaRPr lang="en-CA"/>
          </a:p>
        </p:txBody>
      </p:sp>
    </p:spTree>
    <p:extLst>
      <p:ext uri="{BB962C8B-B14F-4D97-AF65-F5344CB8AC3E}">
        <p14:creationId xmlns:p14="http://schemas.microsoft.com/office/powerpoint/2010/main" val="21631562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Recommendation 2</a:t>
            </a:r>
          </a:p>
          <a:p>
            <a:endParaRPr lang="en-CA" b="1" dirty="0"/>
          </a:p>
          <a:p>
            <a:r>
              <a:rPr lang="en-CA" b="0" u="sng" dirty="0"/>
              <a:t>NOTES:</a:t>
            </a:r>
          </a:p>
          <a:p>
            <a:endParaRPr lang="en-CA" b="0" dirty="0"/>
          </a:p>
          <a:p>
            <a:pPr marL="171450" indent="-171450">
              <a:buFont typeface="Arial" panose="020B0604020202020204" pitchFamily="34" charset="0"/>
              <a:buChar char="•"/>
            </a:pPr>
            <a:r>
              <a:rPr lang="en-CA" sz="1200" b="0" i="0" u="none" strike="noStrike" kern="1200" baseline="0" dirty="0">
                <a:solidFill>
                  <a:schemeClr val="tx1"/>
                </a:solidFill>
                <a:latin typeface="+mn-lt"/>
                <a:ea typeface="+mn-ea"/>
                <a:cs typeface="+mn-cs"/>
              </a:rPr>
              <a:t>There were no randomized trials that addressed the outcomes prioritized for this question. Available evidence was very limited and consisted of pharmacokinetic studies with small sample sizes, subgroup analysis of clinical trials, information from product labeling, and drug interaction reference texts. </a:t>
            </a:r>
            <a:endParaRPr lang="en-CA"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i="0" u="none" strike="noStrike" kern="1200" baseline="0" dirty="0">
                <a:solidFill>
                  <a:schemeClr val="tx1"/>
                </a:solidFill>
                <a:latin typeface="+mn-lt"/>
                <a:ea typeface="+mn-ea"/>
                <a:cs typeface="+mn-cs"/>
              </a:rPr>
              <a:t>Available evidence reported the effects of various drugs that inhibit or induce P-</a:t>
            </a:r>
            <a:r>
              <a:rPr lang="en-CA" sz="1200" b="0" i="0" u="none" strike="noStrike" kern="1200" baseline="0" dirty="0" err="1">
                <a:solidFill>
                  <a:schemeClr val="tx1"/>
                </a:solidFill>
                <a:latin typeface="+mn-lt"/>
                <a:ea typeface="+mn-ea"/>
                <a:cs typeface="+mn-cs"/>
              </a:rPr>
              <a:t>gp</a:t>
            </a:r>
            <a:r>
              <a:rPr lang="en-CA" sz="1200" b="0" i="0" u="none" strike="noStrike" kern="1200" baseline="0" dirty="0">
                <a:solidFill>
                  <a:schemeClr val="tx1"/>
                </a:solidFill>
                <a:latin typeface="+mn-lt"/>
                <a:ea typeface="+mn-ea"/>
                <a:cs typeface="+mn-cs"/>
              </a:rPr>
              <a:t> or CYP3A4 on DOAC pharmacokinetic parameters, such as area under the plasma concentration-time curve, maximal plasma DOAC concentration, and DOAC half-life. In general, these parameters are increased by P-</a:t>
            </a:r>
            <a:r>
              <a:rPr lang="en-CA" sz="1200" b="0" i="0" u="none" strike="noStrike" kern="1200" baseline="0" dirty="0" err="1">
                <a:solidFill>
                  <a:schemeClr val="tx1"/>
                </a:solidFill>
                <a:latin typeface="+mn-lt"/>
                <a:ea typeface="+mn-ea"/>
                <a:cs typeface="+mn-cs"/>
              </a:rPr>
              <a:t>gp</a:t>
            </a:r>
            <a:r>
              <a:rPr lang="en-CA" sz="1200" b="0" i="0" u="none" strike="noStrike" kern="1200" baseline="0" dirty="0">
                <a:solidFill>
                  <a:schemeClr val="tx1"/>
                </a:solidFill>
                <a:latin typeface="+mn-lt"/>
                <a:ea typeface="+mn-ea"/>
                <a:cs typeface="+mn-cs"/>
              </a:rPr>
              <a:t> or CYP3A4 inhibitors and decreased by inducers. No studies have reported different rates of bleeding, thromboembolism, or mortality between DOACs and a comparator (e.g., VKA). </a:t>
            </a:r>
            <a:endParaRPr lang="en-CA"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b="0" dirty="0"/>
          </a:p>
          <a:p>
            <a:r>
              <a:rPr lang="en-CA" b="0" dirty="0"/>
              <a:t>Link to Evidence-to-Decision framework: </a:t>
            </a:r>
            <a:r>
              <a:rPr lang="en-CA" sz="1200" b="0" i="0" u="none" strike="noStrike" kern="1200" baseline="0" dirty="0">
                <a:solidFill>
                  <a:schemeClr val="tx1"/>
                </a:solidFill>
                <a:latin typeface="+mn-lt"/>
                <a:ea typeface="+mn-ea"/>
                <a:cs typeface="+mn-cs"/>
              </a:rPr>
              <a:t>https://dbep.gradepro.org/profile/2664de1d-4462-4fe9-b675-03ff16ff4bbb</a:t>
            </a:r>
            <a:endParaRPr lang="en-CA" sz="1200" b="0" i="0" u="sng"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8A219AF-31E1-4C13-8A47-7C32BFDA626C}" type="slidenum">
              <a:rPr lang="en-CA" smtClean="0"/>
              <a:t>35</a:t>
            </a:fld>
            <a:endParaRPr lang="en-CA"/>
          </a:p>
        </p:txBody>
      </p:sp>
    </p:spTree>
    <p:extLst>
      <p:ext uri="{BB962C8B-B14F-4D97-AF65-F5344CB8AC3E}">
        <p14:creationId xmlns:p14="http://schemas.microsoft.com/office/powerpoint/2010/main" val="39259704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Recommendation 2</a:t>
            </a:r>
          </a:p>
          <a:p>
            <a:endParaRPr lang="en-CA" b="1" dirty="0"/>
          </a:p>
          <a:p>
            <a:r>
              <a:rPr lang="en-CA" b="0" u="sng" dirty="0"/>
              <a:t>NOTES:</a:t>
            </a:r>
          </a:p>
          <a:p>
            <a:endParaRPr lang="en-CA" b="0" dirty="0"/>
          </a:p>
          <a:p>
            <a:pPr marL="171450" indent="-171450">
              <a:buFont typeface="Arial" panose="020B0604020202020204" pitchFamily="34" charset="0"/>
              <a:buChar char="•"/>
            </a:pPr>
            <a:r>
              <a:rPr lang="en-CA" sz="1200" b="0" i="0" u="none" strike="noStrike" kern="1200" baseline="0" dirty="0">
                <a:solidFill>
                  <a:schemeClr val="tx1"/>
                </a:solidFill>
                <a:latin typeface="+mn-lt"/>
                <a:ea typeface="+mn-ea"/>
                <a:cs typeface="+mn-cs"/>
              </a:rPr>
              <a:t>There were no randomized trials that addressed the outcomes prioritized for this question. Available evidence was very limited and consisted of pharmacokinetic studies with small sample sizes, subgroup analysis of clinical trials, information from product labeling, and drug interaction reference texts. </a:t>
            </a:r>
            <a:endParaRPr lang="en-CA"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i="0" u="none" strike="noStrike" kern="1200" baseline="0" dirty="0">
                <a:solidFill>
                  <a:schemeClr val="tx1"/>
                </a:solidFill>
                <a:latin typeface="+mn-lt"/>
                <a:ea typeface="+mn-ea"/>
                <a:cs typeface="+mn-cs"/>
              </a:rPr>
              <a:t>Available evidence reported the effects of various drugs that inhibit or induce P-</a:t>
            </a:r>
            <a:r>
              <a:rPr lang="en-CA" sz="1200" b="0" i="0" u="none" strike="noStrike" kern="1200" baseline="0" dirty="0" err="1">
                <a:solidFill>
                  <a:schemeClr val="tx1"/>
                </a:solidFill>
                <a:latin typeface="+mn-lt"/>
                <a:ea typeface="+mn-ea"/>
                <a:cs typeface="+mn-cs"/>
              </a:rPr>
              <a:t>gp</a:t>
            </a:r>
            <a:r>
              <a:rPr lang="en-CA" sz="1200" b="0" i="0" u="none" strike="noStrike" kern="1200" baseline="0" dirty="0">
                <a:solidFill>
                  <a:schemeClr val="tx1"/>
                </a:solidFill>
                <a:latin typeface="+mn-lt"/>
                <a:ea typeface="+mn-ea"/>
                <a:cs typeface="+mn-cs"/>
              </a:rPr>
              <a:t> or CYP3A4 on DOAC pharmacokinetic parameters, such as area under the plasma concentration-time curve, maximal plasma DOAC concentration, and DOAC half-life. In general, these parameters are increased by P-</a:t>
            </a:r>
            <a:r>
              <a:rPr lang="en-CA" sz="1200" b="0" i="0" u="none" strike="noStrike" kern="1200" baseline="0" dirty="0" err="1">
                <a:solidFill>
                  <a:schemeClr val="tx1"/>
                </a:solidFill>
                <a:latin typeface="+mn-lt"/>
                <a:ea typeface="+mn-ea"/>
                <a:cs typeface="+mn-cs"/>
              </a:rPr>
              <a:t>gp</a:t>
            </a:r>
            <a:r>
              <a:rPr lang="en-CA" sz="1200" b="0" i="0" u="none" strike="noStrike" kern="1200" baseline="0" dirty="0">
                <a:solidFill>
                  <a:schemeClr val="tx1"/>
                </a:solidFill>
                <a:latin typeface="+mn-lt"/>
                <a:ea typeface="+mn-ea"/>
                <a:cs typeface="+mn-cs"/>
              </a:rPr>
              <a:t> or CYP3A4 inhibitors and decreased by inducers. No studies have reported different rates of bleeding, thromboembolism, or mortality between DOACs and a comparator (e.g., VKA). </a:t>
            </a:r>
            <a:endParaRPr lang="en-CA"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b="0" dirty="0"/>
          </a:p>
          <a:p>
            <a:r>
              <a:rPr lang="en-CA" b="0" dirty="0"/>
              <a:t>Link to Evidence-to-Decision framework: </a:t>
            </a:r>
            <a:r>
              <a:rPr lang="en-CA" sz="1200" b="0" i="0" u="none" strike="noStrike" kern="1200" baseline="0" dirty="0">
                <a:solidFill>
                  <a:schemeClr val="tx1"/>
                </a:solidFill>
                <a:latin typeface="+mn-lt"/>
                <a:ea typeface="+mn-ea"/>
                <a:cs typeface="+mn-cs"/>
              </a:rPr>
              <a:t>https://dbep.gradepro.org/profile/2664de1d-4462-4fe9-b675-03ff16ff4bbb</a:t>
            </a:r>
            <a:endParaRPr lang="en-CA" b="0" u="sng" dirty="0"/>
          </a:p>
        </p:txBody>
      </p:sp>
      <p:sp>
        <p:nvSpPr>
          <p:cNvPr id="4" name="Slide Number Placeholder 3"/>
          <p:cNvSpPr>
            <a:spLocks noGrp="1"/>
          </p:cNvSpPr>
          <p:nvPr>
            <p:ph type="sldNum" sz="quarter" idx="5"/>
          </p:nvPr>
        </p:nvSpPr>
        <p:spPr/>
        <p:txBody>
          <a:bodyPr/>
          <a:lstStyle/>
          <a:p>
            <a:fld id="{A8A219AF-31E1-4C13-8A47-7C32BFDA626C}" type="slidenum">
              <a:rPr lang="en-CA" smtClean="0"/>
              <a:t>36</a:t>
            </a:fld>
            <a:endParaRPr lang="en-CA"/>
          </a:p>
        </p:txBody>
      </p:sp>
    </p:spTree>
    <p:extLst>
      <p:ext uri="{BB962C8B-B14F-4D97-AF65-F5344CB8AC3E}">
        <p14:creationId xmlns:p14="http://schemas.microsoft.com/office/powerpoint/2010/main" val="16906458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8A219AF-31E1-4C13-8A47-7C32BFDA626C}" type="slidenum">
              <a:rPr lang="en-CA" smtClean="0"/>
              <a:t>37</a:t>
            </a:fld>
            <a:endParaRPr lang="en-CA"/>
          </a:p>
        </p:txBody>
      </p:sp>
    </p:spTree>
    <p:extLst>
      <p:ext uri="{BB962C8B-B14F-4D97-AF65-F5344CB8AC3E}">
        <p14:creationId xmlns:p14="http://schemas.microsoft.com/office/powerpoint/2010/main" val="1333679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Recommendation 10</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b="0" u="sng" dirty="0"/>
              <a:t>NOTES: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i="0" u="none" strike="noStrike" kern="1200" baseline="0" dirty="0">
                <a:solidFill>
                  <a:schemeClr val="tx1"/>
                </a:solidFill>
                <a:latin typeface="+mn-lt"/>
                <a:ea typeface="+mn-ea"/>
                <a:cs typeface="+mn-cs"/>
              </a:rPr>
              <a:t>The net health benefit/harm associated with using LMWH bridging therapy during transitions from DOAC to VKA compared to overlapping DOAC with VKA alone remains very uncertain, but use of LMWH is certain to increase burden and cost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b="0" dirty="0"/>
          </a:p>
          <a:p>
            <a:r>
              <a:rPr lang="en-CA" b="0" dirty="0"/>
              <a:t>Link to Evidence-to-Decision framework: </a:t>
            </a:r>
            <a:r>
              <a:rPr lang="en-CA" sz="1200" b="0" i="0" u="none" strike="noStrike" kern="1200" baseline="0" dirty="0">
                <a:solidFill>
                  <a:schemeClr val="tx1"/>
                </a:solidFill>
                <a:latin typeface="+mn-lt"/>
                <a:ea typeface="+mn-ea"/>
                <a:cs typeface="+mn-cs"/>
              </a:rPr>
              <a:t>https://dbep.gradepro.org/profile/b1889d83-5875-453f-b047-fb742c25e43e</a:t>
            </a:r>
            <a:endParaRPr lang="en-CA" sz="1200" b="0" i="0" u="sng"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8A219AF-31E1-4C13-8A47-7C32BFDA626C}" type="slidenum">
              <a:rPr lang="en-CA" smtClean="0"/>
              <a:t>38</a:t>
            </a:fld>
            <a:endParaRPr lang="en-CA"/>
          </a:p>
        </p:txBody>
      </p:sp>
    </p:spTree>
    <p:extLst>
      <p:ext uri="{BB962C8B-B14F-4D97-AF65-F5344CB8AC3E}">
        <p14:creationId xmlns:p14="http://schemas.microsoft.com/office/powerpoint/2010/main" val="37436314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8A219AF-31E1-4C13-8A47-7C32BFDA626C}" type="slidenum">
              <a:rPr lang="en-CA" smtClean="0"/>
              <a:t>40</a:t>
            </a:fld>
            <a:endParaRPr lang="en-CA"/>
          </a:p>
        </p:txBody>
      </p:sp>
    </p:spTree>
    <p:extLst>
      <p:ext uri="{BB962C8B-B14F-4D97-AF65-F5344CB8AC3E}">
        <p14:creationId xmlns:p14="http://schemas.microsoft.com/office/powerpoint/2010/main" val="15344044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8A219AF-31E1-4C13-8A47-7C32BFDA626C}" type="slidenum">
              <a:rPr lang="en-CA" smtClean="0"/>
              <a:t>41</a:t>
            </a:fld>
            <a:endParaRPr lang="en-CA"/>
          </a:p>
        </p:txBody>
      </p:sp>
    </p:spTree>
    <p:extLst>
      <p:ext uri="{BB962C8B-B14F-4D97-AF65-F5344CB8AC3E}">
        <p14:creationId xmlns:p14="http://schemas.microsoft.com/office/powerpoint/2010/main" val="3374073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8A219AF-31E1-4C13-8A47-7C32BFDA626C}" type="slidenum">
              <a:rPr lang="en-CA" smtClean="0"/>
              <a:t>5</a:t>
            </a:fld>
            <a:endParaRPr lang="en-CA"/>
          </a:p>
        </p:txBody>
      </p:sp>
    </p:spTree>
    <p:extLst>
      <p:ext uri="{BB962C8B-B14F-4D97-AF65-F5344CB8AC3E}">
        <p14:creationId xmlns:p14="http://schemas.microsoft.com/office/powerpoint/2010/main" val="2598376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0" dirty="0"/>
          </a:p>
        </p:txBody>
      </p:sp>
      <p:sp>
        <p:nvSpPr>
          <p:cNvPr id="4" name="Slide Number Placeholder 3"/>
          <p:cNvSpPr>
            <a:spLocks noGrp="1"/>
          </p:cNvSpPr>
          <p:nvPr>
            <p:ph type="sldNum" sz="quarter" idx="5"/>
          </p:nvPr>
        </p:nvSpPr>
        <p:spPr/>
        <p:txBody>
          <a:bodyPr/>
          <a:lstStyle/>
          <a:p>
            <a:fld id="{A8A219AF-31E1-4C13-8A47-7C32BFDA626C}" type="slidenum">
              <a:rPr lang="en-CA" smtClean="0"/>
              <a:t>6</a:t>
            </a:fld>
            <a:endParaRPr lang="en-CA"/>
          </a:p>
        </p:txBody>
      </p:sp>
    </p:spTree>
    <p:extLst>
      <p:ext uri="{BB962C8B-B14F-4D97-AF65-F5344CB8AC3E}">
        <p14:creationId xmlns:p14="http://schemas.microsoft.com/office/powerpoint/2010/main" val="3708411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0" dirty="0"/>
          </a:p>
        </p:txBody>
      </p:sp>
      <p:sp>
        <p:nvSpPr>
          <p:cNvPr id="4" name="Slide Number Placeholder 3"/>
          <p:cNvSpPr>
            <a:spLocks noGrp="1"/>
          </p:cNvSpPr>
          <p:nvPr>
            <p:ph type="sldNum" sz="quarter" idx="5"/>
          </p:nvPr>
        </p:nvSpPr>
        <p:spPr/>
        <p:txBody>
          <a:bodyPr/>
          <a:lstStyle/>
          <a:p>
            <a:fld id="{A8A219AF-31E1-4C13-8A47-7C32BFDA626C}" type="slidenum">
              <a:rPr lang="en-CA" smtClean="0"/>
              <a:t>7</a:t>
            </a:fld>
            <a:endParaRPr lang="en-CA"/>
          </a:p>
        </p:txBody>
      </p:sp>
    </p:spTree>
    <p:extLst>
      <p:ext uri="{BB962C8B-B14F-4D97-AF65-F5344CB8AC3E}">
        <p14:creationId xmlns:p14="http://schemas.microsoft.com/office/powerpoint/2010/main" val="4607200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0" dirty="0"/>
          </a:p>
        </p:txBody>
      </p:sp>
      <p:sp>
        <p:nvSpPr>
          <p:cNvPr id="4" name="Slide Number Placeholder 3"/>
          <p:cNvSpPr>
            <a:spLocks noGrp="1"/>
          </p:cNvSpPr>
          <p:nvPr>
            <p:ph type="sldNum" sz="quarter" idx="5"/>
          </p:nvPr>
        </p:nvSpPr>
        <p:spPr/>
        <p:txBody>
          <a:bodyPr/>
          <a:lstStyle/>
          <a:p>
            <a:fld id="{A8A219AF-31E1-4C13-8A47-7C32BFDA626C}" type="slidenum">
              <a:rPr lang="en-CA" smtClean="0"/>
              <a:t>9</a:t>
            </a:fld>
            <a:endParaRPr lang="en-CA"/>
          </a:p>
        </p:txBody>
      </p:sp>
    </p:spTree>
    <p:extLst>
      <p:ext uri="{BB962C8B-B14F-4D97-AF65-F5344CB8AC3E}">
        <p14:creationId xmlns:p14="http://schemas.microsoft.com/office/powerpoint/2010/main" val="38613834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Recommendation 1</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b="0" u="sng" dirty="0"/>
              <a:t>NOTES: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b="0" u="sng"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i="0" u="none" strike="noStrike" kern="1200" baseline="0" dirty="0">
                <a:solidFill>
                  <a:schemeClr val="tx1"/>
                </a:solidFill>
                <a:latin typeface="+mn-lt"/>
                <a:ea typeface="+mn-ea"/>
                <a:cs typeface="+mn-cs"/>
              </a:rPr>
              <a:t>Because of the very low quality evidence, the net health benefit/harm associated with using initial LMWH doses based on actual body weight compared to capped dosing is very uncertain, though it is acceptable and feasible. </a:t>
            </a:r>
            <a:endParaRPr lang="en-CA"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i="0" u="none" strike="noStrike" kern="1200" baseline="0" dirty="0">
                <a:solidFill>
                  <a:schemeClr val="tx1"/>
                </a:solidFill>
                <a:latin typeface="+mn-lt"/>
                <a:ea typeface="+mn-ea"/>
                <a:cs typeface="+mn-cs"/>
              </a:rPr>
              <a:t>Due to concerns for potentially </a:t>
            </a:r>
            <a:r>
              <a:rPr lang="en-CA" sz="1200" b="0" i="0" u="none" strike="noStrike" kern="1200" baseline="0" dirty="0" err="1">
                <a:solidFill>
                  <a:schemeClr val="tx1"/>
                </a:solidFill>
                <a:latin typeface="+mn-lt"/>
                <a:ea typeface="+mn-ea"/>
                <a:cs typeface="+mn-cs"/>
              </a:rPr>
              <a:t>underdosing</a:t>
            </a:r>
            <a:r>
              <a:rPr lang="en-CA" sz="1200" b="0" i="0" u="none" strike="noStrike" kern="1200" baseline="0" dirty="0">
                <a:solidFill>
                  <a:schemeClr val="tx1"/>
                </a:solidFill>
                <a:latin typeface="+mn-lt"/>
                <a:ea typeface="+mn-ea"/>
                <a:cs typeface="+mn-cs"/>
              </a:rPr>
              <a:t> very large patients, the potentially serious consequences of therapeutic failure, and the lack of correlation between supratherapeutic anti-factor </a:t>
            </a:r>
            <a:r>
              <a:rPr lang="en-CA" sz="1200" b="0" i="0" u="none" strike="noStrike" kern="1200" baseline="0" dirty="0" err="1">
                <a:solidFill>
                  <a:schemeClr val="tx1"/>
                </a:solidFill>
                <a:latin typeface="+mn-lt"/>
                <a:ea typeface="+mn-ea"/>
                <a:cs typeface="+mn-cs"/>
              </a:rPr>
              <a:t>Xa</a:t>
            </a:r>
            <a:r>
              <a:rPr lang="en-CA" sz="1200" b="0" i="0" u="none" strike="noStrike" kern="1200" baseline="0" dirty="0">
                <a:solidFill>
                  <a:schemeClr val="tx1"/>
                </a:solidFill>
                <a:latin typeface="+mn-lt"/>
                <a:ea typeface="+mn-ea"/>
                <a:cs typeface="+mn-cs"/>
              </a:rPr>
              <a:t> concentrations and bleeding, the panel chose to make a conditional recommendation in favor of LMWH doses based on actual body weight over capped dosing. </a:t>
            </a:r>
            <a:endParaRPr lang="en-CA"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b="0" dirty="0"/>
          </a:p>
          <a:p>
            <a:r>
              <a:rPr lang="en-CA" b="0" dirty="0"/>
              <a:t>Link to Evidence-to-Decision framework: </a:t>
            </a:r>
            <a:r>
              <a:rPr lang="en-CA" sz="1200" b="0" i="0" u="none" strike="noStrike" kern="1200" baseline="0" dirty="0">
                <a:solidFill>
                  <a:schemeClr val="tx1"/>
                </a:solidFill>
                <a:latin typeface="+mn-lt"/>
                <a:ea typeface="+mn-ea"/>
                <a:cs typeface="+mn-cs"/>
              </a:rPr>
              <a:t>https://dbep.gradepro.org/profile/18c9f7b9-df8a-45ec-a63a-4f517a3a23d6</a:t>
            </a:r>
            <a:endParaRPr lang="en-CA" sz="1200" b="0" i="0" u="sng"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8A219AF-31E1-4C13-8A47-7C32BFDA626C}" type="slidenum">
              <a:rPr lang="en-CA" smtClean="0"/>
              <a:t>10</a:t>
            </a:fld>
            <a:endParaRPr lang="en-CA"/>
          </a:p>
        </p:txBody>
      </p:sp>
    </p:spTree>
    <p:extLst>
      <p:ext uri="{BB962C8B-B14F-4D97-AF65-F5344CB8AC3E}">
        <p14:creationId xmlns:p14="http://schemas.microsoft.com/office/powerpoint/2010/main" val="18775775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Recommendation 8</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b="0" u="sng" dirty="0"/>
              <a:t>REMARK:</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b="0" u="sng"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Providers should consider LMWH using doses based on actual body weight (see recommendation 1 and not monitoring anti-factor </a:t>
            </a:r>
            <a:r>
              <a:rPr lang="en-US" sz="1200" kern="1200" dirty="0" err="1">
                <a:solidFill>
                  <a:schemeClr val="tx1"/>
                </a:solidFill>
                <a:effectLst/>
                <a:latin typeface="+mn-lt"/>
                <a:ea typeface="+mn-ea"/>
                <a:cs typeface="+mn-cs"/>
              </a:rPr>
              <a:t>Xa</a:t>
            </a:r>
            <a:r>
              <a:rPr lang="en-US" sz="1200" kern="1200" dirty="0">
                <a:solidFill>
                  <a:schemeClr val="tx1"/>
                </a:solidFill>
                <a:effectLst/>
                <a:latin typeface="+mn-lt"/>
                <a:ea typeface="+mn-ea"/>
                <a:cs typeface="+mn-cs"/>
              </a:rPr>
              <a:t> concentrations, similar to the approach used in non-obese patients.</a:t>
            </a:r>
            <a:endParaRPr lang="en-CA"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b="0" u="sng" dirty="0"/>
              <a:t>NOTES: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b="0" u="sng"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i="0" u="none" strike="noStrike" kern="1200" baseline="0" dirty="0">
                <a:solidFill>
                  <a:schemeClr val="tx1"/>
                </a:solidFill>
                <a:latin typeface="+mn-lt"/>
                <a:ea typeface="+mn-ea"/>
                <a:cs typeface="+mn-cs"/>
              </a:rPr>
              <a:t>The guideline panel determined that there is very low certainty evidence for net harm from adjusting LMWH doses based on anti-factor </a:t>
            </a:r>
            <a:r>
              <a:rPr lang="en-CA" sz="1200" b="0" i="0" u="none" strike="noStrike" kern="1200" baseline="0" dirty="0" err="1">
                <a:solidFill>
                  <a:schemeClr val="tx1"/>
                </a:solidFill>
                <a:latin typeface="+mn-lt"/>
                <a:ea typeface="+mn-ea"/>
                <a:cs typeface="+mn-cs"/>
              </a:rPr>
              <a:t>Xa</a:t>
            </a:r>
            <a:r>
              <a:rPr lang="en-CA" sz="1200" b="0" i="0" u="none" strike="noStrike" kern="1200" baseline="0" dirty="0">
                <a:solidFill>
                  <a:schemeClr val="tx1"/>
                </a:solidFill>
                <a:latin typeface="+mn-lt"/>
                <a:ea typeface="+mn-ea"/>
                <a:cs typeface="+mn-cs"/>
              </a:rPr>
              <a:t> concentration monitoring over no such monitoring in patients with obesity on LMWH therapy for treatment of VTE.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i="0" u="none" strike="noStrike" kern="1200" baseline="0" dirty="0">
                <a:solidFill>
                  <a:schemeClr val="tx1"/>
                </a:solidFill>
                <a:latin typeface="+mn-lt"/>
                <a:ea typeface="+mn-ea"/>
                <a:cs typeface="+mn-cs"/>
              </a:rPr>
              <a:t>In addition, there were concerns relating to anti-factor </a:t>
            </a:r>
            <a:r>
              <a:rPr lang="en-CA" sz="1200" b="0" i="0" u="none" strike="noStrike" kern="1200" baseline="0" dirty="0" err="1">
                <a:solidFill>
                  <a:schemeClr val="tx1"/>
                </a:solidFill>
                <a:latin typeface="+mn-lt"/>
                <a:ea typeface="+mn-ea"/>
                <a:cs typeface="+mn-cs"/>
              </a:rPr>
              <a:t>Xa</a:t>
            </a:r>
            <a:r>
              <a:rPr lang="en-CA" sz="1200" b="0" i="0" u="none" strike="noStrike" kern="1200" baseline="0" dirty="0">
                <a:solidFill>
                  <a:schemeClr val="tx1"/>
                </a:solidFill>
                <a:latin typeface="+mn-lt"/>
                <a:ea typeface="+mn-ea"/>
                <a:cs typeface="+mn-cs"/>
              </a:rPr>
              <a:t> test standardization and reproducibility, weak correlation between bleeding events and anti-factor </a:t>
            </a:r>
            <a:r>
              <a:rPr lang="en-CA" sz="1200" b="0" i="0" u="none" strike="noStrike" kern="1200" baseline="0" dirty="0" err="1">
                <a:solidFill>
                  <a:schemeClr val="tx1"/>
                </a:solidFill>
                <a:latin typeface="+mn-lt"/>
                <a:ea typeface="+mn-ea"/>
                <a:cs typeface="+mn-cs"/>
              </a:rPr>
              <a:t>Xa</a:t>
            </a:r>
            <a:r>
              <a:rPr lang="en-CA" sz="1200" b="0" i="0" u="none" strike="noStrike" kern="1200" baseline="0" dirty="0">
                <a:solidFill>
                  <a:schemeClr val="tx1"/>
                </a:solidFill>
                <a:latin typeface="+mn-lt"/>
                <a:ea typeface="+mn-ea"/>
                <a:cs typeface="+mn-cs"/>
              </a:rPr>
              <a:t> concentrations (102), and no evidence that anti-factor </a:t>
            </a:r>
            <a:r>
              <a:rPr lang="en-CA" sz="1200" b="0" i="0" u="none" strike="noStrike" kern="1200" baseline="0" dirty="0" err="1">
                <a:solidFill>
                  <a:schemeClr val="tx1"/>
                </a:solidFill>
                <a:latin typeface="+mn-lt"/>
                <a:ea typeface="+mn-ea"/>
                <a:cs typeface="+mn-cs"/>
              </a:rPr>
              <a:t>Xa</a:t>
            </a:r>
            <a:r>
              <a:rPr lang="en-CA" sz="1200" b="0" i="0" u="none" strike="noStrike" kern="1200" baseline="0" dirty="0">
                <a:solidFill>
                  <a:schemeClr val="tx1"/>
                </a:solidFill>
                <a:latin typeface="+mn-lt"/>
                <a:ea typeface="+mn-ea"/>
                <a:cs typeface="+mn-cs"/>
              </a:rPr>
              <a:t> testing is needed in patients with obesity.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i="0" u="none" strike="noStrike" kern="1200" baseline="0" dirty="0">
                <a:solidFill>
                  <a:schemeClr val="tx1"/>
                </a:solidFill>
                <a:latin typeface="+mn-lt"/>
                <a:ea typeface="+mn-ea"/>
                <a:cs typeface="+mn-cs"/>
              </a:rPr>
              <a:t>Providers should consider LMWH using doses based on actual body weight (see recommendation 1) and not monitoring anti-factor </a:t>
            </a:r>
            <a:r>
              <a:rPr lang="en-CA" sz="1200" b="0" i="0" u="none" strike="noStrike" kern="1200" baseline="0" dirty="0" err="1">
                <a:solidFill>
                  <a:schemeClr val="tx1"/>
                </a:solidFill>
                <a:latin typeface="+mn-lt"/>
                <a:ea typeface="+mn-ea"/>
                <a:cs typeface="+mn-cs"/>
              </a:rPr>
              <a:t>Xa</a:t>
            </a:r>
            <a:r>
              <a:rPr lang="en-CA" sz="1200" b="0" i="0" u="none" strike="noStrike" kern="1200" baseline="0" dirty="0">
                <a:solidFill>
                  <a:schemeClr val="tx1"/>
                </a:solidFill>
                <a:latin typeface="+mn-lt"/>
                <a:ea typeface="+mn-ea"/>
                <a:cs typeface="+mn-cs"/>
              </a:rPr>
              <a:t> concentrations, similar to the approach used in non-obese patients. </a:t>
            </a:r>
            <a:endParaRPr lang="en-CA"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b="0" dirty="0"/>
          </a:p>
          <a:p>
            <a:r>
              <a:rPr lang="en-CA" b="0" dirty="0"/>
              <a:t>Link to Evidence-to-Decision framework: </a:t>
            </a:r>
            <a:r>
              <a:rPr lang="en-CA" sz="1200" b="0" i="0" u="none" strike="noStrike" kern="1200" baseline="0" dirty="0">
                <a:solidFill>
                  <a:schemeClr val="tx1"/>
                </a:solidFill>
                <a:latin typeface="+mn-lt"/>
                <a:ea typeface="+mn-ea"/>
                <a:cs typeface="+mn-cs"/>
              </a:rPr>
              <a:t>https://dbep.gradepro.org/profile/dcf00058-0d87-40b3-9ebc-4dec32706a8b</a:t>
            </a:r>
            <a:endParaRPr lang="en-CA" sz="1200" b="0" i="0" u="sng"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8A219AF-31E1-4C13-8A47-7C32BFDA626C}" type="slidenum">
              <a:rPr lang="en-CA" smtClean="0"/>
              <a:t>11</a:t>
            </a:fld>
            <a:endParaRPr lang="en-CA"/>
          </a:p>
        </p:txBody>
      </p:sp>
    </p:spTree>
    <p:extLst>
      <p:ext uri="{BB962C8B-B14F-4D97-AF65-F5344CB8AC3E}">
        <p14:creationId xmlns:p14="http://schemas.microsoft.com/office/powerpoint/2010/main" val="11522585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895451"/>
            <a:ext cx="10363200" cy="891931"/>
          </a:xfrm>
          <a:prstGeom prst="rect">
            <a:avLst/>
          </a:prstGeom>
        </p:spPr>
        <p:txBody>
          <a:bodyPr>
            <a:normAutofit/>
          </a:bodyPr>
          <a:lstStyle>
            <a:lvl1pPr algn="ctr">
              <a:defRPr sz="3733" b="1" i="0" cap="none" baseline="0">
                <a:solidFill>
                  <a:srgbClr val="E33D33"/>
                </a:solidFill>
                <a:latin typeface="+mj-lt"/>
                <a:cs typeface="Arial"/>
              </a:defRPr>
            </a:lvl1pPr>
          </a:lstStyle>
          <a:p>
            <a:r>
              <a:rPr lang="en-US" dirty="0"/>
              <a:t>Click to edit Master title style</a:t>
            </a:r>
          </a:p>
        </p:txBody>
      </p:sp>
      <p:sp>
        <p:nvSpPr>
          <p:cNvPr id="3" name="Subtitle 2"/>
          <p:cNvSpPr>
            <a:spLocks noGrp="1"/>
          </p:cNvSpPr>
          <p:nvPr>
            <p:ph type="subTitle" idx="1"/>
          </p:nvPr>
        </p:nvSpPr>
        <p:spPr>
          <a:xfrm>
            <a:off x="1738671" y="4066360"/>
            <a:ext cx="8534400" cy="1073769"/>
          </a:xfrm>
          <a:prstGeom prst="rect">
            <a:avLst/>
          </a:prstGeom>
        </p:spPr>
        <p:txBody>
          <a:bodyPr>
            <a:normAutofit/>
          </a:bodyPr>
          <a:lstStyle>
            <a:lvl1pPr marL="0" indent="0" algn="ctr">
              <a:buNone/>
              <a:defRPr sz="2400" cap="all" baseline="0">
                <a:solidFill>
                  <a:schemeClr val="bg1">
                    <a:lumMod val="50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7315201" y="6633881"/>
            <a:ext cx="3290047" cy="224120"/>
          </a:xfrm>
        </p:spPr>
        <p:txBody>
          <a:bodyPr/>
          <a:lstStyle>
            <a:lvl1pPr>
              <a:defRPr sz="1067">
                <a:solidFill>
                  <a:schemeClr val="bg1"/>
                </a:solidFill>
              </a:defRPr>
            </a:lvl1pPr>
          </a:lstStyle>
          <a:p>
            <a:fld id="{12F42DBC-C000-474C-847A-96A1FE0230FB}" type="datetime1">
              <a:rPr lang="en-US" smtClean="0"/>
              <a:pPr/>
              <a:t>9/5/2023</a:t>
            </a:fld>
            <a:endParaRPr lang="en-US"/>
          </a:p>
        </p:txBody>
      </p:sp>
      <p:sp>
        <p:nvSpPr>
          <p:cNvPr id="6" name="Slide Number Placeholder 5"/>
          <p:cNvSpPr>
            <a:spLocks noGrp="1"/>
          </p:cNvSpPr>
          <p:nvPr>
            <p:ph type="sldNum" sz="quarter" idx="12"/>
          </p:nvPr>
        </p:nvSpPr>
        <p:spPr>
          <a:xfrm>
            <a:off x="8737600" y="6633882"/>
            <a:ext cx="2889624" cy="224119"/>
          </a:xfrm>
        </p:spPr>
        <p:txBody>
          <a:bodyPr/>
          <a:lstStyle>
            <a:lvl1pPr>
              <a:defRPr sz="1200">
                <a:solidFill>
                  <a:schemeClr val="bg1"/>
                </a:solidFill>
              </a:defRPr>
            </a:lvl1pPr>
          </a:lstStyle>
          <a:p>
            <a:fld id="{D8009FEC-A01C-EB4F-9AED-98C23E3BD7AC}" type="slidenum">
              <a:rPr lang="en-US" smtClean="0"/>
              <a:pPr/>
              <a:t>‹#›</a:t>
            </a:fld>
            <a:endParaRPr lang="en-US"/>
          </a:p>
        </p:txBody>
      </p:sp>
    </p:spTree>
    <p:extLst>
      <p:ext uri="{BB962C8B-B14F-4D97-AF65-F5344CB8AC3E}">
        <p14:creationId xmlns:p14="http://schemas.microsoft.com/office/powerpoint/2010/main" val="264609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page">
    <p:spTree>
      <p:nvGrpSpPr>
        <p:cNvPr id="1" name=""/>
        <p:cNvGrpSpPr/>
        <p:nvPr/>
      </p:nvGrpSpPr>
      <p:grpSpPr>
        <a:xfrm>
          <a:off x="0" y="0"/>
          <a:ext cx="0" cy="0"/>
          <a:chOff x="0" y="0"/>
          <a:chExt cx="0" cy="0"/>
        </a:xfrm>
      </p:grpSpPr>
      <p:sp>
        <p:nvSpPr>
          <p:cNvPr id="7" name="Title 1"/>
          <p:cNvSpPr>
            <a:spLocks noGrp="1"/>
          </p:cNvSpPr>
          <p:nvPr>
            <p:ph type="title"/>
          </p:nvPr>
        </p:nvSpPr>
        <p:spPr>
          <a:xfrm>
            <a:off x="419100" y="1340569"/>
            <a:ext cx="10972800" cy="713539"/>
          </a:xfrm>
          <a:prstGeom prst="rect">
            <a:avLst/>
          </a:prstGeom>
        </p:spPr>
        <p:txBody>
          <a:bodyPr/>
          <a:lstStyle>
            <a:lvl1pPr>
              <a:defRPr sz="2667" b="1" cap="none" baseline="0">
                <a:solidFill>
                  <a:srgbClr val="E53E31"/>
                </a:solidFill>
                <a:latin typeface="+mj-lt"/>
              </a:defRPr>
            </a:lvl1pPr>
          </a:lstStyle>
          <a:p>
            <a:r>
              <a:rPr lang="en-US" dirty="0"/>
              <a:t>Click to edit Master title style</a:t>
            </a:r>
          </a:p>
        </p:txBody>
      </p:sp>
      <p:sp>
        <p:nvSpPr>
          <p:cNvPr id="8" name="Content Placeholder 2"/>
          <p:cNvSpPr>
            <a:spLocks noGrp="1"/>
          </p:cNvSpPr>
          <p:nvPr>
            <p:ph idx="1" hasCustomPrompt="1"/>
          </p:nvPr>
        </p:nvSpPr>
        <p:spPr>
          <a:xfrm>
            <a:off x="419100" y="2033094"/>
            <a:ext cx="10972800" cy="3954624"/>
          </a:xfrm>
          <a:prstGeom prst="rect">
            <a:avLst/>
          </a:prstGeom>
        </p:spPr>
        <p:txBody>
          <a:bodyPr lIns="0" tIns="0" rIns="0" bIns="0"/>
          <a:lstStyle>
            <a:lvl1pPr>
              <a:defRPr sz="2667">
                <a:solidFill>
                  <a:schemeClr val="bg1">
                    <a:lumMod val="50000"/>
                  </a:schemeClr>
                </a:solidFill>
              </a:defRPr>
            </a:lvl1pPr>
            <a:lvl2pPr>
              <a:defRPr sz="2400">
                <a:solidFill>
                  <a:schemeClr val="bg1">
                    <a:lumMod val="50000"/>
                  </a:schemeClr>
                </a:solidFill>
              </a:defRPr>
            </a:lvl2pPr>
            <a:lvl3pPr>
              <a:defRPr sz="2133">
                <a:solidFill>
                  <a:schemeClr val="bg1">
                    <a:lumMod val="50000"/>
                  </a:schemeClr>
                </a:solidFill>
              </a:defRPr>
            </a:lvl3pPr>
            <a:lvl4pPr>
              <a:defRPr sz="1867">
                <a:solidFill>
                  <a:schemeClr val="bg1">
                    <a:lumMod val="50000"/>
                  </a:schemeClr>
                </a:solidFill>
              </a:defRPr>
            </a:lvl4pPr>
            <a:lvl5pPr>
              <a:defRPr sz="1867">
                <a:solidFill>
                  <a:schemeClr val="bg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37619076-BE8D-2C47-946C-80856A3A48C1}"/>
              </a:ext>
            </a:extLst>
          </p:cNvPr>
          <p:cNvPicPr>
            <a:picLocks noChangeAspect="1"/>
          </p:cNvPicPr>
          <p:nvPr userDrawn="1"/>
        </p:nvPicPr>
        <p:blipFill>
          <a:blip r:embed="rId2"/>
          <a:stretch>
            <a:fillRect/>
          </a:stretch>
        </p:blipFill>
        <p:spPr>
          <a:xfrm>
            <a:off x="121920" y="383635"/>
            <a:ext cx="3319632" cy="728884"/>
          </a:xfrm>
          <a:prstGeom prst="rect">
            <a:avLst/>
          </a:prstGeom>
        </p:spPr>
      </p:pic>
      <p:sp>
        <p:nvSpPr>
          <p:cNvPr id="10" name="Date Placeholder 3">
            <a:extLst>
              <a:ext uri="{FF2B5EF4-FFF2-40B4-BE49-F238E27FC236}">
                <a16:creationId xmlns:a16="http://schemas.microsoft.com/office/drawing/2014/main" id="{CAE195A5-01B6-9E42-A4B3-047ACDC25E46}"/>
              </a:ext>
            </a:extLst>
          </p:cNvPr>
          <p:cNvSpPr>
            <a:spLocks noGrp="1"/>
          </p:cNvSpPr>
          <p:nvPr>
            <p:ph type="dt" sz="half" idx="10"/>
          </p:nvPr>
        </p:nvSpPr>
        <p:spPr>
          <a:xfrm>
            <a:off x="7315201" y="6633881"/>
            <a:ext cx="3290047" cy="224120"/>
          </a:xfrm>
        </p:spPr>
        <p:txBody>
          <a:bodyPr/>
          <a:lstStyle>
            <a:lvl1pPr>
              <a:defRPr sz="1067">
                <a:solidFill>
                  <a:schemeClr val="bg1"/>
                </a:solidFill>
              </a:defRPr>
            </a:lvl1pPr>
          </a:lstStyle>
          <a:p>
            <a:fld id="{12F42DBC-C000-474C-847A-96A1FE0230FB}" type="datetime1">
              <a:rPr lang="en-US" smtClean="0"/>
              <a:pPr/>
              <a:t>9/5/2023</a:t>
            </a:fld>
            <a:endParaRPr lang="en-US"/>
          </a:p>
        </p:txBody>
      </p:sp>
      <p:sp>
        <p:nvSpPr>
          <p:cNvPr id="11" name="Slide Number Placeholder 5">
            <a:extLst>
              <a:ext uri="{FF2B5EF4-FFF2-40B4-BE49-F238E27FC236}">
                <a16:creationId xmlns:a16="http://schemas.microsoft.com/office/drawing/2014/main" id="{75AE88F0-BFDA-2D49-908A-4FE3AB1EA0C0}"/>
              </a:ext>
            </a:extLst>
          </p:cNvPr>
          <p:cNvSpPr>
            <a:spLocks noGrp="1"/>
          </p:cNvSpPr>
          <p:nvPr>
            <p:ph type="sldNum" sz="quarter" idx="12"/>
          </p:nvPr>
        </p:nvSpPr>
        <p:spPr>
          <a:xfrm>
            <a:off x="8737600" y="6633882"/>
            <a:ext cx="2889624" cy="224119"/>
          </a:xfrm>
        </p:spPr>
        <p:txBody>
          <a:bodyPr/>
          <a:lstStyle>
            <a:lvl1pPr>
              <a:defRPr sz="1200">
                <a:solidFill>
                  <a:schemeClr val="bg1"/>
                </a:solidFill>
              </a:defRPr>
            </a:lvl1pPr>
          </a:lstStyle>
          <a:p>
            <a:fld id="{D8009FEC-A01C-EB4F-9AED-98C23E3BD7AC}" type="slidenum">
              <a:rPr lang="en-US" smtClean="0"/>
              <a:pPr/>
              <a:t>‹#›</a:t>
            </a:fld>
            <a:endParaRPr lang="en-US"/>
          </a:p>
        </p:txBody>
      </p:sp>
    </p:spTree>
    <p:extLst>
      <p:ext uri="{BB962C8B-B14F-4D97-AF65-F5344CB8AC3E}">
        <p14:creationId xmlns:p14="http://schemas.microsoft.com/office/powerpoint/2010/main" val="3660538155"/>
      </p:ext>
    </p:extLst>
  </p:cSld>
  <p:clrMapOvr>
    <a:masterClrMapping/>
  </p:clrMapOvr>
  <p:extLst>
    <p:ext uri="{DCECCB84-F9BA-43D5-87BE-67443E8EF086}">
      <p15:sldGuideLst xmlns:p15="http://schemas.microsoft.com/office/powerpoint/2012/main">
        <p15:guide id="1" orient="horz" pos="840" userDrawn="1">
          <p15:clr>
            <a:srgbClr val="FBAE40"/>
          </p15:clr>
        </p15:guide>
        <p15:guide id="2" pos="264" userDrawn="1">
          <p15:clr>
            <a:srgbClr val="FBAE40"/>
          </p15:clr>
        </p15:guide>
        <p15:guide id="4" orient="horz" pos="1176" userDrawn="1">
          <p15:clr>
            <a:srgbClr val="FBAE40"/>
          </p15:clr>
        </p15:guide>
        <p15:guide id="5" orient="horz" pos="1272" userDrawn="1">
          <p15:clr>
            <a:srgbClr val="FBAE40"/>
          </p15:clr>
        </p15:guide>
        <p15:guide id="6" orient="horz" pos="2136" userDrawn="1">
          <p15:clr>
            <a:srgbClr val="FBAE40"/>
          </p15:clr>
        </p15:guide>
        <p15:guide id="7" orient="horz" pos="3984" userDrawn="1">
          <p15:clr>
            <a:srgbClr val="FBAE40"/>
          </p15:clr>
        </p15:guide>
        <p15:guide id="8" pos="5112" userDrawn="1">
          <p15:clr>
            <a:srgbClr val="FBAE40"/>
          </p15:clr>
        </p15:guide>
        <p15:guide id="9" pos="52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267" b="0" cap="all">
                <a:solidFill>
                  <a:srgbClr val="E33D33"/>
                </a:solidFill>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667">
                <a:solidFill>
                  <a:schemeClr val="bg1">
                    <a:lumMod val="50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7315200" y="6627447"/>
            <a:ext cx="3344984" cy="230555"/>
          </a:xfrm>
        </p:spPr>
        <p:txBody>
          <a:bodyPr/>
          <a:lstStyle>
            <a:lvl1pPr>
              <a:defRPr sz="1067">
                <a:solidFill>
                  <a:schemeClr val="bg1"/>
                </a:solidFill>
              </a:defRPr>
            </a:lvl1pPr>
          </a:lstStyle>
          <a:p>
            <a:fld id="{1CEA077D-40D2-7645-91D9-F5061C772B13}" type="datetime1">
              <a:rPr lang="en-US" smtClean="0"/>
              <a:pPr/>
              <a:t>9/5/2023</a:t>
            </a:fld>
            <a:endParaRPr lang="en-US"/>
          </a:p>
        </p:txBody>
      </p:sp>
      <p:sp>
        <p:nvSpPr>
          <p:cNvPr id="6" name="Slide Number Placeholder 5"/>
          <p:cNvSpPr>
            <a:spLocks noGrp="1"/>
          </p:cNvSpPr>
          <p:nvPr>
            <p:ph type="sldNum" sz="quarter" idx="12"/>
          </p:nvPr>
        </p:nvSpPr>
        <p:spPr>
          <a:xfrm>
            <a:off x="8737600" y="6627447"/>
            <a:ext cx="2844800" cy="230555"/>
          </a:xfrm>
        </p:spPr>
        <p:txBody>
          <a:bodyPr/>
          <a:lstStyle>
            <a:lvl1pPr>
              <a:defRPr sz="1400">
                <a:solidFill>
                  <a:schemeClr val="bg1"/>
                </a:solidFill>
              </a:defRPr>
            </a:lvl1pPr>
          </a:lstStyle>
          <a:p>
            <a:fld id="{24AA7F1F-F248-F943-913A-EBF08A13E994}" type="slidenum">
              <a:rPr lang="en-US" smtClean="0"/>
              <a:pPr/>
              <a:t>‹#›</a:t>
            </a:fld>
            <a:endParaRPr lang="en-US"/>
          </a:p>
        </p:txBody>
      </p:sp>
      <p:pic>
        <p:nvPicPr>
          <p:cNvPr id="7" name="Picture 6">
            <a:extLst>
              <a:ext uri="{FF2B5EF4-FFF2-40B4-BE49-F238E27FC236}">
                <a16:creationId xmlns:a16="http://schemas.microsoft.com/office/drawing/2014/main" id="{07C42E69-0C09-F444-A5C0-B02321CB1578}"/>
              </a:ext>
            </a:extLst>
          </p:cNvPr>
          <p:cNvPicPr>
            <a:picLocks noChangeAspect="1"/>
          </p:cNvPicPr>
          <p:nvPr userDrawn="1"/>
        </p:nvPicPr>
        <p:blipFill>
          <a:blip r:embed="rId2"/>
          <a:stretch>
            <a:fillRect/>
          </a:stretch>
        </p:blipFill>
        <p:spPr>
          <a:xfrm>
            <a:off x="121920" y="383635"/>
            <a:ext cx="3319632" cy="728884"/>
          </a:xfrm>
          <a:prstGeom prst="rect">
            <a:avLst/>
          </a:prstGeom>
        </p:spPr>
      </p:pic>
    </p:spTree>
    <p:extLst>
      <p:ext uri="{BB962C8B-B14F-4D97-AF65-F5344CB8AC3E}">
        <p14:creationId xmlns:p14="http://schemas.microsoft.com/office/powerpoint/2010/main" val="2442986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2542402"/>
            <a:ext cx="5384800" cy="3537599"/>
          </a:xfrm>
          <a:prstGeom prst="rect">
            <a:avLst/>
          </a:prstGeom>
        </p:spPr>
        <p:txBody>
          <a:bodyPr/>
          <a:lstStyle>
            <a:lvl1pPr>
              <a:defRPr sz="3200">
                <a:solidFill>
                  <a:schemeClr val="bg1">
                    <a:lumMod val="50000"/>
                  </a:schemeClr>
                </a:solidFill>
              </a:defRPr>
            </a:lvl1pPr>
            <a:lvl2pPr>
              <a:defRPr sz="2667">
                <a:solidFill>
                  <a:schemeClr val="bg1">
                    <a:lumMod val="50000"/>
                  </a:schemeClr>
                </a:solidFill>
              </a:defRPr>
            </a:lvl2pPr>
            <a:lvl3pPr>
              <a:defRPr sz="2400">
                <a:solidFill>
                  <a:schemeClr val="bg1">
                    <a:lumMod val="50000"/>
                  </a:schemeClr>
                </a:solidFill>
              </a:defRPr>
            </a:lvl3pPr>
            <a:lvl4pPr>
              <a:defRPr sz="2133">
                <a:solidFill>
                  <a:schemeClr val="bg1">
                    <a:lumMod val="50000"/>
                  </a:schemeClr>
                </a:solidFill>
              </a:defRPr>
            </a:lvl4pPr>
            <a:lvl5pPr>
              <a:defRPr sz="2133">
                <a:solidFill>
                  <a:schemeClr val="bg1">
                    <a:lumMod val="50000"/>
                  </a:schemeClr>
                </a:solidFill>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2542402"/>
            <a:ext cx="5384800" cy="3537599"/>
          </a:xfrm>
          <a:prstGeom prst="rect">
            <a:avLst/>
          </a:prstGeom>
        </p:spPr>
        <p:txBody>
          <a:bodyPr/>
          <a:lstStyle>
            <a:lvl1pPr>
              <a:defRPr sz="3200">
                <a:solidFill>
                  <a:schemeClr val="bg1">
                    <a:lumMod val="50000"/>
                  </a:schemeClr>
                </a:solidFill>
              </a:defRPr>
            </a:lvl1pPr>
            <a:lvl2pPr>
              <a:defRPr sz="2667">
                <a:solidFill>
                  <a:schemeClr val="bg1">
                    <a:lumMod val="50000"/>
                  </a:schemeClr>
                </a:solidFill>
              </a:defRPr>
            </a:lvl2pPr>
            <a:lvl3pPr>
              <a:defRPr sz="2400">
                <a:solidFill>
                  <a:schemeClr val="bg1">
                    <a:lumMod val="50000"/>
                  </a:schemeClr>
                </a:solidFill>
              </a:defRPr>
            </a:lvl3pPr>
            <a:lvl4pPr>
              <a:defRPr sz="2133">
                <a:solidFill>
                  <a:schemeClr val="bg1">
                    <a:lumMod val="50000"/>
                  </a:schemeClr>
                </a:solidFill>
              </a:defRPr>
            </a:lvl4pPr>
            <a:lvl5pPr>
              <a:defRPr sz="2133">
                <a:solidFill>
                  <a:schemeClr val="bg1">
                    <a:lumMod val="50000"/>
                  </a:schemeClr>
                </a:solidFill>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AD29D21F-6040-F54A-B444-DB253958B0CB}"/>
              </a:ext>
            </a:extLst>
          </p:cNvPr>
          <p:cNvPicPr>
            <a:picLocks noChangeAspect="1"/>
          </p:cNvPicPr>
          <p:nvPr userDrawn="1"/>
        </p:nvPicPr>
        <p:blipFill>
          <a:blip r:embed="rId2"/>
          <a:stretch>
            <a:fillRect/>
          </a:stretch>
        </p:blipFill>
        <p:spPr>
          <a:xfrm>
            <a:off x="121920" y="383635"/>
            <a:ext cx="3319632" cy="728884"/>
          </a:xfrm>
          <a:prstGeom prst="rect">
            <a:avLst/>
          </a:prstGeom>
        </p:spPr>
      </p:pic>
      <p:sp>
        <p:nvSpPr>
          <p:cNvPr id="10" name="Title 1">
            <a:extLst>
              <a:ext uri="{FF2B5EF4-FFF2-40B4-BE49-F238E27FC236}">
                <a16:creationId xmlns:a16="http://schemas.microsoft.com/office/drawing/2014/main" id="{9E890E63-09A9-CB45-AC48-FF418B992E57}"/>
              </a:ext>
            </a:extLst>
          </p:cNvPr>
          <p:cNvSpPr>
            <a:spLocks noGrp="1"/>
          </p:cNvSpPr>
          <p:nvPr>
            <p:ph type="title"/>
          </p:nvPr>
        </p:nvSpPr>
        <p:spPr>
          <a:xfrm>
            <a:off x="609600" y="1340569"/>
            <a:ext cx="10972800" cy="713539"/>
          </a:xfrm>
          <a:prstGeom prst="rect">
            <a:avLst/>
          </a:prstGeom>
        </p:spPr>
        <p:txBody>
          <a:bodyPr/>
          <a:lstStyle>
            <a:lvl1pPr>
              <a:defRPr sz="2667" cap="none" baseline="0">
                <a:solidFill>
                  <a:srgbClr val="E33D33"/>
                </a:solidFill>
              </a:defRPr>
            </a:lvl1pPr>
          </a:lstStyle>
          <a:p>
            <a:r>
              <a:rPr lang="en-US" dirty="0"/>
              <a:t>Click to edit Master title style</a:t>
            </a:r>
          </a:p>
        </p:txBody>
      </p:sp>
      <p:sp>
        <p:nvSpPr>
          <p:cNvPr id="8" name="Date Placeholder 3">
            <a:extLst>
              <a:ext uri="{FF2B5EF4-FFF2-40B4-BE49-F238E27FC236}">
                <a16:creationId xmlns:a16="http://schemas.microsoft.com/office/drawing/2014/main" id="{8DA6EE22-B7DB-5B4B-B5D2-2EEEFE97C8F0}"/>
              </a:ext>
            </a:extLst>
          </p:cNvPr>
          <p:cNvSpPr>
            <a:spLocks noGrp="1"/>
          </p:cNvSpPr>
          <p:nvPr>
            <p:ph type="dt" sz="half" idx="10"/>
          </p:nvPr>
        </p:nvSpPr>
        <p:spPr>
          <a:xfrm>
            <a:off x="7315201" y="6633881"/>
            <a:ext cx="3290047" cy="224120"/>
          </a:xfrm>
        </p:spPr>
        <p:txBody>
          <a:bodyPr/>
          <a:lstStyle>
            <a:lvl1pPr>
              <a:defRPr sz="1067">
                <a:solidFill>
                  <a:schemeClr val="bg1"/>
                </a:solidFill>
              </a:defRPr>
            </a:lvl1pPr>
          </a:lstStyle>
          <a:p>
            <a:fld id="{12F42DBC-C000-474C-847A-96A1FE0230FB}" type="datetime1">
              <a:rPr lang="en-US" smtClean="0"/>
              <a:pPr/>
              <a:t>9/5/2023</a:t>
            </a:fld>
            <a:endParaRPr lang="en-US"/>
          </a:p>
        </p:txBody>
      </p:sp>
      <p:sp>
        <p:nvSpPr>
          <p:cNvPr id="11" name="Slide Number Placeholder 5">
            <a:extLst>
              <a:ext uri="{FF2B5EF4-FFF2-40B4-BE49-F238E27FC236}">
                <a16:creationId xmlns:a16="http://schemas.microsoft.com/office/drawing/2014/main" id="{A23299B4-6F1F-0046-B254-9E3A6D5DEEF7}"/>
              </a:ext>
            </a:extLst>
          </p:cNvPr>
          <p:cNvSpPr>
            <a:spLocks noGrp="1"/>
          </p:cNvSpPr>
          <p:nvPr>
            <p:ph type="sldNum" sz="quarter" idx="12"/>
          </p:nvPr>
        </p:nvSpPr>
        <p:spPr>
          <a:xfrm>
            <a:off x="8737600" y="6633882"/>
            <a:ext cx="2889624" cy="224119"/>
          </a:xfrm>
        </p:spPr>
        <p:txBody>
          <a:bodyPr/>
          <a:lstStyle>
            <a:lvl1pPr>
              <a:defRPr sz="1200">
                <a:solidFill>
                  <a:schemeClr val="bg1"/>
                </a:solidFill>
              </a:defRPr>
            </a:lvl1pPr>
          </a:lstStyle>
          <a:p>
            <a:fld id="{D8009FEC-A01C-EB4F-9AED-98C23E3BD7AC}" type="slidenum">
              <a:rPr lang="en-US" smtClean="0"/>
              <a:pPr/>
              <a:t>‹#›</a:t>
            </a:fld>
            <a:endParaRPr lang="en-US"/>
          </a:p>
        </p:txBody>
      </p:sp>
    </p:spTree>
    <p:extLst>
      <p:ext uri="{BB962C8B-B14F-4D97-AF65-F5344CB8AC3E}">
        <p14:creationId xmlns:p14="http://schemas.microsoft.com/office/powerpoint/2010/main" val="347016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950B3E6F-7A39-CF45-ADD0-6E0AECB71508}"/>
              </a:ext>
            </a:extLst>
          </p:cNvPr>
          <p:cNvSpPr>
            <a:spLocks noGrp="1"/>
          </p:cNvSpPr>
          <p:nvPr>
            <p:ph type="title"/>
          </p:nvPr>
        </p:nvSpPr>
        <p:spPr>
          <a:xfrm>
            <a:off x="609600" y="1340569"/>
            <a:ext cx="10972800" cy="713539"/>
          </a:xfrm>
          <a:prstGeom prst="rect">
            <a:avLst/>
          </a:prstGeom>
        </p:spPr>
        <p:txBody>
          <a:bodyPr/>
          <a:lstStyle>
            <a:lvl1pPr>
              <a:defRPr sz="2667" cap="none" baseline="0">
                <a:solidFill>
                  <a:srgbClr val="E33D33"/>
                </a:solidFill>
              </a:defRPr>
            </a:lvl1pPr>
          </a:lstStyle>
          <a:p>
            <a:r>
              <a:rPr lang="en-US" dirty="0"/>
              <a:t>Click to edit Master title style</a:t>
            </a:r>
          </a:p>
        </p:txBody>
      </p:sp>
      <p:sp>
        <p:nvSpPr>
          <p:cNvPr id="16" name="Content Placeholder 2">
            <a:extLst>
              <a:ext uri="{FF2B5EF4-FFF2-40B4-BE49-F238E27FC236}">
                <a16:creationId xmlns:a16="http://schemas.microsoft.com/office/drawing/2014/main" id="{F9B46124-DE82-0045-B51B-9A3FACAE9727}"/>
              </a:ext>
            </a:extLst>
          </p:cNvPr>
          <p:cNvSpPr>
            <a:spLocks noGrp="1"/>
          </p:cNvSpPr>
          <p:nvPr>
            <p:ph idx="1"/>
          </p:nvPr>
        </p:nvSpPr>
        <p:spPr>
          <a:xfrm>
            <a:off x="609600" y="2362200"/>
            <a:ext cx="10972800" cy="3954624"/>
          </a:xfrm>
          <a:prstGeom prst="rect">
            <a:avLst/>
          </a:prstGeom>
        </p:spPr>
        <p:txBody>
          <a:bodyPr/>
          <a:lstStyle>
            <a:lvl1pPr>
              <a:defRPr sz="2667">
                <a:solidFill>
                  <a:schemeClr val="bg1">
                    <a:lumMod val="50000"/>
                  </a:schemeClr>
                </a:solidFill>
              </a:defRPr>
            </a:lvl1pPr>
            <a:lvl2pPr>
              <a:defRPr sz="2400">
                <a:solidFill>
                  <a:schemeClr val="bg1">
                    <a:lumMod val="50000"/>
                  </a:schemeClr>
                </a:solidFill>
              </a:defRPr>
            </a:lvl2pPr>
            <a:lvl3pPr>
              <a:defRPr sz="2133">
                <a:solidFill>
                  <a:schemeClr val="bg1">
                    <a:lumMod val="50000"/>
                  </a:schemeClr>
                </a:solidFill>
              </a:defRPr>
            </a:lvl3pPr>
            <a:lvl4pPr>
              <a:defRPr sz="1867">
                <a:solidFill>
                  <a:schemeClr val="bg1">
                    <a:lumMod val="50000"/>
                  </a:schemeClr>
                </a:solidFill>
              </a:defRPr>
            </a:lvl4pPr>
            <a:lvl5pPr>
              <a:defRPr sz="1867">
                <a:solidFill>
                  <a:schemeClr val="bg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7" name="Picture 16">
            <a:extLst>
              <a:ext uri="{FF2B5EF4-FFF2-40B4-BE49-F238E27FC236}">
                <a16:creationId xmlns:a16="http://schemas.microsoft.com/office/drawing/2014/main" id="{D8A240D1-DD63-EB47-8276-86606C4338ED}"/>
              </a:ext>
            </a:extLst>
          </p:cNvPr>
          <p:cNvPicPr>
            <a:picLocks noChangeAspect="1"/>
          </p:cNvPicPr>
          <p:nvPr userDrawn="1"/>
        </p:nvPicPr>
        <p:blipFill>
          <a:blip r:embed="rId2"/>
          <a:stretch>
            <a:fillRect/>
          </a:stretch>
        </p:blipFill>
        <p:spPr>
          <a:xfrm>
            <a:off x="121920" y="383635"/>
            <a:ext cx="3319632" cy="728884"/>
          </a:xfrm>
          <a:prstGeom prst="rect">
            <a:avLst/>
          </a:prstGeom>
        </p:spPr>
      </p:pic>
      <p:sp>
        <p:nvSpPr>
          <p:cNvPr id="18" name="Date Placeholder 3">
            <a:extLst>
              <a:ext uri="{FF2B5EF4-FFF2-40B4-BE49-F238E27FC236}">
                <a16:creationId xmlns:a16="http://schemas.microsoft.com/office/drawing/2014/main" id="{28746E5C-DBFC-7B46-ABB5-A849E20BF647}"/>
              </a:ext>
            </a:extLst>
          </p:cNvPr>
          <p:cNvSpPr>
            <a:spLocks noGrp="1"/>
          </p:cNvSpPr>
          <p:nvPr>
            <p:ph type="dt" sz="half" idx="10"/>
          </p:nvPr>
        </p:nvSpPr>
        <p:spPr>
          <a:xfrm>
            <a:off x="7315201" y="6633881"/>
            <a:ext cx="3290047" cy="224120"/>
          </a:xfrm>
        </p:spPr>
        <p:txBody>
          <a:bodyPr/>
          <a:lstStyle>
            <a:lvl1pPr>
              <a:defRPr sz="1067">
                <a:solidFill>
                  <a:schemeClr val="bg1"/>
                </a:solidFill>
              </a:defRPr>
            </a:lvl1pPr>
          </a:lstStyle>
          <a:p>
            <a:fld id="{12F42DBC-C000-474C-847A-96A1FE0230FB}" type="datetime1">
              <a:rPr lang="en-US" smtClean="0"/>
              <a:pPr/>
              <a:t>9/5/2023</a:t>
            </a:fld>
            <a:endParaRPr lang="en-US"/>
          </a:p>
        </p:txBody>
      </p:sp>
      <p:sp>
        <p:nvSpPr>
          <p:cNvPr id="19" name="Slide Number Placeholder 5">
            <a:extLst>
              <a:ext uri="{FF2B5EF4-FFF2-40B4-BE49-F238E27FC236}">
                <a16:creationId xmlns:a16="http://schemas.microsoft.com/office/drawing/2014/main" id="{7A71B089-2AE1-874D-8FDA-85E7D6D188BD}"/>
              </a:ext>
            </a:extLst>
          </p:cNvPr>
          <p:cNvSpPr>
            <a:spLocks noGrp="1"/>
          </p:cNvSpPr>
          <p:nvPr>
            <p:ph type="sldNum" sz="quarter" idx="12"/>
          </p:nvPr>
        </p:nvSpPr>
        <p:spPr>
          <a:xfrm>
            <a:off x="8737600" y="6633882"/>
            <a:ext cx="2889624" cy="224119"/>
          </a:xfrm>
        </p:spPr>
        <p:txBody>
          <a:bodyPr/>
          <a:lstStyle>
            <a:lvl1pPr>
              <a:defRPr sz="1200">
                <a:solidFill>
                  <a:schemeClr val="bg1"/>
                </a:solidFill>
              </a:defRPr>
            </a:lvl1pPr>
          </a:lstStyle>
          <a:p>
            <a:fld id="{D8009FEC-A01C-EB4F-9AED-98C23E3BD7AC}" type="slidenum">
              <a:rPr lang="en-US" smtClean="0"/>
              <a:pPr/>
              <a:t>‹#›</a:t>
            </a:fld>
            <a:endParaRPr lang="en-US"/>
          </a:p>
        </p:txBody>
      </p:sp>
    </p:spTree>
    <p:extLst>
      <p:ext uri="{BB962C8B-B14F-4D97-AF65-F5344CB8AC3E}">
        <p14:creationId xmlns:p14="http://schemas.microsoft.com/office/powerpoint/2010/main" val="2879519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2121A57-8680-394B-BA11-63468667F461}"/>
              </a:ext>
            </a:extLst>
          </p:cNvPr>
          <p:cNvSpPr>
            <a:spLocks noGrp="1"/>
          </p:cNvSpPr>
          <p:nvPr>
            <p:ph type="title"/>
          </p:nvPr>
        </p:nvSpPr>
        <p:spPr>
          <a:xfrm>
            <a:off x="609600" y="1340569"/>
            <a:ext cx="10972800" cy="713539"/>
          </a:xfrm>
          <a:prstGeom prst="rect">
            <a:avLst/>
          </a:prstGeom>
        </p:spPr>
        <p:txBody>
          <a:bodyPr/>
          <a:lstStyle>
            <a:lvl1pPr>
              <a:defRPr sz="2667" cap="none" baseline="0">
                <a:solidFill>
                  <a:srgbClr val="E33D33"/>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E50F8247-89C7-B141-805B-FDE768F8728A}"/>
              </a:ext>
            </a:extLst>
          </p:cNvPr>
          <p:cNvSpPr>
            <a:spLocks noGrp="1"/>
          </p:cNvSpPr>
          <p:nvPr>
            <p:ph idx="1"/>
          </p:nvPr>
        </p:nvSpPr>
        <p:spPr>
          <a:xfrm>
            <a:off x="609600" y="2362200"/>
            <a:ext cx="10972800" cy="3954624"/>
          </a:xfrm>
          <a:prstGeom prst="rect">
            <a:avLst/>
          </a:prstGeom>
        </p:spPr>
        <p:txBody>
          <a:bodyPr/>
          <a:lstStyle>
            <a:lvl1pPr>
              <a:defRPr sz="2667">
                <a:solidFill>
                  <a:schemeClr val="bg1">
                    <a:lumMod val="50000"/>
                  </a:schemeClr>
                </a:solidFill>
              </a:defRPr>
            </a:lvl1pPr>
            <a:lvl2pPr>
              <a:defRPr sz="2400">
                <a:solidFill>
                  <a:schemeClr val="bg1">
                    <a:lumMod val="50000"/>
                  </a:schemeClr>
                </a:solidFill>
              </a:defRPr>
            </a:lvl2pPr>
            <a:lvl3pPr>
              <a:defRPr sz="2133">
                <a:solidFill>
                  <a:schemeClr val="bg1">
                    <a:lumMod val="50000"/>
                  </a:schemeClr>
                </a:solidFill>
              </a:defRPr>
            </a:lvl3pPr>
            <a:lvl4pPr>
              <a:defRPr sz="1867">
                <a:solidFill>
                  <a:schemeClr val="bg1">
                    <a:lumMod val="50000"/>
                  </a:schemeClr>
                </a:solidFill>
              </a:defRPr>
            </a:lvl4pPr>
            <a:lvl5pPr>
              <a:defRPr sz="1867">
                <a:solidFill>
                  <a:schemeClr val="bg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a:extLst>
              <a:ext uri="{FF2B5EF4-FFF2-40B4-BE49-F238E27FC236}">
                <a16:creationId xmlns:a16="http://schemas.microsoft.com/office/drawing/2014/main" id="{82373299-D979-264B-8C6E-7DADC44DF5A8}"/>
              </a:ext>
            </a:extLst>
          </p:cNvPr>
          <p:cNvPicPr>
            <a:picLocks noChangeAspect="1"/>
          </p:cNvPicPr>
          <p:nvPr userDrawn="1"/>
        </p:nvPicPr>
        <p:blipFill>
          <a:blip r:embed="rId2"/>
          <a:stretch>
            <a:fillRect/>
          </a:stretch>
        </p:blipFill>
        <p:spPr>
          <a:xfrm>
            <a:off x="121920" y="383635"/>
            <a:ext cx="3319632" cy="728884"/>
          </a:xfrm>
          <a:prstGeom prst="rect">
            <a:avLst/>
          </a:prstGeom>
        </p:spPr>
      </p:pic>
      <p:sp>
        <p:nvSpPr>
          <p:cNvPr id="12" name="Date Placeholder 3">
            <a:extLst>
              <a:ext uri="{FF2B5EF4-FFF2-40B4-BE49-F238E27FC236}">
                <a16:creationId xmlns:a16="http://schemas.microsoft.com/office/drawing/2014/main" id="{7DC3435A-B2B5-7448-A877-D9F307D5ECBF}"/>
              </a:ext>
            </a:extLst>
          </p:cNvPr>
          <p:cNvSpPr>
            <a:spLocks noGrp="1"/>
          </p:cNvSpPr>
          <p:nvPr>
            <p:ph type="dt" sz="half" idx="10"/>
          </p:nvPr>
        </p:nvSpPr>
        <p:spPr>
          <a:xfrm>
            <a:off x="7315201" y="6633881"/>
            <a:ext cx="3290047" cy="224120"/>
          </a:xfrm>
        </p:spPr>
        <p:txBody>
          <a:bodyPr/>
          <a:lstStyle>
            <a:lvl1pPr>
              <a:defRPr sz="1067">
                <a:solidFill>
                  <a:schemeClr val="bg1"/>
                </a:solidFill>
              </a:defRPr>
            </a:lvl1pPr>
          </a:lstStyle>
          <a:p>
            <a:fld id="{12F42DBC-C000-474C-847A-96A1FE0230FB}" type="datetime1">
              <a:rPr lang="en-US" smtClean="0"/>
              <a:pPr/>
              <a:t>9/5/2023</a:t>
            </a:fld>
            <a:endParaRPr lang="en-US"/>
          </a:p>
        </p:txBody>
      </p:sp>
      <p:sp>
        <p:nvSpPr>
          <p:cNvPr id="13" name="Slide Number Placeholder 5">
            <a:extLst>
              <a:ext uri="{FF2B5EF4-FFF2-40B4-BE49-F238E27FC236}">
                <a16:creationId xmlns:a16="http://schemas.microsoft.com/office/drawing/2014/main" id="{1A0CBB7F-5239-4241-A33C-606625527A92}"/>
              </a:ext>
            </a:extLst>
          </p:cNvPr>
          <p:cNvSpPr>
            <a:spLocks noGrp="1"/>
          </p:cNvSpPr>
          <p:nvPr>
            <p:ph type="sldNum" sz="quarter" idx="12"/>
          </p:nvPr>
        </p:nvSpPr>
        <p:spPr>
          <a:xfrm>
            <a:off x="8737600" y="6633882"/>
            <a:ext cx="2889624" cy="224119"/>
          </a:xfrm>
        </p:spPr>
        <p:txBody>
          <a:bodyPr/>
          <a:lstStyle>
            <a:lvl1pPr>
              <a:defRPr sz="1200">
                <a:solidFill>
                  <a:schemeClr val="bg1"/>
                </a:solidFill>
              </a:defRPr>
            </a:lvl1pPr>
          </a:lstStyle>
          <a:p>
            <a:fld id="{D8009FEC-A01C-EB4F-9AED-98C23E3BD7AC}" type="slidenum">
              <a:rPr lang="en-US" smtClean="0"/>
              <a:pPr/>
              <a:t>‹#›</a:t>
            </a:fld>
            <a:endParaRPr lang="en-US"/>
          </a:p>
        </p:txBody>
      </p:sp>
    </p:spTree>
    <p:extLst>
      <p:ext uri="{BB962C8B-B14F-4D97-AF65-F5344CB8AC3E}">
        <p14:creationId xmlns:p14="http://schemas.microsoft.com/office/powerpoint/2010/main" val="2840725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7315200" y="6492876"/>
            <a:ext cx="3318933" cy="365125"/>
          </a:xfrm>
          <a:prstGeom prst="rect">
            <a:avLst/>
          </a:prstGeom>
        </p:spPr>
        <p:txBody>
          <a:bodyPr vert="horz" wrap="square" lIns="91440" tIns="45720" rIns="91440" bIns="45720" numCol="1" anchor="ctr" anchorCtr="0" compatLnSpc="1">
            <a:prstTxWarp prst="textNoShape">
              <a:avLst/>
            </a:prstTxWarp>
          </a:bodyPr>
          <a:lstStyle>
            <a:lvl1pPr algn="r">
              <a:defRPr sz="1600">
                <a:solidFill>
                  <a:srgbClr val="898989"/>
                </a:solidFill>
                <a:latin typeface="Calibri" charset="0"/>
              </a:defRPr>
            </a:lvl1pPr>
          </a:lstStyle>
          <a:p>
            <a:fld id="{96090422-FAC2-1B47-B696-15B7C4FF0E2E}" type="datetime1">
              <a:rPr lang="en-US" smtClean="0"/>
              <a:pPr/>
              <a:t>9/5/2023</a:t>
            </a:fld>
            <a:endParaRPr lang="en-US"/>
          </a:p>
        </p:txBody>
      </p:sp>
      <p:sp>
        <p:nvSpPr>
          <p:cNvPr id="6" name="Slide Number Placeholder 5"/>
          <p:cNvSpPr>
            <a:spLocks noGrp="1"/>
          </p:cNvSpPr>
          <p:nvPr>
            <p:ph type="sldNum" sz="quarter" idx="4"/>
          </p:nvPr>
        </p:nvSpPr>
        <p:spPr>
          <a:xfrm>
            <a:off x="8737600" y="6492876"/>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600">
                <a:solidFill>
                  <a:srgbClr val="898989"/>
                </a:solidFill>
                <a:latin typeface="Calibri" charset="0"/>
              </a:defRPr>
            </a:lvl1pPr>
          </a:lstStyle>
          <a:p>
            <a:fld id="{B0ABAB64-726D-C943-9B15-2E81C6025A8E}" type="slidenum">
              <a:rPr lang="en-US"/>
              <a:pPr/>
              <a:t>‹#›</a:t>
            </a:fld>
            <a:endParaRPr lang="en-US"/>
          </a:p>
        </p:txBody>
      </p:sp>
    </p:spTree>
    <p:extLst>
      <p:ext uri="{BB962C8B-B14F-4D97-AF65-F5344CB8AC3E}">
        <p14:creationId xmlns:p14="http://schemas.microsoft.com/office/powerpoint/2010/main" val="2489209782"/>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1" r:id="rId5"/>
    <p:sldLayoutId id="2147483662" r:id="rId6"/>
  </p:sldLayoutIdLst>
  <p:txStyles>
    <p:titleStyle>
      <a:lvl1pPr algn="l" defTabSz="609585" rtl="0" eaLnBrk="0" fontAlgn="base" hangingPunct="0">
        <a:spcBef>
          <a:spcPct val="0"/>
        </a:spcBef>
        <a:spcAft>
          <a:spcPct val="0"/>
        </a:spcAft>
        <a:defRPr sz="4267" kern="1200">
          <a:solidFill>
            <a:srgbClr val="CD113B"/>
          </a:solidFill>
          <a:latin typeface="Arial"/>
          <a:ea typeface="Geneva" pitchFamily="37" charset="-128"/>
          <a:cs typeface="Arial"/>
        </a:defRPr>
      </a:lvl1pPr>
      <a:lvl2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2pPr>
      <a:lvl3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3pPr>
      <a:lvl4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4pPr>
      <a:lvl5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5pPr>
      <a:lvl6pPr marL="609585" algn="l" defTabSz="609585" rtl="0" fontAlgn="base">
        <a:spcBef>
          <a:spcPct val="0"/>
        </a:spcBef>
        <a:spcAft>
          <a:spcPct val="0"/>
        </a:spcAft>
        <a:defRPr sz="4267">
          <a:solidFill>
            <a:srgbClr val="800000"/>
          </a:solidFill>
          <a:latin typeface="Times New Roman" pitchFamily="37" charset="0"/>
          <a:ea typeface="Geneva" pitchFamily="37" charset="-128"/>
        </a:defRPr>
      </a:lvl6pPr>
      <a:lvl7pPr marL="1219170" algn="l" defTabSz="609585" rtl="0" fontAlgn="base">
        <a:spcBef>
          <a:spcPct val="0"/>
        </a:spcBef>
        <a:spcAft>
          <a:spcPct val="0"/>
        </a:spcAft>
        <a:defRPr sz="4267">
          <a:solidFill>
            <a:srgbClr val="800000"/>
          </a:solidFill>
          <a:latin typeface="Times New Roman" pitchFamily="37" charset="0"/>
          <a:ea typeface="Geneva" pitchFamily="37" charset="-128"/>
        </a:defRPr>
      </a:lvl7pPr>
      <a:lvl8pPr marL="1828754" algn="l" defTabSz="609585" rtl="0" fontAlgn="base">
        <a:spcBef>
          <a:spcPct val="0"/>
        </a:spcBef>
        <a:spcAft>
          <a:spcPct val="0"/>
        </a:spcAft>
        <a:defRPr sz="4267">
          <a:solidFill>
            <a:srgbClr val="800000"/>
          </a:solidFill>
          <a:latin typeface="Times New Roman" pitchFamily="37" charset="0"/>
          <a:ea typeface="Geneva" pitchFamily="37" charset="-128"/>
        </a:defRPr>
      </a:lvl8pPr>
      <a:lvl9pPr marL="2438339" algn="l" defTabSz="609585" rtl="0" fontAlgn="base">
        <a:spcBef>
          <a:spcPct val="0"/>
        </a:spcBef>
        <a:spcAft>
          <a:spcPct val="0"/>
        </a:spcAft>
        <a:defRPr sz="4267">
          <a:solidFill>
            <a:srgbClr val="800000"/>
          </a:solidFill>
          <a:latin typeface="Times New Roman" pitchFamily="37" charset="0"/>
          <a:ea typeface="Geneva" pitchFamily="37" charset="-128"/>
        </a:defRPr>
      </a:lvl9pPr>
    </p:titleStyle>
    <p:bodyStyle>
      <a:lvl1pPr marL="457189" indent="-457189" algn="l" defTabSz="609585" rtl="0" eaLnBrk="0" fontAlgn="base" hangingPunct="0">
        <a:spcBef>
          <a:spcPct val="20000"/>
        </a:spcBef>
        <a:spcAft>
          <a:spcPct val="0"/>
        </a:spcAft>
        <a:buFont typeface="Arial" charset="0"/>
        <a:buChar char="•"/>
        <a:defRPr sz="3200" kern="1200">
          <a:solidFill>
            <a:schemeClr val="tx1"/>
          </a:solidFill>
          <a:latin typeface="+mn-lt"/>
          <a:ea typeface="Geneva" pitchFamily="37" charset="-128"/>
          <a:cs typeface="Geneva" pitchFamily="37" charset="-128"/>
        </a:defRPr>
      </a:lvl1pPr>
      <a:lvl2pPr marL="990575" indent="-380990" algn="l" defTabSz="609585" rtl="0" eaLnBrk="0" fontAlgn="base" hangingPunct="0">
        <a:spcBef>
          <a:spcPct val="20000"/>
        </a:spcBef>
        <a:spcAft>
          <a:spcPct val="0"/>
        </a:spcAft>
        <a:buFont typeface="Arial" charset="0"/>
        <a:buChar char="–"/>
        <a:defRPr sz="2667" kern="1200">
          <a:solidFill>
            <a:schemeClr val="tx1"/>
          </a:solidFill>
          <a:latin typeface="+mn-lt"/>
          <a:ea typeface="Geneva" pitchFamily="37" charset="-128"/>
          <a:cs typeface="+mn-cs"/>
        </a:defRPr>
      </a:lvl2pPr>
      <a:lvl3pPr marL="1523962" indent="-304792" algn="l" defTabSz="609585" rtl="0" eaLnBrk="0" fontAlgn="base" hangingPunct="0">
        <a:spcBef>
          <a:spcPct val="20000"/>
        </a:spcBef>
        <a:spcAft>
          <a:spcPct val="0"/>
        </a:spcAft>
        <a:buFont typeface="Arial" charset="0"/>
        <a:buChar char="•"/>
        <a:defRPr kern="1200">
          <a:solidFill>
            <a:schemeClr val="tx1"/>
          </a:solidFill>
          <a:latin typeface="+mn-lt"/>
          <a:ea typeface="Geneva" pitchFamily="37" charset="-128"/>
          <a:cs typeface="+mn-cs"/>
        </a:defRPr>
      </a:lvl3pPr>
      <a:lvl4pPr marL="2133547" indent="-304792" algn="l" defTabSz="609585" rtl="0" eaLnBrk="0" fontAlgn="base" hangingPunct="0">
        <a:spcBef>
          <a:spcPct val="20000"/>
        </a:spcBef>
        <a:spcAft>
          <a:spcPct val="0"/>
        </a:spcAft>
        <a:buFont typeface="Arial" charset="0"/>
        <a:buChar char="–"/>
        <a:defRPr sz="2133" kern="1200">
          <a:solidFill>
            <a:schemeClr val="tx1"/>
          </a:solidFill>
          <a:latin typeface="+mn-lt"/>
          <a:ea typeface="Geneva" pitchFamily="37" charset="-128"/>
          <a:cs typeface="+mn-cs"/>
        </a:defRPr>
      </a:lvl4pPr>
      <a:lvl5pPr marL="2743131" indent="-304792" algn="l" defTabSz="609585" rtl="0" eaLnBrk="0" fontAlgn="base" hangingPunct="0">
        <a:spcBef>
          <a:spcPct val="20000"/>
        </a:spcBef>
        <a:spcAft>
          <a:spcPct val="0"/>
        </a:spcAft>
        <a:buFont typeface="Arial" charset="0"/>
        <a:buChar char="»"/>
        <a:defRPr sz="2133" kern="1200">
          <a:solidFill>
            <a:schemeClr val="tx1"/>
          </a:solidFill>
          <a:latin typeface="+mn-lt"/>
          <a:ea typeface="Geneva" pitchFamily="37" charset="-128"/>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www.hematology.org/VTEguideline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3DA74-9D26-4A66-94C6-AF6D2540E113}"/>
              </a:ext>
            </a:extLst>
          </p:cNvPr>
          <p:cNvSpPr>
            <a:spLocks noGrp="1"/>
          </p:cNvSpPr>
          <p:nvPr>
            <p:ph type="ctrTitle"/>
          </p:nvPr>
        </p:nvSpPr>
        <p:spPr>
          <a:xfrm>
            <a:off x="914400" y="2774680"/>
            <a:ext cx="10363200" cy="891931"/>
          </a:xfrm>
        </p:spPr>
        <p:txBody>
          <a:bodyPr>
            <a:noAutofit/>
          </a:bodyPr>
          <a:lstStyle/>
          <a:p>
            <a:pPr algn="l">
              <a:lnSpc>
                <a:spcPts val="4200"/>
              </a:lnSpc>
            </a:pPr>
            <a:r>
              <a:rPr lang="en-CA" sz="4000" b="0" dirty="0"/>
              <a:t>Optimal Management </a:t>
            </a:r>
            <a:br>
              <a:rPr lang="en-CA" sz="4000" b="0" dirty="0"/>
            </a:br>
            <a:r>
              <a:rPr lang="en-CA" sz="4000" b="0" dirty="0"/>
              <a:t>of Anticoagulation Therapy</a:t>
            </a:r>
          </a:p>
        </p:txBody>
      </p:sp>
      <p:sp>
        <p:nvSpPr>
          <p:cNvPr id="6" name="Subtitle 2">
            <a:extLst>
              <a:ext uri="{FF2B5EF4-FFF2-40B4-BE49-F238E27FC236}">
                <a16:creationId xmlns:a16="http://schemas.microsoft.com/office/drawing/2014/main" id="{B2461E5A-55F3-D641-806A-FEC40503F555}"/>
              </a:ext>
            </a:extLst>
          </p:cNvPr>
          <p:cNvSpPr txBox="1">
            <a:spLocks/>
          </p:cNvSpPr>
          <p:nvPr/>
        </p:nvSpPr>
        <p:spPr>
          <a:xfrm>
            <a:off x="914400" y="4043563"/>
            <a:ext cx="8534400" cy="2791640"/>
          </a:xfrm>
          <a:prstGeom prst="rect">
            <a:avLst/>
          </a:prstGeom>
        </p:spPr>
        <p:txBody>
          <a:bodyPr>
            <a:noAutofit/>
          </a:bodyPr>
          <a:lstStyle>
            <a:lvl1pPr marL="0" indent="0" algn="ctr" defTabSz="609585" rtl="0" eaLnBrk="0" fontAlgn="base" hangingPunct="0">
              <a:spcBef>
                <a:spcPct val="20000"/>
              </a:spcBef>
              <a:spcAft>
                <a:spcPct val="0"/>
              </a:spcAft>
              <a:buFont typeface="Arial" charset="0"/>
              <a:buNone/>
              <a:defRPr sz="2400" kern="1200" cap="all" baseline="0">
                <a:solidFill>
                  <a:schemeClr val="bg1">
                    <a:lumMod val="50000"/>
                  </a:schemeClr>
                </a:solidFill>
                <a:latin typeface="+mn-lt"/>
                <a:ea typeface="Geneva" pitchFamily="37" charset="-128"/>
                <a:cs typeface="Geneva" pitchFamily="37" charset="-128"/>
              </a:defRPr>
            </a:lvl1pPr>
            <a:lvl2pPr marL="609585" indent="0" algn="ctr" defTabSz="609585" rtl="0" eaLnBrk="0" fontAlgn="base" hangingPunct="0">
              <a:spcBef>
                <a:spcPct val="20000"/>
              </a:spcBef>
              <a:spcAft>
                <a:spcPct val="0"/>
              </a:spcAft>
              <a:buFont typeface="Arial" charset="0"/>
              <a:buNone/>
              <a:defRPr sz="2667" kern="1200">
                <a:solidFill>
                  <a:schemeClr val="tx1">
                    <a:tint val="75000"/>
                  </a:schemeClr>
                </a:solidFill>
                <a:latin typeface="+mn-lt"/>
                <a:ea typeface="Geneva" pitchFamily="37" charset="-128"/>
                <a:cs typeface="+mn-cs"/>
              </a:defRPr>
            </a:lvl2pPr>
            <a:lvl3pPr marL="1219170" indent="0" algn="ctr" defTabSz="609585" rtl="0" eaLnBrk="0" fontAlgn="base" hangingPunct="0">
              <a:spcBef>
                <a:spcPct val="20000"/>
              </a:spcBef>
              <a:spcAft>
                <a:spcPct val="0"/>
              </a:spcAft>
              <a:buFont typeface="Arial" charset="0"/>
              <a:buNone/>
              <a:defRPr kern="1200">
                <a:solidFill>
                  <a:schemeClr val="tx1">
                    <a:tint val="75000"/>
                  </a:schemeClr>
                </a:solidFill>
                <a:latin typeface="+mn-lt"/>
                <a:ea typeface="Geneva" pitchFamily="37" charset="-128"/>
                <a:cs typeface="+mn-cs"/>
              </a:defRPr>
            </a:lvl3pPr>
            <a:lvl4pPr marL="1828754" indent="0" algn="ctr" defTabSz="609585" rtl="0" eaLnBrk="0" fontAlgn="base" hangingPunct="0">
              <a:spcBef>
                <a:spcPct val="20000"/>
              </a:spcBef>
              <a:spcAft>
                <a:spcPct val="0"/>
              </a:spcAft>
              <a:buFont typeface="Arial" charset="0"/>
              <a:buNone/>
              <a:defRPr sz="2133" kern="1200">
                <a:solidFill>
                  <a:schemeClr val="tx1">
                    <a:tint val="75000"/>
                  </a:schemeClr>
                </a:solidFill>
                <a:latin typeface="+mn-lt"/>
                <a:ea typeface="Geneva" pitchFamily="37" charset="-128"/>
                <a:cs typeface="+mn-cs"/>
              </a:defRPr>
            </a:lvl4pPr>
            <a:lvl5pPr marL="2438339" indent="0" algn="ctr" defTabSz="609585" rtl="0" eaLnBrk="0" fontAlgn="base" hangingPunct="0">
              <a:spcBef>
                <a:spcPct val="20000"/>
              </a:spcBef>
              <a:spcAft>
                <a:spcPct val="0"/>
              </a:spcAft>
              <a:buFont typeface="Arial" charset="0"/>
              <a:buNone/>
              <a:defRPr sz="2133" kern="1200">
                <a:solidFill>
                  <a:schemeClr val="tx1">
                    <a:tint val="75000"/>
                  </a:schemeClr>
                </a:solidFill>
                <a:latin typeface="+mn-lt"/>
                <a:ea typeface="Geneva" pitchFamily="37" charset="-128"/>
                <a:cs typeface="+mn-cs"/>
              </a:defRPr>
            </a:lvl5pPr>
            <a:lvl6pPr marL="3047924"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6pPr>
            <a:lvl7pPr marL="3657509"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7pPr>
            <a:lvl8pPr marL="4267093"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8pPr>
            <a:lvl9pPr marL="4876678"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9pPr>
          </a:lstStyle>
          <a:p>
            <a:pPr algn="l"/>
            <a:r>
              <a:rPr lang="en-CA" b="1" i="1" cap="none" dirty="0"/>
              <a:t>An Educational Slide Set </a:t>
            </a:r>
          </a:p>
          <a:p>
            <a:pPr algn="l"/>
            <a:r>
              <a:rPr lang="en-CA" sz="2000" cap="none" dirty="0"/>
              <a:t>American Society of Hematology 2018 Guidelines </a:t>
            </a:r>
            <a:br>
              <a:rPr lang="en-CA" sz="2000" cap="none" dirty="0"/>
            </a:br>
            <a:r>
              <a:rPr lang="en-CA" sz="2000" cap="none" dirty="0"/>
              <a:t>for Management of Venous Thromboembolism</a:t>
            </a:r>
          </a:p>
          <a:p>
            <a:pPr algn="l"/>
            <a:endParaRPr lang="en-US" sz="1800" b="1" cap="none" dirty="0"/>
          </a:p>
          <a:p>
            <a:pPr algn="l">
              <a:spcBef>
                <a:spcPts val="0"/>
              </a:spcBef>
            </a:pPr>
            <a:r>
              <a:rPr lang="en-US" sz="1600" b="1" cap="none" dirty="0"/>
              <a:t>Slide set authors: </a:t>
            </a:r>
            <a:br>
              <a:rPr lang="en-US" sz="1600" cap="none" dirty="0"/>
            </a:br>
            <a:r>
              <a:rPr lang="en-US" sz="1600" cap="none" dirty="0"/>
              <a:t>E</a:t>
            </a:r>
            <a:r>
              <a:rPr lang="en-CA" sz="1600" cap="none" dirty="0" err="1"/>
              <a:t>ric</a:t>
            </a:r>
            <a:r>
              <a:rPr lang="en-CA" sz="1600" cap="none" dirty="0"/>
              <a:t> Tseng MD </a:t>
            </a:r>
            <a:r>
              <a:rPr lang="en-CA" sz="1600" cap="none" dirty="0" err="1"/>
              <a:t>MScCH</a:t>
            </a:r>
            <a:r>
              <a:rPr lang="en-CA" sz="1600" cap="none" dirty="0"/>
              <a:t>, University of Toronto</a:t>
            </a:r>
          </a:p>
          <a:p>
            <a:pPr algn="l">
              <a:spcBef>
                <a:spcPts val="0"/>
              </a:spcBef>
            </a:pPr>
            <a:r>
              <a:rPr lang="en-CA" sz="1600" cap="none" dirty="0"/>
              <a:t>Daniel Witt PharmD, University of Utah</a:t>
            </a:r>
          </a:p>
        </p:txBody>
      </p:sp>
    </p:spTree>
    <p:extLst>
      <p:ext uri="{BB962C8B-B14F-4D97-AF65-F5344CB8AC3E}">
        <p14:creationId xmlns:p14="http://schemas.microsoft.com/office/powerpoint/2010/main" val="4239790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FB33BCF-E393-4961-BBFB-BF907C800025}"/>
              </a:ext>
            </a:extLst>
          </p:cNvPr>
          <p:cNvSpPr txBox="1">
            <a:spLocks/>
          </p:cNvSpPr>
          <p:nvPr/>
        </p:nvSpPr>
        <p:spPr>
          <a:xfrm>
            <a:off x="429126" y="1345333"/>
            <a:ext cx="11333748" cy="1967075"/>
          </a:xfrm>
          <a:prstGeom prst="rect">
            <a:avLst/>
          </a:prstGeom>
          <a:noFill/>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b="1" dirty="0">
                <a:solidFill>
                  <a:srgbClr val="E53E31"/>
                </a:solidFill>
                <a:latin typeface="+mj-lt"/>
                <a:cs typeface="Arial" panose="020B0604020202020204" pitchFamily="34" charset="0"/>
              </a:rPr>
              <a:t>Recommendation</a:t>
            </a:r>
          </a:p>
          <a:p>
            <a:pPr marL="0" indent="0">
              <a:buNone/>
            </a:pPr>
            <a:r>
              <a:rPr lang="en-CA" sz="2200" dirty="0">
                <a:solidFill>
                  <a:schemeClr val="tx1">
                    <a:lumMod val="50000"/>
                    <a:lumOff val="50000"/>
                  </a:schemeClr>
                </a:solidFill>
              </a:rPr>
              <a:t>In </a:t>
            </a:r>
            <a:r>
              <a:rPr lang="en-CA" sz="2200" b="1" dirty="0">
                <a:solidFill>
                  <a:srgbClr val="E53E31"/>
                </a:solidFill>
              </a:rPr>
              <a:t>obese patients receiving LMWH for acute VTE</a:t>
            </a:r>
            <a:r>
              <a:rPr lang="en-CA" sz="2200" dirty="0">
                <a:solidFill>
                  <a:schemeClr val="tx1">
                    <a:lumMod val="50000"/>
                    <a:lumOff val="50000"/>
                  </a:schemeClr>
                </a:solidFill>
              </a:rPr>
              <a:t>, the panel suggests initial LMWH dose according to </a:t>
            </a:r>
            <a:r>
              <a:rPr lang="en-CA" sz="2200" b="1" u="sng" dirty="0">
                <a:solidFill>
                  <a:schemeClr val="tx1">
                    <a:lumMod val="50000"/>
                    <a:lumOff val="50000"/>
                  </a:schemeClr>
                </a:solidFill>
              </a:rPr>
              <a:t>actual body weight </a:t>
            </a:r>
            <a:r>
              <a:rPr lang="en-CA" sz="2200" dirty="0">
                <a:solidFill>
                  <a:schemeClr val="tx1">
                    <a:lumMod val="50000"/>
                    <a:lumOff val="50000"/>
                  </a:schemeClr>
                </a:solidFill>
              </a:rPr>
              <a:t>rather than a fixed maximum daily dose (capped dose) </a:t>
            </a:r>
            <a:r>
              <a:rPr lang="en-CA" sz="2200" i="1" dirty="0">
                <a:solidFill>
                  <a:schemeClr val="tx1">
                    <a:lumMod val="50000"/>
                    <a:lumOff val="50000"/>
                  </a:schemeClr>
                </a:solidFill>
              </a:rPr>
              <a:t>(conditional recommendation, very low certainty)</a:t>
            </a:r>
          </a:p>
        </p:txBody>
      </p:sp>
      <p:graphicFrame>
        <p:nvGraphicFramePr>
          <p:cNvPr id="6" name="Table 5">
            <a:extLst>
              <a:ext uri="{FF2B5EF4-FFF2-40B4-BE49-F238E27FC236}">
                <a16:creationId xmlns:a16="http://schemas.microsoft.com/office/drawing/2014/main" id="{CE4029AD-A2E5-4ED2-BA64-015BFF514188}"/>
              </a:ext>
            </a:extLst>
          </p:cNvPr>
          <p:cNvGraphicFramePr>
            <a:graphicFrameLocks noGrp="1"/>
          </p:cNvGraphicFramePr>
          <p:nvPr>
            <p:extLst>
              <p:ext uri="{D42A27DB-BD31-4B8C-83A1-F6EECF244321}">
                <p14:modId xmlns:p14="http://schemas.microsoft.com/office/powerpoint/2010/main" val="3408181128"/>
              </p:ext>
            </p:extLst>
          </p:nvPr>
        </p:nvGraphicFramePr>
        <p:xfrm>
          <a:off x="429126" y="3425147"/>
          <a:ext cx="7686174" cy="2827056"/>
        </p:xfrm>
        <a:graphic>
          <a:graphicData uri="http://schemas.openxmlformats.org/drawingml/2006/table">
            <a:tbl>
              <a:tblPr firstRow="1" bandRow="1">
                <a:tableStyleId>{5940675A-B579-460E-94D1-54222C63F5DA}</a:tableStyleId>
              </a:tblPr>
              <a:tblGrid>
                <a:gridCol w="1779044">
                  <a:extLst>
                    <a:ext uri="{9D8B030D-6E8A-4147-A177-3AD203B41FA5}">
                      <a16:colId xmlns:a16="http://schemas.microsoft.com/office/drawing/2014/main" val="325642109"/>
                    </a:ext>
                  </a:extLst>
                </a:gridCol>
                <a:gridCol w="1526772">
                  <a:extLst>
                    <a:ext uri="{9D8B030D-6E8A-4147-A177-3AD203B41FA5}">
                      <a16:colId xmlns:a16="http://schemas.microsoft.com/office/drawing/2014/main" val="815985156"/>
                    </a:ext>
                  </a:extLst>
                </a:gridCol>
                <a:gridCol w="2015120">
                  <a:extLst>
                    <a:ext uri="{9D8B030D-6E8A-4147-A177-3AD203B41FA5}">
                      <a16:colId xmlns:a16="http://schemas.microsoft.com/office/drawing/2014/main" val="1109489225"/>
                    </a:ext>
                  </a:extLst>
                </a:gridCol>
                <a:gridCol w="2365238">
                  <a:extLst>
                    <a:ext uri="{9D8B030D-6E8A-4147-A177-3AD203B41FA5}">
                      <a16:colId xmlns:a16="http://schemas.microsoft.com/office/drawing/2014/main" val="738517967"/>
                    </a:ext>
                  </a:extLst>
                </a:gridCol>
              </a:tblGrid>
              <a:tr h="302098">
                <a:tc rowSpan="2">
                  <a:txBody>
                    <a:bodyPr/>
                    <a:lstStyle/>
                    <a:p>
                      <a:pPr algn="l"/>
                      <a:r>
                        <a:rPr lang="en-CA" sz="1400" b="1" dirty="0">
                          <a:solidFill>
                            <a:schemeClr val="bg1"/>
                          </a:solidFill>
                        </a:rPr>
                        <a:t>Outcomes</a:t>
                      </a:r>
                    </a:p>
                    <a:p>
                      <a:pPr algn="l"/>
                      <a:r>
                        <a:rPr lang="en-CA" sz="1400" b="1" dirty="0">
                          <a:solidFill>
                            <a:schemeClr val="bg1"/>
                          </a:solidFill>
                        </a:rPr>
                        <a:t>(Quality of Evidence)</a:t>
                      </a:r>
                    </a:p>
                  </a:txBody>
                  <a:tcPr marL="86548" marR="86548" marT="43274" marB="43274"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53E31"/>
                    </a:solidFill>
                  </a:tcPr>
                </a:tc>
                <a:tc rowSpan="2">
                  <a:txBody>
                    <a:bodyPr/>
                    <a:lstStyle/>
                    <a:p>
                      <a:pPr algn="ctr"/>
                      <a:r>
                        <a:rPr lang="en-CA" sz="1400" b="1" dirty="0">
                          <a:solidFill>
                            <a:schemeClr val="bg1"/>
                          </a:solidFill>
                        </a:rPr>
                        <a:t>Relative effect </a:t>
                      </a:r>
                    </a:p>
                    <a:p>
                      <a:pPr algn="ctr"/>
                      <a:r>
                        <a:rPr lang="en-CA" sz="1400" b="1" dirty="0">
                          <a:solidFill>
                            <a:schemeClr val="bg1"/>
                          </a:solidFill>
                        </a:rPr>
                        <a:t>(95% CI)</a:t>
                      </a:r>
                    </a:p>
                  </a:txBody>
                  <a:tcPr marL="86548" marR="86548" marT="43274" marB="43274"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53E31"/>
                    </a:solidFill>
                  </a:tcPr>
                </a:tc>
                <a:tc gridSpan="2">
                  <a:txBody>
                    <a:bodyPr/>
                    <a:lstStyle/>
                    <a:p>
                      <a:pPr algn="ctr"/>
                      <a:r>
                        <a:rPr lang="en-CA" sz="1400" b="1" dirty="0">
                          <a:solidFill>
                            <a:schemeClr val="bg1"/>
                          </a:solidFill>
                        </a:rPr>
                        <a:t>Anticipated absolute effects (95% CI)</a:t>
                      </a:r>
                    </a:p>
                  </a:txBody>
                  <a:tcPr marL="86548" marR="86548" marT="43274" marB="43274"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53E31"/>
                    </a:solidFill>
                  </a:tcPr>
                </a:tc>
                <a:tc hMerge="1">
                  <a:txBody>
                    <a:bodyPr/>
                    <a:lstStyle/>
                    <a:p>
                      <a:endParaRPr lang="en-CA" sz="2400" dirty="0"/>
                    </a:p>
                  </a:txBody>
                  <a:tcPr/>
                </a:tc>
                <a:extLst>
                  <a:ext uri="{0D108BD9-81ED-4DB2-BD59-A6C34878D82A}">
                    <a16:rowId xmlns:a16="http://schemas.microsoft.com/office/drawing/2014/main" val="3135809784"/>
                  </a:ext>
                </a:extLst>
              </a:tr>
              <a:tr h="521804">
                <a:tc vMerge="1">
                  <a:txBody>
                    <a:bodyPr/>
                    <a:lstStyle/>
                    <a:p>
                      <a:endParaRPr lang="en-CA"/>
                    </a:p>
                  </a:txBody>
                  <a:tcPr/>
                </a:tc>
                <a:tc vMerge="1">
                  <a:txBody>
                    <a:bodyPr/>
                    <a:lstStyle/>
                    <a:p>
                      <a:endParaRPr lang="en-CA"/>
                    </a:p>
                  </a:txBody>
                  <a:tcPr/>
                </a:tc>
                <a:tc>
                  <a:txBody>
                    <a:bodyPr/>
                    <a:lstStyle/>
                    <a:p>
                      <a:pPr algn="ctr"/>
                      <a:r>
                        <a:rPr lang="en-CA" sz="1400" b="0" i="0" dirty="0">
                          <a:solidFill>
                            <a:schemeClr val="tx1">
                              <a:lumMod val="50000"/>
                              <a:lumOff val="50000"/>
                            </a:schemeClr>
                          </a:solidFill>
                        </a:rPr>
                        <a:t>Risk with capped LMWH doses</a:t>
                      </a:r>
                    </a:p>
                  </a:txBody>
                  <a:tcPr marL="82390" marR="82390" marT="41195" marB="41195" anchor="ctr">
                    <a:lnL w="12700" cmpd="sng">
                      <a:noFill/>
                    </a:lnL>
                    <a:lnR w="12700" cmpd="sng">
                      <a:noFill/>
                    </a:lnR>
                    <a:lnT w="12700" cmpd="sng">
                      <a:noFill/>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400" b="0" i="0" dirty="0">
                          <a:solidFill>
                            <a:schemeClr val="tx1">
                              <a:lumMod val="50000"/>
                              <a:lumOff val="50000"/>
                            </a:schemeClr>
                          </a:solidFill>
                        </a:rPr>
                        <a:t>Risk difference using actual body weight</a:t>
                      </a:r>
                    </a:p>
                  </a:txBody>
                  <a:tcPr marL="82390" marR="82390" marT="41195" marB="41195" anchor="ctr">
                    <a:lnL w="12700" cmpd="sng">
                      <a:noFill/>
                    </a:lnL>
                    <a:lnR w="12700" cmpd="sng">
                      <a:noFill/>
                    </a:lnR>
                    <a:lnT w="12700" cmpd="sng">
                      <a:noFill/>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11830735"/>
                  </a:ext>
                </a:extLst>
              </a:tr>
              <a:tr h="483140">
                <a:tc>
                  <a:txBody>
                    <a:bodyPr/>
                    <a:lstStyle/>
                    <a:p>
                      <a:pPr algn="l"/>
                      <a:r>
                        <a:rPr lang="en-CA" sz="1400" dirty="0">
                          <a:solidFill>
                            <a:schemeClr val="tx1">
                              <a:lumMod val="50000"/>
                              <a:lumOff val="50000"/>
                            </a:schemeClr>
                          </a:solidFill>
                        </a:rPr>
                        <a:t>     Mortality </a:t>
                      </a:r>
                    </a:p>
                  </a:txBody>
                  <a:tcPr marL="82390" marR="82390" marT="41195" marB="41195" anchor="ctr">
                    <a:lnL w="12700" cmpd="sng">
                      <a:noFill/>
                    </a:lnL>
                    <a:lnR w="12700" cmpd="sng">
                      <a:noFill/>
                    </a:lnR>
                    <a:lnT w="12700" cmpd="sng">
                      <a:noFill/>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400" b="1" dirty="0">
                          <a:solidFill>
                            <a:schemeClr val="tx1">
                              <a:lumMod val="50000"/>
                              <a:lumOff val="50000"/>
                            </a:schemeClr>
                          </a:solidFill>
                        </a:rPr>
                        <a:t>Not estimable</a:t>
                      </a:r>
                      <a:endParaRPr lang="en-CA" sz="1400" dirty="0">
                        <a:solidFill>
                          <a:schemeClr val="tx1">
                            <a:lumMod val="50000"/>
                            <a:lumOff val="50000"/>
                          </a:schemeClr>
                        </a:solidFill>
                      </a:endParaRPr>
                    </a:p>
                  </a:txBody>
                  <a:tcPr marL="82390" marR="82390" marT="41195" marB="41195" anchor="ctr">
                    <a:lnL w="12700" cmpd="sng">
                      <a:noFill/>
                    </a:lnL>
                    <a:lnR w="12700" cmpd="sng">
                      <a:noFill/>
                    </a:lnR>
                    <a:lnT w="12700" cmpd="sng">
                      <a:noFill/>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400" dirty="0">
                          <a:solidFill>
                            <a:schemeClr val="tx1">
                              <a:lumMod val="50000"/>
                              <a:lumOff val="50000"/>
                            </a:schemeClr>
                          </a:solidFill>
                        </a:rPr>
                        <a:t>0 out of 47 (0.0%)</a:t>
                      </a: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400" b="1" dirty="0">
                          <a:solidFill>
                            <a:schemeClr val="tx1">
                              <a:lumMod val="50000"/>
                              <a:lumOff val="50000"/>
                            </a:schemeClr>
                          </a:solidFill>
                        </a:rPr>
                        <a:t>Not estimable</a:t>
                      </a:r>
                      <a:endParaRPr lang="en-CA" sz="1400" dirty="0">
                        <a:solidFill>
                          <a:schemeClr val="tx1">
                            <a:lumMod val="50000"/>
                            <a:lumOff val="50000"/>
                          </a:schemeClr>
                        </a:solidFill>
                      </a:endParaRP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23598946"/>
                  </a:ext>
                </a:extLst>
              </a:tr>
              <a:tr h="521804">
                <a:tc>
                  <a:txBody>
                    <a:bodyPr/>
                    <a:lstStyle/>
                    <a:p>
                      <a:pPr algn="l"/>
                      <a:r>
                        <a:rPr lang="en-CA" sz="1400" dirty="0">
                          <a:solidFill>
                            <a:schemeClr val="tx1">
                              <a:lumMod val="50000"/>
                              <a:lumOff val="50000"/>
                            </a:schemeClr>
                          </a:solidFill>
                        </a:rPr>
                        <a:t>     PE</a:t>
                      </a: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400" b="1" dirty="0">
                          <a:solidFill>
                            <a:schemeClr val="tx1">
                              <a:lumMod val="50000"/>
                              <a:lumOff val="50000"/>
                            </a:schemeClr>
                          </a:solidFill>
                        </a:rPr>
                        <a:t>RR 0.76</a:t>
                      </a:r>
                    </a:p>
                    <a:p>
                      <a:pPr algn="ctr"/>
                      <a:r>
                        <a:rPr lang="en-CA" sz="1000" dirty="0">
                          <a:solidFill>
                            <a:schemeClr val="tx1">
                              <a:lumMod val="50000"/>
                              <a:lumOff val="50000"/>
                            </a:schemeClr>
                          </a:solidFill>
                        </a:rPr>
                        <a:t>(0.11 to 5.45) </a:t>
                      </a: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400" dirty="0">
                          <a:solidFill>
                            <a:schemeClr val="tx1">
                              <a:lumMod val="50000"/>
                              <a:lumOff val="50000"/>
                            </a:schemeClr>
                          </a:solidFill>
                        </a:rPr>
                        <a:t>1 out of 47 (2.1%)</a:t>
                      </a: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400" b="1" dirty="0">
                          <a:solidFill>
                            <a:schemeClr val="tx1">
                              <a:lumMod val="50000"/>
                              <a:lumOff val="50000"/>
                            </a:schemeClr>
                          </a:solidFill>
                        </a:rPr>
                        <a:t>5 fewer PE per 1,000</a:t>
                      </a:r>
                    </a:p>
                    <a:p>
                      <a:pPr algn="ctr"/>
                      <a:r>
                        <a:rPr lang="en-CA" sz="1400" dirty="0">
                          <a:solidFill>
                            <a:schemeClr val="tx1">
                              <a:lumMod val="50000"/>
                              <a:lumOff val="50000"/>
                            </a:schemeClr>
                          </a:solidFill>
                        </a:rPr>
                        <a:t>(19 fewer to 95 more)</a:t>
                      </a: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030586795"/>
                  </a:ext>
                </a:extLst>
              </a:tr>
              <a:tr h="521804">
                <a:tc>
                  <a:txBody>
                    <a:bodyPr/>
                    <a:lstStyle/>
                    <a:p>
                      <a:pPr algn="l"/>
                      <a:r>
                        <a:rPr lang="en-CA" sz="1400" dirty="0">
                          <a:solidFill>
                            <a:schemeClr val="tx1">
                              <a:lumMod val="50000"/>
                              <a:lumOff val="50000"/>
                            </a:schemeClr>
                          </a:solidFill>
                        </a:rPr>
                        <a:t>     </a:t>
                      </a:r>
                      <a:r>
                        <a:rPr lang="en-CA" sz="1400" dirty="0" err="1">
                          <a:solidFill>
                            <a:schemeClr val="tx1">
                              <a:lumMod val="50000"/>
                              <a:lumOff val="50000"/>
                            </a:schemeClr>
                          </a:solidFill>
                        </a:rPr>
                        <a:t>Symp</a:t>
                      </a:r>
                      <a:r>
                        <a:rPr lang="en-CA" sz="1400" dirty="0">
                          <a:solidFill>
                            <a:schemeClr val="tx1">
                              <a:lumMod val="50000"/>
                              <a:lumOff val="50000"/>
                            </a:schemeClr>
                          </a:solidFill>
                        </a:rPr>
                        <a:t>. </a:t>
                      </a:r>
                      <a:r>
                        <a:rPr lang="en-CA" sz="1400" dirty="0" err="1">
                          <a:solidFill>
                            <a:schemeClr val="tx1">
                              <a:lumMod val="50000"/>
                              <a:lumOff val="50000"/>
                            </a:schemeClr>
                          </a:solidFill>
                        </a:rPr>
                        <a:t>Prox</a:t>
                      </a:r>
                      <a:r>
                        <a:rPr lang="en-CA" sz="1400" dirty="0">
                          <a:solidFill>
                            <a:schemeClr val="tx1">
                              <a:lumMod val="50000"/>
                              <a:lumOff val="50000"/>
                            </a:schemeClr>
                          </a:solidFill>
                        </a:rPr>
                        <a:t> DVT</a:t>
                      </a: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400" b="1" dirty="0">
                          <a:solidFill>
                            <a:schemeClr val="tx1">
                              <a:lumMod val="50000"/>
                              <a:lumOff val="50000"/>
                            </a:schemeClr>
                          </a:solidFill>
                        </a:rPr>
                        <a:t>RR 0.76</a:t>
                      </a:r>
                    </a:p>
                    <a:p>
                      <a:pPr algn="ctr"/>
                      <a:r>
                        <a:rPr lang="en-CA" sz="1000" dirty="0">
                          <a:solidFill>
                            <a:schemeClr val="tx1">
                              <a:lumMod val="50000"/>
                              <a:lumOff val="50000"/>
                            </a:schemeClr>
                          </a:solidFill>
                        </a:rPr>
                        <a:t>(0.11 to 5.45)</a:t>
                      </a: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400" dirty="0">
                          <a:solidFill>
                            <a:schemeClr val="tx1">
                              <a:lumMod val="50000"/>
                              <a:lumOff val="50000"/>
                            </a:schemeClr>
                          </a:solidFill>
                        </a:rPr>
                        <a:t>1 out of 47 (2.1%)</a:t>
                      </a: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400" b="1" dirty="0">
                          <a:solidFill>
                            <a:schemeClr val="tx1">
                              <a:lumMod val="50000"/>
                              <a:lumOff val="50000"/>
                            </a:schemeClr>
                          </a:solidFill>
                        </a:rPr>
                        <a:t>5 fewer DVT per 1,000</a:t>
                      </a:r>
                    </a:p>
                    <a:p>
                      <a:pPr algn="ctr"/>
                      <a:r>
                        <a:rPr lang="en-CA" sz="1400" dirty="0">
                          <a:solidFill>
                            <a:schemeClr val="tx1">
                              <a:lumMod val="50000"/>
                              <a:lumOff val="50000"/>
                            </a:schemeClr>
                          </a:solidFill>
                        </a:rPr>
                        <a:t>(19 fewer to 95 more)</a:t>
                      </a: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136894961"/>
                  </a:ext>
                </a:extLst>
              </a:tr>
              <a:tr h="476406">
                <a:tc>
                  <a:txBody>
                    <a:bodyPr/>
                    <a:lstStyle/>
                    <a:p>
                      <a:pPr algn="l"/>
                      <a:r>
                        <a:rPr lang="en-CA" sz="1400" dirty="0">
                          <a:solidFill>
                            <a:schemeClr val="tx1">
                              <a:lumMod val="50000"/>
                              <a:lumOff val="50000"/>
                            </a:schemeClr>
                          </a:solidFill>
                        </a:rPr>
                        <a:t>     Major bleeding</a:t>
                      </a: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400" b="1" dirty="0">
                          <a:solidFill>
                            <a:schemeClr val="tx1">
                              <a:lumMod val="50000"/>
                              <a:lumOff val="50000"/>
                            </a:schemeClr>
                          </a:solidFill>
                        </a:rPr>
                        <a:t>Not estimable</a:t>
                      </a:r>
                      <a:endParaRPr lang="en-CA" sz="1400" dirty="0">
                        <a:solidFill>
                          <a:schemeClr val="tx1">
                            <a:lumMod val="50000"/>
                            <a:lumOff val="50000"/>
                          </a:schemeClr>
                        </a:solidFill>
                      </a:endParaRP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400" dirty="0">
                          <a:solidFill>
                            <a:schemeClr val="tx1">
                              <a:lumMod val="50000"/>
                              <a:lumOff val="50000"/>
                            </a:schemeClr>
                          </a:solidFill>
                        </a:rPr>
                        <a:t>0 out of 47 (0.0%)</a:t>
                      </a: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400" b="1" dirty="0">
                          <a:solidFill>
                            <a:schemeClr val="tx1">
                              <a:lumMod val="50000"/>
                              <a:lumOff val="50000"/>
                            </a:schemeClr>
                          </a:solidFill>
                        </a:rPr>
                        <a:t>Not estimable</a:t>
                      </a:r>
                      <a:endParaRPr lang="en-CA" sz="1400" dirty="0">
                        <a:solidFill>
                          <a:schemeClr val="tx1">
                            <a:lumMod val="50000"/>
                            <a:lumOff val="50000"/>
                          </a:schemeClr>
                        </a:solidFill>
                      </a:endParaRPr>
                    </a:p>
                  </a:txBody>
                  <a:tcPr marL="82390" marR="82390" marT="41195" marB="41195"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581336454"/>
                  </a:ext>
                </a:extLst>
              </a:tr>
            </a:tbl>
          </a:graphicData>
        </a:graphic>
      </p:graphicFrame>
      <p:sp>
        <p:nvSpPr>
          <p:cNvPr id="7" name="TextBox 6">
            <a:extLst>
              <a:ext uri="{FF2B5EF4-FFF2-40B4-BE49-F238E27FC236}">
                <a16:creationId xmlns:a16="http://schemas.microsoft.com/office/drawing/2014/main" id="{D4E28177-8F59-4D65-93FC-2626F523DAA6}"/>
              </a:ext>
            </a:extLst>
          </p:cNvPr>
          <p:cNvSpPr txBox="1"/>
          <p:nvPr/>
        </p:nvSpPr>
        <p:spPr>
          <a:xfrm>
            <a:off x="429126" y="3066187"/>
            <a:ext cx="10393522" cy="246221"/>
          </a:xfrm>
          <a:prstGeom prst="rect">
            <a:avLst/>
          </a:prstGeom>
          <a:noFill/>
        </p:spPr>
        <p:txBody>
          <a:bodyPr wrap="square" lIns="0" tIns="0" rIns="0" bIns="0" rtlCol="0">
            <a:spAutoFit/>
          </a:bodyPr>
          <a:lstStyle/>
          <a:p>
            <a:pPr fontAlgn="t"/>
            <a:r>
              <a:rPr lang="en-CA" sz="1600" dirty="0">
                <a:solidFill>
                  <a:schemeClr val="tx1">
                    <a:lumMod val="50000"/>
                    <a:lumOff val="50000"/>
                  </a:schemeClr>
                </a:solidFill>
              </a:rPr>
              <a:t>Dosing of LMWH based on </a:t>
            </a:r>
            <a:r>
              <a:rPr lang="en-CA" sz="1600" b="1" dirty="0">
                <a:solidFill>
                  <a:srgbClr val="0070C0"/>
                </a:solidFill>
              </a:rPr>
              <a:t>actual body weight </a:t>
            </a:r>
            <a:r>
              <a:rPr lang="en-CA" sz="1600" dirty="0">
                <a:solidFill>
                  <a:schemeClr val="tx1">
                    <a:lumMod val="50000"/>
                    <a:lumOff val="50000"/>
                  </a:schemeClr>
                </a:solidFill>
              </a:rPr>
              <a:t>compared with </a:t>
            </a:r>
            <a:r>
              <a:rPr lang="en-CA" sz="1600" b="1" dirty="0">
                <a:solidFill>
                  <a:srgbClr val="0070C0"/>
                </a:solidFill>
              </a:rPr>
              <a:t>capped doses</a:t>
            </a:r>
            <a:r>
              <a:rPr lang="en-CA" sz="1600" b="1" dirty="0">
                <a:solidFill>
                  <a:schemeClr val="tx1">
                    <a:lumMod val="50000"/>
                    <a:lumOff val="50000"/>
                  </a:schemeClr>
                </a:solidFill>
              </a:rPr>
              <a:t>:</a:t>
            </a:r>
            <a:endParaRPr lang="en-CA" sz="1600" dirty="0">
              <a:solidFill>
                <a:schemeClr val="tx1">
                  <a:lumMod val="50000"/>
                  <a:lumOff val="50000"/>
                </a:schemeClr>
              </a:solidFill>
            </a:endParaRPr>
          </a:p>
        </p:txBody>
      </p:sp>
      <p:sp>
        <p:nvSpPr>
          <p:cNvPr id="2" name="TextBox 1">
            <a:extLst>
              <a:ext uri="{FF2B5EF4-FFF2-40B4-BE49-F238E27FC236}">
                <a16:creationId xmlns:a16="http://schemas.microsoft.com/office/drawing/2014/main" id="{B20DD023-7461-43EB-9825-6C1B2561FB6A}"/>
              </a:ext>
            </a:extLst>
          </p:cNvPr>
          <p:cNvSpPr txBox="1"/>
          <p:nvPr/>
        </p:nvSpPr>
        <p:spPr>
          <a:xfrm>
            <a:off x="8411766" y="3405282"/>
            <a:ext cx="2838219" cy="1815882"/>
          </a:xfrm>
          <a:prstGeom prst="rect">
            <a:avLst/>
          </a:prstGeom>
          <a:solidFill>
            <a:srgbClr val="FED9B0"/>
          </a:solidFill>
        </p:spPr>
        <p:txBody>
          <a:bodyPr wrap="square" rtlCol="0">
            <a:spAutoFit/>
          </a:bodyPr>
          <a:lstStyle/>
          <a:p>
            <a:r>
              <a:rPr lang="en-CA" sz="1600" b="1" i="1" dirty="0">
                <a:solidFill>
                  <a:schemeClr val="tx1">
                    <a:lumMod val="50000"/>
                    <a:lumOff val="50000"/>
                  </a:schemeClr>
                </a:solidFill>
              </a:rPr>
              <a:t>Low quality evidence, so benefit/harm unclear. Panel also considered:</a:t>
            </a:r>
          </a:p>
          <a:p>
            <a:pPr marL="342900" indent="-342900">
              <a:buFont typeface="Arial" panose="020B0604020202020204" pitchFamily="34" charset="0"/>
              <a:buChar char="•"/>
            </a:pPr>
            <a:r>
              <a:rPr lang="en-CA" sz="1600" dirty="0">
                <a:solidFill>
                  <a:schemeClr val="tx1">
                    <a:lumMod val="50000"/>
                    <a:lumOff val="50000"/>
                  </a:schemeClr>
                </a:solidFill>
              </a:rPr>
              <a:t>Desire to avoid </a:t>
            </a:r>
            <a:r>
              <a:rPr lang="en-CA" sz="1600" dirty="0" err="1">
                <a:solidFill>
                  <a:schemeClr val="tx1">
                    <a:lumMod val="50000"/>
                    <a:lumOff val="50000"/>
                  </a:schemeClr>
                </a:solidFill>
              </a:rPr>
              <a:t>underdosing</a:t>
            </a:r>
            <a:r>
              <a:rPr lang="en-CA" sz="1600" dirty="0">
                <a:solidFill>
                  <a:schemeClr val="tx1">
                    <a:lumMod val="50000"/>
                    <a:lumOff val="50000"/>
                  </a:schemeClr>
                </a:solidFill>
              </a:rPr>
              <a:t> large patients</a:t>
            </a:r>
          </a:p>
          <a:p>
            <a:pPr marL="342900" indent="-342900">
              <a:buFont typeface="Arial" panose="020B0604020202020204" pitchFamily="34" charset="0"/>
              <a:buChar char="•"/>
            </a:pPr>
            <a:r>
              <a:rPr lang="en-CA" sz="1600" dirty="0">
                <a:solidFill>
                  <a:schemeClr val="tx1">
                    <a:lumMod val="50000"/>
                    <a:lumOff val="50000"/>
                  </a:schemeClr>
                </a:solidFill>
              </a:rPr>
              <a:t>Poor correlation between anti-</a:t>
            </a:r>
            <a:r>
              <a:rPr lang="en-CA" sz="1600" dirty="0" err="1">
                <a:solidFill>
                  <a:schemeClr val="tx1">
                    <a:lumMod val="50000"/>
                    <a:lumOff val="50000"/>
                  </a:schemeClr>
                </a:solidFill>
              </a:rPr>
              <a:t>Xa</a:t>
            </a:r>
            <a:r>
              <a:rPr lang="en-CA" sz="1600" dirty="0">
                <a:solidFill>
                  <a:schemeClr val="tx1">
                    <a:lumMod val="50000"/>
                    <a:lumOff val="50000"/>
                  </a:schemeClr>
                </a:solidFill>
              </a:rPr>
              <a:t> levels and bleeding</a:t>
            </a:r>
          </a:p>
        </p:txBody>
      </p:sp>
      <p:sp>
        <p:nvSpPr>
          <p:cNvPr id="12" name="Oval 11">
            <a:extLst>
              <a:ext uri="{FF2B5EF4-FFF2-40B4-BE49-F238E27FC236}">
                <a16:creationId xmlns:a16="http://schemas.microsoft.com/office/drawing/2014/main" id="{57CC1772-C0D3-B947-B045-9F6FB0678EEE}"/>
              </a:ext>
            </a:extLst>
          </p:cNvPr>
          <p:cNvSpPr/>
          <p:nvPr/>
        </p:nvSpPr>
        <p:spPr>
          <a:xfrm>
            <a:off x="496522" y="4399516"/>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841A4632-F195-8244-ACE6-479D7D98E08B}"/>
              </a:ext>
            </a:extLst>
          </p:cNvPr>
          <p:cNvSpPr/>
          <p:nvPr/>
        </p:nvSpPr>
        <p:spPr>
          <a:xfrm>
            <a:off x="496522" y="4912594"/>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B69F4E7F-7002-4D41-843F-CBB120A49470}"/>
              </a:ext>
            </a:extLst>
          </p:cNvPr>
          <p:cNvSpPr/>
          <p:nvPr/>
        </p:nvSpPr>
        <p:spPr>
          <a:xfrm>
            <a:off x="496522" y="5445475"/>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A49306C1-4FC2-E64A-974E-0FD25759E6EF}"/>
              </a:ext>
            </a:extLst>
          </p:cNvPr>
          <p:cNvSpPr/>
          <p:nvPr/>
        </p:nvSpPr>
        <p:spPr>
          <a:xfrm>
            <a:off x="496522" y="5909900"/>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8A674299-614A-8E4E-994A-871973D1B4D5}"/>
              </a:ext>
            </a:extLst>
          </p:cNvPr>
          <p:cNvGrpSpPr/>
          <p:nvPr/>
        </p:nvGrpSpPr>
        <p:grpSpPr>
          <a:xfrm>
            <a:off x="8053457" y="6345076"/>
            <a:ext cx="4138543" cy="276999"/>
            <a:chOff x="6589222" y="6483927"/>
            <a:chExt cx="4138543" cy="276999"/>
          </a:xfrm>
        </p:grpSpPr>
        <p:sp>
          <p:nvSpPr>
            <p:cNvPr id="17" name="TextBox 16">
              <a:extLst>
                <a:ext uri="{FF2B5EF4-FFF2-40B4-BE49-F238E27FC236}">
                  <a16:creationId xmlns:a16="http://schemas.microsoft.com/office/drawing/2014/main" id="{89FBF09E-F056-1648-8675-052E0E4489D3}"/>
                </a:ext>
              </a:extLst>
            </p:cNvPr>
            <p:cNvSpPr txBox="1"/>
            <p:nvPr/>
          </p:nvSpPr>
          <p:spPr>
            <a:xfrm>
              <a:off x="6589222" y="6483927"/>
              <a:ext cx="4138543" cy="276999"/>
            </a:xfrm>
            <a:prstGeom prst="rect">
              <a:avLst/>
            </a:prstGeom>
            <a:noFill/>
          </p:spPr>
          <p:txBody>
            <a:bodyPr wrap="square" rtlCol="0">
              <a:spAutoFit/>
            </a:bodyPr>
            <a:lstStyle/>
            <a:p>
              <a:r>
                <a:rPr lang="en-CA" sz="1200" dirty="0">
                  <a:solidFill>
                    <a:schemeClr val="tx1">
                      <a:lumMod val="50000"/>
                      <a:lumOff val="50000"/>
                    </a:schemeClr>
                  </a:solidFill>
                </a:rPr>
                <a:t>Quality of Evidence (GRADE): Low        Moderate        Strong</a:t>
              </a:r>
            </a:p>
          </p:txBody>
        </p:sp>
        <p:sp>
          <p:nvSpPr>
            <p:cNvPr id="18" name="Oval 17">
              <a:extLst>
                <a:ext uri="{FF2B5EF4-FFF2-40B4-BE49-F238E27FC236}">
                  <a16:creationId xmlns:a16="http://schemas.microsoft.com/office/drawing/2014/main" id="{2543121E-9547-AA4E-A627-DCEE01A6B82F}"/>
                </a:ext>
              </a:extLst>
            </p:cNvPr>
            <p:cNvSpPr/>
            <p:nvPr/>
          </p:nvSpPr>
          <p:spPr>
            <a:xfrm>
              <a:off x="8792203" y="6543279"/>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E3423597-36DD-C94C-8AEC-39482A460F40}"/>
                </a:ext>
              </a:extLst>
            </p:cNvPr>
            <p:cNvSpPr/>
            <p:nvPr/>
          </p:nvSpPr>
          <p:spPr>
            <a:xfrm>
              <a:off x="9706603" y="6543279"/>
              <a:ext cx="158294" cy="158294"/>
            </a:xfrm>
            <a:prstGeom prst="ellipse">
              <a:avLst/>
            </a:prstGeom>
            <a:solidFill>
              <a:srgbClr val="F9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3FA8B08F-8871-044B-A510-6FED91F1B423}"/>
                </a:ext>
              </a:extLst>
            </p:cNvPr>
            <p:cNvSpPr/>
            <p:nvPr/>
          </p:nvSpPr>
          <p:spPr>
            <a:xfrm>
              <a:off x="10399877" y="6543279"/>
              <a:ext cx="158294" cy="158294"/>
            </a:xfrm>
            <a:prstGeom prst="ellipse">
              <a:avLst/>
            </a:prstGeom>
            <a:solidFill>
              <a:srgbClr val="91A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33316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2" grpId="0" animBg="1"/>
      <p:bldP spid="13" grpId="0" animBg="1"/>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FB33BCF-E393-4961-BBFB-BF907C800025}"/>
              </a:ext>
            </a:extLst>
          </p:cNvPr>
          <p:cNvSpPr txBox="1">
            <a:spLocks/>
          </p:cNvSpPr>
          <p:nvPr/>
        </p:nvSpPr>
        <p:spPr>
          <a:xfrm>
            <a:off x="415874" y="1333500"/>
            <a:ext cx="11333748" cy="1559150"/>
          </a:xfrm>
          <a:prstGeom prst="rect">
            <a:avLst/>
          </a:prstGeom>
          <a:noFill/>
          <a:ln>
            <a:noFill/>
          </a:ln>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b="1" dirty="0">
                <a:solidFill>
                  <a:srgbClr val="E53E31"/>
                </a:solidFill>
                <a:latin typeface="+mj-lt"/>
                <a:cs typeface="Arial" panose="020B0604020202020204" pitchFamily="34" charset="0"/>
              </a:rPr>
              <a:t>Recommendation</a:t>
            </a:r>
          </a:p>
          <a:p>
            <a:pPr marL="0" indent="0">
              <a:buNone/>
            </a:pPr>
            <a:r>
              <a:rPr lang="en-CA" sz="2200" dirty="0">
                <a:solidFill>
                  <a:schemeClr val="tx1">
                    <a:lumMod val="50000"/>
                    <a:lumOff val="50000"/>
                  </a:schemeClr>
                </a:solidFill>
              </a:rPr>
              <a:t>In </a:t>
            </a:r>
            <a:r>
              <a:rPr lang="en-CA" sz="2200" b="1" dirty="0">
                <a:solidFill>
                  <a:srgbClr val="E53E31"/>
                </a:solidFill>
              </a:rPr>
              <a:t>obese patients receiving LMWH for treatment of VTE</a:t>
            </a:r>
            <a:r>
              <a:rPr lang="en-CA" sz="2200" dirty="0">
                <a:solidFill>
                  <a:schemeClr val="tx1">
                    <a:lumMod val="50000"/>
                    <a:lumOff val="50000"/>
                  </a:schemeClr>
                </a:solidFill>
              </a:rPr>
              <a:t>, the panel suggests </a:t>
            </a:r>
            <a:r>
              <a:rPr lang="en-CA" sz="2200" b="1" u="sng" dirty="0">
                <a:solidFill>
                  <a:schemeClr val="tx1">
                    <a:lumMod val="50000"/>
                    <a:lumOff val="50000"/>
                  </a:schemeClr>
                </a:solidFill>
              </a:rPr>
              <a:t>against using anti-factor </a:t>
            </a:r>
            <a:r>
              <a:rPr lang="en-CA" sz="2200" b="1" u="sng" dirty="0" err="1">
                <a:solidFill>
                  <a:schemeClr val="tx1">
                    <a:lumMod val="50000"/>
                    <a:lumOff val="50000"/>
                  </a:schemeClr>
                </a:solidFill>
              </a:rPr>
              <a:t>Xa</a:t>
            </a:r>
            <a:r>
              <a:rPr lang="en-CA" sz="2200" b="1" u="sng" dirty="0">
                <a:solidFill>
                  <a:schemeClr val="tx1">
                    <a:lumMod val="50000"/>
                    <a:lumOff val="50000"/>
                  </a:schemeClr>
                </a:solidFill>
              </a:rPr>
              <a:t> concentration monitoring</a:t>
            </a:r>
            <a:r>
              <a:rPr lang="en-CA" sz="2200" dirty="0">
                <a:solidFill>
                  <a:schemeClr val="tx1">
                    <a:lumMod val="50000"/>
                    <a:lumOff val="50000"/>
                  </a:schemeClr>
                </a:solidFill>
              </a:rPr>
              <a:t> to guide LMWH dose adjustment </a:t>
            </a:r>
            <a:r>
              <a:rPr lang="en-CA" sz="2200" i="1" dirty="0">
                <a:solidFill>
                  <a:schemeClr val="tx1">
                    <a:lumMod val="50000"/>
                    <a:lumOff val="50000"/>
                  </a:schemeClr>
                </a:solidFill>
              </a:rPr>
              <a:t>(conditional recommendation, very low certainty)</a:t>
            </a:r>
          </a:p>
        </p:txBody>
      </p:sp>
      <p:graphicFrame>
        <p:nvGraphicFramePr>
          <p:cNvPr id="6" name="Table 5">
            <a:extLst>
              <a:ext uri="{FF2B5EF4-FFF2-40B4-BE49-F238E27FC236}">
                <a16:creationId xmlns:a16="http://schemas.microsoft.com/office/drawing/2014/main" id="{CE4029AD-A2E5-4ED2-BA64-015BFF514188}"/>
              </a:ext>
            </a:extLst>
          </p:cNvPr>
          <p:cNvGraphicFramePr>
            <a:graphicFrameLocks noGrp="1"/>
          </p:cNvGraphicFramePr>
          <p:nvPr>
            <p:extLst>
              <p:ext uri="{D42A27DB-BD31-4B8C-83A1-F6EECF244321}">
                <p14:modId xmlns:p14="http://schemas.microsoft.com/office/powerpoint/2010/main" val="1369571440"/>
              </p:ext>
            </p:extLst>
          </p:nvPr>
        </p:nvGraphicFramePr>
        <p:xfrm>
          <a:off x="405740" y="3390899"/>
          <a:ext cx="7709561" cy="2933700"/>
        </p:xfrm>
        <a:graphic>
          <a:graphicData uri="http://schemas.openxmlformats.org/drawingml/2006/table">
            <a:tbl>
              <a:tblPr firstRow="1" bandRow="1">
                <a:tableStyleId>{5940675A-B579-460E-94D1-54222C63F5DA}</a:tableStyleId>
              </a:tblPr>
              <a:tblGrid>
                <a:gridCol w="1677022">
                  <a:extLst>
                    <a:ext uri="{9D8B030D-6E8A-4147-A177-3AD203B41FA5}">
                      <a16:colId xmlns:a16="http://schemas.microsoft.com/office/drawing/2014/main" val="325642109"/>
                    </a:ext>
                  </a:extLst>
                </a:gridCol>
                <a:gridCol w="1638854">
                  <a:extLst>
                    <a:ext uri="{9D8B030D-6E8A-4147-A177-3AD203B41FA5}">
                      <a16:colId xmlns:a16="http://schemas.microsoft.com/office/drawing/2014/main" val="815985156"/>
                    </a:ext>
                  </a:extLst>
                </a:gridCol>
                <a:gridCol w="1794688">
                  <a:extLst>
                    <a:ext uri="{9D8B030D-6E8A-4147-A177-3AD203B41FA5}">
                      <a16:colId xmlns:a16="http://schemas.microsoft.com/office/drawing/2014/main" val="1109489225"/>
                    </a:ext>
                  </a:extLst>
                </a:gridCol>
                <a:gridCol w="2598997">
                  <a:extLst>
                    <a:ext uri="{9D8B030D-6E8A-4147-A177-3AD203B41FA5}">
                      <a16:colId xmlns:a16="http://schemas.microsoft.com/office/drawing/2014/main" val="738517967"/>
                    </a:ext>
                  </a:extLst>
                </a:gridCol>
              </a:tblGrid>
              <a:tr h="307820">
                <a:tc rowSpan="2">
                  <a:txBody>
                    <a:bodyPr/>
                    <a:lstStyle/>
                    <a:p>
                      <a:r>
                        <a:rPr lang="en-CA" sz="1400" b="1" dirty="0">
                          <a:solidFill>
                            <a:schemeClr val="bg1"/>
                          </a:solidFill>
                        </a:rPr>
                        <a:t>Outcomes</a:t>
                      </a:r>
                    </a:p>
                    <a:p>
                      <a:r>
                        <a:rPr lang="en-CA" sz="1400" b="1" dirty="0">
                          <a:solidFill>
                            <a:schemeClr val="bg1"/>
                          </a:solidFill>
                        </a:rPr>
                        <a:t>(Quality of Evidence)</a:t>
                      </a:r>
                    </a:p>
                  </a:txBody>
                  <a:tcPr marL="82980" marR="82980" marT="41490" marB="4149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3E31"/>
                    </a:solidFill>
                  </a:tcPr>
                </a:tc>
                <a:tc rowSpan="2">
                  <a:txBody>
                    <a:bodyPr/>
                    <a:lstStyle/>
                    <a:p>
                      <a:pPr algn="ctr"/>
                      <a:r>
                        <a:rPr lang="en-CA" sz="1400" b="1" dirty="0">
                          <a:solidFill>
                            <a:schemeClr val="bg1"/>
                          </a:solidFill>
                        </a:rPr>
                        <a:t>Relative effect </a:t>
                      </a:r>
                    </a:p>
                    <a:p>
                      <a:pPr algn="ctr"/>
                      <a:r>
                        <a:rPr lang="en-CA" sz="1400" b="1" dirty="0">
                          <a:solidFill>
                            <a:schemeClr val="bg1"/>
                          </a:solidFill>
                        </a:rPr>
                        <a:t>(95% CI)</a:t>
                      </a:r>
                    </a:p>
                  </a:txBody>
                  <a:tcPr marL="82980" marR="82980" marT="41490" marB="4149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3E31"/>
                    </a:solidFill>
                  </a:tcPr>
                </a:tc>
                <a:tc gridSpan="2">
                  <a:txBody>
                    <a:bodyPr/>
                    <a:lstStyle/>
                    <a:p>
                      <a:pPr algn="ctr"/>
                      <a:r>
                        <a:rPr lang="en-CA" sz="1400" b="1" dirty="0">
                          <a:solidFill>
                            <a:schemeClr val="bg1"/>
                          </a:solidFill>
                        </a:rPr>
                        <a:t>Anticipated absolute effects (95% CI)</a:t>
                      </a:r>
                    </a:p>
                  </a:txBody>
                  <a:tcPr marL="82980" marR="82980" marT="41490" marB="4149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53E31"/>
                    </a:solidFill>
                  </a:tcPr>
                </a:tc>
                <a:tc hMerge="1">
                  <a:txBody>
                    <a:bodyPr/>
                    <a:lstStyle/>
                    <a:p>
                      <a:endParaRPr lang="en-CA" sz="2400" dirty="0"/>
                    </a:p>
                  </a:txBody>
                  <a:tcPr/>
                </a:tc>
                <a:extLst>
                  <a:ext uri="{0D108BD9-81ED-4DB2-BD59-A6C34878D82A}">
                    <a16:rowId xmlns:a16="http://schemas.microsoft.com/office/drawing/2014/main" val="3135809784"/>
                  </a:ext>
                </a:extLst>
              </a:tr>
              <a:tr h="533662">
                <a:tc vMerge="1">
                  <a:txBody>
                    <a:bodyPr/>
                    <a:lstStyle/>
                    <a:p>
                      <a:endParaRPr lang="en-CA"/>
                    </a:p>
                  </a:txBody>
                  <a:tcPr/>
                </a:tc>
                <a:tc vMerge="1">
                  <a:txBody>
                    <a:bodyPr/>
                    <a:lstStyle/>
                    <a:p>
                      <a:endParaRPr lang="en-CA"/>
                    </a:p>
                  </a:txBody>
                  <a:tcPr/>
                </a:tc>
                <a:tc>
                  <a:txBody>
                    <a:bodyPr/>
                    <a:lstStyle/>
                    <a:p>
                      <a:pPr algn="ctr"/>
                      <a:r>
                        <a:rPr lang="en-CA" sz="1400" b="0" i="0" dirty="0">
                          <a:solidFill>
                            <a:schemeClr val="tx1">
                              <a:lumMod val="50000"/>
                              <a:lumOff val="50000"/>
                            </a:schemeClr>
                          </a:solidFill>
                        </a:rPr>
                        <a:t>Risk with no anti-</a:t>
                      </a:r>
                      <a:r>
                        <a:rPr lang="en-CA" sz="1400" b="0" i="0" dirty="0" err="1">
                          <a:solidFill>
                            <a:schemeClr val="tx1">
                              <a:lumMod val="50000"/>
                              <a:lumOff val="50000"/>
                            </a:schemeClr>
                          </a:solidFill>
                        </a:rPr>
                        <a:t>Xa</a:t>
                      </a:r>
                      <a:r>
                        <a:rPr lang="en-CA" sz="1400" b="0" i="0" dirty="0">
                          <a:solidFill>
                            <a:schemeClr val="tx1">
                              <a:lumMod val="50000"/>
                              <a:lumOff val="50000"/>
                            </a:schemeClr>
                          </a:solidFill>
                        </a:rPr>
                        <a:t> monitoring</a:t>
                      </a:r>
                    </a:p>
                  </a:txBody>
                  <a:tcPr marL="82980" marR="82980" marT="41490" marB="41490" anchor="ctr">
                    <a:lnL w="12700" cmpd="sng">
                      <a:noFill/>
                    </a:lnL>
                    <a:lnR w="12700" cmpd="sng">
                      <a:noFill/>
                    </a:lnR>
                    <a:lnT w="12700" cmpd="sng">
                      <a:noFill/>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400" b="0" i="0" dirty="0">
                          <a:solidFill>
                            <a:schemeClr val="tx1">
                              <a:lumMod val="50000"/>
                              <a:lumOff val="50000"/>
                            </a:schemeClr>
                          </a:solidFill>
                        </a:rPr>
                        <a:t>Risk difference with anti-</a:t>
                      </a:r>
                      <a:r>
                        <a:rPr lang="en-CA" sz="1400" b="0" i="0" dirty="0" err="1">
                          <a:solidFill>
                            <a:schemeClr val="tx1">
                              <a:lumMod val="50000"/>
                              <a:lumOff val="50000"/>
                            </a:schemeClr>
                          </a:solidFill>
                        </a:rPr>
                        <a:t>Xa</a:t>
                      </a:r>
                      <a:r>
                        <a:rPr lang="en-CA" sz="1400" b="0" i="0" dirty="0">
                          <a:solidFill>
                            <a:schemeClr val="tx1">
                              <a:lumMod val="50000"/>
                              <a:lumOff val="50000"/>
                            </a:schemeClr>
                          </a:solidFill>
                        </a:rPr>
                        <a:t> monitoring</a:t>
                      </a:r>
                    </a:p>
                  </a:txBody>
                  <a:tcPr marL="82980" marR="82980" marT="41490" marB="41490" anchor="ctr">
                    <a:lnL w="12700" cmpd="sng">
                      <a:noFill/>
                    </a:lnL>
                    <a:lnR w="12700" cmpd="sng">
                      <a:noFill/>
                    </a:lnR>
                    <a:lnT w="12700" cmpd="sng">
                      <a:noFill/>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11830735"/>
                  </a:ext>
                </a:extLst>
              </a:tr>
              <a:tr h="491232">
                <a:tc>
                  <a:txBody>
                    <a:bodyPr/>
                    <a:lstStyle/>
                    <a:p>
                      <a:r>
                        <a:rPr lang="en-CA" sz="1400" dirty="0">
                          <a:solidFill>
                            <a:schemeClr val="tx1">
                              <a:lumMod val="50000"/>
                              <a:lumOff val="50000"/>
                            </a:schemeClr>
                          </a:solidFill>
                        </a:rPr>
                        <a:t>     Mortality</a:t>
                      </a:r>
                    </a:p>
                  </a:txBody>
                  <a:tcPr marL="82980" marR="82980" marT="41490" marB="41490" anchor="ctr">
                    <a:lnL w="12700" cmpd="sng">
                      <a:noFill/>
                    </a:lnL>
                    <a:lnR w="12700" cmpd="sng">
                      <a:noFill/>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400" b="1" dirty="0">
                          <a:solidFill>
                            <a:schemeClr val="tx1">
                              <a:lumMod val="50000"/>
                              <a:lumOff val="50000"/>
                            </a:schemeClr>
                          </a:solidFill>
                        </a:rPr>
                        <a:t>Not reported</a:t>
                      </a:r>
                      <a:endParaRPr lang="en-CA" sz="1400" dirty="0">
                        <a:solidFill>
                          <a:schemeClr val="tx1">
                            <a:lumMod val="50000"/>
                            <a:lumOff val="50000"/>
                          </a:schemeClr>
                        </a:solidFill>
                      </a:endParaRPr>
                    </a:p>
                  </a:txBody>
                  <a:tcPr marL="82980" marR="82980" marT="41490" marB="41490" anchor="ctr">
                    <a:lnL w="12700" cmpd="sng">
                      <a:noFill/>
                    </a:lnL>
                    <a:lnR w="12700" cmpd="sng">
                      <a:noFill/>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400" dirty="0">
                          <a:solidFill>
                            <a:schemeClr val="tx1">
                              <a:lumMod val="50000"/>
                              <a:lumOff val="50000"/>
                            </a:schemeClr>
                          </a:solidFill>
                        </a:rPr>
                        <a:t>Not reported</a:t>
                      </a:r>
                    </a:p>
                  </a:txBody>
                  <a:tcPr marL="82980" marR="82980" marT="41490" marB="41490"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400" b="1" dirty="0">
                          <a:solidFill>
                            <a:schemeClr val="tx1">
                              <a:lumMod val="50000"/>
                              <a:lumOff val="50000"/>
                            </a:schemeClr>
                          </a:solidFill>
                        </a:rPr>
                        <a:t>Not reported</a:t>
                      </a:r>
                      <a:endParaRPr lang="en-CA" sz="1400" dirty="0">
                        <a:solidFill>
                          <a:schemeClr val="tx1">
                            <a:lumMod val="50000"/>
                            <a:lumOff val="50000"/>
                          </a:schemeClr>
                        </a:solidFill>
                      </a:endParaRPr>
                    </a:p>
                  </a:txBody>
                  <a:tcPr marL="82980" marR="82980" marT="41490" marB="41490"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23598946"/>
                  </a:ext>
                </a:extLst>
              </a:tr>
              <a:tr h="533662">
                <a:tc>
                  <a:txBody>
                    <a:bodyPr/>
                    <a:lstStyle/>
                    <a:p>
                      <a:r>
                        <a:rPr lang="en-CA" sz="1400" dirty="0">
                          <a:solidFill>
                            <a:schemeClr val="tx1">
                              <a:lumMod val="50000"/>
                              <a:lumOff val="50000"/>
                            </a:schemeClr>
                          </a:solidFill>
                        </a:rPr>
                        <a:t>     PE</a:t>
                      </a:r>
                    </a:p>
                  </a:txBody>
                  <a:tcPr marL="82980" marR="82980" marT="41490" marB="41490"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400" b="1" dirty="0">
                          <a:solidFill>
                            <a:schemeClr val="tx1">
                              <a:lumMod val="50000"/>
                              <a:lumOff val="50000"/>
                            </a:schemeClr>
                          </a:solidFill>
                        </a:rPr>
                        <a:t>RR 3.06</a:t>
                      </a:r>
                    </a:p>
                    <a:p>
                      <a:pPr algn="ctr"/>
                      <a:r>
                        <a:rPr lang="en-CA" sz="1400" dirty="0">
                          <a:solidFill>
                            <a:schemeClr val="tx1">
                              <a:lumMod val="50000"/>
                              <a:lumOff val="50000"/>
                            </a:schemeClr>
                          </a:solidFill>
                        </a:rPr>
                        <a:t>(0.19 to 48.27) </a:t>
                      </a:r>
                    </a:p>
                  </a:txBody>
                  <a:tcPr marL="82980" marR="82980" marT="41490" marB="41490"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400" dirty="0">
                          <a:solidFill>
                            <a:schemeClr val="tx1">
                              <a:lumMod val="50000"/>
                              <a:lumOff val="50000"/>
                            </a:schemeClr>
                          </a:solidFill>
                        </a:rPr>
                        <a:t>1 out of 193 (0.5%)</a:t>
                      </a:r>
                    </a:p>
                  </a:txBody>
                  <a:tcPr marL="82980" marR="82980" marT="41490" marB="41490"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400" b="1" dirty="0">
                          <a:solidFill>
                            <a:schemeClr val="tx1">
                              <a:lumMod val="50000"/>
                              <a:lumOff val="50000"/>
                            </a:schemeClr>
                          </a:solidFill>
                        </a:rPr>
                        <a:t>11 more PE per 1,000</a:t>
                      </a:r>
                    </a:p>
                    <a:p>
                      <a:pPr algn="ctr"/>
                      <a:r>
                        <a:rPr lang="en-CA" sz="1400" dirty="0">
                          <a:solidFill>
                            <a:schemeClr val="tx1">
                              <a:lumMod val="50000"/>
                              <a:lumOff val="50000"/>
                            </a:schemeClr>
                          </a:solidFill>
                        </a:rPr>
                        <a:t>(4 fewer to 245 more)</a:t>
                      </a:r>
                    </a:p>
                  </a:txBody>
                  <a:tcPr marL="82980" marR="82980" marT="41490" marB="41490"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030586795"/>
                  </a:ext>
                </a:extLst>
              </a:tr>
              <a:tr h="533662">
                <a:tc>
                  <a:txBody>
                    <a:bodyPr/>
                    <a:lstStyle/>
                    <a:p>
                      <a:r>
                        <a:rPr lang="en-CA" sz="1400" dirty="0">
                          <a:solidFill>
                            <a:schemeClr val="tx1">
                              <a:lumMod val="50000"/>
                              <a:lumOff val="50000"/>
                            </a:schemeClr>
                          </a:solidFill>
                        </a:rPr>
                        <a:t>     </a:t>
                      </a:r>
                      <a:r>
                        <a:rPr lang="en-CA" sz="1400" dirty="0" err="1">
                          <a:solidFill>
                            <a:schemeClr val="tx1">
                              <a:lumMod val="50000"/>
                              <a:lumOff val="50000"/>
                            </a:schemeClr>
                          </a:solidFill>
                        </a:rPr>
                        <a:t>Symp</a:t>
                      </a:r>
                      <a:r>
                        <a:rPr lang="en-CA" sz="1400" dirty="0">
                          <a:solidFill>
                            <a:schemeClr val="tx1">
                              <a:lumMod val="50000"/>
                              <a:lumOff val="50000"/>
                            </a:schemeClr>
                          </a:solidFill>
                        </a:rPr>
                        <a:t>. </a:t>
                      </a:r>
                      <a:r>
                        <a:rPr lang="en-CA" sz="1400" dirty="0" err="1">
                          <a:solidFill>
                            <a:schemeClr val="tx1">
                              <a:lumMod val="50000"/>
                              <a:lumOff val="50000"/>
                            </a:schemeClr>
                          </a:solidFill>
                        </a:rPr>
                        <a:t>Prox</a:t>
                      </a:r>
                      <a:r>
                        <a:rPr lang="en-CA" sz="1400" dirty="0">
                          <a:solidFill>
                            <a:schemeClr val="tx1">
                              <a:lumMod val="50000"/>
                              <a:lumOff val="50000"/>
                            </a:schemeClr>
                          </a:solidFill>
                        </a:rPr>
                        <a:t> DVT</a:t>
                      </a:r>
                    </a:p>
                  </a:txBody>
                  <a:tcPr marL="82980" marR="82980" marT="41490" marB="41490"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400" b="1" dirty="0">
                          <a:solidFill>
                            <a:schemeClr val="tx1">
                              <a:lumMod val="50000"/>
                              <a:lumOff val="50000"/>
                            </a:schemeClr>
                          </a:solidFill>
                        </a:rPr>
                        <a:t>RR 1.53</a:t>
                      </a:r>
                    </a:p>
                    <a:p>
                      <a:pPr algn="ctr"/>
                      <a:r>
                        <a:rPr lang="en-CA" sz="1400" dirty="0">
                          <a:solidFill>
                            <a:schemeClr val="tx1">
                              <a:lumMod val="50000"/>
                              <a:lumOff val="50000"/>
                            </a:schemeClr>
                          </a:solidFill>
                        </a:rPr>
                        <a:t>(0.14 to 16.61)</a:t>
                      </a:r>
                    </a:p>
                  </a:txBody>
                  <a:tcPr marL="82980" marR="82980" marT="41490" marB="41490"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400" dirty="0">
                          <a:solidFill>
                            <a:schemeClr val="tx1">
                              <a:lumMod val="50000"/>
                              <a:lumOff val="50000"/>
                            </a:schemeClr>
                          </a:solidFill>
                        </a:rPr>
                        <a:t>2 out of 193 (1.0%)</a:t>
                      </a:r>
                    </a:p>
                  </a:txBody>
                  <a:tcPr marL="82980" marR="82980" marT="41490" marB="41490"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400" b="1" dirty="0">
                          <a:solidFill>
                            <a:schemeClr val="tx1">
                              <a:lumMod val="50000"/>
                              <a:lumOff val="50000"/>
                            </a:schemeClr>
                          </a:solidFill>
                        </a:rPr>
                        <a:t>5 more DVT per 1,000</a:t>
                      </a:r>
                    </a:p>
                    <a:p>
                      <a:pPr algn="ctr"/>
                      <a:r>
                        <a:rPr lang="en-CA" sz="1400" dirty="0">
                          <a:solidFill>
                            <a:schemeClr val="tx1">
                              <a:lumMod val="50000"/>
                              <a:lumOff val="50000"/>
                            </a:schemeClr>
                          </a:solidFill>
                        </a:rPr>
                        <a:t>(9 fewer to 162 more)</a:t>
                      </a:r>
                    </a:p>
                  </a:txBody>
                  <a:tcPr marL="82980" marR="82980" marT="41490" marB="41490"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136894961"/>
                  </a:ext>
                </a:extLst>
              </a:tr>
              <a:tr h="533662">
                <a:tc>
                  <a:txBody>
                    <a:bodyPr/>
                    <a:lstStyle/>
                    <a:p>
                      <a:r>
                        <a:rPr lang="en-CA" sz="1400" dirty="0">
                          <a:solidFill>
                            <a:schemeClr val="tx1">
                              <a:lumMod val="50000"/>
                              <a:lumOff val="50000"/>
                            </a:schemeClr>
                          </a:solidFill>
                        </a:rPr>
                        <a:t>     Major bleeding</a:t>
                      </a:r>
                    </a:p>
                  </a:txBody>
                  <a:tcPr marL="82980" marR="82980" marT="41490" marB="41490"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400" b="1" dirty="0">
                          <a:solidFill>
                            <a:schemeClr val="tx1">
                              <a:lumMod val="50000"/>
                              <a:lumOff val="50000"/>
                            </a:schemeClr>
                          </a:solidFill>
                        </a:rPr>
                        <a:t>RR 3.91</a:t>
                      </a:r>
                    </a:p>
                    <a:p>
                      <a:pPr marL="0" marR="0" lvl="0" indent="0" algn="ctr" defTabSz="914400" rtl="0" eaLnBrk="1" fontAlgn="auto" latinLnBrk="0" hangingPunct="1">
                        <a:lnSpc>
                          <a:spcPct val="100000"/>
                        </a:lnSpc>
                        <a:spcBef>
                          <a:spcPts val="0"/>
                        </a:spcBef>
                        <a:spcAft>
                          <a:spcPts val="0"/>
                        </a:spcAft>
                        <a:buClrTx/>
                        <a:buSzTx/>
                        <a:buFontTx/>
                        <a:buNone/>
                        <a:tabLst/>
                        <a:defRPr/>
                      </a:pPr>
                      <a:r>
                        <a:rPr lang="en-CA" sz="1400" dirty="0">
                          <a:solidFill>
                            <a:schemeClr val="tx1">
                              <a:lumMod val="50000"/>
                              <a:lumOff val="50000"/>
                            </a:schemeClr>
                          </a:solidFill>
                        </a:rPr>
                        <a:t>(0.67 to 22.95)</a:t>
                      </a:r>
                    </a:p>
                  </a:txBody>
                  <a:tcPr marL="82980" marR="82980" marT="41490" marB="41490"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400" dirty="0">
                          <a:solidFill>
                            <a:schemeClr val="tx1">
                              <a:lumMod val="50000"/>
                              <a:lumOff val="50000"/>
                            </a:schemeClr>
                          </a:solidFill>
                        </a:rPr>
                        <a:t>2 out of 193 (1.0%)</a:t>
                      </a:r>
                    </a:p>
                  </a:txBody>
                  <a:tcPr marL="82980" marR="82980" marT="41490" marB="41490"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400" b="1" dirty="0">
                          <a:solidFill>
                            <a:schemeClr val="tx1">
                              <a:lumMod val="50000"/>
                              <a:lumOff val="50000"/>
                            </a:schemeClr>
                          </a:solidFill>
                        </a:rPr>
                        <a:t>30 more bleed per 1,000</a:t>
                      </a:r>
                    </a:p>
                    <a:p>
                      <a:pPr algn="ctr"/>
                      <a:r>
                        <a:rPr lang="en-CA" sz="1400" dirty="0">
                          <a:solidFill>
                            <a:schemeClr val="tx1">
                              <a:lumMod val="50000"/>
                              <a:lumOff val="50000"/>
                            </a:schemeClr>
                          </a:solidFill>
                        </a:rPr>
                        <a:t>(3 fewer to 227 more)</a:t>
                      </a:r>
                    </a:p>
                  </a:txBody>
                  <a:tcPr marL="82980" marR="82980" marT="41490" marB="41490"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581336454"/>
                  </a:ext>
                </a:extLst>
              </a:tr>
            </a:tbl>
          </a:graphicData>
        </a:graphic>
      </p:graphicFrame>
      <p:sp>
        <p:nvSpPr>
          <p:cNvPr id="7" name="TextBox 6">
            <a:extLst>
              <a:ext uri="{FF2B5EF4-FFF2-40B4-BE49-F238E27FC236}">
                <a16:creationId xmlns:a16="http://schemas.microsoft.com/office/drawing/2014/main" id="{D4E28177-8F59-4D65-93FC-2626F523DAA6}"/>
              </a:ext>
            </a:extLst>
          </p:cNvPr>
          <p:cNvSpPr txBox="1"/>
          <p:nvPr/>
        </p:nvSpPr>
        <p:spPr>
          <a:xfrm>
            <a:off x="415874" y="3009584"/>
            <a:ext cx="11494363" cy="246221"/>
          </a:xfrm>
          <a:prstGeom prst="rect">
            <a:avLst/>
          </a:prstGeom>
          <a:noFill/>
        </p:spPr>
        <p:txBody>
          <a:bodyPr wrap="square" lIns="0" tIns="0" rIns="0" bIns="0" rtlCol="0">
            <a:spAutoFit/>
          </a:bodyPr>
          <a:lstStyle/>
          <a:p>
            <a:pPr fontAlgn="t"/>
            <a:r>
              <a:rPr lang="en-CA" sz="1600" dirty="0">
                <a:solidFill>
                  <a:schemeClr val="tx1">
                    <a:lumMod val="50000"/>
                    <a:lumOff val="50000"/>
                  </a:schemeClr>
                </a:solidFill>
              </a:rPr>
              <a:t>Dosing LMWH based on </a:t>
            </a:r>
            <a:r>
              <a:rPr lang="en-CA" sz="1600" b="1" dirty="0">
                <a:solidFill>
                  <a:srgbClr val="0070C0"/>
                </a:solidFill>
              </a:rPr>
              <a:t>monitoring anti-</a:t>
            </a:r>
            <a:r>
              <a:rPr lang="en-CA" sz="1600" b="1" dirty="0" err="1">
                <a:solidFill>
                  <a:srgbClr val="0070C0"/>
                </a:solidFill>
              </a:rPr>
              <a:t>Xa</a:t>
            </a:r>
            <a:r>
              <a:rPr lang="en-CA" sz="1600" b="1" dirty="0">
                <a:solidFill>
                  <a:srgbClr val="0070C0"/>
                </a:solidFill>
              </a:rPr>
              <a:t> concentration </a:t>
            </a:r>
            <a:r>
              <a:rPr lang="en-CA" sz="1600" dirty="0">
                <a:solidFill>
                  <a:schemeClr val="tx1">
                    <a:lumMod val="50000"/>
                    <a:lumOff val="50000"/>
                  </a:schemeClr>
                </a:solidFill>
              </a:rPr>
              <a:t>compared with </a:t>
            </a:r>
            <a:r>
              <a:rPr lang="en-CA" sz="1600" b="1" dirty="0">
                <a:solidFill>
                  <a:srgbClr val="0070C0"/>
                </a:solidFill>
              </a:rPr>
              <a:t>no monitoring</a:t>
            </a:r>
            <a:r>
              <a:rPr lang="en-CA" sz="1600" dirty="0">
                <a:solidFill>
                  <a:schemeClr val="tx1">
                    <a:lumMod val="50000"/>
                    <a:lumOff val="50000"/>
                  </a:schemeClr>
                </a:solidFill>
              </a:rPr>
              <a:t>:</a:t>
            </a:r>
          </a:p>
        </p:txBody>
      </p:sp>
      <p:sp>
        <p:nvSpPr>
          <p:cNvPr id="2" name="TextBox 1">
            <a:extLst>
              <a:ext uri="{FF2B5EF4-FFF2-40B4-BE49-F238E27FC236}">
                <a16:creationId xmlns:a16="http://schemas.microsoft.com/office/drawing/2014/main" id="{B20DD023-7461-43EB-9825-6C1B2561FB6A}"/>
              </a:ext>
            </a:extLst>
          </p:cNvPr>
          <p:cNvSpPr txBox="1"/>
          <p:nvPr/>
        </p:nvSpPr>
        <p:spPr>
          <a:xfrm>
            <a:off x="8382000" y="3400736"/>
            <a:ext cx="2864586" cy="2062103"/>
          </a:xfrm>
          <a:prstGeom prst="rect">
            <a:avLst/>
          </a:prstGeom>
          <a:solidFill>
            <a:srgbClr val="FED9B0"/>
          </a:solidFill>
        </p:spPr>
        <p:txBody>
          <a:bodyPr wrap="square" rtlCol="0">
            <a:spAutoFit/>
          </a:bodyPr>
          <a:lstStyle/>
          <a:p>
            <a:r>
              <a:rPr lang="en-CA" sz="1600" b="1" i="1" dirty="0">
                <a:solidFill>
                  <a:schemeClr val="tx1">
                    <a:lumMod val="50000"/>
                    <a:lumOff val="50000"/>
                  </a:schemeClr>
                </a:solidFill>
              </a:rPr>
              <a:t>Low quality evidence, so benefit/harm was unclear. Panel also considered:</a:t>
            </a:r>
          </a:p>
          <a:p>
            <a:pPr marL="342900" indent="-342900">
              <a:buFont typeface="Arial" panose="020B0604020202020204" pitchFamily="34" charset="0"/>
              <a:buChar char="•"/>
            </a:pPr>
            <a:r>
              <a:rPr lang="en-CA" sz="1600" dirty="0">
                <a:solidFill>
                  <a:schemeClr val="tx1">
                    <a:lumMod val="50000"/>
                    <a:lumOff val="50000"/>
                  </a:schemeClr>
                </a:solidFill>
              </a:rPr>
              <a:t>Concerns about anti-</a:t>
            </a:r>
            <a:r>
              <a:rPr lang="en-CA" sz="1600" dirty="0" err="1">
                <a:solidFill>
                  <a:schemeClr val="tx1">
                    <a:lumMod val="50000"/>
                    <a:lumOff val="50000"/>
                  </a:schemeClr>
                </a:solidFill>
              </a:rPr>
              <a:t>Xa</a:t>
            </a:r>
            <a:r>
              <a:rPr lang="en-CA" sz="1600" dirty="0">
                <a:solidFill>
                  <a:schemeClr val="tx1">
                    <a:lumMod val="50000"/>
                    <a:lumOff val="50000"/>
                  </a:schemeClr>
                </a:solidFill>
              </a:rPr>
              <a:t> test standardization and reproducibility</a:t>
            </a:r>
          </a:p>
          <a:p>
            <a:pPr marL="342900" indent="-342900">
              <a:buFont typeface="Arial" panose="020B0604020202020204" pitchFamily="34" charset="0"/>
              <a:buChar char="•"/>
            </a:pPr>
            <a:r>
              <a:rPr lang="en-CA" sz="1600" dirty="0">
                <a:solidFill>
                  <a:schemeClr val="tx1">
                    <a:lumMod val="50000"/>
                    <a:lumOff val="50000"/>
                  </a:schemeClr>
                </a:solidFill>
              </a:rPr>
              <a:t>Weak correlation between bleeding and anti-</a:t>
            </a:r>
            <a:r>
              <a:rPr lang="en-CA" sz="1600" dirty="0" err="1">
                <a:solidFill>
                  <a:schemeClr val="tx1">
                    <a:lumMod val="50000"/>
                    <a:lumOff val="50000"/>
                  </a:schemeClr>
                </a:solidFill>
              </a:rPr>
              <a:t>Xa</a:t>
            </a:r>
            <a:r>
              <a:rPr lang="en-CA" sz="1600" dirty="0">
                <a:solidFill>
                  <a:schemeClr val="tx1">
                    <a:lumMod val="50000"/>
                    <a:lumOff val="50000"/>
                  </a:schemeClr>
                </a:solidFill>
              </a:rPr>
              <a:t> levels</a:t>
            </a:r>
          </a:p>
        </p:txBody>
      </p:sp>
      <p:grpSp>
        <p:nvGrpSpPr>
          <p:cNvPr id="24" name="Group 23">
            <a:extLst>
              <a:ext uri="{FF2B5EF4-FFF2-40B4-BE49-F238E27FC236}">
                <a16:creationId xmlns:a16="http://schemas.microsoft.com/office/drawing/2014/main" id="{5C194278-611B-3747-BB19-D55DD36AC5C9}"/>
              </a:ext>
            </a:extLst>
          </p:cNvPr>
          <p:cNvGrpSpPr/>
          <p:nvPr/>
        </p:nvGrpSpPr>
        <p:grpSpPr>
          <a:xfrm>
            <a:off x="8053457" y="6345076"/>
            <a:ext cx="4138543" cy="276999"/>
            <a:chOff x="6589222" y="6483927"/>
            <a:chExt cx="4138543" cy="276999"/>
          </a:xfrm>
        </p:grpSpPr>
        <p:sp>
          <p:nvSpPr>
            <p:cNvPr id="25" name="TextBox 24">
              <a:extLst>
                <a:ext uri="{FF2B5EF4-FFF2-40B4-BE49-F238E27FC236}">
                  <a16:creationId xmlns:a16="http://schemas.microsoft.com/office/drawing/2014/main" id="{2F26BC84-DFB6-7945-A64D-6DDA2B117FC1}"/>
                </a:ext>
              </a:extLst>
            </p:cNvPr>
            <p:cNvSpPr txBox="1"/>
            <p:nvPr/>
          </p:nvSpPr>
          <p:spPr>
            <a:xfrm>
              <a:off x="6589222" y="6483927"/>
              <a:ext cx="4138543" cy="276999"/>
            </a:xfrm>
            <a:prstGeom prst="rect">
              <a:avLst/>
            </a:prstGeom>
            <a:noFill/>
          </p:spPr>
          <p:txBody>
            <a:bodyPr wrap="square" rtlCol="0">
              <a:spAutoFit/>
            </a:bodyPr>
            <a:lstStyle/>
            <a:p>
              <a:r>
                <a:rPr lang="en-CA" sz="1200" dirty="0">
                  <a:solidFill>
                    <a:schemeClr val="tx1">
                      <a:lumMod val="50000"/>
                      <a:lumOff val="50000"/>
                    </a:schemeClr>
                  </a:solidFill>
                </a:rPr>
                <a:t>Quality of Evidence (GRADE): Low        Moderate        Strong</a:t>
              </a:r>
            </a:p>
          </p:txBody>
        </p:sp>
        <p:sp>
          <p:nvSpPr>
            <p:cNvPr id="26" name="Oval 25">
              <a:extLst>
                <a:ext uri="{FF2B5EF4-FFF2-40B4-BE49-F238E27FC236}">
                  <a16:creationId xmlns:a16="http://schemas.microsoft.com/office/drawing/2014/main" id="{4205DDF3-55AE-C64F-9DDA-FDEEF8544FD0}"/>
                </a:ext>
              </a:extLst>
            </p:cNvPr>
            <p:cNvSpPr/>
            <p:nvPr/>
          </p:nvSpPr>
          <p:spPr>
            <a:xfrm>
              <a:off x="8792203" y="6543279"/>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3C8A592C-0F9D-EC4D-A9FF-DFA785C1A96A}"/>
                </a:ext>
              </a:extLst>
            </p:cNvPr>
            <p:cNvSpPr/>
            <p:nvPr/>
          </p:nvSpPr>
          <p:spPr>
            <a:xfrm>
              <a:off x="9706603" y="6543279"/>
              <a:ext cx="158294" cy="158294"/>
            </a:xfrm>
            <a:prstGeom prst="ellipse">
              <a:avLst/>
            </a:prstGeom>
            <a:solidFill>
              <a:srgbClr val="F9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922A25DA-3F6C-834B-8FB1-A19161C87B88}"/>
                </a:ext>
              </a:extLst>
            </p:cNvPr>
            <p:cNvSpPr/>
            <p:nvPr/>
          </p:nvSpPr>
          <p:spPr>
            <a:xfrm>
              <a:off x="10399877" y="6543279"/>
              <a:ext cx="158294" cy="158294"/>
            </a:xfrm>
            <a:prstGeom prst="ellipse">
              <a:avLst/>
            </a:prstGeom>
            <a:solidFill>
              <a:srgbClr val="91A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Oval 14">
            <a:extLst>
              <a:ext uri="{FF2B5EF4-FFF2-40B4-BE49-F238E27FC236}">
                <a16:creationId xmlns:a16="http://schemas.microsoft.com/office/drawing/2014/main" id="{DAC8F59C-602E-F94C-9A13-B6D9F4D740EA}"/>
              </a:ext>
            </a:extLst>
          </p:cNvPr>
          <p:cNvSpPr/>
          <p:nvPr/>
        </p:nvSpPr>
        <p:spPr>
          <a:xfrm>
            <a:off x="481408" y="4387819"/>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31ED433F-D2D6-D244-B83C-3A14648E4E5F}"/>
              </a:ext>
            </a:extLst>
          </p:cNvPr>
          <p:cNvSpPr/>
          <p:nvPr/>
        </p:nvSpPr>
        <p:spPr>
          <a:xfrm>
            <a:off x="481408" y="4923437"/>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D4D29388-344A-9648-9C3D-225C92D7C5EF}"/>
              </a:ext>
            </a:extLst>
          </p:cNvPr>
          <p:cNvSpPr/>
          <p:nvPr/>
        </p:nvSpPr>
        <p:spPr>
          <a:xfrm>
            <a:off x="481408" y="5447705"/>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EA8F992F-6867-714F-9765-C8FEC6A1D897}"/>
              </a:ext>
            </a:extLst>
          </p:cNvPr>
          <p:cNvSpPr/>
          <p:nvPr/>
        </p:nvSpPr>
        <p:spPr>
          <a:xfrm>
            <a:off x="481408" y="5969154"/>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34645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5" grpId="0" animBg="1"/>
      <p:bldP spid="16" grpId="0" animBg="1"/>
      <p:bldP spid="17" grpId="0"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86FAA-8DDE-449D-B096-EA7270B44468}"/>
              </a:ext>
            </a:extLst>
          </p:cNvPr>
          <p:cNvSpPr>
            <a:spLocks noGrp="1"/>
          </p:cNvSpPr>
          <p:nvPr>
            <p:ph type="title"/>
          </p:nvPr>
        </p:nvSpPr>
        <p:spPr>
          <a:xfrm>
            <a:off x="419100" y="1340569"/>
            <a:ext cx="10972800" cy="713539"/>
          </a:xfrm>
        </p:spPr>
        <p:txBody>
          <a:bodyPr lIns="0" tIns="0" rIns="0" bIns="0"/>
          <a:lstStyle/>
          <a:p>
            <a:r>
              <a:rPr lang="en-CA" dirty="0"/>
              <a:t>Case 1, Continued:</a:t>
            </a:r>
          </a:p>
        </p:txBody>
      </p:sp>
      <p:sp>
        <p:nvSpPr>
          <p:cNvPr id="3" name="Content Placeholder 2">
            <a:extLst>
              <a:ext uri="{FF2B5EF4-FFF2-40B4-BE49-F238E27FC236}">
                <a16:creationId xmlns:a16="http://schemas.microsoft.com/office/drawing/2014/main" id="{F85348DD-091C-425A-A1F7-FDAEC3D3AC7D}"/>
              </a:ext>
            </a:extLst>
          </p:cNvPr>
          <p:cNvSpPr>
            <a:spLocks noGrp="1"/>
          </p:cNvSpPr>
          <p:nvPr>
            <p:ph idx="1"/>
          </p:nvPr>
        </p:nvSpPr>
        <p:spPr/>
        <p:txBody>
          <a:bodyPr>
            <a:normAutofit/>
          </a:bodyPr>
          <a:lstStyle/>
          <a:p>
            <a:pPr>
              <a:spcAft>
                <a:spcPts val="1200"/>
              </a:spcAft>
            </a:pPr>
            <a:r>
              <a:rPr lang="en-CA" sz="2400" dirty="0"/>
              <a:t>You start LMWH based on actual body weight, and also start overlapping VKA. After 8 days, her INR is therapeutic and LMWH is stopped.</a:t>
            </a:r>
          </a:p>
          <a:p>
            <a:pPr>
              <a:spcAft>
                <a:spcPts val="1200"/>
              </a:spcAft>
            </a:pPr>
            <a:r>
              <a:rPr lang="en-CA" sz="2400" dirty="0"/>
              <a:t>You see her in follow-up in 3 months, and the decision is made to continue with VKA for secondary VTE prevention.</a:t>
            </a:r>
          </a:p>
          <a:p>
            <a:pPr>
              <a:spcAft>
                <a:spcPts val="1200"/>
              </a:spcAft>
            </a:pPr>
            <a:r>
              <a:rPr lang="en-CA" sz="2400" dirty="0"/>
              <a:t>5 months later, she requires an </a:t>
            </a:r>
            <a:r>
              <a:rPr lang="en-CA" sz="2400" b="1" dirty="0"/>
              <a:t>elective colonoscopy </a:t>
            </a:r>
            <a:r>
              <a:rPr lang="en-CA" sz="2400" dirty="0"/>
              <a:t>as part of her routine age-appropriate cancer screening.</a:t>
            </a:r>
          </a:p>
        </p:txBody>
      </p:sp>
    </p:spTree>
    <p:extLst>
      <p:ext uri="{BB962C8B-B14F-4D97-AF65-F5344CB8AC3E}">
        <p14:creationId xmlns:p14="http://schemas.microsoft.com/office/powerpoint/2010/main" val="37419056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C5A2E2-2418-4A9F-BB60-6BEB0FFA2B24}"/>
              </a:ext>
            </a:extLst>
          </p:cNvPr>
          <p:cNvSpPr>
            <a:spLocks noGrp="1"/>
          </p:cNvSpPr>
          <p:nvPr>
            <p:ph idx="1"/>
          </p:nvPr>
        </p:nvSpPr>
        <p:spPr>
          <a:xfrm>
            <a:off x="609600" y="2179481"/>
            <a:ext cx="10972800" cy="3072153"/>
          </a:xfrm>
        </p:spPr>
        <p:txBody>
          <a:bodyPr>
            <a:noAutofit/>
          </a:bodyPr>
          <a:lstStyle/>
          <a:p>
            <a:pPr marL="0" indent="0">
              <a:buNone/>
            </a:pPr>
            <a:r>
              <a:rPr lang="en-CA" sz="2000" b="1" dirty="0"/>
              <a:t>Your patient had an unprovoked DVT 8 months ago, and now requires a colonoscopy.</a:t>
            </a:r>
          </a:p>
          <a:p>
            <a:pPr marL="0" indent="0">
              <a:buNone/>
            </a:pPr>
            <a:endParaRPr lang="en-CA" sz="2000" b="1" dirty="0"/>
          </a:p>
          <a:p>
            <a:pPr marL="0" indent="0">
              <a:buNone/>
            </a:pPr>
            <a:r>
              <a:rPr lang="en-CA" sz="2000" b="1" dirty="0"/>
              <a:t>What would you recommend for management of her VKA anticoagulation around the time of her elective procedure?</a:t>
            </a:r>
          </a:p>
          <a:p>
            <a:pPr marL="0" indent="0">
              <a:buNone/>
            </a:pPr>
            <a:endParaRPr lang="en-CA" sz="2000" dirty="0"/>
          </a:p>
          <a:p>
            <a:pPr marL="514350" indent="-514350">
              <a:buAutoNum type="alphaUcPeriod"/>
            </a:pPr>
            <a:r>
              <a:rPr lang="en-CA" sz="2000" dirty="0"/>
              <a:t>Postpone procedure by 4 months to lower VTE risk</a:t>
            </a:r>
          </a:p>
          <a:p>
            <a:pPr marL="514350" indent="-514350">
              <a:buAutoNum type="alphaUcPeriod"/>
            </a:pPr>
            <a:r>
              <a:rPr lang="en-CA" sz="2000" dirty="0"/>
              <a:t>Interrupt VKA before procedure, and give periprocedural “bridging” anticoagulation with LMWH</a:t>
            </a:r>
          </a:p>
          <a:p>
            <a:pPr marL="514350" indent="-514350">
              <a:buAutoNum type="alphaUcPeriod"/>
            </a:pPr>
            <a:r>
              <a:rPr lang="en-CA" sz="2000" dirty="0"/>
              <a:t>Interrupt VKA before procedure, and give periprocedural “bridging” anticoagulation with unfractionated heparin</a:t>
            </a:r>
          </a:p>
          <a:p>
            <a:pPr marL="514350" indent="-514350">
              <a:buAutoNum type="alphaUcPeriod"/>
            </a:pPr>
            <a:r>
              <a:rPr lang="en-CA" sz="2000" dirty="0"/>
              <a:t>Interrupt VKA before procedure, and do not provide any “bridging” anticoagulation</a:t>
            </a:r>
          </a:p>
        </p:txBody>
      </p:sp>
      <p:sp>
        <p:nvSpPr>
          <p:cNvPr id="4" name="Rectangle 3">
            <a:extLst>
              <a:ext uri="{FF2B5EF4-FFF2-40B4-BE49-F238E27FC236}">
                <a16:creationId xmlns:a16="http://schemas.microsoft.com/office/drawing/2014/main" id="{99BAD767-7BAB-4B53-9712-EA8DCDE89366}"/>
              </a:ext>
            </a:extLst>
          </p:cNvPr>
          <p:cNvSpPr/>
          <p:nvPr/>
        </p:nvSpPr>
        <p:spPr>
          <a:xfrm>
            <a:off x="400537" y="5337898"/>
            <a:ext cx="10329901" cy="39579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84401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FB33BCF-E393-4961-BBFB-BF907C800025}"/>
              </a:ext>
            </a:extLst>
          </p:cNvPr>
          <p:cNvSpPr txBox="1">
            <a:spLocks/>
          </p:cNvSpPr>
          <p:nvPr/>
        </p:nvSpPr>
        <p:spPr>
          <a:xfrm>
            <a:off x="443256" y="1895654"/>
            <a:ext cx="11556333" cy="1542227"/>
          </a:xfrm>
          <a:prstGeom prst="rect">
            <a:avLst/>
          </a:prstGeom>
          <a:noFill/>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2000" dirty="0">
                <a:solidFill>
                  <a:schemeClr val="tx1">
                    <a:lumMod val="50000"/>
                    <a:lumOff val="50000"/>
                  </a:schemeClr>
                </a:solidFill>
              </a:rPr>
              <a:t>In patients at </a:t>
            </a:r>
            <a:r>
              <a:rPr lang="en-CA" sz="2000" b="1" dirty="0">
                <a:solidFill>
                  <a:srgbClr val="E53E31"/>
                </a:solidFill>
              </a:rPr>
              <a:t>low to moderate risk of recurrent </a:t>
            </a:r>
            <a:r>
              <a:rPr lang="en-CA" sz="2000" b="1" dirty="0">
                <a:solidFill>
                  <a:schemeClr val="tx1">
                    <a:lumMod val="50000"/>
                    <a:lumOff val="50000"/>
                  </a:schemeClr>
                </a:solidFill>
              </a:rPr>
              <a:t>VTE </a:t>
            </a:r>
            <a:r>
              <a:rPr lang="en-CA" sz="2000" dirty="0">
                <a:solidFill>
                  <a:schemeClr val="tx1">
                    <a:lumMod val="50000"/>
                    <a:lumOff val="50000"/>
                  </a:schemeClr>
                </a:solidFill>
              </a:rPr>
              <a:t>who require interruption of VKA for invasive procedures, the panel </a:t>
            </a:r>
            <a:r>
              <a:rPr lang="en-CA" sz="2000" b="1" u="sng" dirty="0">
                <a:solidFill>
                  <a:schemeClr val="tx1">
                    <a:lumMod val="50000"/>
                    <a:lumOff val="50000"/>
                  </a:schemeClr>
                </a:solidFill>
              </a:rPr>
              <a:t>recommends against periprocedural bridging </a:t>
            </a:r>
            <a:r>
              <a:rPr lang="en-CA" sz="2000" dirty="0">
                <a:solidFill>
                  <a:schemeClr val="tx1">
                    <a:lumMod val="50000"/>
                    <a:lumOff val="50000"/>
                  </a:schemeClr>
                </a:solidFill>
              </a:rPr>
              <a:t>with LMWH or UFH in favour of VKA interruption alone </a:t>
            </a:r>
            <a:r>
              <a:rPr lang="en-CA" sz="2000" i="1" dirty="0">
                <a:solidFill>
                  <a:schemeClr val="tx1">
                    <a:lumMod val="50000"/>
                    <a:lumOff val="50000"/>
                  </a:schemeClr>
                </a:solidFill>
              </a:rPr>
              <a:t>(strong recommendation, moderate certainty)</a:t>
            </a:r>
          </a:p>
        </p:txBody>
      </p:sp>
      <p:graphicFrame>
        <p:nvGraphicFramePr>
          <p:cNvPr id="6" name="Table 5">
            <a:extLst>
              <a:ext uri="{FF2B5EF4-FFF2-40B4-BE49-F238E27FC236}">
                <a16:creationId xmlns:a16="http://schemas.microsoft.com/office/drawing/2014/main" id="{CE4029AD-A2E5-4ED2-BA64-015BFF514188}"/>
              </a:ext>
            </a:extLst>
          </p:cNvPr>
          <p:cNvGraphicFramePr>
            <a:graphicFrameLocks noGrp="1"/>
          </p:cNvGraphicFramePr>
          <p:nvPr>
            <p:extLst>
              <p:ext uri="{D42A27DB-BD31-4B8C-83A1-F6EECF244321}">
                <p14:modId xmlns:p14="http://schemas.microsoft.com/office/powerpoint/2010/main" val="3504040868"/>
              </p:ext>
            </p:extLst>
          </p:nvPr>
        </p:nvGraphicFramePr>
        <p:xfrm>
          <a:off x="443256" y="3390900"/>
          <a:ext cx="7672045" cy="2895741"/>
        </p:xfrm>
        <a:graphic>
          <a:graphicData uri="http://schemas.openxmlformats.org/drawingml/2006/table">
            <a:tbl>
              <a:tblPr firstRow="1" bandRow="1">
                <a:tableStyleId>{5940675A-B579-460E-94D1-54222C63F5DA}</a:tableStyleId>
              </a:tblPr>
              <a:tblGrid>
                <a:gridCol w="1613097">
                  <a:extLst>
                    <a:ext uri="{9D8B030D-6E8A-4147-A177-3AD203B41FA5}">
                      <a16:colId xmlns:a16="http://schemas.microsoft.com/office/drawing/2014/main" val="325642109"/>
                    </a:ext>
                  </a:extLst>
                </a:gridCol>
                <a:gridCol w="1517333">
                  <a:extLst>
                    <a:ext uri="{9D8B030D-6E8A-4147-A177-3AD203B41FA5}">
                      <a16:colId xmlns:a16="http://schemas.microsoft.com/office/drawing/2014/main" val="815985156"/>
                    </a:ext>
                  </a:extLst>
                </a:gridCol>
                <a:gridCol w="1982046">
                  <a:extLst>
                    <a:ext uri="{9D8B030D-6E8A-4147-A177-3AD203B41FA5}">
                      <a16:colId xmlns:a16="http://schemas.microsoft.com/office/drawing/2014/main" val="1109489225"/>
                    </a:ext>
                  </a:extLst>
                </a:gridCol>
                <a:gridCol w="2559569">
                  <a:extLst>
                    <a:ext uri="{9D8B030D-6E8A-4147-A177-3AD203B41FA5}">
                      <a16:colId xmlns:a16="http://schemas.microsoft.com/office/drawing/2014/main" val="738517967"/>
                    </a:ext>
                  </a:extLst>
                </a:gridCol>
              </a:tblGrid>
              <a:tr h="304077">
                <a:tc rowSpan="2">
                  <a:txBody>
                    <a:bodyPr/>
                    <a:lstStyle/>
                    <a:p>
                      <a:r>
                        <a:rPr lang="en-CA" sz="1400" b="1" dirty="0">
                          <a:solidFill>
                            <a:schemeClr val="bg1"/>
                          </a:solidFill>
                        </a:rPr>
                        <a:t>Outcomes</a:t>
                      </a:r>
                    </a:p>
                    <a:p>
                      <a:r>
                        <a:rPr lang="en-CA" sz="1400" b="1" dirty="0">
                          <a:solidFill>
                            <a:schemeClr val="bg1"/>
                          </a:solidFill>
                        </a:rPr>
                        <a:t>(Quality of Evidence)</a:t>
                      </a:r>
                    </a:p>
                  </a:txBody>
                  <a:tcPr marL="82943" marR="82943" marT="41471" marB="41471" anchor="ctr">
                    <a:lnL w="12700" cmpd="sng">
                      <a:noFill/>
                    </a:lnL>
                    <a:lnR w="12700" cmpd="sng">
                      <a:noFill/>
                    </a:lnR>
                    <a:lnT w="12700" cmpd="sng">
                      <a:noFill/>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E53E31"/>
                    </a:solidFill>
                  </a:tcPr>
                </a:tc>
                <a:tc rowSpan="2">
                  <a:txBody>
                    <a:bodyPr/>
                    <a:lstStyle/>
                    <a:p>
                      <a:pPr algn="ctr"/>
                      <a:r>
                        <a:rPr lang="en-CA" sz="1400" b="1" dirty="0">
                          <a:solidFill>
                            <a:schemeClr val="bg1"/>
                          </a:solidFill>
                        </a:rPr>
                        <a:t>Relative effect </a:t>
                      </a:r>
                    </a:p>
                    <a:p>
                      <a:pPr algn="ctr"/>
                      <a:r>
                        <a:rPr lang="en-CA" sz="1400" b="1" dirty="0">
                          <a:solidFill>
                            <a:schemeClr val="bg1"/>
                          </a:solidFill>
                        </a:rPr>
                        <a:t>(95% CI)</a:t>
                      </a:r>
                    </a:p>
                  </a:txBody>
                  <a:tcPr marL="82943" marR="82943" marT="41471" marB="41471" anchor="ctr">
                    <a:lnL w="12700" cmpd="sng">
                      <a:noFill/>
                    </a:lnL>
                    <a:lnR w="12700" cmpd="sng">
                      <a:noFill/>
                    </a:lnR>
                    <a:lnT w="12700" cmpd="sng">
                      <a:noFill/>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E53E31"/>
                    </a:solidFill>
                  </a:tcPr>
                </a:tc>
                <a:tc gridSpan="2">
                  <a:txBody>
                    <a:bodyPr/>
                    <a:lstStyle/>
                    <a:p>
                      <a:pPr algn="ctr"/>
                      <a:r>
                        <a:rPr lang="en-CA" sz="1400" b="1" dirty="0">
                          <a:solidFill>
                            <a:schemeClr val="bg1"/>
                          </a:solidFill>
                        </a:rPr>
                        <a:t>Anticipated absolute effects (95% CI)</a:t>
                      </a:r>
                    </a:p>
                  </a:txBody>
                  <a:tcPr marL="82943" marR="82943" marT="41471" marB="41471"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3E31"/>
                    </a:solidFill>
                  </a:tcPr>
                </a:tc>
                <a:tc hMerge="1">
                  <a:txBody>
                    <a:bodyPr/>
                    <a:lstStyle/>
                    <a:p>
                      <a:endParaRPr lang="en-CA" sz="2400" dirty="0"/>
                    </a:p>
                  </a:txBody>
                  <a:tcPr/>
                </a:tc>
                <a:extLst>
                  <a:ext uri="{0D108BD9-81ED-4DB2-BD59-A6C34878D82A}">
                    <a16:rowId xmlns:a16="http://schemas.microsoft.com/office/drawing/2014/main" val="3135809784"/>
                  </a:ext>
                </a:extLst>
              </a:tr>
              <a:tr h="523036">
                <a:tc vMerge="1">
                  <a:txBody>
                    <a:bodyPr/>
                    <a:lstStyle/>
                    <a:p>
                      <a:endParaRPr lang="en-CA"/>
                    </a:p>
                  </a:txBody>
                  <a:tcPr/>
                </a:tc>
                <a:tc vMerge="1">
                  <a:txBody>
                    <a:bodyPr/>
                    <a:lstStyle/>
                    <a:p>
                      <a:endParaRPr lang="en-CA"/>
                    </a:p>
                  </a:txBody>
                  <a:tcPr/>
                </a:tc>
                <a:tc>
                  <a:txBody>
                    <a:bodyPr/>
                    <a:lstStyle/>
                    <a:p>
                      <a:pPr algn="ctr"/>
                      <a:r>
                        <a:rPr lang="en-CA" sz="1400" b="0" i="0" dirty="0">
                          <a:solidFill>
                            <a:schemeClr val="tx1">
                              <a:lumMod val="50000"/>
                              <a:lumOff val="50000"/>
                            </a:schemeClr>
                          </a:solidFill>
                        </a:rPr>
                        <a:t>Risk with VKA interruption alone</a:t>
                      </a:r>
                    </a:p>
                  </a:txBody>
                  <a:tcPr marL="82943" marR="82943" marT="41471" marB="41471" anchor="ctr">
                    <a:lnL w="12700" cmpd="sng">
                      <a:noFill/>
                    </a:lnL>
                    <a:lnR w="12700" cmpd="sng">
                      <a:noFill/>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400" b="0" i="0" dirty="0">
                          <a:solidFill>
                            <a:schemeClr val="tx1">
                              <a:lumMod val="50000"/>
                              <a:lumOff val="50000"/>
                            </a:schemeClr>
                          </a:solidFill>
                        </a:rPr>
                        <a:t>Risk difference with periprocedural bridging</a:t>
                      </a:r>
                    </a:p>
                  </a:txBody>
                  <a:tcPr marL="82943" marR="82943" marT="41471" marB="41471" anchor="ctr">
                    <a:lnL w="12700" cmpd="sng">
                      <a:noFill/>
                    </a:lnL>
                    <a:lnR w="12700" cmpd="sng">
                      <a:noFill/>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11830735"/>
                  </a:ext>
                </a:extLst>
              </a:tr>
              <a:tr h="523036">
                <a:tc>
                  <a:txBody>
                    <a:bodyPr/>
                    <a:lstStyle/>
                    <a:p>
                      <a:r>
                        <a:rPr lang="en-CA" sz="1400" dirty="0">
                          <a:solidFill>
                            <a:schemeClr val="tx1">
                              <a:lumMod val="50000"/>
                              <a:lumOff val="50000"/>
                            </a:schemeClr>
                          </a:solidFill>
                        </a:rPr>
                        <a:t>     Mortality</a:t>
                      </a:r>
                    </a:p>
                  </a:txBody>
                  <a:tcPr marL="82943" marR="82943" marT="41471" marB="41471"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400" b="1" dirty="0">
                          <a:solidFill>
                            <a:schemeClr val="tx1">
                              <a:lumMod val="50000"/>
                              <a:lumOff val="50000"/>
                            </a:schemeClr>
                          </a:solidFill>
                        </a:rPr>
                        <a:t>Not estimable</a:t>
                      </a:r>
                      <a:endParaRPr lang="en-CA" sz="1400" dirty="0">
                        <a:solidFill>
                          <a:schemeClr val="tx1">
                            <a:lumMod val="50000"/>
                            <a:lumOff val="50000"/>
                          </a:schemeClr>
                        </a:solidFill>
                      </a:endParaRPr>
                    </a:p>
                  </a:txBody>
                  <a:tcPr marL="82943" marR="82943" marT="41471" marB="41471"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400" dirty="0">
                          <a:solidFill>
                            <a:schemeClr val="tx1">
                              <a:lumMod val="50000"/>
                              <a:lumOff val="50000"/>
                            </a:schemeClr>
                          </a:solidFill>
                        </a:rPr>
                        <a:t>0 out of 1,236 (0.0%)</a:t>
                      </a:r>
                    </a:p>
                  </a:txBody>
                  <a:tcPr marL="82943" marR="82943" marT="41471" marB="41471"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400" b="1" dirty="0">
                          <a:solidFill>
                            <a:schemeClr val="tx1">
                              <a:lumMod val="50000"/>
                              <a:lumOff val="50000"/>
                            </a:schemeClr>
                          </a:solidFill>
                        </a:rPr>
                        <a:t>0 fewer deaths per 1,000</a:t>
                      </a:r>
                    </a:p>
                    <a:p>
                      <a:pPr algn="ctr"/>
                      <a:r>
                        <a:rPr lang="en-CA" sz="1400" b="0" dirty="0">
                          <a:solidFill>
                            <a:schemeClr val="tx1">
                              <a:lumMod val="50000"/>
                              <a:lumOff val="50000"/>
                            </a:schemeClr>
                          </a:solidFill>
                        </a:rPr>
                        <a:t>(0 fewer to 0 fewer)</a:t>
                      </a:r>
                    </a:p>
                  </a:txBody>
                  <a:tcPr marL="82943" marR="82943" marT="41471" marB="41471"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23598946"/>
                  </a:ext>
                </a:extLst>
              </a:tr>
              <a:tr h="499520">
                <a:tc>
                  <a:txBody>
                    <a:bodyPr/>
                    <a:lstStyle/>
                    <a:p>
                      <a:r>
                        <a:rPr lang="en-CA" sz="1400" dirty="0">
                          <a:solidFill>
                            <a:schemeClr val="tx1">
                              <a:lumMod val="50000"/>
                              <a:lumOff val="50000"/>
                            </a:schemeClr>
                          </a:solidFill>
                        </a:rPr>
                        <a:t>     PE</a:t>
                      </a:r>
                    </a:p>
                  </a:txBody>
                  <a:tcPr marL="82943" marR="82943" marT="41471" marB="41471"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400" b="1" dirty="0">
                          <a:solidFill>
                            <a:schemeClr val="tx1">
                              <a:lumMod val="50000"/>
                              <a:lumOff val="50000"/>
                            </a:schemeClr>
                          </a:solidFill>
                        </a:rPr>
                        <a:t>Not reported</a:t>
                      </a:r>
                    </a:p>
                  </a:txBody>
                  <a:tcPr marL="82943" marR="82943" marT="41471" marB="41471"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400" dirty="0">
                          <a:solidFill>
                            <a:schemeClr val="tx1">
                              <a:lumMod val="50000"/>
                              <a:lumOff val="50000"/>
                            </a:schemeClr>
                          </a:solidFill>
                        </a:rPr>
                        <a:t>Not reported</a:t>
                      </a:r>
                    </a:p>
                  </a:txBody>
                  <a:tcPr marL="82943" marR="82943" marT="41471" marB="41471"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400" b="1" dirty="0">
                          <a:solidFill>
                            <a:schemeClr val="tx1">
                              <a:lumMod val="50000"/>
                              <a:lumOff val="50000"/>
                            </a:schemeClr>
                          </a:solidFill>
                        </a:rPr>
                        <a:t>Not reported</a:t>
                      </a:r>
                      <a:endParaRPr lang="en-CA" sz="1400" dirty="0">
                        <a:solidFill>
                          <a:schemeClr val="tx1">
                            <a:lumMod val="50000"/>
                            <a:lumOff val="50000"/>
                          </a:schemeClr>
                        </a:solidFill>
                      </a:endParaRPr>
                    </a:p>
                  </a:txBody>
                  <a:tcPr marL="82943" marR="82943" marT="41471" marB="41471"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030586795"/>
                  </a:ext>
                </a:extLst>
              </a:tr>
              <a:tr h="523036">
                <a:tc>
                  <a:txBody>
                    <a:bodyPr/>
                    <a:lstStyle/>
                    <a:p>
                      <a:r>
                        <a:rPr lang="en-CA" sz="1400" dirty="0">
                          <a:solidFill>
                            <a:schemeClr val="tx1">
                              <a:lumMod val="50000"/>
                              <a:lumOff val="50000"/>
                            </a:schemeClr>
                          </a:solidFill>
                        </a:rPr>
                        <a:t>     </a:t>
                      </a:r>
                      <a:r>
                        <a:rPr lang="en-CA" sz="1400" dirty="0" err="1">
                          <a:solidFill>
                            <a:schemeClr val="tx1">
                              <a:lumMod val="50000"/>
                              <a:lumOff val="50000"/>
                            </a:schemeClr>
                          </a:solidFill>
                        </a:rPr>
                        <a:t>Symp</a:t>
                      </a:r>
                      <a:r>
                        <a:rPr lang="en-CA" sz="1400" dirty="0">
                          <a:solidFill>
                            <a:schemeClr val="tx1">
                              <a:lumMod val="50000"/>
                              <a:lumOff val="50000"/>
                            </a:schemeClr>
                          </a:solidFill>
                        </a:rPr>
                        <a:t>. </a:t>
                      </a:r>
                      <a:r>
                        <a:rPr lang="en-CA" sz="1400" dirty="0" err="1">
                          <a:solidFill>
                            <a:schemeClr val="tx1">
                              <a:lumMod val="50000"/>
                              <a:lumOff val="50000"/>
                            </a:schemeClr>
                          </a:solidFill>
                        </a:rPr>
                        <a:t>Prox</a:t>
                      </a:r>
                      <a:r>
                        <a:rPr lang="en-CA" sz="1400" dirty="0">
                          <a:solidFill>
                            <a:schemeClr val="tx1">
                              <a:lumMod val="50000"/>
                              <a:lumOff val="50000"/>
                            </a:schemeClr>
                          </a:solidFill>
                        </a:rPr>
                        <a:t> DVT</a:t>
                      </a:r>
                    </a:p>
                  </a:txBody>
                  <a:tcPr marL="82943" marR="82943" marT="41471" marB="41471"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400" b="1" dirty="0">
                          <a:solidFill>
                            <a:schemeClr val="tx1">
                              <a:lumMod val="50000"/>
                              <a:lumOff val="50000"/>
                            </a:schemeClr>
                          </a:solidFill>
                        </a:rPr>
                        <a:t>RR 0.34</a:t>
                      </a:r>
                    </a:p>
                    <a:p>
                      <a:pPr algn="ctr"/>
                      <a:r>
                        <a:rPr lang="en-CA" sz="1400" dirty="0">
                          <a:solidFill>
                            <a:schemeClr val="tx1">
                              <a:lumMod val="50000"/>
                              <a:lumOff val="50000"/>
                            </a:schemeClr>
                          </a:solidFill>
                        </a:rPr>
                        <a:t>(0.02 to 6.58)</a:t>
                      </a:r>
                    </a:p>
                  </a:txBody>
                  <a:tcPr marL="82943" marR="82943" marT="41471" marB="41471"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400" dirty="0">
                          <a:solidFill>
                            <a:schemeClr val="tx1">
                              <a:lumMod val="50000"/>
                              <a:lumOff val="50000"/>
                            </a:schemeClr>
                          </a:solidFill>
                        </a:rPr>
                        <a:t>3 out of 1,236 (0.2%)</a:t>
                      </a:r>
                    </a:p>
                  </a:txBody>
                  <a:tcPr marL="82943" marR="82943" marT="41471" marB="41471"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400" b="1" dirty="0">
                          <a:solidFill>
                            <a:schemeClr val="tx1">
                              <a:lumMod val="50000"/>
                              <a:lumOff val="50000"/>
                            </a:schemeClr>
                          </a:solidFill>
                        </a:rPr>
                        <a:t>2 fewer DVT per 1,000</a:t>
                      </a:r>
                    </a:p>
                    <a:p>
                      <a:pPr algn="ctr"/>
                      <a:r>
                        <a:rPr lang="en-CA" sz="1400" dirty="0">
                          <a:solidFill>
                            <a:schemeClr val="tx1">
                              <a:lumMod val="50000"/>
                              <a:lumOff val="50000"/>
                            </a:schemeClr>
                          </a:solidFill>
                        </a:rPr>
                        <a:t>(2 fewer to 13 more)</a:t>
                      </a:r>
                    </a:p>
                  </a:txBody>
                  <a:tcPr marL="82943" marR="82943" marT="41471" marB="41471"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136894961"/>
                  </a:ext>
                </a:extLst>
              </a:tr>
              <a:tr h="523036">
                <a:tc>
                  <a:txBody>
                    <a:bodyPr/>
                    <a:lstStyle/>
                    <a:p>
                      <a:r>
                        <a:rPr lang="en-CA" sz="1400" dirty="0">
                          <a:solidFill>
                            <a:schemeClr val="tx1">
                              <a:lumMod val="50000"/>
                              <a:lumOff val="50000"/>
                            </a:schemeClr>
                          </a:solidFill>
                        </a:rPr>
                        <a:t>     Major bleeding</a:t>
                      </a:r>
                    </a:p>
                  </a:txBody>
                  <a:tcPr marL="82943" marR="82943" marT="41471" marB="41471"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CA" sz="1400" b="1" dirty="0">
                          <a:solidFill>
                            <a:schemeClr val="tx1">
                              <a:lumMod val="50000"/>
                              <a:lumOff val="50000"/>
                            </a:schemeClr>
                          </a:solidFill>
                        </a:rPr>
                        <a:t>RR 31.73</a:t>
                      </a:r>
                    </a:p>
                    <a:p>
                      <a:pPr marL="0" marR="0" lvl="0" indent="0" algn="ctr" defTabSz="914400" rtl="0" eaLnBrk="1" fontAlgn="auto" latinLnBrk="0" hangingPunct="1">
                        <a:lnSpc>
                          <a:spcPct val="100000"/>
                        </a:lnSpc>
                        <a:spcBef>
                          <a:spcPts val="0"/>
                        </a:spcBef>
                        <a:spcAft>
                          <a:spcPts val="0"/>
                        </a:spcAft>
                        <a:buClrTx/>
                        <a:buSzTx/>
                        <a:buFontTx/>
                        <a:buNone/>
                        <a:tabLst/>
                        <a:defRPr/>
                      </a:pPr>
                      <a:r>
                        <a:rPr lang="en-CA" sz="1400" dirty="0">
                          <a:solidFill>
                            <a:schemeClr val="tx1">
                              <a:lumMod val="50000"/>
                              <a:lumOff val="50000"/>
                            </a:schemeClr>
                          </a:solidFill>
                        </a:rPr>
                        <a:t>(4.14 to 243.19)</a:t>
                      </a:r>
                    </a:p>
                  </a:txBody>
                  <a:tcPr marL="82943" marR="82943" marT="41471" marB="41471"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CA" sz="1400" dirty="0">
                          <a:solidFill>
                            <a:schemeClr val="tx1">
                              <a:lumMod val="50000"/>
                              <a:lumOff val="50000"/>
                            </a:schemeClr>
                          </a:solidFill>
                        </a:rPr>
                        <a:t>1 out of 1,236 (0.1%)</a:t>
                      </a:r>
                    </a:p>
                  </a:txBody>
                  <a:tcPr marL="82943" marR="82943" marT="41471" marB="41471"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CA" sz="1400" b="1" dirty="0">
                          <a:solidFill>
                            <a:schemeClr val="tx1">
                              <a:lumMod val="50000"/>
                              <a:lumOff val="50000"/>
                            </a:schemeClr>
                          </a:solidFill>
                        </a:rPr>
                        <a:t>25 more bleed per 1,000</a:t>
                      </a:r>
                    </a:p>
                    <a:p>
                      <a:pPr algn="ctr"/>
                      <a:r>
                        <a:rPr lang="en-CA" sz="1400" dirty="0">
                          <a:solidFill>
                            <a:schemeClr val="tx1">
                              <a:lumMod val="50000"/>
                              <a:lumOff val="50000"/>
                            </a:schemeClr>
                          </a:solidFill>
                        </a:rPr>
                        <a:t>(3 more to 196 more)</a:t>
                      </a:r>
                    </a:p>
                  </a:txBody>
                  <a:tcPr marL="82943" marR="82943" marT="41471" marB="41471"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581336454"/>
                  </a:ext>
                </a:extLst>
              </a:tr>
            </a:tbl>
          </a:graphicData>
        </a:graphic>
      </p:graphicFrame>
      <p:sp>
        <p:nvSpPr>
          <p:cNvPr id="7" name="TextBox 6">
            <a:extLst>
              <a:ext uri="{FF2B5EF4-FFF2-40B4-BE49-F238E27FC236}">
                <a16:creationId xmlns:a16="http://schemas.microsoft.com/office/drawing/2014/main" id="{D4E28177-8F59-4D65-93FC-2626F523DAA6}"/>
              </a:ext>
            </a:extLst>
          </p:cNvPr>
          <p:cNvSpPr txBox="1"/>
          <p:nvPr/>
        </p:nvSpPr>
        <p:spPr>
          <a:xfrm>
            <a:off x="429731" y="3073980"/>
            <a:ext cx="11494363" cy="246221"/>
          </a:xfrm>
          <a:prstGeom prst="rect">
            <a:avLst/>
          </a:prstGeom>
          <a:noFill/>
        </p:spPr>
        <p:txBody>
          <a:bodyPr wrap="square" lIns="0" tIns="0" rIns="0" bIns="0" rtlCol="0">
            <a:spAutoFit/>
          </a:bodyPr>
          <a:lstStyle/>
          <a:p>
            <a:pPr fontAlgn="t"/>
            <a:r>
              <a:rPr lang="en-CA" sz="1600" b="1" dirty="0">
                <a:solidFill>
                  <a:srgbClr val="0070C0"/>
                </a:solidFill>
              </a:rPr>
              <a:t>Periprocedural bridging</a:t>
            </a:r>
            <a:r>
              <a:rPr lang="en-CA" sz="1600" b="1" dirty="0">
                <a:solidFill>
                  <a:schemeClr val="tx1">
                    <a:lumMod val="50000"/>
                    <a:lumOff val="50000"/>
                  </a:schemeClr>
                </a:solidFill>
              </a:rPr>
              <a:t> </a:t>
            </a:r>
            <a:r>
              <a:rPr lang="en-CA" sz="1600" dirty="0">
                <a:solidFill>
                  <a:schemeClr val="tx1">
                    <a:lumMod val="50000"/>
                    <a:lumOff val="50000"/>
                  </a:schemeClr>
                </a:solidFill>
              </a:rPr>
              <a:t>compared with </a:t>
            </a:r>
            <a:r>
              <a:rPr lang="en-CA" sz="1600" b="1" dirty="0">
                <a:solidFill>
                  <a:srgbClr val="0070C0"/>
                </a:solidFill>
              </a:rPr>
              <a:t>interruption of VKA </a:t>
            </a:r>
            <a:r>
              <a:rPr lang="en-CA" sz="1600" dirty="0">
                <a:solidFill>
                  <a:schemeClr val="tx1">
                    <a:lumMod val="50000"/>
                    <a:lumOff val="50000"/>
                  </a:schemeClr>
                </a:solidFill>
              </a:rPr>
              <a:t>therapy alone:</a:t>
            </a:r>
          </a:p>
        </p:txBody>
      </p:sp>
      <p:sp>
        <p:nvSpPr>
          <p:cNvPr id="11" name="Rectangle 10">
            <a:extLst>
              <a:ext uri="{FF2B5EF4-FFF2-40B4-BE49-F238E27FC236}">
                <a16:creationId xmlns:a16="http://schemas.microsoft.com/office/drawing/2014/main" id="{7ABE7026-E992-411E-918F-11D86F7CBFCD}"/>
              </a:ext>
            </a:extLst>
          </p:cNvPr>
          <p:cNvSpPr/>
          <p:nvPr/>
        </p:nvSpPr>
        <p:spPr>
          <a:xfrm>
            <a:off x="419100" y="5788325"/>
            <a:ext cx="7696201" cy="498317"/>
          </a:xfrm>
          <a:prstGeom prst="rect">
            <a:avLst/>
          </a:prstGeom>
          <a:noFill/>
          <a:ln w="57150">
            <a:solidFill>
              <a:srgbClr val="1F9F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TextBox 11">
            <a:extLst>
              <a:ext uri="{FF2B5EF4-FFF2-40B4-BE49-F238E27FC236}">
                <a16:creationId xmlns:a16="http://schemas.microsoft.com/office/drawing/2014/main" id="{FF300F6E-0834-4EBF-BAAF-EEE36CDF255E}"/>
              </a:ext>
            </a:extLst>
          </p:cNvPr>
          <p:cNvSpPr txBox="1"/>
          <p:nvPr/>
        </p:nvSpPr>
        <p:spPr>
          <a:xfrm>
            <a:off x="8391104" y="3401379"/>
            <a:ext cx="2834326" cy="2308324"/>
          </a:xfrm>
          <a:prstGeom prst="rect">
            <a:avLst/>
          </a:prstGeom>
          <a:solidFill>
            <a:srgbClr val="FED9B0"/>
          </a:solidFill>
        </p:spPr>
        <p:txBody>
          <a:bodyPr wrap="square" rtlCol="0">
            <a:spAutoFit/>
          </a:bodyPr>
          <a:lstStyle/>
          <a:p>
            <a:r>
              <a:rPr lang="en-CA" sz="1600" b="1" i="1" dirty="0">
                <a:solidFill>
                  <a:schemeClr val="tx1">
                    <a:lumMod val="50000"/>
                    <a:lumOff val="50000"/>
                  </a:schemeClr>
                </a:solidFill>
              </a:rPr>
              <a:t>Despite low quality evidence, </a:t>
            </a:r>
            <a:r>
              <a:rPr lang="en-CA" sz="1600" b="1" i="1" u="sng" dirty="0">
                <a:solidFill>
                  <a:schemeClr val="tx1">
                    <a:lumMod val="50000"/>
                    <a:lumOff val="50000"/>
                  </a:schemeClr>
                </a:solidFill>
              </a:rPr>
              <a:t>strong recommendation </a:t>
            </a:r>
            <a:r>
              <a:rPr lang="en-CA" sz="1600" b="1" i="1" dirty="0">
                <a:solidFill>
                  <a:schemeClr val="tx1">
                    <a:lumMod val="50000"/>
                    <a:lumOff val="50000"/>
                  </a:schemeClr>
                </a:solidFill>
              </a:rPr>
              <a:t>against bridging because:</a:t>
            </a:r>
          </a:p>
          <a:p>
            <a:pPr marL="269875" indent="-269875">
              <a:buFont typeface="Arial" panose="020B0604020202020204" pitchFamily="34" charset="0"/>
              <a:buChar char="•"/>
            </a:pPr>
            <a:r>
              <a:rPr lang="en-CA" sz="1600" dirty="0">
                <a:solidFill>
                  <a:schemeClr val="tx1">
                    <a:lumMod val="50000"/>
                    <a:lumOff val="50000"/>
                  </a:schemeClr>
                </a:solidFill>
                <a:sym typeface="Wingdings" panose="05000000000000000000" pitchFamily="2" charset="2"/>
              </a:rPr>
              <a:t>Bridging LMWH consistently associated with increase in bleeding</a:t>
            </a:r>
          </a:p>
          <a:p>
            <a:pPr marL="285750" indent="-285750">
              <a:buFont typeface="Arial" panose="020B0604020202020204" pitchFamily="34" charset="0"/>
              <a:buChar char="•"/>
            </a:pPr>
            <a:r>
              <a:rPr lang="en-CA" sz="1600" dirty="0">
                <a:solidFill>
                  <a:schemeClr val="tx1">
                    <a:lumMod val="50000"/>
                    <a:lumOff val="50000"/>
                  </a:schemeClr>
                </a:solidFill>
                <a:sym typeface="Wingdings" panose="05000000000000000000" pitchFamily="2" charset="2"/>
              </a:rPr>
              <a:t>Possible reduction in risk of recurrent VTE is very small in this population</a:t>
            </a:r>
            <a:endParaRPr lang="en-CA" sz="1600" dirty="0">
              <a:solidFill>
                <a:schemeClr val="tx1">
                  <a:lumMod val="50000"/>
                  <a:lumOff val="50000"/>
                </a:schemeClr>
              </a:solidFill>
            </a:endParaRPr>
          </a:p>
        </p:txBody>
      </p:sp>
      <p:grpSp>
        <p:nvGrpSpPr>
          <p:cNvPr id="20" name="Group 19">
            <a:extLst>
              <a:ext uri="{FF2B5EF4-FFF2-40B4-BE49-F238E27FC236}">
                <a16:creationId xmlns:a16="http://schemas.microsoft.com/office/drawing/2014/main" id="{45D7BC0F-1D5D-1A4E-AF10-650614662274}"/>
              </a:ext>
            </a:extLst>
          </p:cNvPr>
          <p:cNvGrpSpPr/>
          <p:nvPr/>
        </p:nvGrpSpPr>
        <p:grpSpPr>
          <a:xfrm>
            <a:off x="8053457" y="6345076"/>
            <a:ext cx="4138543" cy="276999"/>
            <a:chOff x="6589222" y="6483927"/>
            <a:chExt cx="4138543" cy="276999"/>
          </a:xfrm>
        </p:grpSpPr>
        <p:sp>
          <p:nvSpPr>
            <p:cNvPr id="21" name="TextBox 20">
              <a:extLst>
                <a:ext uri="{FF2B5EF4-FFF2-40B4-BE49-F238E27FC236}">
                  <a16:creationId xmlns:a16="http://schemas.microsoft.com/office/drawing/2014/main" id="{E13C15F8-3813-BA47-ABAB-791D4FAE2414}"/>
                </a:ext>
              </a:extLst>
            </p:cNvPr>
            <p:cNvSpPr txBox="1"/>
            <p:nvPr/>
          </p:nvSpPr>
          <p:spPr>
            <a:xfrm>
              <a:off x="6589222" y="6483927"/>
              <a:ext cx="4138543" cy="276999"/>
            </a:xfrm>
            <a:prstGeom prst="rect">
              <a:avLst/>
            </a:prstGeom>
            <a:noFill/>
          </p:spPr>
          <p:txBody>
            <a:bodyPr wrap="square" rtlCol="0">
              <a:spAutoFit/>
            </a:bodyPr>
            <a:lstStyle/>
            <a:p>
              <a:r>
                <a:rPr lang="en-CA" sz="1200" dirty="0">
                  <a:solidFill>
                    <a:schemeClr val="tx1">
                      <a:lumMod val="50000"/>
                      <a:lumOff val="50000"/>
                    </a:schemeClr>
                  </a:solidFill>
                </a:rPr>
                <a:t>Quality of Evidence (GRADE): Low        Moderate        Strong</a:t>
              </a:r>
            </a:p>
          </p:txBody>
        </p:sp>
        <p:sp>
          <p:nvSpPr>
            <p:cNvPr id="22" name="Oval 21">
              <a:extLst>
                <a:ext uri="{FF2B5EF4-FFF2-40B4-BE49-F238E27FC236}">
                  <a16:creationId xmlns:a16="http://schemas.microsoft.com/office/drawing/2014/main" id="{06EB89D1-3F24-314E-91C1-F844A1F0E3F3}"/>
                </a:ext>
              </a:extLst>
            </p:cNvPr>
            <p:cNvSpPr/>
            <p:nvPr/>
          </p:nvSpPr>
          <p:spPr>
            <a:xfrm>
              <a:off x="8792203" y="6543279"/>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D238FF32-B55C-8744-9656-C7515F093F3A}"/>
                </a:ext>
              </a:extLst>
            </p:cNvPr>
            <p:cNvSpPr/>
            <p:nvPr/>
          </p:nvSpPr>
          <p:spPr>
            <a:xfrm>
              <a:off x="9706603" y="6543279"/>
              <a:ext cx="158294" cy="158294"/>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E3D225FC-C236-2543-A027-D06B64875EC1}"/>
                </a:ext>
              </a:extLst>
            </p:cNvPr>
            <p:cNvSpPr/>
            <p:nvPr/>
          </p:nvSpPr>
          <p:spPr>
            <a:xfrm>
              <a:off x="10399877" y="6543279"/>
              <a:ext cx="158294" cy="158294"/>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itle 35">
            <a:extLst>
              <a:ext uri="{FF2B5EF4-FFF2-40B4-BE49-F238E27FC236}">
                <a16:creationId xmlns:a16="http://schemas.microsoft.com/office/drawing/2014/main" id="{4B0A082B-7D95-2440-89B2-5DEE72FC7A46}"/>
              </a:ext>
            </a:extLst>
          </p:cNvPr>
          <p:cNvSpPr>
            <a:spLocks noGrp="1"/>
          </p:cNvSpPr>
          <p:nvPr>
            <p:ph type="title"/>
          </p:nvPr>
        </p:nvSpPr>
        <p:spPr/>
        <p:txBody>
          <a:bodyPr lIns="0" tIns="0" rIns="0" bIns="0"/>
          <a:lstStyle/>
          <a:p>
            <a:r>
              <a:rPr lang="en-CA" sz="2800" dirty="0"/>
              <a:t>Recommendation</a:t>
            </a:r>
            <a:endParaRPr lang="en-US" dirty="0"/>
          </a:p>
        </p:txBody>
      </p:sp>
      <p:sp>
        <p:nvSpPr>
          <p:cNvPr id="17" name="Oval 16">
            <a:extLst>
              <a:ext uri="{FF2B5EF4-FFF2-40B4-BE49-F238E27FC236}">
                <a16:creationId xmlns:a16="http://schemas.microsoft.com/office/drawing/2014/main" id="{C62B75CB-78D4-694F-A34A-91D77CCAF635}"/>
              </a:ext>
            </a:extLst>
          </p:cNvPr>
          <p:cNvSpPr/>
          <p:nvPr/>
        </p:nvSpPr>
        <p:spPr>
          <a:xfrm>
            <a:off x="519193" y="4396770"/>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22D732C1-A353-574A-825D-8962A7DBE1E1}"/>
              </a:ext>
            </a:extLst>
          </p:cNvPr>
          <p:cNvSpPr/>
          <p:nvPr/>
        </p:nvSpPr>
        <p:spPr>
          <a:xfrm>
            <a:off x="519193" y="4905591"/>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1FE9D5EF-937D-2B40-A08B-8FF8143F20FD}"/>
              </a:ext>
            </a:extLst>
          </p:cNvPr>
          <p:cNvSpPr/>
          <p:nvPr/>
        </p:nvSpPr>
        <p:spPr>
          <a:xfrm>
            <a:off x="519193" y="5428035"/>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B57552DC-05B2-8E4B-A277-940D9689B1A6}"/>
              </a:ext>
            </a:extLst>
          </p:cNvPr>
          <p:cNvSpPr/>
          <p:nvPr/>
        </p:nvSpPr>
        <p:spPr>
          <a:xfrm>
            <a:off x="519193" y="5934538"/>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62886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7" grpId="0" animBg="1"/>
      <p:bldP spid="18" grpId="0" animBg="1"/>
      <p:bldP spid="28"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E9FD5-B2A7-469A-8300-5D724DD04AD4}"/>
              </a:ext>
            </a:extLst>
          </p:cNvPr>
          <p:cNvSpPr>
            <a:spLocks noGrp="1"/>
          </p:cNvSpPr>
          <p:nvPr>
            <p:ph type="title"/>
          </p:nvPr>
        </p:nvSpPr>
        <p:spPr>
          <a:xfrm>
            <a:off x="419100" y="1340569"/>
            <a:ext cx="10972800" cy="713539"/>
          </a:xfrm>
        </p:spPr>
        <p:txBody>
          <a:bodyPr lIns="0" tIns="0" rIns="0" bIns="0"/>
          <a:lstStyle/>
          <a:p>
            <a:r>
              <a:rPr lang="en-CA" sz="2800" dirty="0"/>
              <a:t>VTE Recurrence Risk Stratification</a:t>
            </a:r>
          </a:p>
        </p:txBody>
      </p:sp>
      <p:graphicFrame>
        <p:nvGraphicFramePr>
          <p:cNvPr id="4" name="Table 3">
            <a:extLst>
              <a:ext uri="{FF2B5EF4-FFF2-40B4-BE49-F238E27FC236}">
                <a16:creationId xmlns:a16="http://schemas.microsoft.com/office/drawing/2014/main" id="{4F55444E-8C68-42B3-8585-644766BDB68D}"/>
              </a:ext>
            </a:extLst>
          </p:cNvPr>
          <p:cNvGraphicFramePr>
            <a:graphicFrameLocks noGrp="1"/>
          </p:cNvGraphicFramePr>
          <p:nvPr>
            <p:extLst>
              <p:ext uri="{D42A27DB-BD31-4B8C-83A1-F6EECF244321}">
                <p14:modId xmlns:p14="http://schemas.microsoft.com/office/powerpoint/2010/main" val="2906946806"/>
              </p:ext>
            </p:extLst>
          </p:nvPr>
        </p:nvGraphicFramePr>
        <p:xfrm>
          <a:off x="1205345" y="2762918"/>
          <a:ext cx="10389753" cy="2576830"/>
        </p:xfrm>
        <a:graphic>
          <a:graphicData uri="http://schemas.openxmlformats.org/drawingml/2006/table">
            <a:tbl>
              <a:tblPr firstRow="1" bandRow="1">
                <a:tableStyleId>{5940675A-B579-460E-94D1-54222C63F5DA}</a:tableStyleId>
              </a:tblPr>
              <a:tblGrid>
                <a:gridCol w="3463251">
                  <a:extLst>
                    <a:ext uri="{9D8B030D-6E8A-4147-A177-3AD203B41FA5}">
                      <a16:colId xmlns:a16="http://schemas.microsoft.com/office/drawing/2014/main" val="587890699"/>
                    </a:ext>
                  </a:extLst>
                </a:gridCol>
                <a:gridCol w="3463251">
                  <a:extLst>
                    <a:ext uri="{9D8B030D-6E8A-4147-A177-3AD203B41FA5}">
                      <a16:colId xmlns:a16="http://schemas.microsoft.com/office/drawing/2014/main" val="1132261266"/>
                    </a:ext>
                  </a:extLst>
                </a:gridCol>
                <a:gridCol w="3463251">
                  <a:extLst>
                    <a:ext uri="{9D8B030D-6E8A-4147-A177-3AD203B41FA5}">
                      <a16:colId xmlns:a16="http://schemas.microsoft.com/office/drawing/2014/main" val="1029580111"/>
                    </a:ext>
                  </a:extLst>
                </a:gridCol>
              </a:tblGrid>
              <a:tr h="383910">
                <a:tc>
                  <a:txBody>
                    <a:bodyPr/>
                    <a:lstStyle/>
                    <a:p>
                      <a:pPr algn="ctr"/>
                      <a:r>
                        <a:rPr lang="en-CA" sz="1800" b="1" dirty="0">
                          <a:solidFill>
                            <a:schemeClr val="bg1"/>
                          </a:solidFill>
                        </a:rPr>
                        <a:t>High Risk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53E31"/>
                    </a:solidFill>
                  </a:tcPr>
                </a:tc>
                <a:tc>
                  <a:txBody>
                    <a:bodyPr/>
                    <a:lstStyle/>
                    <a:p>
                      <a:pPr algn="ctr"/>
                      <a:r>
                        <a:rPr lang="en-CA" sz="1800" b="1" dirty="0">
                          <a:solidFill>
                            <a:schemeClr val="bg1"/>
                          </a:solidFill>
                        </a:rPr>
                        <a:t>Moderate Risk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99D1C"/>
                    </a:solidFill>
                  </a:tcPr>
                </a:tc>
                <a:tc>
                  <a:txBody>
                    <a:bodyPr/>
                    <a:lstStyle/>
                    <a:p>
                      <a:pPr algn="ctr"/>
                      <a:r>
                        <a:rPr lang="en-CA" sz="1800" b="1" dirty="0">
                          <a:solidFill>
                            <a:schemeClr val="bg1"/>
                          </a:solidFill>
                        </a:rPr>
                        <a:t>Low Risk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1AF5F"/>
                    </a:solidFill>
                  </a:tcPr>
                </a:tc>
                <a:extLst>
                  <a:ext uri="{0D108BD9-81ED-4DB2-BD59-A6C34878D82A}">
                    <a16:rowId xmlns:a16="http://schemas.microsoft.com/office/drawing/2014/main" val="4067293427"/>
                  </a:ext>
                </a:extLst>
              </a:tr>
              <a:tr h="2192920">
                <a:tc>
                  <a:txBody>
                    <a:bodyPr/>
                    <a:lstStyle/>
                    <a:p>
                      <a:pPr marL="457200" indent="-457200">
                        <a:buFont typeface="Arial" panose="020B0604020202020204" pitchFamily="34" charset="0"/>
                        <a:buChar char="•"/>
                      </a:pPr>
                      <a:r>
                        <a:rPr lang="en-CA" sz="1800" dirty="0">
                          <a:solidFill>
                            <a:schemeClr val="tx1">
                              <a:lumMod val="50000"/>
                              <a:lumOff val="50000"/>
                            </a:schemeClr>
                          </a:solidFill>
                        </a:rPr>
                        <a:t>VTE within past 3 months</a:t>
                      </a:r>
                    </a:p>
                    <a:p>
                      <a:pPr marL="457200" indent="-457200">
                        <a:buFont typeface="Arial" panose="020B0604020202020204" pitchFamily="34" charset="0"/>
                        <a:buChar char="•"/>
                      </a:pPr>
                      <a:r>
                        <a:rPr lang="en-CA" sz="1800" dirty="0">
                          <a:solidFill>
                            <a:schemeClr val="tx1">
                              <a:lumMod val="50000"/>
                              <a:lumOff val="50000"/>
                            </a:schemeClr>
                          </a:solidFill>
                        </a:rPr>
                        <a:t>Deficiency of protein C, protein S, or antithrombin</a:t>
                      </a:r>
                    </a:p>
                    <a:p>
                      <a:pPr marL="457200" indent="-457200">
                        <a:buFont typeface="Arial" panose="020B0604020202020204" pitchFamily="34" charset="0"/>
                        <a:buChar char="•"/>
                      </a:pPr>
                      <a:r>
                        <a:rPr lang="en-CA" sz="1800" dirty="0">
                          <a:solidFill>
                            <a:schemeClr val="tx1">
                              <a:lumMod val="50000"/>
                              <a:lumOff val="50000"/>
                            </a:schemeClr>
                          </a:solidFill>
                        </a:rPr>
                        <a:t>Antiphospholipid antibody syndrome</a:t>
                      </a:r>
                    </a:p>
                    <a:p>
                      <a:pPr marL="457200" indent="-457200">
                        <a:buFont typeface="Arial" panose="020B0604020202020204" pitchFamily="34" charset="0"/>
                        <a:buChar char="•"/>
                      </a:pPr>
                      <a:r>
                        <a:rPr lang="en-CA" sz="1800" dirty="0">
                          <a:solidFill>
                            <a:schemeClr val="tx1">
                              <a:lumMod val="50000"/>
                              <a:lumOff val="50000"/>
                            </a:schemeClr>
                          </a:solidFill>
                        </a:rPr>
                        <a:t>Multiple </a:t>
                      </a:r>
                      <a:r>
                        <a:rPr lang="en-CA" sz="1800" dirty="0" err="1">
                          <a:solidFill>
                            <a:schemeClr val="tx1">
                              <a:lumMod val="50000"/>
                              <a:lumOff val="50000"/>
                            </a:schemeClr>
                          </a:solidFill>
                        </a:rPr>
                        <a:t>thrombophilic</a:t>
                      </a:r>
                      <a:r>
                        <a:rPr lang="en-CA" sz="1800" dirty="0">
                          <a:solidFill>
                            <a:schemeClr val="tx1">
                              <a:lumMod val="50000"/>
                              <a:lumOff val="50000"/>
                            </a:schemeClr>
                          </a:solidFill>
                        </a:rPr>
                        <a:t> abnormalities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63E30">
                        <a:alpha val="29804"/>
                      </a:srgbClr>
                    </a:solidFill>
                  </a:tcPr>
                </a:tc>
                <a:tc>
                  <a:txBody>
                    <a:bodyPr/>
                    <a:lstStyle/>
                    <a:p>
                      <a:pPr marL="457200" indent="-457200">
                        <a:buFont typeface="Arial" panose="020B0604020202020204" pitchFamily="34" charset="0"/>
                        <a:buChar char="•"/>
                      </a:pPr>
                      <a:r>
                        <a:rPr lang="en-CA" sz="1800" dirty="0">
                          <a:solidFill>
                            <a:schemeClr val="tx1">
                              <a:lumMod val="50000"/>
                              <a:lumOff val="50000"/>
                            </a:schemeClr>
                          </a:solidFill>
                        </a:rPr>
                        <a:t>VTE within past 3-12 months</a:t>
                      </a:r>
                    </a:p>
                    <a:p>
                      <a:pPr marL="457200" indent="-457200">
                        <a:buFont typeface="Arial" panose="020B0604020202020204" pitchFamily="34" charset="0"/>
                        <a:buChar char="•"/>
                      </a:pPr>
                      <a:r>
                        <a:rPr lang="en-CA" sz="1800" dirty="0">
                          <a:solidFill>
                            <a:schemeClr val="tx1">
                              <a:lumMod val="50000"/>
                              <a:lumOff val="50000"/>
                            </a:schemeClr>
                          </a:solidFill>
                        </a:rPr>
                        <a:t>Heterozygous factor V Leiden</a:t>
                      </a:r>
                    </a:p>
                    <a:p>
                      <a:pPr marL="457200" indent="-457200">
                        <a:buFont typeface="Arial" panose="020B0604020202020204" pitchFamily="34" charset="0"/>
                        <a:buChar char="•"/>
                      </a:pPr>
                      <a:r>
                        <a:rPr lang="en-CA" sz="1800" dirty="0">
                          <a:solidFill>
                            <a:schemeClr val="tx1">
                              <a:lumMod val="50000"/>
                              <a:lumOff val="50000"/>
                            </a:schemeClr>
                          </a:solidFill>
                        </a:rPr>
                        <a:t>Prothrombin 20210 mutation</a:t>
                      </a:r>
                    </a:p>
                    <a:p>
                      <a:pPr marL="457200" indent="-457200">
                        <a:buFont typeface="Arial" panose="020B0604020202020204" pitchFamily="34" charset="0"/>
                        <a:buChar char="•"/>
                      </a:pPr>
                      <a:r>
                        <a:rPr lang="en-CA" sz="1800" dirty="0">
                          <a:solidFill>
                            <a:schemeClr val="tx1">
                              <a:lumMod val="50000"/>
                              <a:lumOff val="50000"/>
                            </a:schemeClr>
                          </a:solidFill>
                        </a:rPr>
                        <a:t>Recurrent VTE</a:t>
                      </a:r>
                    </a:p>
                    <a:p>
                      <a:pPr marL="457200" indent="-457200">
                        <a:buFont typeface="Arial" panose="020B0604020202020204" pitchFamily="34" charset="0"/>
                        <a:buChar char="•"/>
                      </a:pPr>
                      <a:r>
                        <a:rPr lang="en-CA" sz="1800" dirty="0">
                          <a:solidFill>
                            <a:schemeClr val="tx1">
                              <a:lumMod val="50000"/>
                              <a:lumOff val="50000"/>
                            </a:schemeClr>
                          </a:solidFill>
                        </a:rPr>
                        <a:t>Active cancer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ED9B0"/>
                    </a:solidFill>
                  </a:tcPr>
                </a:tc>
                <a:tc>
                  <a:txBody>
                    <a:bodyPr/>
                    <a:lstStyle/>
                    <a:p>
                      <a:pPr marL="457200" indent="-457200">
                        <a:buFont typeface="Arial" panose="020B0604020202020204" pitchFamily="34" charset="0"/>
                        <a:buChar char="•"/>
                      </a:pPr>
                      <a:r>
                        <a:rPr lang="en-CA" sz="1800" dirty="0">
                          <a:solidFill>
                            <a:schemeClr val="tx1">
                              <a:lumMod val="50000"/>
                              <a:lumOff val="50000"/>
                            </a:schemeClr>
                          </a:solidFill>
                        </a:rPr>
                        <a:t>VTE &gt; 12 months previously</a:t>
                      </a:r>
                    </a:p>
                    <a:p>
                      <a:pPr marL="457200" indent="-457200">
                        <a:buFont typeface="Arial" panose="020B0604020202020204" pitchFamily="34" charset="0"/>
                        <a:buChar char="•"/>
                      </a:pPr>
                      <a:r>
                        <a:rPr lang="en-CA" sz="1800" dirty="0">
                          <a:solidFill>
                            <a:schemeClr val="tx1">
                              <a:lumMod val="50000"/>
                              <a:lumOff val="50000"/>
                            </a:schemeClr>
                          </a:solidFill>
                        </a:rPr>
                        <a:t>No other risk factors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9D7AF">
                        <a:alpha val="20392"/>
                      </a:srgbClr>
                    </a:solidFill>
                  </a:tcPr>
                </a:tc>
                <a:extLst>
                  <a:ext uri="{0D108BD9-81ED-4DB2-BD59-A6C34878D82A}">
                    <a16:rowId xmlns:a16="http://schemas.microsoft.com/office/drawing/2014/main" val="3430502496"/>
                  </a:ext>
                </a:extLst>
              </a:tr>
            </a:tbl>
          </a:graphicData>
        </a:graphic>
      </p:graphicFrame>
    </p:spTree>
    <p:extLst>
      <p:ext uri="{BB962C8B-B14F-4D97-AF65-F5344CB8AC3E}">
        <p14:creationId xmlns:p14="http://schemas.microsoft.com/office/powerpoint/2010/main" val="2213604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447E7-0992-42D0-979B-82EAE1539234}"/>
              </a:ext>
            </a:extLst>
          </p:cNvPr>
          <p:cNvSpPr>
            <a:spLocks noGrp="1"/>
          </p:cNvSpPr>
          <p:nvPr>
            <p:ph type="title"/>
          </p:nvPr>
        </p:nvSpPr>
        <p:spPr>
          <a:xfrm>
            <a:off x="419100" y="1340569"/>
            <a:ext cx="10972800" cy="713539"/>
          </a:xfrm>
        </p:spPr>
        <p:txBody>
          <a:bodyPr lIns="0" tIns="0" rIns="0" bIns="0">
            <a:noAutofit/>
          </a:bodyPr>
          <a:lstStyle/>
          <a:p>
            <a:r>
              <a:rPr lang="en-CA" sz="2800" b="1" i="1" dirty="0"/>
              <a:t>Aside:</a:t>
            </a:r>
            <a:r>
              <a:rPr lang="en-CA" sz="2800" dirty="0"/>
              <a:t> What if this patient was on a DOAC and required a scheduled invasive procedure?</a:t>
            </a:r>
          </a:p>
        </p:txBody>
      </p:sp>
      <p:sp>
        <p:nvSpPr>
          <p:cNvPr id="5" name="Content Placeholder 4">
            <a:extLst>
              <a:ext uri="{FF2B5EF4-FFF2-40B4-BE49-F238E27FC236}">
                <a16:creationId xmlns:a16="http://schemas.microsoft.com/office/drawing/2014/main" id="{007B6E86-685B-4592-9601-C28DF757AD0A}"/>
              </a:ext>
            </a:extLst>
          </p:cNvPr>
          <p:cNvSpPr>
            <a:spLocks noGrp="1"/>
          </p:cNvSpPr>
          <p:nvPr>
            <p:ph idx="1"/>
          </p:nvPr>
        </p:nvSpPr>
        <p:spPr>
          <a:xfrm>
            <a:off x="419100" y="2604655"/>
            <a:ext cx="10972800" cy="3724380"/>
          </a:xfrm>
        </p:spPr>
        <p:txBody>
          <a:bodyPr>
            <a:normAutofit/>
          </a:bodyPr>
          <a:lstStyle/>
          <a:p>
            <a:pPr marL="0" indent="0">
              <a:buFont typeface="Arial" panose="020B0604020202020204" pitchFamily="34" charset="0"/>
              <a:buNone/>
            </a:pPr>
            <a:r>
              <a:rPr lang="en-CA" sz="2400" b="1" dirty="0">
                <a:solidFill>
                  <a:srgbClr val="E53E31"/>
                </a:solidFill>
                <a:latin typeface="+mj-lt"/>
                <a:cs typeface="Arial" panose="020B0604020202020204" pitchFamily="34" charset="0"/>
              </a:rPr>
              <a:t>Recommendation</a:t>
            </a:r>
          </a:p>
          <a:p>
            <a:pPr marL="0" indent="0">
              <a:buNone/>
            </a:pPr>
            <a:r>
              <a:rPr lang="en-CA" sz="2400" dirty="0"/>
              <a:t>In patients interrupting DOAC therapy for </a:t>
            </a:r>
            <a:r>
              <a:rPr lang="en-CA" sz="2400" b="1" dirty="0">
                <a:solidFill>
                  <a:srgbClr val="E53E31"/>
                </a:solidFill>
              </a:rPr>
              <a:t>scheduled invasive procedures</a:t>
            </a:r>
            <a:r>
              <a:rPr lang="en-CA" sz="2400" dirty="0"/>
              <a:t>, the panel suggests </a:t>
            </a:r>
            <a:r>
              <a:rPr lang="en-CA" sz="2400" b="1" u="sng" dirty="0"/>
              <a:t>against</a:t>
            </a:r>
            <a:r>
              <a:rPr lang="en-CA" sz="2400" dirty="0"/>
              <a:t> performing laboratory testing for DOAC anticoagulant effect prior to procedures </a:t>
            </a:r>
            <a:r>
              <a:rPr lang="en-CA" sz="2400" i="1" dirty="0"/>
              <a:t>(conditional recommendation, very low certainty)</a:t>
            </a:r>
            <a:endParaRPr lang="en-CA" sz="2400" dirty="0"/>
          </a:p>
          <a:p>
            <a:endParaRPr lang="en-CA" sz="2400" dirty="0"/>
          </a:p>
          <a:p>
            <a:pPr marL="0" indent="0">
              <a:buNone/>
            </a:pPr>
            <a:r>
              <a:rPr lang="en-CA" sz="2000" b="1" dirty="0"/>
              <a:t>Remarks:</a:t>
            </a:r>
          </a:p>
          <a:p>
            <a:r>
              <a:rPr lang="en-CA" sz="2000" dirty="0"/>
              <a:t>Net health benefit/harm of DOAC laboratory testing before procedures is uncertain</a:t>
            </a:r>
          </a:p>
          <a:p>
            <a:r>
              <a:rPr lang="en-CA" sz="2000" i="1" dirty="0"/>
              <a:t>May consider</a:t>
            </a:r>
            <a:r>
              <a:rPr lang="en-CA" sz="2000" dirty="0"/>
              <a:t> testing when DOAC effect may be prolonged (renal failure, interacting drugs), time of last dose unclear, high procedural bleeding risk</a:t>
            </a:r>
          </a:p>
        </p:txBody>
      </p:sp>
    </p:spTree>
    <p:extLst>
      <p:ext uri="{BB962C8B-B14F-4D97-AF65-F5344CB8AC3E}">
        <p14:creationId xmlns:p14="http://schemas.microsoft.com/office/powerpoint/2010/main" val="1270499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86FAA-8DDE-449D-B096-EA7270B44468}"/>
              </a:ext>
            </a:extLst>
          </p:cNvPr>
          <p:cNvSpPr>
            <a:spLocks noGrp="1"/>
          </p:cNvSpPr>
          <p:nvPr>
            <p:ph type="title"/>
          </p:nvPr>
        </p:nvSpPr>
        <p:spPr>
          <a:xfrm>
            <a:off x="419100" y="1340569"/>
            <a:ext cx="10972800" cy="713539"/>
          </a:xfrm>
        </p:spPr>
        <p:txBody>
          <a:bodyPr lIns="0" tIns="0" rIns="0" bIns="0"/>
          <a:lstStyle/>
          <a:p>
            <a:r>
              <a:rPr lang="en-CA" sz="2800" dirty="0"/>
              <a:t>Back to Case 1:</a:t>
            </a:r>
          </a:p>
        </p:txBody>
      </p:sp>
      <p:sp>
        <p:nvSpPr>
          <p:cNvPr id="3" name="Content Placeholder 2">
            <a:extLst>
              <a:ext uri="{FF2B5EF4-FFF2-40B4-BE49-F238E27FC236}">
                <a16:creationId xmlns:a16="http://schemas.microsoft.com/office/drawing/2014/main" id="{F85348DD-091C-425A-A1F7-FDAEC3D3AC7D}"/>
              </a:ext>
            </a:extLst>
          </p:cNvPr>
          <p:cNvSpPr>
            <a:spLocks noGrp="1"/>
          </p:cNvSpPr>
          <p:nvPr>
            <p:ph idx="1"/>
          </p:nvPr>
        </p:nvSpPr>
        <p:spPr>
          <a:xfrm>
            <a:off x="419100" y="2097654"/>
            <a:ext cx="10972800" cy="3954624"/>
          </a:xfrm>
        </p:spPr>
        <p:txBody>
          <a:bodyPr>
            <a:normAutofit/>
          </a:bodyPr>
          <a:lstStyle/>
          <a:p>
            <a:pPr>
              <a:spcAft>
                <a:spcPts val="1200"/>
              </a:spcAft>
            </a:pPr>
            <a:r>
              <a:rPr lang="en-CA" sz="2400" dirty="0"/>
              <a:t>You interrupt VKA 6 days prior to colonoscopy, without providing bridging anticoagulation. The colonoscopy proceeds uneventfully, and she is started back on VKA post-operatively.</a:t>
            </a:r>
          </a:p>
          <a:p>
            <a:pPr>
              <a:spcAft>
                <a:spcPts val="1200"/>
              </a:spcAft>
            </a:pPr>
            <a:r>
              <a:rPr lang="en-CA" sz="2400" dirty="0"/>
              <a:t>3 years later she falls and strikes her head on the ground. She is taken to the Emergency Room. </a:t>
            </a:r>
          </a:p>
          <a:p>
            <a:pPr>
              <a:spcAft>
                <a:spcPts val="1200"/>
              </a:spcAft>
            </a:pPr>
            <a:r>
              <a:rPr lang="en-CA" sz="2400" dirty="0"/>
              <a:t>A computed tomography (CT) scan demonstrates a </a:t>
            </a:r>
            <a:r>
              <a:rPr lang="en-CA" sz="2400" b="1" dirty="0"/>
              <a:t>large subarachnoid hemorrhage</a:t>
            </a:r>
            <a:r>
              <a:rPr lang="en-CA" sz="2400" dirty="0"/>
              <a:t> with mass effect. Her Glasgow Coma Scale is 9, her neurologic status is deteriorating, and she requires urgent neurosurgery. </a:t>
            </a:r>
            <a:r>
              <a:rPr lang="en-CA" sz="2400" b="1" dirty="0"/>
              <a:t>INR is 2.4</a:t>
            </a:r>
            <a:r>
              <a:rPr lang="en-CA" sz="2400" dirty="0"/>
              <a:t>.</a:t>
            </a:r>
          </a:p>
        </p:txBody>
      </p:sp>
    </p:spTree>
    <p:extLst>
      <p:ext uri="{BB962C8B-B14F-4D97-AF65-F5344CB8AC3E}">
        <p14:creationId xmlns:p14="http://schemas.microsoft.com/office/powerpoint/2010/main" val="22490127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C5A2E2-2418-4A9F-BB60-6BEB0FFA2B24}"/>
              </a:ext>
            </a:extLst>
          </p:cNvPr>
          <p:cNvSpPr>
            <a:spLocks noGrp="1"/>
          </p:cNvSpPr>
          <p:nvPr>
            <p:ph idx="1"/>
          </p:nvPr>
        </p:nvSpPr>
        <p:spPr>
          <a:xfrm>
            <a:off x="419100" y="1941663"/>
            <a:ext cx="10972800" cy="3954624"/>
          </a:xfrm>
        </p:spPr>
        <p:txBody>
          <a:bodyPr>
            <a:noAutofit/>
          </a:bodyPr>
          <a:lstStyle/>
          <a:p>
            <a:pPr marL="0" indent="0">
              <a:buNone/>
            </a:pPr>
            <a:r>
              <a:rPr lang="en-CA" sz="2000" b="1" dirty="0">
                <a:solidFill>
                  <a:schemeClr val="tx1">
                    <a:lumMod val="50000"/>
                    <a:lumOff val="50000"/>
                  </a:schemeClr>
                </a:solidFill>
              </a:rPr>
              <a:t>Your patient who is on VKA for management of VTE has a large traumatic intracerebral hemorrhage. INR is 2.4.</a:t>
            </a:r>
          </a:p>
          <a:p>
            <a:pPr marL="0" indent="0">
              <a:buNone/>
            </a:pPr>
            <a:endParaRPr lang="en-CA" sz="2000" b="1" dirty="0">
              <a:solidFill>
                <a:schemeClr val="tx1">
                  <a:lumMod val="50000"/>
                  <a:lumOff val="50000"/>
                </a:schemeClr>
              </a:solidFill>
            </a:endParaRPr>
          </a:p>
          <a:p>
            <a:pPr marL="0" indent="0">
              <a:buNone/>
            </a:pPr>
            <a:r>
              <a:rPr lang="en-CA" sz="2000" b="1" dirty="0">
                <a:solidFill>
                  <a:schemeClr val="tx1">
                    <a:lumMod val="50000"/>
                    <a:lumOff val="50000"/>
                  </a:schemeClr>
                </a:solidFill>
              </a:rPr>
              <a:t>What would you suggest for reversal of her VKA anticoagulant therapy?</a:t>
            </a:r>
          </a:p>
          <a:p>
            <a:pPr marL="0" indent="0">
              <a:buNone/>
            </a:pPr>
            <a:endParaRPr lang="en-CA" sz="2000" dirty="0">
              <a:solidFill>
                <a:schemeClr val="tx1">
                  <a:lumMod val="50000"/>
                  <a:lumOff val="50000"/>
                </a:schemeClr>
              </a:solidFill>
            </a:endParaRPr>
          </a:p>
          <a:p>
            <a:pPr marL="514350" indent="-514350">
              <a:buAutoNum type="alphaUcPeriod"/>
            </a:pPr>
            <a:r>
              <a:rPr lang="en-CA" sz="2000" dirty="0">
                <a:solidFill>
                  <a:schemeClr val="tx1">
                    <a:lumMod val="50000"/>
                    <a:lumOff val="50000"/>
                  </a:schemeClr>
                </a:solidFill>
              </a:rPr>
              <a:t>IV Vitamin K alone</a:t>
            </a:r>
          </a:p>
          <a:p>
            <a:pPr marL="514350" indent="-514350">
              <a:buAutoNum type="alphaUcPeriod"/>
            </a:pPr>
            <a:r>
              <a:rPr lang="en-CA" sz="2000" dirty="0">
                <a:solidFill>
                  <a:schemeClr val="tx1">
                    <a:lumMod val="50000"/>
                    <a:lumOff val="50000"/>
                  </a:schemeClr>
                </a:solidFill>
              </a:rPr>
              <a:t>Prothrombin Complex Concentrate (PCC) alone</a:t>
            </a:r>
          </a:p>
          <a:p>
            <a:pPr marL="514350" indent="-514350">
              <a:buAutoNum type="alphaUcPeriod"/>
            </a:pPr>
            <a:r>
              <a:rPr lang="en-CA" sz="2000" dirty="0">
                <a:solidFill>
                  <a:schemeClr val="tx1">
                    <a:lumMod val="50000"/>
                    <a:lumOff val="50000"/>
                  </a:schemeClr>
                </a:solidFill>
              </a:rPr>
              <a:t>Fresh Frozen Plasma (FFP) alone</a:t>
            </a:r>
          </a:p>
          <a:p>
            <a:pPr marL="514350" indent="-514350">
              <a:buAutoNum type="alphaUcPeriod"/>
            </a:pPr>
            <a:r>
              <a:rPr lang="en-CA" sz="2000" dirty="0">
                <a:solidFill>
                  <a:schemeClr val="tx1">
                    <a:lumMod val="50000"/>
                    <a:lumOff val="50000"/>
                  </a:schemeClr>
                </a:solidFill>
              </a:rPr>
              <a:t>IV Vitamin K and PCC</a:t>
            </a:r>
          </a:p>
          <a:p>
            <a:pPr marL="514350" indent="-514350">
              <a:buAutoNum type="alphaUcPeriod"/>
            </a:pPr>
            <a:r>
              <a:rPr lang="en-CA" sz="2000" dirty="0">
                <a:solidFill>
                  <a:schemeClr val="tx1">
                    <a:lumMod val="50000"/>
                    <a:lumOff val="50000"/>
                  </a:schemeClr>
                </a:solidFill>
              </a:rPr>
              <a:t>IV Vitamin K and FFP</a:t>
            </a:r>
          </a:p>
          <a:p>
            <a:pPr marL="514350" indent="-514350">
              <a:buAutoNum type="alphaUcPeriod"/>
            </a:pPr>
            <a:endParaRPr lang="en-CA" sz="2000" dirty="0">
              <a:solidFill>
                <a:schemeClr val="tx1">
                  <a:lumMod val="50000"/>
                  <a:lumOff val="50000"/>
                </a:schemeClr>
              </a:solidFill>
            </a:endParaRPr>
          </a:p>
        </p:txBody>
      </p:sp>
      <p:sp>
        <p:nvSpPr>
          <p:cNvPr id="4" name="Rectangle 3">
            <a:extLst>
              <a:ext uri="{FF2B5EF4-FFF2-40B4-BE49-F238E27FC236}">
                <a16:creationId xmlns:a16="http://schemas.microsoft.com/office/drawing/2014/main" id="{99BAD767-7BAB-4B53-9712-EA8DCDE89366}"/>
              </a:ext>
            </a:extLst>
          </p:cNvPr>
          <p:cNvSpPr/>
          <p:nvPr/>
        </p:nvSpPr>
        <p:spPr>
          <a:xfrm>
            <a:off x="299779" y="4797981"/>
            <a:ext cx="4128447" cy="35486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808849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FB33BCF-E393-4961-BBFB-BF907C800025}"/>
              </a:ext>
            </a:extLst>
          </p:cNvPr>
          <p:cNvSpPr txBox="1">
            <a:spLocks/>
          </p:cNvSpPr>
          <p:nvPr/>
        </p:nvSpPr>
        <p:spPr>
          <a:xfrm>
            <a:off x="419101" y="1333500"/>
            <a:ext cx="11772899" cy="1499270"/>
          </a:xfrm>
          <a:prstGeom prst="rect">
            <a:avLst/>
          </a:prstGeom>
          <a:noFill/>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b="1" dirty="0">
                <a:solidFill>
                  <a:srgbClr val="E53E31"/>
                </a:solidFill>
                <a:latin typeface="+mj-lt"/>
                <a:cs typeface="Arial" panose="020B0604020202020204" pitchFamily="34" charset="0"/>
              </a:rPr>
              <a:t>Recommendation</a:t>
            </a:r>
          </a:p>
          <a:p>
            <a:pPr marL="0" indent="0">
              <a:buNone/>
            </a:pPr>
            <a:r>
              <a:rPr lang="en-CA" sz="2200" dirty="0">
                <a:solidFill>
                  <a:schemeClr val="tx1">
                    <a:lumMod val="50000"/>
                    <a:lumOff val="50000"/>
                  </a:schemeClr>
                </a:solidFill>
              </a:rPr>
              <a:t>In patients with </a:t>
            </a:r>
            <a:r>
              <a:rPr lang="en-CA" sz="2200" b="1" dirty="0">
                <a:solidFill>
                  <a:srgbClr val="E53E31"/>
                </a:solidFill>
              </a:rPr>
              <a:t>life-threatening bleeding </a:t>
            </a:r>
            <a:r>
              <a:rPr lang="en-CA" sz="2200" dirty="0">
                <a:solidFill>
                  <a:schemeClr val="tx1">
                    <a:lumMod val="50000"/>
                    <a:lumOff val="50000"/>
                  </a:schemeClr>
                </a:solidFill>
              </a:rPr>
              <a:t>during VKA treatment for VTE who have an elevated INR, the panel </a:t>
            </a:r>
            <a:r>
              <a:rPr lang="en-CA" sz="2200" b="1" u="sng" dirty="0">
                <a:solidFill>
                  <a:schemeClr val="tx1">
                    <a:lumMod val="50000"/>
                    <a:lumOff val="50000"/>
                  </a:schemeClr>
                </a:solidFill>
              </a:rPr>
              <a:t>suggests using 4-factor PCC rather than FFP</a:t>
            </a:r>
            <a:r>
              <a:rPr lang="en-CA" sz="2200" dirty="0">
                <a:solidFill>
                  <a:schemeClr val="tx1">
                    <a:lumMod val="50000"/>
                    <a:lumOff val="50000"/>
                  </a:schemeClr>
                </a:solidFill>
              </a:rPr>
              <a:t>, in addition to cessation of VKA and intravenous vitamin K </a:t>
            </a:r>
            <a:r>
              <a:rPr lang="en-CA" sz="2200" i="1" dirty="0">
                <a:solidFill>
                  <a:schemeClr val="tx1">
                    <a:lumMod val="50000"/>
                    <a:lumOff val="50000"/>
                  </a:schemeClr>
                </a:solidFill>
              </a:rPr>
              <a:t>(conditional recommendation, very low certainty)</a:t>
            </a:r>
          </a:p>
        </p:txBody>
      </p:sp>
      <p:graphicFrame>
        <p:nvGraphicFramePr>
          <p:cNvPr id="6" name="Table 5">
            <a:extLst>
              <a:ext uri="{FF2B5EF4-FFF2-40B4-BE49-F238E27FC236}">
                <a16:creationId xmlns:a16="http://schemas.microsoft.com/office/drawing/2014/main" id="{CE4029AD-A2E5-4ED2-BA64-015BFF514188}"/>
              </a:ext>
            </a:extLst>
          </p:cNvPr>
          <p:cNvGraphicFramePr>
            <a:graphicFrameLocks noGrp="1"/>
          </p:cNvGraphicFramePr>
          <p:nvPr>
            <p:extLst>
              <p:ext uri="{D42A27DB-BD31-4B8C-83A1-F6EECF244321}">
                <p14:modId xmlns:p14="http://schemas.microsoft.com/office/powerpoint/2010/main" val="876926879"/>
              </p:ext>
            </p:extLst>
          </p:nvPr>
        </p:nvGraphicFramePr>
        <p:xfrm>
          <a:off x="419101" y="3409983"/>
          <a:ext cx="7696200" cy="2934450"/>
        </p:xfrm>
        <a:graphic>
          <a:graphicData uri="http://schemas.openxmlformats.org/drawingml/2006/table">
            <a:tbl>
              <a:tblPr firstRow="1" bandRow="1">
                <a:tableStyleId>{5940675A-B579-460E-94D1-54222C63F5DA}</a:tableStyleId>
              </a:tblPr>
              <a:tblGrid>
                <a:gridCol w="1643495">
                  <a:extLst>
                    <a:ext uri="{9D8B030D-6E8A-4147-A177-3AD203B41FA5}">
                      <a16:colId xmlns:a16="http://schemas.microsoft.com/office/drawing/2014/main" val="325642109"/>
                    </a:ext>
                  </a:extLst>
                </a:gridCol>
                <a:gridCol w="1606091">
                  <a:extLst>
                    <a:ext uri="{9D8B030D-6E8A-4147-A177-3AD203B41FA5}">
                      <a16:colId xmlns:a16="http://schemas.microsoft.com/office/drawing/2014/main" val="815985156"/>
                    </a:ext>
                  </a:extLst>
                </a:gridCol>
                <a:gridCol w="1709456">
                  <a:extLst>
                    <a:ext uri="{9D8B030D-6E8A-4147-A177-3AD203B41FA5}">
                      <a16:colId xmlns:a16="http://schemas.microsoft.com/office/drawing/2014/main" val="1109489225"/>
                    </a:ext>
                  </a:extLst>
                </a:gridCol>
                <a:gridCol w="2737158">
                  <a:extLst>
                    <a:ext uri="{9D8B030D-6E8A-4147-A177-3AD203B41FA5}">
                      <a16:colId xmlns:a16="http://schemas.microsoft.com/office/drawing/2014/main" val="738517967"/>
                    </a:ext>
                  </a:extLst>
                </a:gridCol>
              </a:tblGrid>
              <a:tr h="317468">
                <a:tc rowSpan="2">
                  <a:txBody>
                    <a:bodyPr/>
                    <a:lstStyle/>
                    <a:p>
                      <a:r>
                        <a:rPr lang="en-CA" sz="1500" b="1" dirty="0">
                          <a:solidFill>
                            <a:schemeClr val="bg1"/>
                          </a:solidFill>
                        </a:rPr>
                        <a:t>Outcomes</a:t>
                      </a:r>
                    </a:p>
                    <a:p>
                      <a:r>
                        <a:rPr lang="en-CA" sz="1500" b="1" dirty="0">
                          <a:solidFill>
                            <a:schemeClr val="bg1"/>
                          </a:solidFill>
                        </a:rPr>
                        <a:t>(Quality of Evidence)</a:t>
                      </a:r>
                    </a:p>
                  </a:txBody>
                  <a:tcPr marL="90705" marR="90705" marT="45353" marB="4535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53E31"/>
                    </a:solidFill>
                  </a:tcPr>
                </a:tc>
                <a:tc rowSpan="2">
                  <a:txBody>
                    <a:bodyPr/>
                    <a:lstStyle/>
                    <a:p>
                      <a:pPr algn="ctr"/>
                      <a:r>
                        <a:rPr lang="en-CA" sz="1500" b="1" dirty="0">
                          <a:solidFill>
                            <a:schemeClr val="bg1"/>
                          </a:solidFill>
                        </a:rPr>
                        <a:t>Relative effect </a:t>
                      </a:r>
                    </a:p>
                    <a:p>
                      <a:pPr algn="ctr"/>
                      <a:r>
                        <a:rPr lang="en-CA" sz="1500" b="1" dirty="0">
                          <a:solidFill>
                            <a:schemeClr val="bg1"/>
                          </a:solidFill>
                        </a:rPr>
                        <a:t>(95% CI)</a:t>
                      </a:r>
                    </a:p>
                  </a:txBody>
                  <a:tcPr marL="90705" marR="90705" marT="45353" marB="4535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53E31"/>
                    </a:solidFill>
                  </a:tcPr>
                </a:tc>
                <a:tc gridSpan="2">
                  <a:txBody>
                    <a:bodyPr/>
                    <a:lstStyle/>
                    <a:p>
                      <a:pPr algn="ctr"/>
                      <a:r>
                        <a:rPr lang="en-CA" sz="1500" b="1" dirty="0">
                          <a:solidFill>
                            <a:schemeClr val="bg1"/>
                          </a:solidFill>
                        </a:rPr>
                        <a:t>Anticipated absolute effects (95% CI)</a:t>
                      </a:r>
                    </a:p>
                  </a:txBody>
                  <a:tcPr marL="90705" marR="90705" marT="45353" marB="4535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53E31"/>
                    </a:solidFill>
                  </a:tcPr>
                </a:tc>
                <a:tc hMerge="1">
                  <a:txBody>
                    <a:bodyPr/>
                    <a:lstStyle/>
                    <a:p>
                      <a:endParaRPr lang="en-CA" sz="2400" dirty="0"/>
                    </a:p>
                  </a:txBody>
                  <a:tcPr/>
                </a:tc>
                <a:extLst>
                  <a:ext uri="{0D108BD9-81ED-4DB2-BD59-A6C34878D82A}">
                    <a16:rowId xmlns:a16="http://schemas.microsoft.com/office/drawing/2014/main" val="3135809784"/>
                  </a:ext>
                </a:extLst>
              </a:tr>
              <a:tr h="453526">
                <a:tc vMerge="1">
                  <a:txBody>
                    <a:bodyPr/>
                    <a:lstStyle/>
                    <a:p>
                      <a:endParaRPr lang="en-CA"/>
                    </a:p>
                  </a:txBody>
                  <a:tcPr/>
                </a:tc>
                <a:tc vMerge="1">
                  <a:txBody>
                    <a:bodyPr/>
                    <a:lstStyle/>
                    <a:p>
                      <a:endParaRPr lang="en-CA"/>
                    </a:p>
                  </a:txBody>
                  <a:tcPr/>
                </a:tc>
                <a:tc>
                  <a:txBody>
                    <a:bodyPr/>
                    <a:lstStyle/>
                    <a:p>
                      <a:pPr algn="ctr"/>
                      <a:r>
                        <a:rPr lang="en-CA" sz="1500" b="0" i="1" dirty="0">
                          <a:solidFill>
                            <a:schemeClr val="tx1">
                              <a:lumMod val="50000"/>
                              <a:lumOff val="50000"/>
                            </a:schemeClr>
                          </a:solidFill>
                        </a:rPr>
                        <a:t>Risk with FFP</a:t>
                      </a:r>
                    </a:p>
                  </a:txBody>
                  <a:tcPr marL="82286" marR="82286" marT="41143" marB="41143"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500" b="0" i="1" dirty="0">
                          <a:solidFill>
                            <a:schemeClr val="tx1">
                              <a:lumMod val="50000"/>
                              <a:lumOff val="50000"/>
                            </a:schemeClr>
                          </a:solidFill>
                        </a:rPr>
                        <a:t>Risk difference with PCC</a:t>
                      </a:r>
                    </a:p>
                  </a:txBody>
                  <a:tcPr marL="82286" marR="82286" marT="41143" marB="41143"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11830735"/>
                  </a:ext>
                </a:extLst>
              </a:tr>
              <a:tr h="535812">
                <a:tc>
                  <a:txBody>
                    <a:bodyPr/>
                    <a:lstStyle/>
                    <a:p>
                      <a:r>
                        <a:rPr lang="en-CA" sz="1500" dirty="0">
                          <a:solidFill>
                            <a:schemeClr val="tx1">
                              <a:lumMod val="50000"/>
                              <a:lumOff val="50000"/>
                            </a:schemeClr>
                          </a:solidFill>
                        </a:rPr>
                        <a:t>     Mortality</a:t>
                      </a:r>
                    </a:p>
                  </a:txBody>
                  <a:tcPr marL="82286" marR="82286" marT="41143" marB="41143"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500" b="1" dirty="0">
                          <a:solidFill>
                            <a:schemeClr val="tx1">
                              <a:lumMod val="50000"/>
                              <a:lumOff val="50000"/>
                            </a:schemeClr>
                          </a:solidFill>
                        </a:rPr>
                        <a:t>RR 0.92</a:t>
                      </a:r>
                    </a:p>
                    <a:p>
                      <a:pPr marL="0" marR="0" lvl="0" indent="0" algn="ctr" defTabSz="914400" rtl="0" eaLnBrk="1" fontAlgn="auto" latinLnBrk="0" hangingPunct="1">
                        <a:lnSpc>
                          <a:spcPct val="100000"/>
                        </a:lnSpc>
                        <a:spcBef>
                          <a:spcPts val="0"/>
                        </a:spcBef>
                        <a:spcAft>
                          <a:spcPts val="0"/>
                        </a:spcAft>
                        <a:buClrTx/>
                        <a:buSzTx/>
                        <a:buFontTx/>
                        <a:buNone/>
                        <a:tabLst/>
                        <a:defRPr/>
                      </a:pPr>
                      <a:r>
                        <a:rPr lang="en-CA" sz="1300" dirty="0">
                          <a:solidFill>
                            <a:schemeClr val="tx1">
                              <a:lumMod val="50000"/>
                              <a:lumOff val="50000"/>
                            </a:schemeClr>
                          </a:solidFill>
                        </a:rPr>
                        <a:t>(0.37 to 2.28)</a:t>
                      </a:r>
                    </a:p>
                  </a:txBody>
                  <a:tcPr marL="82286" marR="82286" marT="41143" marB="41143"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500" dirty="0">
                          <a:solidFill>
                            <a:schemeClr val="tx1">
                              <a:lumMod val="50000"/>
                              <a:lumOff val="50000"/>
                            </a:schemeClr>
                          </a:solidFill>
                        </a:rPr>
                        <a:t>18 of 145 (12.4%)</a:t>
                      </a:r>
                    </a:p>
                  </a:txBody>
                  <a:tcPr marL="82286" marR="82286" marT="41143" marB="41143"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500" b="1" dirty="0">
                          <a:solidFill>
                            <a:schemeClr val="tx1">
                              <a:lumMod val="50000"/>
                              <a:lumOff val="50000"/>
                            </a:schemeClr>
                          </a:solidFill>
                        </a:rPr>
                        <a:t>10 fewer deaths per 1,000</a:t>
                      </a:r>
                    </a:p>
                    <a:p>
                      <a:pPr algn="ctr"/>
                      <a:r>
                        <a:rPr lang="en-CA" sz="1500" b="0" dirty="0">
                          <a:solidFill>
                            <a:schemeClr val="tx1">
                              <a:lumMod val="50000"/>
                              <a:lumOff val="50000"/>
                            </a:schemeClr>
                          </a:solidFill>
                        </a:rPr>
                        <a:t>(78 fewer to 159 more)</a:t>
                      </a:r>
                    </a:p>
                  </a:txBody>
                  <a:tcPr marL="82286" marR="82286" marT="41143" marB="41143"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23598946"/>
                  </a:ext>
                </a:extLst>
              </a:tr>
              <a:tr h="535812">
                <a:tc>
                  <a:txBody>
                    <a:bodyPr/>
                    <a:lstStyle/>
                    <a:p>
                      <a:r>
                        <a:rPr lang="en-CA" sz="1500" dirty="0">
                          <a:solidFill>
                            <a:schemeClr val="tx1">
                              <a:lumMod val="50000"/>
                              <a:lumOff val="50000"/>
                            </a:schemeClr>
                          </a:solidFill>
                        </a:rPr>
                        <a:t>     PE</a:t>
                      </a:r>
                    </a:p>
                  </a:txBody>
                  <a:tcPr marL="82286" marR="82286" marT="41143" marB="41143"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500" b="1" dirty="0">
                          <a:solidFill>
                            <a:schemeClr val="tx1">
                              <a:lumMod val="50000"/>
                              <a:lumOff val="50000"/>
                            </a:schemeClr>
                          </a:solidFill>
                        </a:rPr>
                        <a:t>RR 7.71</a:t>
                      </a:r>
                    </a:p>
                    <a:p>
                      <a:pPr marL="0" marR="0" lvl="0" indent="0" algn="ctr" defTabSz="914400" rtl="0" eaLnBrk="1" fontAlgn="auto" latinLnBrk="0" hangingPunct="1">
                        <a:lnSpc>
                          <a:spcPct val="100000"/>
                        </a:lnSpc>
                        <a:spcBef>
                          <a:spcPts val="0"/>
                        </a:spcBef>
                        <a:spcAft>
                          <a:spcPts val="0"/>
                        </a:spcAft>
                        <a:buClrTx/>
                        <a:buSzTx/>
                        <a:buFontTx/>
                        <a:buNone/>
                        <a:tabLst/>
                        <a:defRPr/>
                      </a:pPr>
                      <a:r>
                        <a:rPr lang="en-CA" sz="1300" dirty="0">
                          <a:solidFill>
                            <a:schemeClr val="tx1">
                              <a:lumMod val="50000"/>
                              <a:lumOff val="50000"/>
                            </a:schemeClr>
                          </a:solidFill>
                        </a:rPr>
                        <a:t>(0.44 to 136.11)</a:t>
                      </a:r>
                    </a:p>
                  </a:txBody>
                  <a:tcPr marL="82286" marR="82286" marT="41143" marB="41143"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500" dirty="0">
                          <a:solidFill>
                            <a:schemeClr val="tx1">
                              <a:lumMod val="50000"/>
                              <a:lumOff val="50000"/>
                            </a:schemeClr>
                          </a:solidFill>
                        </a:rPr>
                        <a:t>0 of 23 (0.0%)</a:t>
                      </a:r>
                    </a:p>
                  </a:txBody>
                  <a:tcPr marL="82286" marR="82286" marT="41143" marB="41143"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500" b="1" dirty="0">
                          <a:solidFill>
                            <a:schemeClr val="tx1">
                              <a:lumMod val="50000"/>
                              <a:lumOff val="50000"/>
                            </a:schemeClr>
                          </a:solidFill>
                        </a:rPr>
                        <a:t>15 more PE per 1,000</a:t>
                      </a:r>
                    </a:p>
                    <a:p>
                      <a:pPr algn="ctr"/>
                      <a:r>
                        <a:rPr lang="en-CA" sz="1500" b="0" dirty="0">
                          <a:solidFill>
                            <a:schemeClr val="tx1">
                              <a:lumMod val="50000"/>
                              <a:lumOff val="50000"/>
                            </a:schemeClr>
                          </a:solidFill>
                        </a:rPr>
                        <a:t>(0 fewer to 0 fewer)</a:t>
                      </a:r>
                    </a:p>
                  </a:txBody>
                  <a:tcPr marL="82286" marR="82286" marT="41143" marB="41143"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030586795"/>
                  </a:ext>
                </a:extLst>
              </a:tr>
              <a:tr h="535812">
                <a:tc>
                  <a:txBody>
                    <a:bodyPr/>
                    <a:lstStyle/>
                    <a:p>
                      <a:r>
                        <a:rPr lang="en-CA" sz="1500" dirty="0">
                          <a:solidFill>
                            <a:schemeClr val="tx1">
                              <a:lumMod val="50000"/>
                              <a:lumOff val="50000"/>
                            </a:schemeClr>
                          </a:solidFill>
                        </a:rPr>
                        <a:t>     </a:t>
                      </a:r>
                      <a:r>
                        <a:rPr lang="en-CA" sz="1500" dirty="0" err="1">
                          <a:solidFill>
                            <a:schemeClr val="tx1">
                              <a:lumMod val="50000"/>
                              <a:lumOff val="50000"/>
                            </a:schemeClr>
                          </a:solidFill>
                        </a:rPr>
                        <a:t>Symp</a:t>
                      </a:r>
                      <a:r>
                        <a:rPr lang="en-CA" sz="1500" dirty="0">
                          <a:solidFill>
                            <a:schemeClr val="tx1">
                              <a:lumMod val="50000"/>
                              <a:lumOff val="50000"/>
                            </a:schemeClr>
                          </a:solidFill>
                        </a:rPr>
                        <a:t>. </a:t>
                      </a:r>
                      <a:r>
                        <a:rPr lang="en-CA" sz="1500" dirty="0" err="1">
                          <a:solidFill>
                            <a:schemeClr val="tx1">
                              <a:lumMod val="50000"/>
                              <a:lumOff val="50000"/>
                            </a:schemeClr>
                          </a:solidFill>
                        </a:rPr>
                        <a:t>Prox</a:t>
                      </a:r>
                      <a:r>
                        <a:rPr lang="en-CA" sz="1500" dirty="0">
                          <a:solidFill>
                            <a:schemeClr val="tx1">
                              <a:lumMod val="50000"/>
                              <a:lumOff val="50000"/>
                            </a:schemeClr>
                          </a:solidFill>
                        </a:rPr>
                        <a:t> DVT</a:t>
                      </a:r>
                    </a:p>
                  </a:txBody>
                  <a:tcPr marL="82286" marR="82286" marT="41143" marB="41143"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500" b="1" dirty="0">
                          <a:solidFill>
                            <a:schemeClr val="tx1">
                              <a:lumMod val="50000"/>
                              <a:lumOff val="50000"/>
                            </a:schemeClr>
                          </a:solidFill>
                        </a:rPr>
                        <a:t>RR 2.57</a:t>
                      </a:r>
                    </a:p>
                    <a:p>
                      <a:pPr algn="ctr"/>
                      <a:r>
                        <a:rPr lang="en-CA" sz="1300" dirty="0">
                          <a:solidFill>
                            <a:schemeClr val="tx1">
                              <a:lumMod val="50000"/>
                              <a:lumOff val="50000"/>
                            </a:schemeClr>
                          </a:solidFill>
                        </a:rPr>
                        <a:t>(0.11 to 60.24)</a:t>
                      </a:r>
                    </a:p>
                  </a:txBody>
                  <a:tcPr marL="82286" marR="82286" marT="41143" marB="41143"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500" dirty="0">
                          <a:solidFill>
                            <a:schemeClr val="tx1">
                              <a:lumMod val="50000"/>
                              <a:lumOff val="50000"/>
                            </a:schemeClr>
                          </a:solidFill>
                        </a:rPr>
                        <a:t>0 of 23 (0.0%)</a:t>
                      </a:r>
                    </a:p>
                  </a:txBody>
                  <a:tcPr marL="82286" marR="82286" marT="41143" marB="41143"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500" b="1" dirty="0">
                          <a:solidFill>
                            <a:schemeClr val="tx1">
                              <a:lumMod val="50000"/>
                              <a:lumOff val="50000"/>
                            </a:schemeClr>
                          </a:solidFill>
                        </a:rPr>
                        <a:t>4 more DVT per 1,000</a:t>
                      </a:r>
                    </a:p>
                    <a:p>
                      <a:pPr algn="ctr"/>
                      <a:r>
                        <a:rPr lang="en-CA" sz="1500" dirty="0">
                          <a:solidFill>
                            <a:schemeClr val="tx1">
                              <a:lumMod val="50000"/>
                              <a:lumOff val="50000"/>
                            </a:schemeClr>
                          </a:solidFill>
                        </a:rPr>
                        <a:t>(2 fewer to 13 more)</a:t>
                      </a:r>
                    </a:p>
                  </a:txBody>
                  <a:tcPr marL="82286" marR="82286" marT="41143" marB="41143"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136894961"/>
                  </a:ext>
                </a:extLst>
              </a:tr>
              <a:tr h="535812">
                <a:tc>
                  <a:txBody>
                    <a:bodyPr/>
                    <a:lstStyle/>
                    <a:p>
                      <a:r>
                        <a:rPr lang="en-CA" sz="1500" dirty="0">
                          <a:solidFill>
                            <a:schemeClr val="tx1">
                              <a:lumMod val="50000"/>
                              <a:lumOff val="50000"/>
                            </a:schemeClr>
                          </a:solidFill>
                        </a:rPr>
                        <a:t>     Major bleeding</a:t>
                      </a:r>
                    </a:p>
                  </a:txBody>
                  <a:tcPr marL="82286" marR="82286" marT="41143" marB="41143"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CA" sz="1500" b="1" dirty="0">
                          <a:solidFill>
                            <a:schemeClr val="tx1">
                              <a:lumMod val="50000"/>
                              <a:lumOff val="50000"/>
                            </a:schemeClr>
                          </a:solidFill>
                        </a:rPr>
                        <a:t>RR 1.34</a:t>
                      </a:r>
                    </a:p>
                    <a:p>
                      <a:pPr marL="0" marR="0" lvl="0" indent="0" algn="ctr" defTabSz="914400" rtl="0" eaLnBrk="1" fontAlgn="auto" latinLnBrk="0" hangingPunct="1">
                        <a:lnSpc>
                          <a:spcPct val="100000"/>
                        </a:lnSpc>
                        <a:spcBef>
                          <a:spcPts val="0"/>
                        </a:spcBef>
                        <a:spcAft>
                          <a:spcPts val="0"/>
                        </a:spcAft>
                        <a:buClrTx/>
                        <a:buSzTx/>
                        <a:buFontTx/>
                        <a:buNone/>
                        <a:tabLst/>
                        <a:defRPr/>
                      </a:pPr>
                      <a:r>
                        <a:rPr lang="en-CA" sz="1300" dirty="0">
                          <a:solidFill>
                            <a:schemeClr val="tx1">
                              <a:lumMod val="50000"/>
                              <a:lumOff val="50000"/>
                            </a:schemeClr>
                          </a:solidFill>
                        </a:rPr>
                        <a:t>(0.78 to 2.29)</a:t>
                      </a:r>
                    </a:p>
                  </a:txBody>
                  <a:tcPr marL="82286" marR="82286" marT="41143" marB="41143"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CA" sz="1500" dirty="0">
                          <a:solidFill>
                            <a:schemeClr val="tx1">
                              <a:lumMod val="50000"/>
                              <a:lumOff val="50000"/>
                            </a:schemeClr>
                          </a:solidFill>
                        </a:rPr>
                        <a:t>12 of 132 (9.1%)</a:t>
                      </a:r>
                    </a:p>
                  </a:txBody>
                  <a:tcPr marL="82286" marR="82286" marT="41143" marB="41143"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CA" sz="1500" b="1" dirty="0">
                          <a:solidFill>
                            <a:schemeClr val="tx1">
                              <a:lumMod val="50000"/>
                              <a:lumOff val="50000"/>
                            </a:schemeClr>
                          </a:solidFill>
                        </a:rPr>
                        <a:t>31 more bleed per 1,000</a:t>
                      </a:r>
                    </a:p>
                    <a:p>
                      <a:pPr algn="ctr"/>
                      <a:r>
                        <a:rPr lang="en-CA" sz="1500" dirty="0">
                          <a:solidFill>
                            <a:schemeClr val="tx1">
                              <a:lumMod val="50000"/>
                              <a:lumOff val="50000"/>
                            </a:schemeClr>
                          </a:solidFill>
                        </a:rPr>
                        <a:t>(20 fewer to 117 more)</a:t>
                      </a:r>
                    </a:p>
                  </a:txBody>
                  <a:tcPr marL="82286" marR="82286" marT="41143" marB="41143"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581336454"/>
                  </a:ext>
                </a:extLst>
              </a:tr>
            </a:tbl>
          </a:graphicData>
        </a:graphic>
      </p:graphicFrame>
      <p:sp>
        <p:nvSpPr>
          <p:cNvPr id="7" name="TextBox 6">
            <a:extLst>
              <a:ext uri="{FF2B5EF4-FFF2-40B4-BE49-F238E27FC236}">
                <a16:creationId xmlns:a16="http://schemas.microsoft.com/office/drawing/2014/main" id="{D4E28177-8F59-4D65-93FC-2626F523DAA6}"/>
              </a:ext>
            </a:extLst>
          </p:cNvPr>
          <p:cNvSpPr txBox="1"/>
          <p:nvPr/>
        </p:nvSpPr>
        <p:spPr>
          <a:xfrm>
            <a:off x="369749" y="2983040"/>
            <a:ext cx="11494363" cy="338554"/>
          </a:xfrm>
          <a:prstGeom prst="rect">
            <a:avLst/>
          </a:prstGeom>
          <a:noFill/>
        </p:spPr>
        <p:txBody>
          <a:bodyPr wrap="square" rtlCol="0">
            <a:spAutoFit/>
          </a:bodyPr>
          <a:lstStyle/>
          <a:p>
            <a:pPr fontAlgn="t"/>
            <a:r>
              <a:rPr lang="en-CA" sz="1600" b="1" dirty="0">
                <a:solidFill>
                  <a:srgbClr val="0070C0"/>
                </a:solidFill>
              </a:rPr>
              <a:t>PCC</a:t>
            </a:r>
            <a:r>
              <a:rPr lang="en-CA" sz="1600" b="1" dirty="0">
                <a:solidFill>
                  <a:schemeClr val="tx1">
                    <a:lumMod val="50000"/>
                    <a:lumOff val="50000"/>
                  </a:schemeClr>
                </a:solidFill>
              </a:rPr>
              <a:t> </a:t>
            </a:r>
            <a:r>
              <a:rPr lang="en-CA" sz="1600" dirty="0">
                <a:solidFill>
                  <a:schemeClr val="tx1">
                    <a:lumMod val="50000"/>
                    <a:lumOff val="50000"/>
                  </a:schemeClr>
                </a:solidFill>
              </a:rPr>
              <a:t>compared with </a:t>
            </a:r>
            <a:r>
              <a:rPr lang="en-CA" sz="1600" b="1" dirty="0">
                <a:solidFill>
                  <a:srgbClr val="0070C0"/>
                </a:solidFill>
              </a:rPr>
              <a:t>FFP</a:t>
            </a:r>
            <a:r>
              <a:rPr lang="en-CA" sz="1600" dirty="0">
                <a:solidFill>
                  <a:schemeClr val="tx1">
                    <a:lumMod val="50000"/>
                    <a:lumOff val="50000"/>
                  </a:schemeClr>
                </a:solidFill>
              </a:rPr>
              <a:t>, in addition to intravenous vitamin K cessation of VKA:</a:t>
            </a:r>
          </a:p>
        </p:txBody>
      </p:sp>
      <p:sp>
        <p:nvSpPr>
          <p:cNvPr id="12" name="TextBox 11">
            <a:extLst>
              <a:ext uri="{FF2B5EF4-FFF2-40B4-BE49-F238E27FC236}">
                <a16:creationId xmlns:a16="http://schemas.microsoft.com/office/drawing/2014/main" id="{442F44DA-60DD-4C6A-A488-6DAE081FB3F4}"/>
              </a:ext>
            </a:extLst>
          </p:cNvPr>
          <p:cNvSpPr txBox="1"/>
          <p:nvPr/>
        </p:nvSpPr>
        <p:spPr>
          <a:xfrm>
            <a:off x="8382000" y="3380947"/>
            <a:ext cx="2857500" cy="1846659"/>
          </a:xfrm>
          <a:prstGeom prst="rect">
            <a:avLst/>
          </a:prstGeom>
          <a:solidFill>
            <a:srgbClr val="FED9B0"/>
          </a:solidFill>
        </p:spPr>
        <p:txBody>
          <a:bodyPr wrap="square" rtlCol="0">
            <a:spAutoFit/>
          </a:bodyPr>
          <a:lstStyle/>
          <a:p>
            <a:r>
              <a:rPr lang="en-CA" sz="1600" b="1" i="1" dirty="0">
                <a:solidFill>
                  <a:schemeClr val="tx1">
                    <a:lumMod val="50000"/>
                    <a:lumOff val="50000"/>
                  </a:schemeClr>
                </a:solidFill>
              </a:rPr>
              <a:t>Given low certainty of effects, other driving factors for PCC recommendation:</a:t>
            </a:r>
          </a:p>
          <a:p>
            <a:pPr marL="342900" indent="-342900">
              <a:buFont typeface="Arial" panose="020B0604020202020204" pitchFamily="34" charset="0"/>
              <a:buChar char="•"/>
            </a:pPr>
            <a:r>
              <a:rPr lang="en-CA" sz="1600" dirty="0">
                <a:solidFill>
                  <a:schemeClr val="tx1">
                    <a:lumMod val="50000"/>
                    <a:lumOff val="50000"/>
                  </a:schemeClr>
                </a:solidFill>
              </a:rPr>
              <a:t>PCC: less volume overload, faster reduction of INR compared with FFP</a:t>
            </a:r>
          </a:p>
          <a:p>
            <a:pPr marL="342900" indent="-342900">
              <a:buFont typeface="Arial" panose="020B0604020202020204" pitchFamily="34" charset="0"/>
              <a:buChar char="•"/>
            </a:pPr>
            <a:r>
              <a:rPr lang="en-CA" sz="1600" dirty="0">
                <a:solidFill>
                  <a:schemeClr val="tx1">
                    <a:lumMod val="50000"/>
                    <a:lumOff val="50000"/>
                  </a:schemeClr>
                </a:solidFill>
              </a:rPr>
              <a:t>PCC easier to administer</a:t>
            </a:r>
          </a:p>
        </p:txBody>
      </p:sp>
      <p:grpSp>
        <p:nvGrpSpPr>
          <p:cNvPr id="21" name="Group 20">
            <a:extLst>
              <a:ext uri="{FF2B5EF4-FFF2-40B4-BE49-F238E27FC236}">
                <a16:creationId xmlns:a16="http://schemas.microsoft.com/office/drawing/2014/main" id="{41B6D3B1-2277-F64C-9584-23C248BE23DC}"/>
              </a:ext>
            </a:extLst>
          </p:cNvPr>
          <p:cNvGrpSpPr/>
          <p:nvPr/>
        </p:nvGrpSpPr>
        <p:grpSpPr>
          <a:xfrm>
            <a:off x="8053457" y="6345076"/>
            <a:ext cx="4138543" cy="276999"/>
            <a:chOff x="6589222" y="6483927"/>
            <a:chExt cx="4138543" cy="276999"/>
          </a:xfrm>
        </p:grpSpPr>
        <p:sp>
          <p:nvSpPr>
            <p:cNvPr id="22" name="TextBox 21">
              <a:extLst>
                <a:ext uri="{FF2B5EF4-FFF2-40B4-BE49-F238E27FC236}">
                  <a16:creationId xmlns:a16="http://schemas.microsoft.com/office/drawing/2014/main" id="{CA6824DB-2F86-264C-9725-1071A3B0D703}"/>
                </a:ext>
              </a:extLst>
            </p:cNvPr>
            <p:cNvSpPr txBox="1"/>
            <p:nvPr/>
          </p:nvSpPr>
          <p:spPr>
            <a:xfrm>
              <a:off x="6589222" y="6483927"/>
              <a:ext cx="4138543" cy="276999"/>
            </a:xfrm>
            <a:prstGeom prst="rect">
              <a:avLst/>
            </a:prstGeom>
            <a:noFill/>
          </p:spPr>
          <p:txBody>
            <a:bodyPr wrap="square" rtlCol="0">
              <a:spAutoFit/>
            </a:bodyPr>
            <a:lstStyle/>
            <a:p>
              <a:r>
                <a:rPr lang="en-CA" sz="1200" dirty="0">
                  <a:solidFill>
                    <a:schemeClr val="tx1">
                      <a:lumMod val="50000"/>
                      <a:lumOff val="50000"/>
                    </a:schemeClr>
                  </a:solidFill>
                </a:rPr>
                <a:t>Quality of Evidence (GRADE): Low        Moderate        Strong</a:t>
              </a:r>
            </a:p>
          </p:txBody>
        </p:sp>
        <p:sp>
          <p:nvSpPr>
            <p:cNvPr id="23" name="Oval 22">
              <a:extLst>
                <a:ext uri="{FF2B5EF4-FFF2-40B4-BE49-F238E27FC236}">
                  <a16:creationId xmlns:a16="http://schemas.microsoft.com/office/drawing/2014/main" id="{D278B529-7517-0C44-9075-E0E6E4377BD6}"/>
                </a:ext>
              </a:extLst>
            </p:cNvPr>
            <p:cNvSpPr/>
            <p:nvPr/>
          </p:nvSpPr>
          <p:spPr>
            <a:xfrm>
              <a:off x="8792203" y="6543279"/>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6E860835-1F22-7F42-86B7-010B531DAFC8}"/>
                </a:ext>
              </a:extLst>
            </p:cNvPr>
            <p:cNvSpPr/>
            <p:nvPr/>
          </p:nvSpPr>
          <p:spPr>
            <a:xfrm>
              <a:off x="9706603" y="6543279"/>
              <a:ext cx="158294" cy="158294"/>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ABD6239-C351-8C4E-8441-DAB507109281}"/>
                </a:ext>
              </a:extLst>
            </p:cNvPr>
            <p:cNvSpPr/>
            <p:nvPr/>
          </p:nvSpPr>
          <p:spPr>
            <a:xfrm>
              <a:off x="10399877" y="6543279"/>
              <a:ext cx="158294" cy="158294"/>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Oval 14">
            <a:extLst>
              <a:ext uri="{FF2B5EF4-FFF2-40B4-BE49-F238E27FC236}">
                <a16:creationId xmlns:a16="http://schemas.microsoft.com/office/drawing/2014/main" id="{70B72FC6-527C-F140-B30B-B77EC9111111}"/>
              </a:ext>
            </a:extLst>
          </p:cNvPr>
          <p:cNvSpPr/>
          <p:nvPr/>
        </p:nvSpPr>
        <p:spPr>
          <a:xfrm>
            <a:off x="501941" y="4370892"/>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810B15DE-190A-F045-8CAE-87425FE25D13}"/>
              </a:ext>
            </a:extLst>
          </p:cNvPr>
          <p:cNvSpPr/>
          <p:nvPr/>
        </p:nvSpPr>
        <p:spPr>
          <a:xfrm>
            <a:off x="501941" y="4914339"/>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E6ECF9FC-791B-0B4D-B571-C67F3D17ADFF}"/>
              </a:ext>
            </a:extLst>
          </p:cNvPr>
          <p:cNvSpPr/>
          <p:nvPr/>
        </p:nvSpPr>
        <p:spPr>
          <a:xfrm>
            <a:off x="501941" y="5456222"/>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A253D7B5-100C-2542-AF46-4744170591F1}"/>
              </a:ext>
            </a:extLst>
          </p:cNvPr>
          <p:cNvSpPr/>
          <p:nvPr/>
        </p:nvSpPr>
        <p:spPr>
          <a:xfrm>
            <a:off x="501941" y="5997229"/>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38675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6" grpId="0" animBg="1"/>
      <p:bldP spid="17" grpId="0" animBg="1"/>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926F7-610E-CC46-96A6-1FAE6EA8D8EA}"/>
              </a:ext>
            </a:extLst>
          </p:cNvPr>
          <p:cNvSpPr>
            <a:spLocks noGrp="1"/>
          </p:cNvSpPr>
          <p:nvPr>
            <p:ph type="title"/>
          </p:nvPr>
        </p:nvSpPr>
        <p:spPr/>
        <p:txBody>
          <a:bodyPr lIns="0" tIns="0" rIns="0" bIns="0"/>
          <a:lstStyle/>
          <a:p>
            <a:r>
              <a:rPr lang="en-US" sz="2800" dirty="0"/>
              <a:t>Clinical Guidelines</a:t>
            </a:r>
          </a:p>
        </p:txBody>
      </p:sp>
      <p:sp>
        <p:nvSpPr>
          <p:cNvPr id="3" name="Content Placeholder 2">
            <a:extLst>
              <a:ext uri="{FF2B5EF4-FFF2-40B4-BE49-F238E27FC236}">
                <a16:creationId xmlns:a16="http://schemas.microsoft.com/office/drawing/2014/main" id="{D6598563-646C-4343-96F0-E7607957F55C}"/>
              </a:ext>
            </a:extLst>
          </p:cNvPr>
          <p:cNvSpPr>
            <a:spLocks noGrp="1"/>
          </p:cNvSpPr>
          <p:nvPr>
            <p:ph idx="1"/>
          </p:nvPr>
        </p:nvSpPr>
        <p:spPr>
          <a:xfrm>
            <a:off x="419100" y="2019300"/>
            <a:ext cx="7333422" cy="4033734"/>
          </a:xfrm>
        </p:spPr>
        <p:txBody>
          <a:bodyPr/>
          <a:lstStyle/>
          <a:p>
            <a:pPr marL="0" indent="0">
              <a:buNone/>
            </a:pPr>
            <a:r>
              <a:rPr lang="en-US" dirty="0"/>
              <a:t>American Society of Hematology 2018 guidelines for management of venous thromboembolism: optimal management of anticoagulation therapy</a:t>
            </a:r>
          </a:p>
          <a:p>
            <a:pPr marL="0" indent="0">
              <a:buNone/>
            </a:pPr>
            <a:endParaRPr lang="en-US" dirty="0"/>
          </a:p>
          <a:p>
            <a:pPr marL="0" indent="0">
              <a:buNone/>
            </a:pPr>
            <a:r>
              <a:rPr lang="en-US" sz="2000" dirty="0"/>
              <a:t>Daniel M. Witt, Robby </a:t>
            </a:r>
            <a:r>
              <a:rPr lang="en-US" sz="2000" dirty="0" err="1"/>
              <a:t>Nieuwlaat</a:t>
            </a:r>
            <a:r>
              <a:rPr lang="en-US" sz="2000" dirty="0"/>
              <a:t>, Nathan P. Clark, Jack Ansell, Anne Holbrook, Jane </a:t>
            </a:r>
            <a:r>
              <a:rPr lang="en-US" sz="2000" dirty="0" err="1"/>
              <a:t>Skov</a:t>
            </a:r>
            <a:r>
              <a:rPr lang="en-US" sz="2000" dirty="0"/>
              <a:t>, Nadine Shehab, Juliet Mock, Tarra Myers,</a:t>
            </a:r>
            <a:r>
              <a:rPr lang="en-US" sz="2000" baseline="30000" dirty="0"/>
              <a:t> </a:t>
            </a:r>
            <a:r>
              <a:rPr lang="en-US" sz="2000" dirty="0"/>
              <a:t>Francesco </a:t>
            </a:r>
            <a:r>
              <a:rPr lang="en-US" sz="2000" dirty="0" err="1"/>
              <a:t>Dentali</a:t>
            </a:r>
            <a:r>
              <a:rPr lang="en-US" sz="2000" dirty="0"/>
              <a:t>, Mark A. Crowther, Arnav Agarwal, </a:t>
            </a:r>
            <a:r>
              <a:rPr lang="en-US" sz="2000" dirty="0" err="1"/>
              <a:t>Meha</a:t>
            </a:r>
            <a:r>
              <a:rPr lang="en-US" sz="2000" dirty="0"/>
              <a:t> Bhatt, </a:t>
            </a:r>
            <a:r>
              <a:rPr lang="en-US" sz="2000" dirty="0" err="1"/>
              <a:t>Rasha</a:t>
            </a:r>
            <a:r>
              <a:rPr lang="en-US" sz="2000" dirty="0"/>
              <a:t> Khatib, John J. Riva, Yuan Zhang, and Gordon </a:t>
            </a:r>
            <a:r>
              <a:rPr lang="en-US" sz="2000" dirty="0" err="1"/>
              <a:t>Guyatt</a:t>
            </a:r>
            <a:endParaRPr lang="en-US" sz="2000" baseline="30000" dirty="0"/>
          </a:p>
          <a:p>
            <a:pPr marL="0" indent="0">
              <a:buNone/>
            </a:pPr>
            <a:endParaRPr lang="en-US" dirty="0"/>
          </a:p>
        </p:txBody>
      </p:sp>
      <p:pic>
        <p:nvPicPr>
          <p:cNvPr id="5" name="Picture 4">
            <a:extLst>
              <a:ext uri="{FF2B5EF4-FFF2-40B4-BE49-F238E27FC236}">
                <a16:creationId xmlns:a16="http://schemas.microsoft.com/office/drawing/2014/main" id="{91140B46-B246-F24C-9352-1886CD64D4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0" y="2022128"/>
            <a:ext cx="3209775" cy="4228414"/>
          </a:xfrm>
          <a:prstGeom prst="rect">
            <a:avLst/>
          </a:prstGeom>
          <a:ln>
            <a:solidFill>
              <a:schemeClr val="accent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347447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5D7BA-9417-4A77-A962-BD4FBB579F82}"/>
              </a:ext>
            </a:extLst>
          </p:cNvPr>
          <p:cNvSpPr>
            <a:spLocks noGrp="1"/>
          </p:cNvSpPr>
          <p:nvPr>
            <p:ph type="title"/>
          </p:nvPr>
        </p:nvSpPr>
        <p:spPr>
          <a:xfrm>
            <a:off x="419100" y="1340569"/>
            <a:ext cx="10972800" cy="713539"/>
          </a:xfrm>
        </p:spPr>
        <p:txBody>
          <a:bodyPr lIns="0" tIns="0" rIns="0" bIns="0"/>
          <a:lstStyle/>
          <a:p>
            <a:r>
              <a:rPr lang="en-CA" sz="2800" b="1" dirty="0"/>
              <a:t>Case 1:</a:t>
            </a:r>
            <a:r>
              <a:rPr lang="en-CA" sz="2800" dirty="0"/>
              <a:t> Summary</a:t>
            </a:r>
          </a:p>
        </p:txBody>
      </p:sp>
      <p:sp>
        <p:nvSpPr>
          <p:cNvPr id="4" name="TextBox 3">
            <a:extLst>
              <a:ext uri="{FF2B5EF4-FFF2-40B4-BE49-F238E27FC236}">
                <a16:creationId xmlns:a16="http://schemas.microsoft.com/office/drawing/2014/main" id="{1F308EEF-EBA2-4416-ACDE-3B35F899E6EA}"/>
              </a:ext>
            </a:extLst>
          </p:cNvPr>
          <p:cNvSpPr txBox="1"/>
          <p:nvPr/>
        </p:nvSpPr>
        <p:spPr>
          <a:xfrm>
            <a:off x="419100" y="2269062"/>
            <a:ext cx="11097986" cy="830997"/>
          </a:xfrm>
          <a:prstGeom prst="rect">
            <a:avLst/>
          </a:prstGeom>
          <a:solidFill>
            <a:srgbClr val="FED9B0">
              <a:alpha val="76078"/>
            </a:srgbClr>
          </a:solidFill>
        </p:spPr>
        <p:txBody>
          <a:bodyPr wrap="square" rtlCol="0">
            <a:spAutoFit/>
          </a:bodyPr>
          <a:lstStyle/>
          <a:p>
            <a:r>
              <a:rPr lang="en-CA" sz="2400" dirty="0">
                <a:solidFill>
                  <a:schemeClr val="tx1">
                    <a:lumMod val="50000"/>
                    <a:lumOff val="50000"/>
                  </a:schemeClr>
                </a:solidFill>
              </a:rPr>
              <a:t>Dosing of LMWH in obese individuals should be based on actual body weight. Peak anti-factor </a:t>
            </a:r>
            <a:r>
              <a:rPr lang="en-CA" sz="2400" dirty="0" err="1">
                <a:solidFill>
                  <a:schemeClr val="tx1">
                    <a:lumMod val="50000"/>
                    <a:lumOff val="50000"/>
                  </a:schemeClr>
                </a:solidFill>
              </a:rPr>
              <a:t>Xa</a:t>
            </a:r>
            <a:r>
              <a:rPr lang="en-CA" sz="2400" dirty="0">
                <a:solidFill>
                  <a:schemeClr val="tx1">
                    <a:lumMod val="50000"/>
                    <a:lumOff val="50000"/>
                  </a:schemeClr>
                </a:solidFill>
              </a:rPr>
              <a:t> concentrations are not helpful</a:t>
            </a:r>
          </a:p>
        </p:txBody>
      </p:sp>
      <p:sp>
        <p:nvSpPr>
          <p:cNvPr id="6" name="TextBox 5">
            <a:extLst>
              <a:ext uri="{FF2B5EF4-FFF2-40B4-BE49-F238E27FC236}">
                <a16:creationId xmlns:a16="http://schemas.microsoft.com/office/drawing/2014/main" id="{3669F80F-F834-4045-85E9-B1F9F8F069EA}"/>
              </a:ext>
            </a:extLst>
          </p:cNvPr>
          <p:cNvSpPr txBox="1"/>
          <p:nvPr/>
        </p:nvSpPr>
        <p:spPr>
          <a:xfrm>
            <a:off x="419101" y="3345070"/>
            <a:ext cx="11097986" cy="1200329"/>
          </a:xfrm>
          <a:prstGeom prst="rect">
            <a:avLst/>
          </a:prstGeom>
          <a:solidFill>
            <a:srgbClr val="FED9B0"/>
          </a:solidFill>
        </p:spPr>
        <p:txBody>
          <a:bodyPr wrap="square" rtlCol="0">
            <a:spAutoFit/>
          </a:bodyPr>
          <a:lstStyle/>
          <a:p>
            <a:r>
              <a:rPr lang="en-CA" sz="2400" dirty="0">
                <a:solidFill>
                  <a:schemeClr val="tx1">
                    <a:lumMod val="50000"/>
                    <a:lumOff val="50000"/>
                  </a:schemeClr>
                </a:solidFill>
              </a:rPr>
              <a:t>In individuals on VKA who are at low to moderate risk of VTE recurrence, bridging anticoagulation for invasive procedures increases bleeding without reducing VTE, and is not recommended</a:t>
            </a:r>
          </a:p>
        </p:txBody>
      </p:sp>
      <p:sp>
        <p:nvSpPr>
          <p:cNvPr id="9" name="TextBox 8">
            <a:extLst>
              <a:ext uri="{FF2B5EF4-FFF2-40B4-BE49-F238E27FC236}">
                <a16:creationId xmlns:a16="http://schemas.microsoft.com/office/drawing/2014/main" id="{8D29FDD8-AEC6-4E3E-ADEA-A4D892E45FC4}"/>
              </a:ext>
            </a:extLst>
          </p:cNvPr>
          <p:cNvSpPr txBox="1"/>
          <p:nvPr/>
        </p:nvSpPr>
        <p:spPr>
          <a:xfrm>
            <a:off x="419101" y="4790929"/>
            <a:ext cx="11097986" cy="830997"/>
          </a:xfrm>
          <a:prstGeom prst="rect">
            <a:avLst/>
          </a:prstGeom>
          <a:solidFill>
            <a:srgbClr val="FDC17B"/>
          </a:solidFill>
        </p:spPr>
        <p:txBody>
          <a:bodyPr wrap="square" rtlCol="0">
            <a:spAutoFit/>
          </a:bodyPr>
          <a:lstStyle/>
          <a:p>
            <a:r>
              <a:rPr lang="en-CA" sz="2400" dirty="0">
                <a:solidFill>
                  <a:schemeClr val="tx1">
                    <a:lumMod val="50000"/>
                    <a:lumOff val="50000"/>
                  </a:schemeClr>
                </a:solidFill>
              </a:rPr>
              <a:t>Individuals taking VKA who have life-threatening bleeding should receive PCC (not FFP) in addition to intravenous vitamin K</a:t>
            </a:r>
          </a:p>
        </p:txBody>
      </p:sp>
    </p:spTree>
    <p:extLst>
      <p:ext uri="{BB962C8B-B14F-4D97-AF65-F5344CB8AC3E}">
        <p14:creationId xmlns:p14="http://schemas.microsoft.com/office/powerpoint/2010/main" val="6326067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37DBE-1FC1-4A5C-AF5D-12ADDFF489A0}"/>
              </a:ext>
            </a:extLst>
          </p:cNvPr>
          <p:cNvSpPr>
            <a:spLocks noGrp="1"/>
          </p:cNvSpPr>
          <p:nvPr>
            <p:ph type="title"/>
          </p:nvPr>
        </p:nvSpPr>
        <p:spPr>
          <a:xfrm>
            <a:off x="429986" y="1340569"/>
            <a:ext cx="10972800" cy="713539"/>
          </a:xfrm>
        </p:spPr>
        <p:txBody>
          <a:bodyPr lIns="0" tIns="0" rIns="0" bIns="0"/>
          <a:lstStyle/>
          <a:p>
            <a:r>
              <a:rPr lang="en-CA" sz="2800" b="1" dirty="0"/>
              <a:t>Case 2: </a:t>
            </a:r>
            <a:r>
              <a:rPr lang="en-CA" sz="2800" dirty="0"/>
              <a:t>Managing DOAC-associated bleeding</a:t>
            </a:r>
          </a:p>
        </p:txBody>
      </p:sp>
      <p:sp>
        <p:nvSpPr>
          <p:cNvPr id="3" name="Content Placeholder 2">
            <a:extLst>
              <a:ext uri="{FF2B5EF4-FFF2-40B4-BE49-F238E27FC236}">
                <a16:creationId xmlns:a16="http://schemas.microsoft.com/office/drawing/2014/main" id="{5892CFE8-9DEB-4D59-8C10-2A204532AC73}"/>
              </a:ext>
            </a:extLst>
          </p:cNvPr>
          <p:cNvSpPr>
            <a:spLocks noGrp="1"/>
          </p:cNvSpPr>
          <p:nvPr>
            <p:ph idx="1"/>
          </p:nvPr>
        </p:nvSpPr>
        <p:spPr>
          <a:xfrm>
            <a:off x="429986" y="2362200"/>
            <a:ext cx="10972800" cy="3954624"/>
          </a:xfrm>
        </p:spPr>
        <p:txBody>
          <a:bodyPr>
            <a:noAutofit/>
          </a:bodyPr>
          <a:lstStyle/>
          <a:p>
            <a:pPr marL="0" indent="0">
              <a:buNone/>
            </a:pPr>
            <a:r>
              <a:rPr lang="en-CA" sz="2400" dirty="0"/>
              <a:t>70 year old male on </a:t>
            </a:r>
            <a:r>
              <a:rPr lang="en-CA" sz="2400" b="1" dirty="0">
                <a:solidFill>
                  <a:srgbClr val="5388AE"/>
                </a:solidFill>
              </a:rPr>
              <a:t>rivaroxaban 20 mg daily</a:t>
            </a:r>
            <a:r>
              <a:rPr lang="en-CA" sz="2400" b="1" dirty="0"/>
              <a:t> </a:t>
            </a:r>
            <a:r>
              <a:rPr lang="en-CA" sz="2400" dirty="0"/>
              <a:t>for VTE prevention after recurrent unprovoked pulmonary emboli.</a:t>
            </a:r>
          </a:p>
          <a:p>
            <a:pPr marL="0" indent="0">
              <a:buNone/>
            </a:pPr>
            <a:r>
              <a:rPr lang="en-CA" sz="2400" b="1" dirty="0">
                <a:solidFill>
                  <a:srgbClr val="E53E31"/>
                </a:solidFill>
              </a:rPr>
              <a:t>Past History: </a:t>
            </a:r>
            <a:r>
              <a:rPr lang="en-CA" sz="2400" dirty="0"/>
              <a:t>Hypertension, Epilepsy (in remission, off anti-seizure medications x 5 years)</a:t>
            </a:r>
            <a:endParaRPr lang="en-CA" sz="2400" b="1" dirty="0"/>
          </a:p>
          <a:p>
            <a:pPr marL="0" indent="0">
              <a:buNone/>
            </a:pPr>
            <a:r>
              <a:rPr lang="en-CA" sz="2400" b="1" dirty="0">
                <a:solidFill>
                  <a:srgbClr val="E53E31"/>
                </a:solidFill>
              </a:rPr>
              <a:t>Seen in the Emergency Department with: </a:t>
            </a:r>
          </a:p>
          <a:p>
            <a:pPr marL="0" indent="0">
              <a:buNone/>
            </a:pPr>
            <a:r>
              <a:rPr lang="en-CA" sz="2400" dirty="0"/>
              <a:t>Frequent melena x 48 hours. Last dose of rivaroxaban was 4 hours ago.</a:t>
            </a:r>
          </a:p>
          <a:p>
            <a:pPr marL="0" indent="0">
              <a:buNone/>
            </a:pPr>
            <a:r>
              <a:rPr lang="en-CA" sz="2400" dirty="0"/>
              <a:t>Hemoglobin has dropped from 12.0 g/dL (2 months ago) to 6.0 g/dL today. Blood pressure is 95/60, heart rate is 115 beats per minute</a:t>
            </a:r>
          </a:p>
          <a:p>
            <a:pPr marL="0" indent="0">
              <a:buNone/>
            </a:pPr>
            <a:r>
              <a:rPr lang="en-CA" sz="2400" b="1" dirty="0">
                <a:solidFill>
                  <a:srgbClr val="E53E31"/>
                </a:solidFill>
              </a:rPr>
              <a:t>Diagnosis: </a:t>
            </a:r>
            <a:r>
              <a:rPr lang="en-CA" sz="2400" b="1" dirty="0"/>
              <a:t>Upper GI bleeding exacerbated by rivaroxaban</a:t>
            </a:r>
          </a:p>
        </p:txBody>
      </p:sp>
    </p:spTree>
    <p:extLst>
      <p:ext uri="{BB962C8B-B14F-4D97-AF65-F5344CB8AC3E}">
        <p14:creationId xmlns:p14="http://schemas.microsoft.com/office/powerpoint/2010/main" val="39746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C5A2E2-2418-4A9F-BB60-6BEB0FFA2B24}"/>
              </a:ext>
            </a:extLst>
          </p:cNvPr>
          <p:cNvSpPr>
            <a:spLocks noGrp="1"/>
          </p:cNvSpPr>
          <p:nvPr>
            <p:ph idx="1"/>
          </p:nvPr>
        </p:nvSpPr>
        <p:spPr>
          <a:xfrm>
            <a:off x="419100" y="1866900"/>
            <a:ext cx="10972800" cy="3954624"/>
          </a:xfrm>
        </p:spPr>
        <p:txBody>
          <a:bodyPr>
            <a:noAutofit/>
          </a:bodyPr>
          <a:lstStyle/>
          <a:p>
            <a:pPr marL="0" indent="0">
              <a:buNone/>
            </a:pPr>
            <a:r>
              <a:rPr lang="en-CA" sz="2400" b="1" dirty="0">
                <a:solidFill>
                  <a:schemeClr val="tx1">
                    <a:lumMod val="50000"/>
                    <a:lumOff val="50000"/>
                  </a:schemeClr>
                </a:solidFill>
              </a:rPr>
              <a:t>Your patient is presenting with acute, life-threatening upper GI bleeding while on an oral direct </a:t>
            </a:r>
            <a:r>
              <a:rPr lang="en-CA" sz="2400" b="1" dirty="0" err="1">
                <a:solidFill>
                  <a:schemeClr val="tx1">
                    <a:lumMod val="50000"/>
                    <a:lumOff val="50000"/>
                  </a:schemeClr>
                </a:solidFill>
              </a:rPr>
              <a:t>Xa</a:t>
            </a:r>
            <a:r>
              <a:rPr lang="en-CA" sz="2400" b="1" dirty="0">
                <a:solidFill>
                  <a:schemeClr val="tx1">
                    <a:lumMod val="50000"/>
                    <a:lumOff val="50000"/>
                  </a:schemeClr>
                </a:solidFill>
              </a:rPr>
              <a:t> inhibitor. </a:t>
            </a:r>
          </a:p>
          <a:p>
            <a:pPr marL="0" indent="0">
              <a:buNone/>
            </a:pPr>
            <a:r>
              <a:rPr lang="en-CA" sz="2400" b="1" dirty="0">
                <a:solidFill>
                  <a:schemeClr val="tx1">
                    <a:lumMod val="50000"/>
                    <a:lumOff val="50000"/>
                  </a:schemeClr>
                </a:solidFill>
              </a:rPr>
              <a:t>What management would you suggest for his DOAC-associated bleeding?</a:t>
            </a:r>
          </a:p>
          <a:p>
            <a:pPr marL="0" indent="0">
              <a:buNone/>
            </a:pPr>
            <a:endParaRPr lang="en-CA" sz="2400" dirty="0">
              <a:solidFill>
                <a:schemeClr val="tx1">
                  <a:lumMod val="50000"/>
                  <a:lumOff val="50000"/>
                </a:schemeClr>
              </a:solidFill>
            </a:endParaRPr>
          </a:p>
          <a:p>
            <a:pPr marL="514350" indent="-514350">
              <a:buAutoNum type="alphaUcPeriod"/>
            </a:pPr>
            <a:r>
              <a:rPr lang="en-CA" sz="2400" dirty="0">
                <a:solidFill>
                  <a:schemeClr val="tx1">
                    <a:lumMod val="50000"/>
                    <a:lumOff val="50000"/>
                  </a:schemeClr>
                </a:solidFill>
              </a:rPr>
              <a:t>Cessation of </a:t>
            </a:r>
            <a:r>
              <a:rPr lang="en-CA" sz="2400" dirty="0" err="1">
                <a:solidFill>
                  <a:schemeClr val="tx1">
                    <a:lumMod val="50000"/>
                    <a:lumOff val="50000"/>
                  </a:schemeClr>
                </a:solidFill>
              </a:rPr>
              <a:t>Xa</a:t>
            </a:r>
            <a:r>
              <a:rPr lang="en-CA" sz="2400" dirty="0">
                <a:solidFill>
                  <a:schemeClr val="tx1">
                    <a:lumMod val="50000"/>
                    <a:lumOff val="50000"/>
                  </a:schemeClr>
                </a:solidFill>
              </a:rPr>
              <a:t> inhibitor only</a:t>
            </a:r>
          </a:p>
          <a:p>
            <a:pPr marL="514350" indent="-514350">
              <a:buAutoNum type="alphaUcPeriod"/>
            </a:pPr>
            <a:r>
              <a:rPr lang="en-CA" sz="2400" dirty="0">
                <a:solidFill>
                  <a:schemeClr val="tx1">
                    <a:lumMod val="50000"/>
                    <a:lumOff val="50000"/>
                  </a:schemeClr>
                </a:solidFill>
              </a:rPr>
              <a:t>4-factor Prothrombin Complex Concentrate</a:t>
            </a:r>
          </a:p>
          <a:p>
            <a:pPr marL="514350" indent="-514350">
              <a:buAutoNum type="alphaUcPeriod"/>
            </a:pPr>
            <a:r>
              <a:rPr lang="en-CA" sz="2400" dirty="0">
                <a:solidFill>
                  <a:schemeClr val="tx1">
                    <a:lumMod val="50000"/>
                    <a:lumOff val="50000"/>
                  </a:schemeClr>
                </a:solidFill>
              </a:rPr>
              <a:t>Coagulation factor </a:t>
            </a:r>
            <a:r>
              <a:rPr lang="en-CA" sz="2400" dirty="0" err="1">
                <a:solidFill>
                  <a:schemeClr val="tx1">
                    <a:lumMod val="50000"/>
                    <a:lumOff val="50000"/>
                  </a:schemeClr>
                </a:solidFill>
              </a:rPr>
              <a:t>Xa</a:t>
            </a:r>
            <a:r>
              <a:rPr lang="en-CA" sz="2400" dirty="0">
                <a:solidFill>
                  <a:schemeClr val="tx1">
                    <a:lumMod val="50000"/>
                    <a:lumOff val="50000"/>
                  </a:schemeClr>
                </a:solidFill>
              </a:rPr>
              <a:t> (recombinant) – </a:t>
            </a:r>
            <a:r>
              <a:rPr lang="en-CA" sz="2400" dirty="0" err="1">
                <a:solidFill>
                  <a:schemeClr val="tx1">
                    <a:lumMod val="50000"/>
                    <a:lumOff val="50000"/>
                  </a:schemeClr>
                </a:solidFill>
              </a:rPr>
              <a:t>andexanet</a:t>
            </a:r>
            <a:endParaRPr lang="en-CA" sz="2400" dirty="0">
              <a:solidFill>
                <a:schemeClr val="tx1">
                  <a:lumMod val="50000"/>
                  <a:lumOff val="50000"/>
                </a:schemeClr>
              </a:solidFill>
            </a:endParaRPr>
          </a:p>
          <a:p>
            <a:pPr marL="514350" indent="-514350">
              <a:buAutoNum type="alphaUcPeriod"/>
            </a:pPr>
            <a:r>
              <a:rPr lang="en-CA" sz="2400" dirty="0">
                <a:solidFill>
                  <a:schemeClr val="tx1">
                    <a:lumMod val="50000"/>
                    <a:lumOff val="50000"/>
                  </a:schemeClr>
                </a:solidFill>
              </a:rPr>
              <a:t>Fresh Frozen Plasma</a:t>
            </a:r>
          </a:p>
          <a:p>
            <a:pPr marL="514350" indent="-514350">
              <a:buAutoNum type="alphaUcPeriod"/>
            </a:pPr>
            <a:r>
              <a:rPr lang="en-CA" sz="2400" dirty="0" err="1">
                <a:solidFill>
                  <a:schemeClr val="tx1">
                    <a:lumMod val="50000"/>
                    <a:lumOff val="50000"/>
                  </a:schemeClr>
                </a:solidFill>
              </a:rPr>
              <a:t>Idarucizumab</a:t>
            </a:r>
            <a:endParaRPr lang="en-CA" sz="2400" dirty="0">
              <a:solidFill>
                <a:schemeClr val="tx1">
                  <a:lumMod val="50000"/>
                  <a:lumOff val="50000"/>
                </a:schemeClr>
              </a:solidFill>
            </a:endParaRPr>
          </a:p>
        </p:txBody>
      </p:sp>
      <p:sp>
        <p:nvSpPr>
          <p:cNvPr id="4" name="Rectangle 3">
            <a:extLst>
              <a:ext uri="{FF2B5EF4-FFF2-40B4-BE49-F238E27FC236}">
                <a16:creationId xmlns:a16="http://schemas.microsoft.com/office/drawing/2014/main" id="{99BAD767-7BAB-4B53-9712-EA8DCDE89366}"/>
              </a:ext>
            </a:extLst>
          </p:cNvPr>
          <p:cNvSpPr/>
          <p:nvPr/>
        </p:nvSpPr>
        <p:spPr>
          <a:xfrm>
            <a:off x="273960" y="3479801"/>
            <a:ext cx="7229499" cy="131955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759496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FB33BCF-E393-4961-BBFB-BF907C800025}"/>
              </a:ext>
            </a:extLst>
          </p:cNvPr>
          <p:cNvSpPr txBox="1">
            <a:spLocks/>
          </p:cNvSpPr>
          <p:nvPr/>
        </p:nvSpPr>
        <p:spPr>
          <a:xfrm>
            <a:off x="400122" y="2019300"/>
            <a:ext cx="10991778" cy="2622148"/>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2000" dirty="0">
                <a:solidFill>
                  <a:schemeClr val="tx1">
                    <a:lumMod val="50000"/>
                    <a:lumOff val="50000"/>
                  </a:schemeClr>
                </a:solidFill>
              </a:rPr>
              <a:t>For patients with </a:t>
            </a:r>
            <a:r>
              <a:rPr lang="en-CA" sz="2000" b="1" dirty="0">
                <a:solidFill>
                  <a:srgbClr val="E53E31"/>
                </a:solidFill>
              </a:rPr>
              <a:t>life-threatening bleeding </a:t>
            </a:r>
            <a:r>
              <a:rPr lang="en-CA" sz="2000" dirty="0">
                <a:solidFill>
                  <a:schemeClr val="tx1">
                    <a:lumMod val="50000"/>
                    <a:lumOff val="50000"/>
                  </a:schemeClr>
                </a:solidFill>
              </a:rPr>
              <a:t>during oral direct </a:t>
            </a:r>
            <a:r>
              <a:rPr lang="en-CA" sz="2000" dirty="0" err="1">
                <a:solidFill>
                  <a:schemeClr val="tx1">
                    <a:lumMod val="50000"/>
                    <a:lumOff val="50000"/>
                  </a:schemeClr>
                </a:solidFill>
              </a:rPr>
              <a:t>Xa</a:t>
            </a:r>
            <a:r>
              <a:rPr lang="en-CA" sz="2000" dirty="0">
                <a:solidFill>
                  <a:schemeClr val="tx1">
                    <a:lumMod val="50000"/>
                    <a:lumOff val="50000"/>
                  </a:schemeClr>
                </a:solidFill>
              </a:rPr>
              <a:t> inhibitor treatment for VTE: </a:t>
            </a:r>
          </a:p>
          <a:p>
            <a:pPr lvl="1"/>
            <a:endParaRPr lang="en-CA" sz="2000" dirty="0">
              <a:solidFill>
                <a:schemeClr val="tx1">
                  <a:lumMod val="50000"/>
                  <a:lumOff val="50000"/>
                </a:schemeClr>
              </a:solidFill>
            </a:endParaRPr>
          </a:p>
          <a:p>
            <a:pPr lvl="1"/>
            <a:r>
              <a:rPr lang="en-CA" sz="2000" dirty="0">
                <a:solidFill>
                  <a:schemeClr val="tx1">
                    <a:lumMod val="50000"/>
                    <a:lumOff val="50000"/>
                  </a:schemeClr>
                </a:solidFill>
              </a:rPr>
              <a:t>The panel suggests using </a:t>
            </a:r>
            <a:r>
              <a:rPr lang="en-CA" sz="2000" b="1" u="sng" dirty="0">
                <a:solidFill>
                  <a:schemeClr val="tx1">
                    <a:lumMod val="50000"/>
                    <a:lumOff val="50000"/>
                  </a:schemeClr>
                </a:solidFill>
              </a:rPr>
              <a:t>either 4-factor PCC as an addition to cessation of the DOAC,</a:t>
            </a:r>
            <a:r>
              <a:rPr lang="en-CA" sz="2000" dirty="0">
                <a:solidFill>
                  <a:schemeClr val="tx1">
                    <a:lumMod val="50000"/>
                    <a:lumOff val="50000"/>
                  </a:schemeClr>
                </a:solidFill>
              </a:rPr>
              <a:t> or </a:t>
            </a:r>
            <a:r>
              <a:rPr lang="en-CA" sz="2000" b="1" u="sng" dirty="0">
                <a:solidFill>
                  <a:schemeClr val="tx1">
                    <a:lumMod val="50000"/>
                    <a:lumOff val="50000"/>
                  </a:schemeClr>
                </a:solidFill>
              </a:rPr>
              <a:t>cessation of the DOAC alone</a:t>
            </a:r>
            <a:r>
              <a:rPr lang="en-CA" sz="2000" b="1" i="1" dirty="0">
                <a:solidFill>
                  <a:schemeClr val="tx1">
                    <a:lumMod val="50000"/>
                    <a:lumOff val="50000"/>
                  </a:schemeClr>
                </a:solidFill>
              </a:rPr>
              <a:t> </a:t>
            </a:r>
            <a:r>
              <a:rPr lang="en-CA" sz="2000" i="1" dirty="0">
                <a:solidFill>
                  <a:schemeClr val="tx1">
                    <a:lumMod val="50000"/>
                    <a:lumOff val="50000"/>
                  </a:schemeClr>
                </a:solidFill>
              </a:rPr>
              <a:t>(conditional recommendation, very low certainty)</a:t>
            </a:r>
          </a:p>
          <a:p>
            <a:pPr lvl="1"/>
            <a:endParaRPr lang="en-CA" sz="2000" dirty="0">
              <a:solidFill>
                <a:schemeClr val="tx1">
                  <a:lumMod val="50000"/>
                  <a:lumOff val="50000"/>
                </a:schemeClr>
              </a:solidFill>
            </a:endParaRPr>
          </a:p>
          <a:p>
            <a:pPr lvl="1"/>
            <a:r>
              <a:rPr lang="en-CA" sz="2000" dirty="0">
                <a:solidFill>
                  <a:schemeClr val="tx1">
                    <a:lumMod val="50000"/>
                    <a:lumOff val="50000"/>
                  </a:schemeClr>
                </a:solidFill>
              </a:rPr>
              <a:t>The panel suggests using</a:t>
            </a:r>
            <a:r>
              <a:rPr lang="en-CA" sz="2000" b="1" dirty="0">
                <a:solidFill>
                  <a:schemeClr val="tx1">
                    <a:lumMod val="50000"/>
                    <a:lumOff val="50000"/>
                  </a:schemeClr>
                </a:solidFill>
              </a:rPr>
              <a:t> </a:t>
            </a:r>
            <a:r>
              <a:rPr lang="en-CA" sz="2000" b="1" u="sng" dirty="0">
                <a:solidFill>
                  <a:schemeClr val="tx1">
                    <a:lumMod val="50000"/>
                    <a:lumOff val="50000"/>
                  </a:schemeClr>
                </a:solidFill>
              </a:rPr>
              <a:t>coagulation factor </a:t>
            </a:r>
            <a:r>
              <a:rPr lang="en-CA" sz="2000" b="1" u="sng" dirty="0" err="1">
                <a:solidFill>
                  <a:schemeClr val="tx1">
                    <a:lumMod val="50000"/>
                    <a:lumOff val="50000"/>
                  </a:schemeClr>
                </a:solidFill>
              </a:rPr>
              <a:t>Xa</a:t>
            </a:r>
            <a:r>
              <a:rPr lang="en-CA" sz="2000" b="1" u="sng" dirty="0">
                <a:solidFill>
                  <a:schemeClr val="tx1">
                    <a:lumMod val="50000"/>
                    <a:lumOff val="50000"/>
                  </a:schemeClr>
                </a:solidFill>
              </a:rPr>
              <a:t> (recombinant) in addition to cessation of the DOAC</a:t>
            </a:r>
            <a:r>
              <a:rPr lang="en-CA" sz="2000" dirty="0">
                <a:solidFill>
                  <a:schemeClr val="tx1">
                    <a:lumMod val="50000"/>
                    <a:lumOff val="50000"/>
                  </a:schemeClr>
                </a:solidFill>
              </a:rPr>
              <a:t>, rather than no coagulation factor </a:t>
            </a:r>
            <a:r>
              <a:rPr lang="en-CA" sz="2000" dirty="0" err="1">
                <a:solidFill>
                  <a:schemeClr val="tx1">
                    <a:lumMod val="50000"/>
                    <a:lumOff val="50000"/>
                  </a:schemeClr>
                </a:solidFill>
              </a:rPr>
              <a:t>Xa</a:t>
            </a:r>
            <a:r>
              <a:rPr lang="en-CA" sz="2000" dirty="0">
                <a:solidFill>
                  <a:schemeClr val="tx1">
                    <a:lumMod val="50000"/>
                    <a:lumOff val="50000"/>
                  </a:schemeClr>
                </a:solidFill>
              </a:rPr>
              <a:t> (recombinant) </a:t>
            </a:r>
            <a:r>
              <a:rPr lang="en-CA" sz="2000" i="1" dirty="0">
                <a:solidFill>
                  <a:schemeClr val="tx1">
                    <a:lumMod val="50000"/>
                    <a:lumOff val="50000"/>
                  </a:schemeClr>
                </a:solidFill>
              </a:rPr>
              <a:t>(conditional recommendation, very low certainty)</a:t>
            </a:r>
          </a:p>
        </p:txBody>
      </p:sp>
      <p:sp>
        <p:nvSpPr>
          <p:cNvPr id="15" name="Content Placeholder 2">
            <a:extLst>
              <a:ext uri="{FF2B5EF4-FFF2-40B4-BE49-F238E27FC236}">
                <a16:creationId xmlns:a16="http://schemas.microsoft.com/office/drawing/2014/main" id="{FF16C878-3576-4EBB-9FB3-D1FA1119B4B3}"/>
              </a:ext>
            </a:extLst>
          </p:cNvPr>
          <p:cNvSpPr txBox="1">
            <a:spLocks/>
          </p:cNvSpPr>
          <p:nvPr/>
        </p:nvSpPr>
        <p:spPr>
          <a:xfrm>
            <a:off x="400122" y="4171369"/>
            <a:ext cx="11391756" cy="1542980"/>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CA" sz="2000" i="1" dirty="0">
              <a:solidFill>
                <a:schemeClr val="tx1">
                  <a:lumMod val="50000"/>
                  <a:lumOff val="50000"/>
                </a:schemeClr>
              </a:solidFill>
            </a:endParaRPr>
          </a:p>
        </p:txBody>
      </p:sp>
      <p:sp>
        <p:nvSpPr>
          <p:cNvPr id="16" name="Title 15">
            <a:extLst>
              <a:ext uri="{FF2B5EF4-FFF2-40B4-BE49-F238E27FC236}">
                <a16:creationId xmlns:a16="http://schemas.microsoft.com/office/drawing/2014/main" id="{B38D63C0-81EE-4D93-B0EB-849578395851}"/>
              </a:ext>
            </a:extLst>
          </p:cNvPr>
          <p:cNvSpPr>
            <a:spLocks noGrp="1"/>
          </p:cNvSpPr>
          <p:nvPr>
            <p:ph type="title"/>
          </p:nvPr>
        </p:nvSpPr>
        <p:spPr>
          <a:xfrm>
            <a:off x="419100" y="1340569"/>
            <a:ext cx="10972800" cy="713539"/>
          </a:xfrm>
        </p:spPr>
        <p:txBody>
          <a:bodyPr lIns="0" tIns="0" rIns="0" bIns="0"/>
          <a:lstStyle/>
          <a:p>
            <a:r>
              <a:rPr lang="en-CA" sz="2800" dirty="0"/>
              <a:t>Two relevant recommendations:</a:t>
            </a:r>
          </a:p>
        </p:txBody>
      </p:sp>
      <p:sp>
        <p:nvSpPr>
          <p:cNvPr id="2" name="TextBox 1">
            <a:extLst>
              <a:ext uri="{FF2B5EF4-FFF2-40B4-BE49-F238E27FC236}">
                <a16:creationId xmlns:a16="http://schemas.microsoft.com/office/drawing/2014/main" id="{114A2826-4203-441A-A460-87E6366624C0}"/>
              </a:ext>
            </a:extLst>
          </p:cNvPr>
          <p:cNvSpPr txBox="1"/>
          <p:nvPr/>
        </p:nvSpPr>
        <p:spPr>
          <a:xfrm>
            <a:off x="2193618" y="5040377"/>
            <a:ext cx="7804764" cy="954107"/>
          </a:xfrm>
          <a:prstGeom prst="rect">
            <a:avLst/>
          </a:prstGeom>
          <a:solidFill>
            <a:schemeClr val="accent6">
              <a:lumMod val="20000"/>
              <a:lumOff val="80000"/>
            </a:schemeClr>
          </a:solidFill>
        </p:spPr>
        <p:txBody>
          <a:bodyPr wrap="square" rtlCol="0">
            <a:spAutoFit/>
          </a:bodyPr>
          <a:lstStyle/>
          <a:p>
            <a:pPr algn="ctr"/>
            <a:r>
              <a:rPr lang="en-CA" sz="2800" b="1" i="1" dirty="0">
                <a:solidFill>
                  <a:schemeClr val="tx1">
                    <a:lumMod val="50000"/>
                    <a:lumOff val="50000"/>
                  </a:schemeClr>
                </a:solidFill>
              </a:rPr>
              <a:t>These recommendations do NOT apply to non-life-threatening bleeding.</a:t>
            </a:r>
          </a:p>
        </p:txBody>
      </p:sp>
    </p:spTree>
    <p:extLst>
      <p:ext uri="{BB962C8B-B14F-4D97-AF65-F5344CB8AC3E}">
        <p14:creationId xmlns:p14="http://schemas.microsoft.com/office/powerpoint/2010/main" val="13696274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04206-DBDC-4B86-9D84-6A4C220B48F5}"/>
              </a:ext>
            </a:extLst>
          </p:cNvPr>
          <p:cNvSpPr>
            <a:spLocks noGrp="1"/>
          </p:cNvSpPr>
          <p:nvPr>
            <p:ph type="title"/>
          </p:nvPr>
        </p:nvSpPr>
        <p:spPr>
          <a:xfrm>
            <a:off x="435426" y="1340569"/>
            <a:ext cx="10972800" cy="713539"/>
          </a:xfrm>
        </p:spPr>
        <p:txBody>
          <a:bodyPr lIns="0" tIns="0" rIns="0" bIns="0"/>
          <a:lstStyle/>
          <a:p>
            <a:r>
              <a:rPr lang="en-CA" sz="2800" dirty="0"/>
              <a:t>Managing bleeding on </a:t>
            </a:r>
            <a:r>
              <a:rPr lang="en-CA" sz="2800" dirty="0" err="1"/>
              <a:t>Xa</a:t>
            </a:r>
            <a:r>
              <a:rPr lang="en-CA" sz="2800" dirty="0"/>
              <a:t> inhibitors</a:t>
            </a:r>
          </a:p>
        </p:txBody>
      </p:sp>
      <p:sp>
        <p:nvSpPr>
          <p:cNvPr id="3" name="Content Placeholder 2">
            <a:extLst>
              <a:ext uri="{FF2B5EF4-FFF2-40B4-BE49-F238E27FC236}">
                <a16:creationId xmlns:a16="http://schemas.microsoft.com/office/drawing/2014/main" id="{CD372367-B9B7-4AC6-9AA6-13C1E62BC034}"/>
              </a:ext>
            </a:extLst>
          </p:cNvPr>
          <p:cNvSpPr>
            <a:spLocks noGrp="1"/>
          </p:cNvSpPr>
          <p:nvPr>
            <p:ph idx="1"/>
          </p:nvPr>
        </p:nvSpPr>
        <p:spPr>
          <a:xfrm>
            <a:off x="419100" y="2054108"/>
            <a:ext cx="10972800" cy="3954624"/>
          </a:xfrm>
        </p:spPr>
        <p:txBody>
          <a:bodyPr/>
          <a:lstStyle/>
          <a:p>
            <a:r>
              <a:rPr lang="en-CA" sz="2200" b="1" dirty="0">
                <a:solidFill>
                  <a:schemeClr val="tx1">
                    <a:lumMod val="50000"/>
                    <a:lumOff val="50000"/>
                  </a:schemeClr>
                </a:solidFill>
              </a:rPr>
              <a:t>Two main approaches</a:t>
            </a:r>
            <a:endParaRPr lang="en-CA" sz="2200" dirty="0">
              <a:solidFill>
                <a:schemeClr val="tx1">
                  <a:lumMod val="50000"/>
                  <a:lumOff val="50000"/>
                </a:schemeClr>
              </a:solidFill>
            </a:endParaRPr>
          </a:p>
          <a:p>
            <a:pPr lvl="1">
              <a:buFont typeface="Wingdings" panose="05000000000000000000" pitchFamily="2" charset="2"/>
              <a:buChar char="§"/>
            </a:pPr>
            <a:r>
              <a:rPr lang="en-CA" sz="2200" dirty="0">
                <a:solidFill>
                  <a:schemeClr val="tx1">
                    <a:lumMod val="50000"/>
                    <a:lumOff val="50000"/>
                  </a:schemeClr>
                </a:solidFill>
              </a:rPr>
              <a:t>4-factor PCC</a:t>
            </a:r>
          </a:p>
          <a:p>
            <a:pPr lvl="1">
              <a:buFont typeface="Wingdings" panose="05000000000000000000" pitchFamily="2" charset="2"/>
              <a:buChar char="§"/>
            </a:pPr>
            <a:r>
              <a:rPr lang="en-CA" sz="2200" dirty="0">
                <a:solidFill>
                  <a:schemeClr val="tx1">
                    <a:lumMod val="50000"/>
                    <a:lumOff val="50000"/>
                  </a:schemeClr>
                </a:solidFill>
              </a:rPr>
              <a:t>Recombinant coagulation factor </a:t>
            </a:r>
            <a:r>
              <a:rPr lang="en-CA" sz="2200" dirty="0" err="1">
                <a:solidFill>
                  <a:schemeClr val="tx1">
                    <a:lumMod val="50000"/>
                    <a:lumOff val="50000"/>
                  </a:schemeClr>
                </a:solidFill>
              </a:rPr>
              <a:t>Xa</a:t>
            </a:r>
            <a:r>
              <a:rPr lang="en-CA" sz="2200" dirty="0">
                <a:solidFill>
                  <a:schemeClr val="tx1">
                    <a:lumMod val="50000"/>
                    <a:lumOff val="50000"/>
                  </a:schemeClr>
                </a:solidFill>
              </a:rPr>
              <a:t> (</a:t>
            </a:r>
            <a:r>
              <a:rPr lang="en-CA" sz="2200" dirty="0" err="1">
                <a:solidFill>
                  <a:schemeClr val="tx1">
                    <a:lumMod val="50000"/>
                    <a:lumOff val="50000"/>
                  </a:schemeClr>
                </a:solidFill>
              </a:rPr>
              <a:t>andexanet</a:t>
            </a:r>
            <a:r>
              <a:rPr lang="en-CA" sz="2200" dirty="0">
                <a:solidFill>
                  <a:schemeClr val="tx1">
                    <a:lumMod val="50000"/>
                    <a:lumOff val="50000"/>
                  </a:schemeClr>
                </a:solidFill>
              </a:rPr>
              <a:t>)</a:t>
            </a:r>
          </a:p>
          <a:p>
            <a:r>
              <a:rPr lang="en-CA" sz="2200" dirty="0">
                <a:solidFill>
                  <a:schemeClr val="tx1">
                    <a:lumMod val="50000"/>
                    <a:lumOff val="50000"/>
                  </a:schemeClr>
                </a:solidFill>
              </a:rPr>
              <a:t>However, the evidence for benefit and harm for either approach is very limited, so the panel </a:t>
            </a:r>
            <a:r>
              <a:rPr lang="en-CA" sz="2200" b="1" i="1" dirty="0">
                <a:solidFill>
                  <a:schemeClr val="tx1">
                    <a:lumMod val="50000"/>
                    <a:lumOff val="50000"/>
                  </a:schemeClr>
                </a:solidFill>
              </a:rPr>
              <a:t>does not offer a recommendation for one approach over the other</a:t>
            </a:r>
          </a:p>
        </p:txBody>
      </p:sp>
      <p:graphicFrame>
        <p:nvGraphicFramePr>
          <p:cNvPr id="5" name="Table 4">
            <a:extLst>
              <a:ext uri="{FF2B5EF4-FFF2-40B4-BE49-F238E27FC236}">
                <a16:creationId xmlns:a16="http://schemas.microsoft.com/office/drawing/2014/main" id="{05118D98-BAAC-4020-91AD-02A047123E85}"/>
              </a:ext>
            </a:extLst>
          </p:cNvPr>
          <p:cNvGraphicFramePr>
            <a:graphicFrameLocks noGrp="1"/>
          </p:cNvGraphicFramePr>
          <p:nvPr>
            <p:extLst>
              <p:ext uri="{D42A27DB-BD31-4B8C-83A1-F6EECF244321}">
                <p14:modId xmlns:p14="http://schemas.microsoft.com/office/powerpoint/2010/main" val="1879011029"/>
              </p:ext>
            </p:extLst>
          </p:nvPr>
        </p:nvGraphicFramePr>
        <p:xfrm>
          <a:off x="2068442" y="4362876"/>
          <a:ext cx="7706767" cy="1463040"/>
        </p:xfrm>
        <a:graphic>
          <a:graphicData uri="http://schemas.openxmlformats.org/drawingml/2006/table">
            <a:tbl>
              <a:tblPr firstRow="1" bandRow="1">
                <a:tableStyleId>{5940675A-B579-460E-94D1-54222C63F5DA}</a:tableStyleId>
              </a:tblPr>
              <a:tblGrid>
                <a:gridCol w="7706767">
                  <a:extLst>
                    <a:ext uri="{9D8B030D-6E8A-4147-A177-3AD203B41FA5}">
                      <a16:colId xmlns:a16="http://schemas.microsoft.com/office/drawing/2014/main" val="463937562"/>
                    </a:ext>
                  </a:extLst>
                </a:gridCol>
              </a:tblGrid>
              <a:tr h="370840">
                <a:tc>
                  <a:txBody>
                    <a:bodyPr/>
                    <a:lstStyle/>
                    <a:p>
                      <a:pPr algn="ctr"/>
                      <a:r>
                        <a:rPr lang="en-CA" sz="2400" b="1" dirty="0">
                          <a:solidFill>
                            <a:schemeClr val="bg1"/>
                          </a:solidFill>
                        </a:rPr>
                        <a:t>Limitations of Current Studies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53E31"/>
                    </a:solidFill>
                  </a:tcPr>
                </a:tc>
                <a:extLst>
                  <a:ext uri="{0D108BD9-81ED-4DB2-BD59-A6C34878D82A}">
                    <a16:rowId xmlns:a16="http://schemas.microsoft.com/office/drawing/2014/main" val="2497434816"/>
                  </a:ext>
                </a:extLst>
              </a:tr>
              <a:tr h="455470">
                <a:tc>
                  <a:txBody>
                    <a:bodyPr/>
                    <a:lstStyle/>
                    <a:p>
                      <a:pPr marL="358775" lvl="1" indent="-179388">
                        <a:buFont typeface="Arial" panose="020B0604020202020204" pitchFamily="34" charset="0"/>
                        <a:buChar char="•"/>
                      </a:pPr>
                      <a:r>
                        <a:rPr lang="en-CA" sz="2000" b="1" dirty="0">
                          <a:solidFill>
                            <a:srgbClr val="E53E31"/>
                          </a:solidFill>
                        </a:rPr>
                        <a:t>4-factor PCC and coagulation factor </a:t>
                      </a:r>
                      <a:r>
                        <a:rPr lang="en-CA" sz="2000" b="1" dirty="0" err="1">
                          <a:solidFill>
                            <a:srgbClr val="E53E31"/>
                          </a:solidFill>
                        </a:rPr>
                        <a:t>Xa</a:t>
                      </a:r>
                      <a:r>
                        <a:rPr lang="en-CA" sz="2000" b="1" dirty="0">
                          <a:solidFill>
                            <a:srgbClr val="E53E31"/>
                          </a:solidFill>
                        </a:rPr>
                        <a:t> have not been directly compared</a:t>
                      </a:r>
                    </a:p>
                    <a:p>
                      <a:pPr marL="358775" lvl="1" indent="-179388">
                        <a:buFont typeface="Arial" panose="020B0604020202020204" pitchFamily="34" charset="0"/>
                        <a:buChar char="•"/>
                      </a:pPr>
                      <a:r>
                        <a:rPr lang="en-CA" sz="2000" dirty="0">
                          <a:solidFill>
                            <a:schemeClr val="tx1">
                              <a:lumMod val="50000"/>
                              <a:lumOff val="50000"/>
                            </a:schemeClr>
                          </a:solidFill>
                        </a:rPr>
                        <a:t>Studies of both approaches have lacked a suitable comparator group</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748205593"/>
                  </a:ext>
                </a:extLst>
              </a:tr>
            </a:tbl>
          </a:graphicData>
        </a:graphic>
      </p:graphicFrame>
    </p:spTree>
    <p:extLst>
      <p:ext uri="{BB962C8B-B14F-4D97-AF65-F5344CB8AC3E}">
        <p14:creationId xmlns:p14="http://schemas.microsoft.com/office/powerpoint/2010/main" val="4199577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5D7BA-9417-4A77-A962-BD4FBB579F82}"/>
              </a:ext>
            </a:extLst>
          </p:cNvPr>
          <p:cNvSpPr>
            <a:spLocks noGrp="1"/>
          </p:cNvSpPr>
          <p:nvPr>
            <p:ph type="title"/>
          </p:nvPr>
        </p:nvSpPr>
        <p:spPr>
          <a:xfrm>
            <a:off x="419100" y="1340569"/>
            <a:ext cx="10972800" cy="713539"/>
          </a:xfrm>
        </p:spPr>
        <p:txBody>
          <a:bodyPr lIns="0" tIns="0" rIns="0" bIns="0">
            <a:noAutofit/>
          </a:bodyPr>
          <a:lstStyle/>
          <a:p>
            <a:r>
              <a:rPr lang="en-CA" sz="2800" dirty="0"/>
              <a:t>These recommendations concerning reversal of direct </a:t>
            </a:r>
            <a:r>
              <a:rPr lang="en-CA" sz="2800" dirty="0" err="1"/>
              <a:t>X</a:t>
            </a:r>
            <a:r>
              <a:rPr lang="en-CA" sz="2800" cap="none" dirty="0" err="1"/>
              <a:t>a</a:t>
            </a:r>
            <a:r>
              <a:rPr lang="en-CA" sz="2800" dirty="0"/>
              <a:t> inhibitors do not apply to non-life-threatening bleeding</a:t>
            </a:r>
          </a:p>
        </p:txBody>
      </p:sp>
      <p:sp>
        <p:nvSpPr>
          <p:cNvPr id="4" name="TextBox 3">
            <a:extLst>
              <a:ext uri="{FF2B5EF4-FFF2-40B4-BE49-F238E27FC236}">
                <a16:creationId xmlns:a16="http://schemas.microsoft.com/office/drawing/2014/main" id="{1F308EEF-EBA2-4416-ACDE-3B35F899E6EA}"/>
              </a:ext>
            </a:extLst>
          </p:cNvPr>
          <p:cNvSpPr txBox="1"/>
          <p:nvPr/>
        </p:nvSpPr>
        <p:spPr>
          <a:xfrm>
            <a:off x="419102" y="2738141"/>
            <a:ext cx="10515600" cy="461665"/>
          </a:xfrm>
          <a:prstGeom prst="rect">
            <a:avLst/>
          </a:prstGeom>
          <a:solidFill>
            <a:srgbClr val="BEE0E4">
              <a:alpha val="78824"/>
            </a:srgbClr>
          </a:solidFill>
        </p:spPr>
        <p:txBody>
          <a:bodyPr wrap="square" rtlCol="0">
            <a:spAutoFit/>
          </a:bodyPr>
          <a:lstStyle/>
          <a:p>
            <a:r>
              <a:rPr lang="en-CA" sz="2400" dirty="0">
                <a:solidFill>
                  <a:schemeClr val="tx1">
                    <a:lumMod val="50000"/>
                    <a:lumOff val="50000"/>
                  </a:schemeClr>
                </a:solidFill>
              </a:rPr>
              <a:t>In non-life-threatening bleeding, cost likely would outweigh potential benefit</a:t>
            </a:r>
          </a:p>
        </p:txBody>
      </p:sp>
      <p:sp>
        <p:nvSpPr>
          <p:cNvPr id="6" name="TextBox 5">
            <a:extLst>
              <a:ext uri="{FF2B5EF4-FFF2-40B4-BE49-F238E27FC236}">
                <a16:creationId xmlns:a16="http://schemas.microsoft.com/office/drawing/2014/main" id="{3669F80F-F834-4045-85E9-B1F9F8F069EA}"/>
              </a:ext>
            </a:extLst>
          </p:cNvPr>
          <p:cNvSpPr txBox="1"/>
          <p:nvPr/>
        </p:nvSpPr>
        <p:spPr>
          <a:xfrm>
            <a:off x="419101" y="3455679"/>
            <a:ext cx="10515601" cy="830997"/>
          </a:xfrm>
          <a:prstGeom prst="rect">
            <a:avLst/>
          </a:prstGeom>
          <a:solidFill>
            <a:srgbClr val="BEE0E4"/>
          </a:solidFill>
        </p:spPr>
        <p:txBody>
          <a:bodyPr wrap="square" rtlCol="0">
            <a:spAutoFit/>
          </a:bodyPr>
          <a:lstStyle/>
          <a:p>
            <a:r>
              <a:rPr lang="en-CA" sz="2400" dirty="0">
                <a:solidFill>
                  <a:schemeClr val="tx1">
                    <a:lumMod val="50000"/>
                    <a:lumOff val="50000"/>
                  </a:schemeClr>
                </a:solidFill>
              </a:rPr>
              <a:t>Small but quantifiable increased risk of thromboembolism associated with PCC administration</a:t>
            </a:r>
          </a:p>
        </p:txBody>
      </p:sp>
      <p:sp>
        <p:nvSpPr>
          <p:cNvPr id="3" name="TextBox 2">
            <a:extLst>
              <a:ext uri="{FF2B5EF4-FFF2-40B4-BE49-F238E27FC236}">
                <a16:creationId xmlns:a16="http://schemas.microsoft.com/office/drawing/2014/main" id="{95032ABC-1640-4452-AF8C-0DC5546DF1B9}"/>
              </a:ext>
            </a:extLst>
          </p:cNvPr>
          <p:cNvSpPr txBox="1"/>
          <p:nvPr/>
        </p:nvSpPr>
        <p:spPr>
          <a:xfrm>
            <a:off x="9559104" y="6071125"/>
            <a:ext cx="2562725" cy="523220"/>
          </a:xfrm>
          <a:prstGeom prst="rect">
            <a:avLst/>
          </a:prstGeom>
          <a:noFill/>
        </p:spPr>
        <p:txBody>
          <a:bodyPr wrap="square" rtlCol="0">
            <a:spAutoFit/>
          </a:bodyPr>
          <a:lstStyle/>
          <a:p>
            <a:r>
              <a:rPr lang="en-CA" sz="1400" dirty="0" err="1">
                <a:solidFill>
                  <a:schemeClr val="tx1">
                    <a:lumMod val="50000"/>
                    <a:lumOff val="50000"/>
                  </a:schemeClr>
                </a:solidFill>
              </a:rPr>
              <a:t>Dentali</a:t>
            </a:r>
            <a:r>
              <a:rPr lang="en-CA" sz="1400" dirty="0">
                <a:solidFill>
                  <a:schemeClr val="tx1">
                    <a:lumMod val="50000"/>
                    <a:lumOff val="50000"/>
                  </a:schemeClr>
                </a:solidFill>
              </a:rPr>
              <a:t> F </a:t>
            </a:r>
            <a:r>
              <a:rPr lang="en-CA" sz="1400" dirty="0" err="1">
                <a:solidFill>
                  <a:schemeClr val="tx1">
                    <a:lumMod val="50000"/>
                    <a:lumOff val="50000"/>
                  </a:schemeClr>
                </a:solidFill>
              </a:rPr>
              <a:t>Thromb</a:t>
            </a:r>
            <a:r>
              <a:rPr lang="en-CA" sz="1400" dirty="0">
                <a:solidFill>
                  <a:schemeClr val="tx1">
                    <a:lumMod val="50000"/>
                    <a:lumOff val="50000"/>
                  </a:schemeClr>
                </a:solidFill>
              </a:rPr>
              <a:t> </a:t>
            </a:r>
            <a:r>
              <a:rPr lang="en-CA" sz="1400" dirty="0" err="1">
                <a:solidFill>
                  <a:schemeClr val="tx1">
                    <a:lumMod val="50000"/>
                    <a:lumOff val="50000"/>
                  </a:schemeClr>
                </a:solidFill>
              </a:rPr>
              <a:t>Haemost</a:t>
            </a:r>
            <a:r>
              <a:rPr lang="en-CA" sz="1400" dirty="0">
                <a:solidFill>
                  <a:schemeClr val="tx1">
                    <a:lumMod val="50000"/>
                    <a:lumOff val="50000"/>
                  </a:schemeClr>
                </a:solidFill>
              </a:rPr>
              <a:t> 2011</a:t>
            </a:r>
          </a:p>
          <a:p>
            <a:r>
              <a:rPr lang="en-CA" sz="1400" dirty="0">
                <a:solidFill>
                  <a:schemeClr val="tx1">
                    <a:lumMod val="50000"/>
                    <a:lumOff val="50000"/>
                  </a:schemeClr>
                </a:solidFill>
              </a:rPr>
              <a:t>Connolly SJ NEJM 2016</a:t>
            </a:r>
          </a:p>
        </p:txBody>
      </p:sp>
      <p:sp>
        <p:nvSpPr>
          <p:cNvPr id="7" name="TextBox 6">
            <a:extLst>
              <a:ext uri="{FF2B5EF4-FFF2-40B4-BE49-F238E27FC236}">
                <a16:creationId xmlns:a16="http://schemas.microsoft.com/office/drawing/2014/main" id="{1543CA65-5107-4735-B5F6-C6ABBB7AFB14}"/>
              </a:ext>
            </a:extLst>
          </p:cNvPr>
          <p:cNvSpPr txBox="1"/>
          <p:nvPr/>
        </p:nvSpPr>
        <p:spPr>
          <a:xfrm>
            <a:off x="419100" y="4494280"/>
            <a:ext cx="10515602" cy="461665"/>
          </a:xfrm>
          <a:prstGeom prst="rect">
            <a:avLst/>
          </a:prstGeom>
          <a:solidFill>
            <a:srgbClr val="90CCD3"/>
          </a:solidFill>
        </p:spPr>
        <p:txBody>
          <a:bodyPr wrap="square" rtlCol="0">
            <a:spAutoFit/>
          </a:bodyPr>
          <a:lstStyle/>
          <a:p>
            <a:r>
              <a:rPr lang="en-CA" sz="2400" dirty="0">
                <a:solidFill>
                  <a:schemeClr val="tx1">
                    <a:lumMod val="50000"/>
                    <a:lumOff val="50000"/>
                  </a:schemeClr>
                </a:solidFill>
              </a:rPr>
              <a:t>Thromboembolic risks of recombinant coagulation factor </a:t>
            </a:r>
            <a:r>
              <a:rPr lang="en-CA" sz="2400" dirty="0" err="1">
                <a:solidFill>
                  <a:schemeClr val="tx1">
                    <a:lumMod val="50000"/>
                    <a:lumOff val="50000"/>
                  </a:schemeClr>
                </a:solidFill>
              </a:rPr>
              <a:t>Xa</a:t>
            </a:r>
            <a:r>
              <a:rPr lang="en-CA" sz="2400" dirty="0">
                <a:solidFill>
                  <a:schemeClr val="tx1">
                    <a:lumMod val="50000"/>
                    <a:lumOff val="50000"/>
                  </a:schemeClr>
                </a:solidFill>
              </a:rPr>
              <a:t> are uncertain</a:t>
            </a:r>
          </a:p>
        </p:txBody>
      </p:sp>
    </p:spTree>
    <p:extLst>
      <p:ext uri="{BB962C8B-B14F-4D97-AF65-F5344CB8AC3E}">
        <p14:creationId xmlns:p14="http://schemas.microsoft.com/office/powerpoint/2010/main" val="8840373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C5A2E2-2418-4A9F-BB60-6BEB0FFA2B24}"/>
              </a:ext>
            </a:extLst>
          </p:cNvPr>
          <p:cNvSpPr>
            <a:spLocks noGrp="1"/>
          </p:cNvSpPr>
          <p:nvPr>
            <p:ph idx="1"/>
          </p:nvPr>
        </p:nvSpPr>
        <p:spPr>
          <a:xfrm>
            <a:off x="419100" y="1941664"/>
            <a:ext cx="10972800" cy="3954624"/>
          </a:xfrm>
        </p:spPr>
        <p:txBody>
          <a:bodyPr>
            <a:noAutofit/>
          </a:bodyPr>
          <a:lstStyle/>
          <a:p>
            <a:pPr marL="0" indent="0">
              <a:buNone/>
            </a:pPr>
            <a:r>
              <a:rPr lang="en-CA" sz="2000" b="1" dirty="0"/>
              <a:t>What if your patient had been taking dabigatran instead, and presented with life-threatening upper GI bleeding?</a:t>
            </a:r>
          </a:p>
          <a:p>
            <a:pPr marL="0" indent="0">
              <a:buNone/>
            </a:pPr>
            <a:endParaRPr lang="en-CA" sz="2000" b="1" dirty="0"/>
          </a:p>
          <a:p>
            <a:pPr marL="0" indent="0">
              <a:buNone/>
            </a:pPr>
            <a:r>
              <a:rPr lang="en-CA" sz="2000" b="1" dirty="0"/>
              <a:t>What management would you suggest for emergent dabigatran-associated major hemorrhage?</a:t>
            </a:r>
          </a:p>
          <a:p>
            <a:pPr marL="0" indent="0">
              <a:buNone/>
            </a:pPr>
            <a:endParaRPr lang="en-CA" sz="2000" dirty="0"/>
          </a:p>
          <a:p>
            <a:pPr marL="514350" indent="-514350">
              <a:buAutoNum type="alphaUcPeriod"/>
            </a:pPr>
            <a:r>
              <a:rPr lang="en-CA" sz="2000" dirty="0"/>
              <a:t>Cessation of dabigatran only</a:t>
            </a:r>
          </a:p>
          <a:p>
            <a:pPr marL="514350" indent="-514350">
              <a:buAutoNum type="alphaUcPeriod"/>
            </a:pPr>
            <a:r>
              <a:rPr lang="en-CA" sz="2000" dirty="0"/>
              <a:t>4-factor Prothrombin Complex Concentrate</a:t>
            </a:r>
          </a:p>
          <a:p>
            <a:pPr marL="514350" indent="-514350">
              <a:buFont typeface="Arial" panose="020B0604020202020204" pitchFamily="34" charset="0"/>
              <a:buAutoNum type="alphaUcPeriod"/>
            </a:pPr>
            <a:r>
              <a:rPr lang="en-CA" sz="2000" dirty="0"/>
              <a:t>Coagulation factor </a:t>
            </a:r>
            <a:r>
              <a:rPr lang="en-CA" sz="2000" dirty="0" err="1"/>
              <a:t>Xa</a:t>
            </a:r>
            <a:r>
              <a:rPr lang="en-CA" sz="2000" dirty="0"/>
              <a:t> (recombinant) – </a:t>
            </a:r>
            <a:r>
              <a:rPr lang="en-CA" sz="2000" dirty="0" err="1"/>
              <a:t>andexanet</a:t>
            </a:r>
            <a:endParaRPr lang="en-CA" sz="2000" dirty="0"/>
          </a:p>
          <a:p>
            <a:pPr marL="514350" indent="-514350">
              <a:buAutoNum type="alphaUcPeriod"/>
            </a:pPr>
            <a:r>
              <a:rPr lang="en-CA" sz="2000" dirty="0"/>
              <a:t>Fresh Frozen Plasma</a:t>
            </a:r>
          </a:p>
          <a:p>
            <a:pPr marL="514350" indent="-514350">
              <a:buFont typeface="Arial" panose="020B0604020202020204" pitchFamily="34" charset="0"/>
              <a:buAutoNum type="alphaUcPeriod"/>
            </a:pPr>
            <a:r>
              <a:rPr lang="en-CA" sz="2000" dirty="0" err="1"/>
              <a:t>Idarucizumab</a:t>
            </a:r>
            <a:endParaRPr lang="en-CA" sz="2000" dirty="0"/>
          </a:p>
          <a:p>
            <a:pPr marL="514350" indent="-514350">
              <a:buAutoNum type="alphaUcPeriod"/>
            </a:pPr>
            <a:endParaRPr lang="en-CA" sz="2000" dirty="0"/>
          </a:p>
        </p:txBody>
      </p:sp>
      <p:sp>
        <p:nvSpPr>
          <p:cNvPr id="4" name="Rectangle 3">
            <a:extLst>
              <a:ext uri="{FF2B5EF4-FFF2-40B4-BE49-F238E27FC236}">
                <a16:creationId xmlns:a16="http://schemas.microsoft.com/office/drawing/2014/main" id="{99BAD767-7BAB-4B53-9712-EA8DCDE89366}"/>
              </a:ext>
            </a:extLst>
          </p:cNvPr>
          <p:cNvSpPr/>
          <p:nvPr/>
        </p:nvSpPr>
        <p:spPr>
          <a:xfrm>
            <a:off x="252492" y="5156318"/>
            <a:ext cx="2619936" cy="38112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141612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1E626-F2A2-7B40-A2EA-032C75FB2571}"/>
              </a:ext>
            </a:extLst>
          </p:cNvPr>
          <p:cNvSpPr>
            <a:spLocks noGrp="1"/>
          </p:cNvSpPr>
          <p:nvPr>
            <p:ph type="title"/>
          </p:nvPr>
        </p:nvSpPr>
        <p:spPr>
          <a:xfrm>
            <a:off x="419100" y="1594129"/>
            <a:ext cx="10972800" cy="507120"/>
          </a:xfrm>
        </p:spPr>
        <p:txBody>
          <a:bodyPr lIns="0" tIns="0" rIns="0" bIns="0"/>
          <a:lstStyle/>
          <a:p>
            <a:r>
              <a:rPr lang="en-CA" sz="2400" dirty="0"/>
              <a:t>Recommendation</a:t>
            </a:r>
            <a:endParaRPr lang="en-US" sz="2400" dirty="0"/>
          </a:p>
        </p:txBody>
      </p:sp>
      <p:sp>
        <p:nvSpPr>
          <p:cNvPr id="5" name="Content Placeholder 4">
            <a:extLst>
              <a:ext uri="{FF2B5EF4-FFF2-40B4-BE49-F238E27FC236}">
                <a16:creationId xmlns:a16="http://schemas.microsoft.com/office/drawing/2014/main" id="{ADE0DC5A-A422-488E-802B-EE5E5CA4005E}"/>
              </a:ext>
            </a:extLst>
          </p:cNvPr>
          <p:cNvSpPr>
            <a:spLocks noGrp="1"/>
          </p:cNvSpPr>
          <p:nvPr>
            <p:ph idx="1"/>
          </p:nvPr>
        </p:nvSpPr>
        <p:spPr>
          <a:xfrm>
            <a:off x="419100" y="2054108"/>
            <a:ext cx="10972800" cy="3954624"/>
          </a:xfrm>
        </p:spPr>
        <p:txBody>
          <a:bodyPr>
            <a:normAutofit/>
          </a:bodyPr>
          <a:lstStyle/>
          <a:p>
            <a:pPr marL="0" indent="0">
              <a:buNone/>
            </a:pPr>
            <a:r>
              <a:rPr lang="en-CA" sz="2400" dirty="0"/>
              <a:t>In patients with </a:t>
            </a:r>
            <a:r>
              <a:rPr lang="en-CA" sz="2400" b="1" dirty="0">
                <a:solidFill>
                  <a:srgbClr val="E53E31"/>
                </a:solidFill>
              </a:rPr>
              <a:t>life-threatening bleeding </a:t>
            </a:r>
            <a:r>
              <a:rPr lang="en-CA" sz="2400" dirty="0"/>
              <a:t>during dabigatran treatment for VTE, the panel suggests using </a:t>
            </a:r>
            <a:r>
              <a:rPr lang="en-CA" sz="2400" b="1" u="sng" dirty="0" err="1"/>
              <a:t>idarucizumab</a:t>
            </a:r>
            <a:r>
              <a:rPr lang="en-CA" sz="2400" b="1" u="sng" dirty="0"/>
              <a:t> in addition to cessation of dabigatran </a:t>
            </a:r>
            <a:r>
              <a:rPr lang="en-CA" sz="2400" dirty="0"/>
              <a:t>rather than no </a:t>
            </a:r>
            <a:r>
              <a:rPr lang="en-CA" sz="2400" dirty="0" err="1"/>
              <a:t>idarucizumab</a:t>
            </a:r>
            <a:r>
              <a:rPr lang="en-CA" sz="2400" dirty="0"/>
              <a:t> </a:t>
            </a:r>
            <a:r>
              <a:rPr lang="en-CA" sz="2400" i="1" dirty="0"/>
              <a:t>(conditional recommendation, very low certainty)</a:t>
            </a:r>
            <a:endParaRPr lang="en-CA" sz="2400" dirty="0">
              <a:solidFill>
                <a:schemeClr val="tx1">
                  <a:lumMod val="50000"/>
                  <a:lumOff val="50000"/>
                </a:schemeClr>
              </a:solidFill>
            </a:endParaRPr>
          </a:p>
          <a:p>
            <a:pPr marL="0" indent="0">
              <a:buNone/>
            </a:pPr>
            <a:endParaRPr lang="en-CA" sz="2400" dirty="0">
              <a:solidFill>
                <a:schemeClr val="tx1">
                  <a:lumMod val="50000"/>
                  <a:lumOff val="50000"/>
                </a:schemeClr>
              </a:solidFill>
            </a:endParaRPr>
          </a:p>
          <a:p>
            <a:pPr marL="0" indent="0">
              <a:buNone/>
            </a:pPr>
            <a:r>
              <a:rPr lang="en-CA" sz="2000" b="1" dirty="0">
                <a:solidFill>
                  <a:schemeClr val="tx1">
                    <a:lumMod val="50000"/>
                    <a:lumOff val="50000"/>
                  </a:schemeClr>
                </a:solidFill>
              </a:rPr>
              <a:t>Remarks:</a:t>
            </a:r>
          </a:p>
          <a:p>
            <a:r>
              <a:rPr lang="en-CA" sz="2000" dirty="0">
                <a:solidFill>
                  <a:schemeClr val="tx1">
                    <a:lumMod val="50000"/>
                    <a:lumOff val="50000"/>
                  </a:schemeClr>
                </a:solidFill>
              </a:rPr>
              <a:t>Compared with non-</a:t>
            </a:r>
            <a:r>
              <a:rPr lang="en-CA" sz="2000" dirty="0" err="1">
                <a:solidFill>
                  <a:schemeClr val="tx1">
                    <a:lumMod val="50000"/>
                    <a:lumOff val="50000"/>
                  </a:schemeClr>
                </a:solidFill>
              </a:rPr>
              <a:t>idarucizumab</a:t>
            </a:r>
            <a:r>
              <a:rPr lang="en-CA" sz="2000" dirty="0">
                <a:solidFill>
                  <a:schemeClr val="tx1">
                    <a:lumMod val="50000"/>
                    <a:lumOff val="50000"/>
                  </a:schemeClr>
                </a:solidFill>
              </a:rPr>
              <a:t> control group, patients receiving </a:t>
            </a:r>
            <a:r>
              <a:rPr lang="en-CA" sz="2000" dirty="0" err="1">
                <a:solidFill>
                  <a:schemeClr val="tx1">
                    <a:lumMod val="50000"/>
                    <a:lumOff val="50000"/>
                  </a:schemeClr>
                </a:solidFill>
              </a:rPr>
              <a:t>idarucizumab</a:t>
            </a:r>
            <a:r>
              <a:rPr lang="en-CA" sz="2000" dirty="0">
                <a:solidFill>
                  <a:schemeClr val="tx1">
                    <a:lumMod val="50000"/>
                    <a:lumOff val="50000"/>
                  </a:schemeClr>
                </a:solidFill>
              </a:rPr>
              <a:t> may have had less worsening or recurrence of bleeding (RR 0.12 [95% CI, 0.03 to 0.43])</a:t>
            </a:r>
          </a:p>
          <a:p>
            <a:r>
              <a:rPr lang="en-CA" sz="2000" dirty="0">
                <a:solidFill>
                  <a:schemeClr val="tx1">
                    <a:lumMod val="50000"/>
                    <a:lumOff val="50000"/>
                  </a:schemeClr>
                </a:solidFill>
              </a:rPr>
              <a:t>In one cohort study, 6.3% of patients who received </a:t>
            </a:r>
            <a:r>
              <a:rPr lang="en-CA" sz="2000" dirty="0" err="1">
                <a:solidFill>
                  <a:schemeClr val="tx1">
                    <a:lumMod val="50000"/>
                    <a:lumOff val="50000"/>
                  </a:schemeClr>
                </a:solidFill>
              </a:rPr>
              <a:t>idarucizumab</a:t>
            </a:r>
            <a:r>
              <a:rPr lang="en-CA" sz="2000" dirty="0">
                <a:solidFill>
                  <a:schemeClr val="tx1">
                    <a:lumMod val="50000"/>
                    <a:lumOff val="50000"/>
                  </a:schemeClr>
                </a:solidFill>
              </a:rPr>
              <a:t> for uncontrolled bleeding developed arterial or venous thrombosis within 90 days</a:t>
            </a:r>
          </a:p>
        </p:txBody>
      </p:sp>
      <p:sp>
        <p:nvSpPr>
          <p:cNvPr id="13" name="TextBox 12">
            <a:extLst>
              <a:ext uri="{FF2B5EF4-FFF2-40B4-BE49-F238E27FC236}">
                <a16:creationId xmlns:a16="http://schemas.microsoft.com/office/drawing/2014/main" id="{904E5C58-8030-4165-9FDA-F63314F0183A}"/>
              </a:ext>
            </a:extLst>
          </p:cNvPr>
          <p:cNvSpPr txBox="1"/>
          <p:nvPr/>
        </p:nvSpPr>
        <p:spPr>
          <a:xfrm>
            <a:off x="9716932" y="6215151"/>
            <a:ext cx="2342147" cy="338554"/>
          </a:xfrm>
          <a:prstGeom prst="rect">
            <a:avLst/>
          </a:prstGeom>
          <a:noFill/>
        </p:spPr>
        <p:txBody>
          <a:bodyPr wrap="square" rtlCol="0">
            <a:spAutoFit/>
          </a:bodyPr>
          <a:lstStyle/>
          <a:p>
            <a:r>
              <a:rPr lang="en-CA" sz="1600" dirty="0">
                <a:solidFill>
                  <a:schemeClr val="tx1">
                    <a:lumMod val="50000"/>
                    <a:lumOff val="50000"/>
                  </a:schemeClr>
                </a:solidFill>
              </a:rPr>
              <a:t>CV Pollack NEJM 2017</a:t>
            </a:r>
          </a:p>
        </p:txBody>
      </p:sp>
    </p:spTree>
    <p:extLst>
      <p:ext uri="{BB962C8B-B14F-4D97-AF65-F5344CB8AC3E}">
        <p14:creationId xmlns:p14="http://schemas.microsoft.com/office/powerpoint/2010/main" val="1240975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1D963-972A-405C-921F-0A09E19E89CC}"/>
              </a:ext>
            </a:extLst>
          </p:cNvPr>
          <p:cNvSpPr>
            <a:spLocks noGrp="1"/>
          </p:cNvSpPr>
          <p:nvPr>
            <p:ph type="title"/>
          </p:nvPr>
        </p:nvSpPr>
        <p:spPr>
          <a:xfrm>
            <a:off x="419100" y="1340569"/>
            <a:ext cx="10972800" cy="713539"/>
          </a:xfrm>
        </p:spPr>
        <p:txBody>
          <a:bodyPr>
            <a:noAutofit/>
          </a:bodyPr>
          <a:lstStyle/>
          <a:p>
            <a:r>
              <a:rPr lang="en-CA" sz="2800" dirty="0"/>
              <a:t>Is there a role for measuring DOAC anticoagulant effect when managing DOAC-related bleeding?</a:t>
            </a:r>
          </a:p>
        </p:txBody>
      </p:sp>
      <p:sp>
        <p:nvSpPr>
          <p:cNvPr id="10" name="TextBox 9">
            <a:extLst>
              <a:ext uri="{FF2B5EF4-FFF2-40B4-BE49-F238E27FC236}">
                <a16:creationId xmlns:a16="http://schemas.microsoft.com/office/drawing/2014/main" id="{898E81CC-3C9F-4A40-A651-ABB58F5D5B89}"/>
              </a:ext>
            </a:extLst>
          </p:cNvPr>
          <p:cNvSpPr txBox="1"/>
          <p:nvPr/>
        </p:nvSpPr>
        <p:spPr>
          <a:xfrm>
            <a:off x="8545285" y="6103725"/>
            <a:ext cx="3788229" cy="338554"/>
          </a:xfrm>
          <a:prstGeom prst="rect">
            <a:avLst/>
          </a:prstGeom>
          <a:noFill/>
        </p:spPr>
        <p:txBody>
          <a:bodyPr wrap="square" rtlCol="0">
            <a:spAutoFit/>
          </a:bodyPr>
          <a:lstStyle/>
          <a:p>
            <a:r>
              <a:rPr lang="en-CA" sz="1600" dirty="0" err="1">
                <a:solidFill>
                  <a:schemeClr val="tx1">
                    <a:lumMod val="50000"/>
                    <a:lumOff val="50000"/>
                  </a:schemeClr>
                </a:solidFill>
              </a:rPr>
              <a:t>Cuker</a:t>
            </a:r>
            <a:r>
              <a:rPr lang="en-CA" sz="1600" dirty="0">
                <a:solidFill>
                  <a:schemeClr val="tx1">
                    <a:lumMod val="50000"/>
                    <a:lumOff val="50000"/>
                  </a:schemeClr>
                </a:solidFill>
              </a:rPr>
              <a:t> &amp; Siegal ASH Hematology 2015 </a:t>
            </a:r>
          </a:p>
        </p:txBody>
      </p:sp>
      <p:graphicFrame>
        <p:nvGraphicFramePr>
          <p:cNvPr id="3" name="Table 2">
            <a:extLst>
              <a:ext uri="{FF2B5EF4-FFF2-40B4-BE49-F238E27FC236}">
                <a16:creationId xmlns:a16="http://schemas.microsoft.com/office/drawing/2014/main" id="{DEF0E52E-C46B-47F8-AB92-50FEC82D8FAF}"/>
              </a:ext>
            </a:extLst>
          </p:cNvPr>
          <p:cNvGraphicFramePr>
            <a:graphicFrameLocks noGrp="1"/>
          </p:cNvGraphicFramePr>
          <p:nvPr>
            <p:extLst>
              <p:ext uri="{D42A27DB-BD31-4B8C-83A1-F6EECF244321}">
                <p14:modId xmlns:p14="http://schemas.microsoft.com/office/powerpoint/2010/main" val="1638731370"/>
              </p:ext>
            </p:extLst>
          </p:nvPr>
        </p:nvGraphicFramePr>
        <p:xfrm>
          <a:off x="419100" y="2764083"/>
          <a:ext cx="7392342" cy="3010601"/>
        </p:xfrm>
        <a:graphic>
          <a:graphicData uri="http://schemas.openxmlformats.org/drawingml/2006/table">
            <a:tbl>
              <a:tblPr firstRow="1" bandRow="1">
                <a:tableStyleId>{5940675A-B579-460E-94D1-54222C63F5DA}</a:tableStyleId>
              </a:tblPr>
              <a:tblGrid>
                <a:gridCol w="2464114">
                  <a:extLst>
                    <a:ext uri="{9D8B030D-6E8A-4147-A177-3AD203B41FA5}">
                      <a16:colId xmlns:a16="http://schemas.microsoft.com/office/drawing/2014/main" val="4151208455"/>
                    </a:ext>
                  </a:extLst>
                </a:gridCol>
                <a:gridCol w="2464114">
                  <a:extLst>
                    <a:ext uri="{9D8B030D-6E8A-4147-A177-3AD203B41FA5}">
                      <a16:colId xmlns:a16="http://schemas.microsoft.com/office/drawing/2014/main" val="1149191240"/>
                    </a:ext>
                  </a:extLst>
                </a:gridCol>
                <a:gridCol w="2464114">
                  <a:extLst>
                    <a:ext uri="{9D8B030D-6E8A-4147-A177-3AD203B41FA5}">
                      <a16:colId xmlns:a16="http://schemas.microsoft.com/office/drawing/2014/main" val="2980273335"/>
                    </a:ext>
                  </a:extLst>
                </a:gridCol>
              </a:tblGrid>
              <a:tr h="528157">
                <a:tc>
                  <a:txBody>
                    <a:bodyPr/>
                    <a:lstStyle/>
                    <a:p>
                      <a:r>
                        <a:rPr lang="en-CA" sz="1800" b="1" dirty="0">
                          <a:solidFill>
                            <a:schemeClr val="bg1"/>
                          </a:solidFill>
                        </a:rPr>
                        <a:t>Drug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53E31"/>
                    </a:solidFill>
                  </a:tcPr>
                </a:tc>
                <a:tc>
                  <a:txBody>
                    <a:bodyPr/>
                    <a:lstStyle/>
                    <a:p>
                      <a:r>
                        <a:rPr lang="en-CA" sz="1800" b="1" dirty="0">
                          <a:solidFill>
                            <a:schemeClr val="bg1"/>
                          </a:solidFill>
                        </a:rPr>
                        <a:t>Suggested Test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53E31"/>
                    </a:solidFill>
                  </a:tcPr>
                </a:tc>
                <a:tc>
                  <a:txBody>
                    <a:bodyPr/>
                    <a:lstStyle/>
                    <a:p>
                      <a:r>
                        <a:rPr lang="en-CA" sz="1800" b="1" dirty="0">
                          <a:solidFill>
                            <a:schemeClr val="bg1"/>
                          </a:solidFill>
                        </a:rPr>
                        <a:t>Interpretation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53E31"/>
                    </a:solidFill>
                  </a:tcPr>
                </a:tc>
                <a:extLst>
                  <a:ext uri="{0D108BD9-81ED-4DB2-BD59-A6C34878D82A}">
                    <a16:rowId xmlns:a16="http://schemas.microsoft.com/office/drawing/2014/main" val="797952774"/>
                  </a:ext>
                </a:extLst>
              </a:tr>
              <a:tr h="1241222">
                <a:tc>
                  <a:txBody>
                    <a:bodyPr/>
                    <a:lstStyle/>
                    <a:p>
                      <a:r>
                        <a:rPr lang="en-CA" sz="1800" dirty="0">
                          <a:solidFill>
                            <a:schemeClr val="tx1">
                              <a:lumMod val="50000"/>
                              <a:lumOff val="50000"/>
                            </a:schemeClr>
                          </a:solidFill>
                        </a:rPr>
                        <a:t>Dabigatran</a:t>
                      </a:r>
                    </a:p>
                  </a:txBody>
                  <a:tcPr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CA" sz="1800" dirty="0">
                          <a:solidFill>
                            <a:schemeClr val="tx1">
                              <a:lumMod val="50000"/>
                              <a:lumOff val="50000"/>
                            </a:schemeClr>
                          </a:solidFill>
                        </a:rPr>
                        <a:t>Thrombin Time</a:t>
                      </a:r>
                    </a:p>
                  </a:txBody>
                  <a:tcPr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CA" sz="1800" dirty="0">
                          <a:solidFill>
                            <a:schemeClr val="tx1">
                              <a:lumMod val="50000"/>
                              <a:lumOff val="50000"/>
                            </a:schemeClr>
                          </a:solidFill>
                        </a:rPr>
                        <a:t>Normal TT excludes clinically relevant levels</a:t>
                      </a:r>
                    </a:p>
                  </a:txBody>
                  <a:tcPr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014133264"/>
                  </a:ext>
                </a:extLst>
              </a:tr>
              <a:tr h="1241222">
                <a:tc>
                  <a:txBody>
                    <a:bodyPr/>
                    <a:lstStyle/>
                    <a:p>
                      <a:r>
                        <a:rPr lang="en-CA" sz="1800" dirty="0">
                          <a:solidFill>
                            <a:schemeClr val="tx1">
                              <a:lumMod val="50000"/>
                              <a:lumOff val="50000"/>
                            </a:schemeClr>
                          </a:solidFill>
                        </a:rPr>
                        <a:t>Rivaroxaban, </a:t>
                      </a:r>
                      <a:r>
                        <a:rPr lang="en-CA" sz="1800" dirty="0" err="1">
                          <a:solidFill>
                            <a:schemeClr val="tx1">
                              <a:lumMod val="50000"/>
                              <a:lumOff val="50000"/>
                            </a:schemeClr>
                          </a:solidFill>
                        </a:rPr>
                        <a:t>Edoxaban</a:t>
                      </a:r>
                      <a:r>
                        <a:rPr lang="en-CA" sz="1800" dirty="0">
                          <a:solidFill>
                            <a:schemeClr val="tx1">
                              <a:lumMod val="50000"/>
                              <a:lumOff val="50000"/>
                            </a:schemeClr>
                          </a:solidFill>
                        </a:rPr>
                        <a:t>, Apixaban</a:t>
                      </a: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r>
                        <a:rPr lang="en-CA" sz="1800" dirty="0">
                          <a:solidFill>
                            <a:schemeClr val="tx1">
                              <a:lumMod val="50000"/>
                              <a:lumOff val="50000"/>
                            </a:schemeClr>
                          </a:solidFill>
                        </a:rPr>
                        <a:t>Drug-specific Anti-</a:t>
                      </a:r>
                      <a:r>
                        <a:rPr lang="en-CA" sz="1800" dirty="0" err="1">
                          <a:solidFill>
                            <a:schemeClr val="tx1">
                              <a:lumMod val="50000"/>
                              <a:lumOff val="50000"/>
                            </a:schemeClr>
                          </a:solidFill>
                        </a:rPr>
                        <a:t>Xa</a:t>
                      </a:r>
                      <a:r>
                        <a:rPr lang="en-CA" sz="1800" dirty="0">
                          <a:solidFill>
                            <a:schemeClr val="tx1">
                              <a:lumMod val="50000"/>
                              <a:lumOff val="50000"/>
                            </a:schemeClr>
                          </a:solidFill>
                        </a:rPr>
                        <a:t> activity level</a:t>
                      </a: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r>
                        <a:rPr lang="en-CA" sz="1800" dirty="0">
                          <a:solidFill>
                            <a:schemeClr val="tx1">
                              <a:lumMod val="50000"/>
                              <a:lumOff val="50000"/>
                            </a:schemeClr>
                          </a:solidFill>
                        </a:rPr>
                        <a:t>Normal anti-</a:t>
                      </a:r>
                      <a:r>
                        <a:rPr lang="en-CA" sz="1800" dirty="0" err="1">
                          <a:solidFill>
                            <a:schemeClr val="tx1">
                              <a:lumMod val="50000"/>
                              <a:lumOff val="50000"/>
                            </a:schemeClr>
                          </a:solidFill>
                        </a:rPr>
                        <a:t>Xa</a:t>
                      </a:r>
                      <a:r>
                        <a:rPr lang="en-CA" sz="1800" dirty="0">
                          <a:solidFill>
                            <a:schemeClr val="tx1">
                              <a:lumMod val="50000"/>
                              <a:lumOff val="50000"/>
                            </a:schemeClr>
                          </a:solidFill>
                        </a:rPr>
                        <a:t> activity likely excludes clinically relevant levels</a:t>
                      </a: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348995457"/>
                  </a:ext>
                </a:extLst>
              </a:tr>
            </a:tbl>
          </a:graphicData>
        </a:graphic>
      </p:graphicFrame>
      <p:sp>
        <p:nvSpPr>
          <p:cNvPr id="11" name="TextBox 10">
            <a:extLst>
              <a:ext uri="{FF2B5EF4-FFF2-40B4-BE49-F238E27FC236}">
                <a16:creationId xmlns:a16="http://schemas.microsoft.com/office/drawing/2014/main" id="{F7F02B9F-0199-44DE-89EB-98B8996372EB}"/>
              </a:ext>
            </a:extLst>
          </p:cNvPr>
          <p:cNvSpPr txBox="1"/>
          <p:nvPr/>
        </p:nvSpPr>
        <p:spPr>
          <a:xfrm>
            <a:off x="8351921" y="3468163"/>
            <a:ext cx="3589422" cy="830997"/>
          </a:xfrm>
          <a:prstGeom prst="rect">
            <a:avLst/>
          </a:prstGeom>
          <a:solidFill>
            <a:srgbClr val="BEE0E4"/>
          </a:solidFill>
        </p:spPr>
        <p:txBody>
          <a:bodyPr wrap="square" rtlCol="0">
            <a:spAutoFit/>
          </a:bodyPr>
          <a:lstStyle/>
          <a:p>
            <a:r>
              <a:rPr lang="en-CA" sz="1600" b="1" u="sng" dirty="0">
                <a:solidFill>
                  <a:schemeClr val="tx1">
                    <a:lumMod val="50000"/>
                    <a:lumOff val="50000"/>
                  </a:schemeClr>
                </a:solidFill>
              </a:rPr>
              <a:t>Do not delay treatment </a:t>
            </a:r>
            <a:r>
              <a:rPr lang="en-CA" sz="1600" dirty="0">
                <a:solidFill>
                  <a:schemeClr val="tx1">
                    <a:lumMod val="50000"/>
                    <a:lumOff val="50000"/>
                  </a:schemeClr>
                </a:solidFill>
              </a:rPr>
              <a:t>of DOAC-associated bleeding while waiting for DOAC test results</a:t>
            </a:r>
          </a:p>
        </p:txBody>
      </p:sp>
      <p:sp>
        <p:nvSpPr>
          <p:cNvPr id="13" name="TextBox 12">
            <a:extLst>
              <a:ext uri="{FF2B5EF4-FFF2-40B4-BE49-F238E27FC236}">
                <a16:creationId xmlns:a16="http://schemas.microsoft.com/office/drawing/2014/main" id="{FC2C0654-ABB5-47DB-B894-F01F21E0646E}"/>
              </a:ext>
            </a:extLst>
          </p:cNvPr>
          <p:cNvSpPr txBox="1"/>
          <p:nvPr/>
        </p:nvSpPr>
        <p:spPr>
          <a:xfrm>
            <a:off x="8351921" y="2751890"/>
            <a:ext cx="3589422" cy="584775"/>
          </a:xfrm>
          <a:prstGeom prst="rect">
            <a:avLst/>
          </a:prstGeom>
          <a:solidFill>
            <a:srgbClr val="FED9B0"/>
          </a:solidFill>
        </p:spPr>
        <p:txBody>
          <a:bodyPr wrap="square" rtlCol="0">
            <a:spAutoFit/>
          </a:bodyPr>
          <a:lstStyle/>
          <a:p>
            <a:r>
              <a:rPr lang="en-CA" sz="1600" dirty="0">
                <a:solidFill>
                  <a:schemeClr val="tx1">
                    <a:lumMod val="50000"/>
                    <a:lumOff val="50000"/>
                  </a:schemeClr>
                </a:solidFill>
              </a:rPr>
              <a:t>Benefits and risks of measuring DOAC levels in bleeding patients are uncertain</a:t>
            </a:r>
          </a:p>
        </p:txBody>
      </p:sp>
      <p:sp>
        <p:nvSpPr>
          <p:cNvPr id="7" name="TextBox 6">
            <a:extLst>
              <a:ext uri="{FF2B5EF4-FFF2-40B4-BE49-F238E27FC236}">
                <a16:creationId xmlns:a16="http://schemas.microsoft.com/office/drawing/2014/main" id="{84D916A8-9EFE-5346-BA4E-9DE79B9CBEDE}"/>
              </a:ext>
            </a:extLst>
          </p:cNvPr>
          <p:cNvSpPr txBox="1"/>
          <p:nvPr/>
        </p:nvSpPr>
        <p:spPr>
          <a:xfrm>
            <a:off x="8351921" y="4451246"/>
            <a:ext cx="3589422" cy="1323439"/>
          </a:xfrm>
          <a:prstGeom prst="rect">
            <a:avLst/>
          </a:prstGeom>
          <a:solidFill>
            <a:srgbClr val="C9D7AF"/>
          </a:solidFill>
        </p:spPr>
        <p:txBody>
          <a:bodyPr wrap="square" rtlCol="0">
            <a:spAutoFit/>
          </a:bodyPr>
          <a:lstStyle/>
          <a:p>
            <a:r>
              <a:rPr lang="en-CA" sz="1600" dirty="0">
                <a:solidFill>
                  <a:schemeClr val="tx1">
                    <a:lumMod val="50000"/>
                    <a:lumOff val="50000"/>
                  </a:schemeClr>
                </a:solidFill>
              </a:rPr>
              <a:t>It is advisable not to rely on any single strategy in isolation to assess DOAC effect during bleeding management but instead to use a comprehensive approach.</a:t>
            </a:r>
          </a:p>
        </p:txBody>
      </p:sp>
    </p:spTree>
    <p:extLst>
      <p:ext uri="{BB962C8B-B14F-4D97-AF65-F5344CB8AC3E}">
        <p14:creationId xmlns:p14="http://schemas.microsoft.com/office/powerpoint/2010/main" val="1657556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F416C-4F55-D946-A6EB-941DFF3713AA}"/>
              </a:ext>
            </a:extLst>
          </p:cNvPr>
          <p:cNvSpPr>
            <a:spLocks noGrp="1"/>
          </p:cNvSpPr>
          <p:nvPr>
            <p:ph type="title"/>
          </p:nvPr>
        </p:nvSpPr>
        <p:spPr>
          <a:xfrm>
            <a:off x="419100" y="1492970"/>
            <a:ext cx="10972800" cy="452372"/>
          </a:xfrm>
        </p:spPr>
        <p:txBody>
          <a:bodyPr lIns="0" tIns="0" rIns="0" bIns="0"/>
          <a:lstStyle/>
          <a:p>
            <a:r>
              <a:rPr lang="en-CA" sz="2400" dirty="0"/>
              <a:t>Recommendation</a:t>
            </a:r>
            <a:endParaRPr lang="en-US" sz="2400" dirty="0"/>
          </a:p>
        </p:txBody>
      </p:sp>
      <p:sp>
        <p:nvSpPr>
          <p:cNvPr id="5" name="Content Placeholder 4">
            <a:extLst>
              <a:ext uri="{FF2B5EF4-FFF2-40B4-BE49-F238E27FC236}">
                <a16:creationId xmlns:a16="http://schemas.microsoft.com/office/drawing/2014/main" id="{2CFA7875-5435-4632-9243-2636F8B35F3D}"/>
              </a:ext>
            </a:extLst>
          </p:cNvPr>
          <p:cNvSpPr>
            <a:spLocks noGrp="1"/>
          </p:cNvSpPr>
          <p:nvPr>
            <p:ph idx="1"/>
          </p:nvPr>
        </p:nvSpPr>
        <p:spPr>
          <a:xfrm>
            <a:off x="419100" y="2019300"/>
            <a:ext cx="10972800" cy="3954624"/>
          </a:xfrm>
          <a:noFill/>
          <a:ln>
            <a:noFill/>
          </a:ln>
        </p:spPr>
        <p:txBody>
          <a:bodyPr>
            <a:noAutofit/>
          </a:bodyPr>
          <a:lstStyle/>
          <a:p>
            <a:pPr marL="0" indent="0">
              <a:spcAft>
                <a:spcPts val="600"/>
              </a:spcAft>
              <a:buNone/>
            </a:pPr>
            <a:r>
              <a:rPr lang="en-CA" sz="2200" dirty="0"/>
              <a:t>In patients receiving DOAC therapy for the treatment of VTE, the panel </a:t>
            </a:r>
            <a:r>
              <a:rPr lang="en-CA" sz="2200" b="1" u="sng" dirty="0"/>
              <a:t>suggests against measuring DOAC anticoagulant effect</a:t>
            </a:r>
            <a:r>
              <a:rPr lang="en-CA" sz="2200" b="1" dirty="0"/>
              <a:t> </a:t>
            </a:r>
            <a:r>
              <a:rPr lang="en-CA" sz="2200" dirty="0"/>
              <a:t>during management of </a:t>
            </a:r>
            <a:r>
              <a:rPr lang="en-CA" sz="2200" b="1" dirty="0">
                <a:solidFill>
                  <a:srgbClr val="E53E31"/>
                </a:solidFill>
              </a:rPr>
              <a:t>bleeding</a:t>
            </a:r>
            <a:r>
              <a:rPr lang="en-CA" sz="2200" dirty="0"/>
              <a:t> </a:t>
            </a:r>
            <a:r>
              <a:rPr lang="en-CA" sz="2200" i="1" dirty="0"/>
              <a:t>(conditional recommendation, very low certainty)</a:t>
            </a:r>
            <a:endParaRPr lang="en-CA" sz="2200" dirty="0">
              <a:solidFill>
                <a:schemeClr val="tx1">
                  <a:lumMod val="50000"/>
                  <a:lumOff val="50000"/>
                </a:schemeClr>
              </a:solidFill>
            </a:endParaRPr>
          </a:p>
          <a:p>
            <a:pPr>
              <a:spcAft>
                <a:spcPts val="600"/>
              </a:spcAft>
            </a:pPr>
            <a:endParaRPr lang="en-CA" sz="2200" dirty="0">
              <a:solidFill>
                <a:schemeClr val="tx1">
                  <a:lumMod val="50000"/>
                  <a:lumOff val="50000"/>
                </a:schemeClr>
              </a:solidFill>
            </a:endParaRPr>
          </a:p>
          <a:p>
            <a:pPr marL="0" indent="0">
              <a:spcAft>
                <a:spcPts val="300"/>
              </a:spcAft>
              <a:buNone/>
            </a:pPr>
            <a:r>
              <a:rPr lang="en-CA" sz="2000" b="1" dirty="0">
                <a:solidFill>
                  <a:schemeClr val="tx1">
                    <a:lumMod val="50000"/>
                    <a:lumOff val="50000"/>
                  </a:schemeClr>
                </a:solidFill>
              </a:rPr>
              <a:t>Remarks:</a:t>
            </a:r>
          </a:p>
          <a:p>
            <a:pPr>
              <a:spcAft>
                <a:spcPts val="300"/>
              </a:spcAft>
            </a:pPr>
            <a:r>
              <a:rPr lang="en-CA" sz="2000" dirty="0">
                <a:solidFill>
                  <a:schemeClr val="tx1">
                    <a:lumMod val="50000"/>
                    <a:lumOff val="50000"/>
                  </a:schemeClr>
                </a:solidFill>
              </a:rPr>
              <a:t>Low quality of evidence evaluating impact of measuring DOAC levels in bleeding patients</a:t>
            </a:r>
          </a:p>
          <a:p>
            <a:pPr>
              <a:spcAft>
                <a:spcPts val="300"/>
              </a:spcAft>
            </a:pPr>
            <a:r>
              <a:rPr lang="en-CA" sz="2000" dirty="0">
                <a:solidFill>
                  <a:schemeClr val="tx1">
                    <a:lumMod val="50000"/>
                    <a:lumOff val="50000"/>
                  </a:schemeClr>
                </a:solidFill>
              </a:rPr>
              <a:t>Benefits and harms of measuring DOAC anticoagulant effects a uncertain</a:t>
            </a:r>
          </a:p>
          <a:p>
            <a:pPr>
              <a:spcAft>
                <a:spcPts val="300"/>
              </a:spcAft>
            </a:pPr>
            <a:r>
              <a:rPr lang="en-CA" sz="2000" b="1" i="1" dirty="0">
                <a:solidFill>
                  <a:schemeClr val="tx1">
                    <a:lumMod val="50000"/>
                    <a:lumOff val="50000"/>
                  </a:schemeClr>
                </a:solidFill>
              </a:rPr>
              <a:t>Best not to delay intervention for bleeding </a:t>
            </a:r>
            <a:r>
              <a:rPr lang="en-CA" sz="2000" dirty="0">
                <a:solidFill>
                  <a:schemeClr val="tx1">
                    <a:lumMod val="50000"/>
                    <a:lumOff val="50000"/>
                  </a:schemeClr>
                </a:solidFill>
              </a:rPr>
              <a:t>while waiting for DOAC test result</a:t>
            </a:r>
          </a:p>
          <a:p>
            <a:pPr>
              <a:spcAft>
                <a:spcPts val="600"/>
              </a:spcAft>
            </a:pPr>
            <a:endParaRPr lang="en-CA" sz="2200" dirty="0">
              <a:solidFill>
                <a:schemeClr val="tx1">
                  <a:lumMod val="50000"/>
                  <a:lumOff val="50000"/>
                </a:schemeClr>
              </a:solidFill>
            </a:endParaRPr>
          </a:p>
        </p:txBody>
      </p:sp>
    </p:spTree>
    <p:extLst>
      <p:ext uri="{BB962C8B-B14F-4D97-AF65-F5344CB8AC3E}">
        <p14:creationId xmlns:p14="http://schemas.microsoft.com/office/powerpoint/2010/main" val="101389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0B75A-C506-489A-A279-08099E0F66E7}"/>
              </a:ext>
            </a:extLst>
          </p:cNvPr>
          <p:cNvSpPr>
            <a:spLocks noGrp="1"/>
          </p:cNvSpPr>
          <p:nvPr>
            <p:ph type="title"/>
          </p:nvPr>
        </p:nvSpPr>
        <p:spPr/>
        <p:txBody>
          <a:bodyPr lIns="0" tIns="0" rIns="0" bIns="0"/>
          <a:lstStyle/>
          <a:p>
            <a:r>
              <a:rPr lang="en-CA" sz="2800" dirty="0"/>
              <a:t>ASH Clinical Practice Guidelines on VTE</a:t>
            </a:r>
          </a:p>
        </p:txBody>
      </p:sp>
      <p:sp>
        <p:nvSpPr>
          <p:cNvPr id="3" name="Content Placeholder 2">
            <a:extLst>
              <a:ext uri="{FF2B5EF4-FFF2-40B4-BE49-F238E27FC236}">
                <a16:creationId xmlns:a16="http://schemas.microsoft.com/office/drawing/2014/main" id="{A00B8377-9FDE-4791-9707-C7B2337F5934}"/>
              </a:ext>
            </a:extLst>
          </p:cNvPr>
          <p:cNvSpPr>
            <a:spLocks noGrp="1"/>
          </p:cNvSpPr>
          <p:nvPr>
            <p:ph idx="1"/>
          </p:nvPr>
        </p:nvSpPr>
        <p:spPr>
          <a:xfrm>
            <a:off x="419100" y="2019300"/>
            <a:ext cx="10972800" cy="4033734"/>
          </a:xfrm>
        </p:spPr>
        <p:txBody>
          <a:bodyPr>
            <a:normAutofit fontScale="92500" lnSpcReduction="20000"/>
          </a:bodyPr>
          <a:lstStyle/>
          <a:p>
            <a:pPr marL="514350" indent="-514350">
              <a:buFont typeface="+mj-lt"/>
              <a:buAutoNum type="arabicPeriod"/>
            </a:pPr>
            <a:r>
              <a:rPr lang="en-CA" dirty="0">
                <a:solidFill>
                  <a:schemeClr val="tx1">
                    <a:lumMod val="50000"/>
                    <a:lumOff val="50000"/>
                  </a:schemeClr>
                </a:solidFill>
              </a:rPr>
              <a:t>Prevention of VTE in Surgical Hospitalized Patients</a:t>
            </a:r>
          </a:p>
          <a:p>
            <a:pPr marL="514350" indent="-514350">
              <a:buFont typeface="+mj-lt"/>
              <a:buAutoNum type="arabicPeriod"/>
            </a:pPr>
            <a:r>
              <a:rPr lang="en-CA" dirty="0">
                <a:solidFill>
                  <a:schemeClr val="tx1">
                    <a:lumMod val="50000"/>
                    <a:lumOff val="50000"/>
                  </a:schemeClr>
                </a:solidFill>
              </a:rPr>
              <a:t>Prevention of VTE in Medical Hospitalized Patients</a:t>
            </a:r>
          </a:p>
          <a:p>
            <a:pPr marL="514350" indent="-514350">
              <a:buFont typeface="+mj-lt"/>
              <a:buAutoNum type="arabicPeriod"/>
            </a:pPr>
            <a:r>
              <a:rPr lang="en-CA" dirty="0">
                <a:solidFill>
                  <a:schemeClr val="tx1">
                    <a:lumMod val="50000"/>
                    <a:lumOff val="50000"/>
                  </a:schemeClr>
                </a:solidFill>
              </a:rPr>
              <a:t>Treatment of Acute VTE (DVT and PE)</a:t>
            </a:r>
          </a:p>
          <a:p>
            <a:pPr marL="514350" indent="-514350">
              <a:buFont typeface="+mj-lt"/>
              <a:buAutoNum type="arabicPeriod"/>
            </a:pPr>
            <a:r>
              <a:rPr lang="en-CA" b="1" dirty="0">
                <a:solidFill>
                  <a:schemeClr val="tx1"/>
                </a:solidFill>
              </a:rPr>
              <a:t>Optimal Management of Anticoagulation Therapy</a:t>
            </a:r>
          </a:p>
          <a:p>
            <a:pPr marL="514350" indent="-514350">
              <a:buFont typeface="+mj-lt"/>
              <a:buAutoNum type="arabicPeriod"/>
            </a:pPr>
            <a:r>
              <a:rPr lang="en-CA" dirty="0">
                <a:solidFill>
                  <a:schemeClr val="tx1">
                    <a:lumMod val="50000"/>
                    <a:lumOff val="50000"/>
                  </a:schemeClr>
                </a:solidFill>
              </a:rPr>
              <a:t>Prevention and Treatment of VTE in Patients with Cancer</a:t>
            </a:r>
          </a:p>
          <a:p>
            <a:pPr marL="514350" indent="-514350">
              <a:buFont typeface="+mj-lt"/>
              <a:buAutoNum type="arabicPeriod"/>
            </a:pPr>
            <a:r>
              <a:rPr lang="en-CA" dirty="0">
                <a:solidFill>
                  <a:schemeClr val="tx1">
                    <a:lumMod val="50000"/>
                    <a:lumOff val="50000"/>
                  </a:schemeClr>
                </a:solidFill>
              </a:rPr>
              <a:t>Heparin-Induced Thrombocytopenia (HIT)</a:t>
            </a:r>
          </a:p>
          <a:p>
            <a:pPr marL="514350" indent="-514350">
              <a:buFont typeface="+mj-lt"/>
              <a:buAutoNum type="arabicPeriod"/>
            </a:pPr>
            <a:r>
              <a:rPr lang="en-CA" dirty="0">
                <a:solidFill>
                  <a:schemeClr val="tx1">
                    <a:lumMod val="50000"/>
                    <a:lumOff val="50000"/>
                  </a:schemeClr>
                </a:solidFill>
              </a:rPr>
              <a:t>Thrombophilia</a:t>
            </a:r>
          </a:p>
          <a:p>
            <a:pPr marL="514350" indent="-514350">
              <a:buFont typeface="+mj-lt"/>
              <a:buAutoNum type="arabicPeriod"/>
            </a:pPr>
            <a:r>
              <a:rPr lang="en-CA" dirty="0">
                <a:solidFill>
                  <a:schemeClr val="tx1">
                    <a:lumMod val="50000"/>
                    <a:lumOff val="50000"/>
                  </a:schemeClr>
                </a:solidFill>
              </a:rPr>
              <a:t>Pediatric VTE</a:t>
            </a:r>
          </a:p>
          <a:p>
            <a:pPr marL="514350" indent="-514350">
              <a:buFont typeface="+mj-lt"/>
              <a:buAutoNum type="arabicPeriod"/>
            </a:pPr>
            <a:r>
              <a:rPr lang="en-CA" dirty="0">
                <a:solidFill>
                  <a:schemeClr val="tx1">
                    <a:lumMod val="50000"/>
                    <a:lumOff val="50000"/>
                  </a:schemeClr>
                </a:solidFill>
              </a:rPr>
              <a:t>VTE in the Context of Pregnancy</a:t>
            </a:r>
          </a:p>
          <a:p>
            <a:pPr marL="514350" indent="-514350">
              <a:buFont typeface="+mj-lt"/>
              <a:buAutoNum type="arabicPeriod"/>
            </a:pPr>
            <a:r>
              <a:rPr lang="en-CA" dirty="0">
                <a:solidFill>
                  <a:schemeClr val="tx1">
                    <a:lumMod val="50000"/>
                    <a:lumOff val="50000"/>
                  </a:schemeClr>
                </a:solidFill>
              </a:rPr>
              <a:t>Diagnosis of VTE</a:t>
            </a:r>
          </a:p>
        </p:txBody>
      </p:sp>
    </p:spTree>
    <p:extLst>
      <p:ext uri="{BB962C8B-B14F-4D97-AF65-F5344CB8AC3E}">
        <p14:creationId xmlns:p14="http://schemas.microsoft.com/office/powerpoint/2010/main" val="33132464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86FAA-8DDE-449D-B096-EA7270B44468}"/>
              </a:ext>
            </a:extLst>
          </p:cNvPr>
          <p:cNvSpPr>
            <a:spLocks noGrp="1"/>
          </p:cNvSpPr>
          <p:nvPr>
            <p:ph type="title"/>
          </p:nvPr>
        </p:nvSpPr>
        <p:spPr>
          <a:xfrm>
            <a:off x="419100" y="1340569"/>
            <a:ext cx="10972800" cy="713539"/>
          </a:xfrm>
        </p:spPr>
        <p:txBody>
          <a:bodyPr lIns="0" tIns="0" rIns="0" bIns="0"/>
          <a:lstStyle/>
          <a:p>
            <a:r>
              <a:rPr lang="en-CA" sz="2800" dirty="0"/>
              <a:t>Back to Case 2:</a:t>
            </a:r>
          </a:p>
        </p:txBody>
      </p:sp>
      <p:sp>
        <p:nvSpPr>
          <p:cNvPr id="3" name="Content Placeholder 2">
            <a:extLst>
              <a:ext uri="{FF2B5EF4-FFF2-40B4-BE49-F238E27FC236}">
                <a16:creationId xmlns:a16="http://schemas.microsoft.com/office/drawing/2014/main" id="{F85348DD-091C-425A-A1F7-FDAEC3D3AC7D}"/>
              </a:ext>
            </a:extLst>
          </p:cNvPr>
          <p:cNvSpPr>
            <a:spLocks noGrp="1"/>
          </p:cNvSpPr>
          <p:nvPr>
            <p:ph idx="1"/>
          </p:nvPr>
        </p:nvSpPr>
        <p:spPr>
          <a:xfrm>
            <a:off x="419100" y="2019300"/>
            <a:ext cx="10972800" cy="4297524"/>
          </a:xfrm>
        </p:spPr>
        <p:txBody>
          <a:bodyPr>
            <a:normAutofit/>
          </a:bodyPr>
          <a:lstStyle/>
          <a:p>
            <a:pPr>
              <a:spcAft>
                <a:spcPts val="600"/>
              </a:spcAft>
            </a:pPr>
            <a:r>
              <a:rPr lang="en-CA" dirty="0"/>
              <a:t>Your patient receives 4-Factor PCC, and his rivaroxaban is temporarily suspended. He is started on an intravenous proton pump inhibitor.</a:t>
            </a:r>
          </a:p>
          <a:p>
            <a:pPr>
              <a:spcAft>
                <a:spcPts val="600"/>
              </a:spcAft>
            </a:pPr>
            <a:r>
              <a:rPr lang="en-CA" dirty="0"/>
              <a:t>Gastroscopy reveals a 2 x 2 cm ulcer with a visible vessel that is clipped, and the patient’s bleeding stops. </a:t>
            </a:r>
          </a:p>
          <a:p>
            <a:pPr>
              <a:spcAft>
                <a:spcPts val="600"/>
              </a:spcAft>
            </a:pPr>
            <a:r>
              <a:rPr lang="en-CA" dirty="0"/>
              <a:t>He is discharged home on no antithrombotic therapy, to be reassessed at a later date.</a:t>
            </a:r>
          </a:p>
        </p:txBody>
      </p:sp>
    </p:spTree>
    <p:extLst>
      <p:ext uri="{BB962C8B-B14F-4D97-AF65-F5344CB8AC3E}">
        <p14:creationId xmlns:p14="http://schemas.microsoft.com/office/powerpoint/2010/main" val="4696275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C5A2E2-2418-4A9F-BB60-6BEB0FFA2B24}"/>
              </a:ext>
            </a:extLst>
          </p:cNvPr>
          <p:cNvSpPr>
            <a:spLocks noGrp="1"/>
          </p:cNvSpPr>
          <p:nvPr>
            <p:ph idx="1"/>
          </p:nvPr>
        </p:nvSpPr>
        <p:spPr>
          <a:xfrm>
            <a:off x="410135" y="1624853"/>
            <a:ext cx="10972800" cy="3954624"/>
          </a:xfrm>
        </p:spPr>
        <p:txBody>
          <a:bodyPr>
            <a:noAutofit/>
          </a:bodyPr>
          <a:lstStyle/>
          <a:p>
            <a:pPr marL="0" indent="0">
              <a:buNone/>
            </a:pPr>
            <a:r>
              <a:rPr lang="en-CA" sz="2400" b="1" dirty="0">
                <a:solidFill>
                  <a:schemeClr val="tx1">
                    <a:lumMod val="50000"/>
                    <a:lumOff val="50000"/>
                  </a:schemeClr>
                </a:solidFill>
              </a:rPr>
              <a:t>This patient has been receiving anticoagulant therapy with a direct factor </a:t>
            </a:r>
            <a:r>
              <a:rPr lang="en-CA" sz="2400" b="1" dirty="0" err="1">
                <a:solidFill>
                  <a:schemeClr val="tx1">
                    <a:lumMod val="50000"/>
                    <a:lumOff val="50000"/>
                  </a:schemeClr>
                </a:solidFill>
              </a:rPr>
              <a:t>Xa</a:t>
            </a:r>
            <a:r>
              <a:rPr lang="en-CA" sz="2400" b="1" dirty="0">
                <a:solidFill>
                  <a:schemeClr val="tx1">
                    <a:lumMod val="50000"/>
                    <a:lumOff val="50000"/>
                  </a:schemeClr>
                </a:solidFill>
              </a:rPr>
              <a:t> inhibitor for recurrent VTE. He has had a recent upper GI bleed.</a:t>
            </a:r>
          </a:p>
          <a:p>
            <a:pPr marL="0" indent="0">
              <a:buNone/>
            </a:pPr>
            <a:endParaRPr lang="en-CA" sz="2400" b="1" dirty="0">
              <a:solidFill>
                <a:schemeClr val="tx1">
                  <a:lumMod val="50000"/>
                  <a:lumOff val="50000"/>
                </a:schemeClr>
              </a:solidFill>
            </a:endParaRPr>
          </a:p>
          <a:p>
            <a:pPr marL="0" indent="0">
              <a:buNone/>
            </a:pPr>
            <a:r>
              <a:rPr lang="en-CA" sz="2400" b="1" dirty="0">
                <a:solidFill>
                  <a:schemeClr val="tx1">
                    <a:lumMod val="50000"/>
                    <a:lumOff val="50000"/>
                  </a:schemeClr>
                </a:solidFill>
              </a:rPr>
              <a:t>How long after his bleeding event would you wait before resuming anticoagulant therapy?</a:t>
            </a:r>
          </a:p>
          <a:p>
            <a:pPr marL="0" indent="0">
              <a:buNone/>
            </a:pPr>
            <a:endParaRPr lang="en-CA" sz="2400" dirty="0">
              <a:solidFill>
                <a:schemeClr val="tx1">
                  <a:lumMod val="50000"/>
                  <a:lumOff val="50000"/>
                </a:schemeClr>
              </a:solidFill>
            </a:endParaRPr>
          </a:p>
          <a:p>
            <a:pPr marL="514350" indent="-514350">
              <a:buAutoNum type="alphaUcPeriod"/>
            </a:pPr>
            <a:r>
              <a:rPr lang="en-CA" sz="2400" dirty="0">
                <a:solidFill>
                  <a:schemeClr val="tx1">
                    <a:lumMod val="50000"/>
                    <a:lumOff val="50000"/>
                  </a:schemeClr>
                </a:solidFill>
              </a:rPr>
              <a:t>Within 1 week </a:t>
            </a:r>
          </a:p>
          <a:p>
            <a:pPr marL="514350" indent="-514350">
              <a:buAutoNum type="alphaUcPeriod"/>
            </a:pPr>
            <a:r>
              <a:rPr lang="en-CA" sz="2400" dirty="0">
                <a:solidFill>
                  <a:schemeClr val="tx1">
                    <a:lumMod val="50000"/>
                    <a:lumOff val="50000"/>
                  </a:schemeClr>
                </a:solidFill>
              </a:rPr>
              <a:t>Between 2 weeks to 3 months</a:t>
            </a:r>
          </a:p>
          <a:p>
            <a:pPr marL="514350" indent="-514350">
              <a:buFont typeface="Arial" panose="020B0604020202020204" pitchFamily="34" charset="0"/>
              <a:buAutoNum type="alphaUcPeriod"/>
            </a:pPr>
            <a:r>
              <a:rPr lang="en-CA" sz="2400" dirty="0">
                <a:solidFill>
                  <a:schemeClr val="tx1">
                    <a:lumMod val="50000"/>
                    <a:lumOff val="50000"/>
                  </a:schemeClr>
                </a:solidFill>
              </a:rPr>
              <a:t>Between 3 to 6 months</a:t>
            </a:r>
          </a:p>
          <a:p>
            <a:pPr marL="514350" indent="-514350">
              <a:buAutoNum type="alphaUcPeriod"/>
            </a:pPr>
            <a:r>
              <a:rPr lang="en-CA" sz="2400" dirty="0">
                <a:solidFill>
                  <a:schemeClr val="tx1">
                    <a:lumMod val="50000"/>
                    <a:lumOff val="50000"/>
                  </a:schemeClr>
                </a:solidFill>
              </a:rPr>
              <a:t>Do not resume anticoagulant therapy</a:t>
            </a:r>
          </a:p>
        </p:txBody>
      </p:sp>
      <p:sp>
        <p:nvSpPr>
          <p:cNvPr id="4" name="Rectangle 3">
            <a:extLst>
              <a:ext uri="{FF2B5EF4-FFF2-40B4-BE49-F238E27FC236}">
                <a16:creationId xmlns:a16="http://schemas.microsoft.com/office/drawing/2014/main" id="{99BAD767-7BAB-4B53-9712-EA8DCDE89366}"/>
              </a:ext>
            </a:extLst>
          </p:cNvPr>
          <p:cNvSpPr/>
          <p:nvPr/>
        </p:nvSpPr>
        <p:spPr>
          <a:xfrm>
            <a:off x="125707" y="4503026"/>
            <a:ext cx="4953000" cy="41714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870647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CE4029AD-A2E5-4ED2-BA64-015BFF514188}"/>
              </a:ext>
            </a:extLst>
          </p:cNvPr>
          <p:cNvGraphicFramePr>
            <a:graphicFrameLocks noGrp="1"/>
          </p:cNvGraphicFramePr>
          <p:nvPr>
            <p:extLst>
              <p:ext uri="{D42A27DB-BD31-4B8C-83A1-F6EECF244321}">
                <p14:modId xmlns:p14="http://schemas.microsoft.com/office/powerpoint/2010/main" val="2110747391"/>
              </p:ext>
            </p:extLst>
          </p:nvPr>
        </p:nvGraphicFramePr>
        <p:xfrm>
          <a:off x="429124" y="3409217"/>
          <a:ext cx="7686174" cy="2926824"/>
        </p:xfrm>
        <a:graphic>
          <a:graphicData uri="http://schemas.openxmlformats.org/drawingml/2006/table">
            <a:tbl>
              <a:tblPr firstRow="1" bandRow="1">
                <a:tableStyleId>{5940675A-B579-460E-94D1-54222C63F5DA}</a:tableStyleId>
              </a:tblPr>
              <a:tblGrid>
                <a:gridCol w="1671935">
                  <a:extLst>
                    <a:ext uri="{9D8B030D-6E8A-4147-A177-3AD203B41FA5}">
                      <a16:colId xmlns:a16="http://schemas.microsoft.com/office/drawing/2014/main" val="325642109"/>
                    </a:ext>
                  </a:extLst>
                </a:gridCol>
                <a:gridCol w="1633882">
                  <a:extLst>
                    <a:ext uri="{9D8B030D-6E8A-4147-A177-3AD203B41FA5}">
                      <a16:colId xmlns:a16="http://schemas.microsoft.com/office/drawing/2014/main" val="815985156"/>
                    </a:ext>
                  </a:extLst>
                </a:gridCol>
                <a:gridCol w="1753548">
                  <a:extLst>
                    <a:ext uri="{9D8B030D-6E8A-4147-A177-3AD203B41FA5}">
                      <a16:colId xmlns:a16="http://schemas.microsoft.com/office/drawing/2014/main" val="1109489225"/>
                    </a:ext>
                  </a:extLst>
                </a:gridCol>
                <a:gridCol w="2626809">
                  <a:extLst>
                    <a:ext uri="{9D8B030D-6E8A-4147-A177-3AD203B41FA5}">
                      <a16:colId xmlns:a16="http://schemas.microsoft.com/office/drawing/2014/main" val="738517967"/>
                    </a:ext>
                  </a:extLst>
                </a:gridCol>
              </a:tblGrid>
              <a:tr h="307798">
                <a:tc rowSpan="2">
                  <a:txBody>
                    <a:bodyPr/>
                    <a:lstStyle/>
                    <a:p>
                      <a:r>
                        <a:rPr lang="en-CA" sz="1300" b="1" dirty="0">
                          <a:solidFill>
                            <a:schemeClr val="bg1"/>
                          </a:solidFill>
                        </a:rPr>
                        <a:t>Outcomes</a:t>
                      </a:r>
                    </a:p>
                    <a:p>
                      <a:r>
                        <a:rPr lang="en-CA" sz="1300" b="1" dirty="0">
                          <a:solidFill>
                            <a:schemeClr val="bg1"/>
                          </a:solidFill>
                        </a:rPr>
                        <a:t>(Quality of Evidence)</a:t>
                      </a:r>
                    </a:p>
                  </a:txBody>
                  <a:tcPr marL="83945" marR="83945" marT="41972" marB="41972"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53E31"/>
                    </a:solidFill>
                  </a:tcPr>
                </a:tc>
                <a:tc rowSpan="2">
                  <a:txBody>
                    <a:bodyPr/>
                    <a:lstStyle/>
                    <a:p>
                      <a:pPr algn="ctr"/>
                      <a:r>
                        <a:rPr lang="en-CA" sz="1300" b="1" dirty="0">
                          <a:solidFill>
                            <a:schemeClr val="bg1"/>
                          </a:solidFill>
                        </a:rPr>
                        <a:t>Relative effect </a:t>
                      </a:r>
                    </a:p>
                    <a:p>
                      <a:pPr algn="ctr"/>
                      <a:r>
                        <a:rPr lang="en-CA" sz="1300" b="1" dirty="0">
                          <a:solidFill>
                            <a:schemeClr val="bg1"/>
                          </a:solidFill>
                        </a:rPr>
                        <a:t>(95% CI)</a:t>
                      </a:r>
                    </a:p>
                  </a:txBody>
                  <a:tcPr marL="83945" marR="83945" marT="41972" marB="41972"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53E31"/>
                    </a:solidFill>
                  </a:tcPr>
                </a:tc>
                <a:tc gridSpan="2">
                  <a:txBody>
                    <a:bodyPr/>
                    <a:lstStyle/>
                    <a:p>
                      <a:pPr algn="ctr"/>
                      <a:r>
                        <a:rPr lang="en-CA" sz="1500" b="1" dirty="0">
                          <a:solidFill>
                            <a:schemeClr val="bg1"/>
                          </a:solidFill>
                        </a:rPr>
                        <a:t>Anticipated absolute effects (95% CI)</a:t>
                      </a:r>
                    </a:p>
                  </a:txBody>
                  <a:tcPr marL="83945" marR="83945" marT="41972" marB="41972"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53E31"/>
                    </a:solidFill>
                  </a:tcPr>
                </a:tc>
                <a:tc hMerge="1">
                  <a:txBody>
                    <a:bodyPr/>
                    <a:lstStyle/>
                    <a:p>
                      <a:endParaRPr lang="en-CA" sz="2400" dirty="0"/>
                    </a:p>
                  </a:txBody>
                  <a:tcPr/>
                </a:tc>
                <a:extLst>
                  <a:ext uri="{0D108BD9-81ED-4DB2-BD59-A6C34878D82A}">
                    <a16:rowId xmlns:a16="http://schemas.microsoft.com/office/drawing/2014/main" val="3135809784"/>
                  </a:ext>
                </a:extLst>
              </a:tr>
              <a:tr h="475687">
                <a:tc vMerge="1">
                  <a:txBody>
                    <a:bodyPr/>
                    <a:lstStyle/>
                    <a:p>
                      <a:endParaRPr lang="en-CA"/>
                    </a:p>
                  </a:txBody>
                  <a:tcPr/>
                </a:tc>
                <a:tc vMerge="1">
                  <a:txBody>
                    <a:bodyPr/>
                    <a:lstStyle/>
                    <a:p>
                      <a:endParaRPr lang="en-CA"/>
                    </a:p>
                  </a:txBody>
                  <a:tcPr/>
                </a:tc>
                <a:tc>
                  <a:txBody>
                    <a:bodyPr/>
                    <a:lstStyle/>
                    <a:p>
                      <a:pPr algn="ctr"/>
                      <a:r>
                        <a:rPr lang="en-CA" sz="1300" b="0" i="0" dirty="0">
                          <a:solidFill>
                            <a:schemeClr val="tx1">
                              <a:lumMod val="50000"/>
                              <a:lumOff val="50000"/>
                            </a:schemeClr>
                          </a:solidFill>
                        </a:rPr>
                        <a:t>Risk without resumption</a:t>
                      </a:r>
                    </a:p>
                  </a:txBody>
                  <a:tcPr marL="83945" marR="83945" marT="41972" marB="41972"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300" b="0" i="0" dirty="0">
                          <a:solidFill>
                            <a:schemeClr val="tx1">
                              <a:lumMod val="50000"/>
                              <a:lumOff val="50000"/>
                            </a:schemeClr>
                          </a:solidFill>
                        </a:rPr>
                        <a:t>Risk difference with resumption</a:t>
                      </a:r>
                    </a:p>
                  </a:txBody>
                  <a:tcPr marL="83945" marR="83945" marT="41972" marB="41972"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11830735"/>
                  </a:ext>
                </a:extLst>
              </a:tr>
              <a:tr h="503669">
                <a:tc>
                  <a:txBody>
                    <a:bodyPr/>
                    <a:lstStyle/>
                    <a:p>
                      <a:r>
                        <a:rPr lang="en-CA" sz="1300" dirty="0">
                          <a:solidFill>
                            <a:schemeClr val="tx1">
                              <a:lumMod val="50000"/>
                              <a:lumOff val="50000"/>
                            </a:schemeClr>
                          </a:solidFill>
                        </a:rPr>
                        <a:t>     Mortality</a:t>
                      </a:r>
                    </a:p>
                  </a:txBody>
                  <a:tcPr marL="83945" marR="83945" marT="41972" marB="41972"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700" b="1" dirty="0">
                          <a:solidFill>
                            <a:schemeClr val="tx1">
                              <a:lumMod val="50000"/>
                              <a:lumOff val="50000"/>
                            </a:schemeClr>
                          </a:solidFill>
                        </a:rPr>
                        <a:t>RR 0.59</a:t>
                      </a:r>
                    </a:p>
                    <a:p>
                      <a:pPr algn="ctr"/>
                      <a:r>
                        <a:rPr lang="en-CA" sz="1100" b="0" dirty="0">
                          <a:solidFill>
                            <a:schemeClr val="tx1">
                              <a:lumMod val="50000"/>
                              <a:lumOff val="50000"/>
                            </a:schemeClr>
                          </a:solidFill>
                        </a:rPr>
                        <a:t>(0.45 to 0.77)</a:t>
                      </a:r>
                      <a:endParaRPr lang="en-CA" sz="1500" b="0" dirty="0">
                        <a:solidFill>
                          <a:schemeClr val="tx1">
                            <a:lumMod val="50000"/>
                            <a:lumOff val="50000"/>
                          </a:schemeClr>
                        </a:solidFill>
                      </a:endParaRPr>
                    </a:p>
                  </a:txBody>
                  <a:tcPr marL="83945" marR="83945" marT="41972" marB="41972"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300" dirty="0">
                          <a:solidFill>
                            <a:schemeClr val="tx1">
                              <a:lumMod val="50000"/>
                              <a:lumOff val="50000"/>
                            </a:schemeClr>
                          </a:solidFill>
                        </a:rPr>
                        <a:t>845 of 2,455 (34.4%)</a:t>
                      </a:r>
                    </a:p>
                  </a:txBody>
                  <a:tcPr marL="83945" marR="83945" marT="41972" marB="41972"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500" b="1" dirty="0">
                          <a:solidFill>
                            <a:schemeClr val="tx1">
                              <a:lumMod val="50000"/>
                              <a:lumOff val="50000"/>
                            </a:schemeClr>
                          </a:solidFill>
                        </a:rPr>
                        <a:t>141 fewer death per 1,000</a:t>
                      </a:r>
                    </a:p>
                    <a:p>
                      <a:pPr algn="ctr"/>
                      <a:r>
                        <a:rPr lang="en-CA" sz="1300" b="0" dirty="0">
                          <a:solidFill>
                            <a:schemeClr val="tx1">
                              <a:lumMod val="50000"/>
                              <a:lumOff val="50000"/>
                            </a:schemeClr>
                          </a:solidFill>
                        </a:rPr>
                        <a:t>(79 fewer to 189 fewer)</a:t>
                      </a:r>
                    </a:p>
                  </a:txBody>
                  <a:tcPr marL="83945" marR="83945" marT="41972" marB="41972"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23598946"/>
                  </a:ext>
                </a:extLst>
              </a:tr>
              <a:tr h="531650">
                <a:tc>
                  <a:txBody>
                    <a:bodyPr/>
                    <a:lstStyle/>
                    <a:p>
                      <a:r>
                        <a:rPr lang="en-CA" sz="1300" dirty="0">
                          <a:solidFill>
                            <a:schemeClr val="tx1">
                              <a:lumMod val="50000"/>
                              <a:lumOff val="50000"/>
                            </a:schemeClr>
                          </a:solidFill>
                        </a:rPr>
                        <a:t>     PE</a:t>
                      </a:r>
                    </a:p>
                  </a:txBody>
                  <a:tcPr marL="83945" marR="83945" marT="41972" marB="41972"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700" b="1" dirty="0">
                          <a:solidFill>
                            <a:schemeClr val="tx1">
                              <a:lumMod val="50000"/>
                              <a:lumOff val="50000"/>
                            </a:schemeClr>
                          </a:solidFill>
                        </a:rPr>
                        <a:t>RR 0.26 </a:t>
                      </a:r>
                    </a:p>
                    <a:p>
                      <a:pPr algn="ctr"/>
                      <a:r>
                        <a:rPr lang="en-CA" sz="1300" b="0" dirty="0">
                          <a:solidFill>
                            <a:schemeClr val="tx1">
                              <a:lumMod val="50000"/>
                              <a:lumOff val="50000"/>
                            </a:schemeClr>
                          </a:solidFill>
                        </a:rPr>
                        <a:t>(0.08 to 0.82)</a:t>
                      </a:r>
                      <a:endParaRPr lang="en-CA" sz="1700" b="0" dirty="0">
                        <a:solidFill>
                          <a:schemeClr val="tx1">
                            <a:lumMod val="50000"/>
                            <a:lumOff val="50000"/>
                          </a:schemeClr>
                        </a:solidFill>
                      </a:endParaRPr>
                    </a:p>
                  </a:txBody>
                  <a:tcPr marL="83945" marR="83945" marT="41972" marB="41972"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300" dirty="0">
                          <a:solidFill>
                            <a:schemeClr val="tx1">
                              <a:lumMod val="50000"/>
                              <a:lumOff val="50000"/>
                            </a:schemeClr>
                          </a:solidFill>
                        </a:rPr>
                        <a:t>12 of 425 (2.8%)</a:t>
                      </a:r>
                    </a:p>
                  </a:txBody>
                  <a:tcPr marL="83945" marR="83945" marT="41972" marB="41972"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500" b="1" dirty="0">
                          <a:solidFill>
                            <a:schemeClr val="tx1">
                              <a:lumMod val="50000"/>
                              <a:lumOff val="50000"/>
                            </a:schemeClr>
                          </a:solidFill>
                        </a:rPr>
                        <a:t>21 fewer PE per 1,000</a:t>
                      </a:r>
                    </a:p>
                    <a:p>
                      <a:pPr algn="ctr"/>
                      <a:r>
                        <a:rPr lang="en-CA" sz="1300" b="0" dirty="0">
                          <a:solidFill>
                            <a:schemeClr val="tx1">
                              <a:lumMod val="50000"/>
                              <a:lumOff val="50000"/>
                            </a:schemeClr>
                          </a:solidFill>
                        </a:rPr>
                        <a:t>(from 5 fewer to 26 fewer)</a:t>
                      </a:r>
                    </a:p>
                  </a:txBody>
                  <a:tcPr marL="83945" marR="83945" marT="41972" marB="41972"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030586795"/>
                  </a:ext>
                </a:extLst>
              </a:tr>
              <a:tr h="531650">
                <a:tc>
                  <a:txBody>
                    <a:bodyPr/>
                    <a:lstStyle/>
                    <a:p>
                      <a:r>
                        <a:rPr lang="en-CA" sz="1300" dirty="0">
                          <a:solidFill>
                            <a:schemeClr val="tx1">
                              <a:lumMod val="50000"/>
                              <a:lumOff val="50000"/>
                            </a:schemeClr>
                          </a:solidFill>
                        </a:rPr>
                        <a:t>     </a:t>
                      </a:r>
                      <a:r>
                        <a:rPr lang="en-CA" sz="1300" dirty="0" err="1">
                          <a:solidFill>
                            <a:schemeClr val="tx1">
                              <a:lumMod val="50000"/>
                              <a:lumOff val="50000"/>
                            </a:schemeClr>
                          </a:solidFill>
                        </a:rPr>
                        <a:t>Symp</a:t>
                      </a:r>
                      <a:r>
                        <a:rPr lang="en-CA" sz="1300" dirty="0">
                          <a:solidFill>
                            <a:schemeClr val="tx1">
                              <a:lumMod val="50000"/>
                              <a:lumOff val="50000"/>
                            </a:schemeClr>
                          </a:solidFill>
                        </a:rPr>
                        <a:t>. </a:t>
                      </a:r>
                      <a:r>
                        <a:rPr lang="en-CA" sz="1300" dirty="0" err="1">
                          <a:solidFill>
                            <a:schemeClr val="tx1">
                              <a:lumMod val="50000"/>
                              <a:lumOff val="50000"/>
                            </a:schemeClr>
                          </a:solidFill>
                        </a:rPr>
                        <a:t>Prox</a:t>
                      </a:r>
                      <a:r>
                        <a:rPr lang="en-CA" sz="1300" dirty="0">
                          <a:solidFill>
                            <a:schemeClr val="tx1">
                              <a:lumMod val="50000"/>
                              <a:lumOff val="50000"/>
                            </a:schemeClr>
                          </a:solidFill>
                        </a:rPr>
                        <a:t> DVT</a:t>
                      </a:r>
                    </a:p>
                  </a:txBody>
                  <a:tcPr marL="83945" marR="83945" marT="41972" marB="41972"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700" b="1" dirty="0">
                          <a:solidFill>
                            <a:schemeClr val="tx1">
                              <a:lumMod val="50000"/>
                              <a:lumOff val="50000"/>
                            </a:schemeClr>
                          </a:solidFill>
                        </a:rPr>
                        <a:t>RR 0.66</a:t>
                      </a:r>
                    </a:p>
                    <a:p>
                      <a:pPr algn="ctr"/>
                      <a:r>
                        <a:rPr lang="en-CA" sz="1300" dirty="0">
                          <a:solidFill>
                            <a:schemeClr val="tx1">
                              <a:lumMod val="50000"/>
                              <a:lumOff val="50000"/>
                            </a:schemeClr>
                          </a:solidFill>
                        </a:rPr>
                        <a:t>(0.25 to 1.75)</a:t>
                      </a:r>
                    </a:p>
                  </a:txBody>
                  <a:tcPr marL="83945" marR="83945" marT="41972" marB="41972"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300" dirty="0">
                          <a:solidFill>
                            <a:schemeClr val="tx1">
                              <a:lumMod val="50000"/>
                              <a:lumOff val="50000"/>
                            </a:schemeClr>
                          </a:solidFill>
                        </a:rPr>
                        <a:t>11 of 464 (2.4%)</a:t>
                      </a:r>
                    </a:p>
                  </a:txBody>
                  <a:tcPr marL="83945" marR="83945" marT="41972" marB="41972"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500" b="1" dirty="0">
                          <a:solidFill>
                            <a:schemeClr val="tx1">
                              <a:lumMod val="50000"/>
                              <a:lumOff val="50000"/>
                            </a:schemeClr>
                          </a:solidFill>
                        </a:rPr>
                        <a:t>8 fewer DVT per 1,000</a:t>
                      </a:r>
                    </a:p>
                    <a:p>
                      <a:pPr algn="ctr"/>
                      <a:r>
                        <a:rPr lang="en-CA" sz="1300" dirty="0">
                          <a:solidFill>
                            <a:schemeClr val="tx1">
                              <a:lumMod val="50000"/>
                              <a:lumOff val="50000"/>
                            </a:schemeClr>
                          </a:solidFill>
                        </a:rPr>
                        <a:t>(18 fewer to 18 more)</a:t>
                      </a:r>
                    </a:p>
                  </a:txBody>
                  <a:tcPr marL="83945" marR="83945" marT="41972" marB="41972"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136894961"/>
                  </a:ext>
                </a:extLst>
              </a:tr>
              <a:tr h="531650">
                <a:tc>
                  <a:txBody>
                    <a:bodyPr/>
                    <a:lstStyle/>
                    <a:p>
                      <a:r>
                        <a:rPr lang="en-CA" sz="1300" dirty="0">
                          <a:solidFill>
                            <a:schemeClr val="tx1">
                              <a:lumMod val="50000"/>
                              <a:lumOff val="50000"/>
                            </a:schemeClr>
                          </a:solidFill>
                        </a:rPr>
                        <a:t>     Major bleeding</a:t>
                      </a:r>
                    </a:p>
                  </a:txBody>
                  <a:tcPr marL="83945" marR="83945" marT="41972" marB="41972"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700" b="1" dirty="0">
                          <a:solidFill>
                            <a:schemeClr val="tx1">
                              <a:lumMod val="50000"/>
                              <a:lumOff val="50000"/>
                            </a:schemeClr>
                          </a:solidFill>
                        </a:rPr>
                        <a:t>RR 1.54</a:t>
                      </a:r>
                    </a:p>
                    <a:p>
                      <a:pPr marL="0" marR="0" lvl="0" indent="0" algn="ctr" defTabSz="914400" rtl="0" eaLnBrk="1" fontAlgn="auto" latinLnBrk="0" hangingPunct="1">
                        <a:lnSpc>
                          <a:spcPct val="100000"/>
                        </a:lnSpc>
                        <a:spcBef>
                          <a:spcPts val="0"/>
                        </a:spcBef>
                        <a:spcAft>
                          <a:spcPts val="0"/>
                        </a:spcAft>
                        <a:buClrTx/>
                        <a:buSzTx/>
                        <a:buFontTx/>
                        <a:buNone/>
                        <a:tabLst/>
                        <a:defRPr/>
                      </a:pPr>
                      <a:r>
                        <a:rPr lang="en-CA" sz="1300" dirty="0">
                          <a:solidFill>
                            <a:schemeClr val="tx1">
                              <a:lumMod val="50000"/>
                              <a:lumOff val="50000"/>
                            </a:schemeClr>
                          </a:solidFill>
                        </a:rPr>
                        <a:t>(1.18 to 2.02)</a:t>
                      </a:r>
                    </a:p>
                  </a:txBody>
                  <a:tcPr marL="83945" marR="83945" marT="41972" marB="41972"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300" dirty="0">
                          <a:solidFill>
                            <a:schemeClr val="tx1">
                              <a:lumMod val="50000"/>
                              <a:lumOff val="50000"/>
                            </a:schemeClr>
                          </a:solidFill>
                        </a:rPr>
                        <a:t>230 of 3,304 (7.0%)</a:t>
                      </a:r>
                    </a:p>
                  </a:txBody>
                  <a:tcPr marL="83945" marR="83945" marT="41972" marB="41972"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CA" sz="1500" b="1" dirty="0">
                          <a:solidFill>
                            <a:schemeClr val="tx1">
                              <a:lumMod val="50000"/>
                              <a:lumOff val="50000"/>
                            </a:schemeClr>
                          </a:solidFill>
                        </a:rPr>
                        <a:t>38 more bleeds per 1,000</a:t>
                      </a:r>
                    </a:p>
                    <a:p>
                      <a:pPr algn="ctr"/>
                      <a:r>
                        <a:rPr lang="en-CA" sz="1300" dirty="0">
                          <a:solidFill>
                            <a:schemeClr val="tx1">
                              <a:lumMod val="50000"/>
                              <a:lumOff val="50000"/>
                            </a:schemeClr>
                          </a:solidFill>
                        </a:rPr>
                        <a:t>(13 more to 71 more)</a:t>
                      </a:r>
                    </a:p>
                  </a:txBody>
                  <a:tcPr marL="83945" marR="83945" marT="41972" marB="41972"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581336454"/>
                  </a:ext>
                </a:extLst>
              </a:tr>
            </a:tbl>
          </a:graphicData>
        </a:graphic>
      </p:graphicFrame>
      <p:sp>
        <p:nvSpPr>
          <p:cNvPr id="7" name="TextBox 6">
            <a:extLst>
              <a:ext uri="{FF2B5EF4-FFF2-40B4-BE49-F238E27FC236}">
                <a16:creationId xmlns:a16="http://schemas.microsoft.com/office/drawing/2014/main" id="{D4E28177-8F59-4D65-93FC-2626F523DAA6}"/>
              </a:ext>
            </a:extLst>
          </p:cNvPr>
          <p:cNvSpPr txBox="1"/>
          <p:nvPr/>
        </p:nvSpPr>
        <p:spPr>
          <a:xfrm>
            <a:off x="352731" y="3047548"/>
            <a:ext cx="11494363" cy="338554"/>
          </a:xfrm>
          <a:prstGeom prst="rect">
            <a:avLst/>
          </a:prstGeom>
          <a:noFill/>
        </p:spPr>
        <p:txBody>
          <a:bodyPr wrap="square" rtlCol="0">
            <a:spAutoFit/>
          </a:bodyPr>
          <a:lstStyle/>
          <a:p>
            <a:pPr fontAlgn="t"/>
            <a:r>
              <a:rPr lang="en-CA" sz="1600" b="1" dirty="0">
                <a:solidFill>
                  <a:srgbClr val="0070C0"/>
                </a:solidFill>
              </a:rPr>
              <a:t>Resumption</a:t>
            </a:r>
            <a:r>
              <a:rPr lang="en-CA" sz="1600" b="1" dirty="0">
                <a:solidFill>
                  <a:schemeClr val="tx1">
                    <a:lumMod val="50000"/>
                    <a:lumOff val="50000"/>
                  </a:schemeClr>
                </a:solidFill>
              </a:rPr>
              <a:t> </a:t>
            </a:r>
            <a:r>
              <a:rPr lang="en-CA" sz="1600" dirty="0">
                <a:solidFill>
                  <a:schemeClr val="tx1">
                    <a:lumMod val="50000"/>
                    <a:lumOff val="50000"/>
                  </a:schemeClr>
                </a:solidFill>
              </a:rPr>
              <a:t>versus</a:t>
            </a:r>
            <a:r>
              <a:rPr lang="en-CA" sz="1600" dirty="0">
                <a:solidFill>
                  <a:srgbClr val="0070C0"/>
                </a:solidFill>
              </a:rPr>
              <a:t> </a:t>
            </a:r>
            <a:r>
              <a:rPr lang="en-CA" sz="1600" b="1" dirty="0">
                <a:solidFill>
                  <a:srgbClr val="0070C0"/>
                </a:solidFill>
              </a:rPr>
              <a:t>discontinuation </a:t>
            </a:r>
            <a:r>
              <a:rPr lang="en-CA" sz="1600" dirty="0">
                <a:solidFill>
                  <a:schemeClr val="tx1">
                    <a:lumMod val="50000"/>
                    <a:lumOff val="50000"/>
                  </a:schemeClr>
                </a:solidFill>
              </a:rPr>
              <a:t>of anticoagulant therapy for VTE after major bleeding:</a:t>
            </a:r>
          </a:p>
        </p:txBody>
      </p:sp>
      <p:sp>
        <p:nvSpPr>
          <p:cNvPr id="11" name="Rectangle 10">
            <a:extLst>
              <a:ext uri="{FF2B5EF4-FFF2-40B4-BE49-F238E27FC236}">
                <a16:creationId xmlns:a16="http://schemas.microsoft.com/office/drawing/2014/main" id="{7ABE7026-E992-411E-918F-11D86F7CBFCD}"/>
              </a:ext>
            </a:extLst>
          </p:cNvPr>
          <p:cNvSpPr/>
          <p:nvPr/>
        </p:nvSpPr>
        <p:spPr>
          <a:xfrm>
            <a:off x="395034" y="4186680"/>
            <a:ext cx="7658423" cy="515582"/>
          </a:xfrm>
          <a:prstGeom prst="rect">
            <a:avLst/>
          </a:prstGeom>
          <a:noFill/>
          <a:ln w="57150">
            <a:solidFill>
              <a:srgbClr val="1F9F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t> </a:t>
            </a:r>
          </a:p>
        </p:txBody>
      </p:sp>
      <p:sp>
        <p:nvSpPr>
          <p:cNvPr id="12" name="TextBox 11">
            <a:extLst>
              <a:ext uri="{FF2B5EF4-FFF2-40B4-BE49-F238E27FC236}">
                <a16:creationId xmlns:a16="http://schemas.microsoft.com/office/drawing/2014/main" id="{FF300F6E-0834-4EBF-BAAF-EEE36CDF255E}"/>
              </a:ext>
            </a:extLst>
          </p:cNvPr>
          <p:cNvSpPr txBox="1"/>
          <p:nvPr/>
        </p:nvSpPr>
        <p:spPr>
          <a:xfrm>
            <a:off x="8382000" y="3380020"/>
            <a:ext cx="2823409" cy="830997"/>
          </a:xfrm>
          <a:prstGeom prst="rect">
            <a:avLst/>
          </a:prstGeom>
          <a:solidFill>
            <a:srgbClr val="FED9B0"/>
          </a:solidFill>
        </p:spPr>
        <p:txBody>
          <a:bodyPr wrap="square" rtlCol="0">
            <a:spAutoFit/>
          </a:bodyPr>
          <a:lstStyle/>
          <a:p>
            <a:r>
              <a:rPr lang="en-CA" sz="1600" dirty="0">
                <a:solidFill>
                  <a:schemeClr val="tx1">
                    <a:lumMod val="50000"/>
                    <a:lumOff val="50000"/>
                  </a:schemeClr>
                </a:solidFill>
              </a:rPr>
              <a:t>Increase in risk of recurrent bleeding offset by improvement in all-cause mortality</a:t>
            </a:r>
          </a:p>
        </p:txBody>
      </p:sp>
      <p:sp>
        <p:nvSpPr>
          <p:cNvPr id="13" name="TextBox 12">
            <a:extLst>
              <a:ext uri="{FF2B5EF4-FFF2-40B4-BE49-F238E27FC236}">
                <a16:creationId xmlns:a16="http://schemas.microsoft.com/office/drawing/2014/main" id="{5614E732-5A55-4EBF-8A8E-918732B1C29F}"/>
              </a:ext>
            </a:extLst>
          </p:cNvPr>
          <p:cNvSpPr txBox="1"/>
          <p:nvPr/>
        </p:nvSpPr>
        <p:spPr>
          <a:xfrm>
            <a:off x="8381999" y="4443626"/>
            <a:ext cx="2823409" cy="830997"/>
          </a:xfrm>
          <a:prstGeom prst="rect">
            <a:avLst/>
          </a:prstGeom>
          <a:solidFill>
            <a:srgbClr val="BEE0E4"/>
          </a:solidFill>
        </p:spPr>
        <p:txBody>
          <a:bodyPr wrap="square" rtlCol="0">
            <a:spAutoFit/>
          </a:bodyPr>
          <a:lstStyle/>
          <a:p>
            <a:r>
              <a:rPr lang="en-CA" sz="1600" dirty="0">
                <a:solidFill>
                  <a:schemeClr val="tx1">
                    <a:lumMod val="50000"/>
                    <a:lumOff val="50000"/>
                  </a:schemeClr>
                </a:solidFill>
              </a:rPr>
              <a:t>Applies to patients requiring long-term or indefinite anticoagulation</a:t>
            </a:r>
          </a:p>
        </p:txBody>
      </p:sp>
      <p:grpSp>
        <p:nvGrpSpPr>
          <p:cNvPr id="21" name="Group 20">
            <a:extLst>
              <a:ext uri="{FF2B5EF4-FFF2-40B4-BE49-F238E27FC236}">
                <a16:creationId xmlns:a16="http://schemas.microsoft.com/office/drawing/2014/main" id="{66B25930-7EBF-7043-95D1-7C0A7591AF61}"/>
              </a:ext>
            </a:extLst>
          </p:cNvPr>
          <p:cNvGrpSpPr/>
          <p:nvPr/>
        </p:nvGrpSpPr>
        <p:grpSpPr>
          <a:xfrm>
            <a:off x="8053457" y="6345076"/>
            <a:ext cx="4138543" cy="276999"/>
            <a:chOff x="6589222" y="6483927"/>
            <a:chExt cx="4138543" cy="276999"/>
          </a:xfrm>
        </p:grpSpPr>
        <p:sp>
          <p:nvSpPr>
            <p:cNvPr id="22" name="TextBox 21">
              <a:extLst>
                <a:ext uri="{FF2B5EF4-FFF2-40B4-BE49-F238E27FC236}">
                  <a16:creationId xmlns:a16="http://schemas.microsoft.com/office/drawing/2014/main" id="{4E70EF89-6EFA-8A44-947B-25C991BAC328}"/>
                </a:ext>
              </a:extLst>
            </p:cNvPr>
            <p:cNvSpPr txBox="1"/>
            <p:nvPr/>
          </p:nvSpPr>
          <p:spPr>
            <a:xfrm>
              <a:off x="6589222" y="6483927"/>
              <a:ext cx="4138543" cy="276999"/>
            </a:xfrm>
            <a:prstGeom prst="rect">
              <a:avLst/>
            </a:prstGeom>
            <a:noFill/>
          </p:spPr>
          <p:txBody>
            <a:bodyPr wrap="square" rtlCol="0">
              <a:spAutoFit/>
            </a:bodyPr>
            <a:lstStyle/>
            <a:p>
              <a:r>
                <a:rPr lang="en-CA" sz="1200" dirty="0">
                  <a:solidFill>
                    <a:schemeClr val="tx1">
                      <a:lumMod val="50000"/>
                      <a:lumOff val="50000"/>
                    </a:schemeClr>
                  </a:solidFill>
                </a:rPr>
                <a:t>Quality of Evidence (GRADE): Low        Moderate        Strong</a:t>
              </a:r>
            </a:p>
          </p:txBody>
        </p:sp>
        <p:sp>
          <p:nvSpPr>
            <p:cNvPr id="23" name="Oval 22">
              <a:extLst>
                <a:ext uri="{FF2B5EF4-FFF2-40B4-BE49-F238E27FC236}">
                  <a16:creationId xmlns:a16="http://schemas.microsoft.com/office/drawing/2014/main" id="{8B2A7A50-8CF1-234A-A2EE-1AF29FE528DB}"/>
                </a:ext>
              </a:extLst>
            </p:cNvPr>
            <p:cNvSpPr/>
            <p:nvPr/>
          </p:nvSpPr>
          <p:spPr>
            <a:xfrm>
              <a:off x="8792203" y="6543279"/>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09D12A08-4301-D648-8470-23C53BE2D4AD}"/>
                </a:ext>
              </a:extLst>
            </p:cNvPr>
            <p:cNvSpPr/>
            <p:nvPr/>
          </p:nvSpPr>
          <p:spPr>
            <a:xfrm>
              <a:off x="9706603" y="6543279"/>
              <a:ext cx="158294" cy="158294"/>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103CB604-E754-9140-99CF-52C796B65119}"/>
                </a:ext>
              </a:extLst>
            </p:cNvPr>
            <p:cNvSpPr/>
            <p:nvPr/>
          </p:nvSpPr>
          <p:spPr>
            <a:xfrm>
              <a:off x="10399877" y="6543279"/>
              <a:ext cx="158294" cy="158294"/>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itle 27">
            <a:extLst>
              <a:ext uri="{FF2B5EF4-FFF2-40B4-BE49-F238E27FC236}">
                <a16:creationId xmlns:a16="http://schemas.microsoft.com/office/drawing/2014/main" id="{FAE9CE19-B287-4946-AC55-BBB00C0E5552}"/>
              </a:ext>
            </a:extLst>
          </p:cNvPr>
          <p:cNvSpPr>
            <a:spLocks noGrp="1"/>
          </p:cNvSpPr>
          <p:nvPr>
            <p:ph type="title"/>
          </p:nvPr>
        </p:nvSpPr>
        <p:spPr>
          <a:xfrm>
            <a:off x="419100" y="1340570"/>
            <a:ext cx="10972800" cy="406114"/>
          </a:xfrm>
        </p:spPr>
        <p:txBody>
          <a:bodyPr lIns="0" tIns="0" rIns="0" bIns="0"/>
          <a:lstStyle/>
          <a:p>
            <a:r>
              <a:rPr lang="en-CA" sz="2400" dirty="0"/>
              <a:t>Recommendation</a:t>
            </a:r>
            <a:endParaRPr lang="en-US" sz="2400" dirty="0"/>
          </a:p>
        </p:txBody>
      </p:sp>
      <p:sp>
        <p:nvSpPr>
          <p:cNvPr id="29" name="Content Placeholder 28">
            <a:extLst>
              <a:ext uri="{FF2B5EF4-FFF2-40B4-BE49-F238E27FC236}">
                <a16:creationId xmlns:a16="http://schemas.microsoft.com/office/drawing/2014/main" id="{D63D6FB9-E7E8-E242-A1AB-45145BB9768F}"/>
              </a:ext>
            </a:extLst>
          </p:cNvPr>
          <p:cNvSpPr>
            <a:spLocks noGrp="1"/>
          </p:cNvSpPr>
          <p:nvPr>
            <p:ph idx="1"/>
          </p:nvPr>
        </p:nvSpPr>
        <p:spPr>
          <a:xfrm>
            <a:off x="429124" y="1766036"/>
            <a:ext cx="10972800" cy="826420"/>
          </a:xfrm>
        </p:spPr>
        <p:txBody>
          <a:bodyPr/>
          <a:lstStyle/>
          <a:p>
            <a:pPr marL="0" indent="0">
              <a:buNone/>
            </a:pPr>
            <a:r>
              <a:rPr lang="en-CA" sz="2200" dirty="0">
                <a:solidFill>
                  <a:schemeClr val="tx1">
                    <a:lumMod val="50000"/>
                    <a:lumOff val="50000"/>
                  </a:schemeClr>
                </a:solidFill>
              </a:rPr>
              <a:t>In patients receiving anticoagulation therapy for VTE who survive an episode of </a:t>
            </a:r>
            <a:r>
              <a:rPr lang="en-CA" sz="2200" b="1" dirty="0">
                <a:solidFill>
                  <a:srgbClr val="E53E31"/>
                </a:solidFill>
              </a:rPr>
              <a:t>major bleeding</a:t>
            </a:r>
            <a:r>
              <a:rPr lang="en-CA" sz="2200" dirty="0">
                <a:solidFill>
                  <a:schemeClr val="tx1">
                    <a:lumMod val="50000"/>
                    <a:lumOff val="50000"/>
                  </a:schemeClr>
                </a:solidFill>
              </a:rPr>
              <a:t>, the panel suggests </a:t>
            </a:r>
            <a:r>
              <a:rPr lang="en-CA" sz="2200" b="1" u="sng" dirty="0">
                <a:solidFill>
                  <a:schemeClr val="tx1">
                    <a:lumMod val="50000"/>
                    <a:lumOff val="50000"/>
                  </a:schemeClr>
                </a:solidFill>
              </a:rPr>
              <a:t>resumption of oral anticoagulation therapy within 90 days </a:t>
            </a:r>
            <a:r>
              <a:rPr lang="en-CA" sz="2200" dirty="0">
                <a:solidFill>
                  <a:schemeClr val="tx1">
                    <a:lumMod val="50000"/>
                    <a:lumOff val="50000"/>
                  </a:schemeClr>
                </a:solidFill>
              </a:rPr>
              <a:t>rather than discontinuation </a:t>
            </a:r>
            <a:r>
              <a:rPr lang="en-CA" sz="2200" i="1" dirty="0">
                <a:solidFill>
                  <a:schemeClr val="tx1">
                    <a:lumMod val="50000"/>
                    <a:lumOff val="50000"/>
                  </a:schemeClr>
                </a:solidFill>
              </a:rPr>
              <a:t>(conditional recommendation, very low certainty)</a:t>
            </a:r>
          </a:p>
          <a:p>
            <a:endParaRPr lang="en-US" sz="1600" dirty="0"/>
          </a:p>
        </p:txBody>
      </p:sp>
      <p:sp>
        <p:nvSpPr>
          <p:cNvPr id="19" name="Oval 18">
            <a:extLst>
              <a:ext uri="{FF2B5EF4-FFF2-40B4-BE49-F238E27FC236}">
                <a16:creationId xmlns:a16="http://schemas.microsoft.com/office/drawing/2014/main" id="{750AE190-56EE-3845-A75B-E27A5673EAB5}"/>
              </a:ext>
            </a:extLst>
          </p:cNvPr>
          <p:cNvSpPr/>
          <p:nvPr/>
        </p:nvSpPr>
        <p:spPr>
          <a:xfrm>
            <a:off x="519193" y="4364479"/>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FD3AEDF7-E48D-0D4F-9E9F-CA3E86D186F8}"/>
              </a:ext>
            </a:extLst>
          </p:cNvPr>
          <p:cNvSpPr/>
          <p:nvPr/>
        </p:nvSpPr>
        <p:spPr>
          <a:xfrm>
            <a:off x="519193" y="4907926"/>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ED10568B-62CC-9847-B9EF-32CDEE87C805}"/>
              </a:ext>
            </a:extLst>
          </p:cNvPr>
          <p:cNvSpPr/>
          <p:nvPr/>
        </p:nvSpPr>
        <p:spPr>
          <a:xfrm>
            <a:off x="519193" y="5442748"/>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021EB176-96E3-F645-B821-8A5E6C3ED63C}"/>
              </a:ext>
            </a:extLst>
          </p:cNvPr>
          <p:cNvSpPr/>
          <p:nvPr/>
        </p:nvSpPr>
        <p:spPr>
          <a:xfrm>
            <a:off x="519193" y="5993633"/>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21197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9" grpId="0" animBg="1"/>
      <p:bldP spid="31" grpId="0" animBg="1"/>
      <p:bldP spid="32" grpId="0" animBg="1"/>
      <p:bldP spid="3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86FAA-8DDE-449D-B096-EA7270B44468}"/>
              </a:ext>
            </a:extLst>
          </p:cNvPr>
          <p:cNvSpPr>
            <a:spLocks noGrp="1"/>
          </p:cNvSpPr>
          <p:nvPr>
            <p:ph type="title"/>
          </p:nvPr>
        </p:nvSpPr>
        <p:spPr/>
        <p:txBody>
          <a:bodyPr lIns="0" tIns="0" rIns="0" bIns="0"/>
          <a:lstStyle/>
          <a:p>
            <a:r>
              <a:rPr lang="en-CA" sz="2800" dirty="0"/>
              <a:t>Back to Case 2:</a:t>
            </a:r>
          </a:p>
        </p:txBody>
      </p:sp>
      <p:sp>
        <p:nvSpPr>
          <p:cNvPr id="3" name="Content Placeholder 2">
            <a:extLst>
              <a:ext uri="{FF2B5EF4-FFF2-40B4-BE49-F238E27FC236}">
                <a16:creationId xmlns:a16="http://schemas.microsoft.com/office/drawing/2014/main" id="{F85348DD-091C-425A-A1F7-FDAEC3D3AC7D}"/>
              </a:ext>
            </a:extLst>
          </p:cNvPr>
          <p:cNvSpPr>
            <a:spLocks noGrp="1"/>
          </p:cNvSpPr>
          <p:nvPr>
            <p:ph idx="1"/>
          </p:nvPr>
        </p:nvSpPr>
        <p:spPr/>
        <p:txBody>
          <a:bodyPr>
            <a:normAutofit/>
          </a:bodyPr>
          <a:lstStyle/>
          <a:p>
            <a:pPr>
              <a:spcAft>
                <a:spcPts val="1200"/>
              </a:spcAft>
            </a:pPr>
            <a:r>
              <a:rPr lang="en-CA" dirty="0"/>
              <a:t>3 weeks after the bleeding event, your patient has had no further bleeding and his hemoglobin concentration is stable.</a:t>
            </a:r>
          </a:p>
          <a:p>
            <a:pPr>
              <a:spcAft>
                <a:spcPts val="1200"/>
              </a:spcAft>
            </a:pPr>
            <a:r>
              <a:rPr lang="en-CA" dirty="0"/>
              <a:t>You start him back on rivaroxaban 20 mg daily. There is no further bleeding.</a:t>
            </a:r>
          </a:p>
          <a:p>
            <a:pPr>
              <a:spcAft>
                <a:spcPts val="1200"/>
              </a:spcAft>
            </a:pPr>
            <a:r>
              <a:rPr lang="en-CA" dirty="0"/>
              <a:t>6 months later your patient has a seizure, which is felt by a neurologist to be due to his underlying epilepsy. The neurologist would like to start the antiseizure medication </a:t>
            </a:r>
            <a:r>
              <a:rPr lang="en-CA" b="1" dirty="0"/>
              <a:t>carbamazepine</a:t>
            </a:r>
            <a:r>
              <a:rPr lang="en-CA" dirty="0"/>
              <a:t>.</a:t>
            </a:r>
          </a:p>
        </p:txBody>
      </p:sp>
    </p:spTree>
    <p:extLst>
      <p:ext uri="{BB962C8B-B14F-4D97-AF65-F5344CB8AC3E}">
        <p14:creationId xmlns:p14="http://schemas.microsoft.com/office/powerpoint/2010/main" val="10689989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C5A2E2-2418-4A9F-BB60-6BEB0FFA2B24}"/>
              </a:ext>
            </a:extLst>
          </p:cNvPr>
          <p:cNvSpPr>
            <a:spLocks noGrp="1"/>
          </p:cNvSpPr>
          <p:nvPr>
            <p:ph idx="1"/>
          </p:nvPr>
        </p:nvSpPr>
        <p:spPr>
          <a:xfrm>
            <a:off x="419100" y="1866900"/>
            <a:ext cx="10972800" cy="3954624"/>
          </a:xfrm>
        </p:spPr>
        <p:txBody>
          <a:bodyPr>
            <a:noAutofit/>
          </a:bodyPr>
          <a:lstStyle/>
          <a:p>
            <a:pPr marL="0" indent="0">
              <a:buNone/>
            </a:pPr>
            <a:r>
              <a:rPr lang="en-CA" sz="2400" b="1" dirty="0"/>
              <a:t>Which of the following antiseizure medications, when taken concomitantly with DOACs, may reduce DOAC plasma concentrations?</a:t>
            </a:r>
          </a:p>
          <a:p>
            <a:pPr marL="0" indent="0">
              <a:buNone/>
            </a:pPr>
            <a:endParaRPr lang="en-CA" sz="2400" dirty="0"/>
          </a:p>
          <a:p>
            <a:pPr marL="514350" indent="-514350">
              <a:buAutoNum type="alphaUcPeriod"/>
            </a:pPr>
            <a:r>
              <a:rPr lang="en-CA" sz="2400" dirty="0"/>
              <a:t>Phenytoin</a:t>
            </a:r>
          </a:p>
          <a:p>
            <a:pPr marL="514350" indent="-514350">
              <a:buAutoNum type="alphaUcPeriod"/>
            </a:pPr>
            <a:r>
              <a:rPr lang="en-CA" sz="2400" dirty="0"/>
              <a:t>Phenobarbital</a:t>
            </a:r>
          </a:p>
          <a:p>
            <a:pPr marL="514350" indent="-514350">
              <a:buAutoNum type="alphaUcPeriod"/>
            </a:pPr>
            <a:r>
              <a:rPr lang="en-CA" sz="2400" dirty="0"/>
              <a:t>Carbamazepine</a:t>
            </a:r>
          </a:p>
          <a:p>
            <a:pPr marL="514350" indent="-514350">
              <a:buAutoNum type="alphaUcPeriod"/>
            </a:pPr>
            <a:r>
              <a:rPr lang="en-CA" sz="2400" dirty="0"/>
              <a:t>All of the above</a:t>
            </a:r>
          </a:p>
          <a:p>
            <a:pPr marL="514350" indent="-514350">
              <a:buAutoNum type="alphaUcPeriod"/>
            </a:pPr>
            <a:endParaRPr lang="en-CA" sz="2400" dirty="0"/>
          </a:p>
        </p:txBody>
      </p:sp>
      <p:sp>
        <p:nvSpPr>
          <p:cNvPr id="4" name="Rectangle 3">
            <a:extLst>
              <a:ext uri="{FF2B5EF4-FFF2-40B4-BE49-F238E27FC236}">
                <a16:creationId xmlns:a16="http://schemas.microsoft.com/office/drawing/2014/main" id="{99BAD767-7BAB-4B53-9712-EA8DCDE89366}"/>
              </a:ext>
            </a:extLst>
          </p:cNvPr>
          <p:cNvSpPr/>
          <p:nvPr/>
        </p:nvSpPr>
        <p:spPr>
          <a:xfrm>
            <a:off x="286368" y="4404934"/>
            <a:ext cx="2962053" cy="40403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944674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A610F69-FF8E-C54F-A4A3-519AA0CF50D1}"/>
              </a:ext>
            </a:extLst>
          </p:cNvPr>
          <p:cNvSpPr>
            <a:spLocks noGrp="1"/>
          </p:cNvSpPr>
          <p:nvPr>
            <p:ph idx="1"/>
          </p:nvPr>
        </p:nvSpPr>
        <p:spPr>
          <a:xfrm>
            <a:off x="391167" y="1737743"/>
            <a:ext cx="10972800" cy="3954624"/>
          </a:xfrm>
        </p:spPr>
        <p:txBody>
          <a:bodyPr/>
          <a:lstStyle/>
          <a:p>
            <a:pPr marL="0" indent="0">
              <a:buNone/>
            </a:pPr>
            <a:r>
              <a:rPr lang="en-CA" sz="2000" dirty="0">
                <a:solidFill>
                  <a:schemeClr val="tx1">
                    <a:lumMod val="50000"/>
                    <a:lumOff val="50000"/>
                  </a:schemeClr>
                </a:solidFill>
              </a:rPr>
              <a:t>For patients requiring administration </a:t>
            </a:r>
            <a:r>
              <a:rPr lang="en-CA" sz="2000" dirty="0">
                <a:solidFill>
                  <a:srgbClr val="E53E31"/>
                </a:solidFill>
              </a:rPr>
              <a:t>of </a:t>
            </a:r>
            <a:r>
              <a:rPr lang="en-CA" sz="2000" b="1" dirty="0">
                <a:solidFill>
                  <a:srgbClr val="E53E31"/>
                </a:solidFill>
              </a:rPr>
              <a:t>inhibitors or inducers of P-glycoprotein or strong inhibitors or inducers of CYP enzymes</a:t>
            </a:r>
            <a:r>
              <a:rPr lang="en-CA" sz="2000" dirty="0">
                <a:solidFill>
                  <a:schemeClr val="tx1">
                    <a:lumMod val="50000"/>
                    <a:lumOff val="50000"/>
                  </a:schemeClr>
                </a:solidFill>
              </a:rPr>
              <a:t>, the panel suggests using an </a:t>
            </a:r>
            <a:r>
              <a:rPr lang="en-CA" sz="2000" b="1" u="sng" dirty="0">
                <a:solidFill>
                  <a:schemeClr val="tx1">
                    <a:lumMod val="50000"/>
                    <a:lumOff val="50000"/>
                  </a:schemeClr>
                </a:solidFill>
              </a:rPr>
              <a:t>alternative anticoagulant (such as VKA or LMWH)</a:t>
            </a:r>
            <a:r>
              <a:rPr lang="en-CA" sz="2000" dirty="0">
                <a:solidFill>
                  <a:schemeClr val="tx1">
                    <a:lumMod val="50000"/>
                    <a:lumOff val="50000"/>
                  </a:schemeClr>
                </a:solidFill>
              </a:rPr>
              <a:t> rather than a DOAC for the treatment of VTE </a:t>
            </a:r>
            <a:r>
              <a:rPr lang="en-CA" sz="2000" i="1" dirty="0">
                <a:solidFill>
                  <a:schemeClr val="tx1">
                    <a:lumMod val="50000"/>
                    <a:lumOff val="50000"/>
                  </a:schemeClr>
                </a:solidFill>
              </a:rPr>
              <a:t>(conditional recommendation, very low certainty)</a:t>
            </a:r>
          </a:p>
          <a:p>
            <a:pPr marL="0" indent="0">
              <a:buNone/>
            </a:pPr>
            <a:endParaRPr lang="en-CA" sz="1100" i="1" dirty="0">
              <a:solidFill>
                <a:schemeClr val="tx1">
                  <a:lumMod val="50000"/>
                  <a:lumOff val="50000"/>
                </a:schemeClr>
              </a:solidFill>
            </a:endParaRPr>
          </a:p>
          <a:p>
            <a:pPr marL="0" indent="0">
              <a:buNone/>
            </a:pPr>
            <a:r>
              <a:rPr lang="en-CA" sz="2200" b="1" dirty="0">
                <a:solidFill>
                  <a:schemeClr val="tx1">
                    <a:lumMod val="50000"/>
                    <a:lumOff val="50000"/>
                  </a:schemeClr>
                </a:solidFill>
              </a:rPr>
              <a:t>Remarks: </a:t>
            </a:r>
          </a:p>
          <a:p>
            <a:r>
              <a:rPr lang="en-CA" sz="2000" dirty="0">
                <a:solidFill>
                  <a:schemeClr val="tx1">
                    <a:lumMod val="50000"/>
                    <a:lumOff val="50000"/>
                  </a:schemeClr>
                </a:solidFill>
              </a:rPr>
              <a:t>DOAC absorption is mediated by </a:t>
            </a:r>
            <a:r>
              <a:rPr lang="en-CA" sz="2000" b="1" dirty="0">
                <a:solidFill>
                  <a:srgbClr val="0070C0"/>
                </a:solidFill>
              </a:rPr>
              <a:t>P-glycoproteins (P-</a:t>
            </a:r>
            <a:r>
              <a:rPr lang="en-CA" sz="2000" b="1" dirty="0" err="1">
                <a:solidFill>
                  <a:srgbClr val="0070C0"/>
                </a:solidFill>
              </a:rPr>
              <a:t>gp</a:t>
            </a:r>
            <a:r>
              <a:rPr lang="en-CA" sz="2000" b="1" dirty="0">
                <a:solidFill>
                  <a:srgbClr val="0070C0"/>
                </a:solidFill>
              </a:rPr>
              <a:t>)</a:t>
            </a:r>
          </a:p>
          <a:p>
            <a:r>
              <a:rPr lang="en-CA" sz="2000" b="1" dirty="0">
                <a:solidFill>
                  <a:srgbClr val="0070C0"/>
                </a:solidFill>
              </a:rPr>
              <a:t>CYP3A4 enzymes </a:t>
            </a:r>
            <a:r>
              <a:rPr lang="en-CA" sz="2000" dirty="0">
                <a:solidFill>
                  <a:schemeClr val="tx1">
                    <a:lumMod val="50000"/>
                    <a:lumOff val="50000"/>
                  </a:schemeClr>
                </a:solidFill>
              </a:rPr>
              <a:t>are involved in the metabolism of </a:t>
            </a:r>
            <a:r>
              <a:rPr lang="en-CA" sz="2000" dirty="0" err="1">
                <a:solidFill>
                  <a:schemeClr val="tx1">
                    <a:lumMod val="50000"/>
                    <a:lumOff val="50000"/>
                  </a:schemeClr>
                </a:solidFill>
              </a:rPr>
              <a:t>Xa</a:t>
            </a:r>
            <a:r>
              <a:rPr lang="en-CA" sz="2000" dirty="0">
                <a:solidFill>
                  <a:schemeClr val="tx1">
                    <a:lumMod val="50000"/>
                    <a:lumOff val="50000"/>
                  </a:schemeClr>
                </a:solidFill>
              </a:rPr>
              <a:t> inhibitors (not dabigatran)</a:t>
            </a:r>
          </a:p>
          <a:p>
            <a:endParaRPr lang="en-CA" sz="1800" i="1" dirty="0">
              <a:solidFill>
                <a:schemeClr val="tx1">
                  <a:lumMod val="50000"/>
                  <a:lumOff val="50000"/>
                </a:schemeClr>
              </a:solidFill>
            </a:endParaRPr>
          </a:p>
          <a:p>
            <a:endParaRPr lang="en-US" dirty="0"/>
          </a:p>
        </p:txBody>
      </p:sp>
      <p:graphicFrame>
        <p:nvGraphicFramePr>
          <p:cNvPr id="16" name="Table 15">
            <a:extLst>
              <a:ext uri="{FF2B5EF4-FFF2-40B4-BE49-F238E27FC236}">
                <a16:creationId xmlns:a16="http://schemas.microsoft.com/office/drawing/2014/main" id="{4797DBD3-6250-45CC-8CA2-8716A7712D05}"/>
              </a:ext>
            </a:extLst>
          </p:cNvPr>
          <p:cNvGraphicFramePr>
            <a:graphicFrameLocks noGrp="1"/>
          </p:cNvGraphicFramePr>
          <p:nvPr>
            <p:extLst>
              <p:ext uri="{D42A27DB-BD31-4B8C-83A1-F6EECF244321}">
                <p14:modId xmlns:p14="http://schemas.microsoft.com/office/powerpoint/2010/main" val="3536170982"/>
              </p:ext>
            </p:extLst>
          </p:nvPr>
        </p:nvGraphicFramePr>
        <p:xfrm>
          <a:off x="1766659" y="4436909"/>
          <a:ext cx="8221817" cy="1791056"/>
        </p:xfrm>
        <a:graphic>
          <a:graphicData uri="http://schemas.openxmlformats.org/drawingml/2006/table">
            <a:tbl>
              <a:tblPr firstRow="1" bandRow="1">
                <a:tableStyleId>{5940675A-B579-460E-94D1-54222C63F5DA}</a:tableStyleId>
              </a:tblPr>
              <a:tblGrid>
                <a:gridCol w="2411298">
                  <a:extLst>
                    <a:ext uri="{9D8B030D-6E8A-4147-A177-3AD203B41FA5}">
                      <a16:colId xmlns:a16="http://schemas.microsoft.com/office/drawing/2014/main" val="2539119180"/>
                    </a:ext>
                  </a:extLst>
                </a:gridCol>
                <a:gridCol w="3069913">
                  <a:extLst>
                    <a:ext uri="{9D8B030D-6E8A-4147-A177-3AD203B41FA5}">
                      <a16:colId xmlns:a16="http://schemas.microsoft.com/office/drawing/2014/main" val="4083357899"/>
                    </a:ext>
                  </a:extLst>
                </a:gridCol>
                <a:gridCol w="2740606">
                  <a:extLst>
                    <a:ext uri="{9D8B030D-6E8A-4147-A177-3AD203B41FA5}">
                      <a16:colId xmlns:a16="http://schemas.microsoft.com/office/drawing/2014/main" val="1781921047"/>
                    </a:ext>
                  </a:extLst>
                </a:gridCol>
              </a:tblGrid>
              <a:tr h="415780">
                <a:tc>
                  <a:txBody>
                    <a:bodyPr/>
                    <a:lstStyle/>
                    <a:p>
                      <a:endParaRPr lang="en-CA" sz="1800" b="1" dirty="0">
                        <a:solidFill>
                          <a:schemeClr val="tx1">
                            <a:lumMod val="50000"/>
                            <a:lumOff val="50000"/>
                          </a:schemeClr>
                        </a:solidFill>
                      </a:endParaRPr>
                    </a:p>
                  </a:txBody>
                  <a:tcPr>
                    <a:lnL w="12700" cmpd="sng">
                      <a:noFill/>
                    </a:lnL>
                    <a:lnR w="12700" cap="flat" cmpd="sng" algn="ctr">
                      <a:noFill/>
                      <a:prstDash val="solid"/>
                      <a:round/>
                      <a:headEnd type="none" w="med" len="med"/>
                      <a:tailEnd type="none" w="med" len="med"/>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800" b="1" dirty="0">
                          <a:solidFill>
                            <a:schemeClr val="bg1"/>
                          </a:solidFill>
                        </a:rPr>
                        <a:t>P-</a:t>
                      </a:r>
                      <a:r>
                        <a:rPr lang="en-CA" sz="1800" b="1" dirty="0" err="1">
                          <a:solidFill>
                            <a:schemeClr val="bg1"/>
                          </a:solidFill>
                        </a:rPr>
                        <a:t>gp</a:t>
                      </a:r>
                      <a:endParaRPr lang="en-CA" sz="18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53E31"/>
                    </a:solidFill>
                  </a:tcPr>
                </a:tc>
                <a:tc>
                  <a:txBody>
                    <a:bodyPr/>
                    <a:lstStyle/>
                    <a:p>
                      <a:pPr algn="ctr"/>
                      <a:r>
                        <a:rPr lang="en-CA" sz="1800" b="1" dirty="0">
                          <a:solidFill>
                            <a:schemeClr val="bg1"/>
                          </a:solidFill>
                        </a:rPr>
                        <a:t>CYP3A4</a:t>
                      </a:r>
                    </a:p>
                  </a:txBody>
                  <a:tcPr>
                    <a:lnL w="12700" cap="flat" cmpd="sng" algn="ctr">
                      <a:noFill/>
                      <a:prstDash val="solid"/>
                      <a:round/>
                      <a:headEnd type="none" w="med" len="med"/>
                      <a:tailEnd type="none" w="med" len="med"/>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53E31"/>
                    </a:solidFill>
                  </a:tcPr>
                </a:tc>
                <a:extLst>
                  <a:ext uri="{0D108BD9-81ED-4DB2-BD59-A6C34878D82A}">
                    <a16:rowId xmlns:a16="http://schemas.microsoft.com/office/drawing/2014/main" val="1515816483"/>
                  </a:ext>
                </a:extLst>
              </a:tr>
              <a:tr h="687638">
                <a:tc>
                  <a:txBody>
                    <a:bodyPr/>
                    <a:lstStyle/>
                    <a:p>
                      <a:r>
                        <a:rPr lang="en-CA" sz="1800" b="1" dirty="0">
                          <a:solidFill>
                            <a:schemeClr val="tx1">
                              <a:lumMod val="50000"/>
                              <a:lumOff val="50000"/>
                            </a:schemeClr>
                          </a:solidFill>
                        </a:rPr>
                        <a:t>Inhibitors</a:t>
                      </a:r>
                    </a:p>
                  </a:txBody>
                  <a:tcPr anchor="ctr">
                    <a:lnL w="12700" cmpd="sng">
                      <a:noFill/>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CA" sz="1800" dirty="0">
                        <a:solidFill>
                          <a:schemeClr val="tx1">
                            <a:lumMod val="50000"/>
                            <a:lumOff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CA" sz="1800" dirty="0">
                        <a:solidFill>
                          <a:schemeClr val="tx1">
                            <a:lumMod val="50000"/>
                            <a:lumOff val="50000"/>
                          </a:schemeClr>
                        </a:solidFill>
                      </a:endParaRPr>
                    </a:p>
                  </a:txBody>
                  <a:tcPr>
                    <a:lnL w="12700" cap="flat" cmpd="sng" algn="ctr">
                      <a:no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83415098"/>
                  </a:ext>
                </a:extLst>
              </a:tr>
              <a:tr h="687638">
                <a:tc>
                  <a:txBody>
                    <a:bodyPr/>
                    <a:lstStyle/>
                    <a:p>
                      <a:r>
                        <a:rPr lang="en-CA" sz="1800" b="1" dirty="0">
                          <a:solidFill>
                            <a:schemeClr val="tx1">
                              <a:lumMod val="50000"/>
                              <a:lumOff val="50000"/>
                            </a:schemeClr>
                          </a:solidFill>
                        </a:rPr>
                        <a:t>Inducers</a:t>
                      </a:r>
                    </a:p>
                  </a:txBody>
                  <a:tcPr anchor="ctr">
                    <a:lnL w="12700" cmpd="sng">
                      <a:noFill/>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endParaRPr lang="en-CA" sz="1800" dirty="0">
                        <a:solidFill>
                          <a:schemeClr val="tx1">
                            <a:lumMod val="50000"/>
                            <a:lumOff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endParaRPr lang="en-CA" sz="1800" dirty="0">
                        <a:solidFill>
                          <a:schemeClr val="tx1">
                            <a:lumMod val="50000"/>
                            <a:lumOff val="50000"/>
                          </a:schemeClr>
                        </a:solidFill>
                      </a:endParaRPr>
                    </a:p>
                  </a:txBody>
                  <a:tcPr>
                    <a:lnL w="12700" cap="flat" cmpd="sng" algn="ctr">
                      <a:no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54566339"/>
                  </a:ext>
                </a:extLst>
              </a:tr>
            </a:tbl>
          </a:graphicData>
        </a:graphic>
      </p:graphicFrame>
      <p:sp>
        <p:nvSpPr>
          <p:cNvPr id="17" name="Arrow: Up 16">
            <a:extLst>
              <a:ext uri="{FF2B5EF4-FFF2-40B4-BE49-F238E27FC236}">
                <a16:creationId xmlns:a16="http://schemas.microsoft.com/office/drawing/2014/main" id="{6BBACE0E-7674-4BC1-8764-E8D6AB74FE17}"/>
              </a:ext>
            </a:extLst>
          </p:cNvPr>
          <p:cNvSpPr/>
          <p:nvPr/>
        </p:nvSpPr>
        <p:spPr>
          <a:xfrm>
            <a:off x="4661415" y="5009004"/>
            <a:ext cx="484632" cy="457636"/>
          </a:xfrm>
          <a:prstGeom prst="upArrow">
            <a:avLst/>
          </a:prstGeom>
          <a:solidFill>
            <a:srgbClr val="E53E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Arrow: Up 17">
            <a:extLst>
              <a:ext uri="{FF2B5EF4-FFF2-40B4-BE49-F238E27FC236}">
                <a16:creationId xmlns:a16="http://schemas.microsoft.com/office/drawing/2014/main" id="{43B172AA-8457-4E28-AEC2-83DB60E5FC76}"/>
              </a:ext>
            </a:extLst>
          </p:cNvPr>
          <p:cNvSpPr/>
          <p:nvPr/>
        </p:nvSpPr>
        <p:spPr>
          <a:xfrm>
            <a:off x="7561347" y="5009004"/>
            <a:ext cx="484632" cy="457636"/>
          </a:xfrm>
          <a:prstGeom prst="upArrow">
            <a:avLst/>
          </a:prstGeom>
          <a:solidFill>
            <a:srgbClr val="E53E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Arrow: Up 18">
            <a:extLst>
              <a:ext uri="{FF2B5EF4-FFF2-40B4-BE49-F238E27FC236}">
                <a16:creationId xmlns:a16="http://schemas.microsoft.com/office/drawing/2014/main" id="{B5CB9029-B550-4683-AE4D-91573C860C90}"/>
              </a:ext>
            </a:extLst>
          </p:cNvPr>
          <p:cNvSpPr/>
          <p:nvPr/>
        </p:nvSpPr>
        <p:spPr>
          <a:xfrm rot="10800000">
            <a:off x="7561347" y="5655373"/>
            <a:ext cx="484632" cy="457636"/>
          </a:xfrm>
          <a:prstGeom prst="upArrow">
            <a:avLst/>
          </a:prstGeom>
          <a:solidFill>
            <a:srgbClr val="E53E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Arrow: Up 19">
            <a:extLst>
              <a:ext uri="{FF2B5EF4-FFF2-40B4-BE49-F238E27FC236}">
                <a16:creationId xmlns:a16="http://schemas.microsoft.com/office/drawing/2014/main" id="{72693987-1C5F-4E39-A27E-751DF638FCAF}"/>
              </a:ext>
            </a:extLst>
          </p:cNvPr>
          <p:cNvSpPr/>
          <p:nvPr/>
        </p:nvSpPr>
        <p:spPr>
          <a:xfrm rot="10800000">
            <a:off x="4661415" y="5670980"/>
            <a:ext cx="484632" cy="457636"/>
          </a:xfrm>
          <a:prstGeom prst="upArrow">
            <a:avLst/>
          </a:prstGeom>
          <a:solidFill>
            <a:srgbClr val="E53E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TextBox 20">
            <a:extLst>
              <a:ext uri="{FF2B5EF4-FFF2-40B4-BE49-F238E27FC236}">
                <a16:creationId xmlns:a16="http://schemas.microsoft.com/office/drawing/2014/main" id="{79F25868-1A93-4175-BC06-8BCF6E5E5F71}"/>
              </a:ext>
            </a:extLst>
          </p:cNvPr>
          <p:cNvSpPr txBox="1"/>
          <p:nvPr/>
        </p:nvSpPr>
        <p:spPr>
          <a:xfrm>
            <a:off x="5191888" y="5037767"/>
            <a:ext cx="2398294" cy="400110"/>
          </a:xfrm>
          <a:prstGeom prst="rect">
            <a:avLst/>
          </a:prstGeom>
          <a:noFill/>
        </p:spPr>
        <p:txBody>
          <a:bodyPr wrap="square" rtlCol="0">
            <a:spAutoFit/>
          </a:bodyPr>
          <a:lstStyle/>
          <a:p>
            <a:r>
              <a:rPr lang="en-CA" sz="2000" dirty="0">
                <a:solidFill>
                  <a:schemeClr val="tx1">
                    <a:lumMod val="50000"/>
                    <a:lumOff val="50000"/>
                  </a:schemeClr>
                </a:solidFill>
              </a:rPr>
              <a:t>DOAC effect</a:t>
            </a:r>
          </a:p>
        </p:txBody>
      </p:sp>
      <p:sp>
        <p:nvSpPr>
          <p:cNvPr id="22" name="TextBox 21">
            <a:extLst>
              <a:ext uri="{FF2B5EF4-FFF2-40B4-BE49-F238E27FC236}">
                <a16:creationId xmlns:a16="http://schemas.microsoft.com/office/drawing/2014/main" id="{CD6CA902-81FB-4AC8-A857-EE9113913F09}"/>
              </a:ext>
            </a:extLst>
          </p:cNvPr>
          <p:cNvSpPr txBox="1"/>
          <p:nvPr/>
        </p:nvSpPr>
        <p:spPr>
          <a:xfrm>
            <a:off x="5146047" y="5737417"/>
            <a:ext cx="2398294" cy="400110"/>
          </a:xfrm>
          <a:prstGeom prst="rect">
            <a:avLst/>
          </a:prstGeom>
          <a:noFill/>
        </p:spPr>
        <p:txBody>
          <a:bodyPr wrap="square" rtlCol="0">
            <a:spAutoFit/>
          </a:bodyPr>
          <a:lstStyle/>
          <a:p>
            <a:r>
              <a:rPr lang="en-CA" sz="2000" dirty="0">
                <a:solidFill>
                  <a:schemeClr val="tx1">
                    <a:lumMod val="50000"/>
                    <a:lumOff val="50000"/>
                  </a:schemeClr>
                </a:solidFill>
              </a:rPr>
              <a:t>DOAC effect</a:t>
            </a:r>
          </a:p>
        </p:txBody>
      </p:sp>
      <p:sp>
        <p:nvSpPr>
          <p:cNvPr id="23" name="TextBox 22">
            <a:extLst>
              <a:ext uri="{FF2B5EF4-FFF2-40B4-BE49-F238E27FC236}">
                <a16:creationId xmlns:a16="http://schemas.microsoft.com/office/drawing/2014/main" id="{34CE4DD5-D704-4ADE-871E-1FA990EDE0CE}"/>
              </a:ext>
            </a:extLst>
          </p:cNvPr>
          <p:cNvSpPr txBox="1"/>
          <p:nvPr/>
        </p:nvSpPr>
        <p:spPr>
          <a:xfrm>
            <a:off x="8090148" y="5725585"/>
            <a:ext cx="2398294" cy="400110"/>
          </a:xfrm>
          <a:prstGeom prst="rect">
            <a:avLst/>
          </a:prstGeom>
          <a:noFill/>
        </p:spPr>
        <p:txBody>
          <a:bodyPr wrap="square" rtlCol="0">
            <a:spAutoFit/>
          </a:bodyPr>
          <a:lstStyle/>
          <a:p>
            <a:r>
              <a:rPr lang="en-CA" sz="2000" dirty="0">
                <a:solidFill>
                  <a:schemeClr val="tx1">
                    <a:lumMod val="50000"/>
                    <a:lumOff val="50000"/>
                  </a:schemeClr>
                </a:solidFill>
              </a:rPr>
              <a:t>DOAC effect</a:t>
            </a:r>
          </a:p>
        </p:txBody>
      </p:sp>
      <p:sp>
        <p:nvSpPr>
          <p:cNvPr id="24" name="TextBox 23">
            <a:extLst>
              <a:ext uri="{FF2B5EF4-FFF2-40B4-BE49-F238E27FC236}">
                <a16:creationId xmlns:a16="http://schemas.microsoft.com/office/drawing/2014/main" id="{EF2C9EA0-AD19-443A-97DD-EDCF1B5F13C4}"/>
              </a:ext>
            </a:extLst>
          </p:cNvPr>
          <p:cNvSpPr txBox="1"/>
          <p:nvPr/>
        </p:nvSpPr>
        <p:spPr>
          <a:xfrm>
            <a:off x="8090148" y="5104701"/>
            <a:ext cx="2398294" cy="400110"/>
          </a:xfrm>
          <a:prstGeom prst="rect">
            <a:avLst/>
          </a:prstGeom>
          <a:noFill/>
        </p:spPr>
        <p:txBody>
          <a:bodyPr wrap="square" rtlCol="0">
            <a:spAutoFit/>
          </a:bodyPr>
          <a:lstStyle/>
          <a:p>
            <a:r>
              <a:rPr lang="en-CA" sz="2000" dirty="0">
                <a:solidFill>
                  <a:schemeClr val="tx1">
                    <a:lumMod val="50000"/>
                    <a:lumOff val="50000"/>
                  </a:schemeClr>
                </a:solidFill>
              </a:rPr>
              <a:t>DOAC effect</a:t>
            </a:r>
          </a:p>
        </p:txBody>
      </p:sp>
      <p:sp>
        <p:nvSpPr>
          <p:cNvPr id="3" name="Title 2">
            <a:extLst>
              <a:ext uri="{FF2B5EF4-FFF2-40B4-BE49-F238E27FC236}">
                <a16:creationId xmlns:a16="http://schemas.microsoft.com/office/drawing/2014/main" id="{04E21FED-CC6B-604B-B483-0FD0FE7048C4}"/>
              </a:ext>
            </a:extLst>
          </p:cNvPr>
          <p:cNvSpPr>
            <a:spLocks noGrp="1"/>
          </p:cNvSpPr>
          <p:nvPr>
            <p:ph type="title"/>
          </p:nvPr>
        </p:nvSpPr>
        <p:spPr>
          <a:xfrm>
            <a:off x="302559" y="1229588"/>
            <a:ext cx="10972800" cy="713539"/>
          </a:xfrm>
        </p:spPr>
        <p:txBody>
          <a:bodyPr/>
          <a:lstStyle/>
          <a:p>
            <a:pPr marL="0" indent="0"/>
            <a:r>
              <a:rPr lang="en-CA" sz="2800" dirty="0"/>
              <a:t>Recommendation</a:t>
            </a:r>
          </a:p>
        </p:txBody>
      </p:sp>
    </p:spTree>
    <p:extLst>
      <p:ext uri="{BB962C8B-B14F-4D97-AF65-F5344CB8AC3E}">
        <p14:creationId xmlns:p14="http://schemas.microsoft.com/office/powerpoint/2010/main" val="4234165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p:bldP spid="22" grpId="0"/>
      <p:bldP spid="23" grpId="0"/>
      <p:bldP spid="2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0E450-5263-4174-8C0F-C3BF03EE3E17}"/>
              </a:ext>
            </a:extLst>
          </p:cNvPr>
          <p:cNvSpPr>
            <a:spLocks noGrp="1"/>
          </p:cNvSpPr>
          <p:nvPr>
            <p:ph type="title"/>
          </p:nvPr>
        </p:nvSpPr>
        <p:spPr>
          <a:xfrm>
            <a:off x="419100" y="1340569"/>
            <a:ext cx="10972800" cy="713539"/>
          </a:xfrm>
        </p:spPr>
        <p:txBody>
          <a:bodyPr lIns="0" tIns="0" rIns="0" bIns="0"/>
          <a:lstStyle/>
          <a:p>
            <a:r>
              <a:rPr lang="en-CA" sz="2800" dirty="0"/>
              <a:t>Drugs known to affect P-</a:t>
            </a:r>
            <a:r>
              <a:rPr lang="en-CA" sz="2800" dirty="0" err="1"/>
              <a:t>gp</a:t>
            </a:r>
            <a:r>
              <a:rPr lang="en-CA" sz="2800" dirty="0"/>
              <a:t> and/or CYP3A4</a:t>
            </a:r>
          </a:p>
        </p:txBody>
      </p:sp>
      <p:graphicFrame>
        <p:nvGraphicFramePr>
          <p:cNvPr id="4" name="Table 3">
            <a:extLst>
              <a:ext uri="{FF2B5EF4-FFF2-40B4-BE49-F238E27FC236}">
                <a16:creationId xmlns:a16="http://schemas.microsoft.com/office/drawing/2014/main" id="{24A65FE7-1F7F-4D75-883E-695BC0B72FF7}"/>
              </a:ext>
            </a:extLst>
          </p:cNvPr>
          <p:cNvGraphicFramePr>
            <a:graphicFrameLocks noGrp="1"/>
          </p:cNvGraphicFramePr>
          <p:nvPr>
            <p:extLst>
              <p:ext uri="{D42A27DB-BD31-4B8C-83A1-F6EECF244321}">
                <p14:modId xmlns:p14="http://schemas.microsoft.com/office/powerpoint/2010/main" val="1279680446"/>
              </p:ext>
            </p:extLst>
          </p:nvPr>
        </p:nvGraphicFramePr>
        <p:xfrm>
          <a:off x="1965726" y="2417387"/>
          <a:ext cx="6712109" cy="3668503"/>
        </p:xfrm>
        <a:graphic>
          <a:graphicData uri="http://schemas.openxmlformats.org/drawingml/2006/table">
            <a:tbl>
              <a:tblPr firstRow="1" bandRow="1">
                <a:tableStyleId>{5940675A-B579-460E-94D1-54222C63F5DA}</a:tableStyleId>
              </a:tblPr>
              <a:tblGrid>
                <a:gridCol w="2149074">
                  <a:extLst>
                    <a:ext uri="{9D8B030D-6E8A-4147-A177-3AD203B41FA5}">
                      <a16:colId xmlns:a16="http://schemas.microsoft.com/office/drawing/2014/main" val="2539119180"/>
                    </a:ext>
                  </a:extLst>
                </a:gridCol>
                <a:gridCol w="2393576">
                  <a:extLst>
                    <a:ext uri="{9D8B030D-6E8A-4147-A177-3AD203B41FA5}">
                      <a16:colId xmlns:a16="http://schemas.microsoft.com/office/drawing/2014/main" val="4083357899"/>
                    </a:ext>
                  </a:extLst>
                </a:gridCol>
                <a:gridCol w="2169459">
                  <a:extLst>
                    <a:ext uri="{9D8B030D-6E8A-4147-A177-3AD203B41FA5}">
                      <a16:colId xmlns:a16="http://schemas.microsoft.com/office/drawing/2014/main" val="1781921047"/>
                    </a:ext>
                  </a:extLst>
                </a:gridCol>
              </a:tblGrid>
              <a:tr h="0">
                <a:tc>
                  <a:txBody>
                    <a:bodyPr/>
                    <a:lstStyle/>
                    <a:p>
                      <a:endParaRPr lang="en-CA" sz="1800" b="1" dirty="0">
                        <a:solidFill>
                          <a:schemeClr val="tx1">
                            <a:lumMod val="50000"/>
                            <a:lumOff val="50000"/>
                          </a:schemeClr>
                        </a:solidFill>
                      </a:endParaRPr>
                    </a:p>
                  </a:txBody>
                  <a:tcP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CA" sz="1800" b="1" dirty="0">
                          <a:solidFill>
                            <a:schemeClr val="bg1"/>
                          </a:solidFill>
                        </a:rPr>
                        <a:t>P-</a:t>
                      </a:r>
                      <a:r>
                        <a:rPr lang="en-CA" sz="1800" b="1" dirty="0" err="1">
                          <a:solidFill>
                            <a:schemeClr val="bg1"/>
                          </a:solidFill>
                        </a:rPr>
                        <a:t>gp</a:t>
                      </a:r>
                      <a:endParaRPr lang="en-CA" sz="1800" b="1" dirty="0">
                        <a:solidFill>
                          <a:schemeClr val="bg1"/>
                        </a:solidFill>
                      </a:endParaRPr>
                    </a:p>
                  </a:txBody>
                  <a:tcP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53E31"/>
                    </a:solidFill>
                  </a:tcPr>
                </a:tc>
                <a:tc>
                  <a:txBody>
                    <a:bodyPr/>
                    <a:lstStyle/>
                    <a:p>
                      <a:pPr algn="l"/>
                      <a:r>
                        <a:rPr lang="en-CA" sz="1800" b="1" dirty="0">
                          <a:solidFill>
                            <a:schemeClr val="bg1"/>
                          </a:solidFill>
                        </a:rPr>
                        <a:t>CYP3A4</a:t>
                      </a:r>
                    </a:p>
                  </a:txBody>
                  <a:tcP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53E31"/>
                    </a:solidFill>
                  </a:tcPr>
                </a:tc>
                <a:extLst>
                  <a:ext uri="{0D108BD9-81ED-4DB2-BD59-A6C34878D82A}">
                    <a16:rowId xmlns:a16="http://schemas.microsoft.com/office/drawing/2014/main" val="1515816483"/>
                  </a:ext>
                </a:extLst>
              </a:tr>
              <a:tr h="1565383">
                <a:tc>
                  <a:txBody>
                    <a:bodyPr/>
                    <a:lstStyle/>
                    <a:p>
                      <a:r>
                        <a:rPr lang="en-CA" sz="1800" b="1" dirty="0">
                          <a:solidFill>
                            <a:schemeClr val="tx1">
                              <a:lumMod val="50000"/>
                              <a:lumOff val="50000"/>
                            </a:schemeClr>
                          </a:solidFill>
                        </a:rPr>
                        <a:t>Inhibitors</a:t>
                      </a:r>
                    </a:p>
                  </a:txBody>
                  <a:tcP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CA" sz="1800" dirty="0">
                          <a:solidFill>
                            <a:schemeClr val="tx1">
                              <a:lumMod val="50000"/>
                              <a:lumOff val="50000"/>
                            </a:schemeClr>
                          </a:solidFill>
                        </a:rPr>
                        <a:t>Verapamil</a:t>
                      </a:r>
                    </a:p>
                    <a:p>
                      <a:r>
                        <a:rPr lang="en-CA" sz="1800" dirty="0">
                          <a:solidFill>
                            <a:schemeClr val="tx1">
                              <a:lumMod val="50000"/>
                              <a:lumOff val="50000"/>
                            </a:schemeClr>
                          </a:solidFill>
                        </a:rPr>
                        <a:t>Dronedarone</a:t>
                      </a:r>
                    </a:p>
                    <a:p>
                      <a:r>
                        <a:rPr lang="en-CA" sz="1800" dirty="0">
                          <a:solidFill>
                            <a:schemeClr val="tx1">
                              <a:lumMod val="50000"/>
                              <a:lumOff val="50000"/>
                            </a:schemeClr>
                          </a:solidFill>
                        </a:rPr>
                        <a:t>Itraconazole</a:t>
                      </a:r>
                    </a:p>
                    <a:p>
                      <a:r>
                        <a:rPr lang="en-CA" sz="1800" dirty="0">
                          <a:solidFill>
                            <a:schemeClr val="tx1">
                              <a:lumMod val="50000"/>
                              <a:lumOff val="50000"/>
                            </a:schemeClr>
                          </a:solidFill>
                        </a:rPr>
                        <a:t>Ketoconazole</a:t>
                      </a:r>
                    </a:p>
                    <a:p>
                      <a:r>
                        <a:rPr lang="en-CA" sz="1800" dirty="0">
                          <a:solidFill>
                            <a:schemeClr val="tx1">
                              <a:lumMod val="50000"/>
                              <a:lumOff val="50000"/>
                            </a:schemeClr>
                          </a:solidFill>
                        </a:rPr>
                        <a:t>Voriconazole</a:t>
                      </a:r>
                    </a:p>
                    <a:p>
                      <a:r>
                        <a:rPr lang="en-CA" sz="1800" dirty="0">
                          <a:solidFill>
                            <a:schemeClr val="tx1">
                              <a:lumMod val="50000"/>
                              <a:lumOff val="50000"/>
                            </a:schemeClr>
                          </a:solidFill>
                        </a:rPr>
                        <a:t>Clarithromycin</a:t>
                      </a:r>
                    </a:p>
                  </a:txBody>
                  <a:tcP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CA" sz="1800" dirty="0">
                          <a:solidFill>
                            <a:schemeClr val="tx1">
                              <a:lumMod val="50000"/>
                              <a:lumOff val="50000"/>
                            </a:schemeClr>
                          </a:solidFill>
                        </a:rPr>
                        <a:t>Atazanavir</a:t>
                      </a:r>
                    </a:p>
                    <a:p>
                      <a:r>
                        <a:rPr lang="en-CA" sz="1800" dirty="0">
                          <a:solidFill>
                            <a:schemeClr val="tx1">
                              <a:lumMod val="50000"/>
                              <a:lumOff val="50000"/>
                            </a:schemeClr>
                          </a:solidFill>
                        </a:rPr>
                        <a:t>Darunavir</a:t>
                      </a:r>
                    </a:p>
                    <a:p>
                      <a:r>
                        <a:rPr lang="en-CA" sz="1800" dirty="0">
                          <a:solidFill>
                            <a:schemeClr val="tx1">
                              <a:lumMod val="50000"/>
                              <a:lumOff val="50000"/>
                            </a:schemeClr>
                          </a:solidFill>
                        </a:rPr>
                        <a:t>Itraconazole</a:t>
                      </a:r>
                    </a:p>
                    <a:p>
                      <a:r>
                        <a:rPr lang="en-CA" sz="1800" dirty="0">
                          <a:solidFill>
                            <a:schemeClr val="tx1">
                              <a:lumMod val="50000"/>
                              <a:lumOff val="50000"/>
                            </a:schemeClr>
                          </a:solidFill>
                        </a:rPr>
                        <a:t>Ketoconazole</a:t>
                      </a:r>
                    </a:p>
                    <a:p>
                      <a:r>
                        <a:rPr lang="en-CA" sz="1800" dirty="0">
                          <a:solidFill>
                            <a:schemeClr val="tx1">
                              <a:lumMod val="50000"/>
                              <a:lumOff val="50000"/>
                            </a:schemeClr>
                          </a:solidFill>
                        </a:rPr>
                        <a:t>Nefazodone</a:t>
                      </a:r>
                    </a:p>
                    <a:p>
                      <a:r>
                        <a:rPr lang="en-CA" sz="1800" dirty="0">
                          <a:solidFill>
                            <a:schemeClr val="tx1">
                              <a:lumMod val="50000"/>
                              <a:lumOff val="50000"/>
                            </a:schemeClr>
                          </a:solidFill>
                        </a:rPr>
                        <a:t>Clarithromycin</a:t>
                      </a:r>
                    </a:p>
                  </a:txBody>
                  <a:tcP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83415098"/>
                  </a:ext>
                </a:extLst>
              </a:tr>
              <a:tr h="1565383">
                <a:tc>
                  <a:txBody>
                    <a:bodyPr/>
                    <a:lstStyle/>
                    <a:p>
                      <a:r>
                        <a:rPr lang="en-CA" sz="1800" b="1" dirty="0">
                          <a:solidFill>
                            <a:schemeClr val="tx1">
                              <a:lumMod val="50000"/>
                              <a:lumOff val="50000"/>
                            </a:schemeClr>
                          </a:solidFill>
                        </a:rPr>
                        <a:t>Inducers</a:t>
                      </a:r>
                    </a:p>
                  </a:txBody>
                  <a:tcPr>
                    <a:lnL w="12700" cmpd="sng">
                      <a:noFill/>
                    </a:lnL>
                    <a:lnR w="12700" cmpd="sng">
                      <a:noFill/>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r>
                        <a:rPr lang="en-CA" sz="1800" dirty="0">
                          <a:solidFill>
                            <a:schemeClr val="tx1">
                              <a:lumMod val="50000"/>
                              <a:lumOff val="50000"/>
                            </a:schemeClr>
                          </a:solidFill>
                        </a:rPr>
                        <a:t>Rifampin</a:t>
                      </a:r>
                    </a:p>
                    <a:p>
                      <a:r>
                        <a:rPr lang="en-CA" sz="1800" dirty="0">
                          <a:solidFill>
                            <a:schemeClr val="tx1">
                              <a:lumMod val="50000"/>
                              <a:lumOff val="50000"/>
                            </a:schemeClr>
                          </a:solidFill>
                        </a:rPr>
                        <a:t>Carbamazepine</a:t>
                      </a:r>
                    </a:p>
                    <a:p>
                      <a:r>
                        <a:rPr lang="en-CA" sz="1800" dirty="0">
                          <a:solidFill>
                            <a:schemeClr val="tx1">
                              <a:lumMod val="50000"/>
                              <a:lumOff val="50000"/>
                            </a:schemeClr>
                          </a:solidFill>
                        </a:rPr>
                        <a:t>Phenytoin</a:t>
                      </a:r>
                    </a:p>
                    <a:p>
                      <a:r>
                        <a:rPr lang="en-CA" sz="1800" dirty="0">
                          <a:solidFill>
                            <a:schemeClr val="tx1">
                              <a:lumMod val="50000"/>
                              <a:lumOff val="50000"/>
                            </a:schemeClr>
                          </a:solidFill>
                        </a:rPr>
                        <a:t>Barbiturates</a:t>
                      </a:r>
                    </a:p>
                    <a:p>
                      <a:r>
                        <a:rPr lang="en-CA" sz="1800" dirty="0">
                          <a:solidFill>
                            <a:schemeClr val="tx1">
                              <a:lumMod val="50000"/>
                              <a:lumOff val="50000"/>
                            </a:schemeClr>
                          </a:solidFill>
                        </a:rPr>
                        <a:t>St. John’s wort</a:t>
                      </a:r>
                    </a:p>
                  </a:txBody>
                  <a:tcPr>
                    <a:lnL w="12700" cmpd="sng">
                      <a:noFill/>
                    </a:lnL>
                    <a:lnR w="12700" cmpd="sng">
                      <a:noFill/>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r>
                        <a:rPr lang="en-CA" sz="1800" dirty="0">
                          <a:solidFill>
                            <a:schemeClr val="tx1">
                              <a:lumMod val="50000"/>
                              <a:lumOff val="50000"/>
                            </a:schemeClr>
                          </a:solidFill>
                        </a:rPr>
                        <a:t>Rifampin</a:t>
                      </a:r>
                    </a:p>
                    <a:p>
                      <a:r>
                        <a:rPr lang="en-CA" sz="1800" dirty="0">
                          <a:solidFill>
                            <a:schemeClr val="tx1">
                              <a:lumMod val="50000"/>
                              <a:lumOff val="50000"/>
                            </a:schemeClr>
                          </a:solidFill>
                        </a:rPr>
                        <a:t>Carbamazepine</a:t>
                      </a:r>
                    </a:p>
                    <a:p>
                      <a:r>
                        <a:rPr lang="en-CA" sz="1800" dirty="0">
                          <a:solidFill>
                            <a:schemeClr val="tx1">
                              <a:lumMod val="50000"/>
                              <a:lumOff val="50000"/>
                            </a:schemeClr>
                          </a:solidFill>
                        </a:rPr>
                        <a:t>Phenytoin</a:t>
                      </a:r>
                    </a:p>
                    <a:p>
                      <a:r>
                        <a:rPr lang="en-CA" sz="1800" dirty="0">
                          <a:solidFill>
                            <a:schemeClr val="tx1">
                              <a:lumMod val="50000"/>
                              <a:lumOff val="50000"/>
                            </a:schemeClr>
                          </a:solidFill>
                        </a:rPr>
                        <a:t>Barbiturates</a:t>
                      </a:r>
                    </a:p>
                    <a:p>
                      <a:r>
                        <a:rPr lang="en-CA" sz="1800" dirty="0">
                          <a:solidFill>
                            <a:schemeClr val="tx1">
                              <a:lumMod val="50000"/>
                              <a:lumOff val="50000"/>
                            </a:schemeClr>
                          </a:solidFill>
                        </a:rPr>
                        <a:t>St. John’s wort</a:t>
                      </a:r>
                    </a:p>
                  </a:txBody>
                  <a:tcPr>
                    <a:lnL w="12700" cmpd="sng">
                      <a:noFill/>
                    </a:lnL>
                    <a:lnR w="12700" cmpd="sng">
                      <a:noFill/>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54566339"/>
                  </a:ext>
                </a:extLst>
              </a:tr>
            </a:tbl>
          </a:graphicData>
        </a:graphic>
      </p:graphicFrame>
      <p:sp>
        <p:nvSpPr>
          <p:cNvPr id="5" name="Rectangle 4">
            <a:extLst>
              <a:ext uri="{FF2B5EF4-FFF2-40B4-BE49-F238E27FC236}">
                <a16:creationId xmlns:a16="http://schemas.microsoft.com/office/drawing/2014/main" id="{95866E7A-79A7-42BB-B5CF-BCA1150CF7BB}"/>
              </a:ext>
            </a:extLst>
          </p:cNvPr>
          <p:cNvSpPr/>
          <p:nvPr/>
        </p:nvSpPr>
        <p:spPr>
          <a:xfrm>
            <a:off x="3646968" y="4858870"/>
            <a:ext cx="5515500" cy="793543"/>
          </a:xfrm>
          <a:prstGeom prst="rect">
            <a:avLst/>
          </a:prstGeom>
          <a:noFill/>
          <a:ln w="57150">
            <a:solidFill>
              <a:srgbClr val="E53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Arrow: Up 5">
            <a:extLst>
              <a:ext uri="{FF2B5EF4-FFF2-40B4-BE49-F238E27FC236}">
                <a16:creationId xmlns:a16="http://schemas.microsoft.com/office/drawing/2014/main" id="{9DD2093B-E34A-4C2C-AD14-D7DC78A2B685}"/>
              </a:ext>
            </a:extLst>
          </p:cNvPr>
          <p:cNvSpPr/>
          <p:nvPr/>
        </p:nvSpPr>
        <p:spPr>
          <a:xfrm>
            <a:off x="2145540" y="3219037"/>
            <a:ext cx="484632" cy="457636"/>
          </a:xfrm>
          <a:prstGeom prst="upArrow">
            <a:avLst/>
          </a:prstGeom>
          <a:solidFill>
            <a:srgbClr val="E53E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C49A295A-DA6F-4D1F-B56C-481884DFE4C1}"/>
              </a:ext>
            </a:extLst>
          </p:cNvPr>
          <p:cNvSpPr txBox="1"/>
          <p:nvPr/>
        </p:nvSpPr>
        <p:spPr>
          <a:xfrm>
            <a:off x="2630172" y="3219037"/>
            <a:ext cx="920273" cy="646331"/>
          </a:xfrm>
          <a:prstGeom prst="rect">
            <a:avLst/>
          </a:prstGeom>
          <a:noFill/>
        </p:spPr>
        <p:txBody>
          <a:bodyPr wrap="square" rtlCol="0">
            <a:spAutoFit/>
          </a:bodyPr>
          <a:lstStyle/>
          <a:p>
            <a:r>
              <a:rPr lang="en-CA" dirty="0">
                <a:solidFill>
                  <a:schemeClr val="tx1">
                    <a:lumMod val="50000"/>
                    <a:lumOff val="50000"/>
                  </a:schemeClr>
                </a:solidFill>
              </a:rPr>
              <a:t>DOAC effect</a:t>
            </a:r>
          </a:p>
        </p:txBody>
      </p:sp>
      <p:sp>
        <p:nvSpPr>
          <p:cNvPr id="8" name="Arrow: Up 7">
            <a:extLst>
              <a:ext uri="{FF2B5EF4-FFF2-40B4-BE49-F238E27FC236}">
                <a16:creationId xmlns:a16="http://schemas.microsoft.com/office/drawing/2014/main" id="{D2722C53-5047-4B44-A7DA-2F34EEA9E8E0}"/>
              </a:ext>
            </a:extLst>
          </p:cNvPr>
          <p:cNvSpPr/>
          <p:nvPr/>
        </p:nvSpPr>
        <p:spPr>
          <a:xfrm rot="10800000">
            <a:off x="2145541" y="5259872"/>
            <a:ext cx="484632" cy="497273"/>
          </a:xfrm>
          <a:prstGeom prst="upArrow">
            <a:avLst/>
          </a:prstGeom>
          <a:solidFill>
            <a:srgbClr val="E53E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a:extLst>
              <a:ext uri="{FF2B5EF4-FFF2-40B4-BE49-F238E27FC236}">
                <a16:creationId xmlns:a16="http://schemas.microsoft.com/office/drawing/2014/main" id="{0E0F1319-6621-4536-A649-D44EB321656B}"/>
              </a:ext>
            </a:extLst>
          </p:cNvPr>
          <p:cNvSpPr txBox="1"/>
          <p:nvPr/>
        </p:nvSpPr>
        <p:spPr>
          <a:xfrm>
            <a:off x="2630173" y="5155600"/>
            <a:ext cx="920273" cy="646331"/>
          </a:xfrm>
          <a:prstGeom prst="rect">
            <a:avLst/>
          </a:prstGeom>
          <a:noFill/>
        </p:spPr>
        <p:txBody>
          <a:bodyPr wrap="square" rtlCol="0">
            <a:spAutoFit/>
          </a:bodyPr>
          <a:lstStyle/>
          <a:p>
            <a:r>
              <a:rPr lang="en-CA" dirty="0">
                <a:solidFill>
                  <a:schemeClr val="tx1">
                    <a:lumMod val="50000"/>
                    <a:lumOff val="50000"/>
                  </a:schemeClr>
                </a:solidFill>
              </a:rPr>
              <a:t>DOAC effect</a:t>
            </a:r>
          </a:p>
        </p:txBody>
      </p:sp>
    </p:spTree>
    <p:extLst>
      <p:ext uri="{BB962C8B-B14F-4D97-AF65-F5344CB8AC3E}">
        <p14:creationId xmlns:p14="http://schemas.microsoft.com/office/powerpoint/2010/main" val="237284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C5A2E2-2418-4A9F-BB60-6BEB0FFA2B24}"/>
              </a:ext>
            </a:extLst>
          </p:cNvPr>
          <p:cNvSpPr>
            <a:spLocks noGrp="1"/>
          </p:cNvSpPr>
          <p:nvPr>
            <p:ph idx="1"/>
          </p:nvPr>
        </p:nvSpPr>
        <p:spPr>
          <a:xfrm>
            <a:off x="419100" y="1866900"/>
            <a:ext cx="10972800" cy="3954624"/>
          </a:xfrm>
        </p:spPr>
        <p:txBody>
          <a:bodyPr>
            <a:noAutofit/>
          </a:bodyPr>
          <a:lstStyle/>
          <a:p>
            <a:pPr marL="0" indent="0">
              <a:buNone/>
            </a:pPr>
            <a:r>
              <a:rPr lang="en-CA" sz="2200" b="1" dirty="0"/>
              <a:t>Carbamazepine is a CYP3A4 and P-</a:t>
            </a:r>
            <a:r>
              <a:rPr lang="en-CA" sz="2200" b="1" dirty="0" err="1"/>
              <a:t>gp</a:t>
            </a:r>
            <a:r>
              <a:rPr lang="en-CA" sz="2200" b="1" dirty="0"/>
              <a:t> inducer, which would result in decreased serum concentrations of rivaroxaban. You decide to transition your patient from rivaroxaban to VKA.</a:t>
            </a:r>
          </a:p>
          <a:p>
            <a:pPr marL="0" indent="0">
              <a:buNone/>
            </a:pPr>
            <a:endParaRPr lang="en-CA" sz="2200" b="1" dirty="0"/>
          </a:p>
          <a:p>
            <a:pPr marL="0" indent="0">
              <a:buNone/>
            </a:pPr>
            <a:r>
              <a:rPr lang="en-CA" sz="2200" b="1" dirty="0"/>
              <a:t>What directions would you give your patient to transition from Rivaroxaban to VKA?</a:t>
            </a:r>
          </a:p>
          <a:p>
            <a:pPr marL="0" indent="0">
              <a:buNone/>
            </a:pPr>
            <a:endParaRPr lang="en-CA" sz="2200" dirty="0"/>
          </a:p>
          <a:p>
            <a:pPr marL="514350" indent="-514350">
              <a:buAutoNum type="alphaUcPeriod"/>
            </a:pPr>
            <a:r>
              <a:rPr lang="en-CA" sz="2200" dirty="0"/>
              <a:t>Use LMWH bridging therapy</a:t>
            </a:r>
          </a:p>
          <a:p>
            <a:pPr marL="514350" indent="-514350">
              <a:buAutoNum type="alphaUcPeriod"/>
            </a:pPr>
            <a:r>
              <a:rPr lang="en-CA" sz="2200" dirty="0"/>
              <a:t>Use intravenous heparin bridging therapy</a:t>
            </a:r>
          </a:p>
          <a:p>
            <a:pPr marL="514350" indent="-514350">
              <a:buAutoNum type="alphaUcPeriod"/>
            </a:pPr>
            <a:r>
              <a:rPr lang="en-CA" sz="2200" dirty="0"/>
              <a:t>Use subcutaneous heparin bridging therapy</a:t>
            </a:r>
          </a:p>
          <a:p>
            <a:pPr marL="514350" indent="-514350">
              <a:buAutoNum type="alphaUcPeriod"/>
            </a:pPr>
            <a:r>
              <a:rPr lang="en-CA" sz="2200" dirty="0"/>
              <a:t>Overlap DOAC and VKA until INR is therapeutic</a:t>
            </a:r>
          </a:p>
          <a:p>
            <a:pPr marL="514350" indent="-514350">
              <a:buAutoNum type="alphaUcPeriod"/>
            </a:pPr>
            <a:endParaRPr lang="en-CA" sz="2200" dirty="0"/>
          </a:p>
        </p:txBody>
      </p:sp>
      <p:sp>
        <p:nvSpPr>
          <p:cNvPr id="4" name="Rectangle 3">
            <a:extLst>
              <a:ext uri="{FF2B5EF4-FFF2-40B4-BE49-F238E27FC236}">
                <a16:creationId xmlns:a16="http://schemas.microsoft.com/office/drawing/2014/main" id="{99BAD767-7BAB-4B53-9712-EA8DCDE89366}"/>
              </a:ext>
            </a:extLst>
          </p:cNvPr>
          <p:cNvSpPr/>
          <p:nvPr/>
        </p:nvSpPr>
        <p:spPr>
          <a:xfrm>
            <a:off x="266701" y="5001369"/>
            <a:ext cx="6196852" cy="42011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774952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FB33BCF-E393-4961-BBFB-BF907C800025}"/>
              </a:ext>
            </a:extLst>
          </p:cNvPr>
          <p:cNvSpPr txBox="1">
            <a:spLocks/>
          </p:cNvSpPr>
          <p:nvPr/>
        </p:nvSpPr>
        <p:spPr>
          <a:xfrm>
            <a:off x="419100" y="1962915"/>
            <a:ext cx="10697391" cy="3876181"/>
          </a:xfrm>
          <a:prstGeom prst="rect">
            <a:avLst/>
          </a:prstGeom>
          <a:noFill/>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CA" sz="2400" dirty="0">
                <a:solidFill>
                  <a:schemeClr val="tx1">
                    <a:lumMod val="50000"/>
                    <a:lumOff val="50000"/>
                  </a:schemeClr>
                </a:solidFill>
              </a:rPr>
              <a:t>In patients transitioning from </a:t>
            </a:r>
            <a:r>
              <a:rPr lang="en-CA" sz="2400" b="1" dirty="0">
                <a:solidFill>
                  <a:srgbClr val="E53E31"/>
                </a:solidFill>
              </a:rPr>
              <a:t>DOAC to VKA</a:t>
            </a:r>
            <a:r>
              <a:rPr lang="en-CA" sz="2400" dirty="0">
                <a:solidFill>
                  <a:schemeClr val="tx1">
                    <a:lumMod val="50000"/>
                    <a:lumOff val="50000"/>
                  </a:schemeClr>
                </a:solidFill>
              </a:rPr>
              <a:t>, the panel </a:t>
            </a:r>
            <a:r>
              <a:rPr lang="en-CA" sz="2400" b="1" i="1" u="sng" dirty="0">
                <a:solidFill>
                  <a:schemeClr val="tx1">
                    <a:lumMod val="50000"/>
                    <a:lumOff val="50000"/>
                  </a:schemeClr>
                </a:solidFill>
              </a:rPr>
              <a:t>suggests</a:t>
            </a:r>
            <a:r>
              <a:rPr lang="en-CA" sz="2400" b="1" u="sng" dirty="0">
                <a:solidFill>
                  <a:schemeClr val="tx1">
                    <a:lumMod val="50000"/>
                    <a:lumOff val="50000"/>
                  </a:schemeClr>
                </a:solidFill>
              </a:rPr>
              <a:t> overlapping DOAC and VKA therapy until the INR is within the therapeutic range</a:t>
            </a:r>
            <a:r>
              <a:rPr lang="en-CA" sz="2400" dirty="0">
                <a:solidFill>
                  <a:schemeClr val="tx1">
                    <a:lumMod val="50000"/>
                    <a:lumOff val="50000"/>
                  </a:schemeClr>
                </a:solidFill>
              </a:rPr>
              <a:t> </a:t>
            </a:r>
            <a:r>
              <a:rPr lang="en-CA" sz="2400" i="1" dirty="0">
                <a:solidFill>
                  <a:schemeClr val="tx1">
                    <a:lumMod val="50000"/>
                    <a:lumOff val="50000"/>
                  </a:schemeClr>
                </a:solidFill>
              </a:rPr>
              <a:t>over</a:t>
            </a:r>
            <a:r>
              <a:rPr lang="en-CA" sz="2400" dirty="0">
                <a:solidFill>
                  <a:schemeClr val="tx1">
                    <a:lumMod val="50000"/>
                    <a:lumOff val="50000"/>
                  </a:schemeClr>
                </a:solidFill>
              </a:rPr>
              <a:t> using LMWH or UFH “bridging therapy” </a:t>
            </a:r>
            <a:r>
              <a:rPr lang="en-CA" sz="2400" i="1" dirty="0">
                <a:solidFill>
                  <a:schemeClr val="tx1">
                    <a:lumMod val="50000"/>
                    <a:lumOff val="50000"/>
                  </a:schemeClr>
                </a:solidFill>
              </a:rPr>
              <a:t>(conditional recommendation, very low certainty)</a:t>
            </a:r>
          </a:p>
          <a:p>
            <a:pPr marL="0" indent="0">
              <a:lnSpc>
                <a:spcPct val="100000"/>
              </a:lnSpc>
              <a:spcBef>
                <a:spcPts val="0"/>
              </a:spcBef>
              <a:buNone/>
            </a:pPr>
            <a:endParaRPr lang="en-CA" sz="2400" i="1" dirty="0">
              <a:solidFill>
                <a:schemeClr val="tx1">
                  <a:lumMod val="50000"/>
                  <a:lumOff val="50000"/>
                </a:schemeClr>
              </a:solidFill>
            </a:endParaRPr>
          </a:p>
          <a:p>
            <a:pPr marL="0" indent="0">
              <a:lnSpc>
                <a:spcPct val="100000"/>
              </a:lnSpc>
              <a:spcBef>
                <a:spcPts val="0"/>
              </a:spcBef>
              <a:buNone/>
            </a:pPr>
            <a:r>
              <a:rPr lang="en-CA" sz="2000" b="1" dirty="0">
                <a:solidFill>
                  <a:schemeClr val="tx1">
                    <a:lumMod val="50000"/>
                    <a:lumOff val="50000"/>
                  </a:schemeClr>
                </a:solidFill>
              </a:rPr>
              <a:t>Remarks:</a:t>
            </a:r>
          </a:p>
          <a:p>
            <a:pPr>
              <a:lnSpc>
                <a:spcPct val="100000"/>
              </a:lnSpc>
              <a:spcBef>
                <a:spcPts val="0"/>
              </a:spcBef>
            </a:pPr>
            <a:r>
              <a:rPr lang="en-CA" sz="2000" dirty="0">
                <a:solidFill>
                  <a:schemeClr val="tx1">
                    <a:lumMod val="50000"/>
                    <a:lumOff val="50000"/>
                  </a:schemeClr>
                </a:solidFill>
              </a:rPr>
              <a:t>Effect of using LMWH bridging therapy during transitions is very uncertain</a:t>
            </a:r>
          </a:p>
          <a:p>
            <a:pPr>
              <a:lnSpc>
                <a:spcPct val="100000"/>
              </a:lnSpc>
              <a:spcBef>
                <a:spcPts val="0"/>
              </a:spcBef>
            </a:pPr>
            <a:r>
              <a:rPr lang="en-CA" sz="2000" dirty="0">
                <a:solidFill>
                  <a:schemeClr val="tx1">
                    <a:lumMod val="50000"/>
                    <a:lumOff val="50000"/>
                  </a:schemeClr>
                </a:solidFill>
              </a:rPr>
              <a:t>Use of LMWH is certain to increase burden and cost</a:t>
            </a:r>
          </a:p>
          <a:p>
            <a:pPr>
              <a:lnSpc>
                <a:spcPct val="100000"/>
              </a:lnSpc>
              <a:spcBef>
                <a:spcPts val="0"/>
              </a:spcBef>
            </a:pPr>
            <a:r>
              <a:rPr lang="en-CA" sz="2000" dirty="0">
                <a:solidFill>
                  <a:schemeClr val="tx1">
                    <a:lumMod val="50000"/>
                    <a:lumOff val="50000"/>
                  </a:schemeClr>
                </a:solidFill>
              </a:rPr>
              <a:t>Be aware of varying potential of DOACs to influence (increase) INR test – if overlap strategy used, INR should be measured just before next DOAC dose</a:t>
            </a:r>
          </a:p>
          <a:p>
            <a:pPr>
              <a:lnSpc>
                <a:spcPct val="100000"/>
              </a:lnSpc>
              <a:spcBef>
                <a:spcPts val="0"/>
              </a:spcBef>
            </a:pPr>
            <a:endParaRPr lang="en-CA" sz="2000" i="1" dirty="0">
              <a:solidFill>
                <a:schemeClr val="tx1">
                  <a:lumMod val="50000"/>
                  <a:lumOff val="50000"/>
                </a:schemeClr>
              </a:solidFill>
            </a:endParaRPr>
          </a:p>
        </p:txBody>
      </p:sp>
      <p:sp>
        <p:nvSpPr>
          <p:cNvPr id="2" name="Title 1">
            <a:extLst>
              <a:ext uri="{FF2B5EF4-FFF2-40B4-BE49-F238E27FC236}">
                <a16:creationId xmlns:a16="http://schemas.microsoft.com/office/drawing/2014/main" id="{DC082DAE-06BC-2B4C-B284-33BAD58D41B5}"/>
              </a:ext>
            </a:extLst>
          </p:cNvPr>
          <p:cNvSpPr>
            <a:spLocks noGrp="1"/>
          </p:cNvSpPr>
          <p:nvPr>
            <p:ph type="title"/>
          </p:nvPr>
        </p:nvSpPr>
        <p:spPr>
          <a:xfrm>
            <a:off x="481853" y="1528472"/>
            <a:ext cx="10972800" cy="434443"/>
          </a:xfrm>
        </p:spPr>
        <p:txBody>
          <a:bodyPr lIns="0" tIns="0" rIns="0" bIns="0"/>
          <a:lstStyle/>
          <a:p>
            <a:r>
              <a:rPr lang="en-CA" dirty="0"/>
              <a:t>Recommendation</a:t>
            </a:r>
            <a:endParaRPr lang="en-US" dirty="0"/>
          </a:p>
        </p:txBody>
      </p:sp>
    </p:spTree>
    <p:extLst>
      <p:ext uri="{BB962C8B-B14F-4D97-AF65-F5344CB8AC3E}">
        <p14:creationId xmlns:p14="http://schemas.microsoft.com/office/powerpoint/2010/main" val="11259091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5D7BA-9417-4A77-A962-BD4FBB579F82}"/>
              </a:ext>
            </a:extLst>
          </p:cNvPr>
          <p:cNvSpPr>
            <a:spLocks noGrp="1"/>
          </p:cNvSpPr>
          <p:nvPr>
            <p:ph type="title"/>
          </p:nvPr>
        </p:nvSpPr>
        <p:spPr/>
        <p:txBody>
          <a:bodyPr lIns="0" tIns="0" rIns="0" bIns="0"/>
          <a:lstStyle/>
          <a:p>
            <a:r>
              <a:rPr lang="en-CA" sz="2800" b="1" dirty="0"/>
              <a:t>Case 2:</a:t>
            </a:r>
            <a:r>
              <a:rPr lang="en-CA" sz="2800" dirty="0"/>
              <a:t> Summary</a:t>
            </a:r>
          </a:p>
        </p:txBody>
      </p:sp>
      <p:sp>
        <p:nvSpPr>
          <p:cNvPr id="4" name="TextBox 3">
            <a:extLst>
              <a:ext uri="{FF2B5EF4-FFF2-40B4-BE49-F238E27FC236}">
                <a16:creationId xmlns:a16="http://schemas.microsoft.com/office/drawing/2014/main" id="{1F308EEF-EBA2-4416-ACDE-3B35F899E6EA}"/>
              </a:ext>
            </a:extLst>
          </p:cNvPr>
          <p:cNvSpPr txBox="1"/>
          <p:nvPr/>
        </p:nvSpPr>
        <p:spPr>
          <a:xfrm>
            <a:off x="421475" y="2274196"/>
            <a:ext cx="11337759" cy="830997"/>
          </a:xfrm>
          <a:prstGeom prst="rect">
            <a:avLst/>
          </a:prstGeom>
          <a:solidFill>
            <a:srgbClr val="C9D7AF">
              <a:alpha val="29804"/>
            </a:srgbClr>
          </a:solidFill>
        </p:spPr>
        <p:txBody>
          <a:bodyPr wrap="square" rtlCol="0">
            <a:spAutoFit/>
          </a:bodyPr>
          <a:lstStyle/>
          <a:p>
            <a:r>
              <a:rPr lang="en-CA" sz="2400" dirty="0">
                <a:solidFill>
                  <a:schemeClr val="tx1">
                    <a:lumMod val="50000"/>
                    <a:lumOff val="50000"/>
                  </a:schemeClr>
                </a:solidFill>
              </a:rPr>
              <a:t>Do not delay the treatment of DOAC-associated major hemorrhage while waiting for DOAC laboratory test results</a:t>
            </a:r>
          </a:p>
        </p:txBody>
      </p:sp>
      <p:sp>
        <p:nvSpPr>
          <p:cNvPr id="6" name="TextBox 5">
            <a:extLst>
              <a:ext uri="{FF2B5EF4-FFF2-40B4-BE49-F238E27FC236}">
                <a16:creationId xmlns:a16="http://schemas.microsoft.com/office/drawing/2014/main" id="{3669F80F-F834-4045-85E9-B1F9F8F069EA}"/>
              </a:ext>
            </a:extLst>
          </p:cNvPr>
          <p:cNvSpPr txBox="1"/>
          <p:nvPr/>
        </p:nvSpPr>
        <p:spPr>
          <a:xfrm>
            <a:off x="421475" y="3476858"/>
            <a:ext cx="11337759" cy="830997"/>
          </a:xfrm>
          <a:prstGeom prst="rect">
            <a:avLst/>
          </a:prstGeom>
          <a:solidFill>
            <a:srgbClr val="C9D7AF">
              <a:alpha val="63922"/>
            </a:srgbClr>
          </a:solidFill>
        </p:spPr>
        <p:txBody>
          <a:bodyPr wrap="square" rtlCol="0">
            <a:spAutoFit/>
          </a:bodyPr>
          <a:lstStyle/>
          <a:p>
            <a:r>
              <a:rPr lang="en-CA" sz="2400" dirty="0">
                <a:solidFill>
                  <a:schemeClr val="tx1">
                    <a:lumMod val="50000"/>
                    <a:lumOff val="50000"/>
                  </a:schemeClr>
                </a:solidFill>
              </a:rPr>
              <a:t>In individuals with VTE who require indefinite anticoagulation, consider resuming anticoagulation within 90 days of a major bleeding event</a:t>
            </a:r>
          </a:p>
        </p:txBody>
      </p:sp>
      <p:sp>
        <p:nvSpPr>
          <p:cNvPr id="9" name="TextBox 8">
            <a:extLst>
              <a:ext uri="{FF2B5EF4-FFF2-40B4-BE49-F238E27FC236}">
                <a16:creationId xmlns:a16="http://schemas.microsoft.com/office/drawing/2014/main" id="{8D29FDD8-AEC6-4E3E-ADEA-A4D892E45FC4}"/>
              </a:ext>
            </a:extLst>
          </p:cNvPr>
          <p:cNvSpPr txBox="1"/>
          <p:nvPr/>
        </p:nvSpPr>
        <p:spPr>
          <a:xfrm>
            <a:off x="421475" y="4651807"/>
            <a:ext cx="11337759" cy="830997"/>
          </a:xfrm>
          <a:prstGeom prst="rect">
            <a:avLst/>
          </a:prstGeom>
          <a:solidFill>
            <a:srgbClr val="C9D7AF"/>
          </a:solidFill>
        </p:spPr>
        <p:txBody>
          <a:bodyPr wrap="square" rtlCol="0">
            <a:spAutoFit/>
          </a:bodyPr>
          <a:lstStyle/>
          <a:p>
            <a:r>
              <a:rPr lang="en-CA" sz="2400" dirty="0">
                <a:solidFill>
                  <a:schemeClr val="tx1">
                    <a:lumMod val="50000"/>
                    <a:lumOff val="50000"/>
                  </a:schemeClr>
                </a:solidFill>
              </a:rPr>
              <a:t>Avoid DOACs in individuals who require concomitant treatment with strong inhibitors or inducers of P-glycoprotein or CYP3A4</a:t>
            </a:r>
          </a:p>
        </p:txBody>
      </p:sp>
    </p:spTree>
    <p:extLst>
      <p:ext uri="{BB962C8B-B14F-4D97-AF65-F5344CB8AC3E}">
        <p14:creationId xmlns:p14="http://schemas.microsoft.com/office/powerpoint/2010/main" val="3984003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05475-4437-4149-A5B5-0F9858C49710}"/>
              </a:ext>
            </a:extLst>
          </p:cNvPr>
          <p:cNvSpPr>
            <a:spLocks noGrp="1"/>
          </p:cNvSpPr>
          <p:nvPr>
            <p:ph type="title"/>
          </p:nvPr>
        </p:nvSpPr>
        <p:spPr/>
        <p:txBody>
          <a:bodyPr lIns="0" tIns="0" rIns="0" bIns="0"/>
          <a:lstStyle/>
          <a:p>
            <a:r>
              <a:rPr lang="en-CA" sz="2800" dirty="0"/>
              <a:t>How were these ASH guidelines developed?</a:t>
            </a:r>
          </a:p>
        </p:txBody>
      </p:sp>
      <p:sp>
        <p:nvSpPr>
          <p:cNvPr id="4" name="TextBox 3">
            <a:extLst>
              <a:ext uri="{FF2B5EF4-FFF2-40B4-BE49-F238E27FC236}">
                <a16:creationId xmlns:a16="http://schemas.microsoft.com/office/drawing/2014/main" id="{07309C5C-6E11-4DF2-8E4D-2C5530080A15}"/>
              </a:ext>
            </a:extLst>
          </p:cNvPr>
          <p:cNvSpPr txBox="1"/>
          <p:nvPr/>
        </p:nvSpPr>
        <p:spPr>
          <a:xfrm>
            <a:off x="1044819" y="2032236"/>
            <a:ext cx="2459736" cy="3790426"/>
          </a:xfrm>
          <a:prstGeom prst="rect">
            <a:avLst/>
          </a:prstGeom>
          <a:solidFill>
            <a:srgbClr val="BEE0E4"/>
          </a:solidFill>
        </p:spPr>
        <p:txBody>
          <a:bodyPr wrap="square" rtlCol="0">
            <a:noAutofit/>
          </a:bodyPr>
          <a:lstStyle/>
          <a:p>
            <a:r>
              <a:rPr lang="en-CA" sz="2000" b="1" dirty="0">
                <a:solidFill>
                  <a:srgbClr val="E53E31"/>
                </a:solidFill>
              </a:rPr>
              <a:t>PANEL FORMATION</a:t>
            </a:r>
          </a:p>
          <a:p>
            <a:r>
              <a:rPr lang="en-CA" dirty="0">
                <a:solidFill>
                  <a:schemeClr val="tx1">
                    <a:lumMod val="50000"/>
                    <a:lumOff val="50000"/>
                  </a:schemeClr>
                </a:solidFill>
              </a:rPr>
              <a:t>Each guideline panel was formed following these key criteria:</a:t>
            </a:r>
          </a:p>
          <a:p>
            <a:pPr marL="285750" indent="-285750">
              <a:buFont typeface="Arial" panose="020B0604020202020204" pitchFamily="34" charset="0"/>
              <a:buChar char="•"/>
            </a:pPr>
            <a:r>
              <a:rPr lang="en-CA" dirty="0">
                <a:solidFill>
                  <a:schemeClr val="tx1">
                    <a:lumMod val="50000"/>
                    <a:lumOff val="50000"/>
                  </a:schemeClr>
                </a:solidFill>
              </a:rPr>
              <a:t>Balance of expertise (including disciplines beyond hematology, and patients)</a:t>
            </a:r>
          </a:p>
          <a:p>
            <a:pPr marL="285750" indent="-285750">
              <a:buFont typeface="Arial" panose="020B0604020202020204" pitchFamily="34" charset="0"/>
              <a:buChar char="•"/>
            </a:pPr>
            <a:r>
              <a:rPr lang="en-CA" dirty="0">
                <a:solidFill>
                  <a:schemeClr val="tx1">
                    <a:lumMod val="50000"/>
                    <a:lumOff val="50000"/>
                  </a:schemeClr>
                </a:solidFill>
              </a:rPr>
              <a:t>Close attention to minimization and management of COI</a:t>
            </a:r>
          </a:p>
        </p:txBody>
      </p:sp>
      <p:sp>
        <p:nvSpPr>
          <p:cNvPr id="6" name="TextBox 5">
            <a:extLst>
              <a:ext uri="{FF2B5EF4-FFF2-40B4-BE49-F238E27FC236}">
                <a16:creationId xmlns:a16="http://schemas.microsoft.com/office/drawing/2014/main" id="{AECCE9CB-824E-4CA9-AB76-B3775E792044}"/>
              </a:ext>
            </a:extLst>
          </p:cNvPr>
          <p:cNvSpPr txBox="1"/>
          <p:nvPr/>
        </p:nvSpPr>
        <p:spPr>
          <a:xfrm>
            <a:off x="3673934" y="2032237"/>
            <a:ext cx="2459736" cy="2056438"/>
          </a:xfrm>
          <a:prstGeom prst="rect">
            <a:avLst/>
          </a:prstGeom>
          <a:solidFill>
            <a:srgbClr val="FED9B0"/>
          </a:solidFill>
        </p:spPr>
        <p:txBody>
          <a:bodyPr wrap="square" rtlCol="0">
            <a:noAutofit/>
          </a:bodyPr>
          <a:lstStyle/>
          <a:p>
            <a:r>
              <a:rPr lang="en-CA" sz="2000" b="1" dirty="0">
                <a:solidFill>
                  <a:srgbClr val="E53E31"/>
                </a:solidFill>
              </a:rPr>
              <a:t>CLINICAL QUESTIONS</a:t>
            </a:r>
          </a:p>
          <a:p>
            <a:r>
              <a:rPr lang="en-CA" dirty="0">
                <a:solidFill>
                  <a:schemeClr val="tx1">
                    <a:lumMod val="50000"/>
                    <a:lumOff val="50000"/>
                  </a:schemeClr>
                </a:solidFill>
              </a:rPr>
              <a:t>10 to 20 </a:t>
            </a:r>
            <a:r>
              <a:rPr lang="en-CA" b="1" dirty="0">
                <a:solidFill>
                  <a:schemeClr val="tx1">
                    <a:lumMod val="50000"/>
                    <a:lumOff val="50000"/>
                  </a:schemeClr>
                </a:solidFill>
              </a:rPr>
              <a:t>clinically-relevant questions </a:t>
            </a:r>
            <a:r>
              <a:rPr lang="en-CA" dirty="0">
                <a:solidFill>
                  <a:schemeClr val="tx1">
                    <a:lumMod val="50000"/>
                    <a:lumOff val="50000"/>
                  </a:schemeClr>
                </a:solidFill>
              </a:rPr>
              <a:t>generated in </a:t>
            </a:r>
            <a:r>
              <a:rPr lang="en-CA" b="1" dirty="0">
                <a:solidFill>
                  <a:schemeClr val="tx1">
                    <a:lumMod val="50000"/>
                    <a:lumOff val="50000"/>
                  </a:schemeClr>
                </a:solidFill>
              </a:rPr>
              <a:t>PICO format</a:t>
            </a:r>
            <a:r>
              <a:rPr lang="en-CA" dirty="0">
                <a:solidFill>
                  <a:schemeClr val="tx1">
                    <a:lumMod val="50000"/>
                    <a:lumOff val="50000"/>
                  </a:schemeClr>
                </a:solidFill>
              </a:rPr>
              <a:t> (population, intervention, comparison, outcome)</a:t>
            </a:r>
          </a:p>
        </p:txBody>
      </p:sp>
      <p:sp>
        <p:nvSpPr>
          <p:cNvPr id="7" name="TextBox 6">
            <a:extLst>
              <a:ext uri="{FF2B5EF4-FFF2-40B4-BE49-F238E27FC236}">
                <a16:creationId xmlns:a16="http://schemas.microsoft.com/office/drawing/2014/main" id="{64C897C3-EBF7-48DB-A65B-2BB4B85599B7}"/>
              </a:ext>
            </a:extLst>
          </p:cNvPr>
          <p:cNvSpPr txBox="1"/>
          <p:nvPr/>
        </p:nvSpPr>
        <p:spPr>
          <a:xfrm>
            <a:off x="6303049" y="2032235"/>
            <a:ext cx="2459736" cy="3790427"/>
          </a:xfrm>
          <a:prstGeom prst="rect">
            <a:avLst/>
          </a:prstGeom>
          <a:solidFill>
            <a:srgbClr val="C9D7AF"/>
          </a:solidFill>
        </p:spPr>
        <p:txBody>
          <a:bodyPr wrap="square" rtlCol="0">
            <a:noAutofit/>
          </a:bodyPr>
          <a:lstStyle/>
          <a:p>
            <a:r>
              <a:rPr lang="en-CA" sz="2000" b="1" dirty="0">
                <a:solidFill>
                  <a:srgbClr val="E53E31"/>
                </a:solidFill>
              </a:rPr>
              <a:t>EVIDENCE SYNTHESIS</a:t>
            </a:r>
          </a:p>
          <a:p>
            <a:r>
              <a:rPr lang="en-CA" dirty="0">
                <a:solidFill>
                  <a:schemeClr val="tx1">
                    <a:lumMod val="50000"/>
                    <a:lumOff val="50000"/>
                  </a:schemeClr>
                </a:solidFill>
              </a:rPr>
              <a:t>Evidence summary generated for each PICO question via systematic review of health effects plus: </a:t>
            </a:r>
          </a:p>
          <a:p>
            <a:pPr marL="342900" indent="-342900">
              <a:buFont typeface="Arial" panose="020B0604020202020204" pitchFamily="34" charset="0"/>
              <a:buChar char="•"/>
            </a:pPr>
            <a:r>
              <a:rPr lang="en-CA" dirty="0">
                <a:solidFill>
                  <a:schemeClr val="tx1">
                    <a:lumMod val="50000"/>
                    <a:lumOff val="50000"/>
                  </a:schemeClr>
                </a:solidFill>
              </a:rPr>
              <a:t>Resource use</a:t>
            </a:r>
          </a:p>
          <a:p>
            <a:pPr marL="342900" indent="-342900">
              <a:buFont typeface="Arial" panose="020B0604020202020204" pitchFamily="34" charset="0"/>
              <a:buChar char="•"/>
            </a:pPr>
            <a:r>
              <a:rPr lang="en-CA" dirty="0">
                <a:solidFill>
                  <a:schemeClr val="tx1">
                    <a:lumMod val="50000"/>
                    <a:lumOff val="50000"/>
                  </a:schemeClr>
                </a:solidFill>
              </a:rPr>
              <a:t>Feasibility</a:t>
            </a:r>
          </a:p>
          <a:p>
            <a:pPr marL="342900" indent="-342900">
              <a:buFont typeface="Arial" panose="020B0604020202020204" pitchFamily="34" charset="0"/>
              <a:buChar char="•"/>
            </a:pPr>
            <a:r>
              <a:rPr lang="en-CA" dirty="0">
                <a:solidFill>
                  <a:schemeClr val="tx1">
                    <a:lumMod val="50000"/>
                    <a:lumOff val="50000"/>
                  </a:schemeClr>
                </a:solidFill>
              </a:rPr>
              <a:t>Acceptability</a:t>
            </a:r>
          </a:p>
          <a:p>
            <a:pPr marL="342900" indent="-342900">
              <a:buFont typeface="Arial" panose="020B0604020202020204" pitchFamily="34" charset="0"/>
              <a:buChar char="•"/>
            </a:pPr>
            <a:r>
              <a:rPr lang="en-CA" dirty="0">
                <a:solidFill>
                  <a:schemeClr val="tx1">
                    <a:lumMod val="50000"/>
                    <a:lumOff val="50000"/>
                  </a:schemeClr>
                </a:solidFill>
              </a:rPr>
              <a:t>Equity</a:t>
            </a:r>
          </a:p>
          <a:p>
            <a:pPr marL="342900" indent="-342900">
              <a:buFont typeface="Arial" panose="020B0604020202020204" pitchFamily="34" charset="0"/>
              <a:buChar char="•"/>
            </a:pPr>
            <a:r>
              <a:rPr lang="en-CA" dirty="0">
                <a:solidFill>
                  <a:schemeClr val="tx1">
                    <a:lumMod val="50000"/>
                    <a:lumOff val="50000"/>
                  </a:schemeClr>
                </a:solidFill>
              </a:rPr>
              <a:t>Patient values and preferences</a:t>
            </a:r>
          </a:p>
        </p:txBody>
      </p:sp>
      <p:sp>
        <p:nvSpPr>
          <p:cNvPr id="8" name="TextBox 7">
            <a:extLst>
              <a:ext uri="{FF2B5EF4-FFF2-40B4-BE49-F238E27FC236}">
                <a16:creationId xmlns:a16="http://schemas.microsoft.com/office/drawing/2014/main" id="{EBAD31F5-B205-4523-B4DA-87F4D6E146B4}"/>
              </a:ext>
            </a:extLst>
          </p:cNvPr>
          <p:cNvSpPr txBox="1"/>
          <p:nvPr/>
        </p:nvSpPr>
        <p:spPr>
          <a:xfrm>
            <a:off x="3673934" y="4173686"/>
            <a:ext cx="2459736" cy="1648976"/>
          </a:xfrm>
          <a:prstGeom prst="rect">
            <a:avLst/>
          </a:prstGeom>
          <a:solidFill>
            <a:srgbClr val="FED9B0"/>
          </a:solidFill>
          <a:ln w="28575">
            <a:noFill/>
          </a:ln>
        </p:spPr>
        <p:txBody>
          <a:bodyPr wrap="square" rtlCol="0">
            <a:noAutofit/>
          </a:bodyPr>
          <a:lstStyle/>
          <a:p>
            <a:r>
              <a:rPr lang="en-CA" sz="1400" b="1" dirty="0">
                <a:solidFill>
                  <a:schemeClr val="tx1">
                    <a:lumMod val="50000"/>
                    <a:lumOff val="50000"/>
                  </a:schemeClr>
                </a:solidFill>
              </a:rPr>
              <a:t>Example: PICO question</a:t>
            </a:r>
            <a:endParaRPr lang="en-CA" sz="1400" dirty="0">
              <a:solidFill>
                <a:schemeClr val="tx1">
                  <a:lumMod val="50000"/>
                  <a:lumOff val="50000"/>
                </a:schemeClr>
              </a:solidFill>
            </a:endParaRPr>
          </a:p>
          <a:p>
            <a:r>
              <a:rPr lang="en-CA" sz="1600" dirty="0">
                <a:solidFill>
                  <a:schemeClr val="tx1">
                    <a:lumMod val="50000"/>
                    <a:lumOff val="50000"/>
                  </a:schemeClr>
                </a:solidFill>
              </a:rPr>
              <a:t>“In patients with VKA-related life-threatening bleeding during treatment for VTE, should 4-factor PCC vs. FFP be used?”</a:t>
            </a:r>
          </a:p>
        </p:txBody>
      </p:sp>
      <p:sp>
        <p:nvSpPr>
          <p:cNvPr id="3" name="Rectangle 2">
            <a:extLst>
              <a:ext uri="{FF2B5EF4-FFF2-40B4-BE49-F238E27FC236}">
                <a16:creationId xmlns:a16="http://schemas.microsoft.com/office/drawing/2014/main" id="{F824E6A8-5613-421F-8044-B6B74D5B6E18}"/>
              </a:ext>
            </a:extLst>
          </p:cNvPr>
          <p:cNvSpPr/>
          <p:nvPr/>
        </p:nvSpPr>
        <p:spPr>
          <a:xfrm>
            <a:off x="8932164" y="2032236"/>
            <a:ext cx="2459736" cy="3790426"/>
          </a:xfrm>
          <a:prstGeom prst="rect">
            <a:avLst/>
          </a:prstGeom>
          <a:solidFill>
            <a:srgbClr val="8B80A3">
              <a:alpha val="47059"/>
            </a:srgbClr>
          </a:solidFill>
        </p:spPr>
        <p:txBody>
          <a:bodyPr wrap="square">
            <a:noAutofit/>
          </a:bodyPr>
          <a:lstStyle/>
          <a:p>
            <a:r>
              <a:rPr lang="en-CA" sz="2000" b="1" dirty="0">
                <a:solidFill>
                  <a:srgbClr val="E53E31"/>
                </a:solidFill>
              </a:rPr>
              <a:t>MAKING RECOMMENDATIONS </a:t>
            </a:r>
            <a:endParaRPr lang="en-CA" b="1" dirty="0">
              <a:solidFill>
                <a:srgbClr val="E53E31"/>
              </a:solidFill>
            </a:endParaRPr>
          </a:p>
          <a:p>
            <a:r>
              <a:rPr lang="en-CA" b="1" dirty="0">
                <a:solidFill>
                  <a:schemeClr val="tx1">
                    <a:lumMod val="50000"/>
                    <a:lumOff val="50000"/>
                  </a:schemeClr>
                </a:solidFill>
              </a:rPr>
              <a:t>Recommendations made </a:t>
            </a:r>
            <a:r>
              <a:rPr lang="en-CA" dirty="0">
                <a:solidFill>
                  <a:schemeClr val="tx1">
                    <a:lumMod val="50000"/>
                    <a:lumOff val="50000"/>
                  </a:schemeClr>
                </a:solidFill>
              </a:rPr>
              <a:t>by guideline panel members based on evidence for all factors.</a:t>
            </a:r>
          </a:p>
        </p:txBody>
      </p:sp>
      <p:sp>
        <p:nvSpPr>
          <p:cNvPr id="10" name="TextBox 9">
            <a:extLst>
              <a:ext uri="{FF2B5EF4-FFF2-40B4-BE49-F238E27FC236}">
                <a16:creationId xmlns:a16="http://schemas.microsoft.com/office/drawing/2014/main" id="{D50F8655-CFB2-CC66-D01A-465322BC480B}"/>
              </a:ext>
            </a:extLst>
          </p:cNvPr>
          <p:cNvSpPr txBox="1"/>
          <p:nvPr/>
        </p:nvSpPr>
        <p:spPr>
          <a:xfrm>
            <a:off x="967750" y="5942824"/>
            <a:ext cx="10331840" cy="584775"/>
          </a:xfrm>
          <a:prstGeom prst="rect">
            <a:avLst/>
          </a:prstGeom>
          <a:noFill/>
        </p:spPr>
        <p:txBody>
          <a:bodyPr wrap="square" lIns="91440" tIns="45720" rIns="91440" bIns="45720" anchor="t">
            <a:spAutoFit/>
          </a:bodyPr>
          <a:lstStyle/>
          <a:p>
            <a:r>
              <a:rPr lang="en-US" sz="1600" b="1" i="1" dirty="0">
                <a:solidFill>
                  <a:srgbClr val="2E2D2D"/>
                </a:solidFill>
                <a:latin typeface="Arial"/>
                <a:cs typeface="Arial"/>
              </a:rPr>
              <a:t>ASH guidelines are reviewed annually by expert work groups convened by ASH. Resources, such as this slide set, derived from guidelines that require updating are removed from the ASH website. </a:t>
            </a:r>
            <a:endParaRPr lang="en-US" sz="1600" b="1" i="1" dirty="0">
              <a:solidFill>
                <a:srgbClr val="2E2D2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0838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88B83-43BD-49B1-BFB1-301EC8E652B6}"/>
              </a:ext>
            </a:extLst>
          </p:cNvPr>
          <p:cNvSpPr>
            <a:spLocks noGrp="1"/>
          </p:cNvSpPr>
          <p:nvPr>
            <p:ph type="title"/>
          </p:nvPr>
        </p:nvSpPr>
        <p:spPr>
          <a:xfrm>
            <a:off x="419100" y="1340569"/>
            <a:ext cx="11468100" cy="713539"/>
          </a:xfrm>
        </p:spPr>
        <p:txBody>
          <a:bodyPr lIns="0" tIns="0" rIns="0" bIns="0"/>
          <a:lstStyle/>
          <a:p>
            <a:r>
              <a:rPr lang="en-CA" sz="2800" dirty="0"/>
              <a:t>Other guideline recommendations that were not covered in this session</a:t>
            </a:r>
          </a:p>
        </p:txBody>
      </p:sp>
      <p:sp>
        <p:nvSpPr>
          <p:cNvPr id="3" name="Content Placeholder 2">
            <a:extLst>
              <a:ext uri="{FF2B5EF4-FFF2-40B4-BE49-F238E27FC236}">
                <a16:creationId xmlns:a16="http://schemas.microsoft.com/office/drawing/2014/main" id="{A48B75C7-33E6-4E3F-85BE-07E137C741B0}"/>
              </a:ext>
            </a:extLst>
          </p:cNvPr>
          <p:cNvSpPr>
            <a:spLocks noGrp="1"/>
          </p:cNvSpPr>
          <p:nvPr>
            <p:ph idx="1"/>
          </p:nvPr>
        </p:nvSpPr>
        <p:spPr>
          <a:xfrm>
            <a:off x="419100" y="2019300"/>
            <a:ext cx="10972800" cy="3596913"/>
          </a:xfrm>
        </p:spPr>
        <p:txBody>
          <a:bodyPr/>
          <a:lstStyle/>
          <a:p>
            <a:pPr marL="0" indent="0">
              <a:buNone/>
            </a:pPr>
            <a:r>
              <a:rPr lang="en-CA" sz="2400" i="1" dirty="0"/>
              <a:t>For these topics, conditional recommendations were made based on weak or very weak quality of evidence</a:t>
            </a:r>
          </a:p>
          <a:p>
            <a:endParaRPr lang="en-CA" sz="2400" dirty="0"/>
          </a:p>
          <a:p>
            <a:r>
              <a:rPr lang="en-CA" sz="2400" dirty="0"/>
              <a:t>VKA management: point-of-care INR testing, INR recall interval</a:t>
            </a:r>
          </a:p>
          <a:p>
            <a:r>
              <a:rPr lang="en-CA" sz="2400" dirty="0"/>
              <a:t>Anti-factor </a:t>
            </a:r>
            <a:r>
              <a:rPr lang="en-CA" sz="2400" dirty="0" err="1"/>
              <a:t>Xa</a:t>
            </a:r>
            <a:r>
              <a:rPr lang="en-CA" sz="2400" dirty="0"/>
              <a:t> monitoring for LMWH in renal dysfunction</a:t>
            </a:r>
          </a:p>
          <a:p>
            <a:r>
              <a:rPr lang="en-CA" sz="2400" dirty="0"/>
              <a:t>Strategies for medication adherence and patient education</a:t>
            </a:r>
          </a:p>
          <a:p>
            <a:r>
              <a:rPr lang="en-CA" sz="2400" dirty="0"/>
              <a:t>Monitoring of renal function while on DOAC therapy</a:t>
            </a:r>
          </a:p>
        </p:txBody>
      </p:sp>
    </p:spTree>
    <p:extLst>
      <p:ext uri="{BB962C8B-B14F-4D97-AF65-F5344CB8AC3E}">
        <p14:creationId xmlns:p14="http://schemas.microsoft.com/office/powerpoint/2010/main" val="7019816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F8ED3-7A9E-4FF0-A99B-08D111C93A89}"/>
              </a:ext>
            </a:extLst>
          </p:cNvPr>
          <p:cNvSpPr>
            <a:spLocks noGrp="1"/>
          </p:cNvSpPr>
          <p:nvPr>
            <p:ph type="title"/>
          </p:nvPr>
        </p:nvSpPr>
        <p:spPr/>
        <p:txBody>
          <a:bodyPr lIns="0" tIns="0" rIns="0" bIns="0"/>
          <a:lstStyle/>
          <a:p>
            <a:r>
              <a:rPr lang="en-CA" sz="2800" dirty="0"/>
              <a:t>Future Priorities for Research </a:t>
            </a:r>
          </a:p>
        </p:txBody>
      </p:sp>
      <p:sp>
        <p:nvSpPr>
          <p:cNvPr id="3" name="Content Placeholder 2">
            <a:extLst>
              <a:ext uri="{FF2B5EF4-FFF2-40B4-BE49-F238E27FC236}">
                <a16:creationId xmlns:a16="http://schemas.microsoft.com/office/drawing/2014/main" id="{EAAE8ED7-A2C9-4813-B75C-71A713A8C2AE}"/>
              </a:ext>
            </a:extLst>
          </p:cNvPr>
          <p:cNvSpPr>
            <a:spLocks noGrp="1"/>
          </p:cNvSpPr>
          <p:nvPr>
            <p:ph idx="1"/>
          </p:nvPr>
        </p:nvSpPr>
        <p:spPr/>
        <p:txBody>
          <a:bodyPr>
            <a:normAutofit/>
          </a:bodyPr>
          <a:lstStyle/>
          <a:p>
            <a:r>
              <a:rPr lang="en-CA" sz="2400" dirty="0"/>
              <a:t>Outcomes when DOACs used with P-</a:t>
            </a:r>
            <a:r>
              <a:rPr lang="en-CA" sz="2400" dirty="0" err="1"/>
              <a:t>gp</a:t>
            </a:r>
            <a:r>
              <a:rPr lang="en-CA" sz="2400" dirty="0"/>
              <a:t>/CYP3A4 inhibitors or inducers</a:t>
            </a:r>
          </a:p>
          <a:p>
            <a:r>
              <a:rPr lang="en-CA" sz="2400" dirty="0"/>
              <a:t>Outcomes when DOAC tests used for bleeding management</a:t>
            </a:r>
          </a:p>
          <a:p>
            <a:r>
              <a:rPr lang="en-CA" sz="2400" dirty="0"/>
              <a:t>Role for measuring DOAC anticoagulant effect before procedures</a:t>
            </a:r>
          </a:p>
          <a:p>
            <a:r>
              <a:rPr lang="en-CA" sz="2400" dirty="0"/>
              <a:t>Identifying when PCC should be used for reversal of </a:t>
            </a:r>
            <a:r>
              <a:rPr lang="en-CA" sz="2400" dirty="0" err="1"/>
              <a:t>Xa</a:t>
            </a:r>
            <a:r>
              <a:rPr lang="en-CA" sz="2400" dirty="0"/>
              <a:t> inhibitors</a:t>
            </a:r>
          </a:p>
          <a:p>
            <a:r>
              <a:rPr lang="en-CA" sz="2400" dirty="0"/>
              <a:t>Effectiveness of PCC versus coagulation factor </a:t>
            </a:r>
            <a:r>
              <a:rPr lang="en-CA" sz="2400" dirty="0" err="1"/>
              <a:t>Xa</a:t>
            </a:r>
            <a:r>
              <a:rPr lang="en-CA" sz="2400" dirty="0"/>
              <a:t> (recombinant) for reversal of bleeding on direct </a:t>
            </a:r>
            <a:r>
              <a:rPr lang="en-CA" sz="2400" dirty="0" err="1"/>
              <a:t>Xa</a:t>
            </a:r>
            <a:r>
              <a:rPr lang="en-CA" sz="2400" dirty="0"/>
              <a:t> inhibitors</a:t>
            </a:r>
          </a:p>
          <a:p>
            <a:r>
              <a:rPr lang="en-CA" sz="2400" dirty="0"/>
              <a:t>Timing of anticoagulant resumption after major bleeding</a:t>
            </a:r>
          </a:p>
        </p:txBody>
      </p:sp>
    </p:spTree>
    <p:extLst>
      <p:ext uri="{BB962C8B-B14F-4D97-AF65-F5344CB8AC3E}">
        <p14:creationId xmlns:p14="http://schemas.microsoft.com/office/powerpoint/2010/main" val="38910139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35898D-686D-42BC-AEB6-ABDCE921ACC4}"/>
              </a:ext>
            </a:extLst>
          </p:cNvPr>
          <p:cNvSpPr>
            <a:spLocks noGrp="1"/>
          </p:cNvSpPr>
          <p:nvPr>
            <p:ph type="title"/>
          </p:nvPr>
        </p:nvSpPr>
        <p:spPr/>
        <p:txBody>
          <a:bodyPr lIns="0" tIns="0" rIns="0" bIns="0"/>
          <a:lstStyle/>
          <a:p>
            <a:r>
              <a:rPr lang="en-CA" sz="2800" b="1" dirty="0"/>
              <a:t>In Summary: </a:t>
            </a:r>
            <a:r>
              <a:rPr lang="en-CA" sz="2800" dirty="0"/>
              <a:t>Back to our Objectives</a:t>
            </a:r>
          </a:p>
        </p:txBody>
      </p:sp>
      <p:sp>
        <p:nvSpPr>
          <p:cNvPr id="6" name="Content Placeholder 5">
            <a:extLst>
              <a:ext uri="{FF2B5EF4-FFF2-40B4-BE49-F238E27FC236}">
                <a16:creationId xmlns:a16="http://schemas.microsoft.com/office/drawing/2014/main" id="{2FA44482-248D-4035-AF9D-C5527DEA0A09}"/>
              </a:ext>
            </a:extLst>
          </p:cNvPr>
          <p:cNvSpPr>
            <a:spLocks noGrp="1"/>
          </p:cNvSpPr>
          <p:nvPr>
            <p:ph idx="1"/>
          </p:nvPr>
        </p:nvSpPr>
        <p:spPr/>
        <p:txBody>
          <a:bodyPr>
            <a:normAutofit fontScale="85000" lnSpcReduction="10000"/>
          </a:bodyPr>
          <a:lstStyle/>
          <a:p>
            <a:pPr marL="514350" indent="-514350">
              <a:buAutoNum type="arabicPeriod"/>
            </a:pPr>
            <a:r>
              <a:rPr lang="en-CA" dirty="0"/>
              <a:t>Describe recommendations for </a:t>
            </a:r>
            <a:r>
              <a:rPr lang="en-CA" u="sng" dirty="0"/>
              <a:t>monitoring anticoagulant therapy</a:t>
            </a:r>
          </a:p>
          <a:p>
            <a:pPr lvl="1">
              <a:spcAft>
                <a:spcPts val="600"/>
              </a:spcAft>
              <a:buFont typeface="Arial" panose="020B0604020202020204" pitchFamily="34" charset="0"/>
              <a:buChar char="•"/>
            </a:pPr>
            <a:r>
              <a:rPr lang="en-CA" dirty="0">
                <a:solidFill>
                  <a:srgbClr val="E53E31"/>
                </a:solidFill>
              </a:rPr>
              <a:t>Monitoring of DOAC anticoagulant effect is not necessary</a:t>
            </a:r>
          </a:p>
          <a:p>
            <a:pPr marL="514350" indent="-514350">
              <a:buAutoNum type="arabicPeriod"/>
            </a:pPr>
            <a:endParaRPr lang="en-CA" dirty="0"/>
          </a:p>
          <a:p>
            <a:pPr marL="514350" indent="-514350">
              <a:buAutoNum type="arabicPeriod"/>
            </a:pPr>
            <a:r>
              <a:rPr lang="en-CA" dirty="0"/>
              <a:t>Describe recommendations for managing </a:t>
            </a:r>
            <a:r>
              <a:rPr lang="en-CA" u="sng" dirty="0"/>
              <a:t>anticoagulant-associated bleeding</a:t>
            </a:r>
          </a:p>
          <a:p>
            <a:pPr lvl="1">
              <a:buFont typeface="Arial" panose="020B0604020202020204" pitchFamily="34" charset="0"/>
              <a:buChar char="•"/>
            </a:pPr>
            <a:r>
              <a:rPr lang="en-CA" dirty="0">
                <a:solidFill>
                  <a:srgbClr val="E53E31"/>
                </a:solidFill>
              </a:rPr>
              <a:t>PCC and intravenous Vitamin K for VKA reversal</a:t>
            </a:r>
          </a:p>
          <a:p>
            <a:pPr lvl="1">
              <a:buFont typeface="Arial" panose="020B0604020202020204" pitchFamily="34" charset="0"/>
              <a:buChar char="•"/>
            </a:pPr>
            <a:r>
              <a:rPr lang="en-CA" dirty="0">
                <a:solidFill>
                  <a:srgbClr val="E53E31"/>
                </a:solidFill>
              </a:rPr>
              <a:t>Consider PCC or coagulation factor </a:t>
            </a:r>
            <a:r>
              <a:rPr lang="en-CA" dirty="0" err="1">
                <a:solidFill>
                  <a:srgbClr val="E53E31"/>
                </a:solidFill>
              </a:rPr>
              <a:t>Xa</a:t>
            </a:r>
            <a:r>
              <a:rPr lang="en-CA" dirty="0">
                <a:solidFill>
                  <a:srgbClr val="E53E31"/>
                </a:solidFill>
              </a:rPr>
              <a:t> for reversal of </a:t>
            </a:r>
            <a:r>
              <a:rPr lang="en-CA" dirty="0" err="1">
                <a:solidFill>
                  <a:srgbClr val="E53E31"/>
                </a:solidFill>
              </a:rPr>
              <a:t>Xa</a:t>
            </a:r>
            <a:r>
              <a:rPr lang="en-CA" dirty="0">
                <a:solidFill>
                  <a:srgbClr val="E53E31"/>
                </a:solidFill>
              </a:rPr>
              <a:t> inhibitors</a:t>
            </a:r>
          </a:p>
          <a:p>
            <a:pPr lvl="1">
              <a:spcAft>
                <a:spcPts val="600"/>
              </a:spcAft>
              <a:buFont typeface="Arial" panose="020B0604020202020204" pitchFamily="34" charset="0"/>
              <a:buChar char="•"/>
            </a:pPr>
            <a:r>
              <a:rPr lang="en-CA" dirty="0" err="1">
                <a:solidFill>
                  <a:srgbClr val="E53E31"/>
                </a:solidFill>
              </a:rPr>
              <a:t>Idarucizumab</a:t>
            </a:r>
            <a:r>
              <a:rPr lang="en-CA" dirty="0">
                <a:solidFill>
                  <a:srgbClr val="E53E31"/>
                </a:solidFill>
              </a:rPr>
              <a:t> for dabigatran reversal</a:t>
            </a:r>
          </a:p>
          <a:p>
            <a:pPr marL="514350" indent="-514350">
              <a:buAutoNum type="arabicPeriod"/>
            </a:pPr>
            <a:endParaRPr lang="en-CA" dirty="0"/>
          </a:p>
          <a:p>
            <a:pPr marL="514350" indent="-514350">
              <a:buAutoNum type="arabicPeriod"/>
            </a:pPr>
            <a:r>
              <a:rPr lang="en-CA" dirty="0"/>
              <a:t>Identify </a:t>
            </a:r>
            <a:r>
              <a:rPr lang="en-CA" u="sng" dirty="0"/>
              <a:t>drug-drug interactions</a:t>
            </a:r>
            <a:r>
              <a:rPr lang="en-CA" dirty="0"/>
              <a:t> relevant to the use of direct oral anticoagulants (DOACs)</a:t>
            </a:r>
          </a:p>
          <a:p>
            <a:pPr lvl="1">
              <a:buFont typeface="Arial" panose="020B0604020202020204" pitchFamily="34" charset="0"/>
              <a:buChar char="•"/>
            </a:pPr>
            <a:r>
              <a:rPr lang="en-CA" dirty="0">
                <a:solidFill>
                  <a:srgbClr val="E53E31"/>
                </a:solidFill>
              </a:rPr>
              <a:t>Certain antiseizure, antifungal, antibiotic, HIV medications</a:t>
            </a:r>
          </a:p>
        </p:txBody>
      </p:sp>
    </p:spTree>
    <p:extLst>
      <p:ext uri="{BB962C8B-B14F-4D97-AF65-F5344CB8AC3E}">
        <p14:creationId xmlns:p14="http://schemas.microsoft.com/office/powerpoint/2010/main" val="1390639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11E9A9-7943-CB45-A77D-8169C8A9CBE7}"/>
              </a:ext>
            </a:extLst>
          </p:cNvPr>
          <p:cNvSpPr>
            <a:spLocks noGrp="1"/>
          </p:cNvSpPr>
          <p:nvPr>
            <p:ph type="title"/>
          </p:nvPr>
        </p:nvSpPr>
        <p:spPr/>
        <p:txBody>
          <a:bodyPr/>
          <a:lstStyle/>
          <a:p>
            <a:r>
              <a:rPr lang="en-CA" dirty="0"/>
              <a:t>Acknowledgements</a:t>
            </a:r>
            <a:endParaRPr lang="en-US" dirty="0"/>
          </a:p>
        </p:txBody>
      </p:sp>
      <p:sp>
        <p:nvSpPr>
          <p:cNvPr id="6" name="Content Placeholder 2">
            <a:extLst>
              <a:ext uri="{FF2B5EF4-FFF2-40B4-BE49-F238E27FC236}">
                <a16:creationId xmlns:a16="http://schemas.microsoft.com/office/drawing/2014/main" id="{341C5F3F-D67C-4BFC-BB16-9E8315A34AE2}"/>
              </a:ext>
            </a:extLst>
          </p:cNvPr>
          <p:cNvSpPr txBox="1">
            <a:spLocks/>
          </p:cNvSpPr>
          <p:nvPr/>
        </p:nvSpPr>
        <p:spPr>
          <a:xfrm>
            <a:off x="419100" y="2083894"/>
            <a:ext cx="10972800" cy="3954624"/>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667"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133" kern="1200">
                <a:solidFill>
                  <a:schemeClr val="bg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67"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67"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2400" dirty="0"/>
              <a:t>ASH Guideline Panel team members</a:t>
            </a:r>
          </a:p>
          <a:p>
            <a:r>
              <a:rPr lang="en-CA" sz="2400" dirty="0"/>
              <a:t>Knowledge Synthesis team members</a:t>
            </a:r>
          </a:p>
          <a:p>
            <a:r>
              <a:rPr lang="en-CA" sz="2400" dirty="0"/>
              <a:t>McMaster University GRADE Centre</a:t>
            </a:r>
          </a:p>
          <a:p>
            <a:r>
              <a:rPr lang="en-CA" sz="2500" dirty="0"/>
              <a:t>Author of ASH VTE Slide Sets: </a:t>
            </a:r>
            <a:r>
              <a:rPr lang="en-CA" sz="2500" b="1" dirty="0"/>
              <a:t>Eric Tseng MD </a:t>
            </a:r>
            <a:r>
              <a:rPr lang="en-CA" sz="2500" b="1" dirty="0" err="1"/>
              <a:t>MScCH</a:t>
            </a:r>
            <a:r>
              <a:rPr lang="en-CA" sz="2500" b="1" dirty="0"/>
              <a:t>, University of Toronto</a:t>
            </a:r>
            <a:r>
              <a:rPr lang="en-CA" sz="2500" dirty="0"/>
              <a:t> and </a:t>
            </a:r>
            <a:r>
              <a:rPr lang="en-US" sz="2500" b="1" dirty="0"/>
              <a:t>Daniel Witt PharmD, University of Utah</a:t>
            </a:r>
            <a:endParaRPr lang="en-CA" sz="2500" b="1" dirty="0"/>
          </a:p>
          <a:p>
            <a:pPr marL="0" indent="0">
              <a:buFont typeface="Arial" panose="020B0604020202020204" pitchFamily="34" charset="0"/>
              <a:buNone/>
            </a:pPr>
            <a:endParaRPr lang="en-CA" sz="2400" dirty="0"/>
          </a:p>
          <a:p>
            <a:pPr marL="0" indent="0">
              <a:buFont typeface="Arial" panose="020B0604020202020204" pitchFamily="34" charset="0"/>
              <a:buNone/>
            </a:pPr>
            <a:r>
              <a:rPr lang="en-CA" sz="2400" dirty="0"/>
              <a:t>See more about the </a:t>
            </a:r>
            <a:r>
              <a:rPr lang="en-CA" sz="2400" b="1" dirty="0"/>
              <a:t>ASH VTE guidelines </a:t>
            </a:r>
            <a:r>
              <a:rPr lang="en-CA" sz="2400" dirty="0"/>
              <a:t>at </a:t>
            </a:r>
            <a:r>
              <a:rPr lang="en-CA" sz="2400" dirty="0">
                <a:hlinkClick r:id="rId2"/>
              </a:rPr>
              <a:t>http://www.hematology.org/VTEguidelines</a:t>
            </a:r>
            <a:endParaRPr lang="en-CA" sz="2400" dirty="0"/>
          </a:p>
        </p:txBody>
      </p:sp>
    </p:spTree>
    <p:extLst>
      <p:ext uri="{BB962C8B-B14F-4D97-AF65-F5344CB8AC3E}">
        <p14:creationId xmlns:p14="http://schemas.microsoft.com/office/powerpoint/2010/main" val="1761529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1F55E-1F8A-4BF9-ABF2-7CF90873A465}"/>
              </a:ext>
            </a:extLst>
          </p:cNvPr>
          <p:cNvSpPr>
            <a:spLocks noGrp="1"/>
          </p:cNvSpPr>
          <p:nvPr>
            <p:ph type="title"/>
          </p:nvPr>
        </p:nvSpPr>
        <p:spPr/>
        <p:txBody>
          <a:bodyPr lIns="0" tIns="0" rIns="0" bIns="0"/>
          <a:lstStyle/>
          <a:p>
            <a:r>
              <a:rPr lang="en-CA" sz="2800" dirty="0"/>
              <a:t>How patients and clinicians should use these recommendations</a:t>
            </a:r>
          </a:p>
        </p:txBody>
      </p:sp>
      <p:graphicFrame>
        <p:nvGraphicFramePr>
          <p:cNvPr id="18" name="Table 17">
            <a:extLst>
              <a:ext uri="{FF2B5EF4-FFF2-40B4-BE49-F238E27FC236}">
                <a16:creationId xmlns:a16="http://schemas.microsoft.com/office/drawing/2014/main" id="{022976CB-4452-4F0F-AA69-09D77C593197}"/>
              </a:ext>
            </a:extLst>
          </p:cNvPr>
          <p:cNvGraphicFramePr>
            <a:graphicFrameLocks noGrp="1"/>
          </p:cNvGraphicFramePr>
          <p:nvPr>
            <p:extLst>
              <p:ext uri="{D42A27DB-BD31-4B8C-83A1-F6EECF244321}">
                <p14:modId xmlns:p14="http://schemas.microsoft.com/office/powerpoint/2010/main" val="3563470502"/>
              </p:ext>
            </p:extLst>
          </p:nvPr>
        </p:nvGraphicFramePr>
        <p:xfrm>
          <a:off x="1518684" y="2595830"/>
          <a:ext cx="9124508" cy="3103566"/>
        </p:xfrm>
        <a:graphic>
          <a:graphicData uri="http://schemas.openxmlformats.org/drawingml/2006/table">
            <a:tbl>
              <a:tblPr firstRow="1" bandRow="1">
                <a:tableStyleId>{5940675A-B579-460E-94D1-54222C63F5DA}</a:tableStyleId>
              </a:tblPr>
              <a:tblGrid>
                <a:gridCol w="1496008">
                  <a:extLst>
                    <a:ext uri="{9D8B030D-6E8A-4147-A177-3AD203B41FA5}">
                      <a16:colId xmlns:a16="http://schemas.microsoft.com/office/drawing/2014/main" val="49921947"/>
                    </a:ext>
                  </a:extLst>
                </a:gridCol>
                <a:gridCol w="3522765">
                  <a:extLst>
                    <a:ext uri="{9D8B030D-6E8A-4147-A177-3AD203B41FA5}">
                      <a16:colId xmlns:a16="http://schemas.microsoft.com/office/drawing/2014/main" val="3542235664"/>
                    </a:ext>
                  </a:extLst>
                </a:gridCol>
                <a:gridCol w="4105735">
                  <a:extLst>
                    <a:ext uri="{9D8B030D-6E8A-4147-A177-3AD203B41FA5}">
                      <a16:colId xmlns:a16="http://schemas.microsoft.com/office/drawing/2014/main" val="3062731847"/>
                    </a:ext>
                  </a:extLst>
                </a:gridCol>
              </a:tblGrid>
              <a:tr h="528715">
                <a:tc>
                  <a:txBody>
                    <a:bodyPr/>
                    <a:lstStyle/>
                    <a:p>
                      <a:endParaRPr lang="en-CA" sz="1800" b="1" dirty="0">
                        <a:solidFill>
                          <a:schemeClr val="tx1">
                            <a:lumMod val="50000"/>
                            <a:lumOff val="50000"/>
                          </a:schemeClr>
                        </a:solidFill>
                      </a:endParaRPr>
                    </a:p>
                  </a:txBody>
                  <a:tcPr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800" b="1" dirty="0">
                          <a:solidFill>
                            <a:schemeClr val="bg1"/>
                          </a:solidFill>
                        </a:rPr>
                        <a:t>STRONG Recommendation</a:t>
                      </a:r>
                    </a:p>
                    <a:p>
                      <a:pPr algn="ctr"/>
                      <a:r>
                        <a:rPr lang="en-CA" sz="1800" b="0" dirty="0">
                          <a:solidFill>
                            <a:schemeClr val="bg1"/>
                          </a:solidFill>
                        </a:rPr>
                        <a:t>(“The panel recommends…”)</a:t>
                      </a:r>
                    </a:p>
                  </a:txBody>
                  <a:tcPr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53E31"/>
                    </a:solidFill>
                  </a:tcPr>
                </a:tc>
                <a:tc>
                  <a:txBody>
                    <a:bodyPr/>
                    <a:lstStyle/>
                    <a:p>
                      <a:pPr algn="ctr"/>
                      <a:r>
                        <a:rPr lang="en-CA" sz="1800" b="1" dirty="0">
                          <a:solidFill>
                            <a:schemeClr val="bg1"/>
                          </a:solidFill>
                        </a:rPr>
                        <a:t>CONDITIONAL Recommendation</a:t>
                      </a:r>
                    </a:p>
                    <a:p>
                      <a:pPr algn="ctr"/>
                      <a:r>
                        <a:rPr lang="en-CA" sz="1800" b="0" dirty="0">
                          <a:solidFill>
                            <a:schemeClr val="bg1"/>
                          </a:solidFill>
                        </a:rPr>
                        <a:t>(“The panel suggests…”)</a:t>
                      </a:r>
                    </a:p>
                  </a:txBody>
                  <a:tcPr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53E31"/>
                    </a:solidFill>
                  </a:tcPr>
                </a:tc>
                <a:extLst>
                  <a:ext uri="{0D108BD9-81ED-4DB2-BD59-A6C34878D82A}">
                    <a16:rowId xmlns:a16="http://schemas.microsoft.com/office/drawing/2014/main" val="1335236337"/>
                  </a:ext>
                </a:extLst>
              </a:tr>
              <a:tr h="956546">
                <a:tc>
                  <a:txBody>
                    <a:bodyPr/>
                    <a:lstStyle/>
                    <a:p>
                      <a:r>
                        <a:rPr lang="en-CA" sz="1800" b="1" dirty="0">
                          <a:solidFill>
                            <a:schemeClr val="tx1">
                              <a:lumMod val="50000"/>
                              <a:lumOff val="50000"/>
                            </a:schemeClr>
                          </a:solidFill>
                        </a:rPr>
                        <a:t>For patients</a:t>
                      </a: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indent="0">
                        <a:buFont typeface="Arial" panose="020B0604020202020204" pitchFamily="34" charset="0"/>
                        <a:buNone/>
                      </a:pPr>
                      <a:r>
                        <a:rPr lang="en-CA" sz="1800" dirty="0">
                          <a:solidFill>
                            <a:schemeClr val="tx1">
                              <a:lumMod val="50000"/>
                              <a:lumOff val="50000"/>
                            </a:schemeClr>
                          </a:solidFill>
                        </a:rPr>
                        <a:t>Most individuals would want the intervention.</a:t>
                      </a: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indent="0">
                        <a:buFont typeface="Arial" panose="020B0604020202020204" pitchFamily="34" charset="0"/>
                        <a:buNone/>
                      </a:pPr>
                      <a:r>
                        <a:rPr lang="en-CA" sz="1800" dirty="0">
                          <a:solidFill>
                            <a:schemeClr val="tx1">
                              <a:lumMod val="50000"/>
                              <a:lumOff val="50000"/>
                            </a:schemeClr>
                          </a:solidFill>
                        </a:rPr>
                        <a:t>A majority would want the intervention, but many would not.</a:t>
                      </a: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935416709"/>
                  </a:ext>
                </a:extLst>
              </a:tr>
              <a:tr h="1506940">
                <a:tc>
                  <a:txBody>
                    <a:bodyPr/>
                    <a:lstStyle/>
                    <a:p>
                      <a:r>
                        <a:rPr lang="en-CA" sz="1800" b="1" dirty="0">
                          <a:solidFill>
                            <a:schemeClr val="tx1">
                              <a:lumMod val="50000"/>
                              <a:lumOff val="50000"/>
                            </a:schemeClr>
                          </a:solidFill>
                        </a:rPr>
                        <a:t>For clinicians</a:t>
                      </a: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indent="0">
                        <a:buFont typeface="Arial" panose="020B0604020202020204" pitchFamily="34" charset="0"/>
                        <a:buNone/>
                      </a:pPr>
                      <a:r>
                        <a:rPr lang="en-CA" sz="1800" dirty="0">
                          <a:solidFill>
                            <a:schemeClr val="tx1">
                              <a:lumMod val="50000"/>
                              <a:lumOff val="50000"/>
                            </a:schemeClr>
                          </a:solidFill>
                        </a:rPr>
                        <a:t>Most individuals should receive the intervention.</a:t>
                      </a: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indent="0">
                        <a:buFont typeface="Arial" panose="020B0604020202020204" pitchFamily="34" charset="0"/>
                        <a:buNone/>
                      </a:pPr>
                      <a:r>
                        <a:rPr lang="en-CA" sz="1800" dirty="0">
                          <a:solidFill>
                            <a:schemeClr val="tx1">
                              <a:lumMod val="50000"/>
                              <a:lumOff val="50000"/>
                            </a:schemeClr>
                          </a:solidFill>
                        </a:rPr>
                        <a:t>Different choices will be appropriate for different patients, depending on their values and preferences. Use </a:t>
                      </a:r>
                      <a:r>
                        <a:rPr lang="en-CA" sz="1800" b="1" dirty="0">
                          <a:solidFill>
                            <a:schemeClr val="tx1">
                              <a:lumMod val="50000"/>
                              <a:lumOff val="50000"/>
                            </a:schemeClr>
                          </a:solidFill>
                        </a:rPr>
                        <a:t>shared decision making</a:t>
                      </a:r>
                      <a:r>
                        <a:rPr lang="en-CA" sz="1800" b="0" dirty="0">
                          <a:solidFill>
                            <a:schemeClr val="tx1">
                              <a:lumMod val="50000"/>
                              <a:lumOff val="50000"/>
                            </a:schemeClr>
                          </a:solidFill>
                        </a:rPr>
                        <a:t>.</a:t>
                      </a:r>
                      <a:endParaRPr lang="en-CA" sz="1800" dirty="0">
                        <a:solidFill>
                          <a:schemeClr val="tx1">
                            <a:lumMod val="50000"/>
                            <a:lumOff val="50000"/>
                          </a:schemeClr>
                        </a:solidFill>
                      </a:endParaRP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74822128"/>
                  </a:ext>
                </a:extLst>
              </a:tr>
            </a:tbl>
          </a:graphicData>
        </a:graphic>
      </p:graphicFrame>
    </p:spTree>
    <p:extLst>
      <p:ext uri="{BB962C8B-B14F-4D97-AF65-F5344CB8AC3E}">
        <p14:creationId xmlns:p14="http://schemas.microsoft.com/office/powerpoint/2010/main" val="2325144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35898D-686D-42BC-AEB6-ABDCE921ACC4}"/>
              </a:ext>
            </a:extLst>
          </p:cNvPr>
          <p:cNvSpPr>
            <a:spLocks noGrp="1"/>
          </p:cNvSpPr>
          <p:nvPr>
            <p:ph type="title"/>
          </p:nvPr>
        </p:nvSpPr>
        <p:spPr>
          <a:xfrm>
            <a:off x="419100" y="1340569"/>
            <a:ext cx="10972800" cy="713539"/>
          </a:xfrm>
        </p:spPr>
        <p:txBody>
          <a:bodyPr lIns="0" tIns="0" rIns="0" bIns="0"/>
          <a:lstStyle/>
          <a:p>
            <a:r>
              <a:rPr lang="en-CA" sz="2800" dirty="0"/>
              <a:t>Objectives</a:t>
            </a:r>
          </a:p>
        </p:txBody>
      </p:sp>
      <p:sp>
        <p:nvSpPr>
          <p:cNvPr id="6" name="Content Placeholder 5">
            <a:extLst>
              <a:ext uri="{FF2B5EF4-FFF2-40B4-BE49-F238E27FC236}">
                <a16:creationId xmlns:a16="http://schemas.microsoft.com/office/drawing/2014/main" id="{2FA44482-248D-4035-AF9D-C5527DEA0A09}"/>
              </a:ext>
            </a:extLst>
          </p:cNvPr>
          <p:cNvSpPr>
            <a:spLocks noGrp="1"/>
          </p:cNvSpPr>
          <p:nvPr>
            <p:ph idx="1"/>
          </p:nvPr>
        </p:nvSpPr>
        <p:spPr/>
        <p:txBody>
          <a:bodyPr>
            <a:normAutofit/>
          </a:bodyPr>
          <a:lstStyle/>
          <a:p>
            <a:pPr marL="0" indent="0">
              <a:buNone/>
            </a:pPr>
            <a:r>
              <a:rPr lang="en-CA" sz="2400" b="1" dirty="0"/>
              <a:t>By the end of this session, you should be able to</a:t>
            </a:r>
            <a:endParaRPr lang="en-CA" sz="2400" dirty="0"/>
          </a:p>
          <a:p>
            <a:pPr marL="514350" indent="-514350">
              <a:buAutoNum type="arabicPeriod"/>
            </a:pPr>
            <a:endParaRPr lang="en-CA" sz="2400" dirty="0"/>
          </a:p>
          <a:p>
            <a:pPr marL="514350" indent="-514350">
              <a:buAutoNum type="arabicPeriod"/>
            </a:pPr>
            <a:r>
              <a:rPr lang="en-CA" sz="2400" dirty="0"/>
              <a:t>Describe recommendations for </a:t>
            </a:r>
            <a:r>
              <a:rPr lang="en-CA" sz="2400" u="sng" dirty="0">
                <a:solidFill>
                  <a:schemeClr val="bg2">
                    <a:lumMod val="50000"/>
                  </a:schemeClr>
                </a:solidFill>
              </a:rPr>
              <a:t>monitoring anticoagulant therapy</a:t>
            </a:r>
          </a:p>
          <a:p>
            <a:pPr marL="514350" indent="-514350">
              <a:buAutoNum type="arabicPeriod"/>
            </a:pPr>
            <a:endParaRPr lang="en-CA" sz="2400" dirty="0"/>
          </a:p>
          <a:p>
            <a:pPr marL="514350" indent="-514350">
              <a:buAutoNum type="arabicPeriod"/>
            </a:pPr>
            <a:r>
              <a:rPr lang="en-CA" sz="2400" dirty="0"/>
              <a:t>Describe recommendations for managing </a:t>
            </a:r>
            <a:r>
              <a:rPr lang="en-CA" sz="2400" u="sng" dirty="0">
                <a:solidFill>
                  <a:schemeClr val="bg2">
                    <a:lumMod val="50000"/>
                  </a:schemeClr>
                </a:solidFill>
              </a:rPr>
              <a:t>anticoagulant-associated bleeding</a:t>
            </a:r>
          </a:p>
          <a:p>
            <a:pPr marL="514350" indent="-514350">
              <a:buAutoNum type="arabicPeriod"/>
            </a:pPr>
            <a:endParaRPr lang="en-CA" sz="2400" dirty="0"/>
          </a:p>
          <a:p>
            <a:pPr marL="514350" indent="-514350">
              <a:buAutoNum type="arabicPeriod"/>
            </a:pPr>
            <a:r>
              <a:rPr lang="en-CA" sz="2400" dirty="0"/>
              <a:t>Identify </a:t>
            </a:r>
            <a:r>
              <a:rPr lang="en-CA" sz="2400" u="sng" dirty="0">
                <a:solidFill>
                  <a:schemeClr val="bg2">
                    <a:lumMod val="50000"/>
                  </a:schemeClr>
                </a:solidFill>
              </a:rPr>
              <a:t>drug-drug interactions</a:t>
            </a:r>
            <a:r>
              <a:rPr lang="en-CA" sz="2400" dirty="0">
                <a:solidFill>
                  <a:srgbClr val="FF0000"/>
                </a:solidFill>
              </a:rPr>
              <a:t> </a:t>
            </a:r>
            <a:r>
              <a:rPr lang="en-CA" sz="2400" dirty="0"/>
              <a:t>relevant to the use of direct oral anticoagulants (DOACs)</a:t>
            </a:r>
          </a:p>
        </p:txBody>
      </p:sp>
    </p:spTree>
    <p:extLst>
      <p:ext uri="{BB962C8B-B14F-4D97-AF65-F5344CB8AC3E}">
        <p14:creationId xmlns:p14="http://schemas.microsoft.com/office/powerpoint/2010/main" val="2795392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4D92932-F046-4F23-A6F1-023EED476107}"/>
              </a:ext>
            </a:extLst>
          </p:cNvPr>
          <p:cNvSpPr txBox="1"/>
          <p:nvPr/>
        </p:nvSpPr>
        <p:spPr>
          <a:xfrm>
            <a:off x="1485208" y="2545418"/>
            <a:ext cx="4385770" cy="1569660"/>
          </a:xfrm>
          <a:prstGeom prst="rect">
            <a:avLst/>
          </a:prstGeom>
          <a:solidFill>
            <a:srgbClr val="FED9B0"/>
          </a:solidFill>
        </p:spPr>
        <p:txBody>
          <a:bodyPr wrap="square" rtlCol="0">
            <a:spAutoFit/>
          </a:bodyPr>
          <a:lstStyle/>
          <a:p>
            <a:pPr algn="ctr"/>
            <a:r>
              <a:rPr lang="en-CA" sz="2400" dirty="0">
                <a:solidFill>
                  <a:schemeClr val="tx1">
                    <a:lumMod val="50000"/>
                    <a:lumOff val="50000"/>
                  </a:schemeClr>
                </a:solidFill>
              </a:rPr>
              <a:t>Anticoagulants carry </a:t>
            </a:r>
            <a:r>
              <a:rPr lang="en-CA" sz="2400" u="sng" dirty="0">
                <a:solidFill>
                  <a:schemeClr val="tx1">
                    <a:lumMod val="50000"/>
                    <a:lumOff val="50000"/>
                  </a:schemeClr>
                </a:solidFill>
              </a:rPr>
              <a:t>benefits</a:t>
            </a:r>
            <a:r>
              <a:rPr lang="en-CA" sz="2400" dirty="0">
                <a:solidFill>
                  <a:schemeClr val="tx1">
                    <a:lumMod val="50000"/>
                    <a:lumOff val="50000"/>
                  </a:schemeClr>
                </a:solidFill>
              </a:rPr>
              <a:t> (reducing thrombus extension, fatal PE) and </a:t>
            </a:r>
            <a:r>
              <a:rPr lang="en-CA" sz="2400" u="sng" dirty="0">
                <a:solidFill>
                  <a:srgbClr val="E53E31"/>
                </a:solidFill>
              </a:rPr>
              <a:t>risks</a:t>
            </a:r>
            <a:r>
              <a:rPr lang="en-CA" sz="2400" dirty="0">
                <a:solidFill>
                  <a:srgbClr val="E53E31"/>
                </a:solidFill>
              </a:rPr>
              <a:t> (life-threatening bleeding)</a:t>
            </a:r>
          </a:p>
        </p:txBody>
      </p:sp>
      <p:sp>
        <p:nvSpPr>
          <p:cNvPr id="7" name="TextBox 6">
            <a:extLst>
              <a:ext uri="{FF2B5EF4-FFF2-40B4-BE49-F238E27FC236}">
                <a16:creationId xmlns:a16="http://schemas.microsoft.com/office/drawing/2014/main" id="{173359B1-C4ED-46B3-8A75-E965935404BE}"/>
              </a:ext>
            </a:extLst>
          </p:cNvPr>
          <p:cNvSpPr txBox="1"/>
          <p:nvPr/>
        </p:nvSpPr>
        <p:spPr>
          <a:xfrm>
            <a:off x="1485207" y="4402085"/>
            <a:ext cx="8989233" cy="1217050"/>
          </a:xfrm>
          <a:prstGeom prst="rect">
            <a:avLst/>
          </a:prstGeom>
          <a:solidFill>
            <a:srgbClr val="C9D7AF"/>
          </a:solidFill>
        </p:spPr>
        <p:txBody>
          <a:bodyPr wrap="square" rtlCol="0">
            <a:spAutoFit/>
          </a:bodyPr>
          <a:lstStyle/>
          <a:p>
            <a:pPr algn="ctr"/>
            <a:r>
              <a:rPr lang="en-CA" sz="2400" dirty="0">
                <a:solidFill>
                  <a:schemeClr val="tx1">
                    <a:lumMod val="50000"/>
                    <a:lumOff val="50000"/>
                  </a:schemeClr>
                </a:solidFill>
              </a:rPr>
              <a:t>This chapter focuses on the </a:t>
            </a:r>
            <a:r>
              <a:rPr lang="en-CA" sz="2400" b="1" dirty="0">
                <a:solidFill>
                  <a:schemeClr val="tx1">
                    <a:lumMod val="50000"/>
                    <a:lumOff val="50000"/>
                  </a:schemeClr>
                </a:solidFill>
              </a:rPr>
              <a:t>optimal management of anticoagulants</a:t>
            </a:r>
            <a:r>
              <a:rPr lang="en-CA" sz="2400" dirty="0">
                <a:solidFill>
                  <a:schemeClr val="tx1">
                    <a:lumMod val="50000"/>
                    <a:lumOff val="50000"/>
                  </a:schemeClr>
                </a:solidFill>
              </a:rPr>
              <a:t> for preventing and treating VTE </a:t>
            </a:r>
          </a:p>
          <a:p>
            <a:pPr algn="ctr"/>
            <a:r>
              <a:rPr lang="en-CA" sz="2400" dirty="0">
                <a:solidFill>
                  <a:schemeClr val="tx1">
                    <a:lumMod val="50000"/>
                    <a:lumOff val="50000"/>
                  </a:schemeClr>
                </a:solidFill>
              </a:rPr>
              <a:t>(</a:t>
            </a:r>
            <a:r>
              <a:rPr lang="en-CA" sz="2400" i="1" dirty="0">
                <a:solidFill>
                  <a:schemeClr val="tx1">
                    <a:lumMod val="50000"/>
                    <a:lumOff val="50000"/>
                  </a:schemeClr>
                </a:solidFill>
              </a:rPr>
              <a:t>after choice of anticoagulant has already been made)</a:t>
            </a:r>
            <a:r>
              <a:rPr lang="en-CA" sz="2400" dirty="0">
                <a:solidFill>
                  <a:schemeClr val="tx1">
                    <a:lumMod val="50000"/>
                    <a:lumOff val="50000"/>
                  </a:schemeClr>
                </a:solidFill>
              </a:rPr>
              <a:t>.</a:t>
            </a:r>
          </a:p>
        </p:txBody>
      </p:sp>
      <p:sp>
        <p:nvSpPr>
          <p:cNvPr id="9" name="TextBox 8">
            <a:extLst>
              <a:ext uri="{FF2B5EF4-FFF2-40B4-BE49-F238E27FC236}">
                <a16:creationId xmlns:a16="http://schemas.microsoft.com/office/drawing/2014/main" id="{AE554332-ABDD-4444-AA2A-CBE1C0E51A1D}"/>
              </a:ext>
            </a:extLst>
          </p:cNvPr>
          <p:cNvSpPr txBox="1"/>
          <p:nvPr/>
        </p:nvSpPr>
        <p:spPr>
          <a:xfrm>
            <a:off x="6088671" y="2545418"/>
            <a:ext cx="4385770" cy="1569660"/>
          </a:xfrm>
          <a:prstGeom prst="rect">
            <a:avLst/>
          </a:prstGeom>
          <a:solidFill>
            <a:srgbClr val="BEE0E4"/>
          </a:solidFill>
        </p:spPr>
        <p:txBody>
          <a:bodyPr wrap="square" rtlCol="0">
            <a:spAutoFit/>
          </a:bodyPr>
          <a:lstStyle/>
          <a:p>
            <a:pPr algn="ctr"/>
            <a:r>
              <a:rPr lang="en-CA" sz="2400" dirty="0">
                <a:solidFill>
                  <a:schemeClr val="tx1">
                    <a:lumMod val="50000"/>
                    <a:lumOff val="50000"/>
                  </a:schemeClr>
                </a:solidFill>
              </a:rPr>
              <a:t>Recognizing and </a:t>
            </a:r>
            <a:r>
              <a:rPr lang="en-CA" sz="2400" u="sng" dirty="0">
                <a:solidFill>
                  <a:schemeClr val="tx1">
                    <a:lumMod val="50000"/>
                    <a:lumOff val="50000"/>
                  </a:schemeClr>
                </a:solidFill>
              </a:rPr>
              <a:t>mitigating risk for harm</a:t>
            </a:r>
            <a:r>
              <a:rPr lang="en-CA" sz="2400" b="1" dirty="0">
                <a:solidFill>
                  <a:schemeClr val="tx1">
                    <a:lumMod val="50000"/>
                    <a:lumOff val="50000"/>
                  </a:schemeClr>
                </a:solidFill>
              </a:rPr>
              <a:t> </a:t>
            </a:r>
            <a:r>
              <a:rPr lang="en-CA" sz="2400" dirty="0">
                <a:solidFill>
                  <a:schemeClr val="tx1">
                    <a:lumMod val="50000"/>
                    <a:lumOff val="50000"/>
                  </a:schemeClr>
                </a:solidFill>
              </a:rPr>
              <a:t>from anticoagulants requires evidence-based approach to management</a:t>
            </a:r>
          </a:p>
        </p:txBody>
      </p:sp>
      <p:sp>
        <p:nvSpPr>
          <p:cNvPr id="12" name="Title 11">
            <a:extLst>
              <a:ext uri="{FF2B5EF4-FFF2-40B4-BE49-F238E27FC236}">
                <a16:creationId xmlns:a16="http://schemas.microsoft.com/office/drawing/2014/main" id="{B1FD7EDA-8935-4C03-96A4-5CCFA3F83FBD}"/>
              </a:ext>
            </a:extLst>
          </p:cNvPr>
          <p:cNvSpPr>
            <a:spLocks noGrp="1"/>
          </p:cNvSpPr>
          <p:nvPr>
            <p:ph type="title"/>
          </p:nvPr>
        </p:nvSpPr>
        <p:spPr>
          <a:xfrm>
            <a:off x="419100" y="1340569"/>
            <a:ext cx="10972800" cy="713539"/>
          </a:xfrm>
        </p:spPr>
        <p:txBody>
          <a:bodyPr lIns="0" tIns="0" rIns="0" bIns="0"/>
          <a:lstStyle/>
          <a:p>
            <a:r>
              <a:rPr lang="en-CA" sz="2800" dirty="0"/>
              <a:t>What is this chapter about?</a:t>
            </a:r>
          </a:p>
        </p:txBody>
      </p:sp>
    </p:spTree>
    <p:extLst>
      <p:ext uri="{BB962C8B-B14F-4D97-AF65-F5344CB8AC3E}">
        <p14:creationId xmlns:p14="http://schemas.microsoft.com/office/powerpoint/2010/main" val="1527768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37DBE-1FC1-4A5C-AF5D-12ADDFF489A0}"/>
              </a:ext>
            </a:extLst>
          </p:cNvPr>
          <p:cNvSpPr>
            <a:spLocks noGrp="1"/>
          </p:cNvSpPr>
          <p:nvPr>
            <p:ph type="title"/>
          </p:nvPr>
        </p:nvSpPr>
        <p:spPr>
          <a:xfrm>
            <a:off x="419100" y="1340569"/>
            <a:ext cx="10972800" cy="713539"/>
          </a:xfrm>
        </p:spPr>
        <p:txBody>
          <a:bodyPr lIns="0" tIns="0" rIns="0" bIns="0"/>
          <a:lstStyle/>
          <a:p>
            <a:r>
              <a:rPr lang="en-CA" sz="2800" b="1" dirty="0"/>
              <a:t>Case 1: </a:t>
            </a:r>
            <a:r>
              <a:rPr lang="en-CA" sz="2800" dirty="0"/>
              <a:t>New Deep Vein Thrombosis</a:t>
            </a:r>
          </a:p>
        </p:txBody>
      </p:sp>
      <p:sp>
        <p:nvSpPr>
          <p:cNvPr id="3" name="Content Placeholder 2">
            <a:extLst>
              <a:ext uri="{FF2B5EF4-FFF2-40B4-BE49-F238E27FC236}">
                <a16:creationId xmlns:a16="http://schemas.microsoft.com/office/drawing/2014/main" id="{5892CFE8-9DEB-4D59-8C10-2A204532AC73}"/>
              </a:ext>
            </a:extLst>
          </p:cNvPr>
          <p:cNvSpPr>
            <a:spLocks noGrp="1"/>
          </p:cNvSpPr>
          <p:nvPr>
            <p:ph idx="1"/>
          </p:nvPr>
        </p:nvSpPr>
        <p:spPr>
          <a:xfrm>
            <a:off x="419100" y="2019300"/>
            <a:ext cx="10972800" cy="3954624"/>
          </a:xfrm>
        </p:spPr>
        <p:txBody>
          <a:bodyPr>
            <a:normAutofit/>
          </a:bodyPr>
          <a:lstStyle/>
          <a:p>
            <a:pPr marL="0" indent="0">
              <a:buNone/>
            </a:pPr>
            <a:r>
              <a:rPr lang="en-CA" sz="2400" dirty="0"/>
              <a:t>52 year old female</a:t>
            </a:r>
            <a:endParaRPr lang="en-CA" sz="2400" b="1" dirty="0">
              <a:solidFill>
                <a:srgbClr val="FF0000"/>
              </a:solidFill>
            </a:endParaRPr>
          </a:p>
          <a:p>
            <a:pPr marL="0" indent="0">
              <a:buNone/>
            </a:pPr>
            <a:r>
              <a:rPr lang="en-CA" sz="2400" b="1" dirty="0">
                <a:solidFill>
                  <a:srgbClr val="E53E31"/>
                </a:solidFill>
              </a:rPr>
              <a:t>Past Medical History:</a:t>
            </a:r>
            <a:r>
              <a:rPr lang="en-CA" sz="2400" dirty="0">
                <a:solidFill>
                  <a:srgbClr val="E53E31"/>
                </a:solidFill>
              </a:rPr>
              <a:t> </a:t>
            </a:r>
            <a:r>
              <a:rPr lang="en-CA" sz="2400" dirty="0"/>
              <a:t>Asthma, Diabetes, Obesity (weight 160 kg)</a:t>
            </a:r>
            <a:endParaRPr lang="en-CA" sz="2400" b="1" dirty="0">
              <a:solidFill>
                <a:srgbClr val="FF0000"/>
              </a:solidFill>
            </a:endParaRPr>
          </a:p>
          <a:p>
            <a:pPr marL="0" indent="0">
              <a:buNone/>
            </a:pPr>
            <a:r>
              <a:rPr lang="en-CA" sz="2400" b="1" dirty="0">
                <a:solidFill>
                  <a:srgbClr val="E53E31"/>
                </a:solidFill>
              </a:rPr>
              <a:t>Medications:</a:t>
            </a:r>
            <a:r>
              <a:rPr lang="en-CA" sz="2400" dirty="0">
                <a:solidFill>
                  <a:srgbClr val="E53E31"/>
                </a:solidFill>
              </a:rPr>
              <a:t> </a:t>
            </a:r>
            <a:r>
              <a:rPr lang="en-CA" sz="2400" dirty="0"/>
              <a:t>Tiotropium, Salbutamol, Metformin</a:t>
            </a:r>
            <a:endParaRPr lang="en-CA" sz="2400" b="1" dirty="0">
              <a:solidFill>
                <a:srgbClr val="FF0000"/>
              </a:solidFill>
            </a:endParaRPr>
          </a:p>
          <a:p>
            <a:pPr marL="0" indent="0">
              <a:buNone/>
            </a:pPr>
            <a:r>
              <a:rPr lang="en-CA" sz="2400" b="1" dirty="0">
                <a:solidFill>
                  <a:srgbClr val="E53E31"/>
                </a:solidFill>
              </a:rPr>
              <a:t>Seen in the Emergency Department with: </a:t>
            </a:r>
          </a:p>
          <a:p>
            <a:pPr marL="0" indent="0">
              <a:buNone/>
            </a:pPr>
            <a:r>
              <a:rPr lang="en-CA" sz="2400" dirty="0"/>
              <a:t>Swollen right calf x 4 days, no clear provoking risk factors.</a:t>
            </a:r>
          </a:p>
          <a:p>
            <a:pPr marL="0" indent="0">
              <a:buNone/>
            </a:pPr>
            <a:r>
              <a:rPr lang="en-CA" sz="2400" dirty="0"/>
              <a:t>Elevated D-Dimer.</a:t>
            </a:r>
          </a:p>
          <a:p>
            <a:pPr marL="0" indent="0">
              <a:buNone/>
            </a:pPr>
            <a:r>
              <a:rPr lang="en-CA" sz="2400" b="1" dirty="0">
                <a:solidFill>
                  <a:srgbClr val="E53E31"/>
                </a:solidFill>
              </a:rPr>
              <a:t>Diagnosis: </a:t>
            </a:r>
            <a:r>
              <a:rPr lang="en-CA" sz="2400" b="1" dirty="0"/>
              <a:t>Proximal right leg deep vein thrombosis</a:t>
            </a:r>
            <a:r>
              <a:rPr lang="en-CA" sz="2400" dirty="0"/>
              <a:t> (superficial femoral and popliteal veins) on compression ultrasound</a:t>
            </a:r>
            <a:endParaRPr lang="en-CA" sz="2400" dirty="0">
              <a:solidFill>
                <a:srgbClr val="FF0000"/>
              </a:solidFill>
            </a:endParaRPr>
          </a:p>
        </p:txBody>
      </p:sp>
    </p:spTree>
    <p:extLst>
      <p:ext uri="{BB962C8B-B14F-4D97-AF65-F5344CB8AC3E}">
        <p14:creationId xmlns:p14="http://schemas.microsoft.com/office/powerpoint/2010/main" val="1584409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C5A2E2-2418-4A9F-BB60-6BEB0FFA2B24}"/>
              </a:ext>
            </a:extLst>
          </p:cNvPr>
          <p:cNvSpPr>
            <a:spLocks noGrp="1"/>
          </p:cNvSpPr>
          <p:nvPr>
            <p:ph idx="1"/>
          </p:nvPr>
        </p:nvSpPr>
        <p:spPr>
          <a:xfrm>
            <a:off x="419100" y="1866900"/>
            <a:ext cx="10972800" cy="3954624"/>
          </a:xfrm>
        </p:spPr>
        <p:txBody>
          <a:bodyPr>
            <a:noAutofit/>
          </a:bodyPr>
          <a:lstStyle/>
          <a:p>
            <a:pPr marL="0" indent="0">
              <a:buNone/>
            </a:pPr>
            <a:r>
              <a:rPr lang="en-CA" sz="2200" b="1" dirty="0"/>
              <a:t>You decide to treat this patient with low molecular weight heparin (LMWH), bridging to a Vitamin K antagonist (VKA). </a:t>
            </a:r>
          </a:p>
          <a:p>
            <a:pPr marL="0" indent="0">
              <a:buNone/>
            </a:pPr>
            <a:endParaRPr lang="en-CA" sz="2200" b="1" dirty="0"/>
          </a:p>
          <a:p>
            <a:pPr marL="0" indent="0">
              <a:buNone/>
            </a:pPr>
            <a:r>
              <a:rPr lang="en-CA" sz="2200" b="1" dirty="0"/>
              <a:t>Considering her high body mass (160 kg), how would you select her </a:t>
            </a:r>
            <a:r>
              <a:rPr lang="en-CA" sz="2200" b="1" u="sng" dirty="0"/>
              <a:t>initial dose of LMWH?</a:t>
            </a:r>
            <a:endParaRPr lang="en-CA" sz="2200" b="1" dirty="0"/>
          </a:p>
          <a:p>
            <a:pPr marL="0" indent="0">
              <a:buNone/>
            </a:pPr>
            <a:endParaRPr lang="en-CA" sz="2200" dirty="0"/>
          </a:p>
          <a:p>
            <a:pPr marL="514350" indent="-514350">
              <a:buAutoNum type="alphaUcPeriod"/>
            </a:pPr>
            <a:r>
              <a:rPr lang="en-CA" sz="2200" dirty="0"/>
              <a:t>Dose should be capped at the highest available syringe size</a:t>
            </a:r>
          </a:p>
          <a:p>
            <a:pPr marL="514350" indent="-514350">
              <a:buAutoNum type="alphaUcPeriod"/>
            </a:pPr>
            <a:r>
              <a:rPr lang="en-CA" sz="2200" dirty="0"/>
              <a:t>Dose should be based on actual body weight</a:t>
            </a:r>
          </a:p>
          <a:p>
            <a:pPr marL="514350" indent="-514350">
              <a:buAutoNum type="alphaUcPeriod"/>
            </a:pPr>
            <a:r>
              <a:rPr lang="en-CA" sz="2200" dirty="0"/>
              <a:t>Dose should be based on calculated “ideal body weight” (based on age, gender, and height)</a:t>
            </a:r>
          </a:p>
          <a:p>
            <a:pPr marL="514350" indent="-514350">
              <a:buAutoNum type="alphaUcPeriod"/>
            </a:pPr>
            <a:r>
              <a:rPr lang="en-CA" sz="2200" dirty="0"/>
              <a:t>Dose should be adjusted by peak anti-factor </a:t>
            </a:r>
            <a:r>
              <a:rPr lang="en-CA" sz="2200" dirty="0" err="1"/>
              <a:t>Xa</a:t>
            </a:r>
            <a:r>
              <a:rPr lang="en-CA" sz="2200" dirty="0"/>
              <a:t> levels</a:t>
            </a:r>
          </a:p>
        </p:txBody>
      </p:sp>
      <p:sp>
        <p:nvSpPr>
          <p:cNvPr id="4" name="Rectangle 3">
            <a:extLst>
              <a:ext uri="{FF2B5EF4-FFF2-40B4-BE49-F238E27FC236}">
                <a16:creationId xmlns:a16="http://schemas.microsoft.com/office/drawing/2014/main" id="{99BAD767-7BAB-4B53-9712-EA8DCDE89366}"/>
              </a:ext>
            </a:extLst>
          </p:cNvPr>
          <p:cNvSpPr/>
          <p:nvPr/>
        </p:nvSpPr>
        <p:spPr>
          <a:xfrm>
            <a:off x="268941" y="4157830"/>
            <a:ext cx="5936988" cy="40443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672746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065FF72BD9880498F842E047A956618" ma:contentTypeVersion="20" ma:contentTypeDescription="Create a new document." ma:contentTypeScope="" ma:versionID="e332424acd84ed8e83143a44f5d15824">
  <xsd:schema xmlns:xsd="http://www.w3.org/2001/XMLSchema" xmlns:xs="http://www.w3.org/2001/XMLSchema" xmlns:p="http://schemas.microsoft.com/office/2006/metadata/properties" xmlns:ns2="f60e50cf-b4eb-4913-b91b-c5f6cad801d6" xmlns:ns3="f428f131-8437-48c9-9cdf-8fab9dca4571" targetNamespace="http://schemas.microsoft.com/office/2006/metadata/properties" ma:root="true" ma:fieldsID="84cd71d69daa36ce333d2fbe73193379" ns2:_="" ns3:_="">
    <xsd:import namespace="f60e50cf-b4eb-4913-b91b-c5f6cad801d6"/>
    <xsd:import namespace="f428f131-8437-48c9-9cdf-8fab9dca4571"/>
    <xsd:element name="properties">
      <xsd:complexType>
        <xsd:sequence>
          <xsd:element name="documentManagement">
            <xsd:complexType>
              <xsd:all>
                <xsd:element ref="ns2:MediaServiceMetadata" minOccurs="0"/>
                <xsd:element ref="ns2:MediaServiceFastMetadata" minOccurs="0"/>
                <xsd:element ref="ns2:MediaServiceEventHashCode" minOccurs="0"/>
                <xsd:element ref="ns2:MediaServiceGenerationTime" minOccurs="0"/>
                <xsd:element ref="ns2:MediaServiceAutoTags" minOccurs="0"/>
                <xsd:element ref="ns2:MediaServiceOCR" minOccurs="0"/>
                <xsd:element ref="ns2:MediaServiceDateTaken" minOccurs="0"/>
                <xsd:element ref="ns2:MediaServiceAutoKeyPoints" minOccurs="0"/>
                <xsd:element ref="ns2:MediaServiceKeyPoints" minOccurs="0"/>
                <xsd:element ref="ns3:SharedWithUsers" minOccurs="0"/>
                <xsd:element ref="ns3:SharedWithDetails" minOccurs="0"/>
                <xsd:element ref="ns2:MediaLengthInSeconds" minOccurs="0"/>
                <xsd:element ref="ns2:WebPage" minOccurs="0"/>
                <xsd:element ref="ns2:Project" minOccurs="0"/>
                <xsd:element ref="ns2:Topic"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0e50cf-b4eb-4913-b91b-c5f6cad801d6"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WebPage" ma:index="20" nillable="true" ma:displayName="Web Page" ma:format="Dropdown" ma:internalName="WebPage">
      <xsd:simpleType>
        <xsd:restriction base="dms:Choice">
          <xsd:enumeration value="COVID-19"/>
          <xsd:enumeration value="VTE"/>
          <xsd:enumeration value="Amyloidosis"/>
        </xsd:restriction>
      </xsd:simpleType>
    </xsd:element>
    <xsd:element name="Project" ma:index="21" nillable="true" ma:displayName="Project" ma:format="Dropdown" ma:internalName="Project">
      <xsd:simpleType>
        <xsd:restriction base="dms:Choice">
          <xsd:enumeration value="Patient Decision Aids"/>
          <xsd:enumeration value="Teaching Slides"/>
          <xsd:enumeration value="Patient Versions"/>
          <xsd:enumeration value="Webinar"/>
          <xsd:enumeration value="Website"/>
          <xsd:enumeration value="Agenda"/>
        </xsd:restriction>
      </xsd:simpleType>
    </xsd:element>
    <xsd:element name="Topic" ma:index="22" nillable="true" ma:displayName="Topic" ma:format="Dropdown" ma:internalName="Topic">
      <xsd:simpleType>
        <xsd:restriction base="dms:Choice">
          <xsd:enumeration value="SCD"/>
          <xsd:enumeration value="Amyloidosis"/>
          <xsd:enumeration value="VWD"/>
          <xsd:enumeration value="ALL/AYA"/>
          <xsd:enumeration value="Thrombophilia"/>
          <xsd:enumeration value="COVID-19"/>
          <xsd:enumeration value="Choice 7"/>
          <xsd:enumeration value="VTE/LA"/>
        </xsd:restrictio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27a6b3a0-d35f-4ecf-9586-1f4c274d165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428f131-8437-48c9-9cdf-8fab9dca457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0b921606-c105-48ac-9c58-9e88b1f69728}" ma:internalName="TaxCatchAll" ma:showField="CatchAllData" ma:web="f428f131-8437-48c9-9cdf-8fab9dca457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f428f131-8437-48c9-9cdf-8fab9dca4571" xsi:nil="true"/>
    <Topic xmlns="f60e50cf-b4eb-4913-b91b-c5f6cad801d6" xsi:nil="true"/>
    <lcf76f155ced4ddcb4097134ff3c332f xmlns="f60e50cf-b4eb-4913-b91b-c5f6cad801d6">
      <Terms xmlns="http://schemas.microsoft.com/office/infopath/2007/PartnerControls"/>
    </lcf76f155ced4ddcb4097134ff3c332f>
    <Project xmlns="f60e50cf-b4eb-4913-b91b-c5f6cad801d6" xsi:nil="true"/>
    <WebPage xmlns="f60e50cf-b4eb-4913-b91b-c5f6cad801d6" xsi:nil="true"/>
  </documentManagement>
</p:properties>
</file>

<file path=customXml/item3.xml><?xml version="1.0" encoding="utf-8"?>
<?mso-contentType ?>
<customXsn xmlns="http://schemas.microsoft.com/office/2006/metadata/customXsn">
  <xsnLocation/>
  <cached>True</cached>
  <openByDefault>True</openByDefault>
  <xsnScope/>
</customXsn>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D9216E9-128C-4CE2-A721-5EDC69AC74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0e50cf-b4eb-4913-b91b-c5f6cad801d6"/>
    <ds:schemaRef ds:uri="f428f131-8437-48c9-9cdf-8fab9dca457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9C5C66A-BE66-449D-9A8A-46B9B4F162AC}">
  <ds:schemaRefs>
    <ds:schemaRef ds:uri="http://purl.org/dc/elements/1.1/"/>
    <ds:schemaRef ds:uri="http://schemas.openxmlformats.org/package/2006/metadata/core-properties"/>
    <ds:schemaRef ds:uri="http://schemas.microsoft.com/office/infopath/2007/PartnerControls"/>
    <ds:schemaRef ds:uri="http://purl.org/dc/terms/"/>
    <ds:schemaRef ds:uri="http://schemas.microsoft.com/office/2006/metadata/properties"/>
    <ds:schemaRef ds:uri="http://schemas.microsoft.com/office/2006/documentManagement/types"/>
    <ds:schemaRef ds:uri="f428f131-8437-48c9-9cdf-8fab9dca4571"/>
    <ds:schemaRef ds:uri="f60e50cf-b4eb-4913-b91b-c5f6cad801d6"/>
    <ds:schemaRef ds:uri="http://www.w3.org/XML/1998/namespace"/>
    <ds:schemaRef ds:uri="http://purl.org/dc/dcmitype/"/>
  </ds:schemaRefs>
</ds:datastoreItem>
</file>

<file path=customXml/itemProps3.xml><?xml version="1.0" encoding="utf-8"?>
<ds:datastoreItem xmlns:ds="http://schemas.openxmlformats.org/officeDocument/2006/customXml" ds:itemID="{ED6785E3-DF00-48DE-A69A-AA51D61DA079}">
  <ds:schemaRefs>
    <ds:schemaRef ds:uri="http://schemas.microsoft.com/office/2006/metadata/customXsn"/>
  </ds:schemaRefs>
</ds:datastoreItem>
</file>

<file path=customXml/itemProps4.xml><?xml version="1.0" encoding="utf-8"?>
<ds:datastoreItem xmlns:ds="http://schemas.openxmlformats.org/officeDocument/2006/customXml" ds:itemID="{E33B9E7E-1671-42F2-9D0D-FC258B491F7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7362</TotalTime>
  <Words>5572</Words>
  <Application>Microsoft Office PowerPoint</Application>
  <PresentationFormat>Widescreen</PresentationFormat>
  <Paragraphs>667</Paragraphs>
  <Slides>43</Slides>
  <Notes>35</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1_Office Theme</vt:lpstr>
      <vt:lpstr>Optimal Management  of Anticoagulation Therapy</vt:lpstr>
      <vt:lpstr>Clinical Guidelines</vt:lpstr>
      <vt:lpstr>ASH Clinical Practice Guidelines on VTE</vt:lpstr>
      <vt:lpstr>How were these ASH guidelines developed?</vt:lpstr>
      <vt:lpstr>How patients and clinicians should use these recommendations</vt:lpstr>
      <vt:lpstr>Objectives</vt:lpstr>
      <vt:lpstr>What is this chapter about?</vt:lpstr>
      <vt:lpstr>Case 1: New Deep Vein Thrombosis</vt:lpstr>
      <vt:lpstr>PowerPoint Presentation</vt:lpstr>
      <vt:lpstr>PowerPoint Presentation</vt:lpstr>
      <vt:lpstr>PowerPoint Presentation</vt:lpstr>
      <vt:lpstr>Case 1, Continued:</vt:lpstr>
      <vt:lpstr>PowerPoint Presentation</vt:lpstr>
      <vt:lpstr>Recommendation</vt:lpstr>
      <vt:lpstr>VTE Recurrence Risk Stratification</vt:lpstr>
      <vt:lpstr>Aside: What if this patient was on a DOAC and required a scheduled invasive procedure?</vt:lpstr>
      <vt:lpstr>Back to Case 1:</vt:lpstr>
      <vt:lpstr>PowerPoint Presentation</vt:lpstr>
      <vt:lpstr>PowerPoint Presentation</vt:lpstr>
      <vt:lpstr>Case 1: Summary</vt:lpstr>
      <vt:lpstr>Case 2: Managing DOAC-associated bleeding</vt:lpstr>
      <vt:lpstr>PowerPoint Presentation</vt:lpstr>
      <vt:lpstr>Two relevant recommendations:</vt:lpstr>
      <vt:lpstr>Managing bleeding on Xa inhibitors</vt:lpstr>
      <vt:lpstr>These recommendations concerning reversal of direct Xa inhibitors do not apply to non-life-threatening bleeding</vt:lpstr>
      <vt:lpstr>PowerPoint Presentation</vt:lpstr>
      <vt:lpstr>Recommendation</vt:lpstr>
      <vt:lpstr>Is there a role for measuring DOAC anticoagulant effect when managing DOAC-related bleeding?</vt:lpstr>
      <vt:lpstr>Recommendation</vt:lpstr>
      <vt:lpstr>Back to Case 2:</vt:lpstr>
      <vt:lpstr>PowerPoint Presentation</vt:lpstr>
      <vt:lpstr>Recommendation</vt:lpstr>
      <vt:lpstr>Back to Case 2:</vt:lpstr>
      <vt:lpstr>PowerPoint Presentation</vt:lpstr>
      <vt:lpstr>Recommendation</vt:lpstr>
      <vt:lpstr>Drugs known to affect P-gp and/or CYP3A4</vt:lpstr>
      <vt:lpstr>PowerPoint Presentation</vt:lpstr>
      <vt:lpstr>Recommendation</vt:lpstr>
      <vt:lpstr>Case 2: Summary</vt:lpstr>
      <vt:lpstr>Other guideline recommendations that were not covered in this session</vt:lpstr>
      <vt:lpstr>Future Priorities for Research </vt:lpstr>
      <vt:lpstr>In Summary: Back to our Objectives</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Optimal Management of Anticoagulation Therapy</dc:title>
  <dc:creator>Eric Tseng</dc:creator>
  <cp:lastModifiedBy>Sarah Paliani</cp:lastModifiedBy>
  <cp:revision>307</cp:revision>
  <dcterms:created xsi:type="dcterms:W3CDTF">2018-08-17T18:11:17Z</dcterms:created>
  <dcterms:modified xsi:type="dcterms:W3CDTF">2023-09-05T15:09:19Z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0x0101002065FF72BD9880498F842E047A956618</vt:lpwstr>
  </property>
  <property fmtid="{D5CDD505-2E9C-101B-9397-08002B2CF9AE}" pid="3" name="MediaServiceImageTags">
    <vt:lpwstr/>
  </property>
</Properties>
</file>