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8_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0E_0.xml" ContentType="application/vnd.ms-powerpoint.comments+xml"/>
  <Override PartName="/ppt/notesSlides/notesSlide16.xml" ContentType="application/vnd.openxmlformats-officedocument.presentationml.notesSlide+xml"/>
  <Override PartName="/ppt/comments/modernComment_10F_0.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2_0.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15_0.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omments/modernComment_12A_0.xml" ContentType="application/vnd.ms-powerpoint.comment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modernComment_24DA_57BB7C9D.xml" ContentType="application/vnd.ms-powerpoint.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9412" r:id="rId19"/>
    <p:sldId id="269" r:id="rId20"/>
    <p:sldId id="270" r:id="rId21"/>
    <p:sldId id="271" r:id="rId22"/>
    <p:sldId id="272" r:id="rId23"/>
    <p:sldId id="273" r:id="rId24"/>
    <p:sldId id="274" r:id="rId25"/>
    <p:sldId id="275" r:id="rId26"/>
    <p:sldId id="276" r:id="rId27"/>
    <p:sldId id="9411" r:id="rId28"/>
    <p:sldId id="284" r:id="rId29"/>
    <p:sldId id="286" r:id="rId30"/>
    <p:sldId id="280" r:id="rId31"/>
    <p:sldId id="281" r:id="rId32"/>
    <p:sldId id="282" r:id="rId33"/>
    <p:sldId id="283" r:id="rId34"/>
    <p:sldId id="285" r:id="rId35"/>
    <p:sldId id="4014" r:id="rId36"/>
    <p:sldId id="9415" r:id="rId37"/>
    <p:sldId id="287" r:id="rId38"/>
    <p:sldId id="288" r:id="rId39"/>
    <p:sldId id="277" r:id="rId40"/>
    <p:sldId id="278" r:id="rId41"/>
    <p:sldId id="289" r:id="rId42"/>
    <p:sldId id="290" r:id="rId43"/>
    <p:sldId id="9447" r:id="rId44"/>
    <p:sldId id="291" r:id="rId45"/>
    <p:sldId id="292" r:id="rId46"/>
    <p:sldId id="293" r:id="rId47"/>
    <p:sldId id="9443" r:id="rId48"/>
    <p:sldId id="9444" r:id="rId49"/>
    <p:sldId id="297" r:id="rId50"/>
    <p:sldId id="298" r:id="rId51"/>
    <p:sldId id="299" r:id="rId52"/>
    <p:sldId id="300" r:id="rId53"/>
    <p:sldId id="9448" r:id="rId54"/>
    <p:sldId id="301" r:id="rId55"/>
    <p:sldId id="302" r:id="rId56"/>
    <p:sldId id="9445" r:id="rId57"/>
    <p:sldId id="9446" r:id="rId58"/>
    <p:sldId id="306" r:id="rId59"/>
    <p:sldId id="9434" r:id="rId60"/>
    <p:sldId id="9435" r:id="rId61"/>
    <p:sldId id="9436" r:id="rId62"/>
    <p:sldId id="9449" r:id="rId63"/>
    <p:sldId id="9437" r:id="rId64"/>
    <p:sldId id="9438" r:id="rId65"/>
    <p:sldId id="9442" r:id="rId66"/>
    <p:sldId id="307" r:id="rId67"/>
    <p:sldId id="9433" r:id="rId68"/>
    <p:sldId id="308" r:id="rId69"/>
    <p:sldId id="309" r:id="rId7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24F71-4A2A-9C2A-81C9-9B7C2A48A91F}" name="page houseofhayes.net" initials="ph" userId="S::page@houseofhayes.net::db91f707-8a3e-40d4-9597-5a9c9d414267" providerId="AD"/>
  <p188:author id="{F940757E-0B5A-9581-8395-5045ECBFDFFE}" name="Robby Nieuwlaat" initials="RN" userId="a8670ab148164518" providerId="Windows Live"/>
  <p188:author id="{C6B72FF9-0704-C200-2EB5-DA461CB602E4}" name="Deborah Siegal" initials="DS" userId="S::dsiegal@toh.ca::2192a845-1819-450d-838c-6a89c228aa41" providerId="AD"/>
  <p188:author id="{FEB709FF-62E0-6489-3A67-0D05DA6CCC73}" name="Sarah Paliani" initials="SP" userId="S::spaliani@hq.hematology.org::a5b1fdcc-e7bb-40e6-ad11-c70cf6bc87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1"/>
    <a:srgbClr val="A6B08E"/>
    <a:srgbClr val="CAD7AF"/>
    <a:srgbClr val="C8C3D5"/>
    <a:srgbClr val="88A1A4"/>
    <a:srgbClr val="BDE0E4"/>
    <a:srgbClr val="9793A1"/>
    <a:srgbClr val="CEAE8E"/>
    <a:srgbClr val="FFD9B0"/>
    <a:srgbClr val="FF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3819" autoAdjust="0"/>
  </p:normalViewPr>
  <p:slideViewPr>
    <p:cSldViewPr>
      <p:cViewPr varScale="1">
        <p:scale>
          <a:sx n="103" d="100"/>
          <a:sy n="103" d="100"/>
        </p:scale>
        <p:origin x="942"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omments/modernComment_108_0.xml><?xml version="1.0" encoding="utf-8"?>
<p188:cmLst xmlns:a="http://schemas.openxmlformats.org/drawingml/2006/main" xmlns:r="http://schemas.openxmlformats.org/officeDocument/2006/relationships" xmlns:p188="http://schemas.microsoft.com/office/powerpoint/2018/8/main">
  <p188:cm id="{74E34DF6-6B0B-474B-9F05-575C2EB2546C}" authorId="{C6B72FF9-0704-C200-2EB5-DA461CB602E4}" status="resolved" created="2024-03-27T20:12:35.081" complete="100000">
    <pc:sldMkLst xmlns:pc="http://schemas.microsoft.com/office/powerpoint/2013/main/command">
      <pc:docMk/>
      <pc:sldMk cId="0" sldId="264"/>
    </pc:sldMkLst>
    <p188:txBody>
      <a:bodyPr/>
      <a:lstStyle/>
      <a:p>
        <a:r>
          <a:rPr lang="en-US"/>
          <a:t>Updated to include "sunset" of living phase</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47E063B1-D76D-40AD-935C-5732A82B0B07}" authorId="{FEB709FF-62E0-6489-3A67-0D05DA6CCC73}" status="resolved" created="2024-03-12T15:35:15.640" complete="100000">
    <pc:sldMkLst xmlns:pc="http://schemas.microsoft.com/office/powerpoint/2013/main/command">
      <pc:docMk/>
      <pc:sldMk cId="0" sldId="270"/>
    </pc:sldMkLst>
    <p188:replyLst>
      <p188:reply id="{446A430C-8979-435B-8DE4-BEBF6D0ED43B}" authorId="{F940757E-0B5A-9581-8395-5045ECBFDFFE}" created="2024-04-16T01:47:16.499">
        <p188:txBody>
          <a:bodyPr/>
          <a:lstStyle/>
          <a:p>
            <a:r>
              <a:rPr lang="en-CA"/>
              <a:t>Three populations:
1. Critically ill hospitalized COVID-19 patients (baseline risk = on prophylactic intensity AC)
2. Acutely ill hospitalized COVID-19 patients (baseline risk = on prophylactic intensity AC)
3. Patients being discharged from hospitalization for COVID-19  (baseline risk = no AC)
Total number of citations screened until May 31, 2023: 28,104
Included: 148 studies</a:t>
            </a:r>
          </a:p>
        </p188:txBody>
      </p188:reply>
    </p188:replyLst>
    <p188:txBody>
      <a:bodyPr/>
      <a:lstStyle/>
      <a:p>
        <a:r>
          <a:rPr lang="en-US"/>
          <a:t>Can methods team update slides 18-24?
-were there 3 populations of interest? (discharge pop)?
</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49CF7951-8BDB-451E-AC94-E60C608E3498}" authorId="{F940757E-0B5A-9581-8395-5045ECBFDFFE}" status="resolved" created="2024-04-16T01:56:56.581" complete="100000">
    <pc:sldMkLst xmlns:pc="http://schemas.microsoft.com/office/powerpoint/2013/main/command">
      <pc:docMk/>
      <pc:sldMk cId="0" sldId="271"/>
    </pc:sldMkLst>
    <p188:txBody>
      <a:bodyPr/>
      <a:lstStyle/>
      <a:p>
        <a:r>
          <a:rPr lang="en-CA"/>
          <a:t>Three populations:
1. Critically ill hospitalized COVID-19 patients (prophylactic vs intermediate/therapeutic intensity AC)
2. Acutely ill hospitalized COVID-19 patients (prophylactic vs intermediate/therapeutic intensity AC)
3. Patients being discharged from hospitalization for COVID-19 (prophylactic intensity AC vs no AC)
Total number of citations screened until May 31, 2023: 17,590
Included: 22 trials</a:t>
        </a:r>
      </a:p>
    </p188:txBody>
  </p188:cm>
</p188:cmLst>
</file>

<file path=ppt/comments/modernComment_112_0.xml><?xml version="1.0" encoding="utf-8"?>
<p188:cmLst xmlns:a="http://schemas.openxmlformats.org/drawingml/2006/main" xmlns:r="http://schemas.openxmlformats.org/officeDocument/2006/relationships" xmlns:p188="http://schemas.microsoft.com/office/powerpoint/2018/8/main">
  <p188:cm id="{FED238B5-9EA0-4402-9F7F-A14AC9D206A2}" authorId="{F940757E-0B5A-9581-8395-5045ECBFDFFE}" status="resolved" created="2024-04-16T02:00:24.780" complete="100000">
    <pc:sldMkLst xmlns:pc="http://schemas.microsoft.com/office/powerpoint/2013/main/command">
      <pc:docMk/>
      <pc:sldMk cId="0" sldId="274"/>
    </pc:sldMkLst>
    <p188:txBody>
      <a:bodyPr/>
      <a:lstStyle/>
      <a:p>
        <a:r>
          <a:rPr lang="en-CA"/>
          <a:t>Add 3rd bullet point at "Used explicit criteria…":
- Face validity (inclusion of new important trials)</a:t>
        </a:r>
      </a:p>
    </p188:txBody>
  </p188:cm>
</p188:cmLst>
</file>

<file path=ppt/comments/modernComment_115_0.xml><?xml version="1.0" encoding="utf-8"?>
<p188:cmLst xmlns:a="http://schemas.openxmlformats.org/drawingml/2006/main" xmlns:r="http://schemas.openxmlformats.org/officeDocument/2006/relationships" xmlns:p188="http://schemas.microsoft.com/office/powerpoint/2018/8/main">
  <p188:cm id="{A4F2251D-8580-4DB6-A2D4-A7EA288CF3F7}" authorId="{FEB709FF-62E0-6489-3A67-0D05DA6CCC73}" status="resolved" created="2024-03-12T16:21:07.587" complete="100000">
    <ac:deMkLst xmlns:ac="http://schemas.microsoft.com/office/drawing/2013/main/command">
      <pc:docMk xmlns:pc="http://schemas.microsoft.com/office/powerpoint/2013/main/command"/>
      <pc:sldMk xmlns:pc="http://schemas.microsoft.com/office/powerpoint/2013/main/command" cId="0" sldId="277"/>
      <ac:graphicFrameMk id="9" creationId="{A80113F8-7F35-025C-D932-27E8D27EC68A}"/>
    </ac:deMkLst>
    <p188:txBody>
      <a:bodyPr/>
      <a:lstStyle/>
      <a:p>
        <a:r>
          <a:rPr lang="en-US"/>
          <a:t>Need case example for discharge patient</a:t>
        </a:r>
      </a:p>
    </p188:txBody>
  </p188:cm>
  <p188:cm id="{C8C73C10-CDBE-485A-B34B-BA2B408943EE}" authorId="{C6B72FF9-0704-C200-2EB5-DA461CB602E4}" status="resolved" created="2024-03-27T19:22:18.394" complete="100000">
    <ac:txMkLst xmlns:ac="http://schemas.microsoft.com/office/drawing/2013/main/command">
      <pc:docMk xmlns:pc="http://schemas.microsoft.com/office/powerpoint/2013/main/command"/>
      <pc:sldMk xmlns:pc="http://schemas.microsoft.com/office/powerpoint/2013/main/command" cId="0" sldId="277"/>
      <ac:graphicFrameMk id="5" creationId="{00000000-0000-0000-0000-000000000000}"/>
      <ac:tblMk/>
      <ac:tcMk rowId="10002" colId="20002"/>
      <ac:txMk cp="3" len="1">
        <ac:context len="19" hash="3402186579"/>
      </ac:txMk>
    </ac:txMkLst>
    <p188:pos x="5689090" y="796089"/>
    <p188:txBody>
      <a:bodyPr/>
      <a:lstStyle/>
      <a:p>
        <a:r>
          <a:rPr lang="en-US"/>
          <a:t>I think moving away from Caucasian terminology… white instead?</a:t>
        </a:r>
      </a:p>
    </p188:txBody>
  </p188:cm>
</p188:cmLst>
</file>

<file path=ppt/comments/modernComment_12A_0.xml><?xml version="1.0" encoding="utf-8"?>
<p188:cmLst xmlns:a="http://schemas.openxmlformats.org/drawingml/2006/main" xmlns:r="http://schemas.openxmlformats.org/officeDocument/2006/relationships" xmlns:p188="http://schemas.microsoft.com/office/powerpoint/2018/8/main">
  <p188:cm id="{C18EFBDB-131C-4B85-802A-D0637A3F6805}" authorId="{C6B72FF9-0704-C200-2EB5-DA461CB602E4}" status="resolved" created="2024-03-27T17:48:33.247" complete="100000">
    <ac:txMkLst xmlns:ac="http://schemas.microsoft.com/office/drawing/2013/main/command">
      <pc:docMk xmlns:pc="http://schemas.microsoft.com/office/powerpoint/2013/main/command"/>
      <pc:sldMk xmlns:pc="http://schemas.microsoft.com/office/powerpoint/2013/main/command" cId="0" sldId="298"/>
      <ac:graphicFrameMk id="3" creationId="{00000000-0000-0000-0000-000000000000}"/>
      <ac:tblMk/>
      <ac:tcMk rowId="10001" colId="20000"/>
      <ac:txMk cp="3" len="1">
        <ac:context len="19" hash="3402186579"/>
      </ac:txMk>
    </ac:txMkLst>
    <p188:pos x="2588888" y="657585"/>
    <p188:txBody>
      <a:bodyPr/>
      <a:lstStyle/>
      <a:p>
        <a:r>
          <a:rPr lang="en-US"/>
          <a:t>I think we are moving away from Caucasian… replace with white?</a:t>
        </a:r>
      </a:p>
    </p188:txBody>
  </p188:cm>
</p188:cmLst>
</file>

<file path=ppt/comments/modernComment_24DA_57BB7C9D.xml><?xml version="1.0" encoding="utf-8"?>
<p188:cmLst xmlns:a="http://schemas.openxmlformats.org/drawingml/2006/main" xmlns:r="http://schemas.openxmlformats.org/officeDocument/2006/relationships" xmlns:p188="http://schemas.microsoft.com/office/powerpoint/2018/8/main">
  <p188:cm id="{F2FE048A-2461-4C8A-AB5C-7174BA7A0E51}" authorId="{FEB709FF-62E0-6489-3A67-0D05DA6CCC73}" status="resolved" created="2024-03-13T14:05:12.855" complete="100000">
    <ac:deMkLst xmlns:ac="http://schemas.microsoft.com/office/drawing/2013/main/command">
      <pc:docMk xmlns:pc="http://schemas.microsoft.com/office/powerpoint/2013/main/command"/>
      <pc:sldMk xmlns:pc="http://schemas.microsoft.com/office/powerpoint/2013/main/command" cId="1471904925" sldId="9434"/>
      <ac:picMk id="4" creationId="{00000000-0000-0000-0000-000000000000}"/>
    </ac:deMkLst>
    <p188:txBody>
      <a:bodyPr/>
      <a:lstStyle/>
      <a:p>
        <a:r>
          <a:rPr lang="en-US"/>
          <a:t>Can Dr. Siegal provide case example for discharge patient?</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967AA-8522-4202-9F43-8F7F20AD0E33}"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ABC7F850-D4F0-482F-8034-0309DFD30CA5}">
      <dgm:prSet phldrT="[Text]"/>
      <dgm:spPr>
        <a:solidFill>
          <a:srgbClr val="C8C3D5"/>
        </a:solidFill>
      </dgm:spPr>
      <dgm:t>
        <a:bodyPr/>
        <a:lstStyle/>
        <a:p>
          <a:r>
            <a:rPr lang="en-US" b="1" dirty="0">
              <a:solidFill>
                <a:schemeClr val="tx1">
                  <a:lumMod val="50000"/>
                  <a:lumOff val="50000"/>
                </a:schemeClr>
              </a:solidFill>
              <a:latin typeface="Segoe UI" panose="020B0502040204020203" pitchFamily="34" charset="0"/>
              <a:cs typeface="Segoe UI" panose="020B0502040204020203" pitchFamily="34" charset="0"/>
            </a:rPr>
            <a:t>Brainstorming</a:t>
          </a:r>
        </a:p>
      </dgm:t>
    </dgm:pt>
    <dgm:pt modelId="{EC671763-1C4E-46CC-AB00-3E174B3EB20B}" type="parTrans" cxnId="{473CBA30-A3F3-437B-87A2-93FB1E4BDE9C}">
      <dgm:prSet/>
      <dgm:spPr/>
      <dgm:t>
        <a:bodyPr/>
        <a:lstStyle/>
        <a:p>
          <a:endParaRPr lang="en-US">
            <a:latin typeface="Segoe UI" panose="020B0502040204020203" pitchFamily="34" charset="0"/>
            <a:cs typeface="Segoe UI" panose="020B0502040204020203" pitchFamily="34" charset="0"/>
          </a:endParaRPr>
        </a:p>
      </dgm:t>
    </dgm:pt>
    <dgm:pt modelId="{8A82FD0C-6BD5-4A93-BB33-430964F8287B}" type="sibTrans" cxnId="{473CBA30-A3F3-437B-87A2-93FB1E4BDE9C}">
      <dgm:prSet/>
      <dgm:spPr>
        <a:solidFill>
          <a:srgbClr val="C8C3D5"/>
        </a:solidFill>
      </dgm:spPr>
      <dgm:t>
        <a:bodyPr/>
        <a:lstStyle/>
        <a:p>
          <a:endParaRPr lang="en-US">
            <a:latin typeface="Segoe UI" panose="020B0502040204020203" pitchFamily="34" charset="0"/>
            <a:cs typeface="Segoe UI" panose="020B0502040204020203" pitchFamily="34" charset="0"/>
          </a:endParaRPr>
        </a:p>
      </dgm:t>
    </dgm:pt>
    <dgm:pt modelId="{3977D00A-9FB0-47D0-B8E0-7B020ADBC192}">
      <dgm:prSet phldrT="[Text]"/>
      <dgm:spPr>
        <a:solidFill>
          <a:srgbClr val="CAD7AF"/>
        </a:solidFill>
      </dgm:spPr>
      <dgm:t>
        <a:bodyPr/>
        <a:lstStyle/>
        <a:p>
          <a:pPr algn="ctr"/>
          <a:r>
            <a:rPr lang="en-US" b="1" dirty="0">
              <a:solidFill>
                <a:schemeClr val="tx1">
                  <a:lumMod val="50000"/>
                  <a:lumOff val="50000"/>
                </a:schemeClr>
              </a:solidFill>
              <a:latin typeface="Segoe UI" panose="020B0502040204020203" pitchFamily="34" charset="0"/>
              <a:cs typeface="Segoe UI" panose="020B0502040204020203" pitchFamily="34" charset="0"/>
            </a:rPr>
            <a:t>Importance rating</a:t>
          </a:r>
        </a:p>
      </dgm:t>
    </dgm:pt>
    <dgm:pt modelId="{70439694-3F21-4E8A-A53B-0B396D93B11F}" type="parTrans" cxnId="{EC30E34F-E0A5-4675-8E86-34A2F22D3796}">
      <dgm:prSet/>
      <dgm:spPr/>
      <dgm:t>
        <a:bodyPr/>
        <a:lstStyle/>
        <a:p>
          <a:endParaRPr lang="en-US">
            <a:latin typeface="Segoe UI" panose="020B0502040204020203" pitchFamily="34" charset="0"/>
            <a:cs typeface="Segoe UI" panose="020B0502040204020203" pitchFamily="34" charset="0"/>
          </a:endParaRPr>
        </a:p>
      </dgm:t>
    </dgm:pt>
    <dgm:pt modelId="{297F9600-ACF6-4202-BC74-053FA4D50D64}" type="sibTrans" cxnId="{EC30E34F-E0A5-4675-8E86-34A2F22D3796}">
      <dgm:prSet/>
      <dgm:spPr>
        <a:solidFill>
          <a:srgbClr val="BDE0E4">
            <a:alpha val="99000"/>
          </a:srgbClr>
        </a:solidFill>
      </dgm:spPr>
      <dgm:t>
        <a:bodyPr/>
        <a:lstStyle/>
        <a:p>
          <a:endParaRPr lang="en-US">
            <a:latin typeface="Segoe UI" panose="020B0502040204020203" pitchFamily="34" charset="0"/>
            <a:cs typeface="Segoe UI" panose="020B0502040204020203" pitchFamily="34" charset="0"/>
          </a:endParaRPr>
        </a:p>
      </dgm:t>
    </dgm:pt>
    <dgm:pt modelId="{3066EDF9-3BFF-4F8B-B843-841D9EFED969}">
      <dgm:prSet phldrT="[Text]"/>
      <dgm:spPr>
        <a:solidFill>
          <a:srgbClr val="E53E31"/>
        </a:solidFill>
      </dgm:spPr>
      <dgm:t>
        <a:bodyPr/>
        <a:lstStyle/>
        <a:p>
          <a:r>
            <a:rPr lang="en-US" dirty="0">
              <a:solidFill>
                <a:schemeClr val="bg1"/>
              </a:solidFill>
              <a:latin typeface="Segoe UI" panose="020B0502040204020203" pitchFamily="34" charset="0"/>
              <a:cs typeface="Segoe UI" panose="020B0502040204020203" pitchFamily="34" charset="0"/>
            </a:rPr>
            <a:t>Critical outcomes</a:t>
          </a:r>
        </a:p>
      </dgm:t>
    </dgm:pt>
    <dgm:pt modelId="{208AC164-BCE5-47AF-8A88-90AA9EA45273}" type="parTrans" cxnId="{9AC5AB31-7D7F-4877-A663-C92D0EE5E645}">
      <dgm:prSet/>
      <dgm:spPr/>
      <dgm:t>
        <a:bodyPr/>
        <a:lstStyle/>
        <a:p>
          <a:endParaRPr lang="en-US">
            <a:latin typeface="Segoe UI" panose="020B0502040204020203" pitchFamily="34" charset="0"/>
            <a:cs typeface="Segoe UI" panose="020B0502040204020203" pitchFamily="34" charset="0"/>
          </a:endParaRPr>
        </a:p>
      </dgm:t>
    </dgm:pt>
    <dgm:pt modelId="{CBA8CD69-0E3B-4679-9A72-ADD06F6E76B4}" type="sibTrans" cxnId="{9AC5AB31-7D7F-4877-A663-C92D0EE5E645}">
      <dgm:prSet/>
      <dgm:spPr/>
      <dgm:t>
        <a:bodyPr/>
        <a:lstStyle/>
        <a:p>
          <a:endParaRPr lang="en-US">
            <a:latin typeface="Segoe UI" panose="020B0502040204020203" pitchFamily="34" charset="0"/>
            <a:cs typeface="Segoe UI" panose="020B0502040204020203" pitchFamily="34" charset="0"/>
          </a:endParaRPr>
        </a:p>
      </dgm:t>
    </dgm:pt>
    <dgm:pt modelId="{C76AB8B1-A6D7-4B07-AAB5-A5FFA0FB8687}">
      <dgm:prSet/>
      <dgm:spPr>
        <a:solidFill>
          <a:srgbClr val="C8C3D5"/>
        </a:solidFill>
      </dgm:spPr>
      <dgm:t>
        <a:bodyPr/>
        <a:lstStyle/>
        <a:p>
          <a:r>
            <a:rPr lang="en-US" dirty="0">
              <a:solidFill>
                <a:schemeClr val="tx1">
                  <a:lumMod val="50000"/>
                  <a:lumOff val="50000"/>
                </a:schemeClr>
              </a:solidFill>
              <a:latin typeface="Segoe UI" panose="020B0502040204020203" pitchFamily="34" charset="0"/>
              <a:cs typeface="Segoe UI" panose="020B0502040204020203" pitchFamily="34" charset="0"/>
            </a:rPr>
            <a:t>List of potential outcomes</a:t>
          </a:r>
        </a:p>
      </dgm:t>
    </dgm:pt>
    <dgm:pt modelId="{85687089-3973-453C-BC11-C3714553D9E4}" type="parTrans" cxnId="{2C279B33-96C8-4054-AEF8-354C5DAC641D}">
      <dgm:prSet/>
      <dgm:spPr/>
      <dgm:t>
        <a:bodyPr/>
        <a:lstStyle/>
        <a:p>
          <a:endParaRPr lang="en-US">
            <a:latin typeface="Segoe UI" panose="020B0502040204020203" pitchFamily="34" charset="0"/>
            <a:cs typeface="Segoe UI" panose="020B0502040204020203" pitchFamily="34" charset="0"/>
          </a:endParaRPr>
        </a:p>
      </dgm:t>
    </dgm:pt>
    <dgm:pt modelId="{C0206147-4B02-4A5E-B346-12E16B46827F}" type="sibTrans" cxnId="{2C279B33-96C8-4054-AEF8-354C5DAC641D}">
      <dgm:prSet/>
      <dgm:spPr/>
      <dgm:t>
        <a:bodyPr/>
        <a:lstStyle/>
        <a:p>
          <a:endParaRPr lang="en-US">
            <a:latin typeface="Segoe UI" panose="020B0502040204020203" pitchFamily="34" charset="0"/>
            <a:cs typeface="Segoe UI" panose="020B0502040204020203" pitchFamily="34" charset="0"/>
          </a:endParaRPr>
        </a:p>
      </dgm:t>
    </dgm:pt>
    <dgm:pt modelId="{B8FBC2B1-3D5A-4E81-ACA0-E904A5D6E0AB}">
      <dgm:prSet/>
      <dgm:spPr>
        <a:solidFill>
          <a:srgbClr val="CAD7AF"/>
        </a:solidFill>
      </dgm:spPr>
      <dgm:t>
        <a:bodyPr/>
        <a:lstStyle/>
        <a:p>
          <a:pPr algn="l"/>
          <a:r>
            <a:rPr lang="en-US">
              <a:solidFill>
                <a:schemeClr val="tx1">
                  <a:lumMod val="50000"/>
                  <a:lumOff val="50000"/>
                </a:schemeClr>
              </a:solidFill>
              <a:latin typeface="Segoe UI" panose="020B0502040204020203" pitchFamily="34" charset="0"/>
              <a:cs typeface="Segoe UI" panose="020B0502040204020203" pitchFamily="34" charset="0"/>
            </a:rPr>
            <a:t>Most critical for key stakeholders</a:t>
          </a:r>
        </a:p>
      </dgm:t>
    </dgm:pt>
    <dgm:pt modelId="{1C4C14AA-66AE-4798-9BCF-B8C3674B9930}" type="parTrans" cxnId="{1F37472E-6274-4D57-B5EB-76C74F88C0A9}">
      <dgm:prSet/>
      <dgm:spPr/>
      <dgm:t>
        <a:bodyPr/>
        <a:lstStyle/>
        <a:p>
          <a:endParaRPr lang="en-US">
            <a:latin typeface="Segoe UI" panose="020B0502040204020203" pitchFamily="34" charset="0"/>
            <a:cs typeface="Segoe UI" panose="020B0502040204020203" pitchFamily="34" charset="0"/>
          </a:endParaRPr>
        </a:p>
      </dgm:t>
    </dgm:pt>
    <dgm:pt modelId="{7FD2CCC6-B0C6-48AD-8EF7-374391CAA6E9}" type="sibTrans" cxnId="{1F37472E-6274-4D57-B5EB-76C74F88C0A9}">
      <dgm:prSet/>
      <dgm:spPr/>
      <dgm:t>
        <a:bodyPr/>
        <a:lstStyle/>
        <a:p>
          <a:endParaRPr lang="en-US">
            <a:latin typeface="Segoe UI" panose="020B0502040204020203" pitchFamily="34" charset="0"/>
            <a:cs typeface="Segoe UI" panose="020B0502040204020203" pitchFamily="34" charset="0"/>
          </a:endParaRPr>
        </a:p>
      </dgm:t>
    </dgm:pt>
    <dgm:pt modelId="{936E81DB-B7E8-4791-BB9C-BF66AE3F3F8B}" type="pres">
      <dgm:prSet presAssocID="{412967AA-8522-4202-9F43-8F7F20AD0E33}" presName="Name0" presStyleCnt="0">
        <dgm:presLayoutVars>
          <dgm:dir/>
          <dgm:resizeHandles val="exact"/>
        </dgm:presLayoutVars>
      </dgm:prSet>
      <dgm:spPr/>
    </dgm:pt>
    <dgm:pt modelId="{C839B074-BF12-4061-B9F5-3B508709A78D}" type="pres">
      <dgm:prSet presAssocID="{412967AA-8522-4202-9F43-8F7F20AD0E33}" presName="vNodes" presStyleCnt="0"/>
      <dgm:spPr/>
    </dgm:pt>
    <dgm:pt modelId="{2A667985-D3ED-41C5-91CA-C92CF986298C}" type="pres">
      <dgm:prSet presAssocID="{ABC7F850-D4F0-482F-8034-0309DFD30CA5}" presName="node" presStyleLbl="node1" presStyleIdx="0" presStyleCnt="3">
        <dgm:presLayoutVars>
          <dgm:bulletEnabled val="1"/>
        </dgm:presLayoutVars>
      </dgm:prSet>
      <dgm:spPr/>
    </dgm:pt>
    <dgm:pt modelId="{FE211479-8D9F-41D0-BE9B-C0749B32CC8A}" type="pres">
      <dgm:prSet presAssocID="{8A82FD0C-6BD5-4A93-BB33-430964F8287B}" presName="spacerT" presStyleCnt="0"/>
      <dgm:spPr/>
    </dgm:pt>
    <dgm:pt modelId="{7DECA0EE-515D-4E4D-B833-6C7C0139C025}" type="pres">
      <dgm:prSet presAssocID="{8A82FD0C-6BD5-4A93-BB33-430964F8287B}" presName="sibTrans" presStyleLbl="sibTrans2D1" presStyleIdx="0" presStyleCnt="2"/>
      <dgm:spPr/>
    </dgm:pt>
    <dgm:pt modelId="{C8AE0749-30A8-417D-A171-96A608ACA312}" type="pres">
      <dgm:prSet presAssocID="{8A82FD0C-6BD5-4A93-BB33-430964F8287B}" presName="spacerB" presStyleCnt="0"/>
      <dgm:spPr/>
    </dgm:pt>
    <dgm:pt modelId="{5D7F8232-C10C-4841-97D0-E8A06415BBA6}" type="pres">
      <dgm:prSet presAssocID="{3977D00A-9FB0-47D0-B8E0-7B020ADBC192}" presName="node" presStyleLbl="node1" presStyleIdx="1" presStyleCnt="3">
        <dgm:presLayoutVars>
          <dgm:bulletEnabled val="1"/>
        </dgm:presLayoutVars>
      </dgm:prSet>
      <dgm:spPr/>
    </dgm:pt>
    <dgm:pt modelId="{99E69875-048C-4766-BD74-9DBD16AC74FF}" type="pres">
      <dgm:prSet presAssocID="{412967AA-8522-4202-9F43-8F7F20AD0E33}" presName="sibTransLast" presStyleLbl="sibTrans2D1" presStyleIdx="1" presStyleCnt="2"/>
      <dgm:spPr/>
    </dgm:pt>
    <dgm:pt modelId="{C51D6AE3-175F-44E9-BF7E-D0603EF9C4A1}" type="pres">
      <dgm:prSet presAssocID="{412967AA-8522-4202-9F43-8F7F20AD0E33}" presName="connectorText" presStyleLbl="sibTrans2D1" presStyleIdx="1" presStyleCnt="2"/>
      <dgm:spPr/>
    </dgm:pt>
    <dgm:pt modelId="{1DA70240-867A-4611-99CD-AED78F3B8365}" type="pres">
      <dgm:prSet presAssocID="{412967AA-8522-4202-9F43-8F7F20AD0E33}" presName="lastNode" presStyleLbl="node1" presStyleIdx="2" presStyleCnt="3">
        <dgm:presLayoutVars>
          <dgm:bulletEnabled val="1"/>
        </dgm:presLayoutVars>
      </dgm:prSet>
      <dgm:spPr/>
    </dgm:pt>
  </dgm:ptLst>
  <dgm:cxnLst>
    <dgm:cxn modelId="{3FA2010D-43A5-4A42-A3D1-DCEBC2870061}" type="presOf" srcId="{8A82FD0C-6BD5-4A93-BB33-430964F8287B}" destId="{7DECA0EE-515D-4E4D-B833-6C7C0139C025}" srcOrd="0" destOrd="0" presId="urn:microsoft.com/office/officeart/2005/8/layout/equation2"/>
    <dgm:cxn modelId="{C98BE827-9898-4EA9-ACB3-5173CCDCAFD0}" type="presOf" srcId="{297F9600-ACF6-4202-BC74-053FA4D50D64}" destId="{C51D6AE3-175F-44E9-BF7E-D0603EF9C4A1}" srcOrd="1" destOrd="0" presId="urn:microsoft.com/office/officeart/2005/8/layout/equation2"/>
    <dgm:cxn modelId="{1F37472E-6274-4D57-B5EB-76C74F88C0A9}" srcId="{3977D00A-9FB0-47D0-B8E0-7B020ADBC192}" destId="{B8FBC2B1-3D5A-4E81-ACA0-E904A5D6E0AB}" srcOrd="0" destOrd="0" parTransId="{1C4C14AA-66AE-4798-9BCF-B8C3674B9930}" sibTransId="{7FD2CCC6-B0C6-48AD-8EF7-374391CAA6E9}"/>
    <dgm:cxn modelId="{473CBA30-A3F3-437B-87A2-93FB1E4BDE9C}" srcId="{412967AA-8522-4202-9F43-8F7F20AD0E33}" destId="{ABC7F850-D4F0-482F-8034-0309DFD30CA5}" srcOrd="0" destOrd="0" parTransId="{EC671763-1C4E-46CC-AB00-3E174B3EB20B}" sibTransId="{8A82FD0C-6BD5-4A93-BB33-430964F8287B}"/>
    <dgm:cxn modelId="{9AC5AB31-7D7F-4877-A663-C92D0EE5E645}" srcId="{412967AA-8522-4202-9F43-8F7F20AD0E33}" destId="{3066EDF9-3BFF-4F8B-B843-841D9EFED969}" srcOrd="2" destOrd="0" parTransId="{208AC164-BCE5-47AF-8A88-90AA9EA45273}" sibTransId="{CBA8CD69-0E3B-4679-9A72-ADD06F6E76B4}"/>
    <dgm:cxn modelId="{F5E19533-2E66-4261-83BD-DA7433173022}" type="presOf" srcId="{3977D00A-9FB0-47D0-B8E0-7B020ADBC192}" destId="{5D7F8232-C10C-4841-97D0-E8A06415BBA6}" srcOrd="0" destOrd="0" presId="urn:microsoft.com/office/officeart/2005/8/layout/equation2"/>
    <dgm:cxn modelId="{2C279B33-96C8-4054-AEF8-354C5DAC641D}" srcId="{ABC7F850-D4F0-482F-8034-0309DFD30CA5}" destId="{C76AB8B1-A6D7-4B07-AAB5-A5FFA0FB8687}" srcOrd="0" destOrd="0" parTransId="{85687089-3973-453C-BC11-C3714553D9E4}" sibTransId="{C0206147-4B02-4A5E-B346-12E16B46827F}"/>
    <dgm:cxn modelId="{B7328335-91CA-48F0-8E1D-ACE8BA0FB0DF}" type="presOf" srcId="{C76AB8B1-A6D7-4B07-AAB5-A5FFA0FB8687}" destId="{2A667985-D3ED-41C5-91CA-C92CF986298C}" srcOrd="0" destOrd="1" presId="urn:microsoft.com/office/officeart/2005/8/layout/equation2"/>
    <dgm:cxn modelId="{EC30E34F-E0A5-4675-8E86-34A2F22D3796}" srcId="{412967AA-8522-4202-9F43-8F7F20AD0E33}" destId="{3977D00A-9FB0-47D0-B8E0-7B020ADBC192}" srcOrd="1" destOrd="0" parTransId="{70439694-3F21-4E8A-A53B-0B396D93B11F}" sibTransId="{297F9600-ACF6-4202-BC74-053FA4D50D64}"/>
    <dgm:cxn modelId="{BECAF681-5617-464A-ADF4-776208237586}" type="presOf" srcId="{412967AA-8522-4202-9F43-8F7F20AD0E33}" destId="{936E81DB-B7E8-4791-BB9C-BF66AE3F3F8B}" srcOrd="0" destOrd="0" presId="urn:microsoft.com/office/officeart/2005/8/layout/equation2"/>
    <dgm:cxn modelId="{DDA95296-2617-4357-9E88-41F697AAD68C}" type="presOf" srcId="{B8FBC2B1-3D5A-4E81-ACA0-E904A5D6E0AB}" destId="{5D7F8232-C10C-4841-97D0-E8A06415BBA6}" srcOrd="0" destOrd="1" presId="urn:microsoft.com/office/officeart/2005/8/layout/equation2"/>
    <dgm:cxn modelId="{E1A10B9D-3799-4945-9AA3-DC8B99B740FC}" type="presOf" srcId="{3066EDF9-3BFF-4F8B-B843-841D9EFED969}" destId="{1DA70240-867A-4611-99CD-AED78F3B8365}" srcOrd="0" destOrd="0" presId="urn:microsoft.com/office/officeart/2005/8/layout/equation2"/>
    <dgm:cxn modelId="{1938B7BD-85E5-4333-8C4F-7AD5363EC5FC}" type="presOf" srcId="{297F9600-ACF6-4202-BC74-053FA4D50D64}" destId="{99E69875-048C-4766-BD74-9DBD16AC74FF}" srcOrd="0" destOrd="0" presId="urn:microsoft.com/office/officeart/2005/8/layout/equation2"/>
    <dgm:cxn modelId="{C0CD1AE5-B086-4138-92FC-A750D61F3267}" type="presOf" srcId="{ABC7F850-D4F0-482F-8034-0309DFD30CA5}" destId="{2A667985-D3ED-41C5-91CA-C92CF986298C}" srcOrd="0" destOrd="0" presId="urn:microsoft.com/office/officeart/2005/8/layout/equation2"/>
    <dgm:cxn modelId="{B779FD9E-6DEA-42DB-AD88-0650BA21D24B}" type="presParOf" srcId="{936E81DB-B7E8-4791-BB9C-BF66AE3F3F8B}" destId="{C839B074-BF12-4061-B9F5-3B508709A78D}" srcOrd="0" destOrd="0" presId="urn:microsoft.com/office/officeart/2005/8/layout/equation2"/>
    <dgm:cxn modelId="{8E5ED929-9957-43C5-9650-C557E79937BE}" type="presParOf" srcId="{C839B074-BF12-4061-B9F5-3B508709A78D}" destId="{2A667985-D3ED-41C5-91CA-C92CF986298C}" srcOrd="0" destOrd="0" presId="urn:microsoft.com/office/officeart/2005/8/layout/equation2"/>
    <dgm:cxn modelId="{29E45D3E-2B7F-4C86-B45D-70FD8F580BF2}" type="presParOf" srcId="{C839B074-BF12-4061-B9F5-3B508709A78D}" destId="{FE211479-8D9F-41D0-BE9B-C0749B32CC8A}" srcOrd="1" destOrd="0" presId="urn:microsoft.com/office/officeart/2005/8/layout/equation2"/>
    <dgm:cxn modelId="{E59D4C12-7BEF-4392-B160-1BB999B270F8}" type="presParOf" srcId="{C839B074-BF12-4061-B9F5-3B508709A78D}" destId="{7DECA0EE-515D-4E4D-B833-6C7C0139C025}" srcOrd="2" destOrd="0" presId="urn:microsoft.com/office/officeart/2005/8/layout/equation2"/>
    <dgm:cxn modelId="{E4EC9C46-9263-45C0-B962-9ECAD5EA07C2}" type="presParOf" srcId="{C839B074-BF12-4061-B9F5-3B508709A78D}" destId="{C8AE0749-30A8-417D-A171-96A608ACA312}" srcOrd="3" destOrd="0" presId="urn:microsoft.com/office/officeart/2005/8/layout/equation2"/>
    <dgm:cxn modelId="{13667ECB-D59C-46D6-B28E-F7CC981D2D86}" type="presParOf" srcId="{C839B074-BF12-4061-B9F5-3B508709A78D}" destId="{5D7F8232-C10C-4841-97D0-E8A06415BBA6}" srcOrd="4" destOrd="0" presId="urn:microsoft.com/office/officeart/2005/8/layout/equation2"/>
    <dgm:cxn modelId="{D67228C6-C38A-436A-9CF6-43C900773ABE}" type="presParOf" srcId="{936E81DB-B7E8-4791-BB9C-BF66AE3F3F8B}" destId="{99E69875-048C-4766-BD74-9DBD16AC74FF}" srcOrd="1" destOrd="0" presId="urn:microsoft.com/office/officeart/2005/8/layout/equation2"/>
    <dgm:cxn modelId="{DBBC28E1-DC28-434E-BD6C-C3C1422D58A7}" type="presParOf" srcId="{99E69875-048C-4766-BD74-9DBD16AC74FF}" destId="{C51D6AE3-175F-44E9-BF7E-D0603EF9C4A1}" srcOrd="0" destOrd="0" presId="urn:microsoft.com/office/officeart/2005/8/layout/equation2"/>
    <dgm:cxn modelId="{F81B31E7-58B9-4B4D-B2AA-231B3039183D}" type="presParOf" srcId="{936E81DB-B7E8-4791-BB9C-BF66AE3F3F8B}" destId="{1DA70240-867A-4611-99CD-AED78F3B836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372E1-81EF-4831-9254-21A2D6DCC6D8}" type="doc">
      <dgm:prSet loTypeId="urn:microsoft.com/office/officeart/2016/7/layout/VerticalSolidActionList" loCatId="List" qsTypeId="urn:microsoft.com/office/officeart/2005/8/quickstyle/simple1" qsCatId="simple" csTypeId="urn:microsoft.com/office/officeart/2005/8/colors/colorful3" csCatId="colorful" phldr="1"/>
      <dgm:spPr/>
      <dgm:t>
        <a:bodyPr/>
        <a:lstStyle/>
        <a:p>
          <a:endParaRPr lang="en-US"/>
        </a:p>
      </dgm:t>
    </dgm:pt>
    <dgm:pt modelId="{84D4B77B-868F-4201-9004-6ACB6FA93DA3}">
      <dgm:prSet phldrT="[Text]" custT="1"/>
      <dgm:spPr>
        <a:solidFill>
          <a:srgbClr val="A6B08E"/>
        </a:solidFill>
        <a:ln>
          <a:noFill/>
        </a:ln>
      </dgm:spPr>
      <dgm:t>
        <a:bodyPr/>
        <a:lstStyle/>
        <a:p>
          <a:r>
            <a:rPr lang="en-US" sz="1800" b="1" dirty="0">
              <a:latin typeface="Segoe UI" panose="020B0502040204020203" pitchFamily="34" charset="0"/>
              <a:cs typeface="Segoe UI" panose="020B0502040204020203" pitchFamily="34" charset="0"/>
            </a:rPr>
            <a:t>Certainty of Evidence</a:t>
          </a:r>
        </a:p>
      </dgm:t>
    </dgm:pt>
    <dgm:pt modelId="{FB393834-DE72-4CBB-8ABD-D27572538550}" type="parTrans" cxnId="{CE79CE03-9545-4498-B50A-56BB1BBF304A}">
      <dgm:prSet/>
      <dgm:spPr/>
      <dgm:t>
        <a:bodyPr/>
        <a:lstStyle/>
        <a:p>
          <a:endParaRPr lang="en-US" sz="2800">
            <a:latin typeface="Segoe UI" panose="020B0502040204020203" pitchFamily="34" charset="0"/>
            <a:cs typeface="Segoe UI" panose="020B0502040204020203" pitchFamily="34" charset="0"/>
          </a:endParaRPr>
        </a:p>
      </dgm:t>
    </dgm:pt>
    <dgm:pt modelId="{75F010B1-07E4-403A-A364-B71A9A8335AC}" type="sibTrans" cxnId="{CE79CE03-9545-4498-B50A-56BB1BBF304A}">
      <dgm:prSet/>
      <dgm:spPr/>
      <dgm:t>
        <a:bodyPr/>
        <a:lstStyle/>
        <a:p>
          <a:endParaRPr lang="en-US" sz="2800">
            <a:latin typeface="Segoe UI" panose="020B0502040204020203" pitchFamily="34" charset="0"/>
            <a:cs typeface="Segoe UI" panose="020B0502040204020203" pitchFamily="34" charset="0"/>
          </a:endParaRPr>
        </a:p>
      </dgm:t>
    </dgm:pt>
    <dgm:pt modelId="{D8B974A3-74B3-464A-B683-22417802ECE6}">
      <dgm:prSet phldrT="[Text]" custT="1"/>
      <dgm:spPr>
        <a:solidFill>
          <a:srgbClr val="CAD7AF"/>
        </a:solidFill>
        <a:ln>
          <a:noFill/>
        </a:ln>
      </dgm:spPr>
      <dgm:t>
        <a:bodyPr/>
        <a:lstStyle/>
        <a:p>
          <a:r>
            <a:rPr lang="en-US" sz="1600" b="1" dirty="0">
              <a:solidFill>
                <a:schemeClr val="tx1">
                  <a:lumMod val="50000"/>
                  <a:lumOff val="50000"/>
                </a:schemeClr>
              </a:solidFill>
              <a:latin typeface="Segoe UI" panose="020B0502040204020203" pitchFamily="34" charset="0"/>
              <a:cs typeface="Segoe UI" panose="020B0502040204020203" pitchFamily="34" charset="0"/>
            </a:rPr>
            <a:t>Our confidence that the effect estimate is adequate </a:t>
          </a:r>
          <a:r>
            <a:rPr lang="en-US" sz="1600" dirty="0">
              <a:solidFill>
                <a:schemeClr val="tx1">
                  <a:lumMod val="50000"/>
                  <a:lumOff val="50000"/>
                </a:schemeClr>
              </a:solidFill>
              <a:latin typeface="Segoe UI" panose="020B0502040204020203" pitchFamily="34" charset="0"/>
              <a:cs typeface="Segoe UI" panose="020B0502040204020203" pitchFamily="34" charset="0"/>
            </a:rPr>
            <a:t>to support a recommendation (high, moderate, low, very low)</a:t>
          </a:r>
        </a:p>
      </dgm:t>
    </dgm:pt>
    <dgm:pt modelId="{7E028A5B-C6F8-4ADD-8308-87468FE23EEF}" type="parTrans" cxnId="{12B0738D-84A8-4E32-A67E-4998AF39EBCE}">
      <dgm:prSet/>
      <dgm:spPr/>
      <dgm:t>
        <a:bodyPr/>
        <a:lstStyle/>
        <a:p>
          <a:endParaRPr lang="en-US" sz="2800">
            <a:latin typeface="Segoe UI" panose="020B0502040204020203" pitchFamily="34" charset="0"/>
            <a:cs typeface="Segoe UI" panose="020B0502040204020203" pitchFamily="34" charset="0"/>
          </a:endParaRPr>
        </a:p>
      </dgm:t>
    </dgm:pt>
    <dgm:pt modelId="{1868B1AE-D294-4406-B16F-1E30AA0292C3}" type="sibTrans" cxnId="{12B0738D-84A8-4E32-A67E-4998AF39EBCE}">
      <dgm:prSet/>
      <dgm:spPr/>
      <dgm:t>
        <a:bodyPr/>
        <a:lstStyle/>
        <a:p>
          <a:endParaRPr lang="en-US" sz="2800">
            <a:latin typeface="Segoe UI" panose="020B0502040204020203" pitchFamily="34" charset="0"/>
            <a:cs typeface="Segoe UI" panose="020B0502040204020203" pitchFamily="34" charset="0"/>
          </a:endParaRPr>
        </a:p>
      </dgm:t>
    </dgm:pt>
    <dgm:pt modelId="{22A5AE1A-CC00-4D4F-95A0-0BE723D65868}">
      <dgm:prSet phldrT="[Text]" custT="1"/>
      <dgm:spPr>
        <a:solidFill>
          <a:srgbClr val="CAD7AF"/>
        </a:solidFill>
        <a:ln>
          <a:noFill/>
        </a:ln>
      </dgm:spPr>
      <dgm:t>
        <a:bodyPr/>
        <a:lstStyle/>
        <a:p>
          <a:r>
            <a:rPr lang="en-US" sz="1600" dirty="0">
              <a:solidFill>
                <a:schemeClr val="tx1">
                  <a:lumMod val="50000"/>
                  <a:lumOff val="50000"/>
                </a:schemeClr>
              </a:solidFill>
              <a:latin typeface="Segoe UI" panose="020B0502040204020203" pitchFamily="34" charset="0"/>
              <a:cs typeface="Segoe UI" panose="020B0502040204020203" pitchFamily="34" charset="0"/>
            </a:rPr>
            <a:t>Reflects strengths and limitations of the evidence (study design, risk of bias, imprecision, inconsistency, indirectness, publication bias)</a:t>
          </a:r>
        </a:p>
      </dgm:t>
    </dgm:pt>
    <dgm:pt modelId="{18238F1B-97AC-44F6-89E0-3BA6CA661280}" type="parTrans" cxnId="{C204CB84-9C72-4249-9DCC-965E45E40D64}">
      <dgm:prSet/>
      <dgm:spPr/>
      <dgm:t>
        <a:bodyPr/>
        <a:lstStyle/>
        <a:p>
          <a:endParaRPr lang="en-US" sz="2800">
            <a:latin typeface="Segoe UI" panose="020B0502040204020203" pitchFamily="34" charset="0"/>
            <a:cs typeface="Segoe UI" panose="020B0502040204020203" pitchFamily="34" charset="0"/>
          </a:endParaRPr>
        </a:p>
      </dgm:t>
    </dgm:pt>
    <dgm:pt modelId="{54159EA6-B540-45AB-ADC8-ED1623DAA910}" type="sibTrans" cxnId="{C204CB84-9C72-4249-9DCC-965E45E40D64}">
      <dgm:prSet/>
      <dgm:spPr/>
      <dgm:t>
        <a:bodyPr/>
        <a:lstStyle/>
        <a:p>
          <a:endParaRPr lang="en-US" sz="2800">
            <a:latin typeface="Segoe UI" panose="020B0502040204020203" pitchFamily="34" charset="0"/>
            <a:cs typeface="Segoe UI" panose="020B0502040204020203" pitchFamily="34" charset="0"/>
          </a:endParaRPr>
        </a:p>
      </dgm:t>
    </dgm:pt>
    <dgm:pt modelId="{AAFBCC82-8CA0-4BAA-AAB1-F6B31423488A}">
      <dgm:prSet phldrT="[Text]" custT="1"/>
      <dgm:spPr>
        <a:solidFill>
          <a:srgbClr val="9793A1"/>
        </a:solidFill>
        <a:ln>
          <a:noFill/>
        </a:ln>
      </dgm:spPr>
      <dgm:t>
        <a:bodyPr/>
        <a:lstStyle/>
        <a:p>
          <a:r>
            <a:rPr lang="en-US" sz="1800" b="1" dirty="0">
              <a:latin typeface="Segoe UI" panose="020B0502040204020203" pitchFamily="34" charset="0"/>
              <a:cs typeface="Segoe UI" panose="020B0502040204020203" pitchFamily="34" charset="0"/>
            </a:rPr>
            <a:t>Strength of Recommendation</a:t>
          </a:r>
        </a:p>
      </dgm:t>
    </dgm:pt>
    <dgm:pt modelId="{068962BC-9B4A-4BE6-9DA4-081EB3434747}" type="parTrans" cxnId="{3995385D-FEDF-4E88-AC3D-19A586B70E25}">
      <dgm:prSet/>
      <dgm:spPr/>
      <dgm:t>
        <a:bodyPr/>
        <a:lstStyle/>
        <a:p>
          <a:endParaRPr lang="en-US" sz="2800">
            <a:latin typeface="Segoe UI" panose="020B0502040204020203" pitchFamily="34" charset="0"/>
            <a:cs typeface="Segoe UI" panose="020B0502040204020203" pitchFamily="34" charset="0"/>
          </a:endParaRPr>
        </a:p>
      </dgm:t>
    </dgm:pt>
    <dgm:pt modelId="{2DC6F8C5-8BCC-4A05-BD5A-F27E93E34342}" type="sibTrans" cxnId="{3995385D-FEDF-4E88-AC3D-19A586B70E25}">
      <dgm:prSet/>
      <dgm:spPr/>
      <dgm:t>
        <a:bodyPr/>
        <a:lstStyle/>
        <a:p>
          <a:endParaRPr lang="en-US" sz="2800">
            <a:latin typeface="Segoe UI" panose="020B0502040204020203" pitchFamily="34" charset="0"/>
            <a:cs typeface="Segoe UI" panose="020B0502040204020203" pitchFamily="34" charset="0"/>
          </a:endParaRPr>
        </a:p>
      </dgm:t>
    </dgm:pt>
    <dgm:pt modelId="{E0F5AD33-507F-4F27-9E50-C6A59CD404B9}">
      <dgm:prSet phldrT="[Text]" custT="1"/>
      <dgm:spPr>
        <a:solidFill>
          <a:srgbClr val="C8C3D5">
            <a:alpha val="90000"/>
          </a:srgbClr>
        </a:solidFill>
        <a:ln>
          <a:noFill/>
        </a:ln>
      </dgm:spPr>
      <dgm:t>
        <a:bodyPr/>
        <a:lstStyle/>
        <a:p>
          <a:r>
            <a:rPr lang="en-US" sz="1600" b="1" dirty="0">
              <a:solidFill>
                <a:schemeClr val="tx1">
                  <a:lumMod val="50000"/>
                  <a:lumOff val="50000"/>
                </a:schemeClr>
              </a:solidFill>
              <a:latin typeface="Segoe UI" panose="020B0502040204020203" pitchFamily="34" charset="0"/>
              <a:cs typeface="Segoe UI" panose="020B0502040204020203" pitchFamily="34" charset="0"/>
            </a:rPr>
            <a:t>Extent to which we can be confident </a:t>
          </a:r>
          <a:r>
            <a:rPr lang="en-US" sz="1600" dirty="0">
              <a:solidFill>
                <a:schemeClr val="tx1">
                  <a:lumMod val="50000"/>
                  <a:lumOff val="50000"/>
                </a:schemeClr>
              </a:solidFill>
              <a:latin typeface="Segoe UI" panose="020B0502040204020203" pitchFamily="34" charset="0"/>
              <a:cs typeface="Segoe UI" panose="020B0502040204020203" pitchFamily="34" charset="0"/>
            </a:rPr>
            <a:t>that the desirable effects of an intervention outweigh its undesirable effects</a:t>
          </a:r>
        </a:p>
      </dgm:t>
    </dgm:pt>
    <dgm:pt modelId="{EBA16F7B-C8E9-4CF3-BDF1-70EDDE1163F4}" type="parTrans" cxnId="{882BF54B-4763-4266-A37E-F0B33A2C8AD7}">
      <dgm:prSet/>
      <dgm:spPr/>
      <dgm:t>
        <a:bodyPr/>
        <a:lstStyle/>
        <a:p>
          <a:endParaRPr lang="en-US" sz="2800">
            <a:latin typeface="Segoe UI" panose="020B0502040204020203" pitchFamily="34" charset="0"/>
            <a:cs typeface="Segoe UI" panose="020B0502040204020203" pitchFamily="34" charset="0"/>
          </a:endParaRPr>
        </a:p>
      </dgm:t>
    </dgm:pt>
    <dgm:pt modelId="{86B79676-ADEB-4171-B1D3-DBC284A0E849}" type="sibTrans" cxnId="{882BF54B-4763-4266-A37E-F0B33A2C8AD7}">
      <dgm:prSet/>
      <dgm:spPr/>
      <dgm:t>
        <a:bodyPr/>
        <a:lstStyle/>
        <a:p>
          <a:endParaRPr lang="en-US" sz="2800">
            <a:latin typeface="Segoe UI" panose="020B0502040204020203" pitchFamily="34" charset="0"/>
            <a:cs typeface="Segoe UI" panose="020B0502040204020203" pitchFamily="34" charset="0"/>
          </a:endParaRPr>
        </a:p>
      </dgm:t>
    </dgm:pt>
    <dgm:pt modelId="{F61ABD5E-9CFE-4B42-9644-43882AC6F650}">
      <dgm:prSet phldrT="[Text]" custT="1"/>
      <dgm:spPr>
        <a:solidFill>
          <a:srgbClr val="C8C3D5">
            <a:alpha val="90000"/>
          </a:srgbClr>
        </a:solidFill>
        <a:ln>
          <a:noFill/>
        </a:ln>
      </dgm:spPr>
      <dgm:t>
        <a:bodyPr/>
        <a:lstStyle/>
        <a:p>
          <a:r>
            <a:rPr lang="en-US" sz="1600" dirty="0">
              <a:solidFill>
                <a:schemeClr val="tx1">
                  <a:lumMod val="50000"/>
                  <a:lumOff val="50000"/>
                </a:schemeClr>
              </a:solidFill>
              <a:latin typeface="Segoe UI" panose="020B0502040204020203" pitchFamily="34" charset="0"/>
              <a:cs typeface="Segoe UI" panose="020B0502040204020203" pitchFamily="34" charset="0"/>
            </a:rPr>
            <a:t>Categorized as strong or conditional</a:t>
          </a:r>
        </a:p>
      </dgm:t>
    </dgm:pt>
    <dgm:pt modelId="{29707373-27BB-4C2D-AACE-9174E5521A1B}" type="parTrans" cxnId="{0066E863-4895-46B6-90D3-7FB30FC3A57A}">
      <dgm:prSet/>
      <dgm:spPr/>
      <dgm:t>
        <a:bodyPr/>
        <a:lstStyle/>
        <a:p>
          <a:endParaRPr lang="en-US" sz="2800">
            <a:latin typeface="Segoe UI" panose="020B0502040204020203" pitchFamily="34" charset="0"/>
            <a:cs typeface="Segoe UI" panose="020B0502040204020203" pitchFamily="34" charset="0"/>
          </a:endParaRPr>
        </a:p>
      </dgm:t>
    </dgm:pt>
    <dgm:pt modelId="{66DBDDEA-52E2-42DA-8BEB-286961920D74}" type="sibTrans" cxnId="{0066E863-4895-46B6-90D3-7FB30FC3A57A}">
      <dgm:prSet/>
      <dgm:spPr/>
      <dgm:t>
        <a:bodyPr/>
        <a:lstStyle/>
        <a:p>
          <a:endParaRPr lang="en-US" sz="2800">
            <a:latin typeface="Segoe UI" panose="020B0502040204020203" pitchFamily="34" charset="0"/>
            <a:cs typeface="Segoe UI" panose="020B0502040204020203" pitchFamily="34" charset="0"/>
          </a:endParaRPr>
        </a:p>
      </dgm:t>
    </dgm:pt>
    <dgm:pt modelId="{FC3CF89C-26DC-4BA7-93FC-811765AD64ED}" type="pres">
      <dgm:prSet presAssocID="{0AF372E1-81EF-4831-9254-21A2D6DCC6D8}" presName="Name0" presStyleCnt="0">
        <dgm:presLayoutVars>
          <dgm:dir/>
          <dgm:animLvl val="lvl"/>
          <dgm:resizeHandles val="exact"/>
        </dgm:presLayoutVars>
      </dgm:prSet>
      <dgm:spPr/>
    </dgm:pt>
    <dgm:pt modelId="{288DC116-7BD1-4156-895A-91210C92E5ED}" type="pres">
      <dgm:prSet presAssocID="{84D4B77B-868F-4201-9004-6ACB6FA93DA3}" presName="linNode" presStyleCnt="0"/>
      <dgm:spPr/>
    </dgm:pt>
    <dgm:pt modelId="{7129CDB6-6771-4787-857E-4E8C168B1BC0}" type="pres">
      <dgm:prSet presAssocID="{84D4B77B-868F-4201-9004-6ACB6FA93DA3}" presName="parentText" presStyleLbl="alignNode1" presStyleIdx="0" presStyleCnt="2" custScaleX="116585">
        <dgm:presLayoutVars>
          <dgm:chMax val="1"/>
          <dgm:bulletEnabled/>
        </dgm:presLayoutVars>
      </dgm:prSet>
      <dgm:spPr/>
    </dgm:pt>
    <dgm:pt modelId="{CC082580-7B9F-42E8-BE7D-AF3B9A0075C4}" type="pres">
      <dgm:prSet presAssocID="{84D4B77B-868F-4201-9004-6ACB6FA93DA3}" presName="descendantText" presStyleLbl="alignAccFollowNode1" presStyleIdx="0" presStyleCnt="2">
        <dgm:presLayoutVars>
          <dgm:bulletEnabled/>
        </dgm:presLayoutVars>
      </dgm:prSet>
      <dgm:spPr/>
    </dgm:pt>
    <dgm:pt modelId="{C10FB22B-5C9A-42B5-836A-220F6B6D44C7}" type="pres">
      <dgm:prSet presAssocID="{75F010B1-07E4-403A-A364-B71A9A8335AC}" presName="sp" presStyleCnt="0"/>
      <dgm:spPr/>
    </dgm:pt>
    <dgm:pt modelId="{83846709-57BF-4982-8686-CF05B830D21A}" type="pres">
      <dgm:prSet presAssocID="{AAFBCC82-8CA0-4BAA-AAB1-F6B31423488A}" presName="linNode" presStyleCnt="0"/>
      <dgm:spPr/>
    </dgm:pt>
    <dgm:pt modelId="{2A507BB5-BC0E-4275-8E6C-DFF483F00213}" type="pres">
      <dgm:prSet presAssocID="{AAFBCC82-8CA0-4BAA-AAB1-F6B31423488A}" presName="parentText" presStyleLbl="alignNode1" presStyleIdx="1" presStyleCnt="2" custScaleX="116038">
        <dgm:presLayoutVars>
          <dgm:chMax val="1"/>
          <dgm:bulletEnabled/>
        </dgm:presLayoutVars>
      </dgm:prSet>
      <dgm:spPr/>
    </dgm:pt>
    <dgm:pt modelId="{6B1F00A6-FC9F-4052-8B66-902459C16CBE}" type="pres">
      <dgm:prSet presAssocID="{AAFBCC82-8CA0-4BAA-AAB1-F6B31423488A}" presName="descendantText" presStyleLbl="alignAccFollowNode1" presStyleIdx="1" presStyleCnt="2">
        <dgm:presLayoutVars>
          <dgm:bulletEnabled/>
        </dgm:presLayoutVars>
      </dgm:prSet>
      <dgm:spPr/>
    </dgm:pt>
  </dgm:ptLst>
  <dgm:cxnLst>
    <dgm:cxn modelId="{CE79CE03-9545-4498-B50A-56BB1BBF304A}" srcId="{0AF372E1-81EF-4831-9254-21A2D6DCC6D8}" destId="{84D4B77B-868F-4201-9004-6ACB6FA93DA3}" srcOrd="0" destOrd="0" parTransId="{FB393834-DE72-4CBB-8ABD-D27572538550}" sibTransId="{75F010B1-07E4-403A-A364-B71A9A8335AC}"/>
    <dgm:cxn modelId="{21EB981B-BB60-41F0-BAD4-1DCA0E896048}" type="presOf" srcId="{F61ABD5E-9CFE-4B42-9644-43882AC6F650}" destId="{6B1F00A6-FC9F-4052-8B66-902459C16CBE}" srcOrd="0" destOrd="1" presId="urn:microsoft.com/office/officeart/2016/7/layout/VerticalSolidActionList"/>
    <dgm:cxn modelId="{C71F8D39-C17C-4B4E-B118-E7B4B85AA3DA}" type="presOf" srcId="{AAFBCC82-8CA0-4BAA-AAB1-F6B31423488A}" destId="{2A507BB5-BC0E-4275-8E6C-DFF483F00213}" srcOrd="0" destOrd="0" presId="urn:microsoft.com/office/officeart/2016/7/layout/VerticalSolidActionList"/>
    <dgm:cxn modelId="{3995385D-FEDF-4E88-AC3D-19A586B70E25}" srcId="{0AF372E1-81EF-4831-9254-21A2D6DCC6D8}" destId="{AAFBCC82-8CA0-4BAA-AAB1-F6B31423488A}" srcOrd="1" destOrd="0" parTransId="{068962BC-9B4A-4BE6-9DA4-081EB3434747}" sibTransId="{2DC6F8C5-8BCC-4A05-BD5A-F27E93E34342}"/>
    <dgm:cxn modelId="{06C84161-FFE2-4BF4-9118-B0008468353A}" type="presOf" srcId="{E0F5AD33-507F-4F27-9E50-C6A59CD404B9}" destId="{6B1F00A6-FC9F-4052-8B66-902459C16CBE}" srcOrd="0" destOrd="0" presId="urn:microsoft.com/office/officeart/2016/7/layout/VerticalSolidActionList"/>
    <dgm:cxn modelId="{0066E863-4895-46B6-90D3-7FB30FC3A57A}" srcId="{AAFBCC82-8CA0-4BAA-AAB1-F6B31423488A}" destId="{F61ABD5E-9CFE-4B42-9644-43882AC6F650}" srcOrd="1" destOrd="0" parTransId="{29707373-27BB-4C2D-AACE-9174E5521A1B}" sibTransId="{66DBDDEA-52E2-42DA-8BEB-286961920D74}"/>
    <dgm:cxn modelId="{88B1AA66-661C-41DF-8386-7535F3309CA5}" type="presOf" srcId="{0AF372E1-81EF-4831-9254-21A2D6DCC6D8}" destId="{FC3CF89C-26DC-4BA7-93FC-811765AD64ED}" srcOrd="0" destOrd="0" presId="urn:microsoft.com/office/officeart/2016/7/layout/VerticalSolidActionList"/>
    <dgm:cxn modelId="{882BF54B-4763-4266-A37E-F0B33A2C8AD7}" srcId="{AAFBCC82-8CA0-4BAA-AAB1-F6B31423488A}" destId="{E0F5AD33-507F-4F27-9E50-C6A59CD404B9}" srcOrd="0" destOrd="0" parTransId="{EBA16F7B-C8E9-4CF3-BDF1-70EDDE1163F4}" sibTransId="{86B79676-ADEB-4171-B1D3-DBC284A0E849}"/>
    <dgm:cxn modelId="{9D847774-8784-4A33-96C1-329386F3277D}" type="presOf" srcId="{D8B974A3-74B3-464A-B683-22417802ECE6}" destId="{CC082580-7B9F-42E8-BE7D-AF3B9A0075C4}" srcOrd="0" destOrd="0" presId="urn:microsoft.com/office/officeart/2016/7/layout/VerticalSolidActionList"/>
    <dgm:cxn modelId="{C204CB84-9C72-4249-9DCC-965E45E40D64}" srcId="{84D4B77B-868F-4201-9004-6ACB6FA93DA3}" destId="{22A5AE1A-CC00-4D4F-95A0-0BE723D65868}" srcOrd="1" destOrd="0" parTransId="{18238F1B-97AC-44F6-89E0-3BA6CA661280}" sibTransId="{54159EA6-B540-45AB-ADC8-ED1623DAA910}"/>
    <dgm:cxn modelId="{12B0738D-84A8-4E32-A67E-4998AF39EBCE}" srcId="{84D4B77B-868F-4201-9004-6ACB6FA93DA3}" destId="{D8B974A3-74B3-464A-B683-22417802ECE6}" srcOrd="0" destOrd="0" parTransId="{7E028A5B-C6F8-4ADD-8308-87468FE23EEF}" sibTransId="{1868B1AE-D294-4406-B16F-1E30AA0292C3}"/>
    <dgm:cxn modelId="{20FC6BB8-C56E-4F17-8326-C79FE95851E7}" type="presOf" srcId="{22A5AE1A-CC00-4D4F-95A0-0BE723D65868}" destId="{CC082580-7B9F-42E8-BE7D-AF3B9A0075C4}" srcOrd="0" destOrd="1" presId="urn:microsoft.com/office/officeart/2016/7/layout/VerticalSolidActionList"/>
    <dgm:cxn modelId="{AB22F2F5-0FDA-44DC-9AFE-FD27437C7101}" type="presOf" srcId="{84D4B77B-868F-4201-9004-6ACB6FA93DA3}" destId="{7129CDB6-6771-4787-857E-4E8C168B1BC0}" srcOrd="0" destOrd="0" presId="urn:microsoft.com/office/officeart/2016/7/layout/VerticalSolidActionList"/>
    <dgm:cxn modelId="{03D02F99-6725-476B-BA06-E741BBC4B828}" type="presParOf" srcId="{FC3CF89C-26DC-4BA7-93FC-811765AD64ED}" destId="{288DC116-7BD1-4156-895A-91210C92E5ED}" srcOrd="0" destOrd="0" presId="urn:microsoft.com/office/officeart/2016/7/layout/VerticalSolidActionList"/>
    <dgm:cxn modelId="{7B0597C4-40A6-4EDD-B0C0-34916B5EDDA2}" type="presParOf" srcId="{288DC116-7BD1-4156-895A-91210C92E5ED}" destId="{7129CDB6-6771-4787-857E-4E8C168B1BC0}" srcOrd="0" destOrd="0" presId="urn:microsoft.com/office/officeart/2016/7/layout/VerticalSolidActionList"/>
    <dgm:cxn modelId="{FA8E511B-1D9A-48AA-87F6-57DD30A5FD4A}" type="presParOf" srcId="{288DC116-7BD1-4156-895A-91210C92E5ED}" destId="{CC082580-7B9F-42E8-BE7D-AF3B9A0075C4}" srcOrd="1" destOrd="0" presId="urn:microsoft.com/office/officeart/2016/7/layout/VerticalSolidActionList"/>
    <dgm:cxn modelId="{B592A955-0594-4EDB-8719-2CC5BB847E9C}" type="presParOf" srcId="{FC3CF89C-26DC-4BA7-93FC-811765AD64ED}" destId="{C10FB22B-5C9A-42B5-836A-220F6B6D44C7}" srcOrd="1" destOrd="0" presId="urn:microsoft.com/office/officeart/2016/7/layout/VerticalSolidActionList"/>
    <dgm:cxn modelId="{86A3208D-2B32-4635-86B0-1B9D1C343520}" type="presParOf" srcId="{FC3CF89C-26DC-4BA7-93FC-811765AD64ED}" destId="{83846709-57BF-4982-8686-CF05B830D21A}" srcOrd="2" destOrd="0" presId="urn:microsoft.com/office/officeart/2016/7/layout/VerticalSolidActionList"/>
    <dgm:cxn modelId="{BC6F2675-0DF7-4AD2-84A8-DDBC84981CE5}" type="presParOf" srcId="{83846709-57BF-4982-8686-CF05B830D21A}" destId="{2A507BB5-BC0E-4275-8E6C-DFF483F00213}" srcOrd="0" destOrd="0" presId="urn:microsoft.com/office/officeart/2016/7/layout/VerticalSolidActionList"/>
    <dgm:cxn modelId="{E1E9FA03-E415-49B2-BAF3-6BCF2163FCE3}" type="presParOf" srcId="{83846709-57BF-4982-8686-CF05B830D21A}" destId="{6B1F00A6-FC9F-4052-8B66-902459C16CBE}" srcOrd="1" destOrd="0" presId="urn:microsoft.com/office/officeart/2016/7/layout/VerticalSolidActionList"/>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A1F035-43A2-49C6-991D-5BE72DD2CA5B}"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CA"/>
        </a:p>
      </dgm:t>
    </dgm:pt>
    <dgm:pt modelId="{D666F27A-DA95-4FFF-A1E7-DCABDAB11428}">
      <dgm:prSet phldrT="[Text]" custT="1"/>
      <dgm:spPr>
        <a:solidFill>
          <a:srgbClr val="A6B08E"/>
        </a:solidFill>
        <a:ln>
          <a:noFill/>
        </a:ln>
      </dgm:spPr>
      <dgm:t>
        <a:bodyPr/>
        <a:lstStyle/>
        <a:p>
          <a:r>
            <a:rPr lang="en-CA" sz="2000" b="1" dirty="0">
              <a:latin typeface="Segoe UI" panose="020B0502040204020203" pitchFamily="34" charset="0"/>
              <a:cs typeface="Segoe UI" panose="020B0502040204020203" pitchFamily="34" charset="0"/>
            </a:rPr>
            <a:t>Limitations</a:t>
          </a:r>
        </a:p>
      </dgm:t>
    </dgm:pt>
    <dgm:pt modelId="{D46361D5-0EF6-4C16-8DFF-997C84A90F62}" type="parTrans" cxnId="{EB46DE10-24D8-41C4-9CAF-73C4E3289DFA}">
      <dgm:prSet/>
      <dgm:spPr/>
      <dgm:t>
        <a:bodyPr/>
        <a:lstStyle/>
        <a:p>
          <a:endParaRPr lang="en-CA">
            <a:latin typeface="Tenorite" panose="00000500000000000000" pitchFamily="2" charset="0"/>
            <a:cs typeface="Segoe UI" panose="020B0502040204020203" pitchFamily="34" charset="0"/>
          </a:endParaRPr>
        </a:p>
      </dgm:t>
    </dgm:pt>
    <dgm:pt modelId="{11B400EA-F66C-4E70-9521-2983D6AF7971}" type="sibTrans" cxnId="{EB46DE10-24D8-41C4-9CAF-73C4E3289DFA}">
      <dgm:prSet/>
      <dgm:spPr/>
      <dgm:t>
        <a:bodyPr/>
        <a:lstStyle/>
        <a:p>
          <a:endParaRPr lang="en-CA">
            <a:latin typeface="Tenorite" panose="00000500000000000000" pitchFamily="2" charset="0"/>
            <a:cs typeface="Segoe UI" panose="020B0502040204020203" pitchFamily="34" charset="0"/>
          </a:endParaRPr>
        </a:p>
      </dgm:t>
    </dgm:pt>
    <dgm:pt modelId="{794A9F9A-4762-4359-831C-368F1E55A7C4}">
      <dgm:prSet phldrT="[Tex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Many small studies, few RCTs</a:t>
          </a:r>
        </a:p>
      </dgm:t>
    </dgm:pt>
    <dgm:pt modelId="{10C7A8A4-8367-4F72-988A-8A1B7AFA757D}" type="parTrans" cxnId="{CCB4C69D-3877-4CF9-BCA1-412DEB8B4492}">
      <dgm:prSet/>
      <dgm:spPr/>
      <dgm:t>
        <a:bodyPr/>
        <a:lstStyle/>
        <a:p>
          <a:endParaRPr lang="en-CA">
            <a:latin typeface="Tenorite" panose="00000500000000000000" pitchFamily="2" charset="0"/>
            <a:cs typeface="Segoe UI" panose="020B0502040204020203" pitchFamily="34" charset="0"/>
          </a:endParaRPr>
        </a:p>
      </dgm:t>
    </dgm:pt>
    <dgm:pt modelId="{34C5658D-0320-4F66-A71E-1D359439F02C}" type="sibTrans" cxnId="{CCB4C69D-3877-4CF9-BCA1-412DEB8B4492}">
      <dgm:prSet/>
      <dgm:spPr/>
      <dgm:t>
        <a:bodyPr/>
        <a:lstStyle/>
        <a:p>
          <a:endParaRPr lang="en-CA">
            <a:latin typeface="Tenorite" panose="00000500000000000000" pitchFamily="2" charset="0"/>
            <a:cs typeface="Segoe UI" panose="020B0502040204020203" pitchFamily="34" charset="0"/>
          </a:endParaRPr>
        </a:p>
      </dgm:t>
    </dgm:pt>
    <dgm:pt modelId="{3A0B9DBE-F73D-4713-8C1B-3DF35F6E3846}">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Most have high likelihood of bias</a:t>
          </a:r>
        </a:p>
      </dgm:t>
    </dgm:pt>
    <dgm:pt modelId="{CC757577-E94C-4157-A91D-1B836FB5AB10}" type="parTrans" cxnId="{3D1E4391-E29B-495A-B8B8-D977389EC7AE}">
      <dgm:prSet/>
      <dgm:spPr/>
      <dgm:t>
        <a:bodyPr/>
        <a:lstStyle/>
        <a:p>
          <a:endParaRPr lang="en-CA">
            <a:latin typeface="Tenorite" panose="00000500000000000000" pitchFamily="2" charset="0"/>
            <a:cs typeface="Segoe UI" panose="020B0502040204020203" pitchFamily="34" charset="0"/>
          </a:endParaRPr>
        </a:p>
      </dgm:t>
    </dgm:pt>
    <dgm:pt modelId="{5C91796A-3BED-4349-8979-3A2E0A114E7A}" type="sibTrans" cxnId="{3D1E4391-E29B-495A-B8B8-D977389EC7AE}">
      <dgm:prSet/>
      <dgm:spPr/>
      <dgm:t>
        <a:bodyPr/>
        <a:lstStyle/>
        <a:p>
          <a:endParaRPr lang="en-CA">
            <a:latin typeface="Tenorite" panose="00000500000000000000" pitchFamily="2" charset="0"/>
            <a:cs typeface="Segoe UI" panose="020B0502040204020203" pitchFamily="34" charset="0"/>
          </a:endParaRPr>
        </a:p>
      </dgm:t>
    </dgm:pt>
    <dgm:pt modelId="{491EC342-55F7-4774-A850-971330B62F78}">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Differences/challenges in diagnosis (e.g. screening vs. symptomatic)</a:t>
          </a:r>
        </a:p>
      </dgm:t>
    </dgm:pt>
    <dgm:pt modelId="{EA11A298-5604-4CB6-8B70-A1FA25DE1CA1}" type="parTrans" cxnId="{ED4471A1-38A3-48A6-BAE9-77B55AE3BCF1}">
      <dgm:prSet/>
      <dgm:spPr/>
      <dgm:t>
        <a:bodyPr/>
        <a:lstStyle/>
        <a:p>
          <a:endParaRPr lang="en-CA">
            <a:latin typeface="Tenorite" panose="00000500000000000000" pitchFamily="2" charset="0"/>
            <a:cs typeface="Segoe UI" panose="020B0502040204020203" pitchFamily="34" charset="0"/>
          </a:endParaRPr>
        </a:p>
      </dgm:t>
    </dgm:pt>
    <dgm:pt modelId="{D391C183-8997-4A8C-835A-F468A07E3FB1}" type="sibTrans" cxnId="{ED4471A1-38A3-48A6-BAE9-77B55AE3BCF1}">
      <dgm:prSet/>
      <dgm:spPr/>
      <dgm:t>
        <a:bodyPr/>
        <a:lstStyle/>
        <a:p>
          <a:endParaRPr lang="en-CA">
            <a:latin typeface="Tenorite" panose="00000500000000000000" pitchFamily="2" charset="0"/>
            <a:cs typeface="Segoe UI" panose="020B0502040204020203" pitchFamily="34" charset="0"/>
          </a:endParaRPr>
        </a:p>
      </dgm:t>
    </dgm:pt>
    <dgm:pt modelId="{CC475041-F92E-4D5D-8750-23705184DFB5}">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Definition of VTE (e.g. proximal vs. distal)</a:t>
          </a:r>
        </a:p>
      </dgm:t>
    </dgm:pt>
    <dgm:pt modelId="{2B805BE1-BB80-498C-8EAE-348A4DDC6066}" type="parTrans" cxnId="{6F9BCA8B-0F2A-41AF-AD0D-59B77518480C}">
      <dgm:prSet/>
      <dgm:spPr/>
      <dgm:t>
        <a:bodyPr/>
        <a:lstStyle/>
        <a:p>
          <a:endParaRPr lang="en-CA">
            <a:latin typeface="Tenorite" panose="00000500000000000000" pitchFamily="2" charset="0"/>
            <a:cs typeface="Segoe UI" panose="020B0502040204020203" pitchFamily="34" charset="0"/>
          </a:endParaRPr>
        </a:p>
      </dgm:t>
    </dgm:pt>
    <dgm:pt modelId="{85240A90-9CE1-4000-97E8-A0187901601A}" type="sibTrans" cxnId="{6F9BCA8B-0F2A-41AF-AD0D-59B77518480C}">
      <dgm:prSet/>
      <dgm:spPr/>
      <dgm:t>
        <a:bodyPr/>
        <a:lstStyle/>
        <a:p>
          <a:endParaRPr lang="en-CA">
            <a:latin typeface="Tenorite" panose="00000500000000000000" pitchFamily="2" charset="0"/>
            <a:cs typeface="Segoe UI" panose="020B0502040204020203" pitchFamily="34" charset="0"/>
          </a:endParaRPr>
        </a:p>
      </dgm:t>
    </dgm:pt>
    <dgm:pt modelId="{772C87F3-5096-474E-9AF0-8AA7CA4400A0}">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Different prophylaxis strategies</a:t>
          </a:r>
        </a:p>
      </dgm:t>
    </dgm:pt>
    <dgm:pt modelId="{1E757176-D72C-4BB1-A8A8-AB1BC235FAAD}" type="parTrans" cxnId="{65745C1F-123E-4209-9917-25E91B74D09A}">
      <dgm:prSet/>
      <dgm:spPr/>
      <dgm:t>
        <a:bodyPr/>
        <a:lstStyle/>
        <a:p>
          <a:endParaRPr lang="en-CA">
            <a:latin typeface="Tenorite" panose="00000500000000000000" pitchFamily="2" charset="0"/>
          </a:endParaRPr>
        </a:p>
      </dgm:t>
    </dgm:pt>
    <dgm:pt modelId="{1030E5B9-8775-4D22-9C98-EB24B1D32CC6}" type="sibTrans" cxnId="{65745C1F-123E-4209-9917-25E91B74D09A}">
      <dgm:prSet/>
      <dgm:spPr/>
      <dgm:t>
        <a:bodyPr/>
        <a:lstStyle/>
        <a:p>
          <a:endParaRPr lang="en-CA">
            <a:latin typeface="Tenorite" panose="00000500000000000000" pitchFamily="2" charset="0"/>
          </a:endParaRPr>
        </a:p>
      </dgm:t>
    </dgm:pt>
    <dgm:pt modelId="{47583D60-5496-4DA9-B0D3-07976C748699}">
      <dgm:prSet custT="1"/>
      <dgm:spPr>
        <a:solidFill>
          <a:srgbClr val="CAD7AF">
            <a:alpha val="90000"/>
          </a:srgbClr>
        </a:solidFill>
        <a:ln>
          <a:noFill/>
        </a:ln>
      </dgm:spPr>
      <dgm:t>
        <a:body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New variants and treatments over time</a:t>
          </a:r>
        </a:p>
      </dgm:t>
    </dgm:pt>
    <dgm:pt modelId="{5CBE44BD-1227-4E94-A561-0B6292A2F38A}" type="parTrans" cxnId="{7724BA98-1ED7-4E1A-AB68-CB354286E355}">
      <dgm:prSet/>
      <dgm:spPr/>
      <dgm:t>
        <a:bodyPr/>
        <a:lstStyle/>
        <a:p>
          <a:endParaRPr lang="en-CA"/>
        </a:p>
      </dgm:t>
    </dgm:pt>
    <dgm:pt modelId="{40D2DB4D-0305-4717-B703-1270C64084AB}" type="sibTrans" cxnId="{7724BA98-1ED7-4E1A-AB68-CB354286E355}">
      <dgm:prSet/>
      <dgm:spPr/>
      <dgm:t>
        <a:bodyPr/>
        <a:lstStyle/>
        <a:p>
          <a:endParaRPr lang="en-CA"/>
        </a:p>
      </dgm:t>
    </dgm:pt>
    <dgm:pt modelId="{77FA03A4-4851-47AB-A9C8-60D719BE68CD}" type="pres">
      <dgm:prSet presAssocID="{18A1F035-43A2-49C6-991D-5BE72DD2CA5B}" presName="Name0" presStyleCnt="0">
        <dgm:presLayoutVars>
          <dgm:dir/>
          <dgm:animLvl val="lvl"/>
          <dgm:resizeHandles val="exact"/>
        </dgm:presLayoutVars>
      </dgm:prSet>
      <dgm:spPr/>
    </dgm:pt>
    <dgm:pt modelId="{3D4C19E2-3AF9-4930-B323-ACE574E2D5EC}" type="pres">
      <dgm:prSet presAssocID="{D666F27A-DA95-4FFF-A1E7-DCABDAB11428}" presName="composite" presStyleCnt="0"/>
      <dgm:spPr/>
    </dgm:pt>
    <dgm:pt modelId="{96C2210D-88BD-4F02-A5EF-B98CBE750752}" type="pres">
      <dgm:prSet presAssocID="{D666F27A-DA95-4FFF-A1E7-DCABDAB11428}" presName="parTx" presStyleLbl="alignNode1" presStyleIdx="0" presStyleCnt="1">
        <dgm:presLayoutVars>
          <dgm:chMax val="0"/>
          <dgm:chPref val="0"/>
          <dgm:bulletEnabled val="1"/>
        </dgm:presLayoutVars>
      </dgm:prSet>
      <dgm:spPr/>
    </dgm:pt>
    <dgm:pt modelId="{54DFA575-3D8B-4E64-999D-7DFC12E3A54C}" type="pres">
      <dgm:prSet presAssocID="{D666F27A-DA95-4FFF-A1E7-DCABDAB11428}" presName="desTx" presStyleLbl="alignAccFollowNode1" presStyleIdx="0" presStyleCnt="1" custScaleY="100000">
        <dgm:presLayoutVars>
          <dgm:bulletEnabled val="1"/>
        </dgm:presLayoutVars>
      </dgm:prSet>
      <dgm:spPr/>
    </dgm:pt>
  </dgm:ptLst>
  <dgm:cxnLst>
    <dgm:cxn modelId="{EB46DE10-24D8-41C4-9CAF-73C4E3289DFA}" srcId="{18A1F035-43A2-49C6-991D-5BE72DD2CA5B}" destId="{D666F27A-DA95-4FFF-A1E7-DCABDAB11428}" srcOrd="0" destOrd="0" parTransId="{D46361D5-0EF6-4C16-8DFF-997C84A90F62}" sibTransId="{11B400EA-F66C-4E70-9521-2983D6AF7971}"/>
    <dgm:cxn modelId="{65745C1F-123E-4209-9917-25E91B74D09A}" srcId="{D666F27A-DA95-4FFF-A1E7-DCABDAB11428}" destId="{772C87F3-5096-474E-9AF0-8AA7CA4400A0}" srcOrd="4" destOrd="0" parTransId="{1E757176-D72C-4BB1-A8A8-AB1BC235FAAD}" sibTransId="{1030E5B9-8775-4D22-9C98-EB24B1D32CC6}"/>
    <dgm:cxn modelId="{47E6F720-FCF5-4D71-B874-D2A1ADFF8AC6}" type="presOf" srcId="{CC475041-F92E-4D5D-8750-23705184DFB5}" destId="{54DFA575-3D8B-4E64-999D-7DFC12E3A54C}" srcOrd="0" destOrd="3" presId="urn:microsoft.com/office/officeart/2005/8/layout/hList1"/>
    <dgm:cxn modelId="{A0E57D63-CF17-4607-9419-A218F9E41872}" type="presOf" srcId="{3A0B9DBE-F73D-4713-8C1B-3DF35F6E3846}" destId="{54DFA575-3D8B-4E64-999D-7DFC12E3A54C}" srcOrd="0" destOrd="1" presId="urn:microsoft.com/office/officeart/2005/8/layout/hList1"/>
    <dgm:cxn modelId="{6F9BCA8B-0F2A-41AF-AD0D-59B77518480C}" srcId="{D666F27A-DA95-4FFF-A1E7-DCABDAB11428}" destId="{CC475041-F92E-4D5D-8750-23705184DFB5}" srcOrd="3" destOrd="0" parTransId="{2B805BE1-BB80-498C-8EAE-348A4DDC6066}" sibTransId="{85240A90-9CE1-4000-97E8-A0187901601A}"/>
    <dgm:cxn modelId="{3C0FBD8D-8B63-4405-AD7B-54F763D61C3E}" type="presOf" srcId="{18A1F035-43A2-49C6-991D-5BE72DD2CA5B}" destId="{77FA03A4-4851-47AB-A9C8-60D719BE68CD}" srcOrd="0" destOrd="0" presId="urn:microsoft.com/office/officeart/2005/8/layout/hList1"/>
    <dgm:cxn modelId="{3D1E4391-E29B-495A-B8B8-D977389EC7AE}" srcId="{D666F27A-DA95-4FFF-A1E7-DCABDAB11428}" destId="{3A0B9DBE-F73D-4713-8C1B-3DF35F6E3846}" srcOrd="1" destOrd="0" parTransId="{CC757577-E94C-4157-A91D-1B836FB5AB10}" sibTransId="{5C91796A-3BED-4349-8979-3A2E0A114E7A}"/>
    <dgm:cxn modelId="{7724BA98-1ED7-4E1A-AB68-CB354286E355}" srcId="{D666F27A-DA95-4FFF-A1E7-DCABDAB11428}" destId="{47583D60-5496-4DA9-B0D3-07976C748699}" srcOrd="5" destOrd="0" parTransId="{5CBE44BD-1227-4E94-A561-0B6292A2F38A}" sibTransId="{40D2DB4D-0305-4717-B703-1270C64084AB}"/>
    <dgm:cxn modelId="{CCB4C69D-3877-4CF9-BCA1-412DEB8B4492}" srcId="{D666F27A-DA95-4FFF-A1E7-DCABDAB11428}" destId="{794A9F9A-4762-4359-831C-368F1E55A7C4}" srcOrd="0" destOrd="0" parTransId="{10C7A8A4-8367-4F72-988A-8A1B7AFA757D}" sibTransId="{34C5658D-0320-4F66-A71E-1D359439F02C}"/>
    <dgm:cxn modelId="{ED4471A1-38A3-48A6-BAE9-77B55AE3BCF1}" srcId="{D666F27A-DA95-4FFF-A1E7-DCABDAB11428}" destId="{491EC342-55F7-4774-A850-971330B62F78}" srcOrd="2" destOrd="0" parTransId="{EA11A298-5604-4CB6-8B70-A1FA25DE1CA1}" sibTransId="{D391C183-8997-4A8C-835A-F468A07E3FB1}"/>
    <dgm:cxn modelId="{02910EA3-C0EA-4DD1-9345-0A56342CEB75}" type="presOf" srcId="{47583D60-5496-4DA9-B0D3-07976C748699}" destId="{54DFA575-3D8B-4E64-999D-7DFC12E3A54C}" srcOrd="0" destOrd="5" presId="urn:microsoft.com/office/officeart/2005/8/layout/hList1"/>
    <dgm:cxn modelId="{6B338BA7-2A03-4552-9A61-A9DF06F4FBF2}" type="presOf" srcId="{491EC342-55F7-4774-A850-971330B62F78}" destId="{54DFA575-3D8B-4E64-999D-7DFC12E3A54C}" srcOrd="0" destOrd="2" presId="urn:microsoft.com/office/officeart/2005/8/layout/hList1"/>
    <dgm:cxn modelId="{901F04C8-2CA3-48EA-9BA8-56E70229CE0B}" type="presOf" srcId="{772C87F3-5096-474E-9AF0-8AA7CA4400A0}" destId="{54DFA575-3D8B-4E64-999D-7DFC12E3A54C}" srcOrd="0" destOrd="4" presId="urn:microsoft.com/office/officeart/2005/8/layout/hList1"/>
    <dgm:cxn modelId="{863A4ECB-02F6-4722-BEE0-2E160D3E42FE}" type="presOf" srcId="{D666F27A-DA95-4FFF-A1E7-DCABDAB11428}" destId="{96C2210D-88BD-4F02-A5EF-B98CBE750752}" srcOrd="0" destOrd="0" presId="urn:microsoft.com/office/officeart/2005/8/layout/hList1"/>
    <dgm:cxn modelId="{1F1B83E2-6006-43BF-B0CB-BE60A039002D}" type="presOf" srcId="{794A9F9A-4762-4359-831C-368F1E55A7C4}" destId="{54DFA575-3D8B-4E64-999D-7DFC12E3A54C}" srcOrd="0" destOrd="0" presId="urn:microsoft.com/office/officeart/2005/8/layout/hList1"/>
    <dgm:cxn modelId="{A71F0F5F-9129-4567-8114-60524B3C8408}" type="presParOf" srcId="{77FA03A4-4851-47AB-A9C8-60D719BE68CD}" destId="{3D4C19E2-3AF9-4930-B323-ACE574E2D5EC}" srcOrd="0" destOrd="0" presId="urn:microsoft.com/office/officeart/2005/8/layout/hList1"/>
    <dgm:cxn modelId="{4940B165-837D-4A98-8942-9ACA0D2DB84D}" type="presParOf" srcId="{3D4C19E2-3AF9-4930-B323-ACE574E2D5EC}" destId="{96C2210D-88BD-4F02-A5EF-B98CBE750752}" srcOrd="0" destOrd="0" presId="urn:microsoft.com/office/officeart/2005/8/layout/hList1"/>
    <dgm:cxn modelId="{CDC556D0-2DC8-4004-90AD-C8BFC0C7D535}" type="presParOf" srcId="{3D4C19E2-3AF9-4930-B323-ACE574E2D5EC}" destId="{54DFA575-3D8B-4E64-999D-7DFC12E3A54C}" srcOrd="1" destOrd="0" presId="urn:microsoft.com/office/officeart/2005/8/layout/hList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EEF412-80CC-4EA8-99E5-63C609DFF1B2}" type="doc">
      <dgm:prSet loTypeId="urn:microsoft.com/office/officeart/2005/8/layout/arrow4" loCatId="relationship" qsTypeId="urn:microsoft.com/office/officeart/2005/8/quickstyle/simple1" qsCatId="simple" csTypeId="urn:microsoft.com/office/officeart/2005/8/colors/accent1_5" csCatId="accent1" phldr="1"/>
      <dgm:spPr/>
      <dgm:t>
        <a:bodyPr/>
        <a:lstStyle/>
        <a:p>
          <a:endParaRPr lang="en-US"/>
        </a:p>
      </dgm:t>
    </dgm:pt>
    <dgm:pt modelId="{2F6D7D79-1F43-4F76-8FCE-EA1741ECF0FE}">
      <dgm:prSet phldrT="[Text]" custT="1"/>
      <dgm:spPr/>
      <dgm:t>
        <a:bodyPr lIns="0" rIns="0" bIns="0"/>
        <a:lstStyle/>
        <a:p>
          <a:pPr algn="ctr"/>
          <a:r>
            <a:rPr lang="en-CA" sz="40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COVID</a:t>
          </a:r>
          <a:endParaRPr lang="en-US" sz="40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endParaRPr>
        </a:p>
      </dgm:t>
    </dgm:pt>
    <dgm:pt modelId="{FC178E2B-5886-46B5-B58E-5ADD64628D17}" type="parTrans" cxnId="{C499BDFC-3A5C-4374-A706-992B826F7149}">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82A312AA-AF5E-46CF-823E-8CDA8587CC6A}" type="sibTrans" cxnId="{C499BDFC-3A5C-4374-A706-992B826F7149}">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B7E95D0D-FE75-497C-95A5-A535D8328B23}">
      <dgm:prSet phldrT="[Text]" custT="1"/>
      <dgm:spPr/>
      <dgm:t>
        <a:bodyPr lIns="0" rIns="0" bIns="0"/>
        <a:lstStyle/>
        <a:p>
          <a:pPr algn="ctr"/>
          <a:r>
            <a:rPr lang="en-CA" sz="4000" dirty="0">
              <a:solidFill>
                <a:schemeClr val="bg1"/>
              </a:solidFill>
              <a:latin typeface="Calibri" panose="020F0502020204030204" pitchFamily="34" charset="0"/>
              <a:cs typeface="Calibri" panose="020F0502020204030204" pitchFamily="34" charset="0"/>
            </a:rPr>
            <a:t>Non-COVID</a:t>
          </a:r>
          <a:endParaRPr lang="en-US" sz="4000" dirty="0">
            <a:solidFill>
              <a:schemeClr val="bg1"/>
            </a:solidFill>
            <a:latin typeface="Calibri" panose="020F0502020204030204" pitchFamily="34" charset="0"/>
            <a:cs typeface="Calibri" panose="020F0502020204030204" pitchFamily="34" charset="0"/>
          </a:endParaRPr>
        </a:p>
      </dgm:t>
    </dgm:pt>
    <dgm:pt modelId="{8740F634-455C-448B-A5B8-9BE47A441087}" type="parTrans" cxnId="{BA5C08A6-E629-4992-8669-AB21E0C6A7A8}">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C96B5EBC-B612-404A-B442-0733AA43F7CF}" type="sibTrans" cxnId="{BA5C08A6-E629-4992-8669-AB21E0C6A7A8}">
      <dgm:prSet/>
      <dgm:spPr/>
      <dgm:t>
        <a:bodyPr/>
        <a:lstStyle/>
        <a:p>
          <a:endParaRPr lang="en-US">
            <a:solidFill>
              <a:schemeClr val="tx1"/>
            </a:solidFill>
            <a:latin typeface="Segoe UI" panose="020B0502040204020203" pitchFamily="34" charset="0"/>
            <a:cs typeface="Segoe UI" panose="020B0502040204020203" pitchFamily="34" charset="0"/>
          </a:endParaRPr>
        </a:p>
      </dgm:t>
    </dgm:pt>
    <dgm:pt modelId="{7043FBB0-CFDE-422E-9391-42269979E5A6}" type="pres">
      <dgm:prSet presAssocID="{64EEF412-80CC-4EA8-99E5-63C609DFF1B2}" presName="compositeShape" presStyleCnt="0">
        <dgm:presLayoutVars>
          <dgm:chMax val="2"/>
          <dgm:dir/>
          <dgm:resizeHandles val="exact"/>
        </dgm:presLayoutVars>
      </dgm:prSet>
      <dgm:spPr/>
    </dgm:pt>
    <dgm:pt modelId="{601FB1C3-D89D-4408-9342-ECCA4076FB83}" type="pres">
      <dgm:prSet presAssocID="{2F6D7D79-1F43-4F76-8FCE-EA1741ECF0FE}" presName="upArrow" presStyleLbl="node1" presStyleIdx="0" presStyleCnt="2" custScaleX="204508" custLinFactNeighborX="42392" custLinFactNeighborY="-1403"/>
      <dgm:spPr>
        <a:solidFill>
          <a:srgbClr val="E53E31"/>
        </a:solidFill>
        <a:ln>
          <a:noFill/>
        </a:ln>
        <a:effectLst/>
      </dgm:spPr>
    </dgm:pt>
    <dgm:pt modelId="{710F5DAD-1170-4414-8F52-E06C05410A9E}" type="pres">
      <dgm:prSet presAssocID="{2F6D7D79-1F43-4F76-8FCE-EA1741ECF0FE}" presName="upArrowText" presStyleLbl="revTx" presStyleIdx="0" presStyleCnt="2" custScaleY="53355" custLinFactNeighborX="-55616" custLinFactNeighborY="-198">
        <dgm:presLayoutVars>
          <dgm:chMax val="0"/>
          <dgm:bulletEnabled val="1"/>
        </dgm:presLayoutVars>
      </dgm:prSet>
      <dgm:spPr/>
    </dgm:pt>
    <dgm:pt modelId="{210BA271-E3A5-488E-B655-35784091D843}" type="pres">
      <dgm:prSet presAssocID="{B7E95D0D-FE75-497C-95A5-A535D8328B23}" presName="downArrow" presStyleLbl="node1" presStyleIdx="1" presStyleCnt="2" custScaleX="204508" custLinFactNeighborX="12392" custLinFactNeighborY="-1403"/>
      <dgm:spPr>
        <a:solidFill>
          <a:srgbClr val="CAD7AF"/>
        </a:solidFill>
        <a:ln>
          <a:noFill/>
        </a:ln>
        <a:effectLst/>
      </dgm:spPr>
    </dgm:pt>
    <dgm:pt modelId="{613ED240-20A2-4749-AC22-AE1C53E5C1FA}" type="pres">
      <dgm:prSet presAssocID="{B7E95D0D-FE75-497C-95A5-A535D8328B23}" presName="downArrowText" presStyleLbl="revTx" presStyleIdx="1" presStyleCnt="2" custScaleX="55487" custLinFactNeighborX="-73065" custLinFactNeighborY="-12685">
        <dgm:presLayoutVars>
          <dgm:chMax val="0"/>
          <dgm:bulletEnabled val="1"/>
        </dgm:presLayoutVars>
      </dgm:prSet>
      <dgm:spPr/>
    </dgm:pt>
  </dgm:ptLst>
  <dgm:cxnLst>
    <dgm:cxn modelId="{2F096337-2967-455D-9CF6-AF51277012F6}" type="presOf" srcId="{2F6D7D79-1F43-4F76-8FCE-EA1741ECF0FE}" destId="{710F5DAD-1170-4414-8F52-E06C05410A9E}" srcOrd="0" destOrd="0" presId="urn:microsoft.com/office/officeart/2005/8/layout/arrow4"/>
    <dgm:cxn modelId="{7023AF5B-A35C-4DEF-A1BB-8F1AD1CBD0B5}" type="presOf" srcId="{64EEF412-80CC-4EA8-99E5-63C609DFF1B2}" destId="{7043FBB0-CFDE-422E-9391-42269979E5A6}" srcOrd="0" destOrd="0" presId="urn:microsoft.com/office/officeart/2005/8/layout/arrow4"/>
    <dgm:cxn modelId="{602FE55F-3252-467C-8EC4-097D3B7C4F2A}" type="presOf" srcId="{B7E95D0D-FE75-497C-95A5-A535D8328B23}" destId="{613ED240-20A2-4749-AC22-AE1C53E5C1FA}" srcOrd="0" destOrd="0" presId="urn:microsoft.com/office/officeart/2005/8/layout/arrow4"/>
    <dgm:cxn modelId="{BA5C08A6-E629-4992-8669-AB21E0C6A7A8}" srcId="{64EEF412-80CC-4EA8-99E5-63C609DFF1B2}" destId="{B7E95D0D-FE75-497C-95A5-A535D8328B23}" srcOrd="1" destOrd="0" parTransId="{8740F634-455C-448B-A5B8-9BE47A441087}" sibTransId="{C96B5EBC-B612-404A-B442-0733AA43F7CF}"/>
    <dgm:cxn modelId="{C499BDFC-3A5C-4374-A706-992B826F7149}" srcId="{64EEF412-80CC-4EA8-99E5-63C609DFF1B2}" destId="{2F6D7D79-1F43-4F76-8FCE-EA1741ECF0FE}" srcOrd="0" destOrd="0" parTransId="{FC178E2B-5886-46B5-B58E-5ADD64628D17}" sibTransId="{82A312AA-AF5E-46CF-823E-8CDA8587CC6A}"/>
    <dgm:cxn modelId="{3E6F1AF3-0E63-43AC-A9D9-2D46546CEA40}" type="presParOf" srcId="{7043FBB0-CFDE-422E-9391-42269979E5A6}" destId="{601FB1C3-D89D-4408-9342-ECCA4076FB83}" srcOrd="0" destOrd="0" presId="urn:microsoft.com/office/officeart/2005/8/layout/arrow4"/>
    <dgm:cxn modelId="{8B1EC779-78EF-4405-A2D3-A1BFB310EF84}" type="presParOf" srcId="{7043FBB0-CFDE-422E-9391-42269979E5A6}" destId="{710F5DAD-1170-4414-8F52-E06C05410A9E}" srcOrd="1" destOrd="0" presId="urn:microsoft.com/office/officeart/2005/8/layout/arrow4"/>
    <dgm:cxn modelId="{0A9D00C7-0D60-4F16-BC94-EF980C7A54C3}" type="presParOf" srcId="{7043FBB0-CFDE-422E-9391-42269979E5A6}" destId="{210BA271-E3A5-488E-B655-35784091D843}" srcOrd="2" destOrd="0" presId="urn:microsoft.com/office/officeart/2005/8/layout/arrow4"/>
    <dgm:cxn modelId="{6EE032BB-7F70-4E1F-ACF4-2D6FD888D57B}" type="presParOf" srcId="{7043FBB0-CFDE-422E-9391-42269979E5A6}" destId="{613ED240-20A2-4749-AC22-AE1C53E5C1FA}" srcOrd="3"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67985-D3ED-41C5-91CA-C92CF986298C}">
      <dsp:nvSpPr>
        <dsp:cNvPr id="0" name=""/>
        <dsp:cNvSpPr/>
      </dsp:nvSpPr>
      <dsp:spPr>
        <a:xfrm>
          <a:off x="1383734" y="2041"/>
          <a:ext cx="1669137" cy="1669137"/>
        </a:xfrm>
        <a:prstGeom prst="ellipse">
          <a:avLst/>
        </a:prstGeom>
        <a:solidFill>
          <a:srgbClr val="C8C3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en-US" sz="1300" b="1" kern="1200" dirty="0">
              <a:solidFill>
                <a:schemeClr val="tx1">
                  <a:lumMod val="50000"/>
                  <a:lumOff val="50000"/>
                </a:schemeClr>
              </a:solidFill>
              <a:latin typeface="Segoe UI" panose="020B0502040204020203" pitchFamily="34" charset="0"/>
              <a:cs typeface="Segoe UI" panose="020B0502040204020203" pitchFamily="34" charset="0"/>
            </a:rPr>
            <a:t>Brainstorming</a:t>
          </a:r>
        </a:p>
        <a:p>
          <a:pPr marL="57150" lvl="1" indent="-57150" algn="l" defTabSz="444500">
            <a:lnSpc>
              <a:spcPct val="90000"/>
            </a:lnSpc>
            <a:spcBef>
              <a:spcPct val="0"/>
            </a:spcBef>
            <a:spcAft>
              <a:spcPct val="15000"/>
            </a:spcAft>
            <a:buChar char="•"/>
          </a:pPr>
          <a:r>
            <a:rPr lang="en-US" sz="1000" kern="1200" dirty="0">
              <a:solidFill>
                <a:schemeClr val="tx1">
                  <a:lumMod val="50000"/>
                  <a:lumOff val="50000"/>
                </a:schemeClr>
              </a:solidFill>
              <a:latin typeface="Segoe UI" panose="020B0502040204020203" pitchFamily="34" charset="0"/>
              <a:cs typeface="Segoe UI" panose="020B0502040204020203" pitchFamily="34" charset="0"/>
            </a:rPr>
            <a:t>List of potential outcomes</a:t>
          </a:r>
        </a:p>
      </dsp:txBody>
      <dsp:txXfrm>
        <a:off x="1628173" y="246480"/>
        <a:ext cx="1180259" cy="1180259"/>
      </dsp:txXfrm>
    </dsp:sp>
    <dsp:sp modelId="{7DECA0EE-515D-4E4D-B833-6C7C0139C025}">
      <dsp:nvSpPr>
        <dsp:cNvPr id="0" name=""/>
        <dsp:cNvSpPr/>
      </dsp:nvSpPr>
      <dsp:spPr>
        <a:xfrm>
          <a:off x="1734253" y="1806712"/>
          <a:ext cx="968099" cy="968099"/>
        </a:xfrm>
        <a:prstGeom prst="mathPlus">
          <a:avLst/>
        </a:prstGeom>
        <a:solidFill>
          <a:srgbClr val="C8C3D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egoe UI" panose="020B0502040204020203" pitchFamily="34" charset="0"/>
            <a:cs typeface="Segoe UI" panose="020B0502040204020203" pitchFamily="34" charset="0"/>
          </a:endParaRPr>
        </a:p>
      </dsp:txBody>
      <dsp:txXfrm>
        <a:off x="1862575" y="2176913"/>
        <a:ext cx="711455" cy="227697"/>
      </dsp:txXfrm>
    </dsp:sp>
    <dsp:sp modelId="{5D7F8232-C10C-4841-97D0-E8A06415BBA6}">
      <dsp:nvSpPr>
        <dsp:cNvPr id="0" name=""/>
        <dsp:cNvSpPr/>
      </dsp:nvSpPr>
      <dsp:spPr>
        <a:xfrm>
          <a:off x="1383734" y="2910346"/>
          <a:ext cx="1669137" cy="1669137"/>
        </a:xfrm>
        <a:prstGeom prst="ellipse">
          <a:avLst/>
        </a:prstGeom>
        <a:solidFill>
          <a:srgbClr val="CAD7A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lumMod val="50000"/>
                  <a:lumOff val="50000"/>
                </a:schemeClr>
              </a:solidFill>
              <a:latin typeface="Segoe UI" panose="020B0502040204020203" pitchFamily="34" charset="0"/>
              <a:cs typeface="Segoe UI" panose="020B0502040204020203" pitchFamily="34" charset="0"/>
            </a:rPr>
            <a:t>Importance rating</a:t>
          </a:r>
        </a:p>
        <a:p>
          <a:pPr marL="57150" lvl="1" indent="-57150" algn="l" defTabSz="444500">
            <a:lnSpc>
              <a:spcPct val="90000"/>
            </a:lnSpc>
            <a:spcBef>
              <a:spcPct val="0"/>
            </a:spcBef>
            <a:spcAft>
              <a:spcPct val="15000"/>
            </a:spcAft>
            <a:buChar char="•"/>
          </a:pPr>
          <a:r>
            <a:rPr lang="en-US" sz="1000" kern="1200">
              <a:solidFill>
                <a:schemeClr val="tx1">
                  <a:lumMod val="50000"/>
                  <a:lumOff val="50000"/>
                </a:schemeClr>
              </a:solidFill>
              <a:latin typeface="Segoe UI" panose="020B0502040204020203" pitchFamily="34" charset="0"/>
              <a:cs typeface="Segoe UI" panose="020B0502040204020203" pitchFamily="34" charset="0"/>
            </a:rPr>
            <a:t>Most critical for key stakeholders</a:t>
          </a:r>
        </a:p>
      </dsp:txBody>
      <dsp:txXfrm>
        <a:off x="1628173" y="3154785"/>
        <a:ext cx="1180259" cy="1180259"/>
      </dsp:txXfrm>
    </dsp:sp>
    <dsp:sp modelId="{99E69875-048C-4766-BD74-9DBD16AC74FF}">
      <dsp:nvSpPr>
        <dsp:cNvPr id="0" name=""/>
        <dsp:cNvSpPr/>
      </dsp:nvSpPr>
      <dsp:spPr>
        <a:xfrm>
          <a:off x="3303242" y="1980302"/>
          <a:ext cx="530785" cy="620919"/>
        </a:xfrm>
        <a:prstGeom prst="rightArrow">
          <a:avLst>
            <a:gd name="adj1" fmla="val 60000"/>
            <a:gd name="adj2" fmla="val 50000"/>
          </a:avLst>
        </a:prstGeom>
        <a:solidFill>
          <a:srgbClr val="BDE0E4">
            <a:alpha val="99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Segoe UI" panose="020B0502040204020203" pitchFamily="34" charset="0"/>
            <a:cs typeface="Segoe UI" panose="020B0502040204020203" pitchFamily="34" charset="0"/>
          </a:endParaRPr>
        </a:p>
      </dsp:txBody>
      <dsp:txXfrm>
        <a:off x="3303242" y="2104486"/>
        <a:ext cx="371550" cy="372551"/>
      </dsp:txXfrm>
    </dsp:sp>
    <dsp:sp modelId="{1DA70240-867A-4611-99CD-AED78F3B8365}">
      <dsp:nvSpPr>
        <dsp:cNvPr id="0" name=""/>
        <dsp:cNvSpPr/>
      </dsp:nvSpPr>
      <dsp:spPr>
        <a:xfrm>
          <a:off x="4054354" y="621625"/>
          <a:ext cx="3338274" cy="3338274"/>
        </a:xfrm>
        <a:prstGeom prst="ellipse">
          <a:avLst/>
        </a:prstGeom>
        <a:solidFill>
          <a:srgbClr val="E53E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latin typeface="Segoe UI" panose="020B0502040204020203" pitchFamily="34" charset="0"/>
              <a:cs typeface="Segoe UI" panose="020B0502040204020203" pitchFamily="34" charset="0"/>
            </a:rPr>
            <a:t>Critical outcomes</a:t>
          </a:r>
        </a:p>
      </dsp:txBody>
      <dsp:txXfrm>
        <a:off x="4543233" y="1110504"/>
        <a:ext cx="2360516" cy="2360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2580-7B9F-42E8-BE7D-AF3B9A0075C4}">
      <dsp:nvSpPr>
        <dsp:cNvPr id="0" name=""/>
        <dsp:cNvSpPr/>
      </dsp:nvSpPr>
      <dsp:spPr>
        <a:xfrm>
          <a:off x="2132768" y="254"/>
          <a:ext cx="7315438" cy="1405383"/>
        </a:xfrm>
        <a:prstGeom prst="rect">
          <a:avLst/>
        </a:prstGeom>
        <a:solidFill>
          <a:srgbClr val="CAD7AF"/>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1940" tIns="356967" rIns="141940" bIns="356967"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lumMod val="50000"/>
                  <a:lumOff val="50000"/>
                </a:schemeClr>
              </a:solidFill>
              <a:latin typeface="Segoe UI" panose="020B0502040204020203" pitchFamily="34" charset="0"/>
              <a:cs typeface="Segoe UI" panose="020B0502040204020203" pitchFamily="34" charset="0"/>
            </a:rPr>
            <a:t>Our confidence that the effect estimate is adequate </a:t>
          </a:r>
          <a:r>
            <a:rPr lang="en-US" sz="1600" kern="1200" dirty="0">
              <a:solidFill>
                <a:schemeClr val="tx1">
                  <a:lumMod val="50000"/>
                  <a:lumOff val="50000"/>
                </a:schemeClr>
              </a:solidFill>
              <a:latin typeface="Segoe UI" panose="020B0502040204020203" pitchFamily="34" charset="0"/>
              <a:cs typeface="Segoe UI" panose="020B0502040204020203" pitchFamily="34" charset="0"/>
            </a:rPr>
            <a:t>to support a recommendation (high, moderate, low, very low)</a:t>
          </a:r>
        </a:p>
        <a:p>
          <a:pPr marL="0" lvl="0" indent="0" algn="l" defTabSz="711200">
            <a:lnSpc>
              <a:spcPct val="90000"/>
            </a:lnSpc>
            <a:spcBef>
              <a:spcPct val="0"/>
            </a:spcBef>
            <a:spcAft>
              <a:spcPct val="3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Reflects strengths and limitations of the evidence (study design, risk of bias, imprecision, inconsistency, indirectness, publication bias)</a:t>
          </a:r>
        </a:p>
      </dsp:txBody>
      <dsp:txXfrm>
        <a:off x="2132768" y="254"/>
        <a:ext cx="7315438" cy="1405383"/>
      </dsp:txXfrm>
    </dsp:sp>
    <dsp:sp modelId="{7129CDB6-6771-4787-857E-4E8C168B1BC0}">
      <dsp:nvSpPr>
        <dsp:cNvPr id="0" name=""/>
        <dsp:cNvSpPr/>
      </dsp:nvSpPr>
      <dsp:spPr>
        <a:xfrm>
          <a:off x="592" y="254"/>
          <a:ext cx="2132175" cy="1405383"/>
        </a:xfrm>
        <a:prstGeom prst="rect">
          <a:avLst/>
        </a:prstGeom>
        <a:solidFill>
          <a:srgbClr val="A6B08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7" tIns="138821" rIns="96777" bIns="13882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Certainty of Evidence</a:t>
          </a:r>
        </a:p>
      </dsp:txBody>
      <dsp:txXfrm>
        <a:off x="592" y="254"/>
        <a:ext cx="2132175" cy="1405383"/>
      </dsp:txXfrm>
    </dsp:sp>
    <dsp:sp modelId="{6B1F00A6-FC9F-4052-8B66-902459C16CBE}">
      <dsp:nvSpPr>
        <dsp:cNvPr id="0" name=""/>
        <dsp:cNvSpPr/>
      </dsp:nvSpPr>
      <dsp:spPr>
        <a:xfrm>
          <a:off x="2124906" y="1489961"/>
          <a:ext cx="7322819" cy="1405383"/>
        </a:xfrm>
        <a:prstGeom prst="rect">
          <a:avLst/>
        </a:prstGeom>
        <a:solidFill>
          <a:srgbClr val="C8C3D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2083" tIns="356967" rIns="142083" bIns="356967"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lumMod val="50000"/>
                  <a:lumOff val="50000"/>
                </a:schemeClr>
              </a:solidFill>
              <a:latin typeface="Segoe UI" panose="020B0502040204020203" pitchFamily="34" charset="0"/>
              <a:cs typeface="Segoe UI" panose="020B0502040204020203" pitchFamily="34" charset="0"/>
            </a:rPr>
            <a:t>Extent to which we can be confident </a:t>
          </a:r>
          <a:r>
            <a:rPr lang="en-US" sz="1600" kern="1200" dirty="0">
              <a:solidFill>
                <a:schemeClr val="tx1">
                  <a:lumMod val="50000"/>
                  <a:lumOff val="50000"/>
                </a:schemeClr>
              </a:solidFill>
              <a:latin typeface="Segoe UI" panose="020B0502040204020203" pitchFamily="34" charset="0"/>
              <a:cs typeface="Segoe UI" panose="020B0502040204020203" pitchFamily="34" charset="0"/>
            </a:rPr>
            <a:t>that the desirable effects of an intervention outweigh its undesirable effects</a:t>
          </a:r>
        </a:p>
        <a:p>
          <a:pPr marL="0" lvl="0" indent="0" algn="l" defTabSz="711200">
            <a:lnSpc>
              <a:spcPct val="90000"/>
            </a:lnSpc>
            <a:spcBef>
              <a:spcPct val="0"/>
            </a:spcBef>
            <a:spcAft>
              <a:spcPct val="3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Categorized as strong or conditional</a:t>
          </a:r>
        </a:p>
      </dsp:txBody>
      <dsp:txXfrm>
        <a:off x="2124906" y="1489961"/>
        <a:ext cx="7322819" cy="1405383"/>
      </dsp:txXfrm>
    </dsp:sp>
    <dsp:sp modelId="{2A507BB5-BC0E-4275-8E6C-DFF483F00213}">
      <dsp:nvSpPr>
        <dsp:cNvPr id="0" name=""/>
        <dsp:cNvSpPr/>
      </dsp:nvSpPr>
      <dsp:spPr>
        <a:xfrm>
          <a:off x="592" y="1489961"/>
          <a:ext cx="2124313" cy="1405383"/>
        </a:xfrm>
        <a:prstGeom prst="rect">
          <a:avLst/>
        </a:prstGeom>
        <a:solidFill>
          <a:srgbClr val="9793A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875" tIns="138821" rIns="96875" bIns="138821"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Segoe UI" panose="020B0502040204020203" pitchFamily="34" charset="0"/>
              <a:cs typeface="Segoe UI" panose="020B0502040204020203" pitchFamily="34" charset="0"/>
            </a:rPr>
            <a:t>Strength of Recommendation</a:t>
          </a:r>
        </a:p>
      </dsp:txBody>
      <dsp:txXfrm>
        <a:off x="592" y="1489961"/>
        <a:ext cx="2124313" cy="1405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2210D-88BD-4F02-A5EF-B98CBE750752}">
      <dsp:nvSpPr>
        <dsp:cNvPr id="0" name=""/>
        <dsp:cNvSpPr/>
      </dsp:nvSpPr>
      <dsp:spPr>
        <a:xfrm>
          <a:off x="0" y="6247"/>
          <a:ext cx="3581400" cy="633600"/>
        </a:xfrm>
        <a:prstGeom prst="rect">
          <a:avLst/>
        </a:prstGeom>
        <a:solidFill>
          <a:srgbClr val="A6B08E"/>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CA" sz="2000" b="1" kern="1200" dirty="0">
              <a:latin typeface="Segoe UI" panose="020B0502040204020203" pitchFamily="34" charset="0"/>
              <a:cs typeface="Segoe UI" panose="020B0502040204020203" pitchFamily="34" charset="0"/>
            </a:rPr>
            <a:t>Limitations</a:t>
          </a:r>
        </a:p>
      </dsp:txBody>
      <dsp:txXfrm>
        <a:off x="0" y="6247"/>
        <a:ext cx="3581400" cy="633600"/>
      </dsp:txXfrm>
    </dsp:sp>
    <dsp:sp modelId="{54DFA575-3D8B-4E64-999D-7DFC12E3A54C}">
      <dsp:nvSpPr>
        <dsp:cNvPr id="0" name=""/>
        <dsp:cNvSpPr/>
      </dsp:nvSpPr>
      <dsp:spPr>
        <a:xfrm>
          <a:off x="0" y="639847"/>
          <a:ext cx="3581400" cy="2657159"/>
        </a:xfrm>
        <a:prstGeom prst="rect">
          <a:avLst/>
        </a:prstGeom>
        <a:solidFill>
          <a:srgbClr val="CAD7AF">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Many small studies, few RCTs</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Most have high likelihood of bias</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Differences/challenges in diagnosis (e.g. screening vs. symptomatic)</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Definition of VTE (e.g. proximal vs. distal)</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Different prophylaxis strategies</a:t>
          </a:r>
        </a:p>
        <a:p>
          <a:pPr marL="171450" lvl="1" indent="-171450" algn="l" defTabSz="711200">
            <a:lnSpc>
              <a:spcPct val="90000"/>
            </a:lnSpc>
            <a:spcBef>
              <a:spcPct val="0"/>
            </a:spcBef>
            <a:spcAft>
              <a:spcPct val="15000"/>
            </a:spcAft>
            <a:buChar char="•"/>
          </a:pPr>
          <a:r>
            <a:rPr lang="en-CA" sz="1600" kern="1200" dirty="0">
              <a:solidFill>
                <a:schemeClr val="tx1">
                  <a:lumMod val="50000"/>
                  <a:lumOff val="50000"/>
                </a:schemeClr>
              </a:solidFill>
              <a:latin typeface="Segoe UI" panose="020B0502040204020203" pitchFamily="34" charset="0"/>
              <a:cs typeface="Segoe UI" panose="020B0502040204020203" pitchFamily="34" charset="0"/>
            </a:rPr>
            <a:t>New variants and treatments over time</a:t>
          </a:r>
        </a:p>
      </dsp:txBody>
      <dsp:txXfrm>
        <a:off x="0" y="639847"/>
        <a:ext cx="3581400" cy="2657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FB1C3-D89D-4408-9342-ECCA4076FB83}">
      <dsp:nvSpPr>
        <dsp:cNvPr id="0" name=""/>
        <dsp:cNvSpPr/>
      </dsp:nvSpPr>
      <dsp:spPr>
        <a:xfrm>
          <a:off x="844483" y="0"/>
          <a:ext cx="5042130" cy="1849119"/>
        </a:xfrm>
        <a:prstGeom prst="upArrow">
          <a:avLst/>
        </a:prstGeom>
        <a:solidFill>
          <a:srgbClr val="E53E3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0F5DAD-1170-4414-8F52-E06C05410A9E}">
      <dsp:nvSpPr>
        <dsp:cNvPr id="0" name=""/>
        <dsp:cNvSpPr/>
      </dsp:nvSpPr>
      <dsp:spPr>
        <a:xfrm>
          <a:off x="1201745" y="427599"/>
          <a:ext cx="4360872" cy="986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CA" sz="4000" kern="12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rPr>
            <a:t>COVID</a:t>
          </a:r>
          <a:endParaRPr lang="en-US" sz="4000" kern="1200" dirty="0">
            <a:solidFill>
              <a:schemeClr val="bg1"/>
            </a:solidFill>
            <a:effectLst>
              <a:outerShdw blurRad="50800" dist="50800" dir="5400000" sx="1000" sy="1000" algn="ctr" rotWithShape="0">
                <a:srgbClr val="000000"/>
              </a:outerShdw>
            </a:effectLst>
            <a:latin typeface="Calibri" panose="020F0502020204030204" pitchFamily="34" charset="0"/>
            <a:cs typeface="Calibri" panose="020F0502020204030204" pitchFamily="34" charset="0"/>
          </a:endParaRPr>
        </a:p>
      </dsp:txBody>
      <dsp:txXfrm>
        <a:off x="1201745" y="427599"/>
        <a:ext cx="4360872" cy="986597"/>
      </dsp:txXfrm>
    </dsp:sp>
    <dsp:sp modelId="{210BA271-E3A5-488E-B655-35784091D843}">
      <dsp:nvSpPr>
        <dsp:cNvPr id="0" name=""/>
        <dsp:cNvSpPr/>
      </dsp:nvSpPr>
      <dsp:spPr>
        <a:xfrm>
          <a:off x="844483" y="1977270"/>
          <a:ext cx="5042130" cy="1849119"/>
        </a:xfrm>
        <a:prstGeom prst="downArrow">
          <a:avLst/>
        </a:prstGeom>
        <a:solidFill>
          <a:srgbClr val="CAD7A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3ED240-20A2-4749-AC22-AE1C53E5C1FA}">
      <dsp:nvSpPr>
        <dsp:cNvPr id="0" name=""/>
        <dsp:cNvSpPr/>
      </dsp:nvSpPr>
      <dsp:spPr>
        <a:xfrm>
          <a:off x="2151042" y="1768652"/>
          <a:ext cx="2419717" cy="1849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CA" sz="4000" kern="1200" dirty="0">
              <a:solidFill>
                <a:schemeClr val="bg1"/>
              </a:solidFill>
              <a:latin typeface="Calibri" panose="020F0502020204030204" pitchFamily="34" charset="0"/>
              <a:cs typeface="Calibri" panose="020F0502020204030204" pitchFamily="34" charset="0"/>
            </a:rPr>
            <a:t>Non-COVID</a:t>
          </a:r>
          <a:endParaRPr lang="en-US" sz="4000" kern="1200" dirty="0">
            <a:solidFill>
              <a:schemeClr val="bg1"/>
            </a:solidFill>
            <a:latin typeface="Calibri" panose="020F0502020204030204" pitchFamily="34" charset="0"/>
            <a:cs typeface="Calibri" panose="020F0502020204030204" pitchFamily="34" charset="0"/>
          </a:endParaRPr>
        </a:p>
      </dsp:txBody>
      <dsp:txXfrm>
        <a:off x="2151042" y="1768652"/>
        <a:ext cx="2419717" cy="184911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13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2021-05-10 11:00:33</a:t>
            </a:r>
          </a:p>
          <a:p>
            <a:r>
              <a:t>--------------------------------------------</a:t>
            </a:r>
          </a:p>
          <a:p>
            <a:r>
              <a:t>The Grading of Recommendations Assessment, Development and Evaluation approach, in short GRADE, is a systematic and transparent approach to developing guideline recommendations. The ASH guideline panel was at the heart of the whole process. They prioritized well-defined PICO questions that represent important questions in practice. With that, the panel selected which patient-important outcomes were critical, or important but not critical, for decision-making. The evidence synthesis team then searched, screened, extracted and synthesized the best available studies in Evidence Profiles to answer these questions. The certainty of this evidence was assessed using the GRADE criteria, per outcome as well as for the overall body of evidence. Evidence-to-Decision (EtD) tables were then used to summarize the evidence for all relevant domains to generate a recommendation, including required resources, cost-effectiveness, equity, acceptability and feasibility. Using the EtD judgments the panel then went from evidence to a recommendation, specifying the direction and strength of the recommendation.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2021-05-10 11:00:34</a:t>
            </a:r>
          </a:p>
          <a:p>
            <a:r>
              <a:t>--------------------------------------------</a:t>
            </a:r>
          </a:p>
          <a:p>
            <a:r>
              <a:t>Illustrations:</a:t>
            </a:r>
          </a:p>
          <a:p>
            <a:r>
              <a:t>The panel judged that in both critically and acutely ill COVID-19 patients the standard of care will be prophylactic intensity anticoagulation, based on previous ASH recommendations for all critically and acutely ill patients.(Schünemann 2018) As intermediate and therapeutic intensities were being used in practice for COVID-19 patients, both were selected for comparison with prophylactic intensity. The ASH guideline panel created specific definitions for prophylactic, intermediate, and therapeutic intensity anticoagulation.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t>Presenter</a:t>
            </a:r>
          </a:p>
          <a:p>
            <a:r>
              <a:t>2021-05-10 11:00:34</a:t>
            </a:r>
          </a:p>
          <a:p>
            <a:r>
              <a:t>--------------------------------------------</a:t>
            </a:r>
          </a:p>
          <a:p>
            <a:r>
              <a:t>List of ‘Critical Outcomes’:</a:t>
            </a:r>
          </a:p>
          <a:p>
            <a:r>
              <a:t>All listed outcomes were prioritized as being Critical for anticoagulation decision-making. The outcomes in orange were considered of highest importance for decision-making, and carried the most weight when judgments about the available evidence.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E5918-C6DF-4223-9353-7616B5775B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611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7705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88311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56A10-5F69-46D2-9E3E-30C855521C88}" type="slidenum">
              <a:rPr lang="en-CA" smtClean="0"/>
              <a:t>31</a:t>
            </a:fld>
            <a:endParaRPr lang="en-CA"/>
          </a:p>
        </p:txBody>
      </p:sp>
    </p:spTree>
    <p:extLst>
      <p:ext uri="{BB962C8B-B14F-4D97-AF65-F5344CB8AC3E}">
        <p14:creationId xmlns:p14="http://schemas.microsoft.com/office/powerpoint/2010/main" val="229557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260158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27082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B011-EB6E-0121-E0C9-6B6AB7513194}"/>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1C68208-9B9D-2A09-3BD2-60C2B7469542}"/>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9718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7414B-9282-4E7A-4FB4-6268780E20DF}"/>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7F6D5803-355D-B951-E74E-10581A6DC3AF}"/>
              </a:ext>
            </a:extLst>
          </p:cNvP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13563364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89459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036EA-9EA7-37B3-B828-1E384FF22A68}"/>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A98D214F-FDDB-FFE6-5655-61EA8D0D0F75}"/>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126531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0D9C-CC89-BC5C-AF52-D3D29768B30F}"/>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E0A2B219-5A0F-E263-DAED-CF4786A7BE64}"/>
              </a:ext>
            </a:extLst>
          </p:cNvP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352775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94646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0129024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45652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67223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795923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3453065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extLst>
      <p:ext uri="{BB962C8B-B14F-4D97-AF65-F5344CB8AC3E}">
        <p14:creationId xmlns:p14="http://schemas.microsoft.com/office/powerpoint/2010/main" val="589752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ea typeface="Calibri"/>
              <a:cs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3D56A10-5F69-46D2-9E3E-30C855521C88}" type="slidenum">
              <a:rPr lang="en-CA" smtClean="0"/>
              <a:t>63</a:t>
            </a:fld>
            <a:endParaRPr lang="en-CA"/>
          </a:p>
        </p:txBody>
      </p:sp>
    </p:spTree>
    <p:extLst>
      <p:ext uri="{BB962C8B-B14F-4D97-AF65-F5344CB8AC3E}">
        <p14:creationId xmlns:p14="http://schemas.microsoft.com/office/powerpoint/2010/main" val="2079393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9759" y="583035"/>
            <a:ext cx="6650357" cy="299733"/>
          </a:xfrm>
          <a:prstGeom prst="rect">
            <a:avLst/>
          </a:prstGeom>
        </p:spPr>
        <p:txBody>
          <a:bodyPr wrap="square" lIns="0" tIns="0" rIns="0" bIns="0">
            <a:spAutoFit/>
          </a:bodyPr>
          <a:lstStyle>
            <a:lvl1pPr>
              <a:defRPr sz="1800" b="0" i="0">
                <a:solidFill>
                  <a:srgbClr val="C0000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rgbClr val="80808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E53E3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1998" cy="6857999"/>
          </a:xfrm>
          <a:prstGeom prst="rect">
            <a:avLst/>
          </a:prstGeom>
        </p:spPr>
      </p:pic>
      <p:pic>
        <p:nvPicPr>
          <p:cNvPr id="17" name="bg object 17"/>
          <p:cNvPicPr/>
          <p:nvPr/>
        </p:nvPicPr>
        <p:blipFill>
          <a:blip r:embed="rId8" cstate="print"/>
          <a:stretch>
            <a:fillRect/>
          </a:stretch>
        </p:blipFill>
        <p:spPr>
          <a:xfrm>
            <a:off x="121920" y="384047"/>
            <a:ext cx="3319271" cy="728459"/>
          </a:xfrm>
          <a:prstGeom prst="rect">
            <a:avLst/>
          </a:prstGeom>
        </p:spPr>
      </p:pic>
      <p:sp>
        <p:nvSpPr>
          <p:cNvPr id="2" name="Holder 2"/>
          <p:cNvSpPr>
            <a:spLocks noGrp="1"/>
          </p:cNvSpPr>
          <p:nvPr>
            <p:ph type="title"/>
          </p:nvPr>
        </p:nvSpPr>
        <p:spPr>
          <a:xfrm>
            <a:off x="406400" y="1262339"/>
            <a:ext cx="6879590" cy="452119"/>
          </a:xfrm>
          <a:prstGeom prst="rect">
            <a:avLst/>
          </a:prstGeom>
        </p:spPr>
        <p:txBody>
          <a:bodyPr wrap="square" lIns="0" tIns="0" rIns="0" bIns="0">
            <a:spAutoFit/>
          </a:bodyPr>
          <a:lstStyle>
            <a:lvl1pPr>
              <a:defRPr sz="2800" b="0" i="0">
                <a:solidFill>
                  <a:srgbClr val="E53E31"/>
                </a:solidFill>
                <a:latin typeface="Calibri"/>
                <a:cs typeface="Calibri"/>
              </a:defRPr>
            </a:lvl1pPr>
          </a:lstStyle>
          <a:p>
            <a:endParaRPr/>
          </a:p>
        </p:txBody>
      </p:sp>
      <p:sp>
        <p:nvSpPr>
          <p:cNvPr id="3" name="Holder 3"/>
          <p:cNvSpPr>
            <a:spLocks noGrp="1"/>
          </p:cNvSpPr>
          <p:nvPr>
            <p:ph type="body" idx="1"/>
          </p:nvPr>
        </p:nvSpPr>
        <p:spPr>
          <a:xfrm>
            <a:off x="406400" y="1853704"/>
            <a:ext cx="10881360" cy="3244215"/>
          </a:xfrm>
          <a:prstGeom prst="rect">
            <a:avLst/>
          </a:prstGeom>
        </p:spPr>
        <p:txBody>
          <a:bodyPr wrap="square" lIns="0" tIns="0" rIns="0" bIns="0">
            <a:spAutoFit/>
          </a:bodyPr>
          <a:lstStyle>
            <a:lvl1pPr>
              <a:defRPr sz="2400" b="0" i="0">
                <a:solidFill>
                  <a:srgbClr val="808080"/>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g"/><Relationship Id="rId2" Type="http://schemas.openxmlformats.org/officeDocument/2006/relationships/notesSlide" Target="../notesSlides/notesSlide10.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jp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0F_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2_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15_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18/10/relationships/comments" Target="../comments/modernComment_12A_0.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4DA_57BB7C9D.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hematology.org/COVIDguideline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8" cy="6857999"/>
          </a:xfrm>
          <a:prstGeom prst="rect">
            <a:avLst/>
          </a:prstGeom>
        </p:spPr>
      </p:pic>
      <p:sp>
        <p:nvSpPr>
          <p:cNvPr id="3" name="object 3"/>
          <p:cNvSpPr txBox="1">
            <a:spLocks noGrp="1"/>
          </p:cNvSpPr>
          <p:nvPr>
            <p:ph type="title"/>
          </p:nvPr>
        </p:nvSpPr>
        <p:spPr>
          <a:xfrm>
            <a:off x="993139" y="2841751"/>
            <a:ext cx="9152255" cy="594360"/>
          </a:xfrm>
          <a:prstGeom prst="rect">
            <a:avLst/>
          </a:prstGeom>
        </p:spPr>
        <p:txBody>
          <a:bodyPr vert="horz" wrap="square" lIns="0" tIns="16510" rIns="0" bIns="0" rtlCol="0">
            <a:spAutoFit/>
          </a:bodyPr>
          <a:lstStyle/>
          <a:p>
            <a:pPr marL="12700">
              <a:lnSpc>
                <a:spcPct val="100000"/>
              </a:lnSpc>
              <a:spcBef>
                <a:spcPts val="130"/>
              </a:spcBef>
            </a:pPr>
            <a:r>
              <a:rPr sz="3700" b="0" dirty="0">
                <a:solidFill>
                  <a:srgbClr val="E33D33"/>
                </a:solidFill>
                <a:latin typeface="Calibri Light"/>
                <a:cs typeface="Calibri Light"/>
              </a:rPr>
              <a:t>Use</a:t>
            </a:r>
            <a:r>
              <a:rPr sz="3700" b="0" spc="-114" dirty="0">
                <a:solidFill>
                  <a:srgbClr val="E33D33"/>
                </a:solidFill>
                <a:latin typeface="Calibri Light"/>
                <a:cs typeface="Calibri Light"/>
              </a:rPr>
              <a:t> </a:t>
            </a:r>
            <a:r>
              <a:rPr sz="3700" b="0" dirty="0">
                <a:solidFill>
                  <a:srgbClr val="E33D33"/>
                </a:solidFill>
                <a:latin typeface="Calibri Light"/>
                <a:cs typeface="Calibri Light"/>
              </a:rPr>
              <a:t>of</a:t>
            </a:r>
            <a:r>
              <a:rPr sz="3700" b="0" spc="-70" dirty="0">
                <a:solidFill>
                  <a:srgbClr val="E33D33"/>
                </a:solidFill>
                <a:latin typeface="Calibri Light"/>
                <a:cs typeface="Calibri Light"/>
              </a:rPr>
              <a:t> </a:t>
            </a:r>
            <a:r>
              <a:rPr sz="3700" b="0" spc="-30" dirty="0">
                <a:solidFill>
                  <a:srgbClr val="E33D33"/>
                </a:solidFill>
                <a:latin typeface="Calibri Light"/>
                <a:cs typeface="Calibri Light"/>
              </a:rPr>
              <a:t>Anticoagulation</a:t>
            </a:r>
            <a:r>
              <a:rPr sz="3700" b="0" spc="-120" dirty="0">
                <a:solidFill>
                  <a:srgbClr val="E33D33"/>
                </a:solidFill>
                <a:latin typeface="Calibri Light"/>
                <a:cs typeface="Calibri Light"/>
              </a:rPr>
              <a:t> </a:t>
            </a:r>
            <a:r>
              <a:rPr sz="3700" b="0" dirty="0">
                <a:solidFill>
                  <a:srgbClr val="E33D33"/>
                </a:solidFill>
                <a:latin typeface="Calibri Light"/>
                <a:cs typeface="Calibri Light"/>
              </a:rPr>
              <a:t>in</a:t>
            </a:r>
            <a:r>
              <a:rPr sz="3700" b="0" spc="-90" dirty="0">
                <a:solidFill>
                  <a:srgbClr val="E33D33"/>
                </a:solidFill>
                <a:latin typeface="Calibri Light"/>
                <a:cs typeface="Calibri Light"/>
              </a:rPr>
              <a:t> </a:t>
            </a:r>
            <a:r>
              <a:rPr sz="3700" b="0" spc="-35" dirty="0">
                <a:solidFill>
                  <a:srgbClr val="E33D33"/>
                </a:solidFill>
                <a:latin typeface="Calibri Light"/>
                <a:cs typeface="Calibri Light"/>
              </a:rPr>
              <a:t>Patients</a:t>
            </a:r>
            <a:r>
              <a:rPr sz="3700" b="0" spc="-114" dirty="0">
                <a:solidFill>
                  <a:srgbClr val="E33D33"/>
                </a:solidFill>
                <a:latin typeface="Calibri Light"/>
                <a:cs typeface="Calibri Light"/>
              </a:rPr>
              <a:t> </a:t>
            </a:r>
            <a:r>
              <a:rPr sz="3700" b="0" dirty="0">
                <a:solidFill>
                  <a:srgbClr val="E33D33"/>
                </a:solidFill>
                <a:latin typeface="Calibri Light"/>
                <a:cs typeface="Calibri Light"/>
              </a:rPr>
              <a:t>with</a:t>
            </a:r>
            <a:r>
              <a:rPr sz="3700" b="0" spc="-95" dirty="0">
                <a:solidFill>
                  <a:srgbClr val="E33D33"/>
                </a:solidFill>
                <a:latin typeface="Calibri Light"/>
                <a:cs typeface="Calibri Light"/>
              </a:rPr>
              <a:t> </a:t>
            </a:r>
            <a:r>
              <a:rPr sz="3700" b="0" spc="-50" dirty="0">
                <a:solidFill>
                  <a:srgbClr val="E33D33"/>
                </a:solidFill>
                <a:latin typeface="Calibri Light"/>
                <a:cs typeface="Calibri Light"/>
              </a:rPr>
              <a:t>COVID-</a:t>
            </a:r>
            <a:r>
              <a:rPr sz="3700" b="0" spc="-25" dirty="0">
                <a:solidFill>
                  <a:srgbClr val="E33D33"/>
                </a:solidFill>
                <a:latin typeface="Calibri Light"/>
                <a:cs typeface="Calibri Light"/>
              </a:rPr>
              <a:t>19</a:t>
            </a:r>
            <a:endParaRPr sz="3700">
              <a:latin typeface="Calibri Light"/>
              <a:cs typeface="Calibri Light"/>
            </a:endParaRPr>
          </a:p>
        </p:txBody>
      </p:sp>
      <p:sp>
        <p:nvSpPr>
          <p:cNvPr id="4" name="object 4"/>
          <p:cNvSpPr txBox="1"/>
          <p:nvPr/>
        </p:nvSpPr>
        <p:spPr>
          <a:xfrm>
            <a:off x="993139" y="3980114"/>
            <a:ext cx="10546080" cy="2398092"/>
          </a:xfrm>
          <a:prstGeom prst="rect">
            <a:avLst/>
          </a:prstGeom>
        </p:spPr>
        <p:txBody>
          <a:bodyPr vert="horz" wrap="square" lIns="0" tIns="88900" rIns="0" bIns="0" rtlCol="0">
            <a:spAutoFit/>
          </a:bodyPr>
          <a:lstStyle/>
          <a:p>
            <a:pPr marL="12700">
              <a:lnSpc>
                <a:spcPct val="100000"/>
              </a:lnSpc>
              <a:spcBef>
                <a:spcPts val="700"/>
              </a:spcBef>
            </a:pPr>
            <a:r>
              <a:rPr sz="2400" b="1" i="1" dirty="0">
                <a:solidFill>
                  <a:srgbClr val="808080"/>
                </a:solidFill>
                <a:latin typeface="Calibri"/>
                <a:cs typeface="Calibri"/>
              </a:rPr>
              <a:t>An</a:t>
            </a:r>
            <a:r>
              <a:rPr sz="2400" b="1" i="1" spc="-50" dirty="0">
                <a:solidFill>
                  <a:srgbClr val="808080"/>
                </a:solidFill>
                <a:latin typeface="Calibri"/>
                <a:cs typeface="Calibri"/>
              </a:rPr>
              <a:t> </a:t>
            </a:r>
            <a:r>
              <a:rPr sz="2400" b="1" i="1" dirty="0">
                <a:solidFill>
                  <a:srgbClr val="808080"/>
                </a:solidFill>
                <a:latin typeface="Calibri"/>
                <a:cs typeface="Calibri"/>
              </a:rPr>
              <a:t>Educational</a:t>
            </a:r>
            <a:r>
              <a:rPr sz="2400" b="1" i="1" spc="-55" dirty="0">
                <a:solidFill>
                  <a:srgbClr val="808080"/>
                </a:solidFill>
                <a:latin typeface="Calibri"/>
                <a:cs typeface="Calibri"/>
              </a:rPr>
              <a:t> </a:t>
            </a:r>
            <a:r>
              <a:rPr sz="2400" b="1" i="1" dirty="0">
                <a:solidFill>
                  <a:srgbClr val="808080"/>
                </a:solidFill>
                <a:latin typeface="Calibri"/>
                <a:cs typeface="Calibri"/>
              </a:rPr>
              <a:t>Slide</a:t>
            </a:r>
            <a:r>
              <a:rPr sz="2400" b="1" i="1" spc="-65" dirty="0">
                <a:solidFill>
                  <a:srgbClr val="808080"/>
                </a:solidFill>
                <a:latin typeface="Calibri"/>
                <a:cs typeface="Calibri"/>
              </a:rPr>
              <a:t> </a:t>
            </a:r>
            <a:r>
              <a:rPr sz="2400" b="1" i="1" spc="-25" dirty="0">
                <a:solidFill>
                  <a:srgbClr val="808080"/>
                </a:solidFill>
                <a:latin typeface="Calibri"/>
                <a:cs typeface="Calibri"/>
              </a:rPr>
              <a:t>Set</a:t>
            </a:r>
            <a:endParaRPr sz="2400" dirty="0">
              <a:latin typeface="Calibri"/>
              <a:cs typeface="Calibri"/>
            </a:endParaRPr>
          </a:p>
          <a:p>
            <a:pPr marL="12700">
              <a:lnSpc>
                <a:spcPct val="100000"/>
              </a:lnSpc>
              <a:spcBef>
                <a:spcPts val="509"/>
              </a:spcBef>
            </a:pPr>
            <a:r>
              <a:rPr sz="2000" dirty="0">
                <a:solidFill>
                  <a:srgbClr val="808080"/>
                </a:solidFill>
                <a:latin typeface="Calibri"/>
                <a:cs typeface="Calibri"/>
              </a:rPr>
              <a:t>American</a:t>
            </a:r>
            <a:r>
              <a:rPr sz="2000" spc="-25" dirty="0">
                <a:solidFill>
                  <a:srgbClr val="808080"/>
                </a:solidFill>
                <a:latin typeface="Calibri"/>
                <a:cs typeface="Calibri"/>
              </a:rPr>
              <a:t> </a:t>
            </a:r>
            <a:r>
              <a:rPr sz="2000" dirty="0">
                <a:solidFill>
                  <a:srgbClr val="808080"/>
                </a:solidFill>
                <a:latin typeface="Calibri"/>
                <a:cs typeface="Calibri"/>
              </a:rPr>
              <a:t>Society</a:t>
            </a:r>
            <a:r>
              <a:rPr sz="2000" spc="-35" dirty="0">
                <a:solidFill>
                  <a:srgbClr val="808080"/>
                </a:solidFill>
                <a:latin typeface="Calibri"/>
                <a:cs typeface="Calibri"/>
              </a:rPr>
              <a:t> </a:t>
            </a:r>
            <a:r>
              <a:rPr sz="2000" dirty="0">
                <a:solidFill>
                  <a:srgbClr val="808080"/>
                </a:solidFill>
                <a:latin typeface="Calibri"/>
                <a:cs typeface="Calibri"/>
              </a:rPr>
              <a:t>of</a:t>
            </a:r>
            <a:r>
              <a:rPr sz="2000" spc="-40" dirty="0">
                <a:solidFill>
                  <a:srgbClr val="808080"/>
                </a:solidFill>
                <a:latin typeface="Calibri"/>
                <a:cs typeface="Calibri"/>
              </a:rPr>
              <a:t> </a:t>
            </a:r>
            <a:r>
              <a:rPr sz="2000" dirty="0">
                <a:solidFill>
                  <a:srgbClr val="808080"/>
                </a:solidFill>
                <a:latin typeface="Calibri"/>
                <a:cs typeface="Calibri"/>
              </a:rPr>
              <a:t>Hematology</a:t>
            </a:r>
            <a:r>
              <a:rPr sz="2000" spc="-25" dirty="0">
                <a:solidFill>
                  <a:srgbClr val="808080"/>
                </a:solidFill>
                <a:latin typeface="Calibri"/>
                <a:cs typeface="Calibri"/>
              </a:rPr>
              <a:t> </a:t>
            </a:r>
            <a:r>
              <a:rPr sz="2000" dirty="0">
                <a:solidFill>
                  <a:srgbClr val="808080"/>
                </a:solidFill>
                <a:latin typeface="Calibri"/>
                <a:cs typeface="Calibri"/>
              </a:rPr>
              <a:t>Guidelines</a:t>
            </a:r>
            <a:r>
              <a:rPr sz="2000" spc="-20" dirty="0">
                <a:solidFill>
                  <a:srgbClr val="808080"/>
                </a:solidFill>
                <a:latin typeface="Calibri"/>
                <a:cs typeface="Calibri"/>
              </a:rPr>
              <a:t> </a:t>
            </a:r>
            <a:r>
              <a:rPr sz="2000" dirty="0">
                <a:solidFill>
                  <a:srgbClr val="808080"/>
                </a:solidFill>
                <a:latin typeface="Calibri"/>
                <a:cs typeface="Calibri"/>
              </a:rPr>
              <a:t>on</a:t>
            </a:r>
            <a:r>
              <a:rPr sz="2000" spc="-50" dirty="0">
                <a:solidFill>
                  <a:srgbClr val="808080"/>
                </a:solidFill>
                <a:latin typeface="Calibri"/>
                <a:cs typeface="Calibri"/>
              </a:rPr>
              <a:t> </a:t>
            </a:r>
            <a:r>
              <a:rPr sz="2000" dirty="0">
                <a:solidFill>
                  <a:srgbClr val="808080"/>
                </a:solidFill>
                <a:latin typeface="Calibri"/>
                <a:cs typeface="Calibri"/>
              </a:rPr>
              <a:t>Use</a:t>
            </a:r>
            <a:r>
              <a:rPr sz="2000" spc="-20" dirty="0">
                <a:solidFill>
                  <a:srgbClr val="808080"/>
                </a:solidFill>
                <a:latin typeface="Calibri"/>
                <a:cs typeface="Calibri"/>
              </a:rPr>
              <a:t> </a:t>
            </a:r>
            <a:r>
              <a:rPr sz="2000" dirty="0">
                <a:solidFill>
                  <a:srgbClr val="808080"/>
                </a:solidFill>
                <a:latin typeface="Calibri"/>
                <a:cs typeface="Calibri"/>
              </a:rPr>
              <a:t>of</a:t>
            </a:r>
            <a:r>
              <a:rPr sz="2000" spc="-35" dirty="0">
                <a:solidFill>
                  <a:srgbClr val="808080"/>
                </a:solidFill>
                <a:latin typeface="Calibri"/>
                <a:cs typeface="Calibri"/>
              </a:rPr>
              <a:t> </a:t>
            </a:r>
            <a:r>
              <a:rPr sz="2000" dirty="0">
                <a:solidFill>
                  <a:srgbClr val="808080"/>
                </a:solidFill>
                <a:latin typeface="Calibri"/>
                <a:cs typeface="Calibri"/>
              </a:rPr>
              <a:t>Anticoagulation</a:t>
            </a:r>
            <a:r>
              <a:rPr sz="2000" spc="-40" dirty="0">
                <a:solidFill>
                  <a:srgbClr val="808080"/>
                </a:solidFill>
                <a:latin typeface="Calibri"/>
                <a:cs typeface="Calibri"/>
              </a:rPr>
              <a:t> </a:t>
            </a:r>
            <a:r>
              <a:rPr sz="2000" dirty="0">
                <a:solidFill>
                  <a:srgbClr val="808080"/>
                </a:solidFill>
                <a:latin typeface="Calibri"/>
                <a:cs typeface="Calibri"/>
              </a:rPr>
              <a:t>in</a:t>
            </a:r>
            <a:r>
              <a:rPr sz="2000" spc="-35" dirty="0">
                <a:solidFill>
                  <a:srgbClr val="808080"/>
                </a:solidFill>
                <a:latin typeface="Calibri"/>
                <a:cs typeface="Calibri"/>
              </a:rPr>
              <a:t> </a:t>
            </a:r>
            <a:r>
              <a:rPr sz="2000" dirty="0">
                <a:solidFill>
                  <a:srgbClr val="808080"/>
                </a:solidFill>
                <a:latin typeface="Calibri"/>
                <a:cs typeface="Calibri"/>
              </a:rPr>
              <a:t>Patients</a:t>
            </a:r>
            <a:r>
              <a:rPr sz="2000" spc="5" dirty="0">
                <a:solidFill>
                  <a:srgbClr val="808080"/>
                </a:solidFill>
                <a:latin typeface="Calibri"/>
                <a:cs typeface="Calibri"/>
              </a:rPr>
              <a:t> </a:t>
            </a:r>
            <a:r>
              <a:rPr sz="2000" dirty="0">
                <a:solidFill>
                  <a:srgbClr val="808080"/>
                </a:solidFill>
                <a:latin typeface="Calibri"/>
                <a:cs typeface="Calibri"/>
              </a:rPr>
              <a:t>with</a:t>
            </a:r>
            <a:r>
              <a:rPr sz="2000" spc="-25" dirty="0">
                <a:solidFill>
                  <a:srgbClr val="808080"/>
                </a:solidFill>
                <a:latin typeface="Calibri"/>
                <a:cs typeface="Calibri"/>
              </a:rPr>
              <a:t> </a:t>
            </a:r>
            <a:r>
              <a:rPr sz="2000" spc="-10" dirty="0">
                <a:solidFill>
                  <a:srgbClr val="808080"/>
                </a:solidFill>
                <a:latin typeface="Calibri"/>
                <a:cs typeface="Calibri"/>
              </a:rPr>
              <a:t>COVID-</a:t>
            </a:r>
            <a:r>
              <a:rPr sz="2000" spc="-25" dirty="0">
                <a:solidFill>
                  <a:srgbClr val="808080"/>
                </a:solidFill>
                <a:latin typeface="Calibri"/>
                <a:cs typeface="Calibri"/>
              </a:rPr>
              <a:t>19</a:t>
            </a:r>
            <a:endParaRPr sz="2000" dirty="0">
              <a:latin typeface="Calibri"/>
              <a:cs typeface="Calibri"/>
            </a:endParaRPr>
          </a:p>
          <a:p>
            <a:pPr>
              <a:lnSpc>
                <a:spcPct val="100000"/>
              </a:lnSpc>
              <a:spcBef>
                <a:spcPts val="55"/>
              </a:spcBef>
            </a:pPr>
            <a:endParaRPr sz="2100" dirty="0">
              <a:latin typeface="Calibri"/>
              <a:cs typeface="Calibri"/>
            </a:endParaRPr>
          </a:p>
          <a:p>
            <a:pPr marL="12700">
              <a:lnSpc>
                <a:spcPct val="100000"/>
              </a:lnSpc>
            </a:pPr>
            <a:r>
              <a:rPr sz="1600" b="1" dirty="0">
                <a:solidFill>
                  <a:srgbClr val="808080"/>
                </a:solidFill>
                <a:latin typeface="Calibri"/>
                <a:cs typeface="Calibri"/>
              </a:rPr>
              <a:t>Slide</a:t>
            </a:r>
            <a:r>
              <a:rPr sz="1600" b="1" spc="-40" dirty="0">
                <a:solidFill>
                  <a:srgbClr val="808080"/>
                </a:solidFill>
                <a:latin typeface="Calibri"/>
                <a:cs typeface="Calibri"/>
              </a:rPr>
              <a:t> </a:t>
            </a:r>
            <a:r>
              <a:rPr sz="1600" b="1" dirty="0">
                <a:solidFill>
                  <a:srgbClr val="808080"/>
                </a:solidFill>
                <a:latin typeface="Calibri"/>
                <a:cs typeface="Calibri"/>
              </a:rPr>
              <a:t>set</a:t>
            </a:r>
            <a:r>
              <a:rPr sz="1600" b="1" spc="-45" dirty="0">
                <a:solidFill>
                  <a:srgbClr val="808080"/>
                </a:solidFill>
                <a:latin typeface="Calibri"/>
                <a:cs typeface="Calibri"/>
              </a:rPr>
              <a:t> </a:t>
            </a:r>
            <a:r>
              <a:rPr sz="1600" b="1" spc="-10" dirty="0">
                <a:solidFill>
                  <a:srgbClr val="808080"/>
                </a:solidFill>
                <a:latin typeface="Calibri"/>
                <a:cs typeface="Calibri"/>
              </a:rPr>
              <a:t>authors:</a:t>
            </a:r>
            <a:endParaRPr sz="1600" dirty="0">
              <a:latin typeface="Calibri"/>
              <a:cs typeface="Calibri"/>
            </a:endParaRPr>
          </a:p>
          <a:p>
            <a:pPr marL="12700" marR="6182360">
              <a:lnSpc>
                <a:spcPct val="100000"/>
              </a:lnSpc>
            </a:pPr>
            <a:r>
              <a:rPr sz="1600" spc="-10" dirty="0">
                <a:solidFill>
                  <a:srgbClr val="808080"/>
                </a:solidFill>
                <a:latin typeface="Calibri"/>
                <a:cs typeface="Calibri"/>
              </a:rPr>
              <a:t>Deborah</a:t>
            </a:r>
            <a:r>
              <a:rPr sz="1600" spc="-25" dirty="0">
                <a:solidFill>
                  <a:srgbClr val="808080"/>
                </a:solidFill>
                <a:latin typeface="Calibri"/>
                <a:cs typeface="Calibri"/>
              </a:rPr>
              <a:t> </a:t>
            </a:r>
            <a:r>
              <a:rPr sz="1600" dirty="0">
                <a:solidFill>
                  <a:srgbClr val="808080"/>
                </a:solidFill>
                <a:latin typeface="Calibri"/>
                <a:cs typeface="Calibri"/>
              </a:rPr>
              <a:t>Siegal,</a:t>
            </a:r>
            <a:r>
              <a:rPr sz="1600" spc="-60" dirty="0">
                <a:solidFill>
                  <a:srgbClr val="808080"/>
                </a:solidFill>
                <a:latin typeface="Calibri"/>
                <a:cs typeface="Calibri"/>
              </a:rPr>
              <a:t> </a:t>
            </a:r>
            <a:r>
              <a:rPr sz="1600" dirty="0">
                <a:solidFill>
                  <a:srgbClr val="808080"/>
                </a:solidFill>
                <a:latin typeface="Calibri"/>
                <a:cs typeface="Calibri"/>
              </a:rPr>
              <a:t>MD,</a:t>
            </a:r>
            <a:r>
              <a:rPr sz="1600" spc="-40" dirty="0">
                <a:solidFill>
                  <a:srgbClr val="808080"/>
                </a:solidFill>
                <a:latin typeface="Calibri"/>
                <a:cs typeface="Calibri"/>
              </a:rPr>
              <a:t> </a:t>
            </a:r>
            <a:r>
              <a:rPr sz="1600" dirty="0">
                <a:solidFill>
                  <a:srgbClr val="808080"/>
                </a:solidFill>
                <a:latin typeface="Calibri"/>
                <a:cs typeface="Calibri"/>
              </a:rPr>
              <a:t>MSc,</a:t>
            </a:r>
            <a:r>
              <a:rPr sz="1600" spc="-35" dirty="0">
                <a:solidFill>
                  <a:srgbClr val="808080"/>
                </a:solidFill>
                <a:latin typeface="Calibri"/>
                <a:cs typeface="Calibri"/>
              </a:rPr>
              <a:t> </a:t>
            </a:r>
            <a:r>
              <a:rPr sz="1600" spc="-10" dirty="0">
                <a:solidFill>
                  <a:srgbClr val="808080"/>
                </a:solidFill>
                <a:latin typeface="Calibri"/>
                <a:cs typeface="Calibri"/>
              </a:rPr>
              <a:t>University</a:t>
            </a:r>
            <a:r>
              <a:rPr sz="1600" spc="-45" dirty="0">
                <a:solidFill>
                  <a:srgbClr val="808080"/>
                </a:solidFill>
                <a:latin typeface="Calibri"/>
                <a:cs typeface="Calibri"/>
              </a:rPr>
              <a:t> </a:t>
            </a:r>
            <a:r>
              <a:rPr sz="1600" dirty="0">
                <a:solidFill>
                  <a:srgbClr val="808080"/>
                </a:solidFill>
                <a:latin typeface="Calibri"/>
                <a:cs typeface="Calibri"/>
              </a:rPr>
              <a:t>of</a:t>
            </a:r>
            <a:r>
              <a:rPr sz="1600" spc="-35" dirty="0">
                <a:solidFill>
                  <a:srgbClr val="808080"/>
                </a:solidFill>
                <a:latin typeface="Calibri"/>
                <a:cs typeface="Calibri"/>
              </a:rPr>
              <a:t> </a:t>
            </a:r>
            <a:r>
              <a:rPr sz="1600" spc="-10" dirty="0">
                <a:solidFill>
                  <a:srgbClr val="808080"/>
                </a:solidFill>
                <a:latin typeface="Calibri"/>
                <a:cs typeface="Calibri"/>
              </a:rPr>
              <a:t>Ottawa </a:t>
            </a:r>
            <a:r>
              <a:rPr sz="1600" dirty="0">
                <a:solidFill>
                  <a:srgbClr val="808080"/>
                </a:solidFill>
                <a:latin typeface="Calibri"/>
                <a:cs typeface="Calibri"/>
              </a:rPr>
              <a:t>Robby</a:t>
            </a:r>
            <a:r>
              <a:rPr sz="1600" spc="-20" dirty="0">
                <a:solidFill>
                  <a:srgbClr val="808080"/>
                </a:solidFill>
                <a:latin typeface="Calibri"/>
                <a:cs typeface="Calibri"/>
              </a:rPr>
              <a:t> </a:t>
            </a:r>
            <a:r>
              <a:rPr sz="1600" spc="-10" dirty="0">
                <a:solidFill>
                  <a:srgbClr val="808080"/>
                </a:solidFill>
                <a:latin typeface="Calibri"/>
                <a:cs typeface="Calibri"/>
              </a:rPr>
              <a:t>Nieuwlaat,</a:t>
            </a:r>
            <a:r>
              <a:rPr sz="1600" spc="-65" dirty="0">
                <a:solidFill>
                  <a:srgbClr val="808080"/>
                </a:solidFill>
                <a:latin typeface="Calibri"/>
                <a:cs typeface="Calibri"/>
              </a:rPr>
              <a:t> </a:t>
            </a:r>
            <a:r>
              <a:rPr sz="1600" dirty="0">
                <a:solidFill>
                  <a:srgbClr val="808080"/>
                </a:solidFill>
                <a:latin typeface="Calibri"/>
                <a:cs typeface="Calibri"/>
              </a:rPr>
              <a:t>PhD,</a:t>
            </a:r>
            <a:r>
              <a:rPr sz="1600" spc="-40" dirty="0">
                <a:solidFill>
                  <a:srgbClr val="808080"/>
                </a:solidFill>
                <a:latin typeface="Calibri"/>
                <a:cs typeface="Calibri"/>
              </a:rPr>
              <a:t> </a:t>
            </a:r>
            <a:r>
              <a:rPr sz="1600" dirty="0">
                <a:solidFill>
                  <a:srgbClr val="808080"/>
                </a:solidFill>
                <a:latin typeface="Calibri"/>
                <a:cs typeface="Calibri"/>
              </a:rPr>
              <a:t>MSc,</a:t>
            </a:r>
            <a:r>
              <a:rPr sz="1600" spc="-50" dirty="0">
                <a:solidFill>
                  <a:srgbClr val="808080"/>
                </a:solidFill>
                <a:latin typeface="Calibri"/>
                <a:cs typeface="Calibri"/>
              </a:rPr>
              <a:t> </a:t>
            </a:r>
            <a:r>
              <a:rPr sz="1600" spc="-10" dirty="0">
                <a:solidFill>
                  <a:srgbClr val="808080"/>
                </a:solidFill>
                <a:latin typeface="Calibri"/>
                <a:cs typeface="Calibri"/>
              </a:rPr>
              <a:t>McMaster</a:t>
            </a:r>
            <a:r>
              <a:rPr sz="1600" spc="-55" dirty="0">
                <a:solidFill>
                  <a:srgbClr val="808080"/>
                </a:solidFill>
                <a:latin typeface="Calibri"/>
                <a:cs typeface="Calibri"/>
              </a:rPr>
              <a:t> </a:t>
            </a:r>
            <a:r>
              <a:rPr sz="1600" spc="-10" dirty="0">
                <a:solidFill>
                  <a:srgbClr val="808080"/>
                </a:solidFill>
                <a:latin typeface="Calibri"/>
                <a:cs typeface="Calibri"/>
              </a:rPr>
              <a:t>University </a:t>
            </a:r>
            <a:r>
              <a:rPr sz="1600" dirty="0">
                <a:solidFill>
                  <a:srgbClr val="808080"/>
                </a:solidFill>
                <a:latin typeface="Calibri"/>
                <a:cs typeface="Calibri"/>
              </a:rPr>
              <a:t>Adam</a:t>
            </a:r>
            <a:r>
              <a:rPr sz="1600" spc="-45" dirty="0">
                <a:solidFill>
                  <a:srgbClr val="808080"/>
                </a:solidFill>
                <a:latin typeface="Calibri"/>
                <a:cs typeface="Calibri"/>
              </a:rPr>
              <a:t> </a:t>
            </a:r>
            <a:r>
              <a:rPr sz="1600" spc="-30" dirty="0">
                <a:solidFill>
                  <a:srgbClr val="808080"/>
                </a:solidFill>
                <a:latin typeface="Calibri"/>
                <a:cs typeface="Calibri"/>
              </a:rPr>
              <a:t>Cuker,</a:t>
            </a:r>
            <a:r>
              <a:rPr sz="1600" spc="-35" dirty="0">
                <a:solidFill>
                  <a:srgbClr val="808080"/>
                </a:solidFill>
                <a:latin typeface="Calibri"/>
                <a:cs typeface="Calibri"/>
              </a:rPr>
              <a:t> </a:t>
            </a:r>
            <a:r>
              <a:rPr sz="1600" dirty="0">
                <a:solidFill>
                  <a:srgbClr val="808080"/>
                </a:solidFill>
                <a:latin typeface="Calibri"/>
                <a:cs typeface="Calibri"/>
              </a:rPr>
              <a:t>MD,</a:t>
            </a:r>
            <a:r>
              <a:rPr sz="1600" spc="-35" dirty="0">
                <a:solidFill>
                  <a:srgbClr val="808080"/>
                </a:solidFill>
                <a:latin typeface="Calibri"/>
                <a:cs typeface="Calibri"/>
              </a:rPr>
              <a:t> </a:t>
            </a:r>
            <a:r>
              <a:rPr sz="1600" dirty="0">
                <a:solidFill>
                  <a:srgbClr val="808080"/>
                </a:solidFill>
                <a:latin typeface="Calibri"/>
                <a:cs typeface="Calibri"/>
              </a:rPr>
              <a:t>MS,</a:t>
            </a:r>
            <a:r>
              <a:rPr sz="1600" spc="-30" dirty="0">
                <a:solidFill>
                  <a:srgbClr val="808080"/>
                </a:solidFill>
                <a:latin typeface="Calibri"/>
                <a:cs typeface="Calibri"/>
              </a:rPr>
              <a:t> </a:t>
            </a:r>
            <a:r>
              <a:rPr sz="1600" spc="-10" dirty="0">
                <a:solidFill>
                  <a:srgbClr val="808080"/>
                </a:solidFill>
                <a:latin typeface="Calibri"/>
                <a:cs typeface="Calibri"/>
              </a:rPr>
              <a:t>University</a:t>
            </a:r>
            <a:r>
              <a:rPr sz="1600" spc="-45" dirty="0">
                <a:solidFill>
                  <a:srgbClr val="808080"/>
                </a:solidFill>
                <a:latin typeface="Calibri"/>
                <a:cs typeface="Calibri"/>
              </a:rPr>
              <a:t> </a:t>
            </a:r>
            <a:r>
              <a:rPr sz="1600" dirty="0">
                <a:solidFill>
                  <a:srgbClr val="808080"/>
                </a:solidFill>
                <a:latin typeface="Calibri"/>
                <a:cs typeface="Calibri"/>
              </a:rPr>
              <a:t>of</a:t>
            </a:r>
            <a:r>
              <a:rPr sz="1600" spc="-30" dirty="0">
                <a:solidFill>
                  <a:srgbClr val="808080"/>
                </a:solidFill>
                <a:latin typeface="Calibri"/>
                <a:cs typeface="Calibri"/>
              </a:rPr>
              <a:t> </a:t>
            </a:r>
            <a:r>
              <a:rPr sz="1600" spc="-10" dirty="0">
                <a:solidFill>
                  <a:srgbClr val="808080"/>
                </a:solidFill>
                <a:latin typeface="Calibri"/>
                <a:cs typeface="Calibri"/>
              </a:rPr>
              <a:t>Pennsylvania</a:t>
            </a:r>
            <a:endParaRPr lang="en-US" sz="1600" spc="-10" dirty="0">
              <a:solidFill>
                <a:srgbClr val="808080"/>
              </a:solidFill>
              <a:latin typeface="Calibri"/>
              <a:cs typeface="Calibri"/>
            </a:endParaRPr>
          </a:p>
          <a:p>
            <a:pPr marL="12700" marR="6182360">
              <a:lnSpc>
                <a:spcPct val="100000"/>
              </a:lnSpc>
            </a:pPr>
            <a:r>
              <a:rPr lang="en-US" sz="1600" spc="-10" dirty="0">
                <a:solidFill>
                  <a:srgbClr val="808080"/>
                </a:solidFill>
                <a:latin typeface="Calibri"/>
                <a:cs typeface="Calibri"/>
              </a:rPr>
              <a:t>Erik </a:t>
            </a:r>
            <a:r>
              <a:rPr lang="en-US" sz="1600" spc="-10" dirty="0" err="1">
                <a:solidFill>
                  <a:srgbClr val="808080"/>
                </a:solidFill>
                <a:latin typeface="Calibri"/>
                <a:cs typeface="Calibri"/>
              </a:rPr>
              <a:t>Klok</a:t>
            </a:r>
            <a:r>
              <a:rPr lang="en-US" sz="1600" spc="-10" dirty="0">
                <a:solidFill>
                  <a:srgbClr val="808080"/>
                </a:solidFill>
                <a:latin typeface="Calibri"/>
                <a:cs typeface="Calibri"/>
              </a:rPr>
              <a:t>, MD, PhD, Leiden University Medical Center</a:t>
            </a:r>
            <a:endParaRPr lang="en-US" sz="16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611238"/>
            <a:chOff x="0" y="0"/>
            <a:chExt cx="12192000" cy="6611238"/>
          </a:xfrm>
        </p:grpSpPr>
        <p:sp>
          <p:nvSpPr>
            <p:cNvPr id="3" name="object 3"/>
            <p:cNvSpPr/>
            <p:nvPr/>
          </p:nvSpPr>
          <p:spPr>
            <a:xfrm>
              <a:off x="0" y="283463"/>
              <a:ext cx="12192000" cy="6327775"/>
            </a:xfrm>
            <a:custGeom>
              <a:avLst/>
              <a:gdLst/>
              <a:ahLst/>
              <a:cxnLst/>
              <a:rect l="l" t="t" r="r" b="b"/>
              <a:pathLst>
                <a:path w="12192000" h="6327775">
                  <a:moveTo>
                    <a:pt x="12192000" y="0"/>
                  </a:moveTo>
                  <a:lnTo>
                    <a:pt x="0" y="0"/>
                  </a:lnTo>
                  <a:lnTo>
                    <a:pt x="0" y="6327648"/>
                  </a:lnTo>
                  <a:lnTo>
                    <a:pt x="12192000" y="6327648"/>
                  </a:lnTo>
                  <a:lnTo>
                    <a:pt x="12192000" y="0"/>
                  </a:lnTo>
                  <a:close/>
                </a:path>
              </a:pathLst>
            </a:custGeom>
            <a:solidFill>
              <a:srgbClr val="FFFFFF"/>
            </a:solidFill>
          </p:spPr>
          <p:txBody>
            <a:bodyPr wrap="square" lIns="0" tIns="0" rIns="0" bIns="0" rtlCol="0"/>
            <a:lstStyle/>
            <a:p>
              <a:endParaRPr dirty="0"/>
            </a:p>
          </p:txBody>
        </p:sp>
        <p:sp>
          <p:nvSpPr>
            <p:cNvPr id="4" name="object 4"/>
            <p:cNvSpPr/>
            <p:nvPr/>
          </p:nvSpPr>
          <p:spPr>
            <a:xfrm>
              <a:off x="0" y="0"/>
              <a:ext cx="12192000" cy="283845"/>
            </a:xfrm>
            <a:custGeom>
              <a:avLst/>
              <a:gdLst/>
              <a:ahLst/>
              <a:cxnLst/>
              <a:rect l="l" t="t" r="r" b="b"/>
              <a:pathLst>
                <a:path w="12192000" h="283845">
                  <a:moveTo>
                    <a:pt x="12192000" y="0"/>
                  </a:moveTo>
                  <a:lnTo>
                    <a:pt x="0" y="0"/>
                  </a:lnTo>
                  <a:lnTo>
                    <a:pt x="0" y="283464"/>
                  </a:lnTo>
                  <a:lnTo>
                    <a:pt x="12192000" y="283464"/>
                  </a:lnTo>
                  <a:lnTo>
                    <a:pt x="12192000" y="0"/>
                  </a:lnTo>
                  <a:close/>
                </a:path>
              </a:pathLst>
            </a:custGeom>
            <a:solidFill>
              <a:srgbClr val="735173"/>
            </a:solidFill>
          </p:spPr>
          <p:txBody>
            <a:bodyPr wrap="square" lIns="0" tIns="0" rIns="0" bIns="0" rtlCol="0"/>
            <a:lstStyle/>
            <a:p>
              <a:endParaRPr/>
            </a:p>
          </p:txBody>
        </p:sp>
        <p:sp>
          <p:nvSpPr>
            <p:cNvPr id="5" name="object 5"/>
            <p:cNvSpPr/>
            <p:nvPr/>
          </p:nvSpPr>
          <p:spPr>
            <a:xfrm>
              <a:off x="2435351" y="3764279"/>
              <a:ext cx="2757170" cy="2705100"/>
            </a:xfrm>
            <a:custGeom>
              <a:avLst/>
              <a:gdLst/>
              <a:ahLst/>
              <a:cxnLst/>
              <a:rect l="l" t="t" r="r" b="b"/>
              <a:pathLst>
                <a:path w="2757170" h="2705100">
                  <a:moveTo>
                    <a:pt x="2563418"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2563418" y="2705100"/>
                  </a:lnTo>
                  <a:lnTo>
                    <a:pt x="2607787" y="2699989"/>
                  </a:lnTo>
                  <a:lnTo>
                    <a:pt x="2648516" y="2685433"/>
                  </a:lnTo>
                  <a:lnTo>
                    <a:pt x="2684443" y="2662592"/>
                  </a:lnTo>
                  <a:lnTo>
                    <a:pt x="2714408" y="2632627"/>
                  </a:lnTo>
                  <a:lnTo>
                    <a:pt x="2737249" y="2596700"/>
                  </a:lnTo>
                  <a:lnTo>
                    <a:pt x="2751805" y="2555971"/>
                  </a:lnTo>
                  <a:lnTo>
                    <a:pt x="2756916" y="2511602"/>
                  </a:lnTo>
                  <a:lnTo>
                    <a:pt x="2756916" y="193497"/>
                  </a:lnTo>
                  <a:lnTo>
                    <a:pt x="2751805" y="149128"/>
                  </a:lnTo>
                  <a:lnTo>
                    <a:pt x="2737249" y="108399"/>
                  </a:lnTo>
                  <a:lnTo>
                    <a:pt x="2714408" y="72472"/>
                  </a:lnTo>
                  <a:lnTo>
                    <a:pt x="2684443" y="42507"/>
                  </a:lnTo>
                  <a:lnTo>
                    <a:pt x="2648516" y="19666"/>
                  </a:lnTo>
                  <a:lnTo>
                    <a:pt x="2607787" y="5110"/>
                  </a:lnTo>
                  <a:lnTo>
                    <a:pt x="2563418" y="0"/>
                  </a:lnTo>
                  <a:close/>
                </a:path>
              </a:pathLst>
            </a:custGeom>
            <a:solidFill>
              <a:srgbClr val="F2F2F2"/>
            </a:solidFill>
            <a:ln>
              <a:noFill/>
            </a:ln>
          </p:spPr>
          <p:txBody>
            <a:bodyPr wrap="square" lIns="0" tIns="0" rIns="0" bIns="0" rtlCol="0"/>
            <a:lstStyle/>
            <a:p>
              <a:endParaRPr/>
            </a:p>
          </p:txBody>
        </p:sp>
        <p:sp>
          <p:nvSpPr>
            <p:cNvPr id="7" name="object 7"/>
            <p:cNvSpPr/>
            <p:nvPr/>
          </p:nvSpPr>
          <p:spPr>
            <a:xfrm>
              <a:off x="5490971" y="3764277"/>
              <a:ext cx="2758440" cy="2705100"/>
            </a:xfrm>
            <a:custGeom>
              <a:avLst/>
              <a:gdLst/>
              <a:ahLst/>
              <a:cxnLst/>
              <a:rect l="l" t="t" r="r" b="b"/>
              <a:pathLst>
                <a:path w="2758440" h="2705100">
                  <a:moveTo>
                    <a:pt x="2564942"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099"/>
                  </a:lnTo>
                  <a:lnTo>
                    <a:pt x="2564942" y="2705099"/>
                  </a:lnTo>
                  <a:lnTo>
                    <a:pt x="2609311" y="2699989"/>
                  </a:lnTo>
                  <a:lnTo>
                    <a:pt x="2650040" y="2685433"/>
                  </a:lnTo>
                  <a:lnTo>
                    <a:pt x="2685967" y="2662592"/>
                  </a:lnTo>
                  <a:lnTo>
                    <a:pt x="2715932" y="2632627"/>
                  </a:lnTo>
                  <a:lnTo>
                    <a:pt x="2738773" y="2596700"/>
                  </a:lnTo>
                  <a:lnTo>
                    <a:pt x="2753329" y="2555971"/>
                  </a:lnTo>
                  <a:lnTo>
                    <a:pt x="2758440" y="2511602"/>
                  </a:lnTo>
                  <a:lnTo>
                    <a:pt x="2758440" y="193497"/>
                  </a:lnTo>
                  <a:lnTo>
                    <a:pt x="2753329" y="149128"/>
                  </a:lnTo>
                  <a:lnTo>
                    <a:pt x="2738773" y="108399"/>
                  </a:lnTo>
                  <a:lnTo>
                    <a:pt x="2715932" y="72472"/>
                  </a:lnTo>
                  <a:lnTo>
                    <a:pt x="2685967" y="42507"/>
                  </a:lnTo>
                  <a:lnTo>
                    <a:pt x="2650040" y="19666"/>
                  </a:lnTo>
                  <a:lnTo>
                    <a:pt x="2609311" y="5110"/>
                  </a:lnTo>
                  <a:lnTo>
                    <a:pt x="2564942" y="0"/>
                  </a:lnTo>
                  <a:close/>
                </a:path>
              </a:pathLst>
            </a:custGeom>
            <a:solidFill>
              <a:srgbClr val="F2F2F2"/>
            </a:solidFill>
            <a:ln>
              <a:noFill/>
            </a:ln>
          </p:spPr>
          <p:txBody>
            <a:bodyPr wrap="square" lIns="0" tIns="0" rIns="0" bIns="0" rtlCol="0"/>
            <a:lstStyle/>
            <a:p>
              <a:endParaRPr/>
            </a:p>
          </p:txBody>
        </p:sp>
        <p:sp>
          <p:nvSpPr>
            <p:cNvPr id="9" name="object 9"/>
            <p:cNvSpPr/>
            <p:nvPr/>
          </p:nvSpPr>
          <p:spPr>
            <a:xfrm>
              <a:off x="8543543" y="3736847"/>
              <a:ext cx="3290570" cy="2705100"/>
            </a:xfrm>
            <a:custGeom>
              <a:avLst/>
              <a:gdLst/>
              <a:ahLst/>
              <a:cxnLst/>
              <a:rect l="l" t="t" r="r" b="b"/>
              <a:pathLst>
                <a:path w="3290570" h="2705100">
                  <a:moveTo>
                    <a:pt x="3096818"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3096818" y="2705100"/>
                  </a:lnTo>
                  <a:lnTo>
                    <a:pt x="3141187" y="2699989"/>
                  </a:lnTo>
                  <a:lnTo>
                    <a:pt x="3181916" y="2685433"/>
                  </a:lnTo>
                  <a:lnTo>
                    <a:pt x="3217843" y="2662592"/>
                  </a:lnTo>
                  <a:lnTo>
                    <a:pt x="3247808" y="2632627"/>
                  </a:lnTo>
                  <a:lnTo>
                    <a:pt x="3270649" y="2596700"/>
                  </a:lnTo>
                  <a:lnTo>
                    <a:pt x="3285205" y="2555971"/>
                  </a:lnTo>
                  <a:lnTo>
                    <a:pt x="3290316" y="2511602"/>
                  </a:lnTo>
                  <a:lnTo>
                    <a:pt x="3290316" y="193497"/>
                  </a:lnTo>
                  <a:lnTo>
                    <a:pt x="3285205" y="149128"/>
                  </a:lnTo>
                  <a:lnTo>
                    <a:pt x="3270649" y="108399"/>
                  </a:lnTo>
                  <a:lnTo>
                    <a:pt x="3247808" y="72472"/>
                  </a:lnTo>
                  <a:lnTo>
                    <a:pt x="3217843" y="42507"/>
                  </a:lnTo>
                  <a:lnTo>
                    <a:pt x="3181916" y="19666"/>
                  </a:lnTo>
                  <a:lnTo>
                    <a:pt x="3141187" y="5110"/>
                  </a:lnTo>
                  <a:lnTo>
                    <a:pt x="3096818" y="0"/>
                  </a:lnTo>
                  <a:close/>
                </a:path>
              </a:pathLst>
            </a:custGeom>
            <a:solidFill>
              <a:srgbClr val="F2F2F2"/>
            </a:solidFill>
            <a:ln>
              <a:noFill/>
            </a:ln>
          </p:spPr>
          <p:txBody>
            <a:bodyPr wrap="square" lIns="0" tIns="0" rIns="0" bIns="0" rtlCol="0"/>
            <a:lstStyle/>
            <a:p>
              <a:endParaRPr/>
            </a:p>
          </p:txBody>
        </p:sp>
        <p:sp>
          <p:nvSpPr>
            <p:cNvPr id="11" name="object 11"/>
            <p:cNvSpPr/>
            <p:nvPr/>
          </p:nvSpPr>
          <p:spPr>
            <a:xfrm>
              <a:off x="452627" y="719327"/>
              <a:ext cx="4421505" cy="2705100"/>
            </a:xfrm>
            <a:custGeom>
              <a:avLst/>
              <a:gdLst/>
              <a:ahLst/>
              <a:cxnLst/>
              <a:rect l="l" t="t" r="r" b="b"/>
              <a:pathLst>
                <a:path w="4421505" h="2705100">
                  <a:moveTo>
                    <a:pt x="4227626" y="0"/>
                  </a:moveTo>
                  <a:lnTo>
                    <a:pt x="193497" y="0"/>
                  </a:lnTo>
                  <a:lnTo>
                    <a:pt x="149128" y="5110"/>
                  </a:lnTo>
                  <a:lnTo>
                    <a:pt x="108399" y="19666"/>
                  </a:lnTo>
                  <a:lnTo>
                    <a:pt x="72472" y="42507"/>
                  </a:lnTo>
                  <a:lnTo>
                    <a:pt x="42507" y="72472"/>
                  </a:lnTo>
                  <a:lnTo>
                    <a:pt x="19666" y="108399"/>
                  </a:lnTo>
                  <a:lnTo>
                    <a:pt x="5110" y="149128"/>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4227626" y="2705100"/>
                  </a:lnTo>
                  <a:lnTo>
                    <a:pt x="4271995" y="2699989"/>
                  </a:lnTo>
                  <a:lnTo>
                    <a:pt x="4312724" y="2685433"/>
                  </a:lnTo>
                  <a:lnTo>
                    <a:pt x="4348651" y="2662592"/>
                  </a:lnTo>
                  <a:lnTo>
                    <a:pt x="4378616" y="2632627"/>
                  </a:lnTo>
                  <a:lnTo>
                    <a:pt x="4401457" y="2596700"/>
                  </a:lnTo>
                  <a:lnTo>
                    <a:pt x="4416013" y="2555971"/>
                  </a:lnTo>
                  <a:lnTo>
                    <a:pt x="4421124" y="2511602"/>
                  </a:lnTo>
                  <a:lnTo>
                    <a:pt x="4421124" y="193497"/>
                  </a:lnTo>
                  <a:lnTo>
                    <a:pt x="4416013" y="149128"/>
                  </a:lnTo>
                  <a:lnTo>
                    <a:pt x="4401457" y="108399"/>
                  </a:lnTo>
                  <a:lnTo>
                    <a:pt x="4378616" y="72472"/>
                  </a:lnTo>
                  <a:lnTo>
                    <a:pt x="4348651" y="42507"/>
                  </a:lnTo>
                  <a:lnTo>
                    <a:pt x="4312724" y="19666"/>
                  </a:lnTo>
                  <a:lnTo>
                    <a:pt x="4271995" y="5110"/>
                  </a:lnTo>
                  <a:lnTo>
                    <a:pt x="4227626" y="0"/>
                  </a:lnTo>
                  <a:close/>
                </a:path>
              </a:pathLst>
            </a:custGeom>
            <a:solidFill>
              <a:srgbClr val="F2F2F2"/>
            </a:solidFill>
            <a:ln>
              <a:noFill/>
            </a:ln>
          </p:spPr>
          <p:txBody>
            <a:bodyPr wrap="square" lIns="0" tIns="0" rIns="0" bIns="0" rtlCol="0"/>
            <a:lstStyle/>
            <a:p>
              <a:endParaRPr dirty="0"/>
            </a:p>
          </p:txBody>
        </p:sp>
        <p:sp>
          <p:nvSpPr>
            <p:cNvPr id="13" name="object 13"/>
            <p:cNvSpPr/>
            <p:nvPr/>
          </p:nvSpPr>
          <p:spPr>
            <a:xfrm>
              <a:off x="5192267" y="719325"/>
              <a:ext cx="3884929" cy="2705100"/>
            </a:xfrm>
            <a:custGeom>
              <a:avLst/>
              <a:gdLst/>
              <a:ahLst/>
              <a:cxnLst/>
              <a:rect l="l" t="t" r="r" b="b"/>
              <a:pathLst>
                <a:path w="3884929" h="2705100">
                  <a:moveTo>
                    <a:pt x="3691178" y="0"/>
                  </a:moveTo>
                  <a:lnTo>
                    <a:pt x="193497" y="0"/>
                  </a:lnTo>
                  <a:lnTo>
                    <a:pt x="149128" y="5110"/>
                  </a:lnTo>
                  <a:lnTo>
                    <a:pt x="108399" y="19668"/>
                  </a:lnTo>
                  <a:lnTo>
                    <a:pt x="72472" y="42511"/>
                  </a:lnTo>
                  <a:lnTo>
                    <a:pt x="42507" y="72477"/>
                  </a:lnTo>
                  <a:lnTo>
                    <a:pt x="19666" y="108405"/>
                  </a:lnTo>
                  <a:lnTo>
                    <a:pt x="5110" y="149132"/>
                  </a:lnTo>
                  <a:lnTo>
                    <a:pt x="0" y="193497"/>
                  </a:lnTo>
                  <a:lnTo>
                    <a:pt x="0" y="2511602"/>
                  </a:lnTo>
                  <a:lnTo>
                    <a:pt x="5110" y="2555971"/>
                  </a:lnTo>
                  <a:lnTo>
                    <a:pt x="19666" y="2596700"/>
                  </a:lnTo>
                  <a:lnTo>
                    <a:pt x="42507" y="2632627"/>
                  </a:lnTo>
                  <a:lnTo>
                    <a:pt x="72472" y="2662592"/>
                  </a:lnTo>
                  <a:lnTo>
                    <a:pt x="108399" y="2685433"/>
                  </a:lnTo>
                  <a:lnTo>
                    <a:pt x="149128" y="2699989"/>
                  </a:lnTo>
                  <a:lnTo>
                    <a:pt x="193497" y="2705100"/>
                  </a:lnTo>
                  <a:lnTo>
                    <a:pt x="3691178" y="2705100"/>
                  </a:lnTo>
                  <a:lnTo>
                    <a:pt x="3735547" y="2699989"/>
                  </a:lnTo>
                  <a:lnTo>
                    <a:pt x="3776276" y="2685433"/>
                  </a:lnTo>
                  <a:lnTo>
                    <a:pt x="3812203" y="2662592"/>
                  </a:lnTo>
                  <a:lnTo>
                    <a:pt x="3842168" y="2632627"/>
                  </a:lnTo>
                  <a:lnTo>
                    <a:pt x="3865009" y="2596700"/>
                  </a:lnTo>
                  <a:lnTo>
                    <a:pt x="3879565" y="2555971"/>
                  </a:lnTo>
                  <a:lnTo>
                    <a:pt x="3884676" y="2511602"/>
                  </a:lnTo>
                  <a:lnTo>
                    <a:pt x="3884676" y="193497"/>
                  </a:lnTo>
                  <a:lnTo>
                    <a:pt x="3879565" y="149132"/>
                  </a:lnTo>
                  <a:lnTo>
                    <a:pt x="3865009" y="108405"/>
                  </a:lnTo>
                  <a:lnTo>
                    <a:pt x="3842168" y="72477"/>
                  </a:lnTo>
                  <a:lnTo>
                    <a:pt x="3812203" y="42511"/>
                  </a:lnTo>
                  <a:lnTo>
                    <a:pt x="3776276" y="19668"/>
                  </a:lnTo>
                  <a:lnTo>
                    <a:pt x="3735547" y="5110"/>
                  </a:lnTo>
                  <a:lnTo>
                    <a:pt x="3691178" y="0"/>
                  </a:lnTo>
                  <a:close/>
                </a:path>
              </a:pathLst>
            </a:custGeom>
            <a:solidFill>
              <a:srgbClr val="F2F2F2"/>
            </a:solidFill>
            <a:ln>
              <a:noFill/>
            </a:ln>
          </p:spPr>
          <p:txBody>
            <a:bodyPr wrap="square" lIns="0" tIns="0" rIns="0" bIns="0" rtlCol="0"/>
            <a:lstStyle/>
            <a:p>
              <a:endParaRPr/>
            </a:p>
          </p:txBody>
        </p:sp>
      </p:grpSp>
      <p:sp>
        <p:nvSpPr>
          <p:cNvPr id="15" name="object 15"/>
          <p:cNvSpPr txBox="1"/>
          <p:nvPr/>
        </p:nvSpPr>
        <p:spPr>
          <a:xfrm>
            <a:off x="5436541" y="820300"/>
            <a:ext cx="1890851" cy="821046"/>
          </a:xfrm>
          <a:prstGeom prst="rect">
            <a:avLst/>
          </a:prstGeom>
        </p:spPr>
        <p:txBody>
          <a:bodyPr vert="horz" wrap="square" lIns="0" tIns="0" rIns="0" bIns="0" rtlCol="0">
            <a:noAutofit/>
          </a:bodyPr>
          <a:lstStyle/>
          <a:p>
            <a:pPr marL="12700" marR="5080" algn="ctr">
              <a:lnSpc>
                <a:spcPct val="100299"/>
              </a:lnSpc>
              <a:spcBef>
                <a:spcPts val="120"/>
              </a:spcBef>
            </a:pPr>
            <a:r>
              <a:rPr sz="1400" b="1" dirty="0">
                <a:solidFill>
                  <a:srgbClr val="E43E31"/>
                </a:solidFill>
                <a:latin typeface="Calibri" panose="020F0502020204030204" pitchFamily="34" charset="0"/>
                <a:cs typeface="Calibri" panose="020F0502020204030204" pitchFamily="34" charset="0"/>
              </a:rPr>
              <a:t>Synthesize and Create </a:t>
            </a:r>
            <a:br>
              <a:rPr lang="en-US" sz="1400" b="1" dirty="0">
                <a:solidFill>
                  <a:srgbClr val="E43E31"/>
                </a:solidFill>
                <a:latin typeface="Calibri" panose="020F0502020204030204" pitchFamily="34" charset="0"/>
                <a:cs typeface="Calibri" panose="020F0502020204030204" pitchFamily="34" charset="0"/>
              </a:rPr>
            </a:br>
            <a:r>
              <a:rPr sz="1200" dirty="0">
                <a:solidFill>
                  <a:srgbClr val="808080"/>
                </a:solidFill>
                <a:latin typeface="Calibri" panose="020F0502020204030204" pitchFamily="34" charset="0"/>
                <a:cs typeface="Calibri" panose="020F0502020204030204" pitchFamily="34" charset="0"/>
              </a:rPr>
              <a:t>evidence profile &amp; Evidence to Decision Table with GRADEpro</a:t>
            </a:r>
            <a:endParaRPr sz="1200" dirty="0">
              <a:latin typeface="Calibri" panose="020F0502020204030204" pitchFamily="34" charset="0"/>
              <a:cs typeface="Calibri" panose="020F0502020204030204" pitchFamily="34" charset="0"/>
            </a:endParaRPr>
          </a:p>
        </p:txBody>
      </p:sp>
      <p:sp>
        <p:nvSpPr>
          <p:cNvPr id="17" name="object 17"/>
          <p:cNvSpPr txBox="1"/>
          <p:nvPr/>
        </p:nvSpPr>
        <p:spPr>
          <a:xfrm>
            <a:off x="10108059" y="6684224"/>
            <a:ext cx="194310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Arial"/>
                <a:cs typeface="Arial"/>
              </a:rPr>
              <a:t>©</a:t>
            </a:r>
            <a:r>
              <a:rPr sz="800" spc="-10" dirty="0">
                <a:solidFill>
                  <a:srgbClr val="FFFFFF"/>
                </a:solidFill>
                <a:latin typeface="Arial"/>
                <a:cs typeface="Arial"/>
              </a:rPr>
              <a:t> </a:t>
            </a:r>
            <a:r>
              <a:rPr sz="800" dirty="0">
                <a:solidFill>
                  <a:srgbClr val="FFFFFF"/>
                </a:solidFill>
                <a:latin typeface="Arial"/>
                <a:cs typeface="Arial"/>
              </a:rPr>
              <a:t>GRADE</a:t>
            </a:r>
            <a:r>
              <a:rPr sz="800" spc="-10" dirty="0">
                <a:solidFill>
                  <a:srgbClr val="FFFFFF"/>
                </a:solidFill>
                <a:latin typeface="Arial"/>
                <a:cs typeface="Arial"/>
              </a:rPr>
              <a:t> </a:t>
            </a:r>
            <a:r>
              <a:rPr sz="800" dirty="0">
                <a:solidFill>
                  <a:srgbClr val="FFFFFF"/>
                </a:solidFill>
                <a:latin typeface="Arial"/>
                <a:cs typeface="Arial"/>
              </a:rPr>
              <a:t>Working</a:t>
            </a:r>
            <a:r>
              <a:rPr sz="800" spc="-45" dirty="0">
                <a:solidFill>
                  <a:srgbClr val="FFFFFF"/>
                </a:solidFill>
                <a:latin typeface="Arial"/>
                <a:cs typeface="Arial"/>
              </a:rPr>
              <a:t> </a:t>
            </a:r>
            <a:r>
              <a:rPr sz="800" dirty="0">
                <a:solidFill>
                  <a:srgbClr val="FFFFFF"/>
                </a:solidFill>
                <a:latin typeface="Arial"/>
                <a:cs typeface="Arial"/>
              </a:rPr>
              <a:t>Group/EP</a:t>
            </a:r>
            <a:r>
              <a:rPr sz="800" spc="15" dirty="0">
                <a:solidFill>
                  <a:srgbClr val="FFFFFF"/>
                </a:solidFill>
                <a:latin typeface="Arial"/>
                <a:cs typeface="Arial"/>
              </a:rPr>
              <a:t> </a:t>
            </a:r>
            <a:r>
              <a:rPr sz="800" dirty="0">
                <a:solidFill>
                  <a:srgbClr val="FFFFFF"/>
                </a:solidFill>
                <a:latin typeface="Arial"/>
                <a:cs typeface="Arial"/>
              </a:rPr>
              <a:t>2008</a:t>
            </a:r>
            <a:r>
              <a:rPr sz="800" spc="15" dirty="0">
                <a:solidFill>
                  <a:srgbClr val="FFFFFF"/>
                </a:solidFill>
                <a:latin typeface="Arial"/>
                <a:cs typeface="Arial"/>
              </a:rPr>
              <a:t> </a:t>
            </a:r>
            <a:r>
              <a:rPr sz="800" dirty="0">
                <a:solidFill>
                  <a:srgbClr val="FFFFFF"/>
                </a:solidFill>
                <a:latin typeface="Arial"/>
                <a:cs typeface="Arial"/>
              </a:rPr>
              <a:t>-</a:t>
            </a:r>
            <a:r>
              <a:rPr sz="800" spc="-15" dirty="0">
                <a:solidFill>
                  <a:srgbClr val="FFFFFF"/>
                </a:solidFill>
                <a:latin typeface="Arial"/>
                <a:cs typeface="Arial"/>
              </a:rPr>
              <a:t> </a:t>
            </a:r>
            <a:r>
              <a:rPr sz="800" spc="-20" dirty="0">
                <a:solidFill>
                  <a:srgbClr val="FFFFFF"/>
                </a:solidFill>
                <a:latin typeface="Arial"/>
                <a:cs typeface="Arial"/>
              </a:rPr>
              <a:t>2021</a:t>
            </a:r>
            <a:endParaRPr sz="800">
              <a:latin typeface="Arial"/>
              <a:cs typeface="Arial"/>
            </a:endParaRPr>
          </a:p>
        </p:txBody>
      </p:sp>
      <p:grpSp>
        <p:nvGrpSpPr>
          <p:cNvPr id="18" name="object 18"/>
          <p:cNvGrpSpPr/>
          <p:nvPr/>
        </p:nvGrpSpPr>
        <p:grpSpPr>
          <a:xfrm>
            <a:off x="5914644" y="567391"/>
            <a:ext cx="6009640" cy="5337175"/>
            <a:chOff x="5914644" y="567391"/>
            <a:chExt cx="6009640" cy="5337175"/>
          </a:xfrm>
        </p:grpSpPr>
        <p:sp>
          <p:nvSpPr>
            <p:cNvPr id="19" name="object 19"/>
            <p:cNvSpPr/>
            <p:nvPr/>
          </p:nvSpPr>
          <p:spPr>
            <a:xfrm>
              <a:off x="11243135" y="825431"/>
              <a:ext cx="174625" cy="304165"/>
            </a:xfrm>
            <a:custGeom>
              <a:avLst/>
              <a:gdLst/>
              <a:ahLst/>
              <a:cxnLst/>
              <a:rect l="l" t="t" r="r" b="b"/>
              <a:pathLst>
                <a:path w="174625" h="304165">
                  <a:moveTo>
                    <a:pt x="160065" y="21495"/>
                  </a:moveTo>
                  <a:lnTo>
                    <a:pt x="46687" y="21495"/>
                  </a:lnTo>
                  <a:lnTo>
                    <a:pt x="61033" y="12695"/>
                  </a:lnTo>
                  <a:lnTo>
                    <a:pt x="76574" y="5911"/>
                  </a:lnTo>
                  <a:lnTo>
                    <a:pt x="93440" y="1545"/>
                  </a:lnTo>
                  <a:lnTo>
                    <a:pt x="111766" y="0"/>
                  </a:lnTo>
                  <a:lnTo>
                    <a:pt x="138801" y="4545"/>
                  </a:lnTo>
                  <a:lnTo>
                    <a:pt x="158276" y="18092"/>
                  </a:lnTo>
                  <a:lnTo>
                    <a:pt x="160065" y="21495"/>
                  </a:lnTo>
                  <a:close/>
                </a:path>
                <a:path w="174625" h="304165">
                  <a:moveTo>
                    <a:pt x="0" y="303806"/>
                  </a:moveTo>
                  <a:lnTo>
                    <a:pt x="0" y="4299"/>
                  </a:lnTo>
                  <a:lnTo>
                    <a:pt x="41028" y="4299"/>
                  </a:lnTo>
                  <a:lnTo>
                    <a:pt x="46687" y="21495"/>
                  </a:lnTo>
                  <a:lnTo>
                    <a:pt x="160065" y="21495"/>
                  </a:lnTo>
                  <a:lnTo>
                    <a:pt x="170058" y="40506"/>
                  </a:lnTo>
                  <a:lnTo>
                    <a:pt x="170556" y="44424"/>
                  </a:lnTo>
                  <a:lnTo>
                    <a:pt x="97618" y="44424"/>
                  </a:lnTo>
                  <a:lnTo>
                    <a:pt x="84775" y="45924"/>
                  </a:lnTo>
                  <a:lnTo>
                    <a:pt x="72329" y="49977"/>
                  </a:lnTo>
                  <a:lnTo>
                    <a:pt x="61210" y="55911"/>
                  </a:lnTo>
                  <a:lnTo>
                    <a:pt x="52346" y="63054"/>
                  </a:lnTo>
                  <a:lnTo>
                    <a:pt x="52346" y="166233"/>
                  </a:lnTo>
                  <a:lnTo>
                    <a:pt x="62603" y="168338"/>
                  </a:lnTo>
                  <a:lnTo>
                    <a:pt x="73921" y="170174"/>
                  </a:lnTo>
                  <a:lnTo>
                    <a:pt x="85769" y="171473"/>
                  </a:lnTo>
                  <a:lnTo>
                    <a:pt x="97618" y="171966"/>
                  </a:lnTo>
                  <a:lnTo>
                    <a:pt x="170432" y="171966"/>
                  </a:lnTo>
                  <a:lnTo>
                    <a:pt x="170169" y="174070"/>
                  </a:lnTo>
                  <a:lnTo>
                    <a:pt x="158099" y="197044"/>
                  </a:lnTo>
                  <a:lnTo>
                    <a:pt x="138127" y="210658"/>
                  </a:lnTo>
                  <a:lnTo>
                    <a:pt x="52346" y="210658"/>
                  </a:lnTo>
                  <a:lnTo>
                    <a:pt x="52346" y="296641"/>
                  </a:lnTo>
                  <a:lnTo>
                    <a:pt x="0" y="303806"/>
                  </a:lnTo>
                  <a:close/>
                </a:path>
                <a:path w="174625" h="304165">
                  <a:moveTo>
                    <a:pt x="170432" y="171966"/>
                  </a:moveTo>
                  <a:lnTo>
                    <a:pt x="97618" y="171966"/>
                  </a:lnTo>
                  <a:lnTo>
                    <a:pt x="109356" y="170331"/>
                  </a:lnTo>
                  <a:lnTo>
                    <a:pt x="117248" y="165338"/>
                  </a:lnTo>
                  <a:lnTo>
                    <a:pt x="121691" y="156851"/>
                  </a:lnTo>
                  <a:lnTo>
                    <a:pt x="123084" y="144738"/>
                  </a:lnTo>
                  <a:lnTo>
                    <a:pt x="123084" y="70219"/>
                  </a:lnTo>
                  <a:lnTo>
                    <a:pt x="121890" y="58934"/>
                  </a:lnTo>
                  <a:lnTo>
                    <a:pt x="117778" y="50873"/>
                  </a:lnTo>
                  <a:lnTo>
                    <a:pt x="109953" y="46036"/>
                  </a:lnTo>
                  <a:lnTo>
                    <a:pt x="97618" y="44424"/>
                  </a:lnTo>
                  <a:lnTo>
                    <a:pt x="170556" y="44424"/>
                  </a:lnTo>
                  <a:lnTo>
                    <a:pt x="174015" y="71652"/>
                  </a:lnTo>
                  <a:lnTo>
                    <a:pt x="174015" y="143305"/>
                  </a:lnTo>
                  <a:lnTo>
                    <a:pt x="170432" y="171966"/>
                  </a:lnTo>
                  <a:close/>
                </a:path>
                <a:path w="174625" h="304165">
                  <a:moveTo>
                    <a:pt x="106107" y="216390"/>
                  </a:moveTo>
                  <a:lnTo>
                    <a:pt x="92733" y="215898"/>
                  </a:lnTo>
                  <a:lnTo>
                    <a:pt x="78696" y="214599"/>
                  </a:lnTo>
                  <a:lnTo>
                    <a:pt x="64924" y="212763"/>
                  </a:lnTo>
                  <a:lnTo>
                    <a:pt x="52346" y="210658"/>
                  </a:lnTo>
                  <a:lnTo>
                    <a:pt x="138127" y="210658"/>
                  </a:lnTo>
                  <a:lnTo>
                    <a:pt x="137010" y="211419"/>
                  </a:lnTo>
                  <a:lnTo>
                    <a:pt x="106107" y="216390"/>
                  </a:lnTo>
                  <a:close/>
                </a:path>
              </a:pathLst>
            </a:custGeom>
            <a:solidFill>
              <a:srgbClr val="C71E25"/>
            </a:solidFill>
          </p:spPr>
          <p:txBody>
            <a:bodyPr wrap="square" lIns="0" tIns="0" rIns="0" bIns="0" rtlCol="0"/>
            <a:lstStyle/>
            <a:p>
              <a:endParaRPr dirty="0"/>
            </a:p>
          </p:txBody>
        </p:sp>
        <p:pic>
          <p:nvPicPr>
            <p:cNvPr id="20" name="object 20"/>
            <p:cNvPicPr/>
            <p:nvPr/>
          </p:nvPicPr>
          <p:blipFill>
            <a:blip r:embed="rId3" cstate="print"/>
            <a:stretch>
              <a:fillRect/>
            </a:stretch>
          </p:blipFill>
          <p:spPr>
            <a:xfrm>
              <a:off x="11468082" y="825432"/>
              <a:ext cx="106107" cy="212091"/>
            </a:xfrm>
            <a:prstGeom prst="rect">
              <a:avLst/>
            </a:prstGeom>
          </p:spPr>
        </p:pic>
        <p:pic>
          <p:nvPicPr>
            <p:cNvPr id="21" name="object 21"/>
            <p:cNvPicPr/>
            <p:nvPr/>
          </p:nvPicPr>
          <p:blipFill>
            <a:blip r:embed="rId4" cstate="print"/>
            <a:stretch>
              <a:fillRect/>
            </a:stretch>
          </p:blipFill>
          <p:spPr>
            <a:xfrm>
              <a:off x="11599654" y="825432"/>
              <a:ext cx="178260" cy="216390"/>
            </a:xfrm>
            <a:prstGeom prst="rect">
              <a:avLst/>
            </a:prstGeom>
          </p:spPr>
        </p:pic>
        <p:sp>
          <p:nvSpPr>
            <p:cNvPr id="22" name="object 22"/>
            <p:cNvSpPr/>
            <p:nvPr/>
          </p:nvSpPr>
          <p:spPr>
            <a:xfrm>
              <a:off x="9948621" y="753782"/>
              <a:ext cx="1229995" cy="292735"/>
            </a:xfrm>
            <a:custGeom>
              <a:avLst/>
              <a:gdLst/>
              <a:ahLst/>
              <a:cxnLst/>
              <a:rect l="l" t="t" r="r" b="b"/>
              <a:pathLst>
                <a:path w="1229995" h="292734">
                  <a:moveTo>
                    <a:pt x="195237" y="137579"/>
                  </a:moveTo>
                  <a:lnTo>
                    <a:pt x="114592" y="137579"/>
                  </a:lnTo>
                  <a:lnTo>
                    <a:pt x="114592" y="184873"/>
                  </a:lnTo>
                  <a:lnTo>
                    <a:pt x="145719" y="184873"/>
                  </a:lnTo>
                  <a:lnTo>
                    <a:pt x="145719" y="240753"/>
                  </a:lnTo>
                  <a:lnTo>
                    <a:pt x="134289" y="242633"/>
                  </a:lnTo>
                  <a:lnTo>
                    <a:pt x="123266" y="243979"/>
                  </a:lnTo>
                  <a:lnTo>
                    <a:pt x="112496" y="244792"/>
                  </a:lnTo>
                  <a:lnTo>
                    <a:pt x="101866" y="245059"/>
                  </a:lnTo>
                  <a:lnTo>
                    <a:pt x="78613" y="241947"/>
                  </a:lnTo>
                  <a:lnTo>
                    <a:pt x="63309" y="233057"/>
                  </a:lnTo>
                  <a:lnTo>
                    <a:pt x="54914" y="219062"/>
                  </a:lnTo>
                  <a:lnTo>
                    <a:pt x="52349" y="200634"/>
                  </a:lnTo>
                  <a:lnTo>
                    <a:pt x="52349" y="93154"/>
                  </a:lnTo>
                  <a:lnTo>
                    <a:pt x="54914" y="73520"/>
                  </a:lnTo>
                  <a:lnTo>
                    <a:pt x="63309" y="59651"/>
                  </a:lnTo>
                  <a:lnTo>
                    <a:pt x="78613" y="51435"/>
                  </a:lnTo>
                  <a:lnTo>
                    <a:pt x="101866" y="48729"/>
                  </a:lnTo>
                  <a:lnTo>
                    <a:pt x="122593" y="49047"/>
                  </a:lnTo>
                  <a:lnTo>
                    <a:pt x="142532" y="50165"/>
                  </a:lnTo>
                  <a:lnTo>
                    <a:pt x="161950" y="52362"/>
                  </a:lnTo>
                  <a:lnTo>
                    <a:pt x="181089" y="55892"/>
                  </a:lnTo>
                  <a:lnTo>
                    <a:pt x="186753" y="8597"/>
                  </a:lnTo>
                  <a:lnTo>
                    <a:pt x="166585" y="4241"/>
                  </a:lnTo>
                  <a:lnTo>
                    <a:pt x="145364" y="1612"/>
                  </a:lnTo>
                  <a:lnTo>
                    <a:pt x="124675" y="342"/>
                  </a:lnTo>
                  <a:lnTo>
                    <a:pt x="106108" y="0"/>
                  </a:lnTo>
                  <a:lnTo>
                    <a:pt x="59093" y="5181"/>
                  </a:lnTo>
                  <a:lnTo>
                    <a:pt x="25996" y="20967"/>
                  </a:lnTo>
                  <a:lnTo>
                    <a:pt x="6438" y="47764"/>
                  </a:lnTo>
                  <a:lnTo>
                    <a:pt x="0" y="85991"/>
                  </a:lnTo>
                  <a:lnTo>
                    <a:pt x="0" y="206362"/>
                  </a:lnTo>
                  <a:lnTo>
                    <a:pt x="6172" y="243979"/>
                  </a:lnTo>
                  <a:lnTo>
                    <a:pt x="24930" y="270852"/>
                  </a:lnTo>
                  <a:lnTo>
                    <a:pt x="56705" y="286969"/>
                  </a:lnTo>
                  <a:lnTo>
                    <a:pt x="101866" y="292354"/>
                  </a:lnTo>
                  <a:lnTo>
                    <a:pt x="124206" y="291541"/>
                  </a:lnTo>
                  <a:lnTo>
                    <a:pt x="148018" y="289128"/>
                  </a:lnTo>
                  <a:lnTo>
                    <a:pt x="172097" y="285089"/>
                  </a:lnTo>
                  <a:lnTo>
                    <a:pt x="195237" y="279450"/>
                  </a:lnTo>
                  <a:lnTo>
                    <a:pt x="195237" y="137579"/>
                  </a:lnTo>
                  <a:close/>
                </a:path>
                <a:path w="1229995" h="292734">
                  <a:moveTo>
                    <a:pt x="483844" y="288048"/>
                  </a:moveTo>
                  <a:lnTo>
                    <a:pt x="420382" y="194894"/>
                  </a:lnTo>
                  <a:lnTo>
                    <a:pt x="414528" y="186296"/>
                  </a:lnTo>
                  <a:lnTo>
                    <a:pt x="433692" y="176161"/>
                  </a:lnTo>
                  <a:lnTo>
                    <a:pt x="446887" y="161048"/>
                  </a:lnTo>
                  <a:lnTo>
                    <a:pt x="452094" y="147612"/>
                  </a:lnTo>
                  <a:lnTo>
                    <a:pt x="454520" y="141363"/>
                  </a:lnTo>
                  <a:lnTo>
                    <a:pt x="456971" y="117513"/>
                  </a:lnTo>
                  <a:lnTo>
                    <a:pt x="456971" y="80251"/>
                  </a:lnTo>
                  <a:lnTo>
                    <a:pt x="452831" y="51587"/>
                  </a:lnTo>
                  <a:lnTo>
                    <a:pt x="452196" y="47231"/>
                  </a:lnTo>
                  <a:lnTo>
                    <a:pt x="436803" y="23469"/>
                  </a:lnTo>
                  <a:lnTo>
                    <a:pt x="409219" y="9118"/>
                  </a:lnTo>
                  <a:lnTo>
                    <a:pt x="403212" y="8420"/>
                  </a:lnTo>
                  <a:lnTo>
                    <a:pt x="403212" y="84556"/>
                  </a:lnTo>
                  <a:lnTo>
                    <a:pt x="403212" y="113220"/>
                  </a:lnTo>
                  <a:lnTo>
                    <a:pt x="401421" y="128866"/>
                  </a:lnTo>
                  <a:lnTo>
                    <a:pt x="395249" y="139547"/>
                  </a:lnTo>
                  <a:lnTo>
                    <a:pt x="383514" y="145656"/>
                  </a:lnTo>
                  <a:lnTo>
                    <a:pt x="365010" y="147612"/>
                  </a:lnTo>
                  <a:lnTo>
                    <a:pt x="305587" y="147612"/>
                  </a:lnTo>
                  <a:lnTo>
                    <a:pt x="305587" y="51587"/>
                  </a:lnTo>
                  <a:lnTo>
                    <a:pt x="365010" y="51587"/>
                  </a:lnTo>
                  <a:lnTo>
                    <a:pt x="382917" y="53517"/>
                  </a:lnTo>
                  <a:lnTo>
                    <a:pt x="394716" y="59474"/>
                  </a:lnTo>
                  <a:lnTo>
                    <a:pt x="401218" y="69735"/>
                  </a:lnTo>
                  <a:lnTo>
                    <a:pt x="403212" y="84556"/>
                  </a:lnTo>
                  <a:lnTo>
                    <a:pt x="403212" y="8420"/>
                  </a:lnTo>
                  <a:lnTo>
                    <a:pt x="367842" y="4305"/>
                  </a:lnTo>
                  <a:lnTo>
                    <a:pt x="251828" y="4305"/>
                  </a:lnTo>
                  <a:lnTo>
                    <a:pt x="251828" y="288048"/>
                  </a:lnTo>
                  <a:lnTo>
                    <a:pt x="305587" y="288048"/>
                  </a:lnTo>
                  <a:lnTo>
                    <a:pt x="305587" y="194894"/>
                  </a:lnTo>
                  <a:lnTo>
                    <a:pt x="356514" y="194894"/>
                  </a:lnTo>
                  <a:lnTo>
                    <a:pt x="420179" y="288048"/>
                  </a:lnTo>
                  <a:lnTo>
                    <a:pt x="483844" y="288048"/>
                  </a:lnTo>
                  <a:close/>
                </a:path>
                <a:path w="1229995" h="292734">
                  <a:moveTo>
                    <a:pt x="759726" y="288048"/>
                  </a:moveTo>
                  <a:lnTo>
                    <a:pt x="741273" y="229298"/>
                  </a:lnTo>
                  <a:lnTo>
                    <a:pt x="726871" y="183438"/>
                  </a:lnTo>
                  <a:lnTo>
                    <a:pt x="684555" y="48729"/>
                  </a:lnTo>
                  <a:lnTo>
                    <a:pt x="672007" y="8801"/>
                  </a:lnTo>
                  <a:lnTo>
                    <a:pt x="672007" y="183438"/>
                  </a:lnTo>
                  <a:lnTo>
                    <a:pt x="594194" y="183438"/>
                  </a:lnTo>
                  <a:lnTo>
                    <a:pt x="633818" y="48729"/>
                  </a:lnTo>
                  <a:lnTo>
                    <a:pt x="672007" y="183438"/>
                  </a:lnTo>
                  <a:lnTo>
                    <a:pt x="672007" y="8801"/>
                  </a:lnTo>
                  <a:lnTo>
                    <a:pt x="670598" y="4305"/>
                  </a:lnTo>
                  <a:lnTo>
                    <a:pt x="597027" y="4305"/>
                  </a:lnTo>
                  <a:lnTo>
                    <a:pt x="507898" y="288048"/>
                  </a:lnTo>
                  <a:lnTo>
                    <a:pt x="564489" y="288048"/>
                  </a:lnTo>
                  <a:lnTo>
                    <a:pt x="581469" y="229298"/>
                  </a:lnTo>
                  <a:lnTo>
                    <a:pt x="686155" y="229298"/>
                  </a:lnTo>
                  <a:lnTo>
                    <a:pt x="704557" y="288048"/>
                  </a:lnTo>
                  <a:lnTo>
                    <a:pt x="759726" y="288048"/>
                  </a:lnTo>
                  <a:close/>
                </a:path>
                <a:path w="1229995" h="292734">
                  <a:moveTo>
                    <a:pt x="1000239" y="80251"/>
                  </a:moveTo>
                  <a:lnTo>
                    <a:pt x="995514" y="51600"/>
                  </a:lnTo>
                  <a:lnTo>
                    <a:pt x="995400" y="50850"/>
                  </a:lnTo>
                  <a:lnTo>
                    <a:pt x="979551" y="26695"/>
                  </a:lnTo>
                  <a:lnTo>
                    <a:pt x="950696" y="10325"/>
                  </a:lnTo>
                  <a:lnTo>
                    <a:pt x="946480" y="9753"/>
                  </a:lnTo>
                  <a:lnTo>
                    <a:pt x="946480" y="93154"/>
                  </a:lnTo>
                  <a:lnTo>
                    <a:pt x="946480" y="199199"/>
                  </a:lnTo>
                  <a:lnTo>
                    <a:pt x="944372" y="217182"/>
                  </a:lnTo>
                  <a:lnTo>
                    <a:pt x="937107" y="230187"/>
                  </a:lnTo>
                  <a:lnTo>
                    <a:pt x="923201" y="238086"/>
                  </a:lnTo>
                  <a:lnTo>
                    <a:pt x="901204" y="240753"/>
                  </a:lnTo>
                  <a:lnTo>
                    <a:pt x="854519" y="240753"/>
                  </a:lnTo>
                  <a:lnTo>
                    <a:pt x="854519" y="51600"/>
                  </a:lnTo>
                  <a:lnTo>
                    <a:pt x="901204" y="51600"/>
                  </a:lnTo>
                  <a:lnTo>
                    <a:pt x="923201" y="54254"/>
                  </a:lnTo>
                  <a:lnTo>
                    <a:pt x="937107" y="62166"/>
                  </a:lnTo>
                  <a:lnTo>
                    <a:pt x="944372" y="75171"/>
                  </a:lnTo>
                  <a:lnTo>
                    <a:pt x="946480" y="93154"/>
                  </a:lnTo>
                  <a:lnTo>
                    <a:pt x="946480" y="9753"/>
                  </a:lnTo>
                  <a:lnTo>
                    <a:pt x="906868" y="4305"/>
                  </a:lnTo>
                  <a:lnTo>
                    <a:pt x="802170" y="4305"/>
                  </a:lnTo>
                  <a:lnTo>
                    <a:pt x="802170" y="288048"/>
                  </a:lnTo>
                  <a:lnTo>
                    <a:pt x="906868" y="288048"/>
                  </a:lnTo>
                  <a:lnTo>
                    <a:pt x="950696" y="281825"/>
                  </a:lnTo>
                  <a:lnTo>
                    <a:pt x="979551" y="265125"/>
                  </a:lnTo>
                  <a:lnTo>
                    <a:pt x="995400" y="240893"/>
                  </a:lnTo>
                  <a:lnTo>
                    <a:pt x="995413" y="240753"/>
                  </a:lnTo>
                  <a:lnTo>
                    <a:pt x="1000239" y="212090"/>
                  </a:lnTo>
                  <a:lnTo>
                    <a:pt x="1000239" y="80251"/>
                  </a:lnTo>
                  <a:close/>
                </a:path>
                <a:path w="1229995" h="292734">
                  <a:moveTo>
                    <a:pt x="1229423" y="4305"/>
                  </a:moveTo>
                  <a:lnTo>
                    <a:pt x="1056830" y="4305"/>
                  </a:lnTo>
                  <a:lnTo>
                    <a:pt x="1056830" y="51600"/>
                  </a:lnTo>
                  <a:lnTo>
                    <a:pt x="1056830" y="120611"/>
                  </a:lnTo>
                  <a:lnTo>
                    <a:pt x="1056830" y="167906"/>
                  </a:lnTo>
                  <a:lnTo>
                    <a:pt x="1056830" y="240766"/>
                  </a:lnTo>
                  <a:lnTo>
                    <a:pt x="1056830" y="288048"/>
                  </a:lnTo>
                  <a:lnTo>
                    <a:pt x="1229423" y="288048"/>
                  </a:lnTo>
                  <a:lnTo>
                    <a:pt x="1229423" y="240766"/>
                  </a:lnTo>
                  <a:lnTo>
                    <a:pt x="1109179" y="240766"/>
                  </a:lnTo>
                  <a:lnTo>
                    <a:pt x="1109179" y="167906"/>
                  </a:lnTo>
                  <a:lnTo>
                    <a:pt x="1219530" y="167906"/>
                  </a:lnTo>
                  <a:lnTo>
                    <a:pt x="1219530" y="120611"/>
                  </a:lnTo>
                  <a:lnTo>
                    <a:pt x="1109179" y="120611"/>
                  </a:lnTo>
                  <a:lnTo>
                    <a:pt x="1109179" y="51600"/>
                  </a:lnTo>
                  <a:lnTo>
                    <a:pt x="1229423" y="51600"/>
                  </a:lnTo>
                  <a:lnTo>
                    <a:pt x="1229423" y="4305"/>
                  </a:lnTo>
                  <a:close/>
                </a:path>
              </a:pathLst>
            </a:custGeom>
            <a:solidFill>
              <a:srgbClr val="C71E25"/>
            </a:solidFill>
          </p:spPr>
          <p:txBody>
            <a:bodyPr wrap="square" lIns="0" tIns="0" rIns="0" bIns="0" rtlCol="0"/>
            <a:lstStyle/>
            <a:p>
              <a:endParaRPr/>
            </a:p>
          </p:txBody>
        </p:sp>
        <p:sp>
          <p:nvSpPr>
            <p:cNvPr id="23" name="object 23"/>
            <p:cNvSpPr/>
            <p:nvPr/>
          </p:nvSpPr>
          <p:spPr>
            <a:xfrm>
              <a:off x="9812809" y="588981"/>
              <a:ext cx="2089785" cy="624840"/>
            </a:xfrm>
            <a:custGeom>
              <a:avLst/>
              <a:gdLst/>
              <a:ahLst/>
              <a:cxnLst/>
              <a:rect l="l" t="t" r="r" b="b"/>
              <a:pathLst>
                <a:path w="2089784" h="624840">
                  <a:moveTo>
                    <a:pt x="2089603" y="586118"/>
                  </a:moveTo>
                  <a:lnTo>
                    <a:pt x="2086398" y="605464"/>
                  </a:lnTo>
                  <a:lnTo>
                    <a:pt x="2077755" y="617286"/>
                  </a:lnTo>
                  <a:lnTo>
                    <a:pt x="2065132" y="623198"/>
                  </a:lnTo>
                  <a:lnTo>
                    <a:pt x="2049990" y="624810"/>
                  </a:lnTo>
                  <a:lnTo>
                    <a:pt x="39613" y="621944"/>
                  </a:lnTo>
                  <a:lnTo>
                    <a:pt x="24470" y="617421"/>
                  </a:lnTo>
                  <a:lnTo>
                    <a:pt x="11848" y="605105"/>
                  </a:lnTo>
                  <a:lnTo>
                    <a:pt x="3205" y="586879"/>
                  </a:lnTo>
                  <a:lnTo>
                    <a:pt x="0" y="564622"/>
                  </a:lnTo>
                  <a:lnTo>
                    <a:pt x="0" y="57322"/>
                  </a:lnTo>
                  <a:lnTo>
                    <a:pt x="3205" y="35064"/>
                  </a:lnTo>
                  <a:lnTo>
                    <a:pt x="11848" y="16838"/>
                  </a:lnTo>
                  <a:lnTo>
                    <a:pt x="24470" y="4523"/>
                  </a:lnTo>
                  <a:lnTo>
                    <a:pt x="39613" y="0"/>
                  </a:lnTo>
                  <a:lnTo>
                    <a:pt x="2049990" y="2866"/>
                  </a:lnTo>
                  <a:lnTo>
                    <a:pt x="2065132" y="7389"/>
                  </a:lnTo>
                  <a:lnTo>
                    <a:pt x="2077755" y="19704"/>
                  </a:lnTo>
                  <a:lnTo>
                    <a:pt x="2086398" y="37931"/>
                  </a:lnTo>
                  <a:lnTo>
                    <a:pt x="2089603" y="60188"/>
                  </a:lnTo>
                  <a:lnTo>
                    <a:pt x="2089603" y="586118"/>
                  </a:lnTo>
                  <a:close/>
                </a:path>
              </a:pathLst>
            </a:custGeom>
            <a:ln w="42946">
              <a:solidFill>
                <a:srgbClr val="C71E25"/>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7306055" y="5274563"/>
              <a:ext cx="451102" cy="374903"/>
            </a:xfrm>
            <a:prstGeom prst="rect">
              <a:avLst/>
            </a:prstGeom>
          </p:spPr>
        </p:pic>
        <p:sp>
          <p:nvSpPr>
            <p:cNvPr id="25" name="object 25"/>
            <p:cNvSpPr/>
            <p:nvPr/>
          </p:nvSpPr>
          <p:spPr>
            <a:xfrm>
              <a:off x="7331963" y="5300471"/>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26" name="object 26"/>
            <p:cNvPicPr/>
            <p:nvPr/>
          </p:nvPicPr>
          <p:blipFill>
            <a:blip r:embed="rId6" cstate="print"/>
            <a:stretch>
              <a:fillRect/>
            </a:stretch>
          </p:blipFill>
          <p:spPr>
            <a:xfrm>
              <a:off x="7342632" y="5082539"/>
              <a:ext cx="377951" cy="376427"/>
            </a:xfrm>
            <a:prstGeom prst="rect">
              <a:avLst/>
            </a:prstGeom>
          </p:spPr>
        </p:pic>
        <p:pic>
          <p:nvPicPr>
            <p:cNvPr id="27" name="object 27"/>
            <p:cNvPicPr/>
            <p:nvPr/>
          </p:nvPicPr>
          <p:blipFill>
            <a:blip r:embed="rId7" cstate="print"/>
            <a:stretch>
              <a:fillRect/>
            </a:stretch>
          </p:blipFill>
          <p:spPr>
            <a:xfrm>
              <a:off x="6836664" y="5175503"/>
              <a:ext cx="452627" cy="373379"/>
            </a:xfrm>
            <a:prstGeom prst="rect">
              <a:avLst/>
            </a:prstGeom>
          </p:spPr>
        </p:pic>
        <p:sp>
          <p:nvSpPr>
            <p:cNvPr id="28" name="object 28"/>
            <p:cNvSpPr/>
            <p:nvPr/>
          </p:nvSpPr>
          <p:spPr>
            <a:xfrm>
              <a:off x="6862572" y="5201412"/>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50"/>
                  </a:lnTo>
                  <a:lnTo>
                    <a:pt x="0" y="266700"/>
                  </a:lnTo>
                  <a:lnTo>
                    <a:pt x="345948" y="266700"/>
                  </a:lnTo>
                  <a:lnTo>
                    <a:pt x="345948" y="133350"/>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a:endParaRPr/>
            </a:p>
          </p:txBody>
        </p:sp>
        <p:pic>
          <p:nvPicPr>
            <p:cNvPr id="29" name="object 29"/>
            <p:cNvPicPr/>
            <p:nvPr/>
          </p:nvPicPr>
          <p:blipFill>
            <a:blip r:embed="rId8" cstate="print"/>
            <a:stretch>
              <a:fillRect/>
            </a:stretch>
          </p:blipFill>
          <p:spPr>
            <a:xfrm>
              <a:off x="6873240" y="4981956"/>
              <a:ext cx="377951" cy="377951"/>
            </a:xfrm>
            <a:prstGeom prst="rect">
              <a:avLst/>
            </a:prstGeom>
          </p:spPr>
        </p:pic>
        <p:pic>
          <p:nvPicPr>
            <p:cNvPr id="30" name="object 30"/>
            <p:cNvPicPr/>
            <p:nvPr/>
          </p:nvPicPr>
          <p:blipFill>
            <a:blip r:embed="rId9" cstate="print"/>
            <a:stretch>
              <a:fillRect/>
            </a:stretch>
          </p:blipFill>
          <p:spPr>
            <a:xfrm>
              <a:off x="6384036" y="5189220"/>
              <a:ext cx="452627" cy="374903"/>
            </a:xfrm>
            <a:prstGeom prst="rect">
              <a:avLst/>
            </a:prstGeom>
          </p:spPr>
        </p:pic>
        <p:sp>
          <p:nvSpPr>
            <p:cNvPr id="31" name="object 31"/>
            <p:cNvSpPr/>
            <p:nvPr/>
          </p:nvSpPr>
          <p:spPr>
            <a:xfrm>
              <a:off x="6409944" y="5215127"/>
              <a:ext cx="346075" cy="268605"/>
            </a:xfrm>
            <a:custGeom>
              <a:avLst/>
              <a:gdLst/>
              <a:ahLst/>
              <a:cxnLst/>
              <a:rect l="l" t="t" r="r" b="b"/>
              <a:pathLst>
                <a:path w="346075" h="268604">
                  <a:moveTo>
                    <a:pt x="172974" y="0"/>
                  </a:moveTo>
                  <a:lnTo>
                    <a:pt x="118301" y="6837"/>
                  </a:lnTo>
                  <a:lnTo>
                    <a:pt x="70818" y="25876"/>
                  </a:lnTo>
                  <a:lnTo>
                    <a:pt x="33374" y="54907"/>
                  </a:lnTo>
                  <a:lnTo>
                    <a:pt x="8818" y="91722"/>
                  </a:lnTo>
                  <a:lnTo>
                    <a:pt x="0" y="134112"/>
                  </a:lnTo>
                  <a:lnTo>
                    <a:pt x="0" y="268224"/>
                  </a:lnTo>
                  <a:lnTo>
                    <a:pt x="345948" y="268224"/>
                  </a:lnTo>
                  <a:lnTo>
                    <a:pt x="345948" y="134112"/>
                  </a:lnTo>
                  <a:lnTo>
                    <a:pt x="337129" y="91722"/>
                  </a:lnTo>
                  <a:lnTo>
                    <a:pt x="312573" y="54907"/>
                  </a:lnTo>
                  <a:lnTo>
                    <a:pt x="275129" y="25876"/>
                  </a:lnTo>
                  <a:lnTo>
                    <a:pt x="227646" y="6837"/>
                  </a:lnTo>
                  <a:lnTo>
                    <a:pt x="172974" y="0"/>
                  </a:lnTo>
                  <a:close/>
                </a:path>
              </a:pathLst>
            </a:custGeom>
            <a:solidFill>
              <a:srgbClr val="808080"/>
            </a:solidFill>
          </p:spPr>
          <p:txBody>
            <a:bodyPr wrap="square" lIns="0" tIns="0" rIns="0" bIns="0" rtlCol="0"/>
            <a:lstStyle/>
            <a:p>
              <a:endParaRPr/>
            </a:p>
          </p:txBody>
        </p:sp>
        <p:pic>
          <p:nvPicPr>
            <p:cNvPr id="32" name="object 32"/>
            <p:cNvPicPr/>
            <p:nvPr/>
          </p:nvPicPr>
          <p:blipFill>
            <a:blip r:embed="rId10" cstate="print"/>
            <a:stretch>
              <a:fillRect/>
            </a:stretch>
          </p:blipFill>
          <p:spPr>
            <a:xfrm>
              <a:off x="6422136" y="4997195"/>
              <a:ext cx="377951" cy="376427"/>
            </a:xfrm>
            <a:prstGeom prst="rect">
              <a:avLst/>
            </a:prstGeom>
          </p:spPr>
        </p:pic>
        <p:pic>
          <p:nvPicPr>
            <p:cNvPr id="33" name="object 33"/>
            <p:cNvPicPr/>
            <p:nvPr/>
          </p:nvPicPr>
          <p:blipFill>
            <a:blip r:embed="rId5" cstate="print"/>
            <a:stretch>
              <a:fillRect/>
            </a:stretch>
          </p:blipFill>
          <p:spPr>
            <a:xfrm>
              <a:off x="5932932" y="5292851"/>
              <a:ext cx="451103" cy="374903"/>
            </a:xfrm>
            <a:prstGeom prst="rect">
              <a:avLst/>
            </a:prstGeom>
          </p:spPr>
        </p:pic>
        <p:sp>
          <p:nvSpPr>
            <p:cNvPr id="34" name="object 34"/>
            <p:cNvSpPr/>
            <p:nvPr/>
          </p:nvSpPr>
          <p:spPr>
            <a:xfrm>
              <a:off x="5958840" y="5318759"/>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35" name="object 35"/>
            <p:cNvPicPr/>
            <p:nvPr/>
          </p:nvPicPr>
          <p:blipFill>
            <a:blip r:embed="rId11" cstate="print"/>
            <a:stretch>
              <a:fillRect/>
            </a:stretch>
          </p:blipFill>
          <p:spPr>
            <a:xfrm>
              <a:off x="5969507" y="5100827"/>
              <a:ext cx="377951" cy="376427"/>
            </a:xfrm>
            <a:prstGeom prst="rect">
              <a:avLst/>
            </a:prstGeom>
          </p:spPr>
        </p:pic>
        <p:pic>
          <p:nvPicPr>
            <p:cNvPr id="36" name="object 36"/>
            <p:cNvPicPr/>
            <p:nvPr/>
          </p:nvPicPr>
          <p:blipFill>
            <a:blip r:embed="rId12" cstate="print"/>
            <a:stretch>
              <a:fillRect/>
            </a:stretch>
          </p:blipFill>
          <p:spPr>
            <a:xfrm>
              <a:off x="5914644" y="5408676"/>
              <a:ext cx="1895855" cy="495299"/>
            </a:xfrm>
            <a:prstGeom prst="rect">
              <a:avLst/>
            </a:prstGeom>
          </p:spPr>
        </p:pic>
      </p:grpSp>
      <p:sp>
        <p:nvSpPr>
          <p:cNvPr id="37" name="object 37"/>
          <p:cNvSpPr txBox="1"/>
          <p:nvPr/>
        </p:nvSpPr>
        <p:spPr>
          <a:xfrm>
            <a:off x="6551891" y="5418001"/>
            <a:ext cx="60769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a:cs typeface="Arial"/>
              </a:rPr>
              <a:t>Panel</a:t>
            </a:r>
            <a:endParaRPr sz="1800">
              <a:latin typeface="Arial"/>
              <a:cs typeface="Arial"/>
            </a:endParaRPr>
          </a:p>
        </p:txBody>
      </p:sp>
      <p:grpSp>
        <p:nvGrpSpPr>
          <p:cNvPr id="38" name="object 38"/>
          <p:cNvGrpSpPr/>
          <p:nvPr/>
        </p:nvGrpSpPr>
        <p:grpSpPr>
          <a:xfrm>
            <a:off x="2662427" y="1382268"/>
            <a:ext cx="8792210" cy="4933315"/>
            <a:chOff x="2662427" y="1382268"/>
            <a:chExt cx="8792210" cy="4933315"/>
          </a:xfrm>
        </p:grpSpPr>
        <p:pic>
          <p:nvPicPr>
            <p:cNvPr id="39" name="object 39"/>
            <p:cNvPicPr/>
            <p:nvPr/>
          </p:nvPicPr>
          <p:blipFill>
            <a:blip r:embed="rId7" cstate="print"/>
            <a:stretch>
              <a:fillRect/>
            </a:stretch>
          </p:blipFill>
          <p:spPr>
            <a:xfrm>
              <a:off x="7327392" y="5754623"/>
              <a:ext cx="452626" cy="373379"/>
            </a:xfrm>
            <a:prstGeom prst="rect">
              <a:avLst/>
            </a:prstGeom>
          </p:spPr>
        </p:pic>
        <p:sp>
          <p:nvSpPr>
            <p:cNvPr id="40" name="object 40"/>
            <p:cNvSpPr/>
            <p:nvPr/>
          </p:nvSpPr>
          <p:spPr>
            <a:xfrm>
              <a:off x="7353299" y="5780532"/>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50"/>
                  </a:lnTo>
                  <a:lnTo>
                    <a:pt x="0" y="266700"/>
                  </a:lnTo>
                  <a:lnTo>
                    <a:pt x="345948" y="266700"/>
                  </a:lnTo>
                  <a:lnTo>
                    <a:pt x="345948" y="133350"/>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a:endParaRPr/>
            </a:p>
          </p:txBody>
        </p:sp>
        <p:pic>
          <p:nvPicPr>
            <p:cNvPr id="41" name="object 41"/>
            <p:cNvPicPr/>
            <p:nvPr/>
          </p:nvPicPr>
          <p:blipFill>
            <a:blip r:embed="rId13" cstate="print"/>
            <a:stretch>
              <a:fillRect/>
            </a:stretch>
          </p:blipFill>
          <p:spPr>
            <a:xfrm>
              <a:off x="7365491" y="5561076"/>
              <a:ext cx="377952" cy="377952"/>
            </a:xfrm>
            <a:prstGeom prst="rect">
              <a:avLst/>
            </a:prstGeom>
          </p:spPr>
        </p:pic>
        <p:pic>
          <p:nvPicPr>
            <p:cNvPr id="42" name="object 42"/>
            <p:cNvPicPr/>
            <p:nvPr/>
          </p:nvPicPr>
          <p:blipFill>
            <a:blip r:embed="rId5" cstate="print"/>
            <a:stretch>
              <a:fillRect/>
            </a:stretch>
          </p:blipFill>
          <p:spPr>
            <a:xfrm>
              <a:off x="6859524" y="5865876"/>
              <a:ext cx="451103" cy="374903"/>
            </a:xfrm>
            <a:prstGeom prst="rect">
              <a:avLst/>
            </a:prstGeom>
          </p:spPr>
        </p:pic>
        <p:sp>
          <p:nvSpPr>
            <p:cNvPr id="43" name="object 43"/>
            <p:cNvSpPr/>
            <p:nvPr/>
          </p:nvSpPr>
          <p:spPr>
            <a:xfrm>
              <a:off x="6885431" y="5891784"/>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44" name="object 44"/>
            <p:cNvPicPr/>
            <p:nvPr/>
          </p:nvPicPr>
          <p:blipFill>
            <a:blip r:embed="rId14" cstate="print"/>
            <a:stretch>
              <a:fillRect/>
            </a:stretch>
          </p:blipFill>
          <p:spPr>
            <a:xfrm>
              <a:off x="6896099" y="5673852"/>
              <a:ext cx="377951" cy="376427"/>
            </a:xfrm>
            <a:prstGeom prst="rect">
              <a:avLst/>
            </a:prstGeom>
          </p:spPr>
        </p:pic>
        <p:pic>
          <p:nvPicPr>
            <p:cNvPr id="45" name="object 45"/>
            <p:cNvPicPr/>
            <p:nvPr/>
          </p:nvPicPr>
          <p:blipFill>
            <a:blip r:embed="rId5" cstate="print"/>
            <a:stretch>
              <a:fillRect/>
            </a:stretch>
          </p:blipFill>
          <p:spPr>
            <a:xfrm>
              <a:off x="6406895" y="5879591"/>
              <a:ext cx="451102" cy="374903"/>
            </a:xfrm>
            <a:prstGeom prst="rect">
              <a:avLst/>
            </a:prstGeom>
          </p:spPr>
        </p:pic>
        <p:sp>
          <p:nvSpPr>
            <p:cNvPr id="46" name="object 46"/>
            <p:cNvSpPr/>
            <p:nvPr/>
          </p:nvSpPr>
          <p:spPr>
            <a:xfrm>
              <a:off x="6432804" y="5905500"/>
              <a:ext cx="344805" cy="268605"/>
            </a:xfrm>
            <a:custGeom>
              <a:avLst/>
              <a:gdLst/>
              <a:ahLst/>
              <a:cxnLst/>
              <a:rect l="l" t="t" r="r" b="b"/>
              <a:pathLst>
                <a:path w="344804" h="268604">
                  <a:moveTo>
                    <a:pt x="172212" y="0"/>
                  </a:moveTo>
                  <a:lnTo>
                    <a:pt x="117779" y="6837"/>
                  </a:lnTo>
                  <a:lnTo>
                    <a:pt x="70505" y="25876"/>
                  </a:lnTo>
                  <a:lnTo>
                    <a:pt x="33226" y="54907"/>
                  </a:lnTo>
                  <a:lnTo>
                    <a:pt x="8779" y="91722"/>
                  </a:lnTo>
                  <a:lnTo>
                    <a:pt x="0" y="134111"/>
                  </a:lnTo>
                  <a:lnTo>
                    <a:pt x="0" y="268223"/>
                  </a:lnTo>
                  <a:lnTo>
                    <a:pt x="344424" y="268223"/>
                  </a:lnTo>
                  <a:lnTo>
                    <a:pt x="344424" y="134111"/>
                  </a:lnTo>
                  <a:lnTo>
                    <a:pt x="335644" y="91722"/>
                  </a:lnTo>
                  <a:lnTo>
                    <a:pt x="311197" y="54907"/>
                  </a:lnTo>
                  <a:lnTo>
                    <a:pt x="273918" y="25876"/>
                  </a:lnTo>
                  <a:lnTo>
                    <a:pt x="226644" y="6837"/>
                  </a:lnTo>
                  <a:lnTo>
                    <a:pt x="172212" y="0"/>
                  </a:lnTo>
                  <a:close/>
                </a:path>
              </a:pathLst>
            </a:custGeom>
            <a:solidFill>
              <a:srgbClr val="808080"/>
            </a:solidFill>
          </p:spPr>
          <p:txBody>
            <a:bodyPr wrap="square" lIns="0" tIns="0" rIns="0" bIns="0" rtlCol="0"/>
            <a:lstStyle/>
            <a:p>
              <a:endParaRPr/>
            </a:p>
          </p:txBody>
        </p:sp>
        <p:pic>
          <p:nvPicPr>
            <p:cNvPr id="47" name="object 47"/>
            <p:cNvPicPr/>
            <p:nvPr/>
          </p:nvPicPr>
          <p:blipFill>
            <a:blip r:embed="rId15" cstate="print"/>
            <a:stretch>
              <a:fillRect/>
            </a:stretch>
          </p:blipFill>
          <p:spPr>
            <a:xfrm>
              <a:off x="6443471" y="5687567"/>
              <a:ext cx="377951" cy="377951"/>
            </a:xfrm>
            <a:prstGeom prst="rect">
              <a:avLst/>
            </a:prstGeom>
          </p:spPr>
        </p:pic>
        <p:pic>
          <p:nvPicPr>
            <p:cNvPr id="48" name="object 48"/>
            <p:cNvPicPr/>
            <p:nvPr/>
          </p:nvPicPr>
          <p:blipFill>
            <a:blip r:embed="rId7" cstate="print"/>
            <a:stretch>
              <a:fillRect/>
            </a:stretch>
          </p:blipFill>
          <p:spPr>
            <a:xfrm>
              <a:off x="5954268" y="5772911"/>
              <a:ext cx="452627" cy="373379"/>
            </a:xfrm>
            <a:prstGeom prst="rect">
              <a:avLst/>
            </a:prstGeom>
          </p:spPr>
        </p:pic>
        <p:sp>
          <p:nvSpPr>
            <p:cNvPr id="49" name="object 49"/>
            <p:cNvSpPr/>
            <p:nvPr/>
          </p:nvSpPr>
          <p:spPr>
            <a:xfrm>
              <a:off x="5980175" y="5798820"/>
              <a:ext cx="346075" cy="266700"/>
            </a:xfrm>
            <a:custGeom>
              <a:avLst/>
              <a:gdLst/>
              <a:ahLst/>
              <a:cxnLst/>
              <a:rect l="l" t="t" r="r" b="b"/>
              <a:pathLst>
                <a:path w="346075" h="266700">
                  <a:moveTo>
                    <a:pt x="172974" y="0"/>
                  </a:moveTo>
                  <a:lnTo>
                    <a:pt x="118301" y="6798"/>
                  </a:lnTo>
                  <a:lnTo>
                    <a:pt x="70818" y="25728"/>
                  </a:lnTo>
                  <a:lnTo>
                    <a:pt x="33374" y="54595"/>
                  </a:lnTo>
                  <a:lnTo>
                    <a:pt x="8818" y="91201"/>
                  </a:lnTo>
                  <a:lnTo>
                    <a:pt x="0" y="133349"/>
                  </a:lnTo>
                  <a:lnTo>
                    <a:pt x="0" y="266699"/>
                  </a:lnTo>
                  <a:lnTo>
                    <a:pt x="345948" y="266699"/>
                  </a:lnTo>
                  <a:lnTo>
                    <a:pt x="345948" y="133349"/>
                  </a:lnTo>
                  <a:lnTo>
                    <a:pt x="337129" y="91201"/>
                  </a:lnTo>
                  <a:lnTo>
                    <a:pt x="312573" y="54595"/>
                  </a:lnTo>
                  <a:lnTo>
                    <a:pt x="275129" y="25728"/>
                  </a:lnTo>
                  <a:lnTo>
                    <a:pt x="227646" y="6798"/>
                  </a:lnTo>
                  <a:lnTo>
                    <a:pt x="172974" y="0"/>
                  </a:lnTo>
                  <a:close/>
                </a:path>
              </a:pathLst>
            </a:custGeom>
            <a:solidFill>
              <a:srgbClr val="808080"/>
            </a:solidFill>
          </p:spPr>
          <p:txBody>
            <a:bodyPr wrap="square" lIns="0" tIns="0" rIns="0" bIns="0" rtlCol="0"/>
            <a:lstStyle/>
            <a:p>
              <a:endParaRPr/>
            </a:p>
          </p:txBody>
        </p:sp>
        <p:pic>
          <p:nvPicPr>
            <p:cNvPr id="50" name="object 50"/>
            <p:cNvPicPr/>
            <p:nvPr/>
          </p:nvPicPr>
          <p:blipFill>
            <a:blip r:embed="rId16" cstate="print"/>
            <a:stretch>
              <a:fillRect/>
            </a:stretch>
          </p:blipFill>
          <p:spPr>
            <a:xfrm>
              <a:off x="5992368" y="5579364"/>
              <a:ext cx="377951" cy="377951"/>
            </a:xfrm>
            <a:prstGeom prst="rect">
              <a:avLst/>
            </a:prstGeom>
          </p:spPr>
        </p:pic>
        <p:pic>
          <p:nvPicPr>
            <p:cNvPr id="51" name="object 51"/>
            <p:cNvPicPr/>
            <p:nvPr/>
          </p:nvPicPr>
          <p:blipFill>
            <a:blip r:embed="rId17" cstate="print"/>
            <a:stretch>
              <a:fillRect/>
            </a:stretch>
          </p:blipFill>
          <p:spPr>
            <a:xfrm>
              <a:off x="2662427" y="4600955"/>
              <a:ext cx="2380615" cy="1594103"/>
            </a:xfrm>
            <a:prstGeom prst="rect">
              <a:avLst/>
            </a:prstGeom>
          </p:spPr>
        </p:pic>
        <p:pic>
          <p:nvPicPr>
            <p:cNvPr id="52" name="object 52"/>
            <p:cNvPicPr/>
            <p:nvPr/>
          </p:nvPicPr>
          <p:blipFill>
            <a:blip r:embed="rId18" cstate="print"/>
            <a:stretch>
              <a:fillRect/>
            </a:stretch>
          </p:blipFill>
          <p:spPr>
            <a:xfrm>
              <a:off x="8866631" y="3904488"/>
              <a:ext cx="2587739" cy="2410967"/>
            </a:xfrm>
            <a:prstGeom prst="rect">
              <a:avLst/>
            </a:prstGeom>
          </p:spPr>
        </p:pic>
        <p:pic>
          <p:nvPicPr>
            <p:cNvPr id="53" name="object 53"/>
            <p:cNvPicPr/>
            <p:nvPr/>
          </p:nvPicPr>
          <p:blipFill>
            <a:blip r:embed="rId19" cstate="print"/>
            <a:stretch>
              <a:fillRect/>
            </a:stretch>
          </p:blipFill>
          <p:spPr>
            <a:xfrm>
              <a:off x="5515355" y="1670304"/>
              <a:ext cx="3300983" cy="1495043"/>
            </a:xfrm>
            <a:prstGeom prst="rect">
              <a:avLst/>
            </a:prstGeom>
          </p:spPr>
        </p:pic>
        <p:sp>
          <p:nvSpPr>
            <p:cNvPr id="54" name="object 54"/>
            <p:cNvSpPr/>
            <p:nvPr/>
          </p:nvSpPr>
          <p:spPr>
            <a:xfrm>
              <a:off x="5510593" y="1665541"/>
              <a:ext cx="3310890" cy="1504950"/>
            </a:xfrm>
            <a:custGeom>
              <a:avLst/>
              <a:gdLst/>
              <a:ahLst/>
              <a:cxnLst/>
              <a:rect l="l" t="t" r="r" b="b"/>
              <a:pathLst>
                <a:path w="3310890" h="1504950">
                  <a:moveTo>
                    <a:pt x="0" y="0"/>
                  </a:moveTo>
                  <a:lnTo>
                    <a:pt x="3310509" y="0"/>
                  </a:lnTo>
                  <a:lnTo>
                    <a:pt x="3310509" y="1504569"/>
                  </a:lnTo>
                  <a:lnTo>
                    <a:pt x="0" y="1504569"/>
                  </a:lnTo>
                  <a:lnTo>
                    <a:pt x="0" y="0"/>
                  </a:lnTo>
                  <a:close/>
                </a:path>
              </a:pathLst>
            </a:custGeom>
            <a:ln w="9525">
              <a:solidFill>
                <a:srgbClr val="808080"/>
              </a:solidFill>
            </a:ln>
          </p:spPr>
          <p:txBody>
            <a:bodyPr wrap="square" lIns="0" tIns="0" rIns="0" bIns="0" rtlCol="0"/>
            <a:lstStyle/>
            <a:p>
              <a:endParaRPr/>
            </a:p>
          </p:txBody>
        </p:sp>
        <p:pic>
          <p:nvPicPr>
            <p:cNvPr id="55" name="object 55"/>
            <p:cNvPicPr/>
            <p:nvPr/>
          </p:nvPicPr>
          <p:blipFill>
            <a:blip r:embed="rId20" cstate="print"/>
            <a:stretch>
              <a:fillRect/>
            </a:stretch>
          </p:blipFill>
          <p:spPr>
            <a:xfrm>
              <a:off x="3840480" y="1403604"/>
              <a:ext cx="478535" cy="1601723"/>
            </a:xfrm>
            <a:prstGeom prst="rect">
              <a:avLst/>
            </a:prstGeom>
          </p:spPr>
        </p:pic>
        <p:pic>
          <p:nvPicPr>
            <p:cNvPr id="56" name="object 56"/>
            <p:cNvPicPr/>
            <p:nvPr/>
          </p:nvPicPr>
          <p:blipFill>
            <a:blip r:embed="rId21" cstate="print"/>
            <a:stretch>
              <a:fillRect/>
            </a:stretch>
          </p:blipFill>
          <p:spPr>
            <a:xfrm>
              <a:off x="3550920" y="1382268"/>
              <a:ext cx="478535" cy="1601723"/>
            </a:xfrm>
            <a:prstGeom prst="rect">
              <a:avLst/>
            </a:prstGeom>
          </p:spPr>
        </p:pic>
        <p:pic>
          <p:nvPicPr>
            <p:cNvPr id="57" name="object 57"/>
            <p:cNvPicPr/>
            <p:nvPr/>
          </p:nvPicPr>
          <p:blipFill>
            <a:blip r:embed="rId22" cstate="print"/>
            <a:stretch>
              <a:fillRect/>
            </a:stretch>
          </p:blipFill>
          <p:spPr>
            <a:xfrm>
              <a:off x="3273551" y="1403604"/>
              <a:ext cx="478535" cy="1601723"/>
            </a:xfrm>
            <a:prstGeom prst="rect">
              <a:avLst/>
            </a:prstGeom>
          </p:spPr>
        </p:pic>
        <p:pic>
          <p:nvPicPr>
            <p:cNvPr id="58" name="object 58"/>
            <p:cNvPicPr/>
            <p:nvPr/>
          </p:nvPicPr>
          <p:blipFill>
            <a:blip r:embed="rId23" cstate="print"/>
            <a:stretch>
              <a:fillRect/>
            </a:stretch>
          </p:blipFill>
          <p:spPr>
            <a:xfrm>
              <a:off x="2993136" y="1382268"/>
              <a:ext cx="478535" cy="1601723"/>
            </a:xfrm>
            <a:prstGeom prst="rect">
              <a:avLst/>
            </a:prstGeom>
          </p:spPr>
        </p:pic>
      </p:grpSp>
      <p:sp>
        <p:nvSpPr>
          <p:cNvPr id="59" name="object 59"/>
          <p:cNvSpPr txBox="1"/>
          <p:nvPr/>
        </p:nvSpPr>
        <p:spPr>
          <a:xfrm>
            <a:off x="5760698" y="3911442"/>
            <a:ext cx="2316501" cy="977832"/>
          </a:xfrm>
          <a:prstGeom prst="rect">
            <a:avLst/>
          </a:prstGeom>
        </p:spPr>
        <p:txBody>
          <a:bodyPr vert="horz" wrap="square" lIns="0" tIns="15875" rIns="0" bIns="0" rtlCol="0">
            <a:spAutoFit/>
          </a:bodyPr>
          <a:lstStyle/>
          <a:p>
            <a:pPr marL="12700">
              <a:lnSpc>
                <a:spcPct val="100000"/>
              </a:lnSpc>
              <a:spcBef>
                <a:spcPts val="125"/>
              </a:spcBef>
            </a:pPr>
            <a:r>
              <a:rPr sz="1450" b="1" dirty="0">
                <a:solidFill>
                  <a:srgbClr val="E43E31"/>
                </a:solidFill>
                <a:latin typeface="Calibri" panose="020F0502020204030204" pitchFamily="34" charset="0"/>
                <a:cs typeface="Calibri" panose="020F0502020204030204" pitchFamily="34" charset="0"/>
              </a:rPr>
              <a:t>Grade recommendations</a:t>
            </a:r>
            <a:endParaRPr sz="1450" dirty="0">
              <a:latin typeface="Calibri" panose="020F0502020204030204" pitchFamily="34" charset="0"/>
              <a:cs typeface="Calibri" panose="020F0502020204030204" pitchFamily="34" charset="0"/>
            </a:endParaRPr>
          </a:p>
          <a:p>
            <a:pPr marL="12700">
              <a:lnSpc>
                <a:spcPct val="100000"/>
              </a:lnSpc>
              <a:spcBef>
                <a:spcPts val="10"/>
              </a:spcBef>
            </a:pPr>
            <a:r>
              <a:rPr sz="1200" b="1" dirty="0">
                <a:solidFill>
                  <a:srgbClr val="808080"/>
                </a:solidFill>
                <a:latin typeface="Calibri" panose="020F0502020204030204" pitchFamily="34" charset="0"/>
                <a:cs typeface="Calibri" panose="020F0502020204030204" pitchFamily="34" charset="0"/>
              </a:rPr>
              <a:t>(Evidence to Recommendation)</a:t>
            </a:r>
            <a:endParaRPr sz="1200" dirty="0">
              <a:latin typeface="Calibri" panose="020F0502020204030204" pitchFamily="34" charset="0"/>
              <a:cs typeface="Calibri" panose="020F0502020204030204" pitchFamily="34" charset="0"/>
            </a:endParaRPr>
          </a:p>
          <a:p>
            <a:pPr marL="97790" indent="-85725">
              <a:lnSpc>
                <a:spcPct val="100000"/>
              </a:lnSpc>
              <a:buChar char="•"/>
              <a:tabLst>
                <a:tab pos="98425" algn="l"/>
              </a:tabLst>
            </a:pPr>
            <a:r>
              <a:rPr sz="1200" dirty="0">
                <a:solidFill>
                  <a:srgbClr val="808080"/>
                </a:solidFill>
                <a:latin typeface="Calibri" panose="020F0502020204030204" pitchFamily="34" charset="0"/>
                <a:cs typeface="Calibri" panose="020F0502020204030204" pitchFamily="34" charset="0"/>
              </a:rPr>
              <a:t>For or against (direction)</a:t>
            </a:r>
            <a:endParaRPr sz="1200" dirty="0">
              <a:latin typeface="Calibri" panose="020F0502020204030204" pitchFamily="34" charset="0"/>
              <a:cs typeface="Calibri" panose="020F0502020204030204" pitchFamily="34" charset="0"/>
            </a:endParaRPr>
          </a:p>
          <a:p>
            <a:pPr marL="97790" indent="-85725">
              <a:lnSpc>
                <a:spcPct val="100000"/>
              </a:lnSpc>
              <a:buChar char="•"/>
              <a:tabLst>
                <a:tab pos="98425" algn="l"/>
              </a:tabLst>
            </a:pPr>
            <a:r>
              <a:rPr sz="1200" dirty="0">
                <a:solidFill>
                  <a:srgbClr val="808080"/>
                </a:solidFill>
                <a:latin typeface="Calibri" panose="020F0502020204030204" pitchFamily="34" charset="0"/>
                <a:cs typeface="Calibri" panose="020F0502020204030204" pitchFamily="34" charset="0"/>
              </a:rPr>
              <a:t>Strong or conditional/weak (strength)</a:t>
            </a:r>
            <a:endParaRPr sz="1200" dirty="0">
              <a:latin typeface="Calibri" panose="020F0502020204030204" pitchFamily="34" charset="0"/>
              <a:cs typeface="Calibri" panose="020F0502020204030204" pitchFamily="34" charset="0"/>
            </a:endParaRPr>
          </a:p>
        </p:txBody>
      </p:sp>
      <p:sp>
        <p:nvSpPr>
          <p:cNvPr id="60" name="object 60"/>
          <p:cNvSpPr txBox="1"/>
          <p:nvPr/>
        </p:nvSpPr>
        <p:spPr>
          <a:xfrm>
            <a:off x="2662427" y="3995749"/>
            <a:ext cx="2380615" cy="446276"/>
          </a:xfrm>
          <a:prstGeom prst="rect">
            <a:avLst/>
          </a:prstGeom>
        </p:spPr>
        <p:txBody>
          <a:bodyPr vert="horz" wrap="square" lIns="0" tIns="25400" rIns="0" bIns="0" rtlCol="0">
            <a:spAutoFit/>
          </a:bodyPr>
          <a:lstStyle/>
          <a:p>
            <a:pPr algn="ctr">
              <a:lnSpc>
                <a:spcPct val="100000"/>
              </a:lnSpc>
              <a:spcBef>
                <a:spcPts val="200"/>
              </a:spcBef>
            </a:pPr>
            <a:r>
              <a:rPr sz="1450" b="1" dirty="0">
                <a:solidFill>
                  <a:srgbClr val="E43E31"/>
                </a:solidFill>
                <a:latin typeface="Calibri" panose="020F0502020204030204" pitchFamily="34" charset="0"/>
                <a:cs typeface="Calibri" panose="020F0502020204030204" pitchFamily="34" charset="0"/>
              </a:rPr>
              <a:t>Recommendation/Decision</a:t>
            </a:r>
            <a:endParaRPr sz="1450" dirty="0">
              <a:latin typeface="Calibri" panose="020F0502020204030204" pitchFamily="34" charset="0"/>
              <a:cs typeface="Calibri" panose="020F0502020204030204" pitchFamily="34" charset="0"/>
            </a:endParaRPr>
          </a:p>
          <a:p>
            <a:pPr marL="10160" algn="ctr">
              <a:lnSpc>
                <a:spcPct val="100000"/>
              </a:lnSpc>
              <a:spcBef>
                <a:spcPts val="80"/>
              </a:spcBef>
            </a:pPr>
            <a:r>
              <a:rPr sz="1200" dirty="0">
                <a:solidFill>
                  <a:srgbClr val="808080"/>
                </a:solidFill>
                <a:latin typeface="Calibri" panose="020F0502020204030204" pitchFamily="34" charset="0"/>
                <a:cs typeface="Calibri" panose="020F0502020204030204" pitchFamily="34" charset="0"/>
              </a:rPr>
              <a:t>Guideline/coverage decision</a:t>
            </a:r>
            <a:endParaRPr sz="1200" dirty="0">
              <a:latin typeface="Calibri" panose="020F0502020204030204" pitchFamily="34" charset="0"/>
              <a:cs typeface="Calibri" panose="020F0502020204030204" pitchFamily="34" charset="0"/>
            </a:endParaRPr>
          </a:p>
        </p:txBody>
      </p:sp>
      <p:sp>
        <p:nvSpPr>
          <p:cNvPr id="61" name="object 61"/>
          <p:cNvSpPr txBox="1"/>
          <p:nvPr/>
        </p:nvSpPr>
        <p:spPr>
          <a:xfrm>
            <a:off x="1521651" y="962879"/>
            <a:ext cx="795975" cy="471170"/>
          </a:xfrm>
          <a:prstGeom prst="rect">
            <a:avLst/>
          </a:prstGeom>
        </p:spPr>
        <p:txBody>
          <a:bodyPr vert="horz" wrap="square" lIns="0" tIns="0" rIns="0" bIns="0" rtlCol="0">
            <a:noAutofit/>
          </a:bodyPr>
          <a:lstStyle/>
          <a:p>
            <a:pPr marL="62865" marR="5080" indent="-50800" algn="ctr">
              <a:spcBef>
                <a:spcPts val="100"/>
              </a:spcBef>
            </a:pPr>
            <a:r>
              <a:rPr sz="1400" b="1" dirty="0">
                <a:solidFill>
                  <a:srgbClr val="E53E31"/>
                </a:solidFill>
                <a:latin typeface="Calibri" panose="020F0502020204030204" pitchFamily="34" charset="0"/>
                <a:cs typeface="Calibri" panose="020F0502020204030204" pitchFamily="34" charset="0"/>
              </a:rPr>
              <a:t>Formulate question</a:t>
            </a:r>
            <a:endParaRPr sz="1400" dirty="0">
              <a:solidFill>
                <a:srgbClr val="E53E31"/>
              </a:solidFill>
              <a:latin typeface="Calibri" panose="020F0502020204030204" pitchFamily="34" charset="0"/>
              <a:cs typeface="Calibri" panose="020F0502020204030204" pitchFamily="34" charset="0"/>
            </a:endParaRPr>
          </a:p>
        </p:txBody>
      </p:sp>
      <p:sp>
        <p:nvSpPr>
          <p:cNvPr id="62" name="object 62"/>
          <p:cNvSpPr txBox="1"/>
          <p:nvPr/>
        </p:nvSpPr>
        <p:spPr>
          <a:xfrm>
            <a:off x="911352" y="1840992"/>
            <a:ext cx="266700" cy="948055"/>
          </a:xfrm>
          <a:prstGeom prst="rect">
            <a:avLst/>
          </a:prstGeom>
          <a:solidFill>
            <a:srgbClr val="808080"/>
          </a:solidFill>
        </p:spPr>
        <p:txBody>
          <a:bodyPr vert="horz" wrap="square" lIns="0" tIns="86995" rIns="0" bIns="0" rtlCol="0">
            <a:spAutoFit/>
          </a:bodyPr>
          <a:lstStyle/>
          <a:p>
            <a:pPr marL="76835" marR="67945" algn="ctr">
              <a:lnSpc>
                <a:spcPct val="100000"/>
              </a:lnSpc>
              <a:spcBef>
                <a:spcPts val="685"/>
              </a:spcBef>
            </a:pPr>
            <a:r>
              <a:rPr sz="1400" spc="-80" dirty="0">
                <a:solidFill>
                  <a:srgbClr val="FFFFFF"/>
                </a:solidFill>
                <a:latin typeface="Arial"/>
                <a:cs typeface="Arial"/>
              </a:rPr>
              <a:t>P </a:t>
            </a:r>
            <a:r>
              <a:rPr sz="1400" spc="-50" dirty="0">
                <a:solidFill>
                  <a:srgbClr val="FFFFFF"/>
                </a:solidFill>
                <a:latin typeface="Arial"/>
                <a:cs typeface="Arial"/>
              </a:rPr>
              <a:t>I </a:t>
            </a:r>
            <a:r>
              <a:rPr sz="1400" spc="-160" dirty="0">
                <a:solidFill>
                  <a:srgbClr val="FFFFFF"/>
                </a:solidFill>
                <a:latin typeface="Arial"/>
                <a:cs typeface="Arial"/>
              </a:rPr>
              <a:t>C </a:t>
            </a:r>
            <a:r>
              <a:rPr sz="1400" spc="-235" dirty="0">
                <a:solidFill>
                  <a:srgbClr val="FFFFFF"/>
                </a:solidFill>
                <a:latin typeface="Arial"/>
                <a:cs typeface="Arial"/>
              </a:rPr>
              <a:t>O</a:t>
            </a:r>
            <a:endParaRPr sz="1400" dirty="0">
              <a:latin typeface="Arial"/>
              <a:cs typeface="Arial"/>
            </a:endParaRPr>
          </a:p>
        </p:txBody>
      </p:sp>
      <p:sp>
        <p:nvSpPr>
          <p:cNvPr id="63" name="object 63"/>
          <p:cNvSpPr txBox="1"/>
          <p:nvPr/>
        </p:nvSpPr>
        <p:spPr>
          <a:xfrm>
            <a:off x="1265468" y="1809836"/>
            <a:ext cx="1746209" cy="237244"/>
          </a:xfrm>
          <a:prstGeom prst="rect">
            <a:avLst/>
          </a:prstGeom>
        </p:spPr>
        <p:txBody>
          <a:bodyPr vert="horz" wrap="square" lIns="0" tIns="13970" rIns="0" bIns="0" rtlCol="0">
            <a:spAutoFit/>
          </a:bodyPr>
          <a:lstStyle/>
          <a:p>
            <a:pPr marL="12700">
              <a:lnSpc>
                <a:spcPct val="100000"/>
              </a:lnSpc>
              <a:spcBef>
                <a:spcPts val="110"/>
              </a:spcBef>
              <a:tabLst>
                <a:tab pos="768350" algn="l"/>
              </a:tabLst>
            </a:pPr>
            <a:r>
              <a:rPr sz="1450" dirty="0">
                <a:solidFill>
                  <a:srgbClr val="808080"/>
                </a:solidFill>
                <a:latin typeface="Arial"/>
                <a:cs typeface="Arial"/>
              </a:rPr>
              <a:t>Outcome	Critical</a:t>
            </a:r>
            <a:endParaRPr sz="1450" dirty="0">
              <a:latin typeface="Arial"/>
              <a:cs typeface="Arial"/>
            </a:endParaRPr>
          </a:p>
        </p:txBody>
      </p:sp>
      <p:sp>
        <p:nvSpPr>
          <p:cNvPr id="64" name="object 64"/>
          <p:cNvSpPr txBox="1"/>
          <p:nvPr/>
        </p:nvSpPr>
        <p:spPr>
          <a:xfrm>
            <a:off x="1265468" y="2033135"/>
            <a:ext cx="1985645" cy="781685"/>
          </a:xfrm>
          <a:prstGeom prst="rect">
            <a:avLst/>
          </a:prstGeom>
        </p:spPr>
        <p:txBody>
          <a:bodyPr vert="horz" wrap="square" lIns="0" tIns="12065" rIns="0" bIns="0" rtlCol="0">
            <a:spAutoFit/>
          </a:bodyPr>
          <a:lstStyle/>
          <a:p>
            <a:pPr marL="12700" marR="5080" algn="just">
              <a:lnSpc>
                <a:spcPct val="113999"/>
              </a:lnSpc>
              <a:spcBef>
                <a:spcPts val="95"/>
              </a:spcBef>
              <a:tabLst>
                <a:tab pos="1971039" algn="l"/>
              </a:tabLst>
            </a:pPr>
            <a:r>
              <a:rPr sz="1450" u="heavy" dirty="0">
                <a:solidFill>
                  <a:srgbClr val="808080"/>
                </a:solidFill>
                <a:uFill>
                  <a:solidFill>
                    <a:srgbClr val="E43E31"/>
                  </a:solidFill>
                </a:uFill>
                <a:latin typeface="Arial"/>
                <a:cs typeface="Arial"/>
              </a:rPr>
              <a:t>Outcome Critical	</a:t>
            </a:r>
            <a:r>
              <a:rPr sz="1450" dirty="0">
                <a:solidFill>
                  <a:srgbClr val="808080"/>
                </a:solidFill>
                <a:latin typeface="Arial"/>
                <a:cs typeface="Arial"/>
              </a:rPr>
              <a:t> </a:t>
            </a:r>
            <a:r>
              <a:rPr sz="1450" u="heavy" dirty="0">
                <a:solidFill>
                  <a:srgbClr val="808080"/>
                </a:solidFill>
                <a:uFill>
                  <a:solidFill>
                    <a:srgbClr val="FF9B20"/>
                  </a:solidFill>
                </a:uFill>
                <a:latin typeface="Arial"/>
                <a:cs typeface="Arial"/>
              </a:rPr>
              <a:t>Outcome Important	</a:t>
            </a:r>
            <a:r>
              <a:rPr sz="1450" dirty="0">
                <a:solidFill>
                  <a:srgbClr val="808080"/>
                </a:solidFill>
                <a:latin typeface="Arial"/>
                <a:cs typeface="Arial"/>
              </a:rPr>
              <a:t> Outcome Not</a:t>
            </a:r>
            <a:endParaRPr sz="1450" dirty="0">
              <a:latin typeface="Arial"/>
              <a:cs typeface="Arial"/>
            </a:endParaRPr>
          </a:p>
        </p:txBody>
      </p:sp>
      <p:grpSp>
        <p:nvGrpSpPr>
          <p:cNvPr id="65" name="object 65"/>
          <p:cNvGrpSpPr/>
          <p:nvPr/>
        </p:nvGrpSpPr>
        <p:grpSpPr>
          <a:xfrm>
            <a:off x="1312925" y="1982031"/>
            <a:ext cx="3285696" cy="1123251"/>
            <a:chOff x="1312925" y="1982031"/>
            <a:chExt cx="3285696" cy="1123251"/>
          </a:xfrm>
        </p:grpSpPr>
        <p:sp>
          <p:nvSpPr>
            <p:cNvPr id="66" name="object 66"/>
            <p:cNvSpPr/>
            <p:nvPr/>
          </p:nvSpPr>
          <p:spPr>
            <a:xfrm>
              <a:off x="2387557" y="2643180"/>
              <a:ext cx="594360" cy="428625"/>
            </a:xfrm>
            <a:custGeom>
              <a:avLst/>
              <a:gdLst/>
              <a:ahLst/>
              <a:cxnLst/>
              <a:rect l="l" t="t" r="r" b="b"/>
              <a:pathLst>
                <a:path w="594360" h="428625">
                  <a:moveTo>
                    <a:pt x="66548" y="0"/>
                  </a:moveTo>
                  <a:lnTo>
                    <a:pt x="57150" y="16268"/>
                  </a:lnTo>
                  <a:lnTo>
                    <a:pt x="68707" y="22936"/>
                  </a:lnTo>
                  <a:lnTo>
                    <a:pt x="78105" y="6667"/>
                  </a:lnTo>
                  <a:lnTo>
                    <a:pt x="66548" y="0"/>
                  </a:lnTo>
                  <a:close/>
                </a:path>
                <a:path w="594360" h="428625">
                  <a:moveTo>
                    <a:pt x="556958" y="326478"/>
                  </a:moveTo>
                  <a:lnTo>
                    <a:pt x="550608" y="336638"/>
                  </a:lnTo>
                  <a:lnTo>
                    <a:pt x="559104" y="341718"/>
                  </a:lnTo>
                  <a:lnTo>
                    <a:pt x="526580" y="398868"/>
                  </a:lnTo>
                  <a:lnTo>
                    <a:pt x="523849" y="403948"/>
                  </a:lnTo>
                  <a:lnTo>
                    <a:pt x="522478" y="410298"/>
                  </a:lnTo>
                  <a:lnTo>
                    <a:pt x="522897" y="414108"/>
                  </a:lnTo>
                  <a:lnTo>
                    <a:pt x="525983" y="420458"/>
                  </a:lnTo>
                  <a:lnTo>
                    <a:pt x="528777" y="422998"/>
                  </a:lnTo>
                  <a:lnTo>
                    <a:pt x="535381" y="426808"/>
                  </a:lnTo>
                  <a:lnTo>
                    <a:pt x="538505" y="428078"/>
                  </a:lnTo>
                  <a:lnTo>
                    <a:pt x="542188" y="428078"/>
                  </a:lnTo>
                  <a:lnTo>
                    <a:pt x="547827" y="415378"/>
                  </a:lnTo>
                  <a:lnTo>
                    <a:pt x="545515" y="414108"/>
                  </a:lnTo>
                  <a:lnTo>
                    <a:pt x="543712" y="414108"/>
                  </a:lnTo>
                  <a:lnTo>
                    <a:pt x="539673" y="411568"/>
                  </a:lnTo>
                  <a:lnTo>
                    <a:pt x="538353" y="409028"/>
                  </a:lnTo>
                  <a:lnTo>
                    <a:pt x="538530" y="405218"/>
                  </a:lnTo>
                  <a:lnTo>
                    <a:pt x="539864" y="401408"/>
                  </a:lnTo>
                  <a:lnTo>
                    <a:pt x="570661" y="348068"/>
                  </a:lnTo>
                  <a:lnTo>
                    <a:pt x="586604" y="348068"/>
                  </a:lnTo>
                  <a:lnTo>
                    <a:pt x="588721" y="344258"/>
                  </a:lnTo>
                  <a:lnTo>
                    <a:pt x="577011" y="337908"/>
                  </a:lnTo>
                  <a:lnTo>
                    <a:pt x="580672" y="331558"/>
                  </a:lnTo>
                  <a:lnTo>
                    <a:pt x="565454" y="331558"/>
                  </a:lnTo>
                  <a:lnTo>
                    <a:pt x="556958" y="326478"/>
                  </a:lnTo>
                  <a:close/>
                </a:path>
                <a:path w="594360" h="428625">
                  <a:moveTo>
                    <a:pt x="530778" y="311238"/>
                  </a:moveTo>
                  <a:lnTo>
                    <a:pt x="507326" y="311238"/>
                  </a:lnTo>
                  <a:lnTo>
                    <a:pt x="515810" y="316318"/>
                  </a:lnTo>
                  <a:lnTo>
                    <a:pt x="517944" y="318858"/>
                  </a:lnTo>
                  <a:lnTo>
                    <a:pt x="520623" y="323938"/>
                  </a:lnTo>
                  <a:lnTo>
                    <a:pt x="520992" y="327748"/>
                  </a:lnTo>
                  <a:lnTo>
                    <a:pt x="519811" y="334098"/>
                  </a:lnTo>
                  <a:lnTo>
                    <a:pt x="517753" y="339178"/>
                  </a:lnTo>
                  <a:lnTo>
                    <a:pt x="484847" y="396328"/>
                  </a:lnTo>
                  <a:lnTo>
                    <a:pt x="496404" y="402678"/>
                  </a:lnTo>
                  <a:lnTo>
                    <a:pt x="530491" y="342988"/>
                  </a:lnTo>
                  <a:lnTo>
                    <a:pt x="533323" y="337908"/>
                  </a:lnTo>
                  <a:lnTo>
                    <a:pt x="535736" y="329018"/>
                  </a:lnTo>
                  <a:lnTo>
                    <a:pt x="536054" y="325208"/>
                  </a:lnTo>
                  <a:lnTo>
                    <a:pt x="534936" y="317588"/>
                  </a:lnTo>
                  <a:lnTo>
                    <a:pt x="533514" y="315048"/>
                  </a:lnTo>
                  <a:lnTo>
                    <a:pt x="530778" y="311238"/>
                  </a:lnTo>
                  <a:close/>
                </a:path>
                <a:path w="594360" h="428625">
                  <a:moveTo>
                    <a:pt x="489026" y="287108"/>
                  </a:moveTo>
                  <a:lnTo>
                    <a:pt x="440817" y="370928"/>
                  </a:lnTo>
                  <a:lnTo>
                    <a:pt x="452374" y="377278"/>
                  </a:lnTo>
                  <a:lnTo>
                    <a:pt x="484555" y="321398"/>
                  </a:lnTo>
                  <a:lnTo>
                    <a:pt x="490308" y="315048"/>
                  </a:lnTo>
                  <a:lnTo>
                    <a:pt x="501700" y="311238"/>
                  </a:lnTo>
                  <a:lnTo>
                    <a:pt x="530778" y="311238"/>
                  </a:lnTo>
                  <a:lnTo>
                    <a:pt x="528955" y="308698"/>
                  </a:lnTo>
                  <a:lnTo>
                    <a:pt x="525983" y="306158"/>
                  </a:lnTo>
                  <a:lnTo>
                    <a:pt x="523887" y="304888"/>
                  </a:lnTo>
                  <a:lnTo>
                    <a:pt x="492671" y="304888"/>
                  </a:lnTo>
                  <a:lnTo>
                    <a:pt x="499491" y="293458"/>
                  </a:lnTo>
                  <a:lnTo>
                    <a:pt x="489026" y="287108"/>
                  </a:lnTo>
                  <a:close/>
                </a:path>
                <a:path w="594360" h="428625">
                  <a:moveTo>
                    <a:pt x="432189" y="342988"/>
                  </a:moveTo>
                  <a:lnTo>
                    <a:pt x="417436" y="342988"/>
                  </a:lnTo>
                  <a:lnTo>
                    <a:pt x="415505" y="346798"/>
                  </a:lnTo>
                  <a:lnTo>
                    <a:pt x="414312" y="350608"/>
                  </a:lnTo>
                  <a:lnTo>
                    <a:pt x="413854" y="354418"/>
                  </a:lnTo>
                  <a:lnTo>
                    <a:pt x="425958" y="362038"/>
                  </a:lnTo>
                  <a:lnTo>
                    <a:pt x="426364" y="358228"/>
                  </a:lnTo>
                  <a:lnTo>
                    <a:pt x="427316" y="354418"/>
                  </a:lnTo>
                  <a:lnTo>
                    <a:pt x="428790" y="350608"/>
                  </a:lnTo>
                  <a:lnTo>
                    <a:pt x="432189" y="342988"/>
                  </a:lnTo>
                  <a:close/>
                </a:path>
                <a:path w="594360" h="428625">
                  <a:moveTo>
                    <a:pt x="586604" y="348068"/>
                  </a:moveTo>
                  <a:lnTo>
                    <a:pt x="570661" y="348068"/>
                  </a:lnTo>
                  <a:lnTo>
                    <a:pt x="582371" y="355688"/>
                  </a:lnTo>
                  <a:lnTo>
                    <a:pt x="586604" y="348068"/>
                  </a:lnTo>
                  <a:close/>
                </a:path>
                <a:path w="594360" h="428625">
                  <a:moveTo>
                    <a:pt x="403834" y="288378"/>
                  </a:moveTo>
                  <a:lnTo>
                    <a:pt x="394500" y="288378"/>
                  </a:lnTo>
                  <a:lnTo>
                    <a:pt x="390093" y="289648"/>
                  </a:lnTo>
                  <a:lnTo>
                    <a:pt x="381812" y="294728"/>
                  </a:lnTo>
                  <a:lnTo>
                    <a:pt x="378345" y="298538"/>
                  </a:lnTo>
                  <a:lnTo>
                    <a:pt x="371360" y="311238"/>
                  </a:lnTo>
                  <a:lnTo>
                    <a:pt x="370141" y="317588"/>
                  </a:lnTo>
                  <a:lnTo>
                    <a:pt x="373672" y="331558"/>
                  </a:lnTo>
                  <a:lnTo>
                    <a:pt x="378117" y="336638"/>
                  </a:lnTo>
                  <a:lnTo>
                    <a:pt x="389750" y="342988"/>
                  </a:lnTo>
                  <a:lnTo>
                    <a:pt x="394690" y="345528"/>
                  </a:lnTo>
                  <a:lnTo>
                    <a:pt x="411225" y="345528"/>
                  </a:lnTo>
                  <a:lnTo>
                    <a:pt x="417436" y="342988"/>
                  </a:lnTo>
                  <a:lnTo>
                    <a:pt x="432189" y="342988"/>
                  </a:lnTo>
                  <a:lnTo>
                    <a:pt x="433322" y="340448"/>
                  </a:lnTo>
                  <a:lnTo>
                    <a:pt x="436515" y="335368"/>
                  </a:lnTo>
                  <a:lnTo>
                    <a:pt x="402996" y="335368"/>
                  </a:lnTo>
                  <a:lnTo>
                    <a:pt x="398614" y="334098"/>
                  </a:lnTo>
                  <a:lnTo>
                    <a:pt x="390118" y="329018"/>
                  </a:lnTo>
                  <a:lnTo>
                    <a:pt x="387400" y="325208"/>
                  </a:lnTo>
                  <a:lnTo>
                    <a:pt x="385229" y="317588"/>
                  </a:lnTo>
                  <a:lnTo>
                    <a:pt x="385838" y="313778"/>
                  </a:lnTo>
                  <a:lnTo>
                    <a:pt x="389623" y="307428"/>
                  </a:lnTo>
                  <a:lnTo>
                    <a:pt x="391464" y="306158"/>
                  </a:lnTo>
                  <a:lnTo>
                    <a:pt x="395884" y="303618"/>
                  </a:lnTo>
                  <a:lnTo>
                    <a:pt x="398272" y="302348"/>
                  </a:lnTo>
                  <a:lnTo>
                    <a:pt x="455583" y="302348"/>
                  </a:lnTo>
                  <a:lnTo>
                    <a:pt x="457042" y="299808"/>
                  </a:lnTo>
                  <a:lnTo>
                    <a:pt x="435673" y="299808"/>
                  </a:lnTo>
                  <a:lnTo>
                    <a:pt x="427799" y="297268"/>
                  </a:lnTo>
                  <a:lnTo>
                    <a:pt x="417575" y="292188"/>
                  </a:lnTo>
                  <a:lnTo>
                    <a:pt x="409968" y="289648"/>
                  </a:lnTo>
                  <a:lnTo>
                    <a:pt x="403834" y="288378"/>
                  </a:lnTo>
                  <a:close/>
                </a:path>
                <a:path w="594360" h="428625">
                  <a:moveTo>
                    <a:pt x="455583" y="302348"/>
                  </a:moveTo>
                  <a:lnTo>
                    <a:pt x="403390" y="302348"/>
                  </a:lnTo>
                  <a:lnTo>
                    <a:pt x="407352" y="303618"/>
                  </a:lnTo>
                  <a:lnTo>
                    <a:pt x="412711" y="304888"/>
                  </a:lnTo>
                  <a:lnTo>
                    <a:pt x="421944" y="308698"/>
                  </a:lnTo>
                  <a:lnTo>
                    <a:pt x="429285" y="311238"/>
                  </a:lnTo>
                  <a:lnTo>
                    <a:pt x="434746" y="311238"/>
                  </a:lnTo>
                  <a:lnTo>
                    <a:pt x="427786" y="322668"/>
                  </a:lnTo>
                  <a:lnTo>
                    <a:pt x="423925" y="327748"/>
                  </a:lnTo>
                  <a:lnTo>
                    <a:pt x="416420" y="332828"/>
                  </a:lnTo>
                  <a:lnTo>
                    <a:pt x="412242" y="334098"/>
                  </a:lnTo>
                  <a:lnTo>
                    <a:pt x="402996" y="335368"/>
                  </a:lnTo>
                  <a:lnTo>
                    <a:pt x="436515" y="335368"/>
                  </a:lnTo>
                  <a:lnTo>
                    <a:pt x="437314" y="334098"/>
                  </a:lnTo>
                  <a:lnTo>
                    <a:pt x="442455" y="325208"/>
                  </a:lnTo>
                  <a:lnTo>
                    <a:pt x="455583" y="302348"/>
                  </a:lnTo>
                  <a:close/>
                </a:path>
                <a:path w="594360" h="428625">
                  <a:moveTo>
                    <a:pt x="593852" y="308698"/>
                  </a:moveTo>
                  <a:lnTo>
                    <a:pt x="577392" y="309968"/>
                  </a:lnTo>
                  <a:lnTo>
                    <a:pt x="565454" y="331558"/>
                  </a:lnTo>
                  <a:lnTo>
                    <a:pt x="580672" y="331558"/>
                  </a:lnTo>
                  <a:lnTo>
                    <a:pt x="593852" y="308698"/>
                  </a:lnTo>
                  <a:close/>
                </a:path>
                <a:path w="594360" h="428625">
                  <a:moveTo>
                    <a:pt x="372186" y="219798"/>
                  </a:moveTo>
                  <a:lnTo>
                    <a:pt x="365836" y="229958"/>
                  </a:lnTo>
                  <a:lnTo>
                    <a:pt x="374319" y="235038"/>
                  </a:lnTo>
                  <a:lnTo>
                    <a:pt x="341807" y="292188"/>
                  </a:lnTo>
                  <a:lnTo>
                    <a:pt x="339077" y="297268"/>
                  </a:lnTo>
                  <a:lnTo>
                    <a:pt x="337705" y="303618"/>
                  </a:lnTo>
                  <a:lnTo>
                    <a:pt x="338124" y="307428"/>
                  </a:lnTo>
                  <a:lnTo>
                    <a:pt x="341210" y="313778"/>
                  </a:lnTo>
                  <a:lnTo>
                    <a:pt x="343992" y="316318"/>
                  </a:lnTo>
                  <a:lnTo>
                    <a:pt x="350596" y="320128"/>
                  </a:lnTo>
                  <a:lnTo>
                    <a:pt x="353720" y="321398"/>
                  </a:lnTo>
                  <a:lnTo>
                    <a:pt x="357403" y="321398"/>
                  </a:lnTo>
                  <a:lnTo>
                    <a:pt x="363054" y="308698"/>
                  </a:lnTo>
                  <a:lnTo>
                    <a:pt x="360743" y="307428"/>
                  </a:lnTo>
                  <a:lnTo>
                    <a:pt x="358940" y="307428"/>
                  </a:lnTo>
                  <a:lnTo>
                    <a:pt x="354901" y="304888"/>
                  </a:lnTo>
                  <a:lnTo>
                    <a:pt x="353580" y="302348"/>
                  </a:lnTo>
                  <a:lnTo>
                    <a:pt x="353745" y="298538"/>
                  </a:lnTo>
                  <a:lnTo>
                    <a:pt x="355092" y="294728"/>
                  </a:lnTo>
                  <a:lnTo>
                    <a:pt x="385876" y="241388"/>
                  </a:lnTo>
                  <a:lnTo>
                    <a:pt x="401832" y="241388"/>
                  </a:lnTo>
                  <a:lnTo>
                    <a:pt x="403948" y="237578"/>
                  </a:lnTo>
                  <a:lnTo>
                    <a:pt x="392239" y="231228"/>
                  </a:lnTo>
                  <a:lnTo>
                    <a:pt x="395900" y="224878"/>
                  </a:lnTo>
                  <a:lnTo>
                    <a:pt x="380682" y="224878"/>
                  </a:lnTo>
                  <a:lnTo>
                    <a:pt x="372186" y="219798"/>
                  </a:lnTo>
                  <a:close/>
                </a:path>
                <a:path w="594360" h="428625">
                  <a:moveTo>
                    <a:pt x="512775" y="299808"/>
                  </a:moveTo>
                  <a:lnTo>
                    <a:pt x="502881" y="299808"/>
                  </a:lnTo>
                  <a:lnTo>
                    <a:pt x="497840" y="301078"/>
                  </a:lnTo>
                  <a:lnTo>
                    <a:pt x="492671" y="304888"/>
                  </a:lnTo>
                  <a:lnTo>
                    <a:pt x="523887" y="304888"/>
                  </a:lnTo>
                  <a:lnTo>
                    <a:pt x="517601" y="301078"/>
                  </a:lnTo>
                  <a:lnTo>
                    <a:pt x="512775" y="299808"/>
                  </a:lnTo>
                  <a:close/>
                </a:path>
                <a:path w="594360" h="428625">
                  <a:moveTo>
                    <a:pt x="454907" y="265518"/>
                  </a:moveTo>
                  <a:lnTo>
                    <a:pt x="426770" y="265518"/>
                  </a:lnTo>
                  <a:lnTo>
                    <a:pt x="431457" y="266788"/>
                  </a:lnTo>
                  <a:lnTo>
                    <a:pt x="442823" y="273138"/>
                  </a:lnTo>
                  <a:lnTo>
                    <a:pt x="446290" y="276948"/>
                  </a:lnTo>
                  <a:lnTo>
                    <a:pt x="447941" y="285838"/>
                  </a:lnTo>
                  <a:lnTo>
                    <a:pt x="446646" y="290918"/>
                  </a:lnTo>
                  <a:lnTo>
                    <a:pt x="443356" y="295998"/>
                  </a:lnTo>
                  <a:lnTo>
                    <a:pt x="441185" y="299808"/>
                  </a:lnTo>
                  <a:lnTo>
                    <a:pt x="457042" y="299808"/>
                  </a:lnTo>
                  <a:lnTo>
                    <a:pt x="457771" y="298538"/>
                  </a:lnTo>
                  <a:lnTo>
                    <a:pt x="460590" y="292188"/>
                  </a:lnTo>
                  <a:lnTo>
                    <a:pt x="463042" y="283298"/>
                  </a:lnTo>
                  <a:lnTo>
                    <a:pt x="462394" y="278218"/>
                  </a:lnTo>
                  <a:lnTo>
                    <a:pt x="457339" y="268058"/>
                  </a:lnTo>
                  <a:lnTo>
                    <a:pt x="454907" y="265518"/>
                  </a:lnTo>
                  <a:close/>
                </a:path>
                <a:path w="594360" h="428625">
                  <a:moveTo>
                    <a:pt x="334606" y="198208"/>
                  </a:moveTo>
                  <a:lnTo>
                    <a:pt x="286397" y="280758"/>
                  </a:lnTo>
                  <a:lnTo>
                    <a:pt x="297954" y="288378"/>
                  </a:lnTo>
                  <a:lnTo>
                    <a:pt x="326707" y="237578"/>
                  </a:lnTo>
                  <a:lnTo>
                    <a:pt x="330758" y="232498"/>
                  </a:lnTo>
                  <a:lnTo>
                    <a:pt x="337959" y="226148"/>
                  </a:lnTo>
                  <a:lnTo>
                    <a:pt x="340791" y="223608"/>
                  </a:lnTo>
                  <a:lnTo>
                    <a:pt x="346887" y="222338"/>
                  </a:lnTo>
                  <a:lnTo>
                    <a:pt x="370255" y="222338"/>
                  </a:lnTo>
                  <a:lnTo>
                    <a:pt x="367969" y="215988"/>
                  </a:lnTo>
                  <a:lnTo>
                    <a:pt x="337756" y="215988"/>
                  </a:lnTo>
                  <a:lnTo>
                    <a:pt x="345071" y="203288"/>
                  </a:lnTo>
                  <a:lnTo>
                    <a:pt x="334606" y="198208"/>
                  </a:lnTo>
                  <a:close/>
                </a:path>
                <a:path w="594360" h="428625">
                  <a:moveTo>
                    <a:pt x="426149" y="252818"/>
                  </a:moveTo>
                  <a:lnTo>
                    <a:pt x="420484" y="252818"/>
                  </a:lnTo>
                  <a:lnTo>
                    <a:pt x="413181" y="254088"/>
                  </a:lnTo>
                  <a:lnTo>
                    <a:pt x="406120" y="259168"/>
                  </a:lnTo>
                  <a:lnTo>
                    <a:pt x="399326" y="266788"/>
                  </a:lnTo>
                  <a:lnTo>
                    <a:pt x="409625" y="275678"/>
                  </a:lnTo>
                  <a:lnTo>
                    <a:pt x="414451" y="269328"/>
                  </a:lnTo>
                  <a:lnTo>
                    <a:pt x="418833" y="266788"/>
                  </a:lnTo>
                  <a:lnTo>
                    <a:pt x="426770" y="265518"/>
                  </a:lnTo>
                  <a:lnTo>
                    <a:pt x="454907" y="265518"/>
                  </a:lnTo>
                  <a:lnTo>
                    <a:pt x="452475" y="262978"/>
                  </a:lnTo>
                  <a:lnTo>
                    <a:pt x="445300" y="259168"/>
                  </a:lnTo>
                  <a:lnTo>
                    <a:pt x="438556" y="255358"/>
                  </a:lnTo>
                  <a:lnTo>
                    <a:pt x="432173" y="254088"/>
                  </a:lnTo>
                  <a:lnTo>
                    <a:pt x="426149" y="252818"/>
                  </a:lnTo>
                  <a:close/>
                </a:path>
                <a:path w="594360" h="428625">
                  <a:moveTo>
                    <a:pt x="275169" y="165188"/>
                  </a:moveTo>
                  <a:lnTo>
                    <a:pt x="267736" y="165188"/>
                  </a:lnTo>
                  <a:lnTo>
                    <a:pt x="260108" y="166458"/>
                  </a:lnTo>
                  <a:lnTo>
                    <a:pt x="232194" y="194398"/>
                  </a:lnTo>
                  <a:lnTo>
                    <a:pt x="222101" y="223608"/>
                  </a:lnTo>
                  <a:lnTo>
                    <a:pt x="222542" y="232498"/>
                  </a:lnTo>
                  <a:lnTo>
                    <a:pt x="253423" y="260438"/>
                  </a:lnTo>
                  <a:lnTo>
                    <a:pt x="260857" y="260438"/>
                  </a:lnTo>
                  <a:lnTo>
                    <a:pt x="268465" y="259168"/>
                  </a:lnTo>
                  <a:lnTo>
                    <a:pt x="276016" y="255358"/>
                  </a:lnTo>
                  <a:lnTo>
                    <a:pt x="283262" y="249008"/>
                  </a:lnTo>
                  <a:lnTo>
                    <a:pt x="284254" y="247738"/>
                  </a:lnTo>
                  <a:lnTo>
                    <a:pt x="251561" y="247738"/>
                  </a:lnTo>
                  <a:lnTo>
                    <a:pt x="240296" y="241388"/>
                  </a:lnTo>
                  <a:lnTo>
                    <a:pt x="236943" y="236308"/>
                  </a:lnTo>
                  <a:lnTo>
                    <a:pt x="236054" y="228688"/>
                  </a:lnTo>
                  <a:lnTo>
                    <a:pt x="236057" y="222338"/>
                  </a:lnTo>
                  <a:lnTo>
                    <a:pt x="253642" y="188048"/>
                  </a:lnTo>
                  <a:lnTo>
                    <a:pt x="270700" y="177888"/>
                  </a:lnTo>
                  <a:lnTo>
                    <a:pt x="299233" y="177888"/>
                  </a:lnTo>
                  <a:lnTo>
                    <a:pt x="295626" y="174078"/>
                  </a:lnTo>
                  <a:lnTo>
                    <a:pt x="289458" y="168998"/>
                  </a:lnTo>
                  <a:lnTo>
                    <a:pt x="282409" y="166458"/>
                  </a:lnTo>
                  <a:lnTo>
                    <a:pt x="275169" y="165188"/>
                  </a:lnTo>
                  <a:close/>
                </a:path>
                <a:path w="594360" h="428625">
                  <a:moveTo>
                    <a:pt x="401832" y="241388"/>
                  </a:moveTo>
                  <a:lnTo>
                    <a:pt x="385876" y="241388"/>
                  </a:lnTo>
                  <a:lnTo>
                    <a:pt x="397598" y="249008"/>
                  </a:lnTo>
                  <a:lnTo>
                    <a:pt x="401832" y="241388"/>
                  </a:lnTo>
                  <a:close/>
                </a:path>
                <a:path w="594360" h="428625">
                  <a:moveTo>
                    <a:pt x="299233" y="177888"/>
                  </a:moveTo>
                  <a:lnTo>
                    <a:pt x="276923" y="177888"/>
                  </a:lnTo>
                  <a:lnTo>
                    <a:pt x="288251" y="184238"/>
                  </a:lnTo>
                  <a:lnTo>
                    <a:pt x="291604" y="189318"/>
                  </a:lnTo>
                  <a:lnTo>
                    <a:pt x="292481" y="196938"/>
                  </a:lnTo>
                  <a:lnTo>
                    <a:pt x="292483" y="203288"/>
                  </a:lnTo>
                  <a:lnTo>
                    <a:pt x="291155" y="209638"/>
                  </a:lnTo>
                  <a:lnTo>
                    <a:pt x="269919" y="242658"/>
                  </a:lnTo>
                  <a:lnTo>
                    <a:pt x="257771" y="247738"/>
                  </a:lnTo>
                  <a:lnTo>
                    <a:pt x="284254" y="247738"/>
                  </a:lnTo>
                  <a:lnTo>
                    <a:pt x="305127" y="210908"/>
                  </a:lnTo>
                  <a:lnTo>
                    <a:pt x="306486" y="202018"/>
                  </a:lnTo>
                  <a:lnTo>
                    <a:pt x="305993" y="193128"/>
                  </a:lnTo>
                  <a:lnTo>
                    <a:pt x="303890" y="185508"/>
                  </a:lnTo>
                  <a:lnTo>
                    <a:pt x="300435" y="179158"/>
                  </a:lnTo>
                  <a:lnTo>
                    <a:pt x="299233" y="177888"/>
                  </a:lnTo>
                  <a:close/>
                </a:path>
                <a:path w="594360" h="428625">
                  <a:moveTo>
                    <a:pt x="186791" y="111848"/>
                  </a:moveTo>
                  <a:lnTo>
                    <a:pt x="120103" y="227418"/>
                  </a:lnTo>
                  <a:lnTo>
                    <a:pt x="131660" y="235038"/>
                  </a:lnTo>
                  <a:lnTo>
                    <a:pt x="155130" y="194398"/>
                  </a:lnTo>
                  <a:lnTo>
                    <a:pt x="165252" y="194398"/>
                  </a:lnTo>
                  <a:lnTo>
                    <a:pt x="164592" y="188048"/>
                  </a:lnTo>
                  <a:lnTo>
                    <a:pt x="164749" y="181698"/>
                  </a:lnTo>
                  <a:lnTo>
                    <a:pt x="166195" y="175348"/>
                  </a:lnTo>
                  <a:lnTo>
                    <a:pt x="187652" y="142328"/>
                  </a:lnTo>
                  <a:lnTo>
                    <a:pt x="192874" y="139788"/>
                  </a:lnTo>
                  <a:lnTo>
                    <a:pt x="199948" y="135978"/>
                  </a:lnTo>
                  <a:lnTo>
                    <a:pt x="227609" y="135978"/>
                  </a:lnTo>
                  <a:lnTo>
                    <a:pt x="223659" y="130898"/>
                  </a:lnTo>
                  <a:lnTo>
                    <a:pt x="221278" y="129628"/>
                  </a:lnTo>
                  <a:lnTo>
                    <a:pt x="191223" y="129628"/>
                  </a:lnTo>
                  <a:lnTo>
                    <a:pt x="197485" y="118198"/>
                  </a:lnTo>
                  <a:lnTo>
                    <a:pt x="186791" y="111848"/>
                  </a:lnTo>
                  <a:close/>
                </a:path>
                <a:path w="594360" h="428625">
                  <a:moveTo>
                    <a:pt x="370255" y="222338"/>
                  </a:moveTo>
                  <a:lnTo>
                    <a:pt x="346887" y="222338"/>
                  </a:lnTo>
                  <a:lnTo>
                    <a:pt x="349631" y="223608"/>
                  </a:lnTo>
                  <a:lnTo>
                    <a:pt x="354825" y="226148"/>
                  </a:lnTo>
                  <a:lnTo>
                    <a:pt x="357035" y="228688"/>
                  </a:lnTo>
                  <a:lnTo>
                    <a:pt x="358736" y="232498"/>
                  </a:lnTo>
                  <a:lnTo>
                    <a:pt x="370255" y="222338"/>
                  </a:lnTo>
                  <a:close/>
                </a:path>
                <a:path w="594360" h="428625">
                  <a:moveTo>
                    <a:pt x="409079" y="202018"/>
                  </a:moveTo>
                  <a:lnTo>
                    <a:pt x="392620" y="203288"/>
                  </a:lnTo>
                  <a:lnTo>
                    <a:pt x="380682" y="224878"/>
                  </a:lnTo>
                  <a:lnTo>
                    <a:pt x="395900" y="224878"/>
                  </a:lnTo>
                  <a:lnTo>
                    <a:pt x="409079" y="202018"/>
                  </a:lnTo>
                  <a:close/>
                </a:path>
                <a:path w="594360" h="428625">
                  <a:moveTo>
                    <a:pt x="165252" y="194398"/>
                  </a:moveTo>
                  <a:lnTo>
                    <a:pt x="155130" y="194398"/>
                  </a:lnTo>
                  <a:lnTo>
                    <a:pt x="155448" y="198208"/>
                  </a:lnTo>
                  <a:lnTo>
                    <a:pt x="179968" y="218528"/>
                  </a:lnTo>
                  <a:lnTo>
                    <a:pt x="187090" y="217258"/>
                  </a:lnTo>
                  <a:lnTo>
                    <a:pt x="194652" y="215988"/>
                  </a:lnTo>
                  <a:lnTo>
                    <a:pt x="202239" y="210908"/>
                  </a:lnTo>
                  <a:lnTo>
                    <a:pt x="209415" y="205828"/>
                  </a:lnTo>
                  <a:lnTo>
                    <a:pt x="178181" y="205828"/>
                  </a:lnTo>
                  <a:lnTo>
                    <a:pt x="168148" y="199478"/>
                  </a:lnTo>
                  <a:lnTo>
                    <a:pt x="165252" y="194398"/>
                  </a:lnTo>
                  <a:close/>
                </a:path>
                <a:path w="594360" h="428625">
                  <a:moveTo>
                    <a:pt x="358241" y="208368"/>
                  </a:moveTo>
                  <a:lnTo>
                    <a:pt x="355180" y="208368"/>
                  </a:lnTo>
                  <a:lnTo>
                    <a:pt x="348513" y="209638"/>
                  </a:lnTo>
                  <a:lnTo>
                    <a:pt x="343814" y="212178"/>
                  </a:lnTo>
                  <a:lnTo>
                    <a:pt x="337756" y="215988"/>
                  </a:lnTo>
                  <a:lnTo>
                    <a:pt x="367969" y="215988"/>
                  </a:lnTo>
                  <a:lnTo>
                    <a:pt x="364896" y="212178"/>
                  </a:lnTo>
                  <a:lnTo>
                    <a:pt x="358241" y="208368"/>
                  </a:lnTo>
                  <a:close/>
                </a:path>
                <a:path w="594360" h="428625">
                  <a:moveTo>
                    <a:pt x="227609" y="135978"/>
                  </a:moveTo>
                  <a:lnTo>
                    <a:pt x="205803" y="135978"/>
                  </a:lnTo>
                  <a:lnTo>
                    <a:pt x="215633" y="141058"/>
                  </a:lnTo>
                  <a:lnTo>
                    <a:pt x="218516" y="146138"/>
                  </a:lnTo>
                  <a:lnTo>
                    <a:pt x="219087" y="153758"/>
                  </a:lnTo>
                  <a:lnTo>
                    <a:pt x="218880" y="160108"/>
                  </a:lnTo>
                  <a:lnTo>
                    <a:pt x="217384" y="166458"/>
                  </a:lnTo>
                  <a:lnTo>
                    <a:pt x="195833" y="199478"/>
                  </a:lnTo>
                  <a:lnTo>
                    <a:pt x="190792" y="202018"/>
                  </a:lnTo>
                  <a:lnTo>
                    <a:pt x="184023" y="205828"/>
                  </a:lnTo>
                  <a:lnTo>
                    <a:pt x="209415" y="205828"/>
                  </a:lnTo>
                  <a:lnTo>
                    <a:pt x="216178" y="196938"/>
                  </a:lnTo>
                  <a:lnTo>
                    <a:pt x="232168" y="161378"/>
                  </a:lnTo>
                  <a:lnTo>
                    <a:pt x="233286" y="153758"/>
                  </a:lnTo>
                  <a:lnTo>
                    <a:pt x="232600" y="147408"/>
                  </a:lnTo>
                  <a:lnTo>
                    <a:pt x="227609" y="135978"/>
                  </a:lnTo>
                  <a:close/>
                </a:path>
                <a:path w="594360" h="428625">
                  <a:moveTo>
                    <a:pt x="159540" y="96608"/>
                  </a:moveTo>
                  <a:lnTo>
                    <a:pt x="135572" y="96608"/>
                  </a:lnTo>
                  <a:lnTo>
                    <a:pt x="143002" y="100418"/>
                  </a:lnTo>
                  <a:lnTo>
                    <a:pt x="144792" y="102958"/>
                  </a:lnTo>
                  <a:lnTo>
                    <a:pt x="147116" y="108038"/>
                  </a:lnTo>
                  <a:lnTo>
                    <a:pt x="147421" y="110578"/>
                  </a:lnTo>
                  <a:lnTo>
                    <a:pt x="146278" y="116928"/>
                  </a:lnTo>
                  <a:lnTo>
                    <a:pt x="144259" y="120738"/>
                  </a:lnTo>
                  <a:lnTo>
                    <a:pt x="110413" y="179158"/>
                  </a:lnTo>
                  <a:lnTo>
                    <a:pt x="121970" y="186778"/>
                  </a:lnTo>
                  <a:lnTo>
                    <a:pt x="158657" y="122008"/>
                  </a:lnTo>
                  <a:lnTo>
                    <a:pt x="160969" y="115658"/>
                  </a:lnTo>
                  <a:lnTo>
                    <a:pt x="161990" y="109308"/>
                  </a:lnTo>
                  <a:lnTo>
                    <a:pt x="161721" y="104228"/>
                  </a:lnTo>
                  <a:lnTo>
                    <a:pt x="160515" y="97878"/>
                  </a:lnTo>
                  <a:lnTo>
                    <a:pt x="159540" y="96608"/>
                  </a:lnTo>
                  <a:close/>
                </a:path>
                <a:path w="594360" h="428625">
                  <a:moveTo>
                    <a:pt x="118218" y="72478"/>
                  </a:moveTo>
                  <a:lnTo>
                    <a:pt x="94780" y="72478"/>
                  </a:lnTo>
                  <a:lnTo>
                    <a:pt x="103797" y="78828"/>
                  </a:lnTo>
                  <a:lnTo>
                    <a:pt x="105892" y="81368"/>
                  </a:lnTo>
                  <a:lnTo>
                    <a:pt x="106870" y="88988"/>
                  </a:lnTo>
                  <a:lnTo>
                    <a:pt x="105117" y="95338"/>
                  </a:lnTo>
                  <a:lnTo>
                    <a:pt x="69761" y="156298"/>
                  </a:lnTo>
                  <a:lnTo>
                    <a:pt x="81318" y="162648"/>
                  </a:lnTo>
                  <a:lnTo>
                    <a:pt x="114261" y="105498"/>
                  </a:lnTo>
                  <a:lnTo>
                    <a:pt x="119443" y="100418"/>
                  </a:lnTo>
                  <a:lnTo>
                    <a:pt x="130340" y="96608"/>
                  </a:lnTo>
                  <a:lnTo>
                    <a:pt x="159540" y="96608"/>
                  </a:lnTo>
                  <a:lnTo>
                    <a:pt x="156616" y="92798"/>
                  </a:lnTo>
                  <a:lnTo>
                    <a:pt x="154439" y="91528"/>
                  </a:lnTo>
                  <a:lnTo>
                    <a:pt x="120421" y="91528"/>
                  </a:lnTo>
                  <a:lnTo>
                    <a:pt x="121754" y="85178"/>
                  </a:lnTo>
                  <a:lnTo>
                    <a:pt x="121462" y="80098"/>
                  </a:lnTo>
                  <a:lnTo>
                    <a:pt x="118218" y="72478"/>
                  </a:lnTo>
                  <a:close/>
                </a:path>
                <a:path w="594360" h="428625">
                  <a:moveTo>
                    <a:pt x="77317" y="49618"/>
                  </a:moveTo>
                  <a:lnTo>
                    <a:pt x="29121" y="132168"/>
                  </a:lnTo>
                  <a:lnTo>
                    <a:pt x="40678" y="139788"/>
                  </a:lnTo>
                  <a:lnTo>
                    <a:pt x="65709" y="96608"/>
                  </a:lnTo>
                  <a:lnTo>
                    <a:pt x="70522" y="87718"/>
                  </a:lnTo>
                  <a:lnTo>
                    <a:pt x="75147" y="82638"/>
                  </a:lnTo>
                  <a:lnTo>
                    <a:pt x="79584" y="77558"/>
                  </a:lnTo>
                  <a:lnTo>
                    <a:pt x="83832" y="75018"/>
                  </a:lnTo>
                  <a:lnTo>
                    <a:pt x="89369" y="72478"/>
                  </a:lnTo>
                  <a:lnTo>
                    <a:pt x="118218" y="72478"/>
                  </a:lnTo>
                  <a:lnTo>
                    <a:pt x="117678" y="71208"/>
                  </a:lnTo>
                  <a:lnTo>
                    <a:pt x="114325" y="68668"/>
                  </a:lnTo>
                  <a:lnTo>
                    <a:pt x="112504" y="67398"/>
                  </a:lnTo>
                  <a:lnTo>
                    <a:pt x="80987" y="67398"/>
                  </a:lnTo>
                  <a:lnTo>
                    <a:pt x="87706" y="54698"/>
                  </a:lnTo>
                  <a:lnTo>
                    <a:pt x="77317" y="49618"/>
                  </a:lnTo>
                  <a:close/>
                </a:path>
                <a:path w="594360" h="428625">
                  <a:moveTo>
                    <a:pt x="209905" y="124548"/>
                  </a:moveTo>
                  <a:lnTo>
                    <a:pt x="201218" y="124548"/>
                  </a:lnTo>
                  <a:lnTo>
                    <a:pt x="196430" y="125818"/>
                  </a:lnTo>
                  <a:lnTo>
                    <a:pt x="191223" y="129628"/>
                  </a:lnTo>
                  <a:lnTo>
                    <a:pt x="221278" y="129628"/>
                  </a:lnTo>
                  <a:lnTo>
                    <a:pt x="214134" y="125818"/>
                  </a:lnTo>
                  <a:lnTo>
                    <a:pt x="209905" y="124548"/>
                  </a:lnTo>
                  <a:close/>
                </a:path>
                <a:path w="594360" h="428625">
                  <a:moveTo>
                    <a:pt x="48209" y="31838"/>
                  </a:moveTo>
                  <a:lnTo>
                    <a:pt x="0" y="115658"/>
                  </a:lnTo>
                  <a:lnTo>
                    <a:pt x="11557" y="122008"/>
                  </a:lnTo>
                  <a:lnTo>
                    <a:pt x="59766" y="39458"/>
                  </a:lnTo>
                  <a:lnTo>
                    <a:pt x="48209" y="31838"/>
                  </a:lnTo>
                  <a:close/>
                </a:path>
                <a:path w="594360" h="428625">
                  <a:moveTo>
                    <a:pt x="141097" y="85178"/>
                  </a:moveTo>
                  <a:lnTo>
                    <a:pt x="131203" y="86448"/>
                  </a:lnTo>
                  <a:lnTo>
                    <a:pt x="125958" y="87718"/>
                  </a:lnTo>
                  <a:lnTo>
                    <a:pt x="120421" y="91528"/>
                  </a:lnTo>
                  <a:lnTo>
                    <a:pt x="154439" y="91528"/>
                  </a:lnTo>
                  <a:lnTo>
                    <a:pt x="145732" y="86448"/>
                  </a:lnTo>
                  <a:lnTo>
                    <a:pt x="141097" y="85178"/>
                  </a:lnTo>
                  <a:close/>
                </a:path>
                <a:path w="594360" h="428625">
                  <a:moveTo>
                    <a:pt x="100596" y="61048"/>
                  </a:moveTo>
                  <a:lnTo>
                    <a:pt x="90665" y="62318"/>
                  </a:lnTo>
                  <a:lnTo>
                    <a:pt x="85775" y="63588"/>
                  </a:lnTo>
                  <a:lnTo>
                    <a:pt x="80987" y="67398"/>
                  </a:lnTo>
                  <a:lnTo>
                    <a:pt x="112504" y="67398"/>
                  </a:lnTo>
                  <a:lnTo>
                    <a:pt x="105219" y="62318"/>
                  </a:lnTo>
                  <a:lnTo>
                    <a:pt x="100596" y="61048"/>
                  </a:lnTo>
                  <a:close/>
                </a:path>
              </a:pathLst>
            </a:custGeom>
            <a:solidFill>
              <a:srgbClr val="808080"/>
            </a:solidFill>
          </p:spPr>
          <p:txBody>
            <a:bodyPr wrap="square" lIns="0" tIns="0" rIns="0" bIns="0" rtlCol="0"/>
            <a:lstStyle/>
            <a:p>
              <a:endParaRPr dirty="0">
                <a:latin typeface="Calibri" panose="020F0502020204030204" pitchFamily="34" charset="0"/>
                <a:cs typeface="Calibri" panose="020F0502020204030204" pitchFamily="34" charset="0"/>
              </a:endParaRPr>
            </a:p>
          </p:txBody>
        </p:sp>
        <p:sp>
          <p:nvSpPr>
            <p:cNvPr id="67" name="object 67"/>
            <p:cNvSpPr/>
            <p:nvPr/>
          </p:nvSpPr>
          <p:spPr>
            <a:xfrm>
              <a:off x="1312925" y="2789682"/>
              <a:ext cx="945515" cy="1905"/>
            </a:xfrm>
            <a:custGeom>
              <a:avLst/>
              <a:gdLst/>
              <a:ahLst/>
              <a:cxnLst/>
              <a:rect l="l" t="t" r="r" b="b"/>
              <a:pathLst>
                <a:path w="945514" h="1905">
                  <a:moveTo>
                    <a:pt x="0" y="0"/>
                  </a:moveTo>
                  <a:lnTo>
                    <a:pt x="945083" y="1308"/>
                  </a:lnTo>
                </a:path>
              </a:pathLst>
            </a:custGeom>
            <a:ln w="38100">
              <a:solidFill>
                <a:srgbClr val="FFD9B0"/>
              </a:solidFill>
            </a:ln>
          </p:spPr>
          <p:txBody>
            <a:bodyPr wrap="square" lIns="0" tIns="0" rIns="0" bIns="0" rtlCol="0"/>
            <a:lstStyle/>
            <a:p>
              <a:endParaRPr/>
            </a:p>
          </p:txBody>
        </p:sp>
        <p:sp>
          <p:nvSpPr>
            <p:cNvPr id="68" name="object 68"/>
            <p:cNvSpPr/>
            <p:nvPr/>
          </p:nvSpPr>
          <p:spPr>
            <a:xfrm>
              <a:off x="2259329" y="2789682"/>
              <a:ext cx="483870" cy="269240"/>
            </a:xfrm>
            <a:custGeom>
              <a:avLst/>
              <a:gdLst/>
              <a:ahLst/>
              <a:cxnLst/>
              <a:rect l="l" t="t" r="r" b="b"/>
              <a:pathLst>
                <a:path w="483869" h="269239">
                  <a:moveTo>
                    <a:pt x="0" y="0"/>
                  </a:moveTo>
                  <a:lnTo>
                    <a:pt x="483781" y="268770"/>
                  </a:lnTo>
                </a:path>
              </a:pathLst>
            </a:custGeom>
            <a:ln w="38100">
              <a:solidFill>
                <a:srgbClr val="FFD9B0"/>
              </a:solidFill>
            </a:ln>
          </p:spPr>
          <p:txBody>
            <a:bodyPr wrap="square" lIns="0" tIns="0" rIns="0" bIns="0" rtlCol="0"/>
            <a:lstStyle/>
            <a:p>
              <a:endParaRPr/>
            </a:p>
          </p:txBody>
        </p:sp>
        <p:sp>
          <p:nvSpPr>
            <p:cNvPr id="69" name="object 69"/>
            <p:cNvSpPr/>
            <p:nvPr/>
          </p:nvSpPr>
          <p:spPr>
            <a:xfrm>
              <a:off x="2698708" y="2999237"/>
              <a:ext cx="128270" cy="106045"/>
            </a:xfrm>
            <a:custGeom>
              <a:avLst/>
              <a:gdLst/>
              <a:ahLst/>
              <a:cxnLst/>
              <a:rect l="l" t="t" r="r" b="b"/>
              <a:pathLst>
                <a:path w="128269" h="106044">
                  <a:moveTo>
                    <a:pt x="55511" y="0"/>
                  </a:moveTo>
                  <a:lnTo>
                    <a:pt x="0" y="99910"/>
                  </a:lnTo>
                  <a:lnTo>
                    <a:pt x="127673" y="105473"/>
                  </a:lnTo>
                  <a:lnTo>
                    <a:pt x="55511" y="0"/>
                  </a:lnTo>
                  <a:close/>
                </a:path>
              </a:pathLst>
            </a:custGeom>
            <a:solidFill>
              <a:srgbClr val="FFD9B0"/>
            </a:solidFill>
          </p:spPr>
          <p:txBody>
            <a:bodyPr wrap="square" lIns="0" tIns="0" rIns="0" bIns="0" rtlCol="0"/>
            <a:lstStyle/>
            <a:p>
              <a:endParaRPr/>
            </a:p>
          </p:txBody>
        </p:sp>
        <p:sp>
          <p:nvSpPr>
            <p:cNvPr id="70" name="object 70"/>
            <p:cNvSpPr/>
            <p:nvPr/>
          </p:nvSpPr>
          <p:spPr>
            <a:xfrm>
              <a:off x="1312925" y="2033778"/>
              <a:ext cx="1905000" cy="0"/>
            </a:xfrm>
            <a:custGeom>
              <a:avLst/>
              <a:gdLst/>
              <a:ahLst/>
              <a:cxnLst/>
              <a:rect l="l" t="t" r="r" b="b"/>
              <a:pathLst>
                <a:path w="1905000">
                  <a:moveTo>
                    <a:pt x="0" y="0"/>
                  </a:moveTo>
                  <a:lnTo>
                    <a:pt x="1904593" y="0"/>
                  </a:lnTo>
                </a:path>
              </a:pathLst>
            </a:custGeom>
            <a:ln w="38100">
              <a:solidFill>
                <a:srgbClr val="E43E31"/>
              </a:solidFill>
            </a:ln>
          </p:spPr>
          <p:txBody>
            <a:bodyPr wrap="square" lIns="0" tIns="0" rIns="0" bIns="0" rtlCol="0"/>
            <a:lstStyle/>
            <a:p>
              <a:endParaRPr/>
            </a:p>
          </p:txBody>
        </p:sp>
        <p:sp>
          <p:nvSpPr>
            <p:cNvPr id="71" name="object 71"/>
            <p:cNvSpPr/>
            <p:nvPr/>
          </p:nvSpPr>
          <p:spPr>
            <a:xfrm>
              <a:off x="3435858" y="2036826"/>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2" name="object 72"/>
            <p:cNvSpPr/>
            <p:nvPr/>
          </p:nvSpPr>
          <p:spPr>
            <a:xfrm>
              <a:off x="3716274" y="203377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3" name="object 73"/>
            <p:cNvSpPr/>
            <p:nvPr/>
          </p:nvSpPr>
          <p:spPr>
            <a:xfrm>
              <a:off x="3996690" y="204901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4" name="object 74"/>
            <p:cNvSpPr/>
            <p:nvPr/>
          </p:nvSpPr>
          <p:spPr>
            <a:xfrm>
              <a:off x="3431286" y="2286762"/>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5" name="object 75"/>
            <p:cNvSpPr/>
            <p:nvPr/>
          </p:nvSpPr>
          <p:spPr>
            <a:xfrm>
              <a:off x="3711702" y="2286762"/>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6" name="object 76"/>
            <p:cNvSpPr/>
            <p:nvPr/>
          </p:nvSpPr>
          <p:spPr>
            <a:xfrm>
              <a:off x="3993641" y="2285238"/>
              <a:ext cx="63500" cy="1905"/>
            </a:xfrm>
            <a:custGeom>
              <a:avLst/>
              <a:gdLst/>
              <a:ahLst/>
              <a:cxnLst/>
              <a:rect l="l" t="t" r="r" b="b"/>
              <a:pathLst>
                <a:path w="63500" h="1905">
                  <a:moveTo>
                    <a:pt x="0" y="0"/>
                  </a:moveTo>
                  <a:lnTo>
                    <a:pt x="63004" y="1308"/>
                  </a:lnTo>
                </a:path>
              </a:pathLst>
            </a:custGeom>
            <a:ln w="38100">
              <a:solidFill>
                <a:srgbClr val="E43E31"/>
              </a:solidFill>
            </a:ln>
          </p:spPr>
          <p:txBody>
            <a:bodyPr wrap="square" lIns="0" tIns="0" rIns="0" bIns="0" rtlCol="0"/>
            <a:lstStyle/>
            <a:p>
              <a:endParaRPr/>
            </a:p>
          </p:txBody>
        </p:sp>
        <p:sp>
          <p:nvSpPr>
            <p:cNvPr id="77" name="object 77"/>
            <p:cNvSpPr/>
            <p:nvPr/>
          </p:nvSpPr>
          <p:spPr>
            <a:xfrm>
              <a:off x="3431286" y="2535174"/>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a:endParaRPr/>
            </a:p>
          </p:txBody>
        </p:sp>
        <p:sp>
          <p:nvSpPr>
            <p:cNvPr id="78" name="object 78"/>
            <p:cNvSpPr/>
            <p:nvPr/>
          </p:nvSpPr>
          <p:spPr>
            <a:xfrm>
              <a:off x="3716274" y="2538222"/>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a:endParaRPr/>
            </a:p>
          </p:txBody>
        </p:sp>
        <p:sp>
          <p:nvSpPr>
            <p:cNvPr id="79" name="object 79"/>
            <p:cNvSpPr/>
            <p:nvPr/>
          </p:nvSpPr>
          <p:spPr>
            <a:xfrm>
              <a:off x="3996690" y="2538222"/>
              <a:ext cx="63500" cy="1905"/>
            </a:xfrm>
            <a:custGeom>
              <a:avLst/>
              <a:gdLst/>
              <a:ahLst/>
              <a:cxnLst/>
              <a:rect l="l" t="t" r="r" b="b"/>
              <a:pathLst>
                <a:path w="63500" h="1905">
                  <a:moveTo>
                    <a:pt x="0" y="0"/>
                  </a:moveTo>
                  <a:lnTo>
                    <a:pt x="63004" y="1308"/>
                  </a:lnTo>
                </a:path>
              </a:pathLst>
            </a:custGeom>
            <a:ln w="38100">
              <a:solidFill>
                <a:srgbClr val="FF9B20"/>
              </a:solidFill>
            </a:ln>
          </p:spPr>
          <p:txBody>
            <a:bodyPr wrap="square" lIns="0" tIns="0" rIns="0" bIns="0" rtlCol="0"/>
            <a:lstStyle/>
            <a:p>
              <a:endParaRPr/>
            </a:p>
          </p:txBody>
        </p:sp>
        <p:sp>
          <p:nvSpPr>
            <p:cNvPr id="80" name="object 80"/>
            <p:cNvSpPr/>
            <p:nvPr/>
          </p:nvSpPr>
          <p:spPr>
            <a:xfrm>
              <a:off x="4278630" y="2038350"/>
              <a:ext cx="220345" cy="1270"/>
            </a:xfrm>
            <a:custGeom>
              <a:avLst/>
              <a:gdLst/>
              <a:ahLst/>
              <a:cxnLst/>
              <a:rect l="l" t="t" r="r" b="b"/>
              <a:pathLst>
                <a:path w="220345" h="1269">
                  <a:moveTo>
                    <a:pt x="0" y="0"/>
                  </a:moveTo>
                  <a:lnTo>
                    <a:pt x="219773" y="914"/>
                  </a:lnTo>
                </a:path>
              </a:pathLst>
            </a:custGeom>
            <a:ln w="38100">
              <a:solidFill>
                <a:srgbClr val="E43E31"/>
              </a:solidFill>
            </a:ln>
          </p:spPr>
          <p:txBody>
            <a:bodyPr wrap="square" lIns="0" tIns="0" rIns="0" bIns="0" rtlCol="0"/>
            <a:lstStyle/>
            <a:p>
              <a:endParaRPr/>
            </a:p>
          </p:txBody>
        </p:sp>
        <p:sp>
          <p:nvSpPr>
            <p:cNvPr id="81" name="object 81"/>
            <p:cNvSpPr/>
            <p:nvPr/>
          </p:nvSpPr>
          <p:spPr>
            <a:xfrm>
              <a:off x="4479114" y="1982031"/>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E43E31"/>
            </a:solidFill>
          </p:spPr>
          <p:txBody>
            <a:bodyPr wrap="square" lIns="0" tIns="0" rIns="0" bIns="0" rtlCol="0"/>
            <a:lstStyle/>
            <a:p>
              <a:endParaRPr/>
            </a:p>
          </p:txBody>
        </p:sp>
        <p:sp>
          <p:nvSpPr>
            <p:cNvPr id="82" name="object 82"/>
            <p:cNvSpPr/>
            <p:nvPr/>
          </p:nvSpPr>
          <p:spPr>
            <a:xfrm>
              <a:off x="4281677" y="2286762"/>
              <a:ext cx="220345" cy="1270"/>
            </a:xfrm>
            <a:custGeom>
              <a:avLst/>
              <a:gdLst/>
              <a:ahLst/>
              <a:cxnLst/>
              <a:rect l="l" t="t" r="r" b="b"/>
              <a:pathLst>
                <a:path w="220345" h="1269">
                  <a:moveTo>
                    <a:pt x="0" y="0"/>
                  </a:moveTo>
                  <a:lnTo>
                    <a:pt x="219773" y="914"/>
                  </a:lnTo>
                </a:path>
              </a:pathLst>
            </a:custGeom>
            <a:ln w="38100">
              <a:solidFill>
                <a:srgbClr val="E43E31"/>
              </a:solidFill>
            </a:ln>
          </p:spPr>
          <p:txBody>
            <a:bodyPr wrap="square" lIns="0" tIns="0" rIns="0" bIns="0" rtlCol="0"/>
            <a:lstStyle/>
            <a:p>
              <a:endParaRPr/>
            </a:p>
          </p:txBody>
        </p:sp>
        <p:sp>
          <p:nvSpPr>
            <p:cNvPr id="83" name="object 83"/>
            <p:cNvSpPr/>
            <p:nvPr/>
          </p:nvSpPr>
          <p:spPr>
            <a:xfrm>
              <a:off x="4482162" y="2230443"/>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E43E31"/>
            </a:solidFill>
          </p:spPr>
          <p:txBody>
            <a:bodyPr wrap="square" lIns="0" tIns="0" rIns="0" bIns="0" rtlCol="0"/>
            <a:lstStyle/>
            <a:p>
              <a:endParaRPr/>
            </a:p>
          </p:txBody>
        </p:sp>
        <p:sp>
          <p:nvSpPr>
            <p:cNvPr id="84" name="object 84"/>
            <p:cNvSpPr/>
            <p:nvPr/>
          </p:nvSpPr>
          <p:spPr>
            <a:xfrm>
              <a:off x="4283202" y="2538222"/>
              <a:ext cx="220345" cy="1270"/>
            </a:xfrm>
            <a:custGeom>
              <a:avLst/>
              <a:gdLst/>
              <a:ahLst/>
              <a:cxnLst/>
              <a:rect l="l" t="t" r="r" b="b"/>
              <a:pathLst>
                <a:path w="220345" h="1269">
                  <a:moveTo>
                    <a:pt x="0" y="0"/>
                  </a:moveTo>
                  <a:lnTo>
                    <a:pt x="219773" y="914"/>
                  </a:lnTo>
                </a:path>
              </a:pathLst>
            </a:custGeom>
            <a:ln w="38100">
              <a:solidFill>
                <a:srgbClr val="FF9B20"/>
              </a:solidFill>
            </a:ln>
          </p:spPr>
          <p:txBody>
            <a:bodyPr wrap="square" lIns="0" tIns="0" rIns="0" bIns="0" rtlCol="0"/>
            <a:lstStyle/>
            <a:p>
              <a:endParaRPr/>
            </a:p>
          </p:txBody>
        </p:sp>
        <p:sp>
          <p:nvSpPr>
            <p:cNvPr id="85" name="object 85"/>
            <p:cNvSpPr/>
            <p:nvPr/>
          </p:nvSpPr>
          <p:spPr>
            <a:xfrm>
              <a:off x="4483686" y="2481903"/>
              <a:ext cx="114935" cy="114300"/>
            </a:xfrm>
            <a:custGeom>
              <a:avLst/>
              <a:gdLst/>
              <a:ahLst/>
              <a:cxnLst/>
              <a:rect l="l" t="t" r="r" b="b"/>
              <a:pathLst>
                <a:path w="114935" h="114300">
                  <a:moveTo>
                    <a:pt x="482" y="0"/>
                  </a:moveTo>
                  <a:lnTo>
                    <a:pt x="0" y="114300"/>
                  </a:lnTo>
                  <a:lnTo>
                    <a:pt x="114541" y="57632"/>
                  </a:lnTo>
                  <a:lnTo>
                    <a:pt x="482" y="0"/>
                  </a:lnTo>
                  <a:close/>
                </a:path>
              </a:pathLst>
            </a:custGeom>
            <a:solidFill>
              <a:srgbClr val="FF9B20"/>
            </a:solidFill>
          </p:spPr>
          <p:txBody>
            <a:bodyPr wrap="square" lIns="0" tIns="0" rIns="0" bIns="0" rtlCol="0"/>
            <a:lstStyle/>
            <a:p>
              <a:endParaRPr/>
            </a:p>
          </p:txBody>
        </p:sp>
      </p:grpSp>
      <p:sp>
        <p:nvSpPr>
          <p:cNvPr id="86" name="object 86"/>
          <p:cNvSpPr txBox="1"/>
          <p:nvPr/>
        </p:nvSpPr>
        <p:spPr>
          <a:xfrm>
            <a:off x="2854940" y="1070534"/>
            <a:ext cx="1629675" cy="230961"/>
          </a:xfrm>
          <a:prstGeom prst="rect">
            <a:avLst/>
          </a:prstGeom>
        </p:spPr>
        <p:txBody>
          <a:bodyPr vert="horz" wrap="square" lIns="0" tIns="0" rIns="0" bIns="0" rtlCol="0">
            <a:noAutofit/>
          </a:bodyPr>
          <a:lstStyle/>
          <a:p>
            <a:pPr marL="255904" marR="5080" indent="-243840" algn="ctr">
              <a:spcBef>
                <a:spcPts val="100"/>
              </a:spcBef>
            </a:pPr>
            <a:r>
              <a:rPr sz="1400" b="1" dirty="0">
                <a:solidFill>
                  <a:srgbClr val="E53E31"/>
                </a:solidFill>
                <a:latin typeface="Calibri" panose="020F0502020204030204" pitchFamily="34" charset="0"/>
                <a:cs typeface="Calibri" panose="020F0502020204030204" pitchFamily="34" charset="0"/>
              </a:rPr>
              <a:t>Assess single studies</a:t>
            </a:r>
            <a:endParaRPr sz="1400" dirty="0">
              <a:solidFill>
                <a:srgbClr val="E53E31"/>
              </a:solidFill>
              <a:latin typeface="Calibri" panose="020F0502020204030204" pitchFamily="34" charset="0"/>
              <a:cs typeface="Calibri" panose="020F0502020204030204" pitchFamily="34" charset="0"/>
            </a:endParaRPr>
          </a:p>
        </p:txBody>
      </p:sp>
      <p:sp>
        <p:nvSpPr>
          <p:cNvPr id="87" name="object 87"/>
          <p:cNvSpPr txBox="1"/>
          <p:nvPr/>
        </p:nvSpPr>
        <p:spPr>
          <a:xfrm>
            <a:off x="1375620" y="4431303"/>
            <a:ext cx="979087" cy="752129"/>
          </a:xfrm>
          <a:prstGeom prst="rect">
            <a:avLst/>
          </a:prstGeom>
        </p:spPr>
        <p:txBody>
          <a:bodyPr vert="horz" wrap="square" lIns="0" tIns="13335" rIns="0" bIns="0" rtlCol="0">
            <a:spAutoFit/>
          </a:bodyPr>
          <a:lstStyle/>
          <a:p>
            <a:pPr marL="12700" marR="5080" indent="16510" algn="ctr">
              <a:lnSpc>
                <a:spcPct val="100400"/>
              </a:lnSpc>
              <a:spcBef>
                <a:spcPts val="105"/>
              </a:spcBef>
            </a:pPr>
            <a:r>
              <a:rPr sz="1200" b="1" dirty="0">
                <a:solidFill>
                  <a:srgbClr val="E53E31"/>
                </a:solidFill>
                <a:latin typeface="Arial"/>
                <a:cs typeface="Arial"/>
              </a:rPr>
              <a:t>Evidence synthesis </a:t>
            </a:r>
            <a:r>
              <a:rPr sz="1200" dirty="0">
                <a:solidFill>
                  <a:schemeClr val="tx1">
                    <a:lumMod val="50000"/>
                    <a:lumOff val="50000"/>
                  </a:schemeClr>
                </a:solidFill>
                <a:latin typeface="Arial"/>
                <a:cs typeface="Arial"/>
              </a:rPr>
              <a:t>(systematic review/HTA)</a:t>
            </a:r>
          </a:p>
        </p:txBody>
      </p:sp>
      <p:sp>
        <p:nvSpPr>
          <p:cNvPr id="88" name="object 88"/>
          <p:cNvSpPr/>
          <p:nvPr/>
        </p:nvSpPr>
        <p:spPr>
          <a:xfrm>
            <a:off x="737616" y="1802891"/>
            <a:ext cx="9261475" cy="3977640"/>
          </a:xfrm>
          <a:custGeom>
            <a:avLst/>
            <a:gdLst/>
            <a:ahLst/>
            <a:cxnLst/>
            <a:rect l="l" t="t" r="r" b="b"/>
            <a:pathLst>
              <a:path w="9261475" h="3977640">
                <a:moveTo>
                  <a:pt x="1685544" y="3665969"/>
                </a:moveTo>
                <a:lnTo>
                  <a:pt x="696087" y="3665969"/>
                </a:lnTo>
                <a:lnTo>
                  <a:pt x="647128" y="3661041"/>
                </a:lnTo>
                <a:lnTo>
                  <a:pt x="601535" y="3646881"/>
                </a:lnTo>
                <a:lnTo>
                  <a:pt x="560285" y="3624491"/>
                </a:lnTo>
                <a:lnTo>
                  <a:pt x="524332" y="3594836"/>
                </a:lnTo>
                <a:lnTo>
                  <a:pt x="494677" y="3558883"/>
                </a:lnTo>
                <a:lnTo>
                  <a:pt x="472287" y="3517633"/>
                </a:lnTo>
                <a:lnTo>
                  <a:pt x="458127" y="3472040"/>
                </a:lnTo>
                <a:lnTo>
                  <a:pt x="453199" y="3423081"/>
                </a:lnTo>
                <a:lnTo>
                  <a:pt x="453199" y="1622323"/>
                </a:lnTo>
                <a:lnTo>
                  <a:pt x="594728" y="1622323"/>
                </a:lnTo>
                <a:lnTo>
                  <a:pt x="297357" y="1301496"/>
                </a:lnTo>
                <a:lnTo>
                  <a:pt x="0" y="1622323"/>
                </a:lnTo>
                <a:lnTo>
                  <a:pt x="141528" y="1622323"/>
                </a:lnTo>
                <a:lnTo>
                  <a:pt x="141528" y="3423081"/>
                </a:lnTo>
                <a:lnTo>
                  <a:pt x="143560" y="3470935"/>
                </a:lnTo>
                <a:lnTo>
                  <a:pt x="149555" y="3517658"/>
                </a:lnTo>
                <a:lnTo>
                  <a:pt x="159346" y="3563074"/>
                </a:lnTo>
                <a:lnTo>
                  <a:pt x="172758" y="3607041"/>
                </a:lnTo>
                <a:lnTo>
                  <a:pt x="189636" y="3649370"/>
                </a:lnTo>
                <a:lnTo>
                  <a:pt x="209804" y="3689896"/>
                </a:lnTo>
                <a:lnTo>
                  <a:pt x="233108" y="3728466"/>
                </a:lnTo>
                <a:lnTo>
                  <a:pt x="259372" y="3764915"/>
                </a:lnTo>
                <a:lnTo>
                  <a:pt x="288429" y="3799065"/>
                </a:lnTo>
                <a:lnTo>
                  <a:pt x="320103" y="3830739"/>
                </a:lnTo>
                <a:lnTo>
                  <a:pt x="354253" y="3859796"/>
                </a:lnTo>
                <a:lnTo>
                  <a:pt x="390702" y="3886060"/>
                </a:lnTo>
                <a:lnTo>
                  <a:pt x="429272" y="3909364"/>
                </a:lnTo>
                <a:lnTo>
                  <a:pt x="469798" y="3929532"/>
                </a:lnTo>
                <a:lnTo>
                  <a:pt x="512127" y="3946410"/>
                </a:lnTo>
                <a:lnTo>
                  <a:pt x="556094" y="3959822"/>
                </a:lnTo>
                <a:lnTo>
                  <a:pt x="601510" y="3969613"/>
                </a:lnTo>
                <a:lnTo>
                  <a:pt x="648233" y="3975608"/>
                </a:lnTo>
                <a:lnTo>
                  <a:pt x="696087" y="3977640"/>
                </a:lnTo>
                <a:lnTo>
                  <a:pt x="1685544" y="3977640"/>
                </a:lnTo>
                <a:lnTo>
                  <a:pt x="1685544" y="3665969"/>
                </a:lnTo>
                <a:close/>
              </a:path>
              <a:path w="9261475" h="3977640">
                <a:moveTo>
                  <a:pt x="4728972" y="296418"/>
                </a:moveTo>
                <a:lnTo>
                  <a:pt x="4434078" y="0"/>
                </a:lnTo>
                <a:lnTo>
                  <a:pt x="4434078" y="148209"/>
                </a:lnTo>
                <a:lnTo>
                  <a:pt x="4139184" y="148209"/>
                </a:lnTo>
                <a:lnTo>
                  <a:pt x="4139184" y="444627"/>
                </a:lnTo>
                <a:lnTo>
                  <a:pt x="4434078" y="444627"/>
                </a:lnTo>
                <a:lnTo>
                  <a:pt x="4434078" y="592836"/>
                </a:lnTo>
                <a:lnTo>
                  <a:pt x="4728972" y="296418"/>
                </a:lnTo>
                <a:close/>
              </a:path>
              <a:path w="9261475" h="3977640">
                <a:moveTo>
                  <a:pt x="4754880" y="3117342"/>
                </a:moveTo>
                <a:lnTo>
                  <a:pt x="4459986" y="3117342"/>
                </a:lnTo>
                <a:lnTo>
                  <a:pt x="4459986" y="2968752"/>
                </a:lnTo>
                <a:lnTo>
                  <a:pt x="4165092" y="3265932"/>
                </a:lnTo>
                <a:lnTo>
                  <a:pt x="4459986" y="3563112"/>
                </a:lnTo>
                <a:lnTo>
                  <a:pt x="4459986" y="3414522"/>
                </a:lnTo>
                <a:lnTo>
                  <a:pt x="4754880" y="3414522"/>
                </a:lnTo>
                <a:lnTo>
                  <a:pt x="4754880" y="3117342"/>
                </a:lnTo>
                <a:close/>
              </a:path>
              <a:path w="9261475" h="3977640">
                <a:moveTo>
                  <a:pt x="7818120" y="3117342"/>
                </a:moveTo>
                <a:lnTo>
                  <a:pt x="7523226" y="3117342"/>
                </a:lnTo>
                <a:lnTo>
                  <a:pt x="7523226" y="2968752"/>
                </a:lnTo>
                <a:lnTo>
                  <a:pt x="7228332" y="3265932"/>
                </a:lnTo>
                <a:lnTo>
                  <a:pt x="7523226" y="3563112"/>
                </a:lnTo>
                <a:lnTo>
                  <a:pt x="7523226" y="3414522"/>
                </a:lnTo>
                <a:lnTo>
                  <a:pt x="7818120" y="3414522"/>
                </a:lnTo>
                <a:lnTo>
                  <a:pt x="7818120" y="3117342"/>
                </a:lnTo>
                <a:close/>
              </a:path>
              <a:path w="9261475" h="3977640">
                <a:moveTo>
                  <a:pt x="9261348" y="1703451"/>
                </a:moveTo>
                <a:lnTo>
                  <a:pt x="9128912" y="1703451"/>
                </a:lnTo>
                <a:lnTo>
                  <a:pt x="9128925" y="577126"/>
                </a:lnTo>
                <a:lnTo>
                  <a:pt x="9126207" y="530085"/>
                </a:lnTo>
                <a:lnTo>
                  <a:pt x="9118270" y="484644"/>
                </a:lnTo>
                <a:lnTo>
                  <a:pt x="9105405" y="441083"/>
                </a:lnTo>
                <a:lnTo>
                  <a:pt x="9087917" y="399732"/>
                </a:lnTo>
                <a:lnTo>
                  <a:pt x="9066111" y="360883"/>
                </a:lnTo>
                <a:lnTo>
                  <a:pt x="9040292" y="324827"/>
                </a:lnTo>
                <a:lnTo>
                  <a:pt x="9010764" y="291896"/>
                </a:lnTo>
                <a:lnTo>
                  <a:pt x="8977833" y="262369"/>
                </a:lnTo>
                <a:lnTo>
                  <a:pt x="8941778" y="236550"/>
                </a:lnTo>
                <a:lnTo>
                  <a:pt x="8902929" y="214744"/>
                </a:lnTo>
                <a:lnTo>
                  <a:pt x="8861577" y="197256"/>
                </a:lnTo>
                <a:lnTo>
                  <a:pt x="8818016" y="184391"/>
                </a:lnTo>
                <a:lnTo>
                  <a:pt x="8772576" y="176453"/>
                </a:lnTo>
                <a:lnTo>
                  <a:pt x="8725535" y="173736"/>
                </a:lnTo>
                <a:lnTo>
                  <a:pt x="8339328" y="173736"/>
                </a:lnTo>
                <a:lnTo>
                  <a:pt x="8339328" y="404241"/>
                </a:lnTo>
                <a:lnTo>
                  <a:pt x="8725535" y="404241"/>
                </a:lnTo>
                <a:lnTo>
                  <a:pt x="8771484" y="410425"/>
                </a:lnTo>
                <a:lnTo>
                  <a:pt x="8812784" y="427850"/>
                </a:lnTo>
                <a:lnTo>
                  <a:pt x="8847772" y="454888"/>
                </a:lnTo>
                <a:lnTo>
                  <a:pt x="8874798" y="489877"/>
                </a:lnTo>
                <a:lnTo>
                  <a:pt x="8892222" y="531177"/>
                </a:lnTo>
                <a:lnTo>
                  <a:pt x="8898407" y="577126"/>
                </a:lnTo>
                <a:lnTo>
                  <a:pt x="8898407" y="1703451"/>
                </a:lnTo>
                <a:lnTo>
                  <a:pt x="8765984" y="1703451"/>
                </a:lnTo>
                <a:lnTo>
                  <a:pt x="9013660" y="1933956"/>
                </a:lnTo>
                <a:lnTo>
                  <a:pt x="9261348" y="1703451"/>
                </a:lnTo>
                <a:close/>
              </a:path>
            </a:pathLst>
          </a:custGeom>
          <a:solidFill>
            <a:srgbClr val="E53E31"/>
          </a:solidFill>
        </p:spPr>
        <p:txBody>
          <a:bodyPr wrap="square" lIns="0" tIns="0" rIns="0" bIns="0" rtlCol="0"/>
          <a:lstStyle/>
          <a:p>
            <a:endParaRPr/>
          </a:p>
        </p:txBody>
      </p:sp>
      <p:sp>
        <p:nvSpPr>
          <p:cNvPr id="89" name="TextBox 88">
            <a:extLst>
              <a:ext uri="{FF2B5EF4-FFF2-40B4-BE49-F238E27FC236}">
                <a16:creationId xmlns:a16="http://schemas.microsoft.com/office/drawing/2014/main" id="{B8462E06-C0EB-D2AF-2712-02D301004A9E}"/>
              </a:ext>
            </a:extLst>
          </p:cNvPr>
          <p:cNvSpPr txBox="1"/>
          <p:nvPr/>
        </p:nvSpPr>
        <p:spPr>
          <a:xfrm>
            <a:off x="7267524" y="788749"/>
            <a:ext cx="1724076" cy="584775"/>
          </a:xfrm>
          <a:prstGeom prst="rect">
            <a:avLst/>
          </a:prstGeom>
          <a:noFill/>
        </p:spPr>
        <p:txBody>
          <a:bodyPr wrap="square" lIns="0" tIns="0" rIns="0" bIns="0" rtlCol="0">
            <a:noAutofit/>
          </a:bodyPr>
          <a:lstStyle/>
          <a:p>
            <a:pPr marL="12700" algn="ctr">
              <a:lnSpc>
                <a:spcPct val="100000"/>
              </a:lnSpc>
              <a:spcBef>
                <a:spcPts val="125"/>
              </a:spcBef>
            </a:pPr>
            <a:r>
              <a:rPr lang="en-US" sz="1400" b="1" kern="1200" dirty="0">
                <a:solidFill>
                  <a:srgbClr val="E43E31"/>
                </a:solidFill>
                <a:latin typeface="Calibri" panose="020F0502020204030204" pitchFamily="34" charset="0"/>
                <a:cs typeface="Calibri" panose="020F0502020204030204" pitchFamily="34" charset="0"/>
              </a:rPr>
              <a:t>Rate certainty</a:t>
            </a:r>
            <a:endParaRPr lang="en-US" sz="1400" kern="1200" dirty="0">
              <a:latin typeface="Calibri" panose="020F0502020204030204" pitchFamily="34" charset="0"/>
              <a:cs typeface="Calibri" panose="020F0502020204030204" pitchFamily="34" charset="0"/>
            </a:endParaRPr>
          </a:p>
          <a:p>
            <a:pPr marL="12700" marR="5080" algn="ctr">
              <a:lnSpc>
                <a:spcPct val="100000"/>
              </a:lnSpc>
              <a:spcBef>
                <a:spcPts val="10"/>
              </a:spcBef>
            </a:pPr>
            <a:r>
              <a:rPr lang="en-US" sz="1200" kern="1200" dirty="0">
                <a:solidFill>
                  <a:srgbClr val="808080"/>
                </a:solidFill>
                <a:latin typeface="Calibri" panose="020F0502020204030204" pitchFamily="34" charset="0"/>
                <a:cs typeface="Calibri" panose="020F0502020204030204" pitchFamily="34" charset="0"/>
              </a:rPr>
              <a:t>of evidence for</a:t>
            </a:r>
            <a:br>
              <a:rPr lang="en-US" sz="1200" kern="1200" dirty="0">
                <a:solidFill>
                  <a:srgbClr val="808080"/>
                </a:solidFill>
                <a:latin typeface="Calibri" panose="020F0502020204030204" pitchFamily="34" charset="0"/>
                <a:cs typeface="Calibri" panose="020F0502020204030204" pitchFamily="34" charset="0"/>
              </a:rPr>
            </a:br>
            <a:r>
              <a:rPr lang="en-US" sz="1200" kern="1200" dirty="0">
                <a:solidFill>
                  <a:srgbClr val="808080"/>
                </a:solidFill>
                <a:latin typeface="Calibri" panose="020F0502020204030204" pitchFamily="34" charset="0"/>
                <a:cs typeface="Calibri" panose="020F0502020204030204" pitchFamily="34" charset="0"/>
              </a:rPr>
              <a:t> each outcome and </a:t>
            </a:r>
            <a:br>
              <a:rPr lang="en-US" sz="1200" kern="1200" dirty="0">
                <a:solidFill>
                  <a:srgbClr val="808080"/>
                </a:solidFill>
                <a:latin typeface="Calibri" panose="020F0502020204030204" pitchFamily="34" charset="0"/>
                <a:cs typeface="Calibri" panose="020F0502020204030204" pitchFamily="34" charset="0"/>
              </a:rPr>
            </a:br>
            <a:r>
              <a:rPr lang="en-US" sz="1200" kern="1200" dirty="0">
                <a:solidFill>
                  <a:srgbClr val="808080"/>
                </a:solidFill>
                <a:latin typeface="Calibri" panose="020F0502020204030204" pitchFamily="34" charset="0"/>
                <a:cs typeface="Calibri" panose="020F0502020204030204" pitchFamily="34" charset="0"/>
              </a:rPr>
              <a:t>other criteria</a:t>
            </a:r>
            <a:endParaRPr lang="en-US" sz="1200" kern="12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00825" y="3060359"/>
            <a:ext cx="3343940" cy="2987125"/>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a:endParaRPr/>
          </a:p>
        </p:txBody>
      </p:sp>
      <p:sp>
        <p:nvSpPr>
          <p:cNvPr id="8" name="object 8"/>
          <p:cNvSpPr txBox="1"/>
          <p:nvPr/>
        </p:nvSpPr>
        <p:spPr>
          <a:xfrm>
            <a:off x="406400" y="1262339"/>
            <a:ext cx="607441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PICO</a:t>
            </a:r>
            <a:r>
              <a:rPr sz="2800" spc="-110" dirty="0">
                <a:solidFill>
                  <a:srgbClr val="E53E31"/>
                </a:solidFill>
                <a:latin typeface="Calibri"/>
                <a:cs typeface="Calibri"/>
              </a:rPr>
              <a:t> </a:t>
            </a:r>
            <a:r>
              <a:rPr sz="2800" dirty="0">
                <a:solidFill>
                  <a:srgbClr val="E53E31"/>
                </a:solidFill>
                <a:latin typeface="Calibri"/>
                <a:cs typeface="Calibri"/>
              </a:rPr>
              <a:t>Question</a:t>
            </a:r>
            <a:r>
              <a:rPr sz="2800" spc="-75" dirty="0">
                <a:solidFill>
                  <a:srgbClr val="E53E31"/>
                </a:solidFill>
                <a:latin typeface="Calibri"/>
                <a:cs typeface="Calibri"/>
              </a:rPr>
              <a:t> </a:t>
            </a:r>
            <a:r>
              <a:rPr sz="2800" spc="-10" dirty="0">
                <a:solidFill>
                  <a:srgbClr val="E53E31"/>
                </a:solidFill>
                <a:latin typeface="Calibri"/>
                <a:cs typeface="Calibri"/>
              </a:rPr>
              <a:t>Generation</a:t>
            </a:r>
            <a:r>
              <a:rPr sz="2800" spc="-90" dirty="0">
                <a:solidFill>
                  <a:srgbClr val="E53E31"/>
                </a:solidFill>
                <a:latin typeface="Calibri"/>
                <a:cs typeface="Calibri"/>
              </a:rPr>
              <a:t> </a:t>
            </a:r>
            <a:r>
              <a:rPr sz="2800" dirty="0">
                <a:solidFill>
                  <a:srgbClr val="E53E31"/>
                </a:solidFill>
                <a:latin typeface="Calibri"/>
                <a:cs typeface="Calibri"/>
              </a:rPr>
              <a:t>&amp;</a:t>
            </a:r>
            <a:r>
              <a:rPr sz="2800" spc="-90" dirty="0">
                <a:solidFill>
                  <a:srgbClr val="E53E31"/>
                </a:solidFill>
                <a:latin typeface="Calibri"/>
                <a:cs typeface="Calibri"/>
              </a:rPr>
              <a:t> </a:t>
            </a:r>
            <a:r>
              <a:rPr sz="2800" spc="-10" dirty="0">
                <a:solidFill>
                  <a:srgbClr val="E53E31"/>
                </a:solidFill>
                <a:latin typeface="Calibri"/>
                <a:cs typeface="Calibri"/>
              </a:rPr>
              <a:t>Prioritization</a:t>
            </a:r>
            <a:endParaRPr sz="2800">
              <a:latin typeface="Calibri"/>
              <a:cs typeface="Calibri"/>
            </a:endParaRPr>
          </a:p>
        </p:txBody>
      </p:sp>
      <p:sp>
        <p:nvSpPr>
          <p:cNvPr id="9" name="object 9"/>
          <p:cNvSpPr txBox="1"/>
          <p:nvPr/>
        </p:nvSpPr>
        <p:spPr>
          <a:xfrm>
            <a:off x="406400" y="1879880"/>
            <a:ext cx="7505700" cy="754380"/>
          </a:xfrm>
          <a:prstGeom prst="rect">
            <a:avLst/>
          </a:prstGeom>
        </p:spPr>
        <p:txBody>
          <a:bodyPr vert="horz" wrap="square" lIns="0" tIns="116839" rIns="0" bIns="0" rtlCol="0">
            <a:spAutoFit/>
          </a:bodyPr>
          <a:lstStyle/>
          <a:p>
            <a:pPr marL="241300" indent="-228600">
              <a:lnSpc>
                <a:spcPct val="100000"/>
              </a:lnSpc>
              <a:spcBef>
                <a:spcPts val="919"/>
              </a:spcBef>
              <a:buFont typeface="Arial"/>
              <a:buChar char="•"/>
              <a:tabLst>
                <a:tab pos="240665" algn="l"/>
                <a:tab pos="241300" algn="l"/>
              </a:tabLst>
            </a:pPr>
            <a:r>
              <a:rPr sz="1700" dirty="0">
                <a:solidFill>
                  <a:srgbClr val="808080"/>
                </a:solidFill>
                <a:latin typeface="Calibri"/>
                <a:cs typeface="Calibri"/>
              </a:rPr>
              <a:t>Brainstorming:</a:t>
            </a:r>
            <a:r>
              <a:rPr sz="1700" spc="25" dirty="0">
                <a:solidFill>
                  <a:srgbClr val="808080"/>
                </a:solidFill>
                <a:latin typeface="Calibri"/>
                <a:cs typeface="Calibri"/>
              </a:rPr>
              <a:t> </a:t>
            </a:r>
            <a:r>
              <a:rPr sz="1700" dirty="0">
                <a:solidFill>
                  <a:srgbClr val="808080"/>
                </a:solidFill>
                <a:latin typeface="Calibri"/>
                <a:cs typeface="Calibri"/>
              </a:rPr>
              <a:t>inclusive</a:t>
            </a:r>
            <a:r>
              <a:rPr sz="1700" spc="35" dirty="0">
                <a:solidFill>
                  <a:srgbClr val="808080"/>
                </a:solidFill>
                <a:latin typeface="Calibri"/>
                <a:cs typeface="Calibri"/>
              </a:rPr>
              <a:t> </a:t>
            </a:r>
            <a:r>
              <a:rPr sz="1700" dirty="0">
                <a:solidFill>
                  <a:srgbClr val="808080"/>
                </a:solidFill>
                <a:latin typeface="Calibri"/>
                <a:cs typeface="Calibri"/>
              </a:rPr>
              <a:t>list</a:t>
            </a:r>
            <a:r>
              <a:rPr sz="1700" spc="30" dirty="0">
                <a:solidFill>
                  <a:srgbClr val="808080"/>
                </a:solidFill>
                <a:latin typeface="Calibri"/>
                <a:cs typeface="Calibri"/>
              </a:rPr>
              <a:t> </a:t>
            </a:r>
            <a:r>
              <a:rPr sz="1700" dirty="0">
                <a:solidFill>
                  <a:srgbClr val="808080"/>
                </a:solidFill>
                <a:latin typeface="Calibri"/>
                <a:cs typeface="Calibri"/>
              </a:rPr>
              <a:t>of potential</a:t>
            </a:r>
            <a:r>
              <a:rPr sz="1700" spc="5" dirty="0">
                <a:solidFill>
                  <a:srgbClr val="808080"/>
                </a:solidFill>
                <a:latin typeface="Calibri"/>
                <a:cs typeface="Calibri"/>
              </a:rPr>
              <a:t> </a:t>
            </a:r>
            <a:r>
              <a:rPr sz="1700" dirty="0">
                <a:solidFill>
                  <a:srgbClr val="808080"/>
                </a:solidFill>
                <a:latin typeface="Calibri"/>
                <a:cs typeface="Calibri"/>
              </a:rPr>
              <a:t>PICO</a:t>
            </a:r>
            <a:r>
              <a:rPr sz="1700" spc="40" dirty="0">
                <a:solidFill>
                  <a:srgbClr val="808080"/>
                </a:solidFill>
                <a:latin typeface="Calibri"/>
                <a:cs typeface="Calibri"/>
              </a:rPr>
              <a:t> </a:t>
            </a:r>
            <a:r>
              <a:rPr sz="1700" dirty="0">
                <a:solidFill>
                  <a:srgbClr val="808080"/>
                </a:solidFill>
                <a:latin typeface="Calibri"/>
                <a:cs typeface="Calibri"/>
              </a:rPr>
              <a:t>questions</a:t>
            </a:r>
            <a:r>
              <a:rPr sz="1700" spc="15" dirty="0">
                <a:solidFill>
                  <a:srgbClr val="808080"/>
                </a:solidFill>
                <a:latin typeface="Calibri"/>
                <a:cs typeface="Calibri"/>
              </a:rPr>
              <a:t> </a:t>
            </a:r>
            <a:r>
              <a:rPr sz="1700" dirty="0">
                <a:solidFill>
                  <a:srgbClr val="808080"/>
                </a:solidFill>
                <a:latin typeface="Calibri"/>
                <a:cs typeface="Calibri"/>
              </a:rPr>
              <a:t>to</a:t>
            </a:r>
            <a:r>
              <a:rPr sz="1700" spc="5" dirty="0">
                <a:solidFill>
                  <a:srgbClr val="808080"/>
                </a:solidFill>
                <a:latin typeface="Calibri"/>
                <a:cs typeface="Calibri"/>
              </a:rPr>
              <a:t> </a:t>
            </a:r>
            <a:r>
              <a:rPr sz="1700" spc="-10" dirty="0">
                <a:solidFill>
                  <a:srgbClr val="808080"/>
                </a:solidFill>
                <a:latin typeface="Calibri"/>
                <a:cs typeface="Calibri"/>
              </a:rPr>
              <a:t>address</a:t>
            </a:r>
            <a:endParaRPr sz="1700" dirty="0">
              <a:latin typeface="Calibri"/>
              <a:cs typeface="Calibri"/>
            </a:endParaRPr>
          </a:p>
          <a:p>
            <a:pPr marL="241300" indent="-228600">
              <a:lnSpc>
                <a:spcPct val="100000"/>
              </a:lnSpc>
              <a:spcBef>
                <a:spcPts val="830"/>
              </a:spcBef>
              <a:buFont typeface="Arial"/>
              <a:buChar char="•"/>
              <a:tabLst>
                <a:tab pos="240665" algn="l"/>
                <a:tab pos="241300" algn="l"/>
              </a:tabLst>
            </a:pPr>
            <a:r>
              <a:rPr sz="1700" dirty="0">
                <a:solidFill>
                  <a:srgbClr val="808080"/>
                </a:solidFill>
                <a:latin typeface="Calibri"/>
                <a:cs typeface="Calibri"/>
              </a:rPr>
              <a:t>Importance</a:t>
            </a:r>
            <a:r>
              <a:rPr sz="1700" spc="40" dirty="0">
                <a:solidFill>
                  <a:srgbClr val="808080"/>
                </a:solidFill>
                <a:latin typeface="Calibri"/>
                <a:cs typeface="Calibri"/>
              </a:rPr>
              <a:t> </a:t>
            </a:r>
            <a:r>
              <a:rPr sz="1700" dirty="0">
                <a:solidFill>
                  <a:srgbClr val="808080"/>
                </a:solidFill>
                <a:latin typeface="Calibri"/>
                <a:cs typeface="Calibri"/>
              </a:rPr>
              <a:t>rating:</a:t>
            </a:r>
            <a:r>
              <a:rPr sz="1700" spc="10" dirty="0">
                <a:solidFill>
                  <a:srgbClr val="808080"/>
                </a:solidFill>
                <a:latin typeface="Calibri"/>
                <a:cs typeface="Calibri"/>
              </a:rPr>
              <a:t> </a:t>
            </a:r>
            <a:r>
              <a:rPr sz="1700" dirty="0">
                <a:solidFill>
                  <a:srgbClr val="808080"/>
                </a:solidFill>
                <a:latin typeface="Calibri"/>
                <a:cs typeface="Calibri"/>
              </a:rPr>
              <a:t>selecting</a:t>
            </a:r>
            <a:r>
              <a:rPr sz="1700" spc="30" dirty="0">
                <a:solidFill>
                  <a:srgbClr val="808080"/>
                </a:solidFill>
                <a:latin typeface="Calibri"/>
                <a:cs typeface="Calibri"/>
              </a:rPr>
              <a:t> </a:t>
            </a:r>
            <a:r>
              <a:rPr sz="1700" dirty="0">
                <a:solidFill>
                  <a:srgbClr val="808080"/>
                </a:solidFill>
                <a:latin typeface="Calibri"/>
                <a:cs typeface="Calibri"/>
              </a:rPr>
              <a:t>the</a:t>
            </a:r>
            <a:r>
              <a:rPr sz="1700" spc="15" dirty="0">
                <a:solidFill>
                  <a:srgbClr val="808080"/>
                </a:solidFill>
                <a:latin typeface="Calibri"/>
                <a:cs typeface="Calibri"/>
              </a:rPr>
              <a:t> </a:t>
            </a:r>
            <a:r>
              <a:rPr sz="1700" dirty="0">
                <a:solidFill>
                  <a:srgbClr val="808080"/>
                </a:solidFill>
                <a:latin typeface="Calibri"/>
                <a:cs typeface="Calibri"/>
              </a:rPr>
              <a:t>PICO</a:t>
            </a:r>
            <a:r>
              <a:rPr sz="1700" spc="50" dirty="0">
                <a:solidFill>
                  <a:srgbClr val="808080"/>
                </a:solidFill>
                <a:latin typeface="Calibri"/>
                <a:cs typeface="Calibri"/>
              </a:rPr>
              <a:t> </a:t>
            </a:r>
            <a:r>
              <a:rPr sz="1700" dirty="0">
                <a:solidFill>
                  <a:srgbClr val="808080"/>
                </a:solidFill>
                <a:latin typeface="Calibri"/>
                <a:cs typeface="Calibri"/>
              </a:rPr>
              <a:t>questions</a:t>
            </a:r>
            <a:r>
              <a:rPr sz="1700" spc="25" dirty="0">
                <a:solidFill>
                  <a:srgbClr val="808080"/>
                </a:solidFill>
                <a:latin typeface="Calibri"/>
                <a:cs typeface="Calibri"/>
              </a:rPr>
              <a:t> </a:t>
            </a:r>
            <a:r>
              <a:rPr sz="1700" dirty="0">
                <a:solidFill>
                  <a:srgbClr val="808080"/>
                </a:solidFill>
                <a:latin typeface="Calibri"/>
                <a:cs typeface="Calibri"/>
              </a:rPr>
              <a:t>with</a:t>
            </a:r>
            <a:r>
              <a:rPr sz="1700" spc="30" dirty="0">
                <a:solidFill>
                  <a:srgbClr val="808080"/>
                </a:solidFill>
                <a:latin typeface="Calibri"/>
                <a:cs typeface="Calibri"/>
              </a:rPr>
              <a:t> </a:t>
            </a:r>
            <a:r>
              <a:rPr sz="1700" dirty="0">
                <a:solidFill>
                  <a:srgbClr val="808080"/>
                </a:solidFill>
                <a:latin typeface="Calibri"/>
                <a:cs typeface="Calibri"/>
              </a:rPr>
              <a:t>the</a:t>
            </a:r>
            <a:r>
              <a:rPr sz="1700" spc="20" dirty="0">
                <a:solidFill>
                  <a:srgbClr val="808080"/>
                </a:solidFill>
                <a:latin typeface="Calibri"/>
                <a:cs typeface="Calibri"/>
              </a:rPr>
              <a:t> </a:t>
            </a:r>
            <a:r>
              <a:rPr sz="1700" dirty="0">
                <a:solidFill>
                  <a:srgbClr val="808080"/>
                </a:solidFill>
                <a:latin typeface="Calibri"/>
                <a:cs typeface="Calibri"/>
              </a:rPr>
              <a:t>most</a:t>
            </a:r>
            <a:r>
              <a:rPr sz="1700" spc="25" dirty="0">
                <a:solidFill>
                  <a:srgbClr val="808080"/>
                </a:solidFill>
                <a:latin typeface="Calibri"/>
                <a:cs typeface="Calibri"/>
              </a:rPr>
              <a:t> </a:t>
            </a:r>
            <a:r>
              <a:rPr sz="1700" dirty="0">
                <a:solidFill>
                  <a:srgbClr val="808080"/>
                </a:solidFill>
                <a:latin typeface="Calibri"/>
                <a:cs typeface="Calibri"/>
              </a:rPr>
              <a:t>critical</a:t>
            </a:r>
            <a:r>
              <a:rPr sz="1700" spc="35" dirty="0">
                <a:solidFill>
                  <a:srgbClr val="808080"/>
                </a:solidFill>
                <a:latin typeface="Calibri"/>
                <a:cs typeface="Calibri"/>
              </a:rPr>
              <a:t> </a:t>
            </a:r>
            <a:r>
              <a:rPr sz="1700" spc="-10" dirty="0">
                <a:solidFill>
                  <a:srgbClr val="808080"/>
                </a:solidFill>
                <a:latin typeface="Calibri"/>
                <a:cs typeface="Calibri"/>
              </a:rPr>
              <a:t>importance</a:t>
            </a:r>
            <a:endParaRPr sz="1700" dirty="0">
              <a:latin typeface="Calibri"/>
              <a:cs typeface="Calibri"/>
            </a:endParaRPr>
          </a:p>
        </p:txBody>
      </p:sp>
      <p:sp>
        <p:nvSpPr>
          <p:cNvPr id="10" name="object 10"/>
          <p:cNvSpPr txBox="1"/>
          <p:nvPr/>
        </p:nvSpPr>
        <p:spPr>
          <a:xfrm>
            <a:off x="1274620" y="3232798"/>
            <a:ext cx="23615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43E31"/>
                </a:solidFill>
                <a:latin typeface="Arial"/>
                <a:cs typeface="Arial"/>
              </a:rPr>
              <a:t>Critically</a:t>
            </a:r>
            <a:r>
              <a:rPr sz="1800" b="1" spc="-10" dirty="0">
                <a:solidFill>
                  <a:srgbClr val="E43E31"/>
                </a:solidFill>
                <a:latin typeface="Arial"/>
                <a:cs typeface="Arial"/>
              </a:rPr>
              <a:t> </a:t>
            </a:r>
            <a:r>
              <a:rPr sz="1800" b="1" dirty="0">
                <a:solidFill>
                  <a:srgbClr val="E43E31"/>
                </a:solidFill>
                <a:latin typeface="Arial"/>
                <a:cs typeface="Arial"/>
              </a:rPr>
              <a:t>ill</a:t>
            </a:r>
            <a:r>
              <a:rPr sz="1800" b="1" spc="-10" dirty="0">
                <a:solidFill>
                  <a:srgbClr val="E43E31"/>
                </a:solidFill>
                <a:latin typeface="Arial"/>
                <a:cs typeface="Arial"/>
              </a:rPr>
              <a:t> COVID-</a:t>
            </a:r>
            <a:r>
              <a:rPr sz="1800" b="1" spc="-25" dirty="0">
                <a:solidFill>
                  <a:srgbClr val="E43E31"/>
                </a:solidFill>
                <a:latin typeface="Arial"/>
                <a:cs typeface="Arial"/>
              </a:rPr>
              <a:t>19</a:t>
            </a:r>
            <a:endParaRPr sz="1800" dirty="0">
              <a:latin typeface="Arial"/>
              <a:cs typeface="Arial"/>
            </a:endParaRPr>
          </a:p>
        </p:txBody>
      </p:sp>
      <p:sp>
        <p:nvSpPr>
          <p:cNvPr id="12" name="object 12"/>
          <p:cNvSpPr/>
          <p:nvPr/>
        </p:nvSpPr>
        <p:spPr>
          <a:xfrm>
            <a:off x="1699886" y="3637495"/>
            <a:ext cx="1121023" cy="616766"/>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a:endParaRPr sz="1200" b="1"/>
          </a:p>
        </p:txBody>
      </p:sp>
      <p:sp>
        <p:nvSpPr>
          <p:cNvPr id="13" name="object 13"/>
          <p:cNvSpPr txBox="1"/>
          <p:nvPr/>
        </p:nvSpPr>
        <p:spPr>
          <a:xfrm>
            <a:off x="1861267" y="3767349"/>
            <a:ext cx="789028" cy="527965"/>
          </a:xfrm>
          <a:prstGeom prst="rect">
            <a:avLst/>
          </a:prstGeom>
        </p:spPr>
        <p:txBody>
          <a:bodyPr vert="horz" wrap="square" lIns="0" tIns="0" rIns="0" bIns="0" rtlCol="0">
            <a:noAutofit/>
          </a:bodyPr>
          <a:lstStyle/>
          <a:p>
            <a:pPr marL="179705" marR="5080" indent="-167640">
              <a:lnSpc>
                <a:spcPts val="1400"/>
              </a:lnSpc>
              <a:spcBef>
                <a:spcPts val="300"/>
              </a:spcBef>
            </a:pPr>
            <a:r>
              <a:rPr sz="1200" b="1" spc="-10" dirty="0">
                <a:solidFill>
                  <a:srgbClr val="808080"/>
                </a:solidFill>
                <a:latin typeface="Calibri"/>
                <a:cs typeface="Calibri"/>
              </a:rPr>
              <a:t>Prophylactic intensity</a:t>
            </a:r>
            <a:endParaRPr sz="1200" b="1" dirty="0">
              <a:latin typeface="Calibri"/>
              <a:cs typeface="Calibri"/>
            </a:endParaRPr>
          </a:p>
        </p:txBody>
      </p:sp>
      <p:sp>
        <p:nvSpPr>
          <p:cNvPr id="14" name="object 14"/>
          <p:cNvSpPr/>
          <p:nvPr/>
        </p:nvSpPr>
        <p:spPr>
          <a:xfrm>
            <a:off x="802608" y="4927262"/>
            <a:ext cx="1121023" cy="618007"/>
          </a:xfrm>
          <a:custGeom>
            <a:avLst/>
            <a:gdLst/>
            <a:ahLst/>
            <a:cxnLst/>
            <a:rect l="l" t="t" r="r" b="b"/>
            <a:pathLst>
              <a:path w="1651000" h="632460">
                <a:moveTo>
                  <a:pt x="1650492" y="0"/>
                </a:moveTo>
                <a:lnTo>
                  <a:pt x="0" y="0"/>
                </a:lnTo>
                <a:lnTo>
                  <a:pt x="0" y="632460"/>
                </a:lnTo>
                <a:lnTo>
                  <a:pt x="1650492" y="632460"/>
                </a:lnTo>
                <a:lnTo>
                  <a:pt x="1650492" y="0"/>
                </a:lnTo>
                <a:close/>
              </a:path>
            </a:pathLst>
          </a:custGeom>
          <a:solidFill>
            <a:srgbClr val="C8C3D5"/>
          </a:solidFill>
        </p:spPr>
        <p:txBody>
          <a:bodyPr wrap="square" lIns="0" tIns="0" rIns="0" bIns="0" rtlCol="0"/>
          <a:lstStyle/>
          <a:p>
            <a:endParaRPr sz="1200" b="1"/>
          </a:p>
        </p:txBody>
      </p:sp>
      <p:sp>
        <p:nvSpPr>
          <p:cNvPr id="15" name="object 15"/>
          <p:cNvSpPr txBox="1"/>
          <p:nvPr/>
        </p:nvSpPr>
        <p:spPr>
          <a:xfrm>
            <a:off x="952604" y="5052569"/>
            <a:ext cx="837749" cy="527965"/>
          </a:xfrm>
          <a:prstGeom prst="rect">
            <a:avLst/>
          </a:prstGeom>
        </p:spPr>
        <p:txBody>
          <a:bodyPr vert="horz" wrap="square" lIns="0" tIns="0" rIns="0" bIns="0" rtlCol="0">
            <a:noAutofit/>
          </a:bodyPr>
          <a:lstStyle/>
          <a:p>
            <a:pPr marR="5080" indent="12700" algn="ctr">
              <a:lnSpc>
                <a:spcPts val="1400"/>
              </a:lnSpc>
              <a:spcBef>
                <a:spcPts val="300"/>
              </a:spcBef>
            </a:pPr>
            <a:r>
              <a:rPr sz="1200" b="1" spc="-10" dirty="0">
                <a:solidFill>
                  <a:srgbClr val="808080"/>
                </a:solidFill>
                <a:latin typeface="Calibri"/>
                <a:cs typeface="Calibri"/>
              </a:rPr>
              <a:t>Intermediat</a:t>
            </a:r>
            <a:r>
              <a:rPr lang="en-US" sz="1200" b="1" spc="-10" dirty="0">
                <a:solidFill>
                  <a:srgbClr val="808080"/>
                </a:solidFill>
                <a:latin typeface="Calibri"/>
                <a:cs typeface="Calibri"/>
              </a:rPr>
              <a:t>e </a:t>
            </a:r>
            <a:r>
              <a:rPr sz="1200" b="1" spc="-10" dirty="0">
                <a:solidFill>
                  <a:srgbClr val="808080"/>
                </a:solidFill>
                <a:latin typeface="Calibri"/>
                <a:cs typeface="Calibri"/>
              </a:rPr>
              <a:t>intensity</a:t>
            </a:r>
            <a:endParaRPr sz="1200" b="1" dirty="0">
              <a:latin typeface="Calibri"/>
              <a:cs typeface="Calibri"/>
            </a:endParaRPr>
          </a:p>
        </p:txBody>
      </p:sp>
      <p:sp>
        <p:nvSpPr>
          <p:cNvPr id="16" name="object 16"/>
          <p:cNvSpPr/>
          <p:nvPr/>
        </p:nvSpPr>
        <p:spPr>
          <a:xfrm>
            <a:off x="2697467" y="4956167"/>
            <a:ext cx="1121885" cy="618007"/>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a:endParaRPr sz="1200" b="1"/>
          </a:p>
        </p:txBody>
      </p:sp>
      <p:sp>
        <p:nvSpPr>
          <p:cNvPr id="17" name="object 17"/>
          <p:cNvSpPr txBox="1"/>
          <p:nvPr/>
        </p:nvSpPr>
        <p:spPr>
          <a:xfrm>
            <a:off x="2890101" y="5073365"/>
            <a:ext cx="771349" cy="527965"/>
          </a:xfrm>
          <a:prstGeom prst="rect">
            <a:avLst/>
          </a:prstGeom>
        </p:spPr>
        <p:txBody>
          <a:bodyPr vert="horz" wrap="square" lIns="0" tIns="0" rIns="0" bIns="0" rtlCol="0">
            <a:noAutofit/>
          </a:bodyPr>
          <a:lstStyle/>
          <a:p>
            <a:pPr marR="5080" indent="11113" algn="ctr">
              <a:lnSpc>
                <a:spcPts val="1400"/>
              </a:lnSpc>
              <a:spcBef>
                <a:spcPts val="300"/>
              </a:spcBef>
            </a:pPr>
            <a:r>
              <a:rPr sz="1200" b="1" spc="-10" dirty="0">
                <a:solidFill>
                  <a:srgbClr val="808080"/>
                </a:solidFill>
                <a:latin typeface="Calibri"/>
                <a:cs typeface="Calibri"/>
              </a:rPr>
              <a:t>Therapeutic intensity</a:t>
            </a:r>
            <a:endParaRPr sz="1200" b="1" dirty="0">
              <a:latin typeface="Calibri"/>
              <a:cs typeface="Calibri"/>
            </a:endParaRPr>
          </a:p>
        </p:txBody>
      </p:sp>
      <p:grpSp>
        <p:nvGrpSpPr>
          <p:cNvPr id="18" name="object 18"/>
          <p:cNvGrpSpPr/>
          <p:nvPr/>
        </p:nvGrpSpPr>
        <p:grpSpPr>
          <a:xfrm>
            <a:off x="1485014" y="4301496"/>
            <a:ext cx="1526822" cy="501987"/>
            <a:chOff x="2434590" y="4501133"/>
            <a:chExt cx="2147303" cy="542938"/>
          </a:xfrm>
          <a:effectLst/>
        </p:grpSpPr>
        <p:sp>
          <p:nvSpPr>
            <p:cNvPr id="20" name="object 20"/>
            <p:cNvSpPr/>
            <p:nvPr/>
          </p:nvSpPr>
          <p:spPr>
            <a:xfrm>
              <a:off x="3966870" y="4546079"/>
              <a:ext cx="559435" cy="452755"/>
            </a:xfrm>
            <a:custGeom>
              <a:avLst/>
              <a:gdLst/>
              <a:ahLst/>
              <a:cxnLst/>
              <a:rect l="l" t="t" r="r" b="b"/>
              <a:pathLst>
                <a:path w="559435" h="452754">
                  <a:moveTo>
                    <a:pt x="558952" y="452462"/>
                  </a:moveTo>
                  <a:lnTo>
                    <a:pt x="0" y="0"/>
                  </a:lnTo>
                </a:path>
              </a:pathLst>
            </a:custGeom>
            <a:ln w="28575">
              <a:solidFill>
                <a:srgbClr val="E43E31"/>
              </a:solidFill>
            </a:ln>
          </p:spPr>
          <p:txBody>
            <a:bodyPr wrap="square" lIns="0" tIns="0" rIns="0" bIns="0" rtlCol="0"/>
            <a:lstStyle/>
            <a:p>
              <a:endParaRPr sz="1200" b="1"/>
            </a:p>
          </p:txBody>
        </p:sp>
        <p:sp>
          <p:nvSpPr>
            <p:cNvPr id="21" name="object 21"/>
            <p:cNvSpPr/>
            <p:nvPr/>
          </p:nvSpPr>
          <p:spPr>
            <a:xfrm>
              <a:off x="3911333" y="4501146"/>
              <a:ext cx="670560" cy="542925"/>
            </a:xfrm>
            <a:custGeom>
              <a:avLst/>
              <a:gdLst/>
              <a:ahLst/>
              <a:cxnLst/>
              <a:rect l="l" t="t" r="r" b="b"/>
              <a:pathLst>
                <a:path w="670560" h="542925">
                  <a:moveTo>
                    <a:pt x="93599" y="20624"/>
                  </a:moveTo>
                  <a:lnTo>
                    <a:pt x="0" y="0"/>
                  </a:lnTo>
                  <a:lnTo>
                    <a:pt x="39662" y="87249"/>
                  </a:lnTo>
                  <a:lnTo>
                    <a:pt x="93599" y="20624"/>
                  </a:lnTo>
                  <a:close/>
                </a:path>
                <a:path w="670560" h="542925">
                  <a:moveTo>
                    <a:pt x="670001" y="542353"/>
                  </a:moveTo>
                  <a:lnTo>
                    <a:pt x="630339" y="455104"/>
                  </a:lnTo>
                  <a:lnTo>
                    <a:pt x="576402" y="521741"/>
                  </a:lnTo>
                  <a:lnTo>
                    <a:pt x="670001" y="542353"/>
                  </a:lnTo>
                  <a:close/>
                </a:path>
              </a:pathLst>
            </a:custGeom>
            <a:solidFill>
              <a:srgbClr val="E43E31"/>
            </a:solidFill>
          </p:spPr>
          <p:txBody>
            <a:bodyPr wrap="square" lIns="0" tIns="0" rIns="0" bIns="0" rtlCol="0"/>
            <a:lstStyle/>
            <a:p>
              <a:endParaRPr sz="1200" b="1"/>
            </a:p>
          </p:txBody>
        </p:sp>
        <p:sp>
          <p:nvSpPr>
            <p:cNvPr id="23" name="object 23"/>
            <p:cNvSpPr/>
            <p:nvPr/>
          </p:nvSpPr>
          <p:spPr>
            <a:xfrm>
              <a:off x="2491284" y="4544590"/>
              <a:ext cx="581025" cy="445770"/>
            </a:xfrm>
            <a:custGeom>
              <a:avLst/>
              <a:gdLst/>
              <a:ahLst/>
              <a:cxnLst/>
              <a:rect l="l" t="t" r="r" b="b"/>
              <a:pathLst>
                <a:path w="581025" h="445770">
                  <a:moveTo>
                    <a:pt x="580872" y="0"/>
                  </a:moveTo>
                  <a:lnTo>
                    <a:pt x="0" y="445198"/>
                  </a:lnTo>
                </a:path>
              </a:pathLst>
            </a:custGeom>
            <a:ln w="28575">
              <a:solidFill>
                <a:srgbClr val="E43E31"/>
              </a:solidFill>
            </a:ln>
          </p:spPr>
          <p:txBody>
            <a:bodyPr wrap="square" lIns="0" tIns="0" rIns="0" bIns="0" rtlCol="0"/>
            <a:lstStyle/>
            <a:p>
              <a:endParaRPr sz="1200" b="1"/>
            </a:p>
          </p:txBody>
        </p:sp>
        <p:sp>
          <p:nvSpPr>
            <p:cNvPr id="24" name="object 24"/>
            <p:cNvSpPr/>
            <p:nvPr/>
          </p:nvSpPr>
          <p:spPr>
            <a:xfrm>
              <a:off x="2434590" y="4501133"/>
              <a:ext cx="694690" cy="532130"/>
            </a:xfrm>
            <a:custGeom>
              <a:avLst/>
              <a:gdLst/>
              <a:ahLst/>
              <a:cxnLst/>
              <a:rect l="l" t="t" r="r" b="b"/>
              <a:pathLst>
                <a:path w="694689" h="532129">
                  <a:moveTo>
                    <a:pt x="94107" y="513981"/>
                  </a:moveTo>
                  <a:lnTo>
                    <a:pt x="41960" y="445947"/>
                  </a:lnTo>
                  <a:lnTo>
                    <a:pt x="0" y="532117"/>
                  </a:lnTo>
                  <a:lnTo>
                    <a:pt x="94107" y="513981"/>
                  </a:lnTo>
                  <a:close/>
                </a:path>
                <a:path w="694689" h="532129">
                  <a:moveTo>
                    <a:pt x="694258" y="0"/>
                  </a:moveTo>
                  <a:lnTo>
                    <a:pt x="600138" y="18122"/>
                  </a:lnTo>
                  <a:lnTo>
                    <a:pt x="652284" y="86169"/>
                  </a:lnTo>
                  <a:lnTo>
                    <a:pt x="694258" y="0"/>
                  </a:lnTo>
                  <a:close/>
                </a:path>
              </a:pathLst>
            </a:custGeom>
            <a:solidFill>
              <a:srgbClr val="E43E31"/>
            </a:solidFill>
          </p:spPr>
          <p:txBody>
            <a:bodyPr wrap="square" lIns="0" tIns="0" rIns="0" bIns="0" rtlCol="0"/>
            <a:lstStyle/>
            <a:p>
              <a:endParaRPr sz="1200" b="1"/>
            </a:p>
          </p:txBody>
        </p:sp>
      </p:grpSp>
      <p:sp>
        <p:nvSpPr>
          <p:cNvPr id="46" name="object 6">
            <a:extLst>
              <a:ext uri="{FF2B5EF4-FFF2-40B4-BE49-F238E27FC236}">
                <a16:creationId xmlns:a16="http://schemas.microsoft.com/office/drawing/2014/main" id="{3D8D64AE-BCB3-17AA-1A5A-BE1144E3CED5}"/>
              </a:ext>
            </a:extLst>
          </p:cNvPr>
          <p:cNvSpPr/>
          <p:nvPr/>
        </p:nvSpPr>
        <p:spPr>
          <a:xfrm>
            <a:off x="4406653" y="3060360"/>
            <a:ext cx="3343940" cy="2987125"/>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a:endParaRPr dirty="0"/>
          </a:p>
        </p:txBody>
      </p:sp>
      <p:sp>
        <p:nvSpPr>
          <p:cNvPr id="49" name="object 12">
            <a:extLst>
              <a:ext uri="{FF2B5EF4-FFF2-40B4-BE49-F238E27FC236}">
                <a16:creationId xmlns:a16="http://schemas.microsoft.com/office/drawing/2014/main" id="{F8CFAF36-36E4-5DD0-4907-49A06079E117}"/>
              </a:ext>
            </a:extLst>
          </p:cNvPr>
          <p:cNvSpPr/>
          <p:nvPr/>
        </p:nvSpPr>
        <p:spPr>
          <a:xfrm>
            <a:off x="5486292" y="3643674"/>
            <a:ext cx="1121023" cy="616766"/>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a:endParaRPr sz="1200" b="1"/>
          </a:p>
        </p:txBody>
      </p:sp>
      <p:sp>
        <p:nvSpPr>
          <p:cNvPr id="50" name="object 13">
            <a:extLst>
              <a:ext uri="{FF2B5EF4-FFF2-40B4-BE49-F238E27FC236}">
                <a16:creationId xmlns:a16="http://schemas.microsoft.com/office/drawing/2014/main" id="{EF45B5BB-9FF2-FDB4-5725-8EEFB10AD0AC}"/>
              </a:ext>
            </a:extLst>
          </p:cNvPr>
          <p:cNvSpPr txBox="1"/>
          <p:nvPr/>
        </p:nvSpPr>
        <p:spPr>
          <a:xfrm>
            <a:off x="5647673" y="3773528"/>
            <a:ext cx="789028" cy="527965"/>
          </a:xfrm>
          <a:prstGeom prst="rect">
            <a:avLst/>
          </a:prstGeom>
        </p:spPr>
        <p:txBody>
          <a:bodyPr vert="horz" wrap="square" lIns="0" tIns="0" rIns="0" bIns="0" rtlCol="0">
            <a:noAutofit/>
          </a:bodyPr>
          <a:lstStyle/>
          <a:p>
            <a:pPr marL="179705" marR="5080" indent="-167640">
              <a:lnSpc>
                <a:spcPts val="1400"/>
              </a:lnSpc>
              <a:spcBef>
                <a:spcPts val="300"/>
              </a:spcBef>
            </a:pPr>
            <a:r>
              <a:rPr sz="1200" b="1" spc="-10" dirty="0">
                <a:solidFill>
                  <a:srgbClr val="808080"/>
                </a:solidFill>
                <a:latin typeface="Calibri"/>
                <a:cs typeface="Calibri"/>
              </a:rPr>
              <a:t>Prophylactic intensity</a:t>
            </a:r>
            <a:endParaRPr sz="1200" b="1" dirty="0">
              <a:latin typeface="Calibri"/>
              <a:cs typeface="Calibri"/>
            </a:endParaRPr>
          </a:p>
        </p:txBody>
      </p:sp>
      <p:sp>
        <p:nvSpPr>
          <p:cNvPr id="51" name="object 14">
            <a:extLst>
              <a:ext uri="{FF2B5EF4-FFF2-40B4-BE49-F238E27FC236}">
                <a16:creationId xmlns:a16="http://schemas.microsoft.com/office/drawing/2014/main" id="{28DED6BC-98D6-3CE4-ABBB-AFF2742E4B27}"/>
              </a:ext>
            </a:extLst>
          </p:cNvPr>
          <p:cNvSpPr/>
          <p:nvPr/>
        </p:nvSpPr>
        <p:spPr>
          <a:xfrm>
            <a:off x="4589014" y="4933441"/>
            <a:ext cx="1121023" cy="618007"/>
          </a:xfrm>
          <a:custGeom>
            <a:avLst/>
            <a:gdLst/>
            <a:ahLst/>
            <a:cxnLst/>
            <a:rect l="l" t="t" r="r" b="b"/>
            <a:pathLst>
              <a:path w="1651000" h="632460">
                <a:moveTo>
                  <a:pt x="1650492" y="0"/>
                </a:moveTo>
                <a:lnTo>
                  <a:pt x="0" y="0"/>
                </a:lnTo>
                <a:lnTo>
                  <a:pt x="0" y="632460"/>
                </a:lnTo>
                <a:lnTo>
                  <a:pt x="1650492" y="632460"/>
                </a:lnTo>
                <a:lnTo>
                  <a:pt x="1650492" y="0"/>
                </a:lnTo>
                <a:close/>
              </a:path>
            </a:pathLst>
          </a:custGeom>
          <a:solidFill>
            <a:srgbClr val="C8C3D5"/>
          </a:solidFill>
        </p:spPr>
        <p:txBody>
          <a:bodyPr wrap="square" lIns="0" tIns="0" rIns="0" bIns="0" rtlCol="0"/>
          <a:lstStyle/>
          <a:p>
            <a:endParaRPr sz="1200" b="1"/>
          </a:p>
        </p:txBody>
      </p:sp>
      <p:sp>
        <p:nvSpPr>
          <p:cNvPr id="52" name="object 15">
            <a:extLst>
              <a:ext uri="{FF2B5EF4-FFF2-40B4-BE49-F238E27FC236}">
                <a16:creationId xmlns:a16="http://schemas.microsoft.com/office/drawing/2014/main" id="{A8ECE310-4B80-73D7-68ED-DDCABB6BE1F9}"/>
              </a:ext>
            </a:extLst>
          </p:cNvPr>
          <p:cNvSpPr txBox="1"/>
          <p:nvPr/>
        </p:nvSpPr>
        <p:spPr>
          <a:xfrm>
            <a:off x="4739010" y="5058748"/>
            <a:ext cx="837749" cy="527965"/>
          </a:xfrm>
          <a:prstGeom prst="rect">
            <a:avLst/>
          </a:prstGeom>
        </p:spPr>
        <p:txBody>
          <a:bodyPr vert="horz" wrap="square" lIns="0" tIns="0" rIns="0" bIns="0" rtlCol="0">
            <a:noAutofit/>
          </a:bodyPr>
          <a:lstStyle/>
          <a:p>
            <a:pPr marR="5080" indent="12700" algn="ctr">
              <a:lnSpc>
                <a:spcPts val="1400"/>
              </a:lnSpc>
              <a:spcBef>
                <a:spcPts val="300"/>
              </a:spcBef>
            </a:pPr>
            <a:r>
              <a:rPr sz="1200" b="1" spc="-10" dirty="0">
                <a:solidFill>
                  <a:srgbClr val="808080"/>
                </a:solidFill>
                <a:latin typeface="Calibri"/>
                <a:cs typeface="Calibri"/>
              </a:rPr>
              <a:t>Intermediat</a:t>
            </a:r>
            <a:r>
              <a:rPr lang="en-US" sz="1200" b="1" spc="-10" dirty="0">
                <a:solidFill>
                  <a:srgbClr val="808080"/>
                </a:solidFill>
                <a:latin typeface="Calibri"/>
                <a:cs typeface="Calibri"/>
              </a:rPr>
              <a:t>e </a:t>
            </a:r>
            <a:r>
              <a:rPr sz="1200" b="1" spc="-10" dirty="0">
                <a:solidFill>
                  <a:srgbClr val="808080"/>
                </a:solidFill>
                <a:latin typeface="Calibri"/>
                <a:cs typeface="Calibri"/>
              </a:rPr>
              <a:t>intensity</a:t>
            </a:r>
            <a:endParaRPr sz="1200" b="1" dirty="0">
              <a:latin typeface="Calibri"/>
              <a:cs typeface="Calibri"/>
            </a:endParaRPr>
          </a:p>
        </p:txBody>
      </p:sp>
      <p:sp>
        <p:nvSpPr>
          <p:cNvPr id="53" name="object 16">
            <a:extLst>
              <a:ext uri="{FF2B5EF4-FFF2-40B4-BE49-F238E27FC236}">
                <a16:creationId xmlns:a16="http://schemas.microsoft.com/office/drawing/2014/main" id="{1A33EBE1-C7D9-AC84-9B3B-502665332261}"/>
              </a:ext>
            </a:extLst>
          </p:cNvPr>
          <p:cNvSpPr/>
          <p:nvPr/>
        </p:nvSpPr>
        <p:spPr>
          <a:xfrm>
            <a:off x="6483873" y="4962346"/>
            <a:ext cx="1121885" cy="618007"/>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a:endParaRPr sz="1200" b="1"/>
          </a:p>
        </p:txBody>
      </p:sp>
      <p:sp>
        <p:nvSpPr>
          <p:cNvPr id="54" name="object 17">
            <a:extLst>
              <a:ext uri="{FF2B5EF4-FFF2-40B4-BE49-F238E27FC236}">
                <a16:creationId xmlns:a16="http://schemas.microsoft.com/office/drawing/2014/main" id="{4919A3F5-99F4-FB18-6017-6A70B7264D43}"/>
              </a:ext>
            </a:extLst>
          </p:cNvPr>
          <p:cNvSpPr txBox="1"/>
          <p:nvPr/>
        </p:nvSpPr>
        <p:spPr>
          <a:xfrm>
            <a:off x="6676507" y="5079544"/>
            <a:ext cx="771349" cy="527965"/>
          </a:xfrm>
          <a:prstGeom prst="rect">
            <a:avLst/>
          </a:prstGeom>
        </p:spPr>
        <p:txBody>
          <a:bodyPr vert="horz" wrap="square" lIns="0" tIns="0" rIns="0" bIns="0" rtlCol="0">
            <a:noAutofit/>
          </a:bodyPr>
          <a:lstStyle/>
          <a:p>
            <a:pPr marR="5080" indent="11113" algn="ctr">
              <a:lnSpc>
                <a:spcPts val="1400"/>
              </a:lnSpc>
              <a:spcBef>
                <a:spcPts val="300"/>
              </a:spcBef>
            </a:pPr>
            <a:r>
              <a:rPr sz="1200" b="1" spc="-10" dirty="0">
                <a:solidFill>
                  <a:srgbClr val="808080"/>
                </a:solidFill>
                <a:latin typeface="Calibri"/>
                <a:cs typeface="Calibri"/>
              </a:rPr>
              <a:t>Therapeutic intensity</a:t>
            </a:r>
            <a:endParaRPr sz="1200" b="1" dirty="0">
              <a:latin typeface="Calibri"/>
              <a:cs typeface="Calibri"/>
            </a:endParaRPr>
          </a:p>
        </p:txBody>
      </p:sp>
      <p:grpSp>
        <p:nvGrpSpPr>
          <p:cNvPr id="55" name="object 18">
            <a:extLst>
              <a:ext uri="{FF2B5EF4-FFF2-40B4-BE49-F238E27FC236}">
                <a16:creationId xmlns:a16="http://schemas.microsoft.com/office/drawing/2014/main" id="{C6A7255D-6E89-5A2F-7392-9F09F9BE7714}"/>
              </a:ext>
            </a:extLst>
          </p:cNvPr>
          <p:cNvGrpSpPr/>
          <p:nvPr/>
        </p:nvGrpSpPr>
        <p:grpSpPr>
          <a:xfrm>
            <a:off x="5271420" y="4307675"/>
            <a:ext cx="1526822" cy="501987"/>
            <a:chOff x="2434590" y="4501133"/>
            <a:chExt cx="2147303" cy="542938"/>
          </a:xfrm>
          <a:effectLst/>
        </p:grpSpPr>
        <p:sp>
          <p:nvSpPr>
            <p:cNvPr id="57" name="object 20">
              <a:extLst>
                <a:ext uri="{FF2B5EF4-FFF2-40B4-BE49-F238E27FC236}">
                  <a16:creationId xmlns:a16="http://schemas.microsoft.com/office/drawing/2014/main" id="{80834F1F-8F73-F501-A694-41EE3393D332}"/>
                </a:ext>
              </a:extLst>
            </p:cNvPr>
            <p:cNvSpPr/>
            <p:nvPr/>
          </p:nvSpPr>
          <p:spPr>
            <a:xfrm>
              <a:off x="3966870" y="4546079"/>
              <a:ext cx="559435" cy="452755"/>
            </a:xfrm>
            <a:custGeom>
              <a:avLst/>
              <a:gdLst/>
              <a:ahLst/>
              <a:cxnLst/>
              <a:rect l="l" t="t" r="r" b="b"/>
              <a:pathLst>
                <a:path w="559435" h="452754">
                  <a:moveTo>
                    <a:pt x="558952" y="452462"/>
                  </a:moveTo>
                  <a:lnTo>
                    <a:pt x="0" y="0"/>
                  </a:lnTo>
                </a:path>
              </a:pathLst>
            </a:custGeom>
            <a:ln w="28575">
              <a:solidFill>
                <a:srgbClr val="E43E31"/>
              </a:solidFill>
            </a:ln>
            <a:effectLst/>
          </p:spPr>
          <p:txBody>
            <a:bodyPr wrap="square" lIns="0" tIns="0" rIns="0" bIns="0" rtlCol="0"/>
            <a:lstStyle/>
            <a:p>
              <a:endParaRPr sz="1200" b="1" dirty="0"/>
            </a:p>
          </p:txBody>
        </p:sp>
        <p:sp>
          <p:nvSpPr>
            <p:cNvPr id="58" name="object 21">
              <a:extLst>
                <a:ext uri="{FF2B5EF4-FFF2-40B4-BE49-F238E27FC236}">
                  <a16:creationId xmlns:a16="http://schemas.microsoft.com/office/drawing/2014/main" id="{B8BA363C-0638-B029-A0D5-4C5D88F21F81}"/>
                </a:ext>
              </a:extLst>
            </p:cNvPr>
            <p:cNvSpPr/>
            <p:nvPr/>
          </p:nvSpPr>
          <p:spPr>
            <a:xfrm>
              <a:off x="3911333" y="4501146"/>
              <a:ext cx="670560" cy="542925"/>
            </a:xfrm>
            <a:custGeom>
              <a:avLst/>
              <a:gdLst/>
              <a:ahLst/>
              <a:cxnLst/>
              <a:rect l="l" t="t" r="r" b="b"/>
              <a:pathLst>
                <a:path w="670560" h="542925">
                  <a:moveTo>
                    <a:pt x="93599" y="20624"/>
                  </a:moveTo>
                  <a:lnTo>
                    <a:pt x="0" y="0"/>
                  </a:lnTo>
                  <a:lnTo>
                    <a:pt x="39662" y="87249"/>
                  </a:lnTo>
                  <a:lnTo>
                    <a:pt x="93599" y="20624"/>
                  </a:lnTo>
                  <a:close/>
                </a:path>
                <a:path w="670560" h="542925">
                  <a:moveTo>
                    <a:pt x="670001" y="542353"/>
                  </a:moveTo>
                  <a:lnTo>
                    <a:pt x="630339" y="455104"/>
                  </a:lnTo>
                  <a:lnTo>
                    <a:pt x="576402" y="521741"/>
                  </a:lnTo>
                  <a:lnTo>
                    <a:pt x="670001" y="542353"/>
                  </a:lnTo>
                  <a:close/>
                </a:path>
              </a:pathLst>
            </a:custGeom>
            <a:solidFill>
              <a:srgbClr val="E43E31"/>
            </a:solidFill>
          </p:spPr>
          <p:txBody>
            <a:bodyPr wrap="square" lIns="0" tIns="0" rIns="0" bIns="0" rtlCol="0"/>
            <a:lstStyle/>
            <a:p>
              <a:endParaRPr sz="1200" b="1"/>
            </a:p>
          </p:txBody>
        </p:sp>
        <p:sp>
          <p:nvSpPr>
            <p:cNvPr id="60" name="object 23">
              <a:extLst>
                <a:ext uri="{FF2B5EF4-FFF2-40B4-BE49-F238E27FC236}">
                  <a16:creationId xmlns:a16="http://schemas.microsoft.com/office/drawing/2014/main" id="{87A4EB06-5B91-1D61-14ED-40734C9BEACE}"/>
                </a:ext>
              </a:extLst>
            </p:cNvPr>
            <p:cNvSpPr/>
            <p:nvPr/>
          </p:nvSpPr>
          <p:spPr>
            <a:xfrm>
              <a:off x="2491284" y="4544590"/>
              <a:ext cx="581025" cy="445770"/>
            </a:xfrm>
            <a:custGeom>
              <a:avLst/>
              <a:gdLst/>
              <a:ahLst/>
              <a:cxnLst/>
              <a:rect l="l" t="t" r="r" b="b"/>
              <a:pathLst>
                <a:path w="581025" h="445770">
                  <a:moveTo>
                    <a:pt x="580872" y="0"/>
                  </a:moveTo>
                  <a:lnTo>
                    <a:pt x="0" y="445198"/>
                  </a:lnTo>
                </a:path>
              </a:pathLst>
            </a:custGeom>
            <a:ln w="28575">
              <a:solidFill>
                <a:srgbClr val="E43E31"/>
              </a:solidFill>
            </a:ln>
          </p:spPr>
          <p:txBody>
            <a:bodyPr wrap="square" lIns="0" tIns="0" rIns="0" bIns="0" rtlCol="0"/>
            <a:lstStyle/>
            <a:p>
              <a:endParaRPr sz="1200" b="1"/>
            </a:p>
          </p:txBody>
        </p:sp>
        <p:sp>
          <p:nvSpPr>
            <p:cNvPr id="61" name="object 24">
              <a:extLst>
                <a:ext uri="{FF2B5EF4-FFF2-40B4-BE49-F238E27FC236}">
                  <a16:creationId xmlns:a16="http://schemas.microsoft.com/office/drawing/2014/main" id="{754D9F55-573A-EA6F-8B5E-3306D899E0D3}"/>
                </a:ext>
              </a:extLst>
            </p:cNvPr>
            <p:cNvSpPr/>
            <p:nvPr/>
          </p:nvSpPr>
          <p:spPr>
            <a:xfrm>
              <a:off x="2434590" y="4501133"/>
              <a:ext cx="694690" cy="532130"/>
            </a:xfrm>
            <a:custGeom>
              <a:avLst/>
              <a:gdLst/>
              <a:ahLst/>
              <a:cxnLst/>
              <a:rect l="l" t="t" r="r" b="b"/>
              <a:pathLst>
                <a:path w="694689" h="532129">
                  <a:moveTo>
                    <a:pt x="94107" y="513981"/>
                  </a:moveTo>
                  <a:lnTo>
                    <a:pt x="41960" y="445947"/>
                  </a:lnTo>
                  <a:lnTo>
                    <a:pt x="0" y="532117"/>
                  </a:lnTo>
                  <a:lnTo>
                    <a:pt x="94107" y="513981"/>
                  </a:lnTo>
                  <a:close/>
                </a:path>
                <a:path w="694689" h="532129">
                  <a:moveTo>
                    <a:pt x="694258" y="0"/>
                  </a:moveTo>
                  <a:lnTo>
                    <a:pt x="600138" y="18122"/>
                  </a:lnTo>
                  <a:lnTo>
                    <a:pt x="652284" y="86169"/>
                  </a:lnTo>
                  <a:lnTo>
                    <a:pt x="694258" y="0"/>
                  </a:lnTo>
                  <a:close/>
                </a:path>
              </a:pathLst>
            </a:custGeom>
            <a:solidFill>
              <a:srgbClr val="E43E31"/>
            </a:solidFill>
          </p:spPr>
          <p:txBody>
            <a:bodyPr wrap="square" lIns="0" tIns="0" rIns="0" bIns="0" rtlCol="0"/>
            <a:lstStyle/>
            <a:p>
              <a:endParaRPr sz="1200" b="1"/>
            </a:p>
          </p:txBody>
        </p:sp>
      </p:grpSp>
      <p:sp>
        <p:nvSpPr>
          <p:cNvPr id="11" name="object 11"/>
          <p:cNvSpPr txBox="1"/>
          <p:nvPr/>
        </p:nvSpPr>
        <p:spPr>
          <a:xfrm>
            <a:off x="5047045" y="3213598"/>
            <a:ext cx="222186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E43E31"/>
                </a:solidFill>
                <a:latin typeface="Arial"/>
                <a:cs typeface="Arial"/>
              </a:rPr>
              <a:t>Acutely</a:t>
            </a:r>
            <a:r>
              <a:rPr sz="1800" b="1" spc="10" dirty="0">
                <a:solidFill>
                  <a:srgbClr val="E43E31"/>
                </a:solidFill>
                <a:latin typeface="Arial"/>
                <a:cs typeface="Arial"/>
              </a:rPr>
              <a:t> </a:t>
            </a:r>
            <a:r>
              <a:rPr sz="1800" b="1" dirty="0">
                <a:solidFill>
                  <a:srgbClr val="E43E31"/>
                </a:solidFill>
                <a:latin typeface="Arial"/>
                <a:cs typeface="Arial"/>
              </a:rPr>
              <a:t>ill</a:t>
            </a:r>
            <a:r>
              <a:rPr sz="1800" b="1" spc="-20" dirty="0">
                <a:solidFill>
                  <a:srgbClr val="E43E31"/>
                </a:solidFill>
                <a:latin typeface="Arial"/>
                <a:cs typeface="Arial"/>
              </a:rPr>
              <a:t> </a:t>
            </a:r>
            <a:r>
              <a:rPr sz="1800" b="1" spc="-10" dirty="0">
                <a:solidFill>
                  <a:srgbClr val="E43E31"/>
                </a:solidFill>
                <a:latin typeface="Arial"/>
                <a:cs typeface="Arial"/>
              </a:rPr>
              <a:t>COVID-</a:t>
            </a:r>
            <a:r>
              <a:rPr sz="1800" b="1" spc="-25" dirty="0">
                <a:solidFill>
                  <a:srgbClr val="E43E31"/>
                </a:solidFill>
                <a:latin typeface="Arial"/>
                <a:cs typeface="Arial"/>
              </a:rPr>
              <a:t>19</a:t>
            </a:r>
            <a:endParaRPr sz="1800" dirty="0">
              <a:latin typeface="Arial"/>
              <a:cs typeface="Arial"/>
            </a:endParaRPr>
          </a:p>
        </p:txBody>
      </p:sp>
      <p:sp>
        <p:nvSpPr>
          <p:cNvPr id="66" name="object 6">
            <a:extLst>
              <a:ext uri="{FF2B5EF4-FFF2-40B4-BE49-F238E27FC236}">
                <a16:creationId xmlns:a16="http://schemas.microsoft.com/office/drawing/2014/main" id="{3CCE63CA-293F-384C-1D59-BE26CCAFB9EB}"/>
              </a:ext>
            </a:extLst>
          </p:cNvPr>
          <p:cNvSpPr/>
          <p:nvPr/>
        </p:nvSpPr>
        <p:spPr>
          <a:xfrm>
            <a:off x="8157830" y="3054179"/>
            <a:ext cx="3343940" cy="2987125"/>
          </a:xfrm>
          <a:custGeom>
            <a:avLst/>
            <a:gdLst/>
            <a:ahLst/>
            <a:cxnLst/>
            <a:rect l="l" t="t" r="r" b="b"/>
            <a:pathLst>
              <a:path w="4792980" h="3069590">
                <a:moveTo>
                  <a:pt x="4573435" y="0"/>
                </a:moveTo>
                <a:lnTo>
                  <a:pt x="219544" y="0"/>
                </a:lnTo>
                <a:lnTo>
                  <a:pt x="175300" y="4460"/>
                </a:lnTo>
                <a:lnTo>
                  <a:pt x="134089" y="17253"/>
                </a:lnTo>
                <a:lnTo>
                  <a:pt x="96797" y="37495"/>
                </a:lnTo>
                <a:lnTo>
                  <a:pt x="64304" y="64304"/>
                </a:lnTo>
                <a:lnTo>
                  <a:pt x="37495" y="96797"/>
                </a:lnTo>
                <a:lnTo>
                  <a:pt x="17253" y="134089"/>
                </a:lnTo>
                <a:lnTo>
                  <a:pt x="4460" y="175300"/>
                </a:lnTo>
                <a:lnTo>
                  <a:pt x="0" y="219544"/>
                </a:lnTo>
                <a:lnTo>
                  <a:pt x="0" y="2849791"/>
                </a:lnTo>
                <a:lnTo>
                  <a:pt x="4460" y="2894035"/>
                </a:lnTo>
                <a:lnTo>
                  <a:pt x="17253" y="2935246"/>
                </a:lnTo>
                <a:lnTo>
                  <a:pt x="37495" y="2972538"/>
                </a:lnTo>
                <a:lnTo>
                  <a:pt x="64304" y="3005031"/>
                </a:lnTo>
                <a:lnTo>
                  <a:pt x="96797" y="3031840"/>
                </a:lnTo>
                <a:lnTo>
                  <a:pt x="134089" y="3052082"/>
                </a:lnTo>
                <a:lnTo>
                  <a:pt x="175300" y="3064875"/>
                </a:lnTo>
                <a:lnTo>
                  <a:pt x="219544" y="3069335"/>
                </a:lnTo>
                <a:lnTo>
                  <a:pt x="4573435" y="3069335"/>
                </a:lnTo>
                <a:lnTo>
                  <a:pt x="4617679" y="3064875"/>
                </a:lnTo>
                <a:lnTo>
                  <a:pt x="4658890" y="3052082"/>
                </a:lnTo>
                <a:lnTo>
                  <a:pt x="4696182" y="3031840"/>
                </a:lnTo>
                <a:lnTo>
                  <a:pt x="4728675" y="3005031"/>
                </a:lnTo>
                <a:lnTo>
                  <a:pt x="4755484" y="2972538"/>
                </a:lnTo>
                <a:lnTo>
                  <a:pt x="4775726" y="2935246"/>
                </a:lnTo>
                <a:lnTo>
                  <a:pt x="4788519" y="2894035"/>
                </a:lnTo>
                <a:lnTo>
                  <a:pt x="4792980" y="2849791"/>
                </a:lnTo>
                <a:lnTo>
                  <a:pt x="4792980" y="219544"/>
                </a:lnTo>
                <a:lnTo>
                  <a:pt x="4788519" y="175300"/>
                </a:lnTo>
                <a:lnTo>
                  <a:pt x="4775726" y="134089"/>
                </a:lnTo>
                <a:lnTo>
                  <a:pt x="4755484" y="96797"/>
                </a:lnTo>
                <a:lnTo>
                  <a:pt x="4728675" y="64304"/>
                </a:lnTo>
                <a:lnTo>
                  <a:pt x="4696182" y="37495"/>
                </a:lnTo>
                <a:lnTo>
                  <a:pt x="4658890" y="17253"/>
                </a:lnTo>
                <a:lnTo>
                  <a:pt x="4617679" y="4460"/>
                </a:lnTo>
                <a:lnTo>
                  <a:pt x="4573435" y="0"/>
                </a:lnTo>
                <a:close/>
              </a:path>
            </a:pathLst>
          </a:custGeom>
          <a:solidFill>
            <a:srgbClr val="F2F2F2"/>
          </a:solidFill>
        </p:spPr>
        <p:txBody>
          <a:bodyPr wrap="square" lIns="0" tIns="0" rIns="0" bIns="0" rtlCol="0"/>
          <a:lstStyle/>
          <a:p>
            <a:endParaRPr dirty="0"/>
          </a:p>
        </p:txBody>
      </p:sp>
      <p:sp>
        <p:nvSpPr>
          <p:cNvPr id="68" name="object 12">
            <a:extLst>
              <a:ext uri="{FF2B5EF4-FFF2-40B4-BE49-F238E27FC236}">
                <a16:creationId xmlns:a16="http://schemas.microsoft.com/office/drawing/2014/main" id="{7B00BF12-6848-024B-6713-9BBE9F62FEEA}"/>
              </a:ext>
            </a:extLst>
          </p:cNvPr>
          <p:cNvSpPr/>
          <p:nvPr/>
        </p:nvSpPr>
        <p:spPr>
          <a:xfrm>
            <a:off x="8333645" y="4152047"/>
            <a:ext cx="1302917" cy="803747"/>
          </a:xfrm>
          <a:custGeom>
            <a:avLst/>
            <a:gdLst/>
            <a:ahLst/>
            <a:cxnLst/>
            <a:rect l="l" t="t" r="r" b="b"/>
            <a:pathLst>
              <a:path w="1651000" h="631189">
                <a:moveTo>
                  <a:pt x="1650491" y="0"/>
                </a:moveTo>
                <a:lnTo>
                  <a:pt x="0" y="0"/>
                </a:lnTo>
                <a:lnTo>
                  <a:pt x="0" y="630936"/>
                </a:lnTo>
                <a:lnTo>
                  <a:pt x="1650491" y="630936"/>
                </a:lnTo>
                <a:lnTo>
                  <a:pt x="1650491" y="0"/>
                </a:lnTo>
                <a:close/>
              </a:path>
            </a:pathLst>
          </a:custGeom>
          <a:solidFill>
            <a:srgbClr val="FFD9B0"/>
          </a:solidFill>
        </p:spPr>
        <p:txBody>
          <a:bodyPr wrap="square" lIns="0" tIns="0" rIns="0" bIns="0" rtlCol="0"/>
          <a:lstStyle/>
          <a:p>
            <a:endParaRPr sz="1200" b="1"/>
          </a:p>
        </p:txBody>
      </p:sp>
      <p:sp>
        <p:nvSpPr>
          <p:cNvPr id="69" name="object 13">
            <a:extLst>
              <a:ext uri="{FF2B5EF4-FFF2-40B4-BE49-F238E27FC236}">
                <a16:creationId xmlns:a16="http://schemas.microsoft.com/office/drawing/2014/main" id="{EFE60CB2-0710-3344-7FA4-9CBF093614FE}"/>
              </a:ext>
            </a:extLst>
          </p:cNvPr>
          <p:cNvSpPr txBox="1"/>
          <p:nvPr/>
        </p:nvSpPr>
        <p:spPr>
          <a:xfrm>
            <a:off x="8306280" y="4367458"/>
            <a:ext cx="1357646" cy="527965"/>
          </a:xfrm>
          <a:prstGeom prst="rect">
            <a:avLst/>
          </a:prstGeom>
        </p:spPr>
        <p:txBody>
          <a:bodyPr vert="horz" wrap="square" lIns="0" tIns="0" rIns="0" bIns="0" rtlCol="0">
            <a:noAutofit/>
          </a:bodyPr>
          <a:lstStyle/>
          <a:p>
            <a:pPr marR="5080" indent="12700" algn="ctr">
              <a:lnSpc>
                <a:spcPts val="1400"/>
              </a:lnSpc>
              <a:spcBef>
                <a:spcPts val="300"/>
              </a:spcBef>
            </a:pPr>
            <a:r>
              <a:rPr sz="1200" b="1" spc="-10" dirty="0">
                <a:solidFill>
                  <a:srgbClr val="808080"/>
                </a:solidFill>
                <a:latin typeface="Calibri"/>
                <a:cs typeface="Calibri"/>
              </a:rPr>
              <a:t>P</a:t>
            </a:r>
            <a:r>
              <a:rPr lang="en-US" sz="1200" b="1" spc="-10" dirty="0">
                <a:solidFill>
                  <a:srgbClr val="808080"/>
                </a:solidFill>
                <a:latin typeface="Calibri"/>
                <a:cs typeface="Calibri"/>
              </a:rPr>
              <a:t>ost-discharge anticoagulation</a:t>
            </a:r>
            <a:endParaRPr sz="1200" b="1" dirty="0">
              <a:latin typeface="Calibri"/>
              <a:cs typeface="Calibri"/>
            </a:endParaRPr>
          </a:p>
        </p:txBody>
      </p:sp>
      <p:sp>
        <p:nvSpPr>
          <p:cNvPr id="72" name="object 16">
            <a:extLst>
              <a:ext uri="{FF2B5EF4-FFF2-40B4-BE49-F238E27FC236}">
                <a16:creationId xmlns:a16="http://schemas.microsoft.com/office/drawing/2014/main" id="{874FF514-B458-2CC9-9761-609CCD62CFAB}"/>
              </a:ext>
            </a:extLst>
          </p:cNvPr>
          <p:cNvSpPr/>
          <p:nvPr/>
        </p:nvSpPr>
        <p:spPr>
          <a:xfrm>
            <a:off x="10050883" y="4132646"/>
            <a:ext cx="1302917" cy="820354"/>
          </a:xfrm>
          <a:custGeom>
            <a:avLst/>
            <a:gdLst/>
            <a:ahLst/>
            <a:cxnLst/>
            <a:rect l="l" t="t" r="r" b="b"/>
            <a:pathLst>
              <a:path w="1652270" h="632460">
                <a:moveTo>
                  <a:pt x="1652016" y="0"/>
                </a:moveTo>
                <a:lnTo>
                  <a:pt x="0" y="0"/>
                </a:lnTo>
                <a:lnTo>
                  <a:pt x="0" y="632460"/>
                </a:lnTo>
                <a:lnTo>
                  <a:pt x="1652016" y="632460"/>
                </a:lnTo>
                <a:lnTo>
                  <a:pt x="1652016" y="0"/>
                </a:lnTo>
                <a:close/>
              </a:path>
            </a:pathLst>
          </a:custGeom>
          <a:solidFill>
            <a:srgbClr val="BFE0E4"/>
          </a:solidFill>
        </p:spPr>
        <p:txBody>
          <a:bodyPr wrap="square" lIns="0" tIns="0" rIns="0" bIns="0" rtlCol="0"/>
          <a:lstStyle/>
          <a:p>
            <a:endParaRPr sz="1200" b="1"/>
          </a:p>
        </p:txBody>
      </p:sp>
      <p:sp>
        <p:nvSpPr>
          <p:cNvPr id="73" name="object 17">
            <a:extLst>
              <a:ext uri="{FF2B5EF4-FFF2-40B4-BE49-F238E27FC236}">
                <a16:creationId xmlns:a16="http://schemas.microsoft.com/office/drawing/2014/main" id="{056E775B-B675-DA37-6948-58EAB221B2B4}"/>
              </a:ext>
            </a:extLst>
          </p:cNvPr>
          <p:cNvSpPr txBox="1"/>
          <p:nvPr/>
        </p:nvSpPr>
        <p:spPr>
          <a:xfrm>
            <a:off x="10188634" y="4239218"/>
            <a:ext cx="1063491" cy="784446"/>
          </a:xfrm>
          <a:prstGeom prst="rect">
            <a:avLst/>
          </a:prstGeom>
        </p:spPr>
        <p:txBody>
          <a:bodyPr vert="horz" wrap="square" lIns="0" tIns="0" rIns="0" bIns="0" rtlCol="0">
            <a:noAutofit/>
          </a:bodyPr>
          <a:lstStyle/>
          <a:p>
            <a:pPr marR="5080" indent="11113" algn="ctr">
              <a:lnSpc>
                <a:spcPts val="1400"/>
              </a:lnSpc>
              <a:spcBef>
                <a:spcPts val="300"/>
              </a:spcBef>
            </a:pPr>
            <a:r>
              <a:rPr lang="en-US" sz="1200" b="1" spc="-10" dirty="0">
                <a:solidFill>
                  <a:srgbClr val="808080"/>
                </a:solidFill>
                <a:latin typeface="Calibri"/>
                <a:cs typeface="Calibri"/>
              </a:rPr>
              <a:t>No post-discharge anticoagulation</a:t>
            </a:r>
            <a:endParaRPr sz="1200" b="1" dirty="0">
              <a:latin typeface="Calibri"/>
              <a:cs typeface="Calibri"/>
            </a:endParaRPr>
          </a:p>
        </p:txBody>
      </p:sp>
      <p:sp>
        <p:nvSpPr>
          <p:cNvPr id="84" name="object 11">
            <a:extLst>
              <a:ext uri="{FF2B5EF4-FFF2-40B4-BE49-F238E27FC236}">
                <a16:creationId xmlns:a16="http://schemas.microsoft.com/office/drawing/2014/main" id="{3DE7A526-1191-88F3-14D1-1CDA0746AEE8}"/>
              </a:ext>
            </a:extLst>
          </p:cNvPr>
          <p:cNvSpPr txBox="1"/>
          <p:nvPr/>
        </p:nvSpPr>
        <p:spPr>
          <a:xfrm>
            <a:off x="8613239" y="3179138"/>
            <a:ext cx="2400811" cy="289823"/>
          </a:xfrm>
          <a:prstGeom prst="rect">
            <a:avLst/>
          </a:prstGeom>
        </p:spPr>
        <p:txBody>
          <a:bodyPr vert="horz" wrap="square" lIns="0" tIns="12700" rIns="0" bIns="0" rtlCol="0">
            <a:spAutoFit/>
          </a:bodyPr>
          <a:lstStyle/>
          <a:p>
            <a:pPr marL="12700">
              <a:lnSpc>
                <a:spcPct val="100000"/>
              </a:lnSpc>
              <a:spcBef>
                <a:spcPts val="100"/>
              </a:spcBef>
            </a:pPr>
            <a:r>
              <a:rPr lang="en-US" sz="1800" b="1" dirty="0">
                <a:solidFill>
                  <a:srgbClr val="E43E31"/>
                </a:solidFill>
                <a:latin typeface="Arial"/>
                <a:cs typeface="Arial"/>
              </a:rPr>
              <a:t>Discharged COVID-19</a:t>
            </a:r>
            <a:endParaRPr sz="1800" dirty="0">
              <a:latin typeface="Arial"/>
              <a:cs typeface="Arial"/>
            </a:endParaRPr>
          </a:p>
        </p:txBody>
      </p:sp>
      <p:cxnSp>
        <p:nvCxnSpPr>
          <p:cNvPr id="88" name="Straight Arrow Connector 87">
            <a:extLst>
              <a:ext uri="{FF2B5EF4-FFF2-40B4-BE49-F238E27FC236}">
                <a16:creationId xmlns:a16="http://schemas.microsoft.com/office/drawing/2014/main" id="{20F7B44B-06F0-4E1D-ED92-1DBF1E236320}"/>
              </a:ext>
            </a:extLst>
          </p:cNvPr>
          <p:cNvCxnSpPr>
            <a:cxnSpLocks/>
          </p:cNvCxnSpPr>
          <p:nvPr/>
        </p:nvCxnSpPr>
        <p:spPr>
          <a:xfrm flipH="1">
            <a:off x="9663926" y="4578043"/>
            <a:ext cx="318274" cy="0"/>
          </a:xfrm>
          <a:prstGeom prst="straightConnector1">
            <a:avLst/>
          </a:prstGeom>
          <a:ln w="19050">
            <a:solidFill>
              <a:srgbClr val="E53E31"/>
            </a:solidFill>
            <a:headEnd type="triangle"/>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solidFill>
                  <a:srgbClr val="E43E31"/>
                </a:solidFill>
              </a:rPr>
              <a:t>Outcome</a:t>
            </a:r>
            <a:r>
              <a:rPr spc="-160" dirty="0">
                <a:solidFill>
                  <a:srgbClr val="E43E31"/>
                </a:solidFill>
              </a:rPr>
              <a:t> </a:t>
            </a:r>
            <a:r>
              <a:rPr spc="-10" dirty="0">
                <a:solidFill>
                  <a:srgbClr val="E43E31"/>
                </a:solidFill>
              </a:rPr>
              <a:t>Selection</a:t>
            </a:r>
          </a:p>
        </p:txBody>
      </p:sp>
      <p:sp>
        <p:nvSpPr>
          <p:cNvPr id="7" name="object 4">
            <a:extLst>
              <a:ext uri="{FF2B5EF4-FFF2-40B4-BE49-F238E27FC236}">
                <a16:creationId xmlns:a16="http://schemas.microsoft.com/office/drawing/2014/main" id="{45FE857F-A2B2-A7BB-A725-FCBA330377FB}"/>
              </a:ext>
            </a:extLst>
          </p:cNvPr>
          <p:cNvSpPr txBox="1"/>
          <p:nvPr/>
        </p:nvSpPr>
        <p:spPr>
          <a:xfrm>
            <a:off x="8300800" y="2349431"/>
            <a:ext cx="3357350" cy="3348994"/>
          </a:xfrm>
          <a:prstGeom prst="rect">
            <a:avLst/>
          </a:prstGeom>
        </p:spPr>
        <p:txBody>
          <a:bodyPr vert="horz" wrap="square" lIns="0" tIns="12065" rIns="0" bIns="0" rtlCol="0">
            <a:spAutoFit/>
          </a:bodyPr>
          <a:lstStyle/>
          <a:p>
            <a:pPr marL="12700">
              <a:lnSpc>
                <a:spcPct val="100000"/>
              </a:lnSpc>
              <a:spcBef>
                <a:spcPts val="95"/>
              </a:spcBef>
              <a:tabLst>
                <a:tab pos="393065" algn="l"/>
                <a:tab pos="393700" algn="l"/>
              </a:tabLst>
            </a:pPr>
            <a:r>
              <a:rPr lang="en-US" b="1" spc="-10" dirty="0">
                <a:solidFill>
                  <a:srgbClr val="E53E31"/>
                </a:solidFill>
                <a:latin typeface="Segoe UI" panose="020B0502040204020203" pitchFamily="34" charset="0"/>
                <a:cs typeface="Segoe UI" panose="020B0502040204020203" pitchFamily="34" charset="0"/>
              </a:rPr>
              <a:t>All-</a:t>
            </a:r>
            <a:r>
              <a:rPr lang="en-US" b="1" dirty="0">
                <a:solidFill>
                  <a:srgbClr val="E53E31"/>
                </a:solidFill>
                <a:latin typeface="Segoe UI" panose="020B0502040204020203" pitchFamily="34" charset="0"/>
                <a:cs typeface="Segoe UI" panose="020B0502040204020203" pitchFamily="34" charset="0"/>
              </a:rPr>
              <a:t>cause</a:t>
            </a:r>
            <a:r>
              <a:rPr lang="en-US" b="1" spc="-55"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mortality</a:t>
            </a:r>
            <a:endParaRPr lang="en-US" b="1" dirty="0">
              <a:solidFill>
                <a:srgbClr val="E53E31"/>
              </a:solidFill>
              <a:latin typeface="Segoe UI" panose="020B0502040204020203" pitchFamily="34" charset="0"/>
              <a:cs typeface="Segoe UI" panose="020B0502040204020203" pitchFamily="34" charset="0"/>
            </a:endParaRPr>
          </a:p>
          <a:p>
            <a:pPr marL="12700">
              <a:lnSpc>
                <a:spcPct val="100000"/>
              </a:lnSpc>
              <a:tabLst>
                <a:tab pos="393065" algn="l"/>
                <a:tab pos="393700" algn="l"/>
              </a:tabLst>
            </a:pPr>
            <a:r>
              <a:rPr lang="en-US" b="1" dirty="0">
                <a:solidFill>
                  <a:srgbClr val="E53E31"/>
                </a:solidFill>
                <a:latin typeface="Segoe UI" panose="020B0502040204020203" pitchFamily="34" charset="0"/>
                <a:cs typeface="Segoe UI" panose="020B0502040204020203" pitchFamily="34" charset="0"/>
              </a:rPr>
              <a:t>Pulmonary</a:t>
            </a:r>
            <a:r>
              <a:rPr lang="en-US" b="1" spc="-80"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embolism</a:t>
            </a:r>
            <a:endParaRPr lang="en-US" b="1" dirty="0">
              <a:solidFill>
                <a:srgbClr val="E53E31"/>
              </a:solidFill>
              <a:latin typeface="Segoe UI" panose="020B0502040204020203" pitchFamily="34" charset="0"/>
              <a:cs typeface="Segoe UI" panose="020B0502040204020203" pitchFamily="34" charset="0"/>
            </a:endParaRPr>
          </a:p>
          <a:p>
            <a:pPr marL="12700">
              <a:lnSpc>
                <a:spcPct val="100000"/>
              </a:lnSpc>
              <a:tabLst>
                <a:tab pos="393065" algn="l"/>
                <a:tab pos="393700" algn="l"/>
              </a:tabLst>
            </a:pPr>
            <a:r>
              <a:rPr lang="en-US" b="1" dirty="0">
                <a:solidFill>
                  <a:srgbClr val="E53E31"/>
                </a:solidFill>
                <a:latin typeface="Segoe UI" panose="020B0502040204020203" pitchFamily="34" charset="0"/>
                <a:cs typeface="Segoe UI" panose="020B0502040204020203" pitchFamily="34" charset="0"/>
              </a:rPr>
              <a:t>Deep</a:t>
            </a:r>
            <a:r>
              <a:rPr lang="en-US" b="1" spc="-40" dirty="0">
                <a:solidFill>
                  <a:srgbClr val="E53E31"/>
                </a:solidFill>
                <a:latin typeface="Segoe UI" panose="020B0502040204020203" pitchFamily="34" charset="0"/>
                <a:cs typeface="Segoe UI" panose="020B0502040204020203" pitchFamily="34" charset="0"/>
              </a:rPr>
              <a:t> </a:t>
            </a:r>
            <a:r>
              <a:rPr lang="en-US" b="1" dirty="0">
                <a:solidFill>
                  <a:srgbClr val="E53E31"/>
                </a:solidFill>
                <a:latin typeface="Segoe UI" panose="020B0502040204020203" pitchFamily="34" charset="0"/>
                <a:cs typeface="Segoe UI" panose="020B0502040204020203" pitchFamily="34" charset="0"/>
              </a:rPr>
              <a:t>venous</a:t>
            </a:r>
            <a:r>
              <a:rPr lang="en-US" b="1" spc="-50"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thrombosis</a:t>
            </a:r>
            <a:endParaRPr lang="en-US" b="1" dirty="0">
              <a:solidFill>
                <a:srgbClr val="E53E31"/>
              </a:solidFill>
              <a:latin typeface="Segoe UI" panose="020B0502040204020203" pitchFamily="34" charset="0"/>
              <a:cs typeface="Segoe UI" panose="020B0502040204020203" pitchFamily="34" charset="0"/>
            </a:endParaRPr>
          </a:p>
          <a:p>
            <a:pPr marL="12700">
              <a:lnSpc>
                <a:spcPct val="100000"/>
              </a:lnSpc>
              <a:tabLst>
                <a:tab pos="393065" algn="l"/>
                <a:tab pos="393700" algn="l"/>
              </a:tabLst>
            </a:pPr>
            <a:r>
              <a:rPr lang="en-US" b="1" dirty="0">
                <a:solidFill>
                  <a:srgbClr val="E53E31"/>
                </a:solidFill>
                <a:latin typeface="Segoe UI" panose="020B0502040204020203" pitchFamily="34" charset="0"/>
                <a:cs typeface="Segoe UI" panose="020B0502040204020203" pitchFamily="34" charset="0"/>
              </a:rPr>
              <a:t>Major</a:t>
            </a:r>
            <a:r>
              <a:rPr lang="en-US" b="1" spc="-40" dirty="0">
                <a:solidFill>
                  <a:srgbClr val="E53E31"/>
                </a:solidFill>
                <a:latin typeface="Segoe UI" panose="020B0502040204020203" pitchFamily="34" charset="0"/>
                <a:cs typeface="Segoe UI" panose="020B0502040204020203" pitchFamily="34" charset="0"/>
              </a:rPr>
              <a:t> </a:t>
            </a:r>
            <a:r>
              <a:rPr lang="en-US" b="1" spc="-10" dirty="0">
                <a:solidFill>
                  <a:srgbClr val="E53E31"/>
                </a:solidFill>
                <a:latin typeface="Segoe UI" panose="020B0502040204020203" pitchFamily="34" charset="0"/>
                <a:cs typeface="Segoe UI" panose="020B0502040204020203" pitchFamily="34" charset="0"/>
              </a:rPr>
              <a:t>bleeding</a:t>
            </a:r>
            <a:endParaRPr lang="en-US" b="1" dirty="0">
              <a:solidFill>
                <a:srgbClr val="E53E31"/>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lang="en-US" spc="-10" dirty="0">
                <a:solidFill>
                  <a:schemeClr val="tx1">
                    <a:lumMod val="50000"/>
                    <a:lumOff val="50000"/>
                  </a:schemeClr>
                </a:solidFill>
                <a:latin typeface="Segoe UI" panose="020B0502040204020203" pitchFamily="34" charset="0"/>
                <a:cs typeface="Segoe UI" panose="020B0502040204020203" pitchFamily="34" charset="0"/>
              </a:rPr>
              <a:t>Multi-organ</a:t>
            </a:r>
            <a:r>
              <a:rPr lang="en-US" spc="-35" dirty="0">
                <a:solidFill>
                  <a:schemeClr val="tx1">
                    <a:lumMod val="50000"/>
                    <a:lumOff val="50000"/>
                  </a:schemeClr>
                </a:solidFill>
                <a:latin typeface="Segoe UI" panose="020B0502040204020203" pitchFamily="34" charset="0"/>
                <a:cs typeface="Segoe UI" panose="020B0502040204020203" pitchFamily="34" charset="0"/>
              </a:rPr>
              <a:t> </a:t>
            </a:r>
            <a:r>
              <a:rPr lang="en-US" spc="-10" dirty="0">
                <a:solidFill>
                  <a:schemeClr val="tx1">
                    <a:lumMod val="50000"/>
                    <a:lumOff val="50000"/>
                  </a:schemeClr>
                </a:solidFill>
                <a:latin typeface="Segoe UI" panose="020B0502040204020203" pitchFamily="34" charset="0"/>
                <a:cs typeface="Segoe UI" panose="020B0502040204020203" pitchFamily="34" charset="0"/>
              </a:rPr>
              <a:t>failure</a:t>
            </a:r>
            <a:endParaRPr lang="en-US"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lang="en-US" dirty="0">
                <a:solidFill>
                  <a:schemeClr val="tx1">
                    <a:lumMod val="50000"/>
                    <a:lumOff val="50000"/>
                  </a:schemeClr>
                </a:solidFill>
                <a:latin typeface="Segoe UI" panose="020B0502040204020203" pitchFamily="34" charset="0"/>
                <a:cs typeface="Segoe UI" panose="020B0502040204020203" pitchFamily="34" charset="0"/>
              </a:rPr>
              <a:t>Ischemic</a:t>
            </a:r>
            <a:r>
              <a:rPr lang="en-US" spc="-75" dirty="0">
                <a:solidFill>
                  <a:schemeClr val="tx1">
                    <a:lumMod val="50000"/>
                    <a:lumOff val="50000"/>
                  </a:schemeClr>
                </a:solidFill>
                <a:latin typeface="Segoe UI" panose="020B0502040204020203" pitchFamily="34" charset="0"/>
                <a:cs typeface="Segoe UI" panose="020B0502040204020203" pitchFamily="34" charset="0"/>
              </a:rPr>
              <a:t> </a:t>
            </a:r>
            <a:r>
              <a:rPr lang="en-US" spc="-10" dirty="0">
                <a:solidFill>
                  <a:schemeClr val="tx1">
                    <a:lumMod val="50000"/>
                    <a:lumOff val="50000"/>
                  </a:schemeClr>
                </a:solidFill>
                <a:latin typeface="Segoe UI" panose="020B0502040204020203" pitchFamily="34" charset="0"/>
                <a:cs typeface="Segoe UI" panose="020B0502040204020203" pitchFamily="34" charset="0"/>
              </a:rPr>
              <a:t>stroke</a:t>
            </a:r>
            <a:endParaRPr lang="en-US" dirty="0">
              <a:solidFill>
                <a:schemeClr val="tx1">
                  <a:lumMod val="50000"/>
                  <a:lumOff val="50000"/>
                </a:schemeClr>
              </a:solidFill>
              <a:latin typeface="Segoe UI" panose="020B0502040204020203" pitchFamily="34" charset="0"/>
              <a:cs typeface="Segoe UI" panose="020B0502040204020203" pitchFamily="34" charset="0"/>
            </a:endParaRPr>
          </a:p>
          <a:p>
            <a:pPr marL="354965" marR="99060" indent="-342900">
              <a:lnSpc>
                <a:spcPct val="100000"/>
              </a:lnSpc>
              <a:spcBef>
                <a:spcPts val="95"/>
              </a:spcBef>
              <a:buFont typeface="Arial" panose="020B0604020202020204" pitchFamily="34" charset="0"/>
              <a:buChar char="•"/>
              <a:tabLst>
                <a:tab pos="393065" algn="l"/>
                <a:tab pos="393700" algn="l"/>
              </a:tabLst>
            </a:pPr>
            <a:r>
              <a:rPr spc="-10" dirty="0">
                <a:solidFill>
                  <a:schemeClr val="tx1">
                    <a:lumMod val="50000"/>
                    <a:lumOff val="50000"/>
                  </a:schemeClr>
                </a:solidFill>
                <a:latin typeface="Segoe UI" panose="020B0502040204020203" pitchFamily="34" charset="0"/>
                <a:cs typeface="Segoe UI" panose="020B0502040204020203" pitchFamily="34" charset="0"/>
              </a:rPr>
              <a:t>Intracranial</a:t>
            </a:r>
            <a:r>
              <a:rPr lang="en-CA" spc="-1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hemorrhage</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spc="-10" dirty="0">
                <a:solidFill>
                  <a:schemeClr val="tx1">
                    <a:lumMod val="50000"/>
                    <a:lumOff val="50000"/>
                  </a:schemeClr>
                </a:solidFill>
                <a:latin typeface="Segoe UI" panose="020B0502040204020203" pitchFamily="34" charset="0"/>
                <a:cs typeface="Segoe UI" panose="020B0502040204020203" pitchFamily="34" charset="0"/>
              </a:rPr>
              <a:t>Invasive</a:t>
            </a:r>
            <a:r>
              <a:rPr spc="-4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mechanical</a:t>
            </a:r>
            <a:r>
              <a:rPr spc="-3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ventilation</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dirty="0">
                <a:solidFill>
                  <a:schemeClr val="tx1">
                    <a:lumMod val="50000"/>
                    <a:lumOff val="50000"/>
                  </a:schemeClr>
                </a:solidFill>
                <a:latin typeface="Segoe UI" panose="020B0502040204020203" pitchFamily="34" charset="0"/>
                <a:cs typeface="Segoe UI" panose="020B0502040204020203" pitchFamily="34" charset="0"/>
              </a:rPr>
              <a:t>Limb</a:t>
            </a:r>
            <a:r>
              <a:rPr spc="-4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amputation</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dirty="0">
                <a:solidFill>
                  <a:schemeClr val="tx1">
                    <a:lumMod val="50000"/>
                    <a:lumOff val="50000"/>
                  </a:schemeClr>
                </a:solidFill>
                <a:latin typeface="Segoe UI" panose="020B0502040204020203" pitchFamily="34" charset="0"/>
                <a:cs typeface="Segoe UI" panose="020B0502040204020203" pitchFamily="34" charset="0"/>
              </a:rPr>
              <a:t>ICU</a:t>
            </a:r>
            <a:r>
              <a:rPr spc="-30" dirty="0">
                <a:solidFill>
                  <a:schemeClr val="tx1">
                    <a:lumMod val="50000"/>
                    <a:lumOff val="50000"/>
                  </a:schemeClr>
                </a:solidFill>
                <a:latin typeface="Segoe UI" panose="020B0502040204020203" pitchFamily="34" charset="0"/>
                <a:cs typeface="Segoe UI" panose="020B0502040204020203" pitchFamily="34" charset="0"/>
              </a:rPr>
              <a:t> </a:t>
            </a:r>
            <a:r>
              <a:rPr spc="-10" dirty="0">
                <a:solidFill>
                  <a:schemeClr val="tx1">
                    <a:lumMod val="50000"/>
                    <a:lumOff val="50000"/>
                  </a:schemeClr>
                </a:solidFill>
                <a:latin typeface="Segoe UI" panose="020B0502040204020203" pitchFamily="34" charset="0"/>
                <a:cs typeface="Segoe UI" panose="020B0502040204020203" pitchFamily="34" charset="0"/>
              </a:rPr>
              <a:t>admission</a:t>
            </a:r>
            <a:endParaRPr dirty="0">
              <a:solidFill>
                <a:schemeClr val="tx1">
                  <a:lumMod val="50000"/>
                  <a:lumOff val="50000"/>
                </a:schemeClr>
              </a:solidFill>
              <a:latin typeface="Segoe UI" panose="020B0502040204020203" pitchFamily="34" charset="0"/>
              <a:cs typeface="Segoe UI" panose="020B0502040204020203" pitchFamily="34" charset="0"/>
            </a:endParaRPr>
          </a:p>
          <a:p>
            <a:pPr marL="355600" indent="-342900">
              <a:lnSpc>
                <a:spcPct val="100000"/>
              </a:lnSpc>
              <a:buFont typeface="Arial" panose="020B0604020202020204" pitchFamily="34" charset="0"/>
              <a:buChar char="•"/>
              <a:tabLst>
                <a:tab pos="393065" algn="l"/>
                <a:tab pos="393700" algn="l"/>
              </a:tabLst>
            </a:pPr>
            <a:r>
              <a:rPr lang="en-CA" spc="-20" dirty="0">
                <a:solidFill>
                  <a:schemeClr val="tx1">
                    <a:lumMod val="50000"/>
                    <a:lumOff val="50000"/>
                  </a:schemeClr>
                </a:solidFill>
                <a:latin typeface="Segoe UI" panose="020B0502040204020203" pitchFamily="34" charset="0"/>
                <a:cs typeface="Segoe UI" panose="020B0502040204020203" pitchFamily="34" charset="0"/>
              </a:rPr>
              <a:t>STEMI</a:t>
            </a:r>
            <a:endParaRPr dirty="0">
              <a:solidFill>
                <a:schemeClr val="tx1">
                  <a:lumMod val="50000"/>
                  <a:lumOff val="50000"/>
                </a:schemeClr>
              </a:solidFill>
              <a:latin typeface="Segoe UI" panose="020B0502040204020203" pitchFamily="34" charset="0"/>
              <a:cs typeface="Segoe UI" panose="020B0502040204020203" pitchFamily="34" charset="0"/>
            </a:endParaRPr>
          </a:p>
        </p:txBody>
      </p:sp>
      <p:graphicFrame>
        <p:nvGraphicFramePr>
          <p:cNvPr id="8" name="Diagram 7">
            <a:extLst>
              <a:ext uri="{FF2B5EF4-FFF2-40B4-BE49-F238E27FC236}">
                <a16:creationId xmlns:a16="http://schemas.microsoft.com/office/drawing/2014/main" id="{AA21173C-7248-3555-02AC-DFDB17D6DDD5}"/>
              </a:ext>
            </a:extLst>
          </p:cNvPr>
          <p:cNvGraphicFramePr/>
          <p:nvPr>
            <p:extLst>
              <p:ext uri="{D42A27DB-BD31-4B8C-83A1-F6EECF244321}">
                <p14:modId xmlns:p14="http://schemas.microsoft.com/office/powerpoint/2010/main" val="1447688118"/>
              </p:ext>
            </p:extLst>
          </p:nvPr>
        </p:nvGraphicFramePr>
        <p:xfrm>
          <a:off x="335792" y="1905000"/>
          <a:ext cx="8776363"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spc="-10"/>
              <a:t>Evidence</a:t>
            </a:r>
            <a:r>
              <a:rPr lang="en-US" spc="-65"/>
              <a:t> </a:t>
            </a:r>
            <a:r>
              <a:rPr lang="en-US"/>
              <a:t>for</a:t>
            </a:r>
            <a:r>
              <a:rPr lang="en-US" spc="-75"/>
              <a:t> </a:t>
            </a:r>
            <a:r>
              <a:rPr lang="en-US" spc="-25"/>
              <a:t>Effect</a:t>
            </a:r>
            <a:r>
              <a:rPr lang="en-US" spc="-95"/>
              <a:t> </a:t>
            </a:r>
            <a:r>
              <a:rPr lang="en-US"/>
              <a:t>of</a:t>
            </a:r>
            <a:r>
              <a:rPr lang="en-US" spc="-75"/>
              <a:t> </a:t>
            </a:r>
            <a:r>
              <a:rPr lang="en-US"/>
              <a:t>the</a:t>
            </a:r>
            <a:r>
              <a:rPr lang="en-US" spc="-60"/>
              <a:t> </a:t>
            </a:r>
            <a:r>
              <a:rPr lang="en-US" spc="-10"/>
              <a:t>Intervention</a:t>
            </a:r>
            <a:endParaRPr lang="en-US" spc="-10" dirty="0"/>
          </a:p>
        </p:txBody>
      </p:sp>
      <p:grpSp>
        <p:nvGrpSpPr>
          <p:cNvPr id="24" name="Group 23">
            <a:extLst>
              <a:ext uri="{FF2B5EF4-FFF2-40B4-BE49-F238E27FC236}">
                <a16:creationId xmlns:a16="http://schemas.microsoft.com/office/drawing/2014/main" id="{E001DA20-9135-56F1-52DC-EFDA22A77465}"/>
              </a:ext>
            </a:extLst>
          </p:cNvPr>
          <p:cNvGrpSpPr/>
          <p:nvPr/>
        </p:nvGrpSpPr>
        <p:grpSpPr>
          <a:xfrm>
            <a:off x="1143000" y="2743200"/>
            <a:ext cx="10101795" cy="1968647"/>
            <a:chOff x="185205" y="2965631"/>
            <a:chExt cx="12198224" cy="2377201"/>
          </a:xfrm>
        </p:grpSpPr>
        <p:sp>
          <p:nvSpPr>
            <p:cNvPr id="9" name="Freeform: Shape 8">
              <a:extLst>
                <a:ext uri="{FF2B5EF4-FFF2-40B4-BE49-F238E27FC236}">
                  <a16:creationId xmlns:a16="http://schemas.microsoft.com/office/drawing/2014/main" id="{BD04D6BC-15BC-6DBE-BA5A-92931C188960}"/>
                </a:ext>
              </a:extLst>
            </p:cNvPr>
            <p:cNvSpPr/>
            <p:nvPr/>
          </p:nvSpPr>
          <p:spPr>
            <a:xfrm>
              <a:off x="1699580" y="2965631"/>
              <a:ext cx="2301686" cy="2303735"/>
            </a:xfrm>
            <a:custGeom>
              <a:avLst/>
              <a:gdLst>
                <a:gd name="connsiteX0" fmla="*/ 0 w 2635473"/>
                <a:gd name="connsiteY0" fmla="*/ 345560 h 2303735"/>
                <a:gd name="connsiteX1" fmla="*/ 1483606 w 2635473"/>
                <a:gd name="connsiteY1" fmla="*/ 345560 h 2303735"/>
                <a:gd name="connsiteX2" fmla="*/ 1483606 w 2635473"/>
                <a:gd name="connsiteY2" fmla="*/ 0 h 2303735"/>
                <a:gd name="connsiteX3" fmla="*/ 2635473 w 2635473"/>
                <a:gd name="connsiteY3" fmla="*/ 1151868 h 2303735"/>
                <a:gd name="connsiteX4" fmla="*/ 1483606 w 2635473"/>
                <a:gd name="connsiteY4" fmla="*/ 2303735 h 2303735"/>
                <a:gd name="connsiteX5" fmla="*/ 1483606 w 2635473"/>
                <a:gd name="connsiteY5" fmla="*/ 1958175 h 2303735"/>
                <a:gd name="connsiteX6" fmla="*/ 0 w 2635473"/>
                <a:gd name="connsiteY6" fmla="*/ 1958175 h 2303735"/>
                <a:gd name="connsiteX7" fmla="*/ 0 w 2635473"/>
                <a:gd name="connsiteY7" fmla="*/ 345560 h 230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473" h="2303735">
                  <a:moveTo>
                    <a:pt x="0" y="345560"/>
                  </a:moveTo>
                  <a:lnTo>
                    <a:pt x="1483606" y="345560"/>
                  </a:lnTo>
                  <a:lnTo>
                    <a:pt x="1483606" y="0"/>
                  </a:lnTo>
                  <a:lnTo>
                    <a:pt x="2635473" y="1151868"/>
                  </a:lnTo>
                  <a:lnTo>
                    <a:pt x="1483606" y="2303735"/>
                  </a:lnTo>
                  <a:lnTo>
                    <a:pt x="1483606" y="1958175"/>
                  </a:lnTo>
                  <a:lnTo>
                    <a:pt x="0" y="1958175"/>
                  </a:lnTo>
                  <a:lnTo>
                    <a:pt x="0" y="345560"/>
                  </a:lnTo>
                  <a:close/>
                </a:path>
              </a:pathLst>
            </a:custGeom>
            <a:solidFill>
              <a:srgbClr val="BDE0E4">
                <a:alpha val="90000"/>
              </a:srgbClr>
            </a:solid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9828" tIns="360800" rIns="722292" bIns="360800" numCol="1" spcCol="1270" anchor="ctr" anchorCtr="0">
              <a:noAutofit/>
            </a:bodyPr>
            <a:lstStyle/>
            <a:p>
              <a:pPr marL="0" lvl="0" indent="0" defTabSz="1066800">
                <a:lnSpc>
                  <a:spcPct val="90000"/>
                </a:lnSpc>
                <a:spcBef>
                  <a:spcPct val="0"/>
                </a:spcBef>
                <a:spcAft>
                  <a:spcPct val="35000"/>
                </a:spcAft>
                <a:buNone/>
              </a:pPr>
              <a:endParaRPr lang="en-CA" sz="2400" kern="1200">
                <a:latin typeface="Tenorite" panose="00000500000000000000" pitchFamily="2" charset="0"/>
              </a:endParaRPr>
            </a:p>
          </p:txBody>
        </p:sp>
        <p:sp>
          <p:nvSpPr>
            <p:cNvPr id="10" name="Freeform: Shape 9">
              <a:extLst>
                <a:ext uri="{FF2B5EF4-FFF2-40B4-BE49-F238E27FC236}">
                  <a16:creationId xmlns:a16="http://schemas.microsoft.com/office/drawing/2014/main" id="{50B14683-40C1-BE23-6CC6-B1945B85F89D}"/>
                </a:ext>
              </a:extLst>
            </p:cNvPr>
            <p:cNvSpPr/>
            <p:nvPr/>
          </p:nvSpPr>
          <p:spPr>
            <a:xfrm>
              <a:off x="185205" y="3134625"/>
              <a:ext cx="1942936" cy="1965746"/>
            </a:xfrm>
            <a:custGeom>
              <a:avLst/>
              <a:gdLst>
                <a:gd name="connsiteX0" fmla="*/ 0 w 1942936"/>
                <a:gd name="connsiteY0" fmla="*/ 982873 h 1965746"/>
                <a:gd name="connsiteX1" fmla="*/ 971468 w 1942936"/>
                <a:gd name="connsiteY1" fmla="*/ 0 h 1965746"/>
                <a:gd name="connsiteX2" fmla="*/ 1942936 w 1942936"/>
                <a:gd name="connsiteY2" fmla="*/ 982873 h 1965746"/>
                <a:gd name="connsiteX3" fmla="*/ 971468 w 1942936"/>
                <a:gd name="connsiteY3" fmla="*/ 1965746 h 1965746"/>
                <a:gd name="connsiteX4" fmla="*/ 0 w 1942936"/>
                <a:gd name="connsiteY4" fmla="*/ 982873 h 196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36" h="1965746">
                  <a:moveTo>
                    <a:pt x="0" y="982873"/>
                  </a:moveTo>
                  <a:cubicBezTo>
                    <a:pt x="0" y="440047"/>
                    <a:pt x="434941" y="0"/>
                    <a:pt x="971468" y="0"/>
                  </a:cubicBezTo>
                  <a:cubicBezTo>
                    <a:pt x="1507995" y="0"/>
                    <a:pt x="1942936" y="440047"/>
                    <a:pt x="1942936" y="982873"/>
                  </a:cubicBezTo>
                  <a:cubicBezTo>
                    <a:pt x="1942936" y="1525699"/>
                    <a:pt x="1507995" y="1965746"/>
                    <a:pt x="971468" y="1965746"/>
                  </a:cubicBezTo>
                  <a:cubicBezTo>
                    <a:pt x="434941" y="1965746"/>
                    <a:pt x="0" y="1525699"/>
                    <a:pt x="0" y="982873"/>
                  </a:cubicBezTo>
                  <a:close/>
                </a:path>
              </a:pathLst>
            </a:custGeom>
            <a:solidFill>
              <a:srgbClr val="88A1A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99776" tIns="303117" rIns="299776" bIns="303117" numCol="1" spcCol="1270" anchor="ctr" anchorCtr="0">
              <a:noAutofit/>
            </a:bodyPr>
            <a:lstStyle/>
            <a:p>
              <a:pPr marL="0" lvl="0" indent="0" algn="ctr" defTabSz="1066800">
                <a:lnSpc>
                  <a:spcPct val="90000"/>
                </a:lnSpc>
                <a:spcBef>
                  <a:spcPct val="0"/>
                </a:spcBef>
                <a:spcAft>
                  <a:spcPct val="35000"/>
                </a:spcAft>
                <a:buNone/>
              </a:pPr>
              <a:r>
                <a:rPr lang="en-CA" sz="2000" kern="1200" dirty="0">
                  <a:latin typeface="Segoe UI" panose="020B0502040204020203" pitchFamily="34" charset="0"/>
                  <a:cs typeface="Segoe UI" panose="020B0502040204020203" pitchFamily="34" charset="0"/>
                </a:rPr>
                <a:t>Baseline risk</a:t>
              </a:r>
            </a:p>
          </p:txBody>
        </p:sp>
        <p:sp>
          <p:nvSpPr>
            <p:cNvPr id="11" name="Freeform: Shape 10">
              <a:extLst>
                <a:ext uri="{FF2B5EF4-FFF2-40B4-BE49-F238E27FC236}">
                  <a16:creationId xmlns:a16="http://schemas.microsoft.com/office/drawing/2014/main" id="{6556395B-7500-061D-F4F3-A6B06A8C514E}"/>
                </a:ext>
              </a:extLst>
            </p:cNvPr>
            <p:cNvSpPr/>
            <p:nvPr/>
          </p:nvSpPr>
          <p:spPr>
            <a:xfrm>
              <a:off x="5702345" y="3039097"/>
              <a:ext cx="2301686" cy="2303735"/>
            </a:xfrm>
            <a:custGeom>
              <a:avLst/>
              <a:gdLst>
                <a:gd name="connsiteX0" fmla="*/ 0 w 2635473"/>
                <a:gd name="connsiteY0" fmla="*/ 345560 h 2303735"/>
                <a:gd name="connsiteX1" fmla="*/ 1483606 w 2635473"/>
                <a:gd name="connsiteY1" fmla="*/ 345560 h 2303735"/>
                <a:gd name="connsiteX2" fmla="*/ 1483606 w 2635473"/>
                <a:gd name="connsiteY2" fmla="*/ 0 h 2303735"/>
                <a:gd name="connsiteX3" fmla="*/ 2635473 w 2635473"/>
                <a:gd name="connsiteY3" fmla="*/ 1151868 h 2303735"/>
                <a:gd name="connsiteX4" fmla="*/ 1483606 w 2635473"/>
                <a:gd name="connsiteY4" fmla="*/ 2303735 h 2303735"/>
                <a:gd name="connsiteX5" fmla="*/ 1483606 w 2635473"/>
                <a:gd name="connsiteY5" fmla="*/ 1958175 h 2303735"/>
                <a:gd name="connsiteX6" fmla="*/ 0 w 2635473"/>
                <a:gd name="connsiteY6" fmla="*/ 1958175 h 2303735"/>
                <a:gd name="connsiteX7" fmla="*/ 0 w 2635473"/>
                <a:gd name="connsiteY7" fmla="*/ 345560 h 230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473" h="2303735">
                  <a:moveTo>
                    <a:pt x="0" y="345560"/>
                  </a:moveTo>
                  <a:lnTo>
                    <a:pt x="1483606" y="345560"/>
                  </a:lnTo>
                  <a:lnTo>
                    <a:pt x="1483606" y="0"/>
                  </a:lnTo>
                  <a:lnTo>
                    <a:pt x="2635473" y="1151868"/>
                  </a:lnTo>
                  <a:lnTo>
                    <a:pt x="1483606" y="2303735"/>
                  </a:lnTo>
                  <a:lnTo>
                    <a:pt x="1483606" y="1958175"/>
                  </a:lnTo>
                  <a:lnTo>
                    <a:pt x="0" y="1958175"/>
                  </a:lnTo>
                  <a:lnTo>
                    <a:pt x="0" y="345560"/>
                  </a:lnTo>
                  <a:close/>
                </a:path>
              </a:pathLst>
            </a:custGeom>
            <a:solidFill>
              <a:srgbClr val="FFD9B0">
                <a:alpha val="90000"/>
              </a:srgb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9828" tIns="360800" rIns="722292" bIns="360800" numCol="1" spcCol="1270" anchor="ctr" anchorCtr="0">
              <a:noAutofit/>
            </a:bodyPr>
            <a:lstStyle/>
            <a:p>
              <a:pPr marL="0" lvl="0" indent="0" defTabSz="1066800">
                <a:lnSpc>
                  <a:spcPct val="90000"/>
                </a:lnSpc>
                <a:spcBef>
                  <a:spcPct val="0"/>
                </a:spcBef>
                <a:spcAft>
                  <a:spcPct val="35000"/>
                </a:spcAft>
                <a:buNone/>
              </a:pPr>
              <a:endParaRPr lang="en-CA" sz="2400" kern="1200">
                <a:latin typeface="Segoe UI" panose="020B05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64E56B8D-0AA2-5E80-7DF1-A8018908C0C3}"/>
                </a:ext>
              </a:extLst>
            </p:cNvPr>
            <p:cNvSpPr/>
            <p:nvPr/>
          </p:nvSpPr>
          <p:spPr>
            <a:xfrm>
              <a:off x="4232373" y="3208092"/>
              <a:ext cx="1942936" cy="1965746"/>
            </a:xfrm>
            <a:custGeom>
              <a:avLst/>
              <a:gdLst>
                <a:gd name="connsiteX0" fmla="*/ 0 w 1942936"/>
                <a:gd name="connsiteY0" fmla="*/ 982873 h 1965746"/>
                <a:gd name="connsiteX1" fmla="*/ 971468 w 1942936"/>
                <a:gd name="connsiteY1" fmla="*/ 0 h 1965746"/>
                <a:gd name="connsiteX2" fmla="*/ 1942936 w 1942936"/>
                <a:gd name="connsiteY2" fmla="*/ 982873 h 1965746"/>
                <a:gd name="connsiteX3" fmla="*/ 971468 w 1942936"/>
                <a:gd name="connsiteY3" fmla="*/ 1965746 h 1965746"/>
                <a:gd name="connsiteX4" fmla="*/ 0 w 1942936"/>
                <a:gd name="connsiteY4" fmla="*/ 982873 h 196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36" h="1965746">
                  <a:moveTo>
                    <a:pt x="0" y="982873"/>
                  </a:moveTo>
                  <a:cubicBezTo>
                    <a:pt x="0" y="440047"/>
                    <a:pt x="434941" y="0"/>
                    <a:pt x="971468" y="0"/>
                  </a:cubicBezTo>
                  <a:cubicBezTo>
                    <a:pt x="1507995" y="0"/>
                    <a:pt x="1942936" y="440047"/>
                    <a:pt x="1942936" y="982873"/>
                  </a:cubicBezTo>
                  <a:cubicBezTo>
                    <a:pt x="1942936" y="1525699"/>
                    <a:pt x="1507995" y="1965746"/>
                    <a:pt x="971468" y="1965746"/>
                  </a:cubicBezTo>
                  <a:cubicBezTo>
                    <a:pt x="434941" y="1965746"/>
                    <a:pt x="0" y="1525699"/>
                    <a:pt x="0" y="982873"/>
                  </a:cubicBezTo>
                  <a:close/>
                </a:path>
              </a:pathLst>
            </a:custGeom>
            <a:solidFill>
              <a:srgbClr val="CEAE8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99776" tIns="303117" rIns="299776" bIns="303117" numCol="1" spcCol="1270" anchor="ctr" anchorCtr="0">
              <a:noAutofit/>
            </a:bodyPr>
            <a:lstStyle/>
            <a:p>
              <a:pPr marL="0" lvl="0" indent="0" algn="ctr" defTabSz="1066800">
                <a:lnSpc>
                  <a:spcPct val="90000"/>
                </a:lnSpc>
                <a:spcBef>
                  <a:spcPct val="0"/>
                </a:spcBef>
                <a:spcAft>
                  <a:spcPct val="35000"/>
                </a:spcAft>
                <a:buNone/>
              </a:pPr>
              <a:r>
                <a:rPr lang="en-CA" sz="2000" kern="1200">
                  <a:latin typeface="Segoe UI" panose="020B0502040204020203" pitchFamily="34" charset="0"/>
                  <a:cs typeface="Segoe UI" panose="020B0502040204020203" pitchFamily="34" charset="0"/>
                </a:rPr>
                <a:t>Relative effect</a:t>
              </a:r>
            </a:p>
          </p:txBody>
        </p:sp>
        <p:sp>
          <p:nvSpPr>
            <p:cNvPr id="13" name="Freeform: Shape 12">
              <a:extLst>
                <a:ext uri="{FF2B5EF4-FFF2-40B4-BE49-F238E27FC236}">
                  <a16:creationId xmlns:a16="http://schemas.microsoft.com/office/drawing/2014/main" id="{D1E92E7E-BC74-5926-0C22-DC4B400DE05A}"/>
                </a:ext>
              </a:extLst>
            </p:cNvPr>
            <p:cNvSpPr/>
            <p:nvPr/>
          </p:nvSpPr>
          <p:spPr>
            <a:xfrm>
              <a:off x="9705109" y="3039097"/>
              <a:ext cx="2301686" cy="2303735"/>
            </a:xfrm>
            <a:custGeom>
              <a:avLst/>
              <a:gdLst>
                <a:gd name="connsiteX0" fmla="*/ 0 w 2635473"/>
                <a:gd name="connsiteY0" fmla="*/ 345560 h 2303735"/>
                <a:gd name="connsiteX1" fmla="*/ 1483606 w 2635473"/>
                <a:gd name="connsiteY1" fmla="*/ 345560 h 2303735"/>
                <a:gd name="connsiteX2" fmla="*/ 1483606 w 2635473"/>
                <a:gd name="connsiteY2" fmla="*/ 0 h 2303735"/>
                <a:gd name="connsiteX3" fmla="*/ 2635473 w 2635473"/>
                <a:gd name="connsiteY3" fmla="*/ 1151868 h 2303735"/>
                <a:gd name="connsiteX4" fmla="*/ 1483606 w 2635473"/>
                <a:gd name="connsiteY4" fmla="*/ 2303735 h 2303735"/>
                <a:gd name="connsiteX5" fmla="*/ 1483606 w 2635473"/>
                <a:gd name="connsiteY5" fmla="*/ 1958175 h 2303735"/>
                <a:gd name="connsiteX6" fmla="*/ 0 w 2635473"/>
                <a:gd name="connsiteY6" fmla="*/ 1958175 h 2303735"/>
                <a:gd name="connsiteX7" fmla="*/ 0 w 2635473"/>
                <a:gd name="connsiteY7" fmla="*/ 345560 h 230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5473" h="2303735">
                  <a:moveTo>
                    <a:pt x="0" y="345560"/>
                  </a:moveTo>
                  <a:lnTo>
                    <a:pt x="1483606" y="345560"/>
                  </a:lnTo>
                  <a:lnTo>
                    <a:pt x="1483606" y="0"/>
                  </a:lnTo>
                  <a:lnTo>
                    <a:pt x="2635473" y="1151868"/>
                  </a:lnTo>
                  <a:lnTo>
                    <a:pt x="1483606" y="2303735"/>
                  </a:lnTo>
                  <a:lnTo>
                    <a:pt x="1483606" y="1958175"/>
                  </a:lnTo>
                  <a:lnTo>
                    <a:pt x="0" y="1958175"/>
                  </a:lnTo>
                  <a:lnTo>
                    <a:pt x="0" y="345560"/>
                  </a:lnTo>
                  <a:close/>
                </a:path>
              </a:pathLst>
            </a:custGeom>
            <a:solidFill>
              <a:srgbClr val="C8C3D5">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19829" tIns="360800" rIns="722291" bIns="360800" numCol="1" spcCol="1270" anchor="ctr" anchorCtr="0">
              <a:noAutofit/>
            </a:bodyPr>
            <a:lstStyle/>
            <a:p>
              <a:pPr marL="0" lvl="0" indent="0" defTabSz="1066800">
                <a:lnSpc>
                  <a:spcPct val="90000"/>
                </a:lnSpc>
                <a:spcBef>
                  <a:spcPct val="0"/>
                </a:spcBef>
                <a:spcAft>
                  <a:spcPct val="35000"/>
                </a:spcAft>
                <a:buNone/>
              </a:pPr>
              <a:endParaRPr lang="en-CA" sz="2400" kern="1200">
                <a:latin typeface="Tenorite" panose="00000500000000000000" pitchFamily="2" charset="0"/>
              </a:endParaRPr>
            </a:p>
          </p:txBody>
        </p:sp>
        <p:sp>
          <p:nvSpPr>
            <p:cNvPr id="14" name="Freeform: Shape 13">
              <a:extLst>
                <a:ext uri="{FF2B5EF4-FFF2-40B4-BE49-F238E27FC236}">
                  <a16:creationId xmlns:a16="http://schemas.microsoft.com/office/drawing/2014/main" id="{DD5D0484-6914-875E-FEE7-2F33D4E66F97}"/>
                </a:ext>
              </a:extLst>
            </p:cNvPr>
            <p:cNvSpPr/>
            <p:nvPr/>
          </p:nvSpPr>
          <p:spPr>
            <a:xfrm>
              <a:off x="8153129" y="3208092"/>
              <a:ext cx="1942936" cy="1965746"/>
            </a:xfrm>
            <a:custGeom>
              <a:avLst/>
              <a:gdLst>
                <a:gd name="connsiteX0" fmla="*/ 0 w 1942936"/>
                <a:gd name="connsiteY0" fmla="*/ 982873 h 1965746"/>
                <a:gd name="connsiteX1" fmla="*/ 971468 w 1942936"/>
                <a:gd name="connsiteY1" fmla="*/ 0 h 1965746"/>
                <a:gd name="connsiteX2" fmla="*/ 1942936 w 1942936"/>
                <a:gd name="connsiteY2" fmla="*/ 982873 h 1965746"/>
                <a:gd name="connsiteX3" fmla="*/ 971468 w 1942936"/>
                <a:gd name="connsiteY3" fmla="*/ 1965746 h 1965746"/>
                <a:gd name="connsiteX4" fmla="*/ 0 w 1942936"/>
                <a:gd name="connsiteY4" fmla="*/ 982873 h 196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936" h="1965746">
                  <a:moveTo>
                    <a:pt x="0" y="982873"/>
                  </a:moveTo>
                  <a:cubicBezTo>
                    <a:pt x="0" y="440047"/>
                    <a:pt x="434941" y="0"/>
                    <a:pt x="971468" y="0"/>
                  </a:cubicBezTo>
                  <a:cubicBezTo>
                    <a:pt x="1507995" y="0"/>
                    <a:pt x="1942936" y="440047"/>
                    <a:pt x="1942936" y="982873"/>
                  </a:cubicBezTo>
                  <a:cubicBezTo>
                    <a:pt x="1942936" y="1525699"/>
                    <a:pt x="1507995" y="1965746"/>
                    <a:pt x="971468" y="1965746"/>
                  </a:cubicBezTo>
                  <a:cubicBezTo>
                    <a:pt x="434941" y="1965746"/>
                    <a:pt x="0" y="1525699"/>
                    <a:pt x="0" y="982873"/>
                  </a:cubicBezTo>
                  <a:close/>
                </a:path>
              </a:pathLst>
            </a:custGeom>
            <a:solidFill>
              <a:srgbClr val="9793A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9776" tIns="303117" rIns="299776" bIns="303117" numCol="1" spcCol="1270" anchor="ctr" anchorCtr="0">
              <a:noAutofit/>
            </a:bodyPr>
            <a:lstStyle/>
            <a:p>
              <a:pPr marL="0" lvl="0" indent="0" algn="ctr" defTabSz="1066800">
                <a:lnSpc>
                  <a:spcPct val="90000"/>
                </a:lnSpc>
                <a:spcBef>
                  <a:spcPct val="0"/>
                </a:spcBef>
                <a:spcAft>
                  <a:spcPct val="35000"/>
                </a:spcAft>
                <a:buNone/>
              </a:pPr>
              <a:r>
                <a:rPr lang="en-CA" sz="2000" kern="1200" dirty="0">
                  <a:latin typeface="Segoe UI" panose="020B0502040204020203" pitchFamily="34" charset="0"/>
                  <a:cs typeface="Segoe UI" panose="020B0502040204020203" pitchFamily="34" charset="0"/>
                </a:rPr>
                <a:t>Absolute effect</a:t>
              </a:r>
            </a:p>
          </p:txBody>
        </p:sp>
        <p:sp>
          <p:nvSpPr>
            <p:cNvPr id="15" name="TextBox 14">
              <a:extLst>
                <a:ext uri="{FF2B5EF4-FFF2-40B4-BE49-F238E27FC236}">
                  <a16:creationId xmlns:a16="http://schemas.microsoft.com/office/drawing/2014/main" id="{71E8B0A8-F98D-0214-F185-5442771925A6}"/>
                </a:ext>
              </a:extLst>
            </p:cNvPr>
            <p:cNvSpPr txBox="1"/>
            <p:nvPr/>
          </p:nvSpPr>
          <p:spPr>
            <a:xfrm>
              <a:off x="2158725" y="3932831"/>
              <a:ext cx="1744189" cy="412531"/>
            </a:xfrm>
            <a:prstGeom prst="rect">
              <a:avLst/>
            </a:prstGeom>
            <a:noFill/>
          </p:spPr>
          <p:txBody>
            <a:bodyPr wrap="square">
              <a:spAutoFit/>
            </a:bodyPr>
            <a:lstStyle/>
            <a:p>
              <a:pPr marL="0" lvl="0" indent="0" defTabSz="1066800">
                <a:lnSpc>
                  <a:spcPct val="90000"/>
                </a:lnSpc>
                <a:spcBef>
                  <a:spcPct val="0"/>
                </a:spcBef>
                <a:spcAft>
                  <a:spcPct val="35000"/>
                </a:spcAft>
                <a:buNone/>
              </a:pPr>
              <a:r>
                <a:rPr lang="en-CA" b="1" kern="1200">
                  <a:solidFill>
                    <a:schemeClr val="tx1">
                      <a:lumMod val="50000"/>
                      <a:lumOff val="50000"/>
                    </a:schemeClr>
                  </a:solidFill>
                  <a:latin typeface="Segoe UI" panose="020B0502040204020203" pitchFamily="34" charset="0"/>
                  <a:cs typeface="Segoe UI" panose="020B0502040204020203" pitchFamily="34" charset="0"/>
                </a:rPr>
                <a:t>5 per 1,000</a:t>
              </a:r>
            </a:p>
          </p:txBody>
        </p:sp>
        <p:sp>
          <p:nvSpPr>
            <p:cNvPr id="16" name="TextBox 15">
              <a:extLst>
                <a:ext uri="{FF2B5EF4-FFF2-40B4-BE49-F238E27FC236}">
                  <a16:creationId xmlns:a16="http://schemas.microsoft.com/office/drawing/2014/main" id="{2C0A1F45-9848-349F-C89A-BC6511ADC7E5}"/>
                </a:ext>
              </a:extLst>
            </p:cNvPr>
            <p:cNvSpPr txBox="1"/>
            <p:nvPr/>
          </p:nvSpPr>
          <p:spPr>
            <a:xfrm>
              <a:off x="6283713" y="3932831"/>
              <a:ext cx="6099716" cy="412531"/>
            </a:xfrm>
            <a:prstGeom prst="rect">
              <a:avLst/>
            </a:prstGeom>
            <a:noFill/>
          </p:spPr>
          <p:txBody>
            <a:bodyPr wrap="square">
              <a:spAutoFit/>
            </a:bodyPr>
            <a:lstStyle/>
            <a:p>
              <a:pPr marL="0" lvl="0" indent="0" defTabSz="1066800">
                <a:lnSpc>
                  <a:spcPct val="90000"/>
                </a:lnSpc>
                <a:spcBef>
                  <a:spcPct val="0"/>
                </a:spcBef>
                <a:spcAft>
                  <a:spcPct val="35000"/>
                </a:spcAft>
                <a:buNone/>
              </a:pPr>
              <a:r>
                <a:rPr lang="en-CA" b="1" kern="1200" dirty="0">
                  <a:solidFill>
                    <a:schemeClr val="tx1">
                      <a:lumMod val="50000"/>
                      <a:lumOff val="50000"/>
                    </a:schemeClr>
                  </a:solidFill>
                  <a:latin typeface="Segoe UI" panose="020B0502040204020203" pitchFamily="34" charset="0"/>
                  <a:cs typeface="Segoe UI" panose="020B0502040204020203" pitchFamily="34" charset="0"/>
                </a:rPr>
                <a:t>RR 0.40</a:t>
              </a:r>
            </a:p>
          </p:txBody>
        </p:sp>
        <p:sp>
          <p:nvSpPr>
            <p:cNvPr id="17" name="TextBox 16">
              <a:extLst>
                <a:ext uri="{FF2B5EF4-FFF2-40B4-BE49-F238E27FC236}">
                  <a16:creationId xmlns:a16="http://schemas.microsoft.com/office/drawing/2014/main" id="{68CD2715-535C-B259-0369-DD1FD62EF3ED}"/>
                </a:ext>
              </a:extLst>
            </p:cNvPr>
            <p:cNvSpPr txBox="1"/>
            <p:nvPr/>
          </p:nvSpPr>
          <p:spPr>
            <a:xfrm>
              <a:off x="10096065" y="3773557"/>
              <a:ext cx="2172135" cy="830637"/>
            </a:xfrm>
            <a:prstGeom prst="rect">
              <a:avLst/>
            </a:prstGeom>
            <a:noFill/>
          </p:spPr>
          <p:txBody>
            <a:bodyPr wrap="square">
              <a:spAutoFit/>
            </a:bodyPr>
            <a:lstStyle/>
            <a:p>
              <a:pPr marL="0" lvl="0" indent="0" defTabSz="1066800">
                <a:lnSpc>
                  <a:spcPct val="90000"/>
                </a:lnSpc>
                <a:spcBef>
                  <a:spcPct val="0"/>
                </a:spcBef>
                <a:spcAft>
                  <a:spcPct val="35000"/>
                </a:spcAft>
                <a:buNone/>
              </a:pPr>
              <a:r>
                <a:rPr lang="en-CA" b="1" kern="1200" dirty="0">
                  <a:solidFill>
                    <a:schemeClr val="tx1">
                      <a:lumMod val="50000"/>
                      <a:lumOff val="50000"/>
                    </a:schemeClr>
                  </a:solidFill>
                  <a:latin typeface="Segoe UI" panose="020B0502040204020203" pitchFamily="34" charset="0"/>
                  <a:cs typeface="Segoe UI" panose="020B0502040204020203" pitchFamily="34" charset="0"/>
                </a:rPr>
                <a:t>3 per 1,000 </a:t>
              </a:r>
            </a:p>
            <a:p>
              <a:pPr marL="0" lvl="0" indent="0" defTabSz="1066800">
                <a:lnSpc>
                  <a:spcPct val="90000"/>
                </a:lnSpc>
                <a:spcBef>
                  <a:spcPct val="0"/>
                </a:spcBef>
                <a:spcAft>
                  <a:spcPct val="35000"/>
                </a:spcAft>
                <a:buNone/>
              </a:pPr>
              <a:r>
                <a:rPr lang="en-CA" b="1" i="1" kern="1200" dirty="0">
                  <a:solidFill>
                    <a:schemeClr val="tx1">
                      <a:lumMod val="50000"/>
                      <a:lumOff val="50000"/>
                    </a:schemeClr>
                  </a:solidFill>
                  <a:latin typeface="Segoe UI" panose="020B0502040204020203" pitchFamily="34" charset="0"/>
                  <a:cs typeface="Segoe UI" panose="020B0502040204020203" pitchFamily="34" charset="0"/>
                </a:rPr>
                <a:t>fewer</a:t>
              </a:r>
              <a:r>
                <a:rPr lang="en-CA" b="1" kern="1200" dirty="0">
                  <a:solidFill>
                    <a:schemeClr val="tx1">
                      <a:lumMod val="50000"/>
                      <a:lumOff val="50000"/>
                    </a:schemeClr>
                  </a:solidFill>
                  <a:latin typeface="Segoe UI" panose="020B0502040204020203" pitchFamily="34" charset="0"/>
                  <a:cs typeface="Segoe UI" panose="020B0502040204020203" pitchFamily="34" charset="0"/>
                </a:rPr>
                <a:t>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8D1C-4631-3A09-0B12-905D8205D98C}"/>
              </a:ext>
            </a:extLst>
          </p:cNvPr>
          <p:cNvSpPr>
            <a:spLocks noGrp="1"/>
          </p:cNvSpPr>
          <p:nvPr>
            <p:ph type="title"/>
          </p:nvPr>
        </p:nvSpPr>
        <p:spPr>
          <a:xfrm>
            <a:off x="406400" y="1262339"/>
            <a:ext cx="6879590" cy="430887"/>
          </a:xfrm>
        </p:spPr>
        <p:txBody>
          <a:bodyPr/>
          <a:lstStyle/>
          <a:p>
            <a:r>
              <a:rPr lang="en-US" dirty="0"/>
              <a:t>Evidence-to-decision framing</a:t>
            </a:r>
          </a:p>
        </p:txBody>
      </p:sp>
      <p:graphicFrame>
        <p:nvGraphicFramePr>
          <p:cNvPr id="4" name="Diagram 3">
            <a:extLst>
              <a:ext uri="{FF2B5EF4-FFF2-40B4-BE49-F238E27FC236}">
                <a16:creationId xmlns:a16="http://schemas.microsoft.com/office/drawing/2014/main" id="{2C154EE8-1E92-950C-7CB2-77E22E57C0A4}"/>
              </a:ext>
            </a:extLst>
          </p:cNvPr>
          <p:cNvGraphicFramePr/>
          <p:nvPr>
            <p:extLst>
              <p:ext uri="{D42A27DB-BD31-4B8C-83A1-F6EECF244321}">
                <p14:modId xmlns:p14="http://schemas.microsoft.com/office/powerpoint/2010/main" val="3865613790"/>
              </p:ext>
            </p:extLst>
          </p:nvPr>
        </p:nvGraphicFramePr>
        <p:xfrm>
          <a:off x="1524000" y="2514600"/>
          <a:ext cx="9448800" cy="289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61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94302" y="2620517"/>
            <a:ext cx="496570" cy="3209925"/>
          </a:xfrm>
          <a:custGeom>
            <a:avLst/>
            <a:gdLst/>
            <a:ahLst/>
            <a:cxnLst/>
            <a:rect l="l" t="t" r="r" b="b"/>
            <a:pathLst>
              <a:path w="496570" h="3209925">
                <a:moveTo>
                  <a:pt x="496544" y="3209543"/>
                </a:moveTo>
                <a:lnTo>
                  <a:pt x="446507" y="3204499"/>
                </a:lnTo>
                <a:lnTo>
                  <a:pt x="399903" y="3190032"/>
                </a:lnTo>
                <a:lnTo>
                  <a:pt x="357731" y="3167140"/>
                </a:lnTo>
                <a:lnTo>
                  <a:pt x="320987" y="3136823"/>
                </a:lnTo>
                <a:lnTo>
                  <a:pt x="290672" y="3100079"/>
                </a:lnTo>
                <a:lnTo>
                  <a:pt x="267782" y="3057907"/>
                </a:lnTo>
                <a:lnTo>
                  <a:pt x="253316" y="3011304"/>
                </a:lnTo>
                <a:lnTo>
                  <a:pt x="248272" y="2961271"/>
                </a:lnTo>
                <a:lnTo>
                  <a:pt x="248272" y="1853044"/>
                </a:lnTo>
                <a:lnTo>
                  <a:pt x="243227" y="1803011"/>
                </a:lnTo>
                <a:lnTo>
                  <a:pt x="228760" y="1756408"/>
                </a:lnTo>
                <a:lnTo>
                  <a:pt x="205869" y="1714236"/>
                </a:lnTo>
                <a:lnTo>
                  <a:pt x="175552" y="1677492"/>
                </a:lnTo>
                <a:lnTo>
                  <a:pt x="138807" y="1647175"/>
                </a:lnTo>
                <a:lnTo>
                  <a:pt x="96635" y="1624283"/>
                </a:lnTo>
                <a:lnTo>
                  <a:pt x="50033" y="1609816"/>
                </a:lnTo>
                <a:lnTo>
                  <a:pt x="0" y="1604771"/>
                </a:lnTo>
                <a:lnTo>
                  <a:pt x="50033" y="1599727"/>
                </a:lnTo>
                <a:lnTo>
                  <a:pt x="96635" y="1585260"/>
                </a:lnTo>
                <a:lnTo>
                  <a:pt x="138807" y="1562368"/>
                </a:lnTo>
                <a:lnTo>
                  <a:pt x="175552" y="1532051"/>
                </a:lnTo>
                <a:lnTo>
                  <a:pt x="205869" y="1495307"/>
                </a:lnTo>
                <a:lnTo>
                  <a:pt x="228760" y="1453135"/>
                </a:lnTo>
                <a:lnTo>
                  <a:pt x="243227" y="1406532"/>
                </a:lnTo>
                <a:lnTo>
                  <a:pt x="248272" y="1356499"/>
                </a:lnTo>
                <a:lnTo>
                  <a:pt x="248272" y="248272"/>
                </a:lnTo>
                <a:lnTo>
                  <a:pt x="253316" y="198239"/>
                </a:lnTo>
                <a:lnTo>
                  <a:pt x="267782" y="151636"/>
                </a:lnTo>
                <a:lnTo>
                  <a:pt x="290672" y="109464"/>
                </a:lnTo>
                <a:lnTo>
                  <a:pt x="320987" y="72720"/>
                </a:lnTo>
                <a:lnTo>
                  <a:pt x="357731" y="42403"/>
                </a:lnTo>
                <a:lnTo>
                  <a:pt x="399903" y="19511"/>
                </a:lnTo>
                <a:lnTo>
                  <a:pt x="446507" y="5044"/>
                </a:lnTo>
                <a:lnTo>
                  <a:pt x="496544" y="0"/>
                </a:lnTo>
              </a:path>
            </a:pathLst>
          </a:custGeom>
          <a:ln w="25400">
            <a:solidFill>
              <a:srgbClr val="C8C3D5"/>
            </a:solidFill>
          </a:ln>
        </p:spPr>
        <p:txBody>
          <a:bodyPr wrap="square" lIns="0" tIns="0" rIns="0" bIns="0" rtlCol="0"/>
          <a:lstStyle/>
          <a:p>
            <a:endParaRPr/>
          </a:p>
        </p:txBody>
      </p:sp>
      <p:grpSp>
        <p:nvGrpSpPr>
          <p:cNvPr id="3" name="object 3"/>
          <p:cNvGrpSpPr/>
          <p:nvPr/>
        </p:nvGrpSpPr>
        <p:grpSpPr>
          <a:xfrm>
            <a:off x="5940238" y="2440000"/>
            <a:ext cx="3246755" cy="3511550"/>
            <a:chOff x="5940238" y="2440000"/>
            <a:chExt cx="3246755" cy="3511550"/>
          </a:xfrm>
        </p:grpSpPr>
        <p:sp>
          <p:nvSpPr>
            <p:cNvPr id="4" name="object 4"/>
            <p:cNvSpPr/>
            <p:nvPr/>
          </p:nvSpPr>
          <p:spPr>
            <a:xfrm>
              <a:off x="8677165" y="2620518"/>
              <a:ext cx="496570" cy="3209925"/>
            </a:xfrm>
            <a:custGeom>
              <a:avLst/>
              <a:gdLst/>
              <a:ahLst/>
              <a:cxnLst/>
              <a:rect l="l" t="t" r="r" b="b"/>
              <a:pathLst>
                <a:path w="496570" h="3209925">
                  <a:moveTo>
                    <a:pt x="0" y="0"/>
                  </a:moveTo>
                  <a:lnTo>
                    <a:pt x="50037" y="5044"/>
                  </a:lnTo>
                  <a:lnTo>
                    <a:pt x="96642" y="19511"/>
                  </a:lnTo>
                  <a:lnTo>
                    <a:pt x="138817" y="42403"/>
                  </a:lnTo>
                  <a:lnTo>
                    <a:pt x="175563" y="72720"/>
                  </a:lnTo>
                  <a:lnTo>
                    <a:pt x="205881" y="109464"/>
                  </a:lnTo>
                  <a:lnTo>
                    <a:pt x="228773" y="151636"/>
                  </a:lnTo>
                  <a:lnTo>
                    <a:pt x="243240" y="198239"/>
                  </a:lnTo>
                  <a:lnTo>
                    <a:pt x="248284" y="248272"/>
                  </a:lnTo>
                  <a:lnTo>
                    <a:pt x="248272" y="1356499"/>
                  </a:lnTo>
                  <a:lnTo>
                    <a:pt x="253316" y="1406532"/>
                  </a:lnTo>
                  <a:lnTo>
                    <a:pt x="267784" y="1453135"/>
                  </a:lnTo>
                  <a:lnTo>
                    <a:pt x="290676" y="1495307"/>
                  </a:lnTo>
                  <a:lnTo>
                    <a:pt x="320994" y="1532051"/>
                  </a:lnTo>
                  <a:lnTo>
                    <a:pt x="357739" y="1562368"/>
                  </a:lnTo>
                  <a:lnTo>
                    <a:pt x="399914" y="1585260"/>
                  </a:lnTo>
                  <a:lnTo>
                    <a:pt x="446519" y="1599727"/>
                  </a:lnTo>
                  <a:lnTo>
                    <a:pt x="496557" y="1604771"/>
                  </a:lnTo>
                  <a:lnTo>
                    <a:pt x="446519" y="1609816"/>
                  </a:lnTo>
                  <a:lnTo>
                    <a:pt x="399914" y="1624283"/>
                  </a:lnTo>
                  <a:lnTo>
                    <a:pt x="357739" y="1647175"/>
                  </a:lnTo>
                  <a:lnTo>
                    <a:pt x="320994" y="1677492"/>
                  </a:lnTo>
                  <a:lnTo>
                    <a:pt x="290676" y="1714236"/>
                  </a:lnTo>
                  <a:lnTo>
                    <a:pt x="267784" y="1756408"/>
                  </a:lnTo>
                  <a:lnTo>
                    <a:pt x="253316" y="1803011"/>
                  </a:lnTo>
                  <a:lnTo>
                    <a:pt x="248272" y="1853044"/>
                  </a:lnTo>
                  <a:lnTo>
                    <a:pt x="248272" y="2961271"/>
                  </a:lnTo>
                  <a:lnTo>
                    <a:pt x="243228" y="3011304"/>
                  </a:lnTo>
                  <a:lnTo>
                    <a:pt x="228762" y="3057907"/>
                  </a:lnTo>
                  <a:lnTo>
                    <a:pt x="205872" y="3100079"/>
                  </a:lnTo>
                  <a:lnTo>
                    <a:pt x="175556" y="3136823"/>
                  </a:lnTo>
                  <a:lnTo>
                    <a:pt x="138813" y="3167140"/>
                  </a:lnTo>
                  <a:lnTo>
                    <a:pt x="96640" y="3190032"/>
                  </a:lnTo>
                  <a:lnTo>
                    <a:pt x="50036" y="3204499"/>
                  </a:lnTo>
                  <a:lnTo>
                    <a:pt x="0" y="3209543"/>
                  </a:lnTo>
                </a:path>
              </a:pathLst>
            </a:custGeom>
            <a:ln w="25400">
              <a:solidFill>
                <a:srgbClr val="C8C3D5"/>
              </a:solidFill>
            </a:ln>
          </p:spPr>
          <p:txBody>
            <a:bodyPr wrap="square" lIns="0" tIns="0" rIns="0" bIns="0" rtlCol="0"/>
            <a:lstStyle/>
            <a:p>
              <a:endParaRPr/>
            </a:p>
          </p:txBody>
        </p:sp>
        <p:sp>
          <p:nvSpPr>
            <p:cNvPr id="5" name="object 5"/>
            <p:cNvSpPr/>
            <p:nvPr/>
          </p:nvSpPr>
          <p:spPr>
            <a:xfrm>
              <a:off x="5946584" y="2440000"/>
              <a:ext cx="2764790" cy="640080"/>
            </a:xfrm>
            <a:custGeom>
              <a:avLst/>
              <a:gdLst/>
              <a:ahLst/>
              <a:cxnLst/>
              <a:rect l="l" t="t" r="r" b="b"/>
              <a:pathLst>
                <a:path w="2764790" h="640080">
                  <a:moveTo>
                    <a:pt x="2764383" y="0"/>
                  </a:moveTo>
                  <a:lnTo>
                    <a:pt x="0" y="0"/>
                  </a:lnTo>
                  <a:lnTo>
                    <a:pt x="0" y="640079"/>
                  </a:lnTo>
                  <a:lnTo>
                    <a:pt x="2764383" y="640079"/>
                  </a:lnTo>
                  <a:lnTo>
                    <a:pt x="2764383" y="0"/>
                  </a:lnTo>
                  <a:close/>
                </a:path>
              </a:pathLst>
            </a:custGeom>
            <a:solidFill>
              <a:srgbClr val="E43E31"/>
            </a:solidFill>
          </p:spPr>
          <p:txBody>
            <a:bodyPr wrap="square" lIns="0" tIns="0" rIns="0" bIns="0" rtlCol="0"/>
            <a:lstStyle/>
            <a:p>
              <a:endParaRPr/>
            </a:p>
          </p:txBody>
        </p:sp>
        <p:sp>
          <p:nvSpPr>
            <p:cNvPr id="6" name="object 6"/>
            <p:cNvSpPr/>
            <p:nvPr/>
          </p:nvSpPr>
          <p:spPr>
            <a:xfrm>
              <a:off x="5946584" y="3080080"/>
              <a:ext cx="2764790" cy="640715"/>
            </a:xfrm>
            <a:custGeom>
              <a:avLst/>
              <a:gdLst/>
              <a:ahLst/>
              <a:cxnLst/>
              <a:rect l="l" t="t" r="r" b="b"/>
              <a:pathLst>
                <a:path w="2764790" h="640714">
                  <a:moveTo>
                    <a:pt x="2764383" y="0"/>
                  </a:moveTo>
                  <a:lnTo>
                    <a:pt x="1382191" y="0"/>
                  </a:lnTo>
                  <a:lnTo>
                    <a:pt x="0" y="0"/>
                  </a:lnTo>
                  <a:lnTo>
                    <a:pt x="0" y="640092"/>
                  </a:lnTo>
                  <a:lnTo>
                    <a:pt x="1382191" y="640092"/>
                  </a:lnTo>
                  <a:lnTo>
                    <a:pt x="2764383" y="640092"/>
                  </a:lnTo>
                  <a:lnTo>
                    <a:pt x="2764383" y="0"/>
                  </a:lnTo>
                  <a:close/>
                </a:path>
              </a:pathLst>
            </a:custGeom>
            <a:solidFill>
              <a:srgbClr val="DADADA"/>
            </a:solidFill>
          </p:spPr>
          <p:txBody>
            <a:bodyPr wrap="square" lIns="0" tIns="0" rIns="0" bIns="0" rtlCol="0"/>
            <a:lstStyle/>
            <a:p>
              <a:endParaRPr/>
            </a:p>
          </p:txBody>
        </p:sp>
        <p:sp>
          <p:nvSpPr>
            <p:cNvPr id="7" name="object 7"/>
            <p:cNvSpPr/>
            <p:nvPr/>
          </p:nvSpPr>
          <p:spPr>
            <a:xfrm>
              <a:off x="5946584" y="3720160"/>
              <a:ext cx="2764790" cy="2225040"/>
            </a:xfrm>
            <a:custGeom>
              <a:avLst/>
              <a:gdLst/>
              <a:ahLst/>
              <a:cxnLst/>
              <a:rect l="l" t="t" r="r" b="b"/>
              <a:pathLst>
                <a:path w="2764790" h="2225040">
                  <a:moveTo>
                    <a:pt x="2764383" y="0"/>
                  </a:moveTo>
                  <a:lnTo>
                    <a:pt x="1382191" y="0"/>
                  </a:lnTo>
                  <a:lnTo>
                    <a:pt x="0" y="0"/>
                  </a:lnTo>
                  <a:lnTo>
                    <a:pt x="0" y="2225040"/>
                  </a:lnTo>
                  <a:lnTo>
                    <a:pt x="1382191" y="2225040"/>
                  </a:lnTo>
                  <a:lnTo>
                    <a:pt x="2764383" y="2225040"/>
                  </a:lnTo>
                  <a:lnTo>
                    <a:pt x="2764383" y="0"/>
                  </a:lnTo>
                  <a:close/>
                </a:path>
              </a:pathLst>
            </a:custGeom>
            <a:solidFill>
              <a:srgbClr val="C7C7C7"/>
            </a:solidFill>
          </p:spPr>
          <p:txBody>
            <a:bodyPr wrap="square" lIns="0" tIns="0" rIns="0" bIns="0" rtlCol="0"/>
            <a:lstStyle/>
            <a:p>
              <a:endParaRPr/>
            </a:p>
          </p:txBody>
        </p:sp>
        <p:sp>
          <p:nvSpPr>
            <p:cNvPr id="8" name="object 8"/>
            <p:cNvSpPr/>
            <p:nvPr/>
          </p:nvSpPr>
          <p:spPr>
            <a:xfrm>
              <a:off x="5946588" y="3080082"/>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9" name="object 9"/>
            <p:cNvSpPr/>
            <p:nvPr/>
          </p:nvSpPr>
          <p:spPr>
            <a:xfrm>
              <a:off x="5946588" y="3720162"/>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10" name="object 10"/>
            <p:cNvSpPr/>
            <p:nvPr/>
          </p:nvSpPr>
          <p:spPr>
            <a:xfrm>
              <a:off x="5946588" y="5945203"/>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grpSp>
      <p:sp>
        <p:nvSpPr>
          <p:cNvPr id="11" name="object 11"/>
          <p:cNvSpPr txBox="1"/>
          <p:nvPr/>
        </p:nvSpPr>
        <p:spPr>
          <a:xfrm>
            <a:off x="6028523" y="2559890"/>
            <a:ext cx="2600325" cy="391160"/>
          </a:xfrm>
          <a:prstGeom prst="rect">
            <a:avLst/>
          </a:prstGeom>
        </p:spPr>
        <p:txBody>
          <a:bodyPr vert="horz" wrap="square" lIns="0" tIns="12700" rIns="0" bIns="0" rtlCol="0">
            <a:spAutoFit/>
          </a:bodyPr>
          <a:lstStyle/>
          <a:p>
            <a:pPr marL="647700" marR="5080" indent="-635635">
              <a:lnSpc>
                <a:spcPct val="100000"/>
              </a:lnSpc>
              <a:spcBef>
                <a:spcPts val="100"/>
              </a:spcBef>
            </a:pPr>
            <a:r>
              <a:rPr sz="1200" b="1" dirty="0">
                <a:solidFill>
                  <a:srgbClr val="FFFFFF"/>
                </a:solidFill>
                <a:latin typeface="Segoe UI"/>
                <a:cs typeface="Segoe UI"/>
              </a:rPr>
              <a:t>Reasons</a:t>
            </a:r>
            <a:r>
              <a:rPr sz="1200" b="1" spc="-30" dirty="0">
                <a:solidFill>
                  <a:srgbClr val="FFFFFF"/>
                </a:solidFill>
                <a:latin typeface="Segoe UI"/>
                <a:cs typeface="Segoe UI"/>
              </a:rPr>
              <a:t> </a:t>
            </a:r>
            <a:r>
              <a:rPr sz="1200" b="1" dirty="0">
                <a:solidFill>
                  <a:srgbClr val="FFFFFF"/>
                </a:solidFill>
                <a:latin typeface="Segoe UI"/>
                <a:cs typeface="Segoe UI"/>
              </a:rPr>
              <a:t>for</a:t>
            </a:r>
            <a:r>
              <a:rPr sz="1200" b="1" spc="-30" dirty="0">
                <a:solidFill>
                  <a:srgbClr val="FFFFFF"/>
                </a:solidFill>
                <a:latin typeface="Segoe UI"/>
                <a:cs typeface="Segoe UI"/>
              </a:rPr>
              <a:t> </a:t>
            </a:r>
            <a:r>
              <a:rPr sz="1200" b="1" dirty="0">
                <a:solidFill>
                  <a:srgbClr val="FFFFFF"/>
                </a:solidFill>
                <a:latin typeface="Segoe UI"/>
                <a:cs typeface="Segoe UI"/>
              </a:rPr>
              <a:t>considering</a:t>
            </a:r>
            <a:r>
              <a:rPr sz="1200" b="1" spc="-40" dirty="0">
                <a:solidFill>
                  <a:srgbClr val="FFFFFF"/>
                </a:solidFill>
                <a:latin typeface="Segoe UI"/>
                <a:cs typeface="Segoe UI"/>
              </a:rPr>
              <a:t> </a:t>
            </a:r>
            <a:r>
              <a:rPr sz="1200" b="1" dirty="0">
                <a:solidFill>
                  <a:srgbClr val="FFFFFF"/>
                </a:solidFill>
                <a:latin typeface="Segoe UI"/>
                <a:cs typeface="Segoe UI"/>
              </a:rPr>
              <a:t>lowering</a:t>
            </a:r>
            <a:r>
              <a:rPr sz="1200" b="1" spc="-40" dirty="0">
                <a:solidFill>
                  <a:srgbClr val="FFFFFF"/>
                </a:solidFill>
                <a:latin typeface="Segoe UI"/>
                <a:cs typeface="Segoe UI"/>
              </a:rPr>
              <a:t> </a:t>
            </a:r>
            <a:r>
              <a:rPr sz="1200" b="1" spc="-25" dirty="0">
                <a:solidFill>
                  <a:srgbClr val="FFFFFF"/>
                </a:solidFill>
                <a:latin typeface="Segoe UI"/>
                <a:cs typeface="Segoe UI"/>
              </a:rPr>
              <a:t>or </a:t>
            </a:r>
            <a:r>
              <a:rPr sz="1200" b="1" dirty="0">
                <a:solidFill>
                  <a:srgbClr val="FFFFFF"/>
                </a:solidFill>
                <a:latin typeface="Segoe UI"/>
                <a:cs typeface="Segoe UI"/>
              </a:rPr>
              <a:t>raising</a:t>
            </a:r>
            <a:r>
              <a:rPr sz="1200" b="1" spc="-30" dirty="0">
                <a:solidFill>
                  <a:srgbClr val="FFFFFF"/>
                </a:solidFill>
                <a:latin typeface="Segoe UI"/>
                <a:cs typeface="Segoe UI"/>
              </a:rPr>
              <a:t> </a:t>
            </a:r>
            <a:r>
              <a:rPr sz="1200" b="1" spc="-10" dirty="0">
                <a:solidFill>
                  <a:srgbClr val="FFFFFF"/>
                </a:solidFill>
                <a:latin typeface="Segoe UI"/>
                <a:cs typeface="Segoe UI"/>
              </a:rPr>
              <a:t>confidence</a:t>
            </a:r>
            <a:endParaRPr sz="1200">
              <a:latin typeface="Segoe UI"/>
              <a:cs typeface="Segoe UI"/>
            </a:endParaRPr>
          </a:p>
        </p:txBody>
      </p:sp>
      <p:sp>
        <p:nvSpPr>
          <p:cNvPr id="12" name="object 12"/>
          <p:cNvSpPr txBox="1"/>
          <p:nvPr/>
        </p:nvSpPr>
        <p:spPr>
          <a:xfrm>
            <a:off x="6025323" y="3291410"/>
            <a:ext cx="73469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808080"/>
                </a:solidFill>
                <a:latin typeface="Segoe UI"/>
                <a:cs typeface="Segoe UI"/>
              </a:rPr>
              <a:t>▼Lower</a:t>
            </a:r>
            <a:r>
              <a:rPr sz="1200" b="1" spc="-25" dirty="0">
                <a:solidFill>
                  <a:srgbClr val="808080"/>
                </a:solidFill>
                <a:latin typeface="Segoe UI"/>
                <a:cs typeface="Segoe UI"/>
              </a:rPr>
              <a:t> if</a:t>
            </a:r>
            <a:endParaRPr sz="1200">
              <a:latin typeface="Segoe UI"/>
              <a:cs typeface="Segoe UI"/>
            </a:endParaRPr>
          </a:p>
        </p:txBody>
      </p:sp>
      <p:sp>
        <p:nvSpPr>
          <p:cNvPr id="13" name="object 13"/>
          <p:cNvSpPr txBox="1"/>
          <p:nvPr/>
        </p:nvSpPr>
        <p:spPr>
          <a:xfrm>
            <a:off x="7407591" y="3291410"/>
            <a:ext cx="7975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08080"/>
                </a:solidFill>
                <a:latin typeface="Segoe UI"/>
                <a:cs typeface="Segoe UI"/>
              </a:rPr>
              <a:t>▲Higher</a:t>
            </a:r>
            <a:r>
              <a:rPr sz="1200" spc="-30" dirty="0">
                <a:solidFill>
                  <a:srgbClr val="808080"/>
                </a:solidFill>
                <a:latin typeface="Segoe UI"/>
                <a:cs typeface="Segoe UI"/>
              </a:rPr>
              <a:t> </a:t>
            </a:r>
            <a:r>
              <a:rPr sz="1200" spc="-25" dirty="0">
                <a:solidFill>
                  <a:srgbClr val="808080"/>
                </a:solidFill>
                <a:latin typeface="Segoe UI"/>
                <a:cs typeface="Segoe UI"/>
              </a:rPr>
              <a:t>if*</a:t>
            </a:r>
            <a:endParaRPr sz="1200">
              <a:latin typeface="Segoe UI"/>
              <a:cs typeface="Segoe UI"/>
            </a:endParaRPr>
          </a:p>
        </p:txBody>
      </p:sp>
      <p:sp>
        <p:nvSpPr>
          <p:cNvPr id="14" name="object 14"/>
          <p:cNvSpPr txBox="1"/>
          <p:nvPr/>
        </p:nvSpPr>
        <p:spPr>
          <a:xfrm>
            <a:off x="6025323" y="3748610"/>
            <a:ext cx="988694" cy="54356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E43E31"/>
                </a:solidFill>
                <a:latin typeface="Segoe UI"/>
                <a:cs typeface="Segoe UI"/>
              </a:rPr>
              <a:t>Risk</a:t>
            </a:r>
            <a:r>
              <a:rPr sz="1200" b="1" spc="-15" dirty="0">
                <a:solidFill>
                  <a:srgbClr val="E43E31"/>
                </a:solidFill>
                <a:latin typeface="Segoe UI"/>
                <a:cs typeface="Segoe UI"/>
              </a:rPr>
              <a:t> </a:t>
            </a:r>
            <a:r>
              <a:rPr sz="1200" b="1" dirty="0">
                <a:solidFill>
                  <a:srgbClr val="E43E31"/>
                </a:solidFill>
                <a:latin typeface="Segoe UI"/>
                <a:cs typeface="Segoe UI"/>
              </a:rPr>
              <a:t>of</a:t>
            </a:r>
            <a:r>
              <a:rPr sz="1200" b="1" spc="-25" dirty="0">
                <a:solidFill>
                  <a:srgbClr val="E43E31"/>
                </a:solidFill>
                <a:latin typeface="Segoe UI"/>
                <a:cs typeface="Segoe UI"/>
              </a:rPr>
              <a:t> </a:t>
            </a:r>
            <a:r>
              <a:rPr sz="1200" b="1" spc="-20" dirty="0">
                <a:solidFill>
                  <a:srgbClr val="E43E31"/>
                </a:solidFill>
                <a:latin typeface="Segoe UI"/>
                <a:cs typeface="Segoe UI"/>
              </a:rPr>
              <a:t>Bias</a:t>
            </a:r>
            <a:endParaRPr sz="1200">
              <a:latin typeface="Segoe UI"/>
              <a:cs typeface="Segoe UI"/>
            </a:endParaRPr>
          </a:p>
          <a:p>
            <a:pPr marL="12700">
              <a:lnSpc>
                <a:spcPct val="100000"/>
              </a:lnSpc>
              <a:spcBef>
                <a:spcPts val="1200"/>
              </a:spcBef>
            </a:pPr>
            <a:r>
              <a:rPr sz="1200" b="1" spc="-10" dirty="0">
                <a:solidFill>
                  <a:srgbClr val="E43E31"/>
                </a:solidFill>
                <a:latin typeface="Segoe UI"/>
                <a:cs typeface="Segoe UI"/>
              </a:rPr>
              <a:t>Inconsistency</a:t>
            </a:r>
            <a:endParaRPr sz="1200">
              <a:latin typeface="Segoe UI"/>
              <a:cs typeface="Segoe UI"/>
            </a:endParaRPr>
          </a:p>
        </p:txBody>
      </p:sp>
      <p:sp>
        <p:nvSpPr>
          <p:cNvPr id="15" name="object 15"/>
          <p:cNvSpPr txBox="1"/>
          <p:nvPr/>
        </p:nvSpPr>
        <p:spPr>
          <a:xfrm>
            <a:off x="6025323" y="4419170"/>
            <a:ext cx="1162685" cy="87884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E43E31"/>
                </a:solidFill>
                <a:latin typeface="Segoe UI"/>
                <a:cs typeface="Segoe UI"/>
              </a:rPr>
              <a:t>Indirectness</a:t>
            </a:r>
            <a:endParaRPr sz="1200">
              <a:latin typeface="Segoe UI"/>
              <a:cs typeface="Segoe UI"/>
            </a:endParaRPr>
          </a:p>
          <a:p>
            <a:pPr marL="12700" marR="5080">
              <a:lnSpc>
                <a:spcPct val="183300"/>
              </a:lnSpc>
            </a:pPr>
            <a:r>
              <a:rPr sz="1200" b="1" spc="-10" dirty="0">
                <a:solidFill>
                  <a:srgbClr val="E43E31"/>
                </a:solidFill>
                <a:latin typeface="Segoe UI"/>
                <a:cs typeface="Segoe UI"/>
              </a:rPr>
              <a:t>Imprecision </a:t>
            </a:r>
            <a:r>
              <a:rPr sz="1200" b="1" dirty="0">
                <a:solidFill>
                  <a:srgbClr val="E43E31"/>
                </a:solidFill>
                <a:latin typeface="Segoe UI"/>
                <a:cs typeface="Segoe UI"/>
              </a:rPr>
              <a:t>Publication</a:t>
            </a:r>
            <a:r>
              <a:rPr sz="1200" b="1" spc="-50" dirty="0">
                <a:solidFill>
                  <a:srgbClr val="E43E31"/>
                </a:solidFill>
                <a:latin typeface="Segoe UI"/>
                <a:cs typeface="Segoe UI"/>
              </a:rPr>
              <a:t> </a:t>
            </a:r>
            <a:r>
              <a:rPr sz="1200" b="1" spc="-20" dirty="0">
                <a:solidFill>
                  <a:srgbClr val="E43E31"/>
                </a:solidFill>
                <a:latin typeface="Segoe UI"/>
                <a:cs typeface="Segoe UI"/>
              </a:rPr>
              <a:t>bias</a:t>
            </a:r>
            <a:endParaRPr sz="1200">
              <a:latin typeface="Segoe UI"/>
              <a:cs typeface="Segoe UI"/>
            </a:endParaRPr>
          </a:p>
        </p:txBody>
      </p:sp>
      <p:sp>
        <p:nvSpPr>
          <p:cNvPr id="16" name="object 16"/>
          <p:cNvSpPr txBox="1"/>
          <p:nvPr/>
        </p:nvSpPr>
        <p:spPr>
          <a:xfrm>
            <a:off x="7407591" y="3748610"/>
            <a:ext cx="1046480" cy="75692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808080"/>
                </a:solidFill>
                <a:latin typeface="Segoe UI"/>
                <a:cs typeface="Segoe UI"/>
              </a:rPr>
              <a:t>Large</a:t>
            </a:r>
            <a:r>
              <a:rPr sz="1200" spc="-40" dirty="0">
                <a:solidFill>
                  <a:srgbClr val="808080"/>
                </a:solidFill>
                <a:latin typeface="Segoe UI"/>
                <a:cs typeface="Segoe UI"/>
              </a:rPr>
              <a:t> </a:t>
            </a:r>
            <a:r>
              <a:rPr sz="1200" spc="-10" dirty="0">
                <a:solidFill>
                  <a:srgbClr val="808080"/>
                </a:solidFill>
                <a:latin typeface="Segoe UI"/>
                <a:cs typeface="Segoe UI"/>
              </a:rPr>
              <a:t>effect </a:t>
            </a:r>
            <a:r>
              <a:rPr sz="1200" dirty="0">
                <a:solidFill>
                  <a:srgbClr val="808080"/>
                </a:solidFill>
                <a:latin typeface="Segoe UI"/>
                <a:cs typeface="Segoe UI"/>
              </a:rPr>
              <a:t>Dose</a:t>
            </a:r>
            <a:r>
              <a:rPr sz="1200" spc="-25" dirty="0">
                <a:solidFill>
                  <a:srgbClr val="808080"/>
                </a:solidFill>
                <a:latin typeface="Segoe UI"/>
                <a:cs typeface="Segoe UI"/>
              </a:rPr>
              <a:t> </a:t>
            </a:r>
            <a:r>
              <a:rPr sz="1200" spc="-10" dirty="0">
                <a:solidFill>
                  <a:srgbClr val="808080"/>
                </a:solidFill>
                <a:latin typeface="Segoe UI"/>
                <a:cs typeface="Segoe UI"/>
              </a:rPr>
              <a:t>Response </a:t>
            </a:r>
            <a:r>
              <a:rPr sz="1200" dirty="0">
                <a:solidFill>
                  <a:srgbClr val="808080"/>
                </a:solidFill>
                <a:latin typeface="Segoe UI"/>
                <a:cs typeface="Segoe UI"/>
              </a:rPr>
              <a:t>All</a:t>
            </a:r>
            <a:r>
              <a:rPr sz="1200" spc="-10" dirty="0">
                <a:solidFill>
                  <a:srgbClr val="808080"/>
                </a:solidFill>
                <a:latin typeface="Segoe UI"/>
                <a:cs typeface="Segoe UI"/>
              </a:rPr>
              <a:t> plausible </a:t>
            </a:r>
            <a:r>
              <a:rPr sz="1200" dirty="0">
                <a:solidFill>
                  <a:srgbClr val="808080"/>
                </a:solidFill>
                <a:latin typeface="Segoe UI"/>
                <a:cs typeface="Segoe UI"/>
              </a:rPr>
              <a:t>confounding</a:t>
            </a:r>
            <a:r>
              <a:rPr sz="1200" spc="-55" dirty="0">
                <a:solidFill>
                  <a:srgbClr val="808080"/>
                </a:solidFill>
                <a:latin typeface="Segoe UI"/>
                <a:cs typeface="Segoe UI"/>
              </a:rPr>
              <a:t> </a:t>
            </a:r>
            <a:r>
              <a:rPr sz="1200" spc="-50" dirty="0">
                <a:solidFill>
                  <a:srgbClr val="808080"/>
                </a:solidFill>
                <a:latin typeface="Segoe UI"/>
                <a:cs typeface="Segoe UI"/>
              </a:rPr>
              <a:t>&amp;</a:t>
            </a:r>
            <a:endParaRPr sz="1200">
              <a:latin typeface="Segoe UI"/>
              <a:cs typeface="Segoe UI"/>
            </a:endParaRPr>
          </a:p>
        </p:txBody>
      </p:sp>
      <p:sp>
        <p:nvSpPr>
          <p:cNvPr id="17" name="object 17"/>
          <p:cNvSpPr txBox="1"/>
          <p:nvPr/>
        </p:nvSpPr>
        <p:spPr>
          <a:xfrm>
            <a:off x="7407521" y="4480130"/>
            <a:ext cx="1127125" cy="1428750"/>
          </a:xfrm>
          <a:prstGeom prst="rect">
            <a:avLst/>
          </a:prstGeom>
        </p:spPr>
        <p:txBody>
          <a:bodyPr vert="horz" wrap="square" lIns="0" tIns="12700" rIns="0" bIns="0" rtlCol="0">
            <a:spAutoFit/>
          </a:bodyPr>
          <a:lstStyle/>
          <a:p>
            <a:pPr marL="12700">
              <a:lnSpc>
                <a:spcPct val="100000"/>
              </a:lnSpc>
              <a:spcBef>
                <a:spcPts val="100"/>
              </a:spcBef>
            </a:pPr>
            <a:r>
              <a:rPr sz="1200" spc="-20" dirty="0">
                <a:solidFill>
                  <a:srgbClr val="808080"/>
                </a:solidFill>
                <a:latin typeface="Segoe UI"/>
                <a:cs typeface="Segoe UI"/>
              </a:rPr>
              <a:t>bias</a:t>
            </a:r>
            <a:endParaRPr sz="1200">
              <a:latin typeface="Segoe UI"/>
              <a:cs typeface="Segoe UI"/>
            </a:endParaRPr>
          </a:p>
          <a:p>
            <a:pPr marL="184785" marR="46990" indent="-172720">
              <a:lnSpc>
                <a:spcPct val="100000"/>
              </a:lnSpc>
              <a:spcBef>
                <a:spcPts val="5"/>
              </a:spcBef>
              <a:buFont typeface="Arial"/>
              <a:buChar char="•"/>
              <a:tabLst>
                <a:tab pos="184785" algn="l"/>
                <a:tab pos="185420" algn="l"/>
              </a:tabLst>
            </a:pPr>
            <a:r>
              <a:rPr sz="1000" dirty="0">
                <a:solidFill>
                  <a:srgbClr val="808080"/>
                </a:solidFill>
                <a:latin typeface="Segoe UI"/>
                <a:cs typeface="Segoe UI"/>
              </a:rPr>
              <a:t>Would</a:t>
            </a:r>
            <a:r>
              <a:rPr sz="1000" spc="-35" dirty="0">
                <a:solidFill>
                  <a:srgbClr val="808080"/>
                </a:solidFill>
                <a:latin typeface="Segoe UI"/>
                <a:cs typeface="Segoe UI"/>
              </a:rPr>
              <a:t> </a:t>
            </a:r>
            <a:r>
              <a:rPr sz="1000" dirty="0">
                <a:solidFill>
                  <a:srgbClr val="808080"/>
                </a:solidFill>
                <a:latin typeface="Segoe UI"/>
                <a:cs typeface="Segoe UI"/>
              </a:rPr>
              <a:t>reduce</a:t>
            </a:r>
            <a:r>
              <a:rPr sz="1000" spc="-15" dirty="0">
                <a:solidFill>
                  <a:srgbClr val="808080"/>
                </a:solidFill>
                <a:latin typeface="Segoe UI"/>
                <a:cs typeface="Segoe UI"/>
              </a:rPr>
              <a:t> </a:t>
            </a:r>
            <a:r>
              <a:rPr sz="1000" spc="-50" dirty="0">
                <a:solidFill>
                  <a:srgbClr val="808080"/>
                </a:solidFill>
                <a:latin typeface="Segoe UI"/>
                <a:cs typeface="Segoe UI"/>
              </a:rPr>
              <a:t>a </a:t>
            </a:r>
            <a:r>
              <a:rPr sz="1000" spc="-10" dirty="0">
                <a:solidFill>
                  <a:srgbClr val="808080"/>
                </a:solidFill>
                <a:latin typeface="Segoe UI"/>
                <a:cs typeface="Segoe UI"/>
              </a:rPr>
              <a:t>demonstrated effect</a:t>
            </a:r>
            <a:endParaRPr sz="1000">
              <a:latin typeface="Segoe UI"/>
              <a:cs typeface="Segoe UI"/>
            </a:endParaRPr>
          </a:p>
          <a:p>
            <a:pPr marL="184785">
              <a:lnSpc>
                <a:spcPct val="100000"/>
              </a:lnSpc>
            </a:pPr>
            <a:r>
              <a:rPr sz="1000" b="1" spc="-25" dirty="0">
                <a:solidFill>
                  <a:srgbClr val="808080"/>
                </a:solidFill>
                <a:latin typeface="Segoe UI"/>
                <a:cs typeface="Segoe UI"/>
              </a:rPr>
              <a:t>or</a:t>
            </a:r>
            <a:endParaRPr sz="1000">
              <a:latin typeface="Segoe UI"/>
              <a:cs typeface="Segoe UI"/>
            </a:endParaRPr>
          </a:p>
          <a:p>
            <a:pPr marL="184785" marR="5080" indent="-172720">
              <a:lnSpc>
                <a:spcPct val="100000"/>
              </a:lnSpc>
              <a:buFont typeface="Arial"/>
              <a:buChar char="•"/>
              <a:tabLst>
                <a:tab pos="184785" algn="l"/>
                <a:tab pos="185420" algn="l"/>
              </a:tabLst>
            </a:pPr>
            <a:r>
              <a:rPr sz="1000" dirty="0">
                <a:solidFill>
                  <a:srgbClr val="808080"/>
                </a:solidFill>
                <a:latin typeface="Segoe UI"/>
                <a:cs typeface="Segoe UI"/>
              </a:rPr>
              <a:t>Would</a:t>
            </a:r>
            <a:r>
              <a:rPr sz="1000" spc="-30" dirty="0">
                <a:solidFill>
                  <a:srgbClr val="808080"/>
                </a:solidFill>
                <a:latin typeface="Segoe UI"/>
                <a:cs typeface="Segoe UI"/>
              </a:rPr>
              <a:t> </a:t>
            </a:r>
            <a:r>
              <a:rPr sz="1000" spc="-10" dirty="0">
                <a:solidFill>
                  <a:srgbClr val="808080"/>
                </a:solidFill>
                <a:latin typeface="Segoe UI"/>
                <a:cs typeface="Segoe UI"/>
              </a:rPr>
              <a:t>suggest </a:t>
            </a:r>
            <a:r>
              <a:rPr sz="1000" dirty="0">
                <a:solidFill>
                  <a:srgbClr val="808080"/>
                </a:solidFill>
                <a:latin typeface="Segoe UI"/>
                <a:cs typeface="Segoe UI"/>
              </a:rPr>
              <a:t>spurious</a:t>
            </a:r>
            <a:r>
              <a:rPr sz="1000" spc="-50" dirty="0">
                <a:solidFill>
                  <a:srgbClr val="808080"/>
                </a:solidFill>
                <a:latin typeface="Segoe UI"/>
                <a:cs typeface="Segoe UI"/>
              </a:rPr>
              <a:t> </a:t>
            </a:r>
            <a:r>
              <a:rPr sz="1000" dirty="0">
                <a:solidFill>
                  <a:srgbClr val="808080"/>
                </a:solidFill>
                <a:latin typeface="Segoe UI"/>
                <a:cs typeface="Segoe UI"/>
              </a:rPr>
              <a:t>effect</a:t>
            </a:r>
            <a:r>
              <a:rPr sz="1000" spc="-10" dirty="0">
                <a:solidFill>
                  <a:srgbClr val="808080"/>
                </a:solidFill>
                <a:latin typeface="Segoe UI"/>
                <a:cs typeface="Segoe UI"/>
              </a:rPr>
              <a:t> </a:t>
            </a:r>
            <a:r>
              <a:rPr sz="1000" spc="-25" dirty="0">
                <a:solidFill>
                  <a:srgbClr val="808080"/>
                </a:solidFill>
                <a:latin typeface="Segoe UI"/>
                <a:cs typeface="Segoe UI"/>
              </a:rPr>
              <a:t>if </a:t>
            </a:r>
            <a:r>
              <a:rPr sz="1000" dirty="0">
                <a:solidFill>
                  <a:srgbClr val="808080"/>
                </a:solidFill>
                <a:latin typeface="Segoe UI"/>
                <a:cs typeface="Segoe UI"/>
              </a:rPr>
              <a:t>no</a:t>
            </a:r>
            <a:r>
              <a:rPr sz="1000" spc="-20" dirty="0">
                <a:solidFill>
                  <a:srgbClr val="808080"/>
                </a:solidFill>
                <a:latin typeface="Segoe UI"/>
                <a:cs typeface="Segoe UI"/>
              </a:rPr>
              <a:t> </a:t>
            </a:r>
            <a:r>
              <a:rPr sz="1000" dirty="0">
                <a:solidFill>
                  <a:srgbClr val="808080"/>
                </a:solidFill>
                <a:latin typeface="Segoe UI"/>
                <a:cs typeface="Segoe UI"/>
              </a:rPr>
              <a:t>effect</a:t>
            </a:r>
            <a:r>
              <a:rPr sz="1000" spc="-10" dirty="0">
                <a:solidFill>
                  <a:srgbClr val="808080"/>
                </a:solidFill>
                <a:latin typeface="Segoe UI"/>
                <a:cs typeface="Segoe UI"/>
              </a:rPr>
              <a:t> </a:t>
            </a:r>
            <a:r>
              <a:rPr sz="1000" spc="-25" dirty="0">
                <a:solidFill>
                  <a:srgbClr val="808080"/>
                </a:solidFill>
                <a:latin typeface="Segoe UI"/>
                <a:cs typeface="Segoe UI"/>
              </a:rPr>
              <a:t>was </a:t>
            </a:r>
            <a:r>
              <a:rPr sz="1000" spc="-10" dirty="0">
                <a:solidFill>
                  <a:srgbClr val="808080"/>
                </a:solidFill>
                <a:latin typeface="Segoe UI"/>
                <a:cs typeface="Segoe UI"/>
              </a:rPr>
              <a:t>observed</a:t>
            </a:r>
            <a:endParaRPr sz="1000">
              <a:latin typeface="Segoe UI"/>
              <a:cs typeface="Segoe UI"/>
            </a:endParaRPr>
          </a:p>
        </p:txBody>
      </p:sp>
      <p:grpSp>
        <p:nvGrpSpPr>
          <p:cNvPr id="18" name="object 18"/>
          <p:cNvGrpSpPr/>
          <p:nvPr/>
        </p:nvGrpSpPr>
        <p:grpSpPr>
          <a:xfrm>
            <a:off x="2727118" y="2433840"/>
            <a:ext cx="3215005" cy="3544570"/>
            <a:chOff x="2727118" y="2433840"/>
            <a:chExt cx="3215005" cy="3544570"/>
          </a:xfrm>
        </p:grpSpPr>
        <p:sp>
          <p:nvSpPr>
            <p:cNvPr id="19" name="object 19"/>
            <p:cNvSpPr/>
            <p:nvPr/>
          </p:nvSpPr>
          <p:spPr>
            <a:xfrm>
              <a:off x="2948172" y="2620518"/>
              <a:ext cx="2981325" cy="3209925"/>
            </a:xfrm>
            <a:custGeom>
              <a:avLst/>
              <a:gdLst/>
              <a:ahLst/>
              <a:cxnLst/>
              <a:rect l="l" t="t" r="r" b="b"/>
              <a:pathLst>
                <a:path w="2981325" h="3209925">
                  <a:moveTo>
                    <a:pt x="2484145" y="0"/>
                  </a:moveTo>
                  <a:lnTo>
                    <a:pt x="2534206" y="5046"/>
                  </a:lnTo>
                  <a:lnTo>
                    <a:pt x="2580832" y="19520"/>
                  </a:lnTo>
                  <a:lnTo>
                    <a:pt x="2623027" y="42423"/>
                  </a:lnTo>
                  <a:lnTo>
                    <a:pt x="2659789" y="72755"/>
                  </a:lnTo>
                  <a:lnTo>
                    <a:pt x="2690121" y="109517"/>
                  </a:lnTo>
                  <a:lnTo>
                    <a:pt x="2713024" y="151711"/>
                  </a:lnTo>
                  <a:lnTo>
                    <a:pt x="2727498" y="198338"/>
                  </a:lnTo>
                  <a:lnTo>
                    <a:pt x="2732544" y="248399"/>
                  </a:lnTo>
                  <a:lnTo>
                    <a:pt x="2732544" y="1356372"/>
                  </a:lnTo>
                  <a:lnTo>
                    <a:pt x="2737591" y="1406433"/>
                  </a:lnTo>
                  <a:lnTo>
                    <a:pt x="2752065" y="1453060"/>
                  </a:lnTo>
                  <a:lnTo>
                    <a:pt x="2774967" y="1495254"/>
                  </a:lnTo>
                  <a:lnTo>
                    <a:pt x="2805299" y="1532016"/>
                  </a:lnTo>
                  <a:lnTo>
                    <a:pt x="2842062" y="1562348"/>
                  </a:lnTo>
                  <a:lnTo>
                    <a:pt x="2884256" y="1585251"/>
                  </a:lnTo>
                  <a:lnTo>
                    <a:pt x="2930883" y="1599725"/>
                  </a:lnTo>
                  <a:lnTo>
                    <a:pt x="2980944" y="1604771"/>
                  </a:lnTo>
                  <a:lnTo>
                    <a:pt x="2930883" y="1609818"/>
                  </a:lnTo>
                  <a:lnTo>
                    <a:pt x="2884256" y="1624292"/>
                  </a:lnTo>
                  <a:lnTo>
                    <a:pt x="2842062" y="1647195"/>
                  </a:lnTo>
                  <a:lnTo>
                    <a:pt x="2805299" y="1677527"/>
                  </a:lnTo>
                  <a:lnTo>
                    <a:pt x="2774967" y="1714289"/>
                  </a:lnTo>
                  <a:lnTo>
                    <a:pt x="2752065" y="1756483"/>
                  </a:lnTo>
                  <a:lnTo>
                    <a:pt x="2737591" y="1803110"/>
                  </a:lnTo>
                  <a:lnTo>
                    <a:pt x="2732544" y="1853171"/>
                  </a:lnTo>
                  <a:lnTo>
                    <a:pt x="2732544" y="2961144"/>
                  </a:lnTo>
                  <a:lnTo>
                    <a:pt x="2727498" y="3011205"/>
                  </a:lnTo>
                  <a:lnTo>
                    <a:pt x="2713024" y="3057832"/>
                  </a:lnTo>
                  <a:lnTo>
                    <a:pt x="2690121" y="3100026"/>
                  </a:lnTo>
                  <a:lnTo>
                    <a:pt x="2659789" y="3136788"/>
                  </a:lnTo>
                  <a:lnTo>
                    <a:pt x="2623027" y="3167120"/>
                  </a:lnTo>
                  <a:lnTo>
                    <a:pt x="2580832" y="3190023"/>
                  </a:lnTo>
                  <a:lnTo>
                    <a:pt x="2534206" y="3204497"/>
                  </a:lnTo>
                  <a:lnTo>
                    <a:pt x="2484145" y="3209543"/>
                  </a:lnTo>
                </a:path>
                <a:path w="2981325" h="3209925">
                  <a:moveTo>
                    <a:pt x="496811" y="3209543"/>
                  </a:moveTo>
                  <a:lnTo>
                    <a:pt x="446750" y="3204497"/>
                  </a:lnTo>
                  <a:lnTo>
                    <a:pt x="400123" y="3190023"/>
                  </a:lnTo>
                  <a:lnTo>
                    <a:pt x="357929" y="3167120"/>
                  </a:lnTo>
                  <a:lnTo>
                    <a:pt x="321167" y="3136788"/>
                  </a:lnTo>
                  <a:lnTo>
                    <a:pt x="290835" y="3100026"/>
                  </a:lnTo>
                  <a:lnTo>
                    <a:pt x="267932" y="3057832"/>
                  </a:lnTo>
                  <a:lnTo>
                    <a:pt x="253458" y="3011205"/>
                  </a:lnTo>
                  <a:lnTo>
                    <a:pt x="248411" y="2961144"/>
                  </a:lnTo>
                  <a:lnTo>
                    <a:pt x="248411" y="1853171"/>
                  </a:lnTo>
                  <a:lnTo>
                    <a:pt x="243365" y="1803110"/>
                  </a:lnTo>
                  <a:lnTo>
                    <a:pt x="228891" y="1756483"/>
                  </a:lnTo>
                  <a:lnTo>
                    <a:pt x="205988" y="1714289"/>
                  </a:lnTo>
                  <a:lnTo>
                    <a:pt x="175655" y="1677527"/>
                  </a:lnTo>
                  <a:lnTo>
                    <a:pt x="138891" y="1647195"/>
                  </a:lnTo>
                  <a:lnTo>
                    <a:pt x="96694" y="1624292"/>
                  </a:lnTo>
                  <a:lnTo>
                    <a:pt x="50064" y="1609818"/>
                  </a:lnTo>
                  <a:lnTo>
                    <a:pt x="0" y="1604771"/>
                  </a:lnTo>
                  <a:lnTo>
                    <a:pt x="50064" y="1599725"/>
                  </a:lnTo>
                  <a:lnTo>
                    <a:pt x="96694" y="1585251"/>
                  </a:lnTo>
                  <a:lnTo>
                    <a:pt x="138891" y="1562348"/>
                  </a:lnTo>
                  <a:lnTo>
                    <a:pt x="175655" y="1532016"/>
                  </a:lnTo>
                  <a:lnTo>
                    <a:pt x="205988" y="1495254"/>
                  </a:lnTo>
                  <a:lnTo>
                    <a:pt x="228891" y="1453060"/>
                  </a:lnTo>
                  <a:lnTo>
                    <a:pt x="243365" y="1406433"/>
                  </a:lnTo>
                  <a:lnTo>
                    <a:pt x="248411" y="1356372"/>
                  </a:lnTo>
                  <a:lnTo>
                    <a:pt x="248411" y="248399"/>
                  </a:lnTo>
                  <a:lnTo>
                    <a:pt x="253458" y="198338"/>
                  </a:lnTo>
                  <a:lnTo>
                    <a:pt x="267932" y="151711"/>
                  </a:lnTo>
                  <a:lnTo>
                    <a:pt x="290835" y="109517"/>
                  </a:lnTo>
                  <a:lnTo>
                    <a:pt x="321167" y="72755"/>
                  </a:lnTo>
                  <a:lnTo>
                    <a:pt x="357929" y="42423"/>
                  </a:lnTo>
                  <a:lnTo>
                    <a:pt x="400123" y="19520"/>
                  </a:lnTo>
                  <a:lnTo>
                    <a:pt x="446750" y="5046"/>
                  </a:lnTo>
                  <a:lnTo>
                    <a:pt x="496811" y="0"/>
                  </a:lnTo>
                </a:path>
              </a:pathLst>
            </a:custGeom>
            <a:ln w="25400">
              <a:solidFill>
                <a:srgbClr val="C8C3D5"/>
              </a:solidFill>
            </a:ln>
          </p:spPr>
          <p:txBody>
            <a:bodyPr wrap="square" lIns="0" tIns="0" rIns="0" bIns="0" rtlCol="0"/>
            <a:lstStyle/>
            <a:p>
              <a:endParaRPr/>
            </a:p>
          </p:txBody>
        </p:sp>
        <p:sp>
          <p:nvSpPr>
            <p:cNvPr id="20" name="object 20"/>
            <p:cNvSpPr/>
            <p:nvPr/>
          </p:nvSpPr>
          <p:spPr>
            <a:xfrm>
              <a:off x="2733471" y="2433840"/>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E43E31"/>
            </a:solidFill>
          </p:spPr>
          <p:txBody>
            <a:bodyPr wrap="square" lIns="0" tIns="0" rIns="0" bIns="0" rtlCol="0"/>
            <a:lstStyle/>
            <a:p>
              <a:endParaRPr/>
            </a:p>
          </p:txBody>
        </p:sp>
        <p:sp>
          <p:nvSpPr>
            <p:cNvPr id="21" name="object 21"/>
            <p:cNvSpPr/>
            <p:nvPr/>
          </p:nvSpPr>
          <p:spPr>
            <a:xfrm>
              <a:off x="2733471" y="3134880"/>
              <a:ext cx="2764790" cy="611505"/>
            </a:xfrm>
            <a:custGeom>
              <a:avLst/>
              <a:gdLst/>
              <a:ahLst/>
              <a:cxnLst/>
              <a:rect l="l" t="t" r="r" b="b"/>
              <a:pathLst>
                <a:path w="2764790" h="611504">
                  <a:moveTo>
                    <a:pt x="2764383" y="0"/>
                  </a:moveTo>
                  <a:lnTo>
                    <a:pt x="1382191" y="0"/>
                  </a:lnTo>
                  <a:lnTo>
                    <a:pt x="0" y="0"/>
                  </a:lnTo>
                  <a:lnTo>
                    <a:pt x="0" y="611225"/>
                  </a:lnTo>
                  <a:lnTo>
                    <a:pt x="1382191" y="611225"/>
                  </a:lnTo>
                  <a:lnTo>
                    <a:pt x="2764383" y="611225"/>
                  </a:lnTo>
                  <a:lnTo>
                    <a:pt x="2764383" y="0"/>
                  </a:lnTo>
                  <a:close/>
                </a:path>
              </a:pathLst>
            </a:custGeom>
            <a:solidFill>
              <a:srgbClr val="DADADA"/>
            </a:solidFill>
          </p:spPr>
          <p:txBody>
            <a:bodyPr wrap="square" lIns="0" tIns="0" rIns="0" bIns="0" rtlCol="0"/>
            <a:lstStyle/>
            <a:p>
              <a:endParaRPr/>
            </a:p>
          </p:txBody>
        </p:sp>
        <p:sp>
          <p:nvSpPr>
            <p:cNvPr id="22" name="object 22"/>
            <p:cNvSpPr/>
            <p:nvPr/>
          </p:nvSpPr>
          <p:spPr>
            <a:xfrm>
              <a:off x="2733471" y="3746093"/>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C7C7C7"/>
            </a:solidFill>
          </p:spPr>
          <p:txBody>
            <a:bodyPr wrap="square" lIns="0" tIns="0" rIns="0" bIns="0" rtlCol="0"/>
            <a:lstStyle/>
            <a:p>
              <a:endParaRPr/>
            </a:p>
          </p:txBody>
        </p:sp>
        <p:sp>
          <p:nvSpPr>
            <p:cNvPr id="23" name="object 23"/>
            <p:cNvSpPr/>
            <p:nvPr/>
          </p:nvSpPr>
          <p:spPr>
            <a:xfrm>
              <a:off x="2733471" y="4447133"/>
              <a:ext cx="2764790" cy="701040"/>
            </a:xfrm>
            <a:custGeom>
              <a:avLst/>
              <a:gdLst/>
              <a:ahLst/>
              <a:cxnLst/>
              <a:rect l="l" t="t" r="r" b="b"/>
              <a:pathLst>
                <a:path w="2764790" h="701039">
                  <a:moveTo>
                    <a:pt x="2764383" y="0"/>
                  </a:moveTo>
                  <a:lnTo>
                    <a:pt x="1382191" y="0"/>
                  </a:lnTo>
                  <a:lnTo>
                    <a:pt x="0" y="0"/>
                  </a:lnTo>
                  <a:lnTo>
                    <a:pt x="0" y="701040"/>
                  </a:lnTo>
                  <a:lnTo>
                    <a:pt x="1382191" y="701040"/>
                  </a:lnTo>
                  <a:lnTo>
                    <a:pt x="2764383" y="701040"/>
                  </a:lnTo>
                  <a:lnTo>
                    <a:pt x="2764383" y="0"/>
                  </a:lnTo>
                  <a:close/>
                </a:path>
              </a:pathLst>
            </a:custGeom>
            <a:solidFill>
              <a:srgbClr val="BABABA"/>
            </a:solidFill>
          </p:spPr>
          <p:txBody>
            <a:bodyPr wrap="square" lIns="0" tIns="0" rIns="0" bIns="0" rtlCol="0"/>
            <a:lstStyle/>
            <a:p>
              <a:endParaRPr/>
            </a:p>
          </p:txBody>
        </p:sp>
        <p:sp>
          <p:nvSpPr>
            <p:cNvPr id="24" name="object 24"/>
            <p:cNvSpPr/>
            <p:nvPr/>
          </p:nvSpPr>
          <p:spPr>
            <a:xfrm>
              <a:off x="2733471" y="5148173"/>
              <a:ext cx="2764790" cy="829944"/>
            </a:xfrm>
            <a:custGeom>
              <a:avLst/>
              <a:gdLst/>
              <a:ahLst/>
              <a:cxnLst/>
              <a:rect l="l" t="t" r="r" b="b"/>
              <a:pathLst>
                <a:path w="2764790" h="829945">
                  <a:moveTo>
                    <a:pt x="2764383" y="0"/>
                  </a:moveTo>
                  <a:lnTo>
                    <a:pt x="1382191" y="0"/>
                  </a:lnTo>
                  <a:lnTo>
                    <a:pt x="0" y="0"/>
                  </a:lnTo>
                  <a:lnTo>
                    <a:pt x="0" y="829843"/>
                  </a:lnTo>
                  <a:lnTo>
                    <a:pt x="1382191" y="829843"/>
                  </a:lnTo>
                  <a:lnTo>
                    <a:pt x="2764383" y="829843"/>
                  </a:lnTo>
                  <a:lnTo>
                    <a:pt x="2764383" y="0"/>
                  </a:lnTo>
                  <a:close/>
                </a:path>
              </a:pathLst>
            </a:custGeom>
            <a:solidFill>
              <a:srgbClr val="AEAEAE"/>
            </a:solidFill>
          </p:spPr>
          <p:txBody>
            <a:bodyPr wrap="square" lIns="0" tIns="0" rIns="0" bIns="0" rtlCol="0"/>
            <a:lstStyle/>
            <a:p>
              <a:endParaRPr/>
            </a:p>
          </p:txBody>
        </p:sp>
        <p:sp>
          <p:nvSpPr>
            <p:cNvPr id="25" name="object 25"/>
            <p:cNvSpPr/>
            <p:nvPr/>
          </p:nvSpPr>
          <p:spPr>
            <a:xfrm>
              <a:off x="2733469" y="3134885"/>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26" name="object 26"/>
            <p:cNvSpPr/>
            <p:nvPr/>
          </p:nvSpPr>
          <p:spPr>
            <a:xfrm>
              <a:off x="2733469" y="3746094"/>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27" name="object 27"/>
            <p:cNvSpPr/>
            <p:nvPr/>
          </p:nvSpPr>
          <p:spPr>
            <a:xfrm>
              <a:off x="2733468" y="4447134"/>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sp>
          <p:nvSpPr>
            <p:cNvPr id="28" name="object 28"/>
            <p:cNvSpPr/>
            <p:nvPr/>
          </p:nvSpPr>
          <p:spPr>
            <a:xfrm>
              <a:off x="2733468" y="5148174"/>
              <a:ext cx="2764790" cy="0"/>
            </a:xfrm>
            <a:custGeom>
              <a:avLst/>
              <a:gdLst/>
              <a:ahLst/>
              <a:cxnLst/>
              <a:rect l="l" t="t" r="r" b="b"/>
              <a:pathLst>
                <a:path w="2764790">
                  <a:moveTo>
                    <a:pt x="0" y="0"/>
                  </a:moveTo>
                  <a:lnTo>
                    <a:pt x="2764383" y="0"/>
                  </a:lnTo>
                </a:path>
              </a:pathLst>
            </a:custGeom>
            <a:ln w="12700">
              <a:solidFill>
                <a:srgbClr val="FFFFFF"/>
              </a:solidFill>
            </a:ln>
          </p:spPr>
          <p:txBody>
            <a:bodyPr wrap="square" lIns="0" tIns="0" rIns="0" bIns="0" rtlCol="0"/>
            <a:lstStyle/>
            <a:p>
              <a:endParaRPr/>
            </a:p>
          </p:txBody>
        </p:sp>
      </p:grpSp>
      <p:sp>
        <p:nvSpPr>
          <p:cNvPr id="29" name="object 29"/>
          <p:cNvSpPr txBox="1"/>
          <p:nvPr/>
        </p:nvSpPr>
        <p:spPr>
          <a:xfrm>
            <a:off x="2812210" y="2675649"/>
            <a:ext cx="94869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Segoe UI"/>
                <a:cs typeface="Segoe UI"/>
              </a:rPr>
              <a:t>Study</a:t>
            </a:r>
            <a:r>
              <a:rPr sz="1200" b="1" spc="-65" dirty="0">
                <a:solidFill>
                  <a:srgbClr val="FFFFFF"/>
                </a:solidFill>
                <a:latin typeface="Segoe UI"/>
                <a:cs typeface="Segoe UI"/>
              </a:rPr>
              <a:t> </a:t>
            </a:r>
            <a:r>
              <a:rPr sz="1200" b="1" spc="-10" dirty="0">
                <a:solidFill>
                  <a:srgbClr val="FFFFFF"/>
                </a:solidFill>
                <a:latin typeface="Segoe UI"/>
                <a:cs typeface="Segoe UI"/>
              </a:rPr>
              <a:t>design</a:t>
            </a:r>
            <a:endParaRPr sz="1200">
              <a:latin typeface="Segoe UI"/>
              <a:cs typeface="Segoe UI"/>
            </a:endParaRPr>
          </a:p>
        </p:txBody>
      </p:sp>
      <p:sp>
        <p:nvSpPr>
          <p:cNvPr id="30" name="object 30"/>
          <p:cNvSpPr txBox="1"/>
          <p:nvPr/>
        </p:nvSpPr>
        <p:spPr>
          <a:xfrm>
            <a:off x="4220691" y="2492769"/>
            <a:ext cx="1170305" cy="574040"/>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FFFFFF"/>
                </a:solidFill>
                <a:latin typeface="Segoe UI"/>
                <a:cs typeface="Segoe UI"/>
              </a:rPr>
              <a:t>Initial</a:t>
            </a:r>
            <a:r>
              <a:rPr sz="1200" spc="-20" dirty="0">
                <a:solidFill>
                  <a:srgbClr val="FFFFFF"/>
                </a:solidFill>
                <a:latin typeface="Segoe UI"/>
                <a:cs typeface="Segoe UI"/>
              </a:rPr>
              <a:t> </a:t>
            </a:r>
            <a:r>
              <a:rPr sz="1200" spc="-10" dirty="0">
                <a:solidFill>
                  <a:srgbClr val="FFFFFF"/>
                </a:solidFill>
                <a:latin typeface="Segoe UI"/>
                <a:cs typeface="Segoe UI"/>
              </a:rPr>
              <a:t>confidence </a:t>
            </a:r>
            <a:r>
              <a:rPr sz="1200" dirty="0">
                <a:solidFill>
                  <a:srgbClr val="FFFFFF"/>
                </a:solidFill>
                <a:latin typeface="Segoe UI"/>
                <a:cs typeface="Segoe UI"/>
              </a:rPr>
              <a:t>in</a:t>
            </a:r>
            <a:r>
              <a:rPr sz="1200" spc="-30" dirty="0">
                <a:solidFill>
                  <a:srgbClr val="FFFFFF"/>
                </a:solidFill>
                <a:latin typeface="Segoe UI"/>
                <a:cs typeface="Segoe UI"/>
              </a:rPr>
              <a:t> </a:t>
            </a:r>
            <a:r>
              <a:rPr sz="1200" dirty="0">
                <a:solidFill>
                  <a:srgbClr val="FFFFFF"/>
                </a:solidFill>
                <a:latin typeface="Segoe UI"/>
                <a:cs typeface="Segoe UI"/>
              </a:rPr>
              <a:t>an</a:t>
            </a:r>
            <a:r>
              <a:rPr sz="1200" spc="-15" dirty="0">
                <a:solidFill>
                  <a:srgbClr val="FFFFFF"/>
                </a:solidFill>
                <a:latin typeface="Segoe UI"/>
                <a:cs typeface="Segoe UI"/>
              </a:rPr>
              <a:t> </a:t>
            </a:r>
            <a:r>
              <a:rPr sz="1200" dirty="0">
                <a:solidFill>
                  <a:srgbClr val="FFFFFF"/>
                </a:solidFill>
                <a:latin typeface="Segoe UI"/>
                <a:cs typeface="Segoe UI"/>
              </a:rPr>
              <a:t>estimate</a:t>
            </a:r>
            <a:r>
              <a:rPr sz="1200" spc="5" dirty="0">
                <a:solidFill>
                  <a:srgbClr val="FFFFFF"/>
                </a:solidFill>
                <a:latin typeface="Segoe UI"/>
                <a:cs typeface="Segoe UI"/>
              </a:rPr>
              <a:t> </a:t>
            </a:r>
            <a:r>
              <a:rPr sz="1200" spc="-25" dirty="0">
                <a:solidFill>
                  <a:srgbClr val="FFFFFF"/>
                </a:solidFill>
                <a:latin typeface="Segoe UI"/>
                <a:cs typeface="Segoe UI"/>
              </a:rPr>
              <a:t>of </a:t>
            </a:r>
            <a:r>
              <a:rPr sz="1200" spc="-10" dirty="0">
                <a:solidFill>
                  <a:srgbClr val="FFFFFF"/>
                </a:solidFill>
                <a:latin typeface="Segoe UI"/>
                <a:cs typeface="Segoe UI"/>
              </a:rPr>
              <a:t>effect</a:t>
            </a:r>
            <a:endParaRPr sz="1200">
              <a:latin typeface="Segoe UI"/>
              <a:cs typeface="Segoe UI"/>
            </a:endParaRPr>
          </a:p>
        </p:txBody>
      </p:sp>
      <p:sp>
        <p:nvSpPr>
          <p:cNvPr id="31" name="object 31"/>
          <p:cNvSpPr txBox="1"/>
          <p:nvPr/>
        </p:nvSpPr>
        <p:spPr>
          <a:xfrm>
            <a:off x="2812210" y="3240292"/>
            <a:ext cx="918844"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rgbClr val="808080"/>
                </a:solidFill>
                <a:latin typeface="Segoe UI"/>
                <a:cs typeface="Segoe UI"/>
              </a:rPr>
              <a:t>Randomized </a:t>
            </a:r>
            <a:r>
              <a:rPr sz="1200" b="1" dirty="0">
                <a:solidFill>
                  <a:srgbClr val="808080"/>
                </a:solidFill>
                <a:latin typeface="Segoe UI"/>
                <a:cs typeface="Segoe UI"/>
              </a:rPr>
              <a:t>trials</a:t>
            </a:r>
            <a:r>
              <a:rPr sz="1200" b="1" spc="-20" dirty="0">
                <a:solidFill>
                  <a:srgbClr val="808080"/>
                </a:solidFill>
                <a:latin typeface="Segoe UI"/>
                <a:cs typeface="Segoe UI"/>
              </a:rPr>
              <a:t> </a:t>
            </a:r>
            <a:r>
              <a:rPr sz="1200" b="1" spc="-50" dirty="0">
                <a:solidFill>
                  <a:srgbClr val="808080"/>
                </a:solidFill>
                <a:latin typeface="Segoe UI"/>
                <a:cs typeface="Segoe UI"/>
              </a:rPr>
              <a:t>►</a:t>
            </a:r>
            <a:endParaRPr sz="1200">
              <a:latin typeface="Segoe UI"/>
              <a:cs typeface="Segoe UI"/>
            </a:endParaRPr>
          </a:p>
        </p:txBody>
      </p:sp>
      <p:sp>
        <p:nvSpPr>
          <p:cNvPr id="32" name="object 32"/>
          <p:cNvSpPr txBox="1"/>
          <p:nvPr/>
        </p:nvSpPr>
        <p:spPr>
          <a:xfrm>
            <a:off x="4412715" y="3240292"/>
            <a:ext cx="786765" cy="391160"/>
          </a:xfrm>
          <a:prstGeom prst="rect">
            <a:avLst/>
          </a:prstGeom>
        </p:spPr>
        <p:txBody>
          <a:bodyPr vert="horz" wrap="square" lIns="0" tIns="12700" rIns="0" bIns="0" rtlCol="0">
            <a:spAutoFit/>
          </a:bodyPr>
          <a:lstStyle/>
          <a:p>
            <a:pPr marL="12700" marR="5080" indent="219075">
              <a:lnSpc>
                <a:spcPct val="100000"/>
              </a:lnSpc>
              <a:spcBef>
                <a:spcPts val="100"/>
              </a:spcBef>
            </a:pPr>
            <a:r>
              <a:rPr sz="1200" spc="-20" dirty="0">
                <a:solidFill>
                  <a:srgbClr val="E43E31"/>
                </a:solidFill>
                <a:latin typeface="Segoe UI"/>
                <a:cs typeface="Segoe UI"/>
              </a:rPr>
              <a:t>High </a:t>
            </a:r>
            <a:r>
              <a:rPr sz="1200" spc="-10" dirty="0">
                <a:solidFill>
                  <a:srgbClr val="E43E31"/>
                </a:solidFill>
                <a:latin typeface="Segoe UI"/>
                <a:cs typeface="Segoe UI"/>
              </a:rPr>
              <a:t>Confidence</a:t>
            </a:r>
            <a:endParaRPr sz="1200">
              <a:latin typeface="Segoe UI"/>
              <a:cs typeface="Segoe UI"/>
            </a:endParaRPr>
          </a:p>
        </p:txBody>
      </p:sp>
      <p:sp>
        <p:nvSpPr>
          <p:cNvPr id="33" name="object 33"/>
          <p:cNvSpPr txBox="1"/>
          <p:nvPr/>
        </p:nvSpPr>
        <p:spPr>
          <a:xfrm>
            <a:off x="2812210" y="4597413"/>
            <a:ext cx="1028065" cy="391160"/>
          </a:xfrm>
          <a:prstGeom prst="rect">
            <a:avLst/>
          </a:prstGeom>
        </p:spPr>
        <p:txBody>
          <a:bodyPr vert="horz" wrap="square" lIns="0" tIns="12700" rIns="0" bIns="0" rtlCol="0">
            <a:spAutoFit/>
          </a:bodyPr>
          <a:lstStyle/>
          <a:p>
            <a:pPr marL="12700" marR="5080">
              <a:lnSpc>
                <a:spcPct val="100000"/>
              </a:lnSpc>
              <a:spcBef>
                <a:spcPts val="100"/>
              </a:spcBef>
            </a:pPr>
            <a:r>
              <a:rPr sz="1200" b="1" spc="-10" dirty="0">
                <a:solidFill>
                  <a:srgbClr val="808080"/>
                </a:solidFill>
                <a:latin typeface="Segoe UI"/>
                <a:cs typeface="Segoe UI"/>
              </a:rPr>
              <a:t>Observational </a:t>
            </a:r>
            <a:r>
              <a:rPr sz="1200" b="1" dirty="0">
                <a:solidFill>
                  <a:srgbClr val="808080"/>
                </a:solidFill>
                <a:latin typeface="Segoe UI"/>
                <a:cs typeface="Segoe UI"/>
              </a:rPr>
              <a:t>studies</a:t>
            </a:r>
            <a:r>
              <a:rPr sz="1200" b="1" spc="285" dirty="0">
                <a:solidFill>
                  <a:srgbClr val="808080"/>
                </a:solidFill>
                <a:latin typeface="Segoe UI"/>
                <a:cs typeface="Segoe UI"/>
              </a:rPr>
              <a:t> </a:t>
            </a:r>
            <a:r>
              <a:rPr sz="1200" b="1" spc="-50" dirty="0">
                <a:solidFill>
                  <a:srgbClr val="808080"/>
                </a:solidFill>
                <a:latin typeface="Segoe UI"/>
                <a:cs typeface="Segoe UI"/>
              </a:rPr>
              <a:t>►</a:t>
            </a:r>
            <a:endParaRPr sz="1200">
              <a:latin typeface="Segoe UI"/>
              <a:cs typeface="Segoe UI"/>
            </a:endParaRPr>
          </a:p>
        </p:txBody>
      </p:sp>
      <p:sp>
        <p:nvSpPr>
          <p:cNvPr id="34" name="object 34"/>
          <p:cNvSpPr txBox="1"/>
          <p:nvPr/>
        </p:nvSpPr>
        <p:spPr>
          <a:xfrm>
            <a:off x="4269459" y="4688854"/>
            <a:ext cx="10731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08080"/>
                </a:solidFill>
                <a:latin typeface="Segoe UI"/>
                <a:cs typeface="Segoe UI"/>
              </a:rPr>
              <a:t>Low</a:t>
            </a:r>
            <a:r>
              <a:rPr sz="1200" spc="-30" dirty="0">
                <a:solidFill>
                  <a:srgbClr val="808080"/>
                </a:solidFill>
                <a:latin typeface="Segoe UI"/>
                <a:cs typeface="Segoe UI"/>
              </a:rPr>
              <a:t> </a:t>
            </a:r>
            <a:r>
              <a:rPr sz="1200" spc="-10" dirty="0">
                <a:solidFill>
                  <a:srgbClr val="808080"/>
                </a:solidFill>
                <a:latin typeface="Segoe UI"/>
                <a:cs typeface="Segoe UI"/>
              </a:rPr>
              <a:t>confidence</a:t>
            </a:r>
            <a:endParaRPr sz="1200">
              <a:latin typeface="Segoe UI"/>
              <a:cs typeface="Segoe UI"/>
            </a:endParaRPr>
          </a:p>
        </p:txBody>
      </p:sp>
      <p:grpSp>
        <p:nvGrpSpPr>
          <p:cNvPr id="35" name="object 35"/>
          <p:cNvGrpSpPr/>
          <p:nvPr/>
        </p:nvGrpSpPr>
        <p:grpSpPr>
          <a:xfrm>
            <a:off x="9152468" y="2433840"/>
            <a:ext cx="2764790" cy="3505200"/>
            <a:chOff x="9152468" y="2433840"/>
            <a:chExt cx="2764790" cy="3505200"/>
          </a:xfrm>
        </p:grpSpPr>
        <p:sp>
          <p:nvSpPr>
            <p:cNvPr id="36" name="object 36"/>
            <p:cNvSpPr/>
            <p:nvPr/>
          </p:nvSpPr>
          <p:spPr>
            <a:xfrm>
              <a:off x="9152471" y="24338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E43E31"/>
            </a:solidFill>
          </p:spPr>
          <p:txBody>
            <a:bodyPr wrap="square" lIns="0" tIns="0" rIns="0" bIns="0" rtlCol="0"/>
            <a:lstStyle/>
            <a:p>
              <a:endParaRPr/>
            </a:p>
          </p:txBody>
        </p:sp>
        <p:sp>
          <p:nvSpPr>
            <p:cNvPr id="37" name="object 37"/>
            <p:cNvSpPr/>
            <p:nvPr/>
          </p:nvSpPr>
          <p:spPr>
            <a:xfrm>
              <a:off x="9152471" y="3160141"/>
              <a:ext cx="2764790" cy="600075"/>
            </a:xfrm>
            <a:custGeom>
              <a:avLst/>
              <a:gdLst/>
              <a:ahLst/>
              <a:cxnLst/>
              <a:rect l="l" t="t" r="r" b="b"/>
              <a:pathLst>
                <a:path w="2764790" h="600075">
                  <a:moveTo>
                    <a:pt x="2764383" y="0"/>
                  </a:moveTo>
                  <a:lnTo>
                    <a:pt x="0" y="0"/>
                  </a:lnTo>
                  <a:lnTo>
                    <a:pt x="0" y="599986"/>
                  </a:lnTo>
                  <a:lnTo>
                    <a:pt x="2764383" y="599986"/>
                  </a:lnTo>
                  <a:lnTo>
                    <a:pt x="2764383" y="0"/>
                  </a:lnTo>
                  <a:close/>
                </a:path>
              </a:pathLst>
            </a:custGeom>
            <a:solidFill>
              <a:srgbClr val="DADADA"/>
            </a:solidFill>
          </p:spPr>
          <p:txBody>
            <a:bodyPr wrap="square" lIns="0" tIns="0" rIns="0" bIns="0" rtlCol="0"/>
            <a:lstStyle/>
            <a:p>
              <a:endParaRPr/>
            </a:p>
          </p:txBody>
        </p:sp>
        <p:sp>
          <p:nvSpPr>
            <p:cNvPr id="38" name="object 38"/>
            <p:cNvSpPr/>
            <p:nvPr/>
          </p:nvSpPr>
          <p:spPr>
            <a:xfrm>
              <a:off x="9152471" y="3760127"/>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C7C7C7"/>
            </a:solidFill>
          </p:spPr>
          <p:txBody>
            <a:bodyPr wrap="square" lIns="0" tIns="0" rIns="0" bIns="0" rtlCol="0"/>
            <a:lstStyle/>
            <a:p>
              <a:endParaRPr/>
            </a:p>
          </p:txBody>
        </p:sp>
        <p:sp>
          <p:nvSpPr>
            <p:cNvPr id="39" name="object 39"/>
            <p:cNvSpPr/>
            <p:nvPr/>
          </p:nvSpPr>
          <p:spPr>
            <a:xfrm>
              <a:off x="9152471" y="44864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BABABA"/>
            </a:solidFill>
          </p:spPr>
          <p:txBody>
            <a:bodyPr wrap="square" lIns="0" tIns="0" rIns="0" bIns="0" rtlCol="0"/>
            <a:lstStyle/>
            <a:p>
              <a:endParaRPr/>
            </a:p>
          </p:txBody>
        </p:sp>
        <p:sp>
          <p:nvSpPr>
            <p:cNvPr id="40" name="object 40"/>
            <p:cNvSpPr/>
            <p:nvPr/>
          </p:nvSpPr>
          <p:spPr>
            <a:xfrm>
              <a:off x="9152471" y="5212740"/>
              <a:ext cx="2764790" cy="726440"/>
            </a:xfrm>
            <a:custGeom>
              <a:avLst/>
              <a:gdLst/>
              <a:ahLst/>
              <a:cxnLst/>
              <a:rect l="l" t="t" r="r" b="b"/>
              <a:pathLst>
                <a:path w="2764790" h="726439">
                  <a:moveTo>
                    <a:pt x="2764383" y="0"/>
                  </a:moveTo>
                  <a:lnTo>
                    <a:pt x="0" y="0"/>
                  </a:lnTo>
                  <a:lnTo>
                    <a:pt x="0" y="726300"/>
                  </a:lnTo>
                  <a:lnTo>
                    <a:pt x="2764383" y="726300"/>
                  </a:lnTo>
                  <a:lnTo>
                    <a:pt x="2764383" y="0"/>
                  </a:lnTo>
                  <a:close/>
                </a:path>
              </a:pathLst>
            </a:custGeom>
            <a:solidFill>
              <a:srgbClr val="AEAEAE"/>
            </a:solidFill>
          </p:spPr>
          <p:txBody>
            <a:bodyPr wrap="square" lIns="0" tIns="0" rIns="0" bIns="0" rtlCol="0"/>
            <a:lstStyle/>
            <a:p>
              <a:endParaRPr/>
            </a:p>
          </p:txBody>
        </p:sp>
        <p:sp>
          <p:nvSpPr>
            <p:cNvPr id="41" name="object 41"/>
            <p:cNvSpPr/>
            <p:nvPr/>
          </p:nvSpPr>
          <p:spPr>
            <a:xfrm>
              <a:off x="9152458" y="3153803"/>
              <a:ext cx="2764790" cy="2065655"/>
            </a:xfrm>
            <a:custGeom>
              <a:avLst/>
              <a:gdLst/>
              <a:ahLst/>
              <a:cxnLst/>
              <a:rect l="l" t="t" r="r" b="b"/>
              <a:pathLst>
                <a:path w="2764790" h="2065654">
                  <a:moveTo>
                    <a:pt x="2764383" y="2052586"/>
                  </a:moveTo>
                  <a:lnTo>
                    <a:pt x="0" y="2052586"/>
                  </a:lnTo>
                  <a:lnTo>
                    <a:pt x="0" y="2065286"/>
                  </a:lnTo>
                  <a:lnTo>
                    <a:pt x="2764383" y="2065286"/>
                  </a:lnTo>
                  <a:lnTo>
                    <a:pt x="2764383" y="2052586"/>
                  </a:lnTo>
                  <a:close/>
                </a:path>
                <a:path w="2764790" h="2065654">
                  <a:moveTo>
                    <a:pt x="2764383" y="1326286"/>
                  </a:moveTo>
                  <a:lnTo>
                    <a:pt x="0" y="1326286"/>
                  </a:lnTo>
                  <a:lnTo>
                    <a:pt x="0" y="1338986"/>
                  </a:lnTo>
                  <a:lnTo>
                    <a:pt x="2764383" y="1338986"/>
                  </a:lnTo>
                  <a:lnTo>
                    <a:pt x="2764383" y="1326286"/>
                  </a:lnTo>
                  <a:close/>
                </a:path>
                <a:path w="2764790" h="2065654">
                  <a:moveTo>
                    <a:pt x="2764383" y="599986"/>
                  </a:moveTo>
                  <a:lnTo>
                    <a:pt x="0" y="599986"/>
                  </a:lnTo>
                  <a:lnTo>
                    <a:pt x="0" y="612686"/>
                  </a:lnTo>
                  <a:lnTo>
                    <a:pt x="2764383" y="612686"/>
                  </a:lnTo>
                  <a:lnTo>
                    <a:pt x="2764383" y="599986"/>
                  </a:lnTo>
                  <a:close/>
                </a:path>
                <a:path w="2764790" h="2065654">
                  <a:moveTo>
                    <a:pt x="2764396" y="0"/>
                  </a:moveTo>
                  <a:lnTo>
                    <a:pt x="12" y="0"/>
                  </a:lnTo>
                  <a:lnTo>
                    <a:pt x="12" y="12700"/>
                  </a:lnTo>
                  <a:lnTo>
                    <a:pt x="2764396" y="12700"/>
                  </a:lnTo>
                  <a:lnTo>
                    <a:pt x="2764396" y="0"/>
                  </a:lnTo>
                  <a:close/>
                </a:path>
              </a:pathLst>
            </a:custGeom>
            <a:solidFill>
              <a:srgbClr val="FFFFFF"/>
            </a:solidFill>
          </p:spPr>
          <p:txBody>
            <a:bodyPr wrap="square" lIns="0" tIns="0" rIns="0" bIns="0" rtlCol="0"/>
            <a:lstStyle/>
            <a:p>
              <a:endParaRPr/>
            </a:p>
          </p:txBody>
        </p:sp>
      </p:grpSp>
      <p:sp>
        <p:nvSpPr>
          <p:cNvPr id="42" name="object 42"/>
          <p:cNvSpPr txBox="1"/>
          <p:nvPr/>
        </p:nvSpPr>
        <p:spPr>
          <a:xfrm>
            <a:off x="9272476" y="2596839"/>
            <a:ext cx="2524760" cy="391160"/>
          </a:xfrm>
          <a:prstGeom prst="rect">
            <a:avLst/>
          </a:prstGeom>
        </p:spPr>
        <p:txBody>
          <a:bodyPr vert="horz" wrap="square" lIns="0" tIns="12700" rIns="0" bIns="0" rtlCol="0">
            <a:spAutoFit/>
          </a:bodyPr>
          <a:lstStyle/>
          <a:p>
            <a:pPr marL="288290" marR="5080" indent="-276225">
              <a:lnSpc>
                <a:spcPct val="100000"/>
              </a:lnSpc>
              <a:spcBef>
                <a:spcPts val="100"/>
              </a:spcBef>
            </a:pPr>
            <a:r>
              <a:rPr sz="1200" b="1" dirty="0">
                <a:solidFill>
                  <a:srgbClr val="FFFFFF"/>
                </a:solidFill>
                <a:latin typeface="Segoe UI"/>
                <a:cs typeface="Segoe UI"/>
              </a:rPr>
              <a:t>Confidence</a:t>
            </a:r>
            <a:r>
              <a:rPr sz="1200" b="1" spc="-5" dirty="0">
                <a:solidFill>
                  <a:srgbClr val="FFFFFF"/>
                </a:solidFill>
                <a:latin typeface="Segoe UI"/>
                <a:cs typeface="Segoe UI"/>
              </a:rPr>
              <a:t> </a:t>
            </a:r>
            <a:r>
              <a:rPr sz="1200" b="1" dirty="0">
                <a:solidFill>
                  <a:srgbClr val="FFFFFF"/>
                </a:solidFill>
                <a:latin typeface="Segoe UI"/>
                <a:cs typeface="Segoe UI"/>
              </a:rPr>
              <a:t>in</a:t>
            </a:r>
            <a:r>
              <a:rPr sz="1200" b="1" spc="-20" dirty="0">
                <a:solidFill>
                  <a:srgbClr val="FFFFFF"/>
                </a:solidFill>
                <a:latin typeface="Segoe UI"/>
                <a:cs typeface="Segoe UI"/>
              </a:rPr>
              <a:t> </a:t>
            </a:r>
            <a:r>
              <a:rPr sz="1200" b="1" dirty="0">
                <a:solidFill>
                  <a:srgbClr val="FFFFFF"/>
                </a:solidFill>
                <a:latin typeface="Segoe UI"/>
                <a:cs typeface="Segoe UI"/>
              </a:rPr>
              <a:t>an</a:t>
            </a:r>
            <a:r>
              <a:rPr sz="1200" b="1" spc="-20" dirty="0">
                <a:solidFill>
                  <a:srgbClr val="FFFFFF"/>
                </a:solidFill>
                <a:latin typeface="Segoe UI"/>
                <a:cs typeface="Segoe UI"/>
              </a:rPr>
              <a:t> </a:t>
            </a:r>
            <a:r>
              <a:rPr sz="1200" b="1" dirty="0">
                <a:solidFill>
                  <a:srgbClr val="FFFFFF"/>
                </a:solidFill>
                <a:latin typeface="Segoe UI"/>
                <a:cs typeface="Segoe UI"/>
              </a:rPr>
              <a:t>estimate</a:t>
            </a:r>
            <a:r>
              <a:rPr sz="1200" b="1" spc="-45" dirty="0">
                <a:solidFill>
                  <a:srgbClr val="FFFFFF"/>
                </a:solidFill>
                <a:latin typeface="Segoe UI"/>
                <a:cs typeface="Segoe UI"/>
              </a:rPr>
              <a:t> </a:t>
            </a:r>
            <a:r>
              <a:rPr sz="1200" b="1" dirty="0">
                <a:solidFill>
                  <a:srgbClr val="FFFFFF"/>
                </a:solidFill>
                <a:latin typeface="Segoe UI"/>
                <a:cs typeface="Segoe UI"/>
              </a:rPr>
              <a:t>of</a:t>
            </a:r>
            <a:r>
              <a:rPr sz="1200" b="1" spc="-15"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across</a:t>
            </a:r>
            <a:r>
              <a:rPr sz="1200" b="1" spc="-30" dirty="0">
                <a:solidFill>
                  <a:srgbClr val="FFFFFF"/>
                </a:solidFill>
                <a:latin typeface="Segoe UI"/>
                <a:cs typeface="Segoe UI"/>
              </a:rPr>
              <a:t> </a:t>
            </a:r>
            <a:r>
              <a:rPr sz="1200" b="1" dirty="0">
                <a:solidFill>
                  <a:srgbClr val="FFFFFF"/>
                </a:solidFill>
                <a:latin typeface="Segoe UI"/>
                <a:cs typeface="Segoe UI"/>
              </a:rPr>
              <a:t>these</a:t>
            </a:r>
            <a:r>
              <a:rPr sz="1200" b="1" spc="-20" dirty="0">
                <a:solidFill>
                  <a:srgbClr val="FFFFFF"/>
                </a:solidFill>
                <a:latin typeface="Segoe UI"/>
                <a:cs typeface="Segoe UI"/>
              </a:rPr>
              <a:t> </a:t>
            </a:r>
            <a:r>
              <a:rPr sz="1200" b="1" spc="-10" dirty="0">
                <a:solidFill>
                  <a:srgbClr val="FFFFFF"/>
                </a:solidFill>
                <a:latin typeface="Segoe UI"/>
                <a:cs typeface="Segoe UI"/>
              </a:rPr>
              <a:t>considerations</a:t>
            </a:r>
            <a:endParaRPr sz="1200">
              <a:latin typeface="Segoe UI"/>
              <a:cs typeface="Segoe UI"/>
            </a:endParaRPr>
          </a:p>
        </p:txBody>
      </p:sp>
      <p:sp>
        <p:nvSpPr>
          <p:cNvPr id="43" name="object 43"/>
          <p:cNvSpPr txBox="1"/>
          <p:nvPr/>
        </p:nvSpPr>
        <p:spPr>
          <a:xfrm>
            <a:off x="10214307" y="3198972"/>
            <a:ext cx="641350" cy="511175"/>
          </a:xfrm>
          <a:prstGeom prst="rect">
            <a:avLst/>
          </a:prstGeom>
        </p:spPr>
        <p:txBody>
          <a:bodyPr vert="horz" wrap="square" lIns="0" tIns="12700" rIns="0" bIns="0" rtlCol="0">
            <a:spAutoFit/>
          </a:bodyPr>
          <a:lstStyle/>
          <a:p>
            <a:pPr algn="ctr">
              <a:lnSpc>
                <a:spcPts val="1430"/>
              </a:lnSpc>
              <a:spcBef>
                <a:spcPts val="100"/>
              </a:spcBef>
            </a:pPr>
            <a:r>
              <a:rPr sz="1200" b="1" spc="-20" dirty="0">
                <a:solidFill>
                  <a:srgbClr val="808080"/>
                </a:solidFill>
                <a:latin typeface="Segoe UI"/>
                <a:cs typeface="Segoe UI"/>
              </a:rPr>
              <a:t>High</a:t>
            </a:r>
            <a:endParaRPr sz="1200">
              <a:latin typeface="Segoe UI"/>
              <a:cs typeface="Segoe UI"/>
            </a:endParaRPr>
          </a:p>
          <a:p>
            <a:pPr algn="ctr">
              <a:lnSpc>
                <a:spcPts val="2390"/>
              </a:lnSpc>
            </a:pPr>
            <a:r>
              <a:rPr sz="2000" spc="-20" dirty="0">
                <a:solidFill>
                  <a:srgbClr val="E43E31"/>
                </a:solidFill>
                <a:latin typeface="Segoe UI"/>
                <a:cs typeface="Segoe UI"/>
              </a:rPr>
              <a:t>●●●●</a:t>
            </a:r>
            <a:endParaRPr sz="2000">
              <a:latin typeface="Segoe UI"/>
              <a:cs typeface="Segoe UI"/>
            </a:endParaRPr>
          </a:p>
        </p:txBody>
      </p:sp>
      <p:sp>
        <p:nvSpPr>
          <p:cNvPr id="44" name="object 44"/>
          <p:cNvSpPr txBox="1"/>
          <p:nvPr/>
        </p:nvSpPr>
        <p:spPr>
          <a:xfrm>
            <a:off x="10171637" y="3862170"/>
            <a:ext cx="727075" cy="511175"/>
          </a:xfrm>
          <a:prstGeom prst="rect">
            <a:avLst/>
          </a:prstGeom>
        </p:spPr>
        <p:txBody>
          <a:bodyPr vert="horz" wrap="square" lIns="0" tIns="12700" rIns="0" bIns="0" rtlCol="0">
            <a:spAutoFit/>
          </a:bodyPr>
          <a:lstStyle/>
          <a:p>
            <a:pPr marL="12700">
              <a:lnSpc>
                <a:spcPts val="1430"/>
              </a:lnSpc>
              <a:spcBef>
                <a:spcPts val="100"/>
              </a:spcBef>
            </a:pPr>
            <a:r>
              <a:rPr sz="1200" b="1" spc="-10" dirty="0">
                <a:solidFill>
                  <a:srgbClr val="808080"/>
                </a:solidFill>
                <a:latin typeface="Segoe UI"/>
                <a:cs typeface="Segoe UI"/>
              </a:rPr>
              <a:t>Moderate</a:t>
            </a:r>
            <a:endParaRPr sz="1200">
              <a:latin typeface="Segoe UI"/>
              <a:cs typeface="Segoe UI"/>
            </a:endParaRPr>
          </a:p>
          <a:p>
            <a:pPr marL="55244">
              <a:lnSpc>
                <a:spcPts val="2390"/>
              </a:lnSpc>
            </a:pPr>
            <a:r>
              <a:rPr sz="2000" spc="-20" dirty="0">
                <a:solidFill>
                  <a:srgbClr val="E43E31"/>
                </a:solidFill>
                <a:latin typeface="Segoe UI"/>
                <a:cs typeface="Segoe UI"/>
              </a:rPr>
              <a:t>●●●</a:t>
            </a:r>
            <a:r>
              <a:rPr sz="2000" spc="-20" dirty="0">
                <a:solidFill>
                  <a:srgbClr val="C0C0C0"/>
                </a:solidFill>
                <a:latin typeface="Segoe UI"/>
                <a:cs typeface="Segoe UI"/>
              </a:rPr>
              <a:t>●</a:t>
            </a:r>
            <a:endParaRPr sz="2000">
              <a:latin typeface="Segoe UI"/>
              <a:cs typeface="Segoe UI"/>
            </a:endParaRPr>
          </a:p>
        </p:txBody>
      </p:sp>
      <p:sp>
        <p:nvSpPr>
          <p:cNvPr id="45" name="object 45"/>
          <p:cNvSpPr txBox="1"/>
          <p:nvPr/>
        </p:nvSpPr>
        <p:spPr>
          <a:xfrm>
            <a:off x="10214307" y="4588473"/>
            <a:ext cx="641350" cy="511175"/>
          </a:xfrm>
          <a:prstGeom prst="rect">
            <a:avLst/>
          </a:prstGeom>
        </p:spPr>
        <p:txBody>
          <a:bodyPr vert="horz" wrap="square" lIns="0" tIns="12700" rIns="0" bIns="0" rtlCol="0">
            <a:spAutoFit/>
          </a:bodyPr>
          <a:lstStyle/>
          <a:p>
            <a:pPr algn="ctr">
              <a:lnSpc>
                <a:spcPts val="1430"/>
              </a:lnSpc>
              <a:spcBef>
                <a:spcPts val="100"/>
              </a:spcBef>
            </a:pPr>
            <a:r>
              <a:rPr sz="1200" b="1" spc="-25" dirty="0">
                <a:solidFill>
                  <a:srgbClr val="808080"/>
                </a:solidFill>
                <a:latin typeface="Segoe UI"/>
                <a:cs typeface="Segoe UI"/>
              </a:rPr>
              <a:t>Low</a:t>
            </a:r>
            <a:endParaRPr sz="1200">
              <a:latin typeface="Segoe UI"/>
              <a:cs typeface="Segoe UI"/>
            </a:endParaRPr>
          </a:p>
          <a:p>
            <a:pPr algn="ctr">
              <a:lnSpc>
                <a:spcPts val="2390"/>
              </a:lnSpc>
            </a:pPr>
            <a:r>
              <a:rPr sz="2000" spc="-20" dirty="0">
                <a:solidFill>
                  <a:srgbClr val="E43E31"/>
                </a:solidFill>
                <a:latin typeface="Segoe UI"/>
                <a:cs typeface="Segoe UI"/>
              </a:rPr>
              <a:t>●●</a:t>
            </a:r>
            <a:r>
              <a:rPr sz="2000" spc="-20" dirty="0">
                <a:solidFill>
                  <a:srgbClr val="C0C0C0"/>
                </a:solidFill>
                <a:latin typeface="Segoe UI"/>
                <a:cs typeface="Segoe UI"/>
              </a:rPr>
              <a:t>●●</a:t>
            </a:r>
            <a:endParaRPr sz="2000">
              <a:latin typeface="Segoe UI"/>
              <a:cs typeface="Segoe UI"/>
            </a:endParaRPr>
          </a:p>
        </p:txBody>
      </p:sp>
      <p:sp>
        <p:nvSpPr>
          <p:cNvPr id="46" name="object 46"/>
          <p:cNvSpPr txBox="1"/>
          <p:nvPr/>
        </p:nvSpPr>
        <p:spPr>
          <a:xfrm>
            <a:off x="10193004" y="5314774"/>
            <a:ext cx="681990" cy="511175"/>
          </a:xfrm>
          <a:prstGeom prst="rect">
            <a:avLst/>
          </a:prstGeom>
        </p:spPr>
        <p:txBody>
          <a:bodyPr vert="horz" wrap="square" lIns="0" tIns="12700" rIns="0" bIns="0" rtlCol="0">
            <a:spAutoFit/>
          </a:bodyPr>
          <a:lstStyle/>
          <a:p>
            <a:pPr marL="12700">
              <a:lnSpc>
                <a:spcPts val="1430"/>
              </a:lnSpc>
              <a:spcBef>
                <a:spcPts val="100"/>
              </a:spcBef>
            </a:pPr>
            <a:r>
              <a:rPr sz="1200" b="1" dirty="0">
                <a:solidFill>
                  <a:srgbClr val="808080"/>
                </a:solidFill>
                <a:latin typeface="Segoe UI"/>
                <a:cs typeface="Segoe UI"/>
              </a:rPr>
              <a:t>Very</a:t>
            </a:r>
            <a:r>
              <a:rPr sz="1200" b="1" spc="-45" dirty="0">
                <a:solidFill>
                  <a:srgbClr val="808080"/>
                </a:solidFill>
                <a:latin typeface="Segoe UI"/>
                <a:cs typeface="Segoe UI"/>
              </a:rPr>
              <a:t> </a:t>
            </a:r>
            <a:r>
              <a:rPr sz="1200" b="1" spc="-25" dirty="0">
                <a:solidFill>
                  <a:srgbClr val="808080"/>
                </a:solidFill>
                <a:latin typeface="Segoe UI"/>
                <a:cs typeface="Segoe UI"/>
              </a:rPr>
              <a:t>Low</a:t>
            </a:r>
            <a:endParaRPr sz="1200">
              <a:latin typeface="Segoe UI"/>
              <a:cs typeface="Segoe UI"/>
            </a:endParaRPr>
          </a:p>
          <a:p>
            <a:pPr marL="33655">
              <a:lnSpc>
                <a:spcPts val="2390"/>
              </a:lnSpc>
            </a:pPr>
            <a:r>
              <a:rPr sz="2000" spc="-20" dirty="0">
                <a:solidFill>
                  <a:srgbClr val="E43E31"/>
                </a:solidFill>
                <a:latin typeface="Segoe UI"/>
                <a:cs typeface="Segoe UI"/>
              </a:rPr>
              <a:t>●</a:t>
            </a:r>
            <a:r>
              <a:rPr sz="2000" spc="-20" dirty="0">
                <a:solidFill>
                  <a:srgbClr val="C0C0C0"/>
                </a:solidFill>
                <a:latin typeface="Segoe UI"/>
                <a:cs typeface="Segoe UI"/>
              </a:rPr>
              <a:t>●●●</a:t>
            </a:r>
            <a:endParaRPr sz="2000">
              <a:latin typeface="Segoe UI"/>
              <a:cs typeface="Segoe UI"/>
            </a:endParaRPr>
          </a:p>
        </p:txBody>
      </p:sp>
      <p:sp>
        <p:nvSpPr>
          <p:cNvPr id="47" name="object 4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GRADE</a:t>
            </a:r>
            <a:r>
              <a:rPr spc="-60" dirty="0"/>
              <a:t> </a:t>
            </a:r>
            <a:r>
              <a:rPr spc="-10" dirty="0"/>
              <a:t>Certainty</a:t>
            </a:r>
            <a:r>
              <a:rPr spc="-60" dirty="0"/>
              <a:t> </a:t>
            </a:r>
            <a:r>
              <a:rPr dirty="0"/>
              <a:t>of</a:t>
            </a:r>
            <a:r>
              <a:rPr spc="-70" dirty="0"/>
              <a:t> </a:t>
            </a:r>
            <a:r>
              <a:rPr spc="-10" dirty="0"/>
              <a:t>Evidence</a:t>
            </a:r>
          </a:p>
        </p:txBody>
      </p:sp>
      <p:sp>
        <p:nvSpPr>
          <p:cNvPr id="48" name="object 48"/>
          <p:cNvSpPr txBox="1"/>
          <p:nvPr/>
        </p:nvSpPr>
        <p:spPr>
          <a:xfrm>
            <a:off x="406398" y="1906746"/>
            <a:ext cx="1836420" cy="2809875"/>
          </a:xfrm>
          <a:prstGeom prst="rect">
            <a:avLst/>
          </a:prstGeom>
        </p:spPr>
        <p:txBody>
          <a:bodyPr vert="horz" wrap="square" lIns="0" tIns="39370" rIns="0" bIns="0" rtlCol="0">
            <a:spAutoFit/>
          </a:bodyPr>
          <a:lstStyle/>
          <a:p>
            <a:pPr marL="12700" marR="212090">
              <a:lnSpc>
                <a:spcPts val="1730"/>
              </a:lnSpc>
              <a:spcBef>
                <a:spcPts val="310"/>
              </a:spcBef>
            </a:pPr>
            <a:r>
              <a:rPr sz="1600" b="1" spc="-25" dirty="0">
                <a:solidFill>
                  <a:srgbClr val="808080"/>
                </a:solidFill>
                <a:latin typeface="Calibri"/>
                <a:cs typeface="Calibri"/>
              </a:rPr>
              <a:t>Table:</a:t>
            </a:r>
            <a:r>
              <a:rPr sz="1600" b="1" spc="-35" dirty="0">
                <a:solidFill>
                  <a:srgbClr val="808080"/>
                </a:solidFill>
                <a:latin typeface="Calibri"/>
                <a:cs typeface="Calibri"/>
              </a:rPr>
              <a:t> </a:t>
            </a:r>
            <a:r>
              <a:rPr sz="1600" b="1" spc="-10" dirty="0">
                <a:solidFill>
                  <a:srgbClr val="808080"/>
                </a:solidFill>
                <a:latin typeface="Calibri"/>
                <a:cs typeface="Calibri"/>
              </a:rPr>
              <a:t>Grade’s </a:t>
            </a:r>
            <a:r>
              <a:rPr sz="1600" b="1" dirty="0">
                <a:solidFill>
                  <a:srgbClr val="808080"/>
                </a:solidFill>
                <a:latin typeface="Calibri"/>
                <a:cs typeface="Calibri"/>
              </a:rPr>
              <a:t>approach</a:t>
            </a:r>
            <a:r>
              <a:rPr sz="1600" b="1" spc="-40" dirty="0">
                <a:solidFill>
                  <a:srgbClr val="808080"/>
                </a:solidFill>
                <a:latin typeface="Calibri"/>
                <a:cs typeface="Calibri"/>
              </a:rPr>
              <a:t> </a:t>
            </a:r>
            <a:r>
              <a:rPr sz="1600" b="1" dirty="0">
                <a:solidFill>
                  <a:srgbClr val="808080"/>
                </a:solidFill>
                <a:latin typeface="Calibri"/>
                <a:cs typeface="Calibri"/>
              </a:rPr>
              <a:t>to</a:t>
            </a:r>
            <a:r>
              <a:rPr sz="1600" b="1" spc="-60" dirty="0">
                <a:solidFill>
                  <a:srgbClr val="808080"/>
                </a:solidFill>
                <a:latin typeface="Calibri"/>
                <a:cs typeface="Calibri"/>
              </a:rPr>
              <a:t> </a:t>
            </a:r>
            <a:r>
              <a:rPr sz="1600" b="1" spc="-10" dirty="0">
                <a:solidFill>
                  <a:srgbClr val="808080"/>
                </a:solidFill>
                <a:latin typeface="Calibri"/>
                <a:cs typeface="Calibri"/>
              </a:rPr>
              <a:t>rating </a:t>
            </a:r>
            <a:r>
              <a:rPr sz="1600" b="1" dirty="0">
                <a:solidFill>
                  <a:srgbClr val="808080"/>
                </a:solidFill>
                <a:latin typeface="Calibri"/>
                <a:cs typeface="Calibri"/>
              </a:rPr>
              <a:t>quality</a:t>
            </a:r>
            <a:r>
              <a:rPr sz="1600" b="1" spc="-30" dirty="0">
                <a:solidFill>
                  <a:srgbClr val="808080"/>
                </a:solidFill>
                <a:latin typeface="Calibri"/>
                <a:cs typeface="Calibri"/>
              </a:rPr>
              <a:t> </a:t>
            </a:r>
            <a:r>
              <a:rPr sz="1600" b="1" dirty="0">
                <a:solidFill>
                  <a:srgbClr val="808080"/>
                </a:solidFill>
                <a:latin typeface="Calibri"/>
                <a:cs typeface="Calibri"/>
              </a:rPr>
              <a:t>of</a:t>
            </a:r>
            <a:r>
              <a:rPr sz="1600" b="1" spc="-35" dirty="0">
                <a:solidFill>
                  <a:srgbClr val="808080"/>
                </a:solidFill>
                <a:latin typeface="Calibri"/>
                <a:cs typeface="Calibri"/>
              </a:rPr>
              <a:t> </a:t>
            </a:r>
            <a:r>
              <a:rPr sz="1600" b="1" spc="-10" dirty="0">
                <a:solidFill>
                  <a:srgbClr val="808080"/>
                </a:solidFill>
                <a:latin typeface="Calibri"/>
                <a:cs typeface="Calibri"/>
              </a:rPr>
              <a:t>evidence </a:t>
            </a:r>
            <a:r>
              <a:rPr sz="1600" b="1" dirty="0">
                <a:solidFill>
                  <a:srgbClr val="808080"/>
                </a:solidFill>
                <a:latin typeface="Calibri"/>
                <a:cs typeface="Calibri"/>
              </a:rPr>
              <a:t>(aka</a:t>
            </a:r>
            <a:r>
              <a:rPr sz="1600" b="1" spc="-85" dirty="0">
                <a:solidFill>
                  <a:srgbClr val="808080"/>
                </a:solidFill>
                <a:latin typeface="Calibri"/>
                <a:cs typeface="Calibri"/>
              </a:rPr>
              <a:t> </a:t>
            </a:r>
            <a:r>
              <a:rPr sz="1600" b="1" dirty="0">
                <a:solidFill>
                  <a:srgbClr val="808080"/>
                </a:solidFill>
                <a:latin typeface="Calibri"/>
                <a:cs typeface="Calibri"/>
              </a:rPr>
              <a:t>confidence</a:t>
            </a:r>
            <a:r>
              <a:rPr sz="1600" b="1" spc="-65" dirty="0">
                <a:solidFill>
                  <a:srgbClr val="808080"/>
                </a:solidFill>
                <a:latin typeface="Calibri"/>
                <a:cs typeface="Calibri"/>
              </a:rPr>
              <a:t> </a:t>
            </a:r>
            <a:r>
              <a:rPr sz="1600" b="1" spc="-25" dirty="0">
                <a:solidFill>
                  <a:srgbClr val="808080"/>
                </a:solidFill>
                <a:latin typeface="Calibri"/>
                <a:cs typeface="Calibri"/>
              </a:rPr>
              <a:t>in </a:t>
            </a:r>
            <a:r>
              <a:rPr sz="1600" b="1" dirty="0">
                <a:solidFill>
                  <a:srgbClr val="808080"/>
                </a:solidFill>
                <a:latin typeface="Calibri"/>
                <a:cs typeface="Calibri"/>
              </a:rPr>
              <a:t>effect</a:t>
            </a:r>
            <a:r>
              <a:rPr sz="1600" b="1" spc="-80" dirty="0">
                <a:solidFill>
                  <a:srgbClr val="808080"/>
                </a:solidFill>
                <a:latin typeface="Calibri"/>
                <a:cs typeface="Calibri"/>
              </a:rPr>
              <a:t> </a:t>
            </a:r>
            <a:r>
              <a:rPr sz="1600" b="1" spc="-10" dirty="0">
                <a:solidFill>
                  <a:srgbClr val="808080"/>
                </a:solidFill>
                <a:latin typeface="Calibri"/>
                <a:cs typeface="Calibri"/>
              </a:rPr>
              <a:t>estimates)</a:t>
            </a:r>
            <a:endParaRPr sz="1600" dirty="0">
              <a:latin typeface="Calibri"/>
              <a:cs typeface="Calibri"/>
            </a:endParaRPr>
          </a:p>
          <a:p>
            <a:pPr marL="12700" marR="5080">
              <a:lnSpc>
                <a:spcPts val="1730"/>
              </a:lnSpc>
              <a:spcBef>
                <a:spcPts val="990"/>
              </a:spcBef>
            </a:pPr>
            <a:r>
              <a:rPr sz="1600" dirty="0">
                <a:solidFill>
                  <a:srgbClr val="808080"/>
                </a:solidFill>
                <a:latin typeface="Calibri"/>
                <a:cs typeface="Calibri"/>
              </a:rPr>
              <a:t>For</a:t>
            </a:r>
            <a:r>
              <a:rPr sz="1600" spc="-30" dirty="0">
                <a:solidFill>
                  <a:srgbClr val="808080"/>
                </a:solidFill>
                <a:latin typeface="Calibri"/>
                <a:cs typeface="Calibri"/>
              </a:rPr>
              <a:t> </a:t>
            </a:r>
            <a:r>
              <a:rPr sz="1600" dirty="0">
                <a:solidFill>
                  <a:srgbClr val="808080"/>
                </a:solidFill>
                <a:latin typeface="Calibri"/>
                <a:cs typeface="Calibri"/>
              </a:rPr>
              <a:t>each</a:t>
            </a:r>
            <a:r>
              <a:rPr sz="1600" spc="-50" dirty="0">
                <a:solidFill>
                  <a:srgbClr val="808080"/>
                </a:solidFill>
                <a:latin typeface="Calibri"/>
                <a:cs typeface="Calibri"/>
              </a:rPr>
              <a:t> </a:t>
            </a:r>
            <a:r>
              <a:rPr sz="1600" spc="-10" dirty="0">
                <a:solidFill>
                  <a:srgbClr val="808080"/>
                </a:solidFill>
                <a:latin typeface="Calibri"/>
                <a:cs typeface="Calibri"/>
              </a:rPr>
              <a:t>outcome </a:t>
            </a:r>
            <a:r>
              <a:rPr sz="1600" dirty="0">
                <a:solidFill>
                  <a:srgbClr val="808080"/>
                </a:solidFill>
                <a:latin typeface="Calibri"/>
                <a:cs typeface="Calibri"/>
              </a:rPr>
              <a:t>based</a:t>
            </a:r>
            <a:r>
              <a:rPr sz="1600" spc="-30" dirty="0">
                <a:solidFill>
                  <a:srgbClr val="808080"/>
                </a:solidFill>
                <a:latin typeface="Calibri"/>
                <a:cs typeface="Calibri"/>
              </a:rPr>
              <a:t> </a:t>
            </a:r>
            <a:r>
              <a:rPr sz="1600" dirty="0">
                <a:solidFill>
                  <a:srgbClr val="808080"/>
                </a:solidFill>
                <a:latin typeface="Calibri"/>
                <a:cs typeface="Calibri"/>
              </a:rPr>
              <a:t>on</a:t>
            </a:r>
            <a:r>
              <a:rPr sz="1600" spc="-15" dirty="0">
                <a:solidFill>
                  <a:srgbClr val="808080"/>
                </a:solidFill>
                <a:latin typeface="Calibri"/>
                <a:cs typeface="Calibri"/>
              </a:rPr>
              <a:t> </a:t>
            </a:r>
            <a:r>
              <a:rPr sz="1600" dirty="0">
                <a:solidFill>
                  <a:srgbClr val="808080"/>
                </a:solidFill>
                <a:latin typeface="Calibri"/>
                <a:cs typeface="Calibri"/>
              </a:rPr>
              <a:t>a</a:t>
            </a:r>
            <a:r>
              <a:rPr sz="1600" spc="-25" dirty="0">
                <a:solidFill>
                  <a:srgbClr val="808080"/>
                </a:solidFill>
                <a:latin typeface="Calibri"/>
                <a:cs typeface="Calibri"/>
              </a:rPr>
              <a:t> </a:t>
            </a:r>
            <a:r>
              <a:rPr sz="1600" spc="-10" dirty="0">
                <a:solidFill>
                  <a:srgbClr val="808080"/>
                </a:solidFill>
                <a:latin typeface="Calibri"/>
                <a:cs typeface="Calibri"/>
              </a:rPr>
              <a:t>systematic </a:t>
            </a:r>
            <a:r>
              <a:rPr sz="1600" dirty="0">
                <a:solidFill>
                  <a:srgbClr val="808080"/>
                </a:solidFill>
                <a:latin typeface="Calibri"/>
                <a:cs typeface="Calibri"/>
              </a:rPr>
              <a:t>review</a:t>
            </a:r>
            <a:r>
              <a:rPr sz="1600" spc="-25" dirty="0">
                <a:solidFill>
                  <a:srgbClr val="808080"/>
                </a:solidFill>
                <a:latin typeface="Calibri"/>
                <a:cs typeface="Calibri"/>
              </a:rPr>
              <a:t> </a:t>
            </a:r>
            <a:r>
              <a:rPr sz="1600" dirty="0">
                <a:solidFill>
                  <a:srgbClr val="808080"/>
                </a:solidFill>
                <a:latin typeface="Calibri"/>
                <a:cs typeface="Calibri"/>
              </a:rPr>
              <a:t>and</a:t>
            </a:r>
            <a:r>
              <a:rPr sz="1600" spc="-75" dirty="0">
                <a:solidFill>
                  <a:srgbClr val="808080"/>
                </a:solidFill>
                <a:latin typeface="Calibri"/>
                <a:cs typeface="Calibri"/>
              </a:rPr>
              <a:t> </a:t>
            </a:r>
            <a:r>
              <a:rPr sz="1600" spc="-10" dirty="0">
                <a:solidFill>
                  <a:srgbClr val="808080"/>
                </a:solidFill>
                <a:latin typeface="Calibri"/>
                <a:cs typeface="Calibri"/>
              </a:rPr>
              <a:t>across </a:t>
            </a:r>
            <a:r>
              <a:rPr sz="1600" dirty="0">
                <a:solidFill>
                  <a:srgbClr val="808080"/>
                </a:solidFill>
                <a:latin typeface="Calibri"/>
                <a:cs typeface="Calibri"/>
              </a:rPr>
              <a:t>outcomes</a:t>
            </a:r>
            <a:r>
              <a:rPr sz="1600" spc="-90" dirty="0">
                <a:solidFill>
                  <a:srgbClr val="808080"/>
                </a:solidFill>
                <a:latin typeface="Calibri"/>
                <a:cs typeface="Calibri"/>
              </a:rPr>
              <a:t> </a:t>
            </a:r>
            <a:r>
              <a:rPr sz="1600" spc="-10" dirty="0">
                <a:solidFill>
                  <a:srgbClr val="808080"/>
                </a:solidFill>
                <a:latin typeface="Calibri"/>
                <a:cs typeface="Calibri"/>
              </a:rPr>
              <a:t>(lowest </a:t>
            </a:r>
            <a:r>
              <a:rPr sz="1600" dirty="0">
                <a:solidFill>
                  <a:srgbClr val="808080"/>
                </a:solidFill>
                <a:latin typeface="Calibri"/>
                <a:cs typeface="Calibri"/>
              </a:rPr>
              <a:t>quality</a:t>
            </a:r>
            <a:r>
              <a:rPr sz="1600" spc="-85" dirty="0">
                <a:solidFill>
                  <a:srgbClr val="808080"/>
                </a:solidFill>
                <a:latin typeface="Calibri"/>
                <a:cs typeface="Calibri"/>
              </a:rPr>
              <a:t> </a:t>
            </a:r>
            <a:r>
              <a:rPr sz="1600" dirty="0">
                <a:solidFill>
                  <a:srgbClr val="808080"/>
                </a:solidFill>
                <a:latin typeface="Calibri"/>
                <a:cs typeface="Calibri"/>
              </a:rPr>
              <a:t>across</a:t>
            </a:r>
            <a:r>
              <a:rPr sz="1600" spc="-45" dirty="0">
                <a:solidFill>
                  <a:srgbClr val="808080"/>
                </a:solidFill>
                <a:latin typeface="Calibri"/>
                <a:cs typeface="Calibri"/>
              </a:rPr>
              <a:t> </a:t>
            </a:r>
            <a:r>
              <a:rPr sz="1600" spc="-25" dirty="0">
                <a:solidFill>
                  <a:srgbClr val="808080"/>
                </a:solidFill>
                <a:latin typeface="Calibri"/>
                <a:cs typeface="Calibri"/>
              </a:rPr>
              <a:t>the </a:t>
            </a:r>
            <a:r>
              <a:rPr sz="1600" dirty="0">
                <a:solidFill>
                  <a:srgbClr val="808080"/>
                </a:solidFill>
                <a:latin typeface="Calibri"/>
                <a:cs typeface="Calibri"/>
              </a:rPr>
              <a:t>outcomes</a:t>
            </a:r>
            <a:r>
              <a:rPr sz="1600" spc="-75" dirty="0">
                <a:solidFill>
                  <a:srgbClr val="808080"/>
                </a:solidFill>
                <a:latin typeface="Calibri"/>
                <a:cs typeface="Calibri"/>
              </a:rPr>
              <a:t> </a:t>
            </a:r>
            <a:r>
              <a:rPr sz="1600" dirty="0">
                <a:solidFill>
                  <a:srgbClr val="808080"/>
                </a:solidFill>
                <a:latin typeface="Calibri"/>
                <a:cs typeface="Calibri"/>
              </a:rPr>
              <a:t>critical</a:t>
            </a:r>
            <a:r>
              <a:rPr sz="1600" spc="-90" dirty="0">
                <a:solidFill>
                  <a:srgbClr val="808080"/>
                </a:solidFill>
                <a:latin typeface="Calibri"/>
                <a:cs typeface="Calibri"/>
              </a:rPr>
              <a:t> </a:t>
            </a:r>
            <a:r>
              <a:rPr sz="1600" spc="-25" dirty="0">
                <a:solidFill>
                  <a:srgbClr val="808080"/>
                </a:solidFill>
                <a:latin typeface="Calibri"/>
                <a:cs typeface="Calibri"/>
              </a:rPr>
              <a:t>for </a:t>
            </a:r>
            <a:r>
              <a:rPr sz="1600" dirty="0">
                <a:solidFill>
                  <a:srgbClr val="808080"/>
                </a:solidFill>
                <a:latin typeface="Calibri"/>
                <a:cs typeface="Calibri"/>
              </a:rPr>
              <a:t>decision</a:t>
            </a:r>
            <a:r>
              <a:rPr sz="1600" spc="-70" dirty="0">
                <a:solidFill>
                  <a:srgbClr val="808080"/>
                </a:solidFill>
                <a:latin typeface="Calibri"/>
                <a:cs typeface="Calibri"/>
              </a:rPr>
              <a:t> </a:t>
            </a:r>
            <a:r>
              <a:rPr sz="1600" spc="-10" dirty="0">
                <a:solidFill>
                  <a:srgbClr val="808080"/>
                </a:solidFill>
                <a:latin typeface="Calibri"/>
                <a:cs typeface="Calibri"/>
              </a:rPr>
              <a:t>making)</a:t>
            </a:r>
            <a:endParaRPr sz="1600" dirty="0">
              <a:latin typeface="Calibri"/>
              <a:cs typeface="Calibri"/>
            </a:endParaRPr>
          </a:p>
        </p:txBody>
      </p:sp>
      <p:grpSp>
        <p:nvGrpSpPr>
          <p:cNvPr id="49" name="object 49"/>
          <p:cNvGrpSpPr/>
          <p:nvPr/>
        </p:nvGrpSpPr>
        <p:grpSpPr>
          <a:xfrm>
            <a:off x="5439155" y="3727703"/>
            <a:ext cx="4861560" cy="1391920"/>
            <a:chOff x="5439155" y="3727703"/>
            <a:chExt cx="4861560" cy="1391920"/>
          </a:xfrm>
        </p:grpSpPr>
        <p:pic>
          <p:nvPicPr>
            <p:cNvPr id="50" name="object 50"/>
            <p:cNvPicPr/>
            <p:nvPr/>
          </p:nvPicPr>
          <p:blipFill>
            <a:blip r:embed="rId3" cstate="print"/>
            <a:stretch>
              <a:fillRect/>
            </a:stretch>
          </p:blipFill>
          <p:spPr>
            <a:xfrm>
              <a:off x="5439155" y="4319015"/>
              <a:ext cx="4861559" cy="800099"/>
            </a:xfrm>
            <a:prstGeom prst="rect">
              <a:avLst/>
            </a:prstGeom>
          </p:spPr>
        </p:pic>
        <p:sp>
          <p:nvSpPr>
            <p:cNvPr id="51" name="object 51"/>
            <p:cNvSpPr/>
            <p:nvPr/>
          </p:nvSpPr>
          <p:spPr>
            <a:xfrm>
              <a:off x="5481065" y="4354829"/>
              <a:ext cx="4570730" cy="575310"/>
            </a:xfrm>
            <a:custGeom>
              <a:avLst/>
              <a:gdLst/>
              <a:ahLst/>
              <a:cxnLst/>
              <a:rect l="l" t="t" r="r" b="b"/>
              <a:pathLst>
                <a:path w="4570730" h="575310">
                  <a:moveTo>
                    <a:pt x="0" y="0"/>
                  </a:moveTo>
                  <a:lnTo>
                    <a:pt x="4570463" y="574852"/>
                  </a:lnTo>
                </a:path>
              </a:pathLst>
            </a:custGeom>
            <a:ln w="38100">
              <a:solidFill>
                <a:srgbClr val="E43E31"/>
              </a:solidFill>
            </a:ln>
          </p:spPr>
          <p:txBody>
            <a:bodyPr wrap="square" lIns="0" tIns="0" rIns="0" bIns="0" rtlCol="0"/>
            <a:lstStyle/>
            <a:p>
              <a:endParaRPr/>
            </a:p>
          </p:txBody>
        </p:sp>
        <p:sp>
          <p:nvSpPr>
            <p:cNvPr id="52" name="object 52"/>
            <p:cNvSpPr/>
            <p:nvPr/>
          </p:nvSpPr>
          <p:spPr>
            <a:xfrm>
              <a:off x="10025484" y="4870598"/>
              <a:ext cx="120650" cy="113664"/>
            </a:xfrm>
            <a:custGeom>
              <a:avLst/>
              <a:gdLst/>
              <a:ahLst/>
              <a:cxnLst/>
              <a:rect l="l" t="t" r="r" b="b"/>
              <a:pathLst>
                <a:path w="120650" h="113664">
                  <a:moveTo>
                    <a:pt x="14274" y="0"/>
                  </a:moveTo>
                  <a:lnTo>
                    <a:pt x="0" y="113410"/>
                  </a:lnTo>
                  <a:lnTo>
                    <a:pt x="120548" y="70967"/>
                  </a:lnTo>
                  <a:lnTo>
                    <a:pt x="14274" y="0"/>
                  </a:lnTo>
                  <a:close/>
                </a:path>
              </a:pathLst>
            </a:custGeom>
            <a:solidFill>
              <a:srgbClr val="E43E31"/>
            </a:solidFill>
          </p:spPr>
          <p:txBody>
            <a:bodyPr wrap="square" lIns="0" tIns="0" rIns="0" bIns="0" rtlCol="0"/>
            <a:lstStyle/>
            <a:p>
              <a:endParaRPr/>
            </a:p>
          </p:txBody>
        </p:sp>
        <p:pic>
          <p:nvPicPr>
            <p:cNvPr id="53" name="object 53"/>
            <p:cNvPicPr/>
            <p:nvPr/>
          </p:nvPicPr>
          <p:blipFill>
            <a:blip r:embed="rId4" cstate="print"/>
            <a:stretch>
              <a:fillRect/>
            </a:stretch>
          </p:blipFill>
          <p:spPr>
            <a:xfrm>
              <a:off x="5440680" y="4223003"/>
              <a:ext cx="4860035" cy="309371"/>
            </a:xfrm>
            <a:prstGeom prst="rect">
              <a:avLst/>
            </a:prstGeom>
          </p:spPr>
        </p:pic>
        <p:sp>
          <p:nvSpPr>
            <p:cNvPr id="54" name="object 54"/>
            <p:cNvSpPr/>
            <p:nvPr/>
          </p:nvSpPr>
          <p:spPr>
            <a:xfrm>
              <a:off x="5481065" y="4354829"/>
              <a:ext cx="4570095" cy="0"/>
            </a:xfrm>
            <a:custGeom>
              <a:avLst/>
              <a:gdLst/>
              <a:ahLst/>
              <a:cxnLst/>
              <a:rect l="l" t="t" r="r" b="b"/>
              <a:pathLst>
                <a:path w="4570095">
                  <a:moveTo>
                    <a:pt x="0" y="0"/>
                  </a:moveTo>
                  <a:lnTo>
                    <a:pt x="4569714" y="0"/>
                  </a:lnTo>
                </a:path>
              </a:pathLst>
            </a:custGeom>
            <a:ln w="38100">
              <a:solidFill>
                <a:srgbClr val="FFD9B0"/>
              </a:solidFill>
            </a:ln>
          </p:spPr>
          <p:txBody>
            <a:bodyPr wrap="square" lIns="0" tIns="0" rIns="0" bIns="0" rtlCol="0"/>
            <a:lstStyle/>
            <a:p>
              <a:endParaRPr/>
            </a:p>
          </p:txBody>
        </p:sp>
        <p:sp>
          <p:nvSpPr>
            <p:cNvPr id="55" name="object 55"/>
            <p:cNvSpPr/>
            <p:nvPr/>
          </p:nvSpPr>
          <p:spPr>
            <a:xfrm>
              <a:off x="10031732" y="429767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FFD9B0"/>
            </a:solidFill>
          </p:spPr>
          <p:txBody>
            <a:bodyPr wrap="square" lIns="0" tIns="0" rIns="0" bIns="0" rtlCol="0"/>
            <a:lstStyle/>
            <a:p>
              <a:endParaRPr/>
            </a:p>
          </p:txBody>
        </p:sp>
        <p:pic>
          <p:nvPicPr>
            <p:cNvPr id="56" name="object 56"/>
            <p:cNvPicPr/>
            <p:nvPr/>
          </p:nvPicPr>
          <p:blipFill>
            <a:blip r:embed="rId5" cstate="print"/>
            <a:stretch>
              <a:fillRect/>
            </a:stretch>
          </p:blipFill>
          <p:spPr>
            <a:xfrm>
              <a:off x="5439155" y="3727703"/>
              <a:ext cx="4861559" cy="708659"/>
            </a:xfrm>
            <a:prstGeom prst="rect">
              <a:avLst/>
            </a:prstGeom>
          </p:spPr>
        </p:pic>
        <p:sp>
          <p:nvSpPr>
            <p:cNvPr id="57" name="object 57"/>
            <p:cNvSpPr/>
            <p:nvPr/>
          </p:nvSpPr>
          <p:spPr>
            <a:xfrm>
              <a:off x="5481065" y="3869588"/>
              <a:ext cx="4570730" cy="485775"/>
            </a:xfrm>
            <a:custGeom>
              <a:avLst/>
              <a:gdLst/>
              <a:ahLst/>
              <a:cxnLst/>
              <a:rect l="l" t="t" r="r" b="b"/>
              <a:pathLst>
                <a:path w="4570730" h="485775">
                  <a:moveTo>
                    <a:pt x="0" y="485241"/>
                  </a:moveTo>
                  <a:lnTo>
                    <a:pt x="4570247" y="0"/>
                  </a:lnTo>
                </a:path>
              </a:pathLst>
            </a:custGeom>
            <a:ln w="38100">
              <a:solidFill>
                <a:srgbClr val="FFD9B0"/>
              </a:solidFill>
            </a:ln>
          </p:spPr>
          <p:txBody>
            <a:bodyPr wrap="square" lIns="0" tIns="0" rIns="0" bIns="0" rtlCol="0"/>
            <a:lstStyle/>
            <a:p>
              <a:endParaRPr/>
            </a:p>
          </p:txBody>
        </p:sp>
        <p:sp>
          <p:nvSpPr>
            <p:cNvPr id="58" name="object 58"/>
            <p:cNvSpPr/>
            <p:nvPr/>
          </p:nvSpPr>
          <p:spPr>
            <a:xfrm>
              <a:off x="10026328" y="3814768"/>
              <a:ext cx="120014" cy="113664"/>
            </a:xfrm>
            <a:custGeom>
              <a:avLst/>
              <a:gdLst/>
              <a:ahLst/>
              <a:cxnLst/>
              <a:rect l="l" t="t" r="r" b="b"/>
              <a:pathLst>
                <a:path w="120015" h="113664">
                  <a:moveTo>
                    <a:pt x="0" y="0"/>
                  </a:moveTo>
                  <a:lnTo>
                    <a:pt x="12077" y="113665"/>
                  </a:lnTo>
                  <a:lnTo>
                    <a:pt x="119697" y="44767"/>
                  </a:lnTo>
                  <a:lnTo>
                    <a:pt x="0" y="0"/>
                  </a:lnTo>
                  <a:close/>
                </a:path>
              </a:pathLst>
            </a:custGeom>
            <a:solidFill>
              <a:srgbClr val="FFD9B0"/>
            </a:solidFill>
          </p:spPr>
          <p:txBody>
            <a:bodyPr wrap="square" lIns="0" tIns="0" rIns="0" bIns="0" rtlCol="0"/>
            <a:lstStyle/>
            <a:p>
              <a:endParaRPr/>
            </a:p>
          </p:txBody>
        </p:sp>
      </p:grpSp>
      <p:sp>
        <p:nvSpPr>
          <p:cNvPr id="59" name="object 59"/>
          <p:cNvSpPr txBox="1"/>
          <p:nvPr/>
        </p:nvSpPr>
        <p:spPr>
          <a:xfrm>
            <a:off x="2708155" y="6161489"/>
            <a:ext cx="474789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08080"/>
                </a:solidFill>
                <a:latin typeface="Arial"/>
                <a:cs typeface="Arial"/>
              </a:rPr>
              <a:t>*upgrading</a:t>
            </a:r>
            <a:r>
              <a:rPr sz="1200" spc="-65" dirty="0">
                <a:solidFill>
                  <a:srgbClr val="808080"/>
                </a:solidFill>
                <a:latin typeface="Arial"/>
                <a:cs typeface="Arial"/>
              </a:rPr>
              <a:t> </a:t>
            </a:r>
            <a:r>
              <a:rPr sz="1200" dirty="0">
                <a:solidFill>
                  <a:srgbClr val="808080"/>
                </a:solidFill>
                <a:latin typeface="Arial"/>
                <a:cs typeface="Arial"/>
              </a:rPr>
              <a:t>criteria</a:t>
            </a:r>
            <a:r>
              <a:rPr sz="1200" spc="-25" dirty="0">
                <a:solidFill>
                  <a:srgbClr val="808080"/>
                </a:solidFill>
                <a:latin typeface="Arial"/>
                <a:cs typeface="Arial"/>
              </a:rPr>
              <a:t> </a:t>
            </a:r>
            <a:r>
              <a:rPr sz="1200" dirty="0">
                <a:solidFill>
                  <a:srgbClr val="808080"/>
                </a:solidFill>
                <a:latin typeface="Arial"/>
                <a:cs typeface="Arial"/>
              </a:rPr>
              <a:t>are</a:t>
            </a:r>
            <a:r>
              <a:rPr sz="1200" spc="-25" dirty="0">
                <a:solidFill>
                  <a:srgbClr val="808080"/>
                </a:solidFill>
                <a:latin typeface="Arial"/>
                <a:cs typeface="Arial"/>
              </a:rPr>
              <a:t> </a:t>
            </a:r>
            <a:r>
              <a:rPr sz="1200" dirty="0">
                <a:solidFill>
                  <a:srgbClr val="808080"/>
                </a:solidFill>
                <a:latin typeface="Arial"/>
                <a:cs typeface="Arial"/>
              </a:rPr>
              <a:t>usually</a:t>
            </a:r>
            <a:r>
              <a:rPr sz="1200" spc="-45" dirty="0">
                <a:solidFill>
                  <a:srgbClr val="808080"/>
                </a:solidFill>
                <a:latin typeface="Arial"/>
                <a:cs typeface="Arial"/>
              </a:rPr>
              <a:t> </a:t>
            </a:r>
            <a:r>
              <a:rPr sz="1200" dirty="0">
                <a:solidFill>
                  <a:srgbClr val="808080"/>
                </a:solidFill>
                <a:latin typeface="Arial"/>
                <a:cs typeface="Arial"/>
              </a:rPr>
              <a:t>applicable</a:t>
            </a:r>
            <a:r>
              <a:rPr sz="1200" spc="-50" dirty="0">
                <a:solidFill>
                  <a:srgbClr val="808080"/>
                </a:solidFill>
                <a:latin typeface="Arial"/>
                <a:cs typeface="Arial"/>
              </a:rPr>
              <a:t> </a:t>
            </a:r>
            <a:r>
              <a:rPr sz="1200" dirty="0">
                <a:solidFill>
                  <a:srgbClr val="808080"/>
                </a:solidFill>
                <a:latin typeface="Arial"/>
                <a:cs typeface="Arial"/>
              </a:rPr>
              <a:t>to</a:t>
            </a:r>
            <a:r>
              <a:rPr sz="1200" spc="-25" dirty="0">
                <a:solidFill>
                  <a:srgbClr val="808080"/>
                </a:solidFill>
                <a:latin typeface="Arial"/>
                <a:cs typeface="Arial"/>
              </a:rPr>
              <a:t> </a:t>
            </a:r>
            <a:r>
              <a:rPr sz="1200" dirty="0">
                <a:solidFill>
                  <a:srgbClr val="808080"/>
                </a:solidFill>
                <a:latin typeface="Arial"/>
                <a:cs typeface="Arial"/>
              </a:rPr>
              <a:t>observational</a:t>
            </a:r>
            <a:r>
              <a:rPr sz="1200" spc="-60" dirty="0">
                <a:solidFill>
                  <a:srgbClr val="808080"/>
                </a:solidFill>
                <a:latin typeface="Arial"/>
                <a:cs typeface="Arial"/>
              </a:rPr>
              <a:t> </a:t>
            </a:r>
            <a:r>
              <a:rPr sz="1200" dirty="0">
                <a:solidFill>
                  <a:srgbClr val="808080"/>
                </a:solidFill>
                <a:latin typeface="Arial"/>
                <a:cs typeface="Arial"/>
              </a:rPr>
              <a:t>studies</a:t>
            </a:r>
            <a:r>
              <a:rPr sz="1200" spc="-40" dirty="0">
                <a:solidFill>
                  <a:srgbClr val="808080"/>
                </a:solidFill>
                <a:latin typeface="Arial"/>
                <a:cs typeface="Arial"/>
              </a:rPr>
              <a:t> </a:t>
            </a:r>
            <a:r>
              <a:rPr sz="1200" spc="-10" dirty="0">
                <a:solidFill>
                  <a:srgbClr val="808080"/>
                </a:solidFill>
                <a:latin typeface="Arial"/>
                <a:cs typeface="Arial"/>
              </a:rPr>
              <a:t>only.</a:t>
            </a:r>
            <a:endParaRPr sz="1200">
              <a:latin typeface="Arial"/>
              <a:cs typeface="Arial"/>
            </a:endParaRPr>
          </a:p>
        </p:txBody>
      </p:sp>
      <p:sp>
        <p:nvSpPr>
          <p:cNvPr id="60" name="object 60"/>
          <p:cNvSpPr txBox="1"/>
          <p:nvPr/>
        </p:nvSpPr>
        <p:spPr>
          <a:xfrm>
            <a:off x="2720770" y="1937226"/>
            <a:ext cx="2009139" cy="453390"/>
          </a:xfrm>
          <a:prstGeom prst="rect">
            <a:avLst/>
          </a:prstGeom>
        </p:spPr>
        <p:txBody>
          <a:bodyPr vert="horz" wrap="square" lIns="0" tIns="13335" rIns="0" bIns="0" rtlCol="0">
            <a:spAutoFit/>
          </a:bodyPr>
          <a:lstStyle/>
          <a:p>
            <a:pPr marL="210820" marR="5080" indent="-198755">
              <a:lnSpc>
                <a:spcPct val="100000"/>
              </a:lnSpc>
              <a:spcBef>
                <a:spcPts val="105"/>
              </a:spcBef>
            </a:pPr>
            <a:r>
              <a:rPr sz="1400" b="1" dirty="0">
                <a:solidFill>
                  <a:srgbClr val="E43E31"/>
                </a:solidFill>
                <a:latin typeface="Arial"/>
                <a:cs typeface="Arial"/>
              </a:rPr>
              <a:t>1.</a:t>
            </a:r>
            <a:r>
              <a:rPr sz="1400" b="1" spc="-35" dirty="0">
                <a:solidFill>
                  <a:srgbClr val="E43E31"/>
                </a:solidFill>
                <a:latin typeface="Arial"/>
                <a:cs typeface="Arial"/>
              </a:rPr>
              <a:t> </a:t>
            </a:r>
            <a:r>
              <a:rPr sz="1400" dirty="0">
                <a:solidFill>
                  <a:srgbClr val="808080"/>
                </a:solidFill>
                <a:latin typeface="Arial"/>
                <a:cs typeface="Arial"/>
              </a:rPr>
              <a:t>Establish</a:t>
            </a:r>
            <a:r>
              <a:rPr sz="1400" spc="-60" dirty="0">
                <a:solidFill>
                  <a:srgbClr val="808080"/>
                </a:solidFill>
                <a:latin typeface="Arial"/>
                <a:cs typeface="Arial"/>
              </a:rPr>
              <a:t> </a:t>
            </a:r>
            <a:r>
              <a:rPr sz="1400" dirty="0">
                <a:solidFill>
                  <a:srgbClr val="808080"/>
                </a:solidFill>
                <a:latin typeface="Arial"/>
                <a:cs typeface="Arial"/>
              </a:rPr>
              <a:t>initial</a:t>
            </a:r>
            <a:r>
              <a:rPr sz="1400" spc="-35" dirty="0">
                <a:solidFill>
                  <a:srgbClr val="808080"/>
                </a:solidFill>
                <a:latin typeface="Arial"/>
                <a:cs typeface="Arial"/>
              </a:rPr>
              <a:t> </a:t>
            </a:r>
            <a:r>
              <a:rPr sz="1400" dirty="0">
                <a:solidFill>
                  <a:srgbClr val="808080"/>
                </a:solidFill>
                <a:latin typeface="Arial"/>
                <a:cs typeface="Arial"/>
              </a:rPr>
              <a:t>level</a:t>
            </a:r>
            <a:r>
              <a:rPr sz="1400" spc="-10" dirty="0">
                <a:solidFill>
                  <a:srgbClr val="808080"/>
                </a:solidFill>
                <a:latin typeface="Arial"/>
                <a:cs typeface="Arial"/>
              </a:rPr>
              <a:t> </a:t>
            </a:r>
            <a:r>
              <a:rPr sz="1400" spc="-25" dirty="0">
                <a:solidFill>
                  <a:srgbClr val="808080"/>
                </a:solidFill>
                <a:latin typeface="Arial"/>
                <a:cs typeface="Arial"/>
              </a:rPr>
              <a:t>of </a:t>
            </a:r>
            <a:r>
              <a:rPr sz="1400" spc="-10" dirty="0">
                <a:solidFill>
                  <a:srgbClr val="808080"/>
                </a:solidFill>
                <a:latin typeface="Arial"/>
                <a:cs typeface="Arial"/>
              </a:rPr>
              <a:t>confidence</a:t>
            </a:r>
            <a:endParaRPr sz="1400">
              <a:latin typeface="Arial"/>
              <a:cs typeface="Arial"/>
            </a:endParaRPr>
          </a:p>
        </p:txBody>
      </p:sp>
      <p:sp>
        <p:nvSpPr>
          <p:cNvPr id="61" name="object 61"/>
          <p:cNvSpPr txBox="1"/>
          <p:nvPr/>
        </p:nvSpPr>
        <p:spPr>
          <a:xfrm>
            <a:off x="5934059" y="1937226"/>
            <a:ext cx="2422525" cy="453390"/>
          </a:xfrm>
          <a:prstGeom prst="rect">
            <a:avLst/>
          </a:prstGeom>
        </p:spPr>
        <p:txBody>
          <a:bodyPr vert="horz" wrap="square" lIns="0" tIns="13335" rIns="0" bIns="0" rtlCol="0">
            <a:spAutoFit/>
          </a:bodyPr>
          <a:lstStyle/>
          <a:p>
            <a:pPr marL="257810" marR="5080" indent="-245745">
              <a:lnSpc>
                <a:spcPct val="100000"/>
              </a:lnSpc>
              <a:spcBef>
                <a:spcPts val="105"/>
              </a:spcBef>
            </a:pPr>
            <a:r>
              <a:rPr sz="1400" b="1" dirty="0">
                <a:solidFill>
                  <a:srgbClr val="E43E31"/>
                </a:solidFill>
                <a:latin typeface="Arial"/>
                <a:cs typeface="Arial"/>
              </a:rPr>
              <a:t>2.</a:t>
            </a:r>
            <a:r>
              <a:rPr sz="1400" b="1" spc="-35" dirty="0">
                <a:solidFill>
                  <a:srgbClr val="E43E31"/>
                </a:solidFill>
                <a:latin typeface="Arial"/>
                <a:cs typeface="Arial"/>
              </a:rPr>
              <a:t> </a:t>
            </a:r>
            <a:r>
              <a:rPr sz="1400" dirty="0">
                <a:solidFill>
                  <a:srgbClr val="808080"/>
                </a:solidFill>
                <a:latin typeface="Arial"/>
                <a:cs typeface="Arial"/>
              </a:rPr>
              <a:t>Consider</a:t>
            </a:r>
            <a:r>
              <a:rPr sz="1400" spc="-45" dirty="0">
                <a:solidFill>
                  <a:srgbClr val="808080"/>
                </a:solidFill>
                <a:latin typeface="Arial"/>
                <a:cs typeface="Arial"/>
              </a:rPr>
              <a:t> </a:t>
            </a:r>
            <a:r>
              <a:rPr sz="1400" dirty="0">
                <a:solidFill>
                  <a:srgbClr val="808080"/>
                </a:solidFill>
                <a:latin typeface="Arial"/>
                <a:cs typeface="Arial"/>
              </a:rPr>
              <a:t>lowering</a:t>
            </a:r>
            <a:r>
              <a:rPr sz="1400" spc="-30" dirty="0">
                <a:solidFill>
                  <a:srgbClr val="808080"/>
                </a:solidFill>
                <a:latin typeface="Arial"/>
                <a:cs typeface="Arial"/>
              </a:rPr>
              <a:t> </a:t>
            </a:r>
            <a:r>
              <a:rPr sz="1400" dirty="0">
                <a:solidFill>
                  <a:srgbClr val="808080"/>
                </a:solidFill>
                <a:latin typeface="Arial"/>
                <a:cs typeface="Arial"/>
              </a:rPr>
              <a:t>or</a:t>
            </a:r>
            <a:r>
              <a:rPr sz="1400" spc="-35" dirty="0">
                <a:solidFill>
                  <a:srgbClr val="808080"/>
                </a:solidFill>
                <a:latin typeface="Arial"/>
                <a:cs typeface="Arial"/>
              </a:rPr>
              <a:t> </a:t>
            </a:r>
            <a:r>
              <a:rPr sz="1400" spc="-10" dirty="0">
                <a:solidFill>
                  <a:srgbClr val="808080"/>
                </a:solidFill>
                <a:latin typeface="Arial"/>
                <a:cs typeface="Arial"/>
              </a:rPr>
              <a:t>raising </a:t>
            </a:r>
            <a:r>
              <a:rPr sz="1400" dirty="0">
                <a:solidFill>
                  <a:srgbClr val="808080"/>
                </a:solidFill>
                <a:latin typeface="Arial"/>
                <a:cs typeface="Arial"/>
              </a:rPr>
              <a:t>level</a:t>
            </a:r>
            <a:r>
              <a:rPr sz="1400" spc="-15" dirty="0">
                <a:solidFill>
                  <a:srgbClr val="808080"/>
                </a:solidFill>
                <a:latin typeface="Arial"/>
                <a:cs typeface="Arial"/>
              </a:rPr>
              <a:t> </a:t>
            </a:r>
            <a:r>
              <a:rPr sz="1400" dirty="0">
                <a:solidFill>
                  <a:srgbClr val="808080"/>
                </a:solidFill>
                <a:latin typeface="Arial"/>
                <a:cs typeface="Arial"/>
              </a:rPr>
              <a:t>of</a:t>
            </a:r>
            <a:r>
              <a:rPr sz="1400" spc="-30" dirty="0">
                <a:solidFill>
                  <a:srgbClr val="808080"/>
                </a:solidFill>
                <a:latin typeface="Arial"/>
                <a:cs typeface="Arial"/>
              </a:rPr>
              <a:t> </a:t>
            </a:r>
            <a:r>
              <a:rPr sz="1400" spc="-10" dirty="0">
                <a:solidFill>
                  <a:srgbClr val="808080"/>
                </a:solidFill>
                <a:latin typeface="Arial"/>
                <a:cs typeface="Arial"/>
              </a:rPr>
              <a:t>confidence</a:t>
            </a:r>
            <a:endParaRPr sz="1400">
              <a:latin typeface="Arial"/>
              <a:cs typeface="Arial"/>
            </a:endParaRPr>
          </a:p>
        </p:txBody>
      </p:sp>
      <p:sp>
        <p:nvSpPr>
          <p:cNvPr id="62" name="object 62"/>
          <p:cNvSpPr txBox="1"/>
          <p:nvPr/>
        </p:nvSpPr>
        <p:spPr>
          <a:xfrm>
            <a:off x="9147347" y="1937226"/>
            <a:ext cx="261937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E43E31"/>
                </a:solidFill>
                <a:latin typeface="Arial"/>
                <a:cs typeface="Arial"/>
              </a:rPr>
              <a:t>3.</a:t>
            </a:r>
            <a:r>
              <a:rPr sz="1400" b="1" spc="-35" dirty="0">
                <a:solidFill>
                  <a:srgbClr val="E43E31"/>
                </a:solidFill>
                <a:latin typeface="Arial"/>
                <a:cs typeface="Arial"/>
              </a:rPr>
              <a:t> </a:t>
            </a:r>
            <a:r>
              <a:rPr sz="1400" dirty="0">
                <a:solidFill>
                  <a:srgbClr val="808080"/>
                </a:solidFill>
                <a:latin typeface="Arial"/>
                <a:cs typeface="Arial"/>
              </a:rPr>
              <a:t>Final</a:t>
            </a:r>
            <a:r>
              <a:rPr sz="1400" spc="-20" dirty="0">
                <a:solidFill>
                  <a:srgbClr val="808080"/>
                </a:solidFill>
                <a:latin typeface="Arial"/>
                <a:cs typeface="Arial"/>
              </a:rPr>
              <a:t> </a:t>
            </a:r>
            <a:r>
              <a:rPr sz="1400" dirty="0">
                <a:solidFill>
                  <a:srgbClr val="808080"/>
                </a:solidFill>
                <a:latin typeface="Arial"/>
                <a:cs typeface="Arial"/>
              </a:rPr>
              <a:t>level</a:t>
            </a:r>
            <a:r>
              <a:rPr sz="1400" spc="-20" dirty="0">
                <a:solidFill>
                  <a:srgbClr val="808080"/>
                </a:solidFill>
                <a:latin typeface="Arial"/>
                <a:cs typeface="Arial"/>
              </a:rPr>
              <a:t> </a:t>
            </a:r>
            <a:r>
              <a:rPr sz="1400" dirty="0">
                <a:solidFill>
                  <a:srgbClr val="808080"/>
                </a:solidFill>
                <a:latin typeface="Arial"/>
                <a:cs typeface="Arial"/>
              </a:rPr>
              <a:t>of</a:t>
            </a:r>
            <a:r>
              <a:rPr sz="1400" spc="-20" dirty="0">
                <a:solidFill>
                  <a:srgbClr val="808080"/>
                </a:solidFill>
                <a:latin typeface="Arial"/>
                <a:cs typeface="Arial"/>
              </a:rPr>
              <a:t> </a:t>
            </a:r>
            <a:r>
              <a:rPr sz="1400" dirty="0">
                <a:solidFill>
                  <a:srgbClr val="808080"/>
                </a:solidFill>
                <a:latin typeface="Arial"/>
                <a:cs typeface="Arial"/>
              </a:rPr>
              <a:t>confidence</a:t>
            </a:r>
            <a:r>
              <a:rPr sz="1400" spc="-65" dirty="0">
                <a:solidFill>
                  <a:srgbClr val="808080"/>
                </a:solidFill>
                <a:latin typeface="Arial"/>
                <a:cs typeface="Arial"/>
              </a:rPr>
              <a:t> </a:t>
            </a:r>
            <a:r>
              <a:rPr sz="1400" spc="-10" dirty="0">
                <a:solidFill>
                  <a:srgbClr val="808080"/>
                </a:solidFill>
                <a:latin typeface="Arial"/>
                <a:cs typeface="Arial"/>
              </a:rPr>
              <a:t>rating</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Baseline</a:t>
            </a:r>
            <a:r>
              <a:rPr spc="-60" dirty="0"/>
              <a:t> </a:t>
            </a:r>
            <a:r>
              <a:rPr dirty="0"/>
              <a:t>Risk</a:t>
            </a:r>
            <a:r>
              <a:rPr spc="-55" dirty="0"/>
              <a:t> </a:t>
            </a:r>
            <a:r>
              <a:rPr dirty="0"/>
              <a:t>–</a:t>
            </a:r>
            <a:r>
              <a:rPr spc="-60" dirty="0"/>
              <a:t> </a:t>
            </a:r>
            <a:r>
              <a:rPr spc="-20" dirty="0"/>
              <a:t>Systematic</a:t>
            </a:r>
            <a:r>
              <a:rPr spc="-50" dirty="0"/>
              <a:t> </a:t>
            </a:r>
            <a:r>
              <a:rPr spc="-10" dirty="0"/>
              <a:t>Review</a:t>
            </a:r>
          </a:p>
        </p:txBody>
      </p:sp>
      <p:sp>
        <p:nvSpPr>
          <p:cNvPr id="3" name="object 3"/>
          <p:cNvSpPr txBox="1"/>
          <p:nvPr/>
        </p:nvSpPr>
        <p:spPr>
          <a:xfrm>
            <a:off x="406400" y="1927672"/>
            <a:ext cx="11480800" cy="2101857"/>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0665" algn="l"/>
                <a:tab pos="241300" algn="l"/>
              </a:tabLst>
            </a:pPr>
            <a:r>
              <a:rPr dirty="0">
                <a:solidFill>
                  <a:srgbClr val="808080"/>
                </a:solidFill>
                <a:latin typeface="Calibri"/>
                <a:cs typeface="Calibri"/>
              </a:rPr>
              <a:t>Incidence</a:t>
            </a:r>
            <a:r>
              <a:rPr spc="5" dirty="0">
                <a:solidFill>
                  <a:srgbClr val="808080"/>
                </a:solidFill>
                <a:latin typeface="Calibri"/>
                <a:cs typeface="Calibri"/>
              </a:rPr>
              <a:t> </a:t>
            </a:r>
            <a:r>
              <a:rPr dirty="0">
                <a:solidFill>
                  <a:srgbClr val="808080"/>
                </a:solidFill>
                <a:latin typeface="Calibri"/>
                <a:cs typeface="Calibri"/>
              </a:rPr>
              <a:t>rate</a:t>
            </a:r>
            <a:r>
              <a:rPr spc="50" dirty="0">
                <a:solidFill>
                  <a:srgbClr val="808080"/>
                </a:solidFill>
                <a:latin typeface="Calibri"/>
                <a:cs typeface="Calibri"/>
              </a:rPr>
              <a:t> </a:t>
            </a:r>
            <a:r>
              <a:rPr dirty="0">
                <a:solidFill>
                  <a:srgbClr val="808080"/>
                </a:solidFill>
                <a:latin typeface="Calibri"/>
                <a:cs typeface="Calibri"/>
              </a:rPr>
              <a:t>of</a:t>
            </a:r>
            <a:r>
              <a:rPr spc="25" dirty="0">
                <a:solidFill>
                  <a:srgbClr val="808080"/>
                </a:solidFill>
                <a:latin typeface="Calibri"/>
                <a:cs typeface="Calibri"/>
              </a:rPr>
              <a:t> </a:t>
            </a:r>
            <a:r>
              <a:rPr dirty="0">
                <a:solidFill>
                  <a:srgbClr val="808080"/>
                </a:solidFill>
                <a:latin typeface="Calibri"/>
                <a:cs typeface="Calibri"/>
              </a:rPr>
              <a:t>selected</a:t>
            </a:r>
            <a:r>
              <a:rPr spc="10" dirty="0">
                <a:solidFill>
                  <a:srgbClr val="808080"/>
                </a:solidFill>
                <a:latin typeface="Calibri"/>
                <a:cs typeface="Calibri"/>
              </a:rPr>
              <a:t> </a:t>
            </a:r>
            <a:r>
              <a:rPr spc="-10" dirty="0">
                <a:solidFill>
                  <a:srgbClr val="808080"/>
                </a:solidFill>
                <a:latin typeface="Calibri"/>
                <a:cs typeface="Calibri"/>
              </a:rPr>
              <a:t>outcomes:</a:t>
            </a:r>
            <a:endParaRPr dirty="0">
              <a:latin typeface="Calibri"/>
              <a:cs typeface="Calibri"/>
            </a:endParaRPr>
          </a:p>
          <a:p>
            <a:pPr marL="698500" lvl="1" indent="-228600">
              <a:lnSpc>
                <a:spcPct val="100000"/>
              </a:lnSpc>
              <a:spcBef>
                <a:spcPts val="320"/>
              </a:spcBef>
              <a:buFont typeface="Arial"/>
              <a:buChar char="•"/>
              <a:tabLst>
                <a:tab pos="697865" algn="l"/>
                <a:tab pos="698500" algn="l"/>
              </a:tabLst>
            </a:pPr>
            <a:r>
              <a:rPr sz="1600" dirty="0">
                <a:solidFill>
                  <a:srgbClr val="808080"/>
                </a:solidFill>
                <a:latin typeface="Calibri"/>
                <a:cs typeface="Calibri"/>
              </a:rPr>
              <a:t>In</a:t>
            </a:r>
            <a:r>
              <a:rPr sz="1600" spc="20" dirty="0">
                <a:solidFill>
                  <a:srgbClr val="808080"/>
                </a:solidFill>
                <a:latin typeface="Calibri"/>
                <a:cs typeface="Calibri"/>
              </a:rPr>
              <a:t> </a:t>
            </a:r>
            <a:r>
              <a:rPr sz="1600" dirty="0">
                <a:solidFill>
                  <a:srgbClr val="808080"/>
                </a:solidFill>
                <a:latin typeface="Calibri"/>
                <a:cs typeface="Calibri"/>
              </a:rPr>
              <a:t>the</a:t>
            </a:r>
            <a:r>
              <a:rPr sz="1600" spc="10" dirty="0">
                <a:solidFill>
                  <a:srgbClr val="808080"/>
                </a:solidFill>
                <a:latin typeface="Calibri"/>
                <a:cs typeface="Calibri"/>
              </a:rPr>
              <a:t> </a:t>
            </a:r>
            <a:r>
              <a:rPr lang="en-US" sz="1600" dirty="0">
                <a:solidFill>
                  <a:srgbClr val="808080"/>
                </a:solidFill>
                <a:latin typeface="Calibri"/>
                <a:cs typeface="Calibri"/>
              </a:rPr>
              <a:t>three</a:t>
            </a:r>
            <a:r>
              <a:rPr sz="1600" spc="20" dirty="0">
                <a:solidFill>
                  <a:srgbClr val="808080"/>
                </a:solidFill>
                <a:latin typeface="Calibri"/>
                <a:cs typeface="Calibri"/>
              </a:rPr>
              <a:t> </a:t>
            </a:r>
            <a:r>
              <a:rPr sz="1600" dirty="0">
                <a:solidFill>
                  <a:srgbClr val="808080"/>
                </a:solidFill>
                <a:latin typeface="Calibri"/>
                <a:cs typeface="Calibri"/>
              </a:rPr>
              <a:t>populations</a:t>
            </a:r>
            <a:r>
              <a:rPr sz="1600" spc="5" dirty="0">
                <a:solidFill>
                  <a:srgbClr val="808080"/>
                </a:solidFill>
                <a:latin typeface="Calibri"/>
                <a:cs typeface="Calibri"/>
              </a:rPr>
              <a:t> </a:t>
            </a:r>
            <a:r>
              <a:rPr sz="1600" dirty="0">
                <a:solidFill>
                  <a:srgbClr val="808080"/>
                </a:solidFill>
                <a:latin typeface="Calibri"/>
                <a:cs typeface="Calibri"/>
              </a:rPr>
              <a:t>of </a:t>
            </a:r>
            <a:r>
              <a:rPr sz="1600" spc="-10" dirty="0">
                <a:solidFill>
                  <a:srgbClr val="808080"/>
                </a:solidFill>
                <a:latin typeface="Calibri"/>
                <a:cs typeface="Calibri"/>
              </a:rPr>
              <a:t>interest</a:t>
            </a:r>
            <a:r>
              <a:rPr lang="en-US" sz="1600" spc="-10" dirty="0">
                <a:solidFill>
                  <a:srgbClr val="808080"/>
                </a:solidFill>
                <a:latin typeface="Calibri"/>
                <a:cs typeface="Calibri"/>
              </a:rPr>
              <a:t> (critically ill; acutely ill; discharged from hospitalization for COVID-19)</a:t>
            </a:r>
            <a:endParaRPr sz="1600" dirty="0">
              <a:latin typeface="Calibri"/>
              <a:cs typeface="Calibri"/>
            </a:endParaRPr>
          </a:p>
          <a:p>
            <a:pPr marL="698500" lvl="1" indent="-228600">
              <a:lnSpc>
                <a:spcPct val="100000"/>
              </a:lnSpc>
              <a:spcBef>
                <a:spcPts val="290"/>
              </a:spcBef>
              <a:buFont typeface="Arial"/>
              <a:buChar char="•"/>
              <a:tabLst>
                <a:tab pos="697865" algn="l"/>
                <a:tab pos="698500" algn="l"/>
              </a:tabLst>
            </a:pPr>
            <a:r>
              <a:rPr lang="en-US" sz="1600" dirty="0">
                <a:solidFill>
                  <a:srgbClr val="808080"/>
                </a:solidFill>
                <a:latin typeface="Calibri"/>
                <a:cs typeface="Calibri"/>
              </a:rPr>
              <a:t>Baseline risk assessed a</a:t>
            </a:r>
            <a:r>
              <a:rPr sz="1600" dirty="0">
                <a:solidFill>
                  <a:srgbClr val="808080"/>
                </a:solidFill>
                <a:latin typeface="Calibri"/>
                <a:cs typeface="Calibri"/>
              </a:rPr>
              <a:t>mong</a:t>
            </a:r>
            <a:r>
              <a:rPr sz="1600" spc="-25" dirty="0">
                <a:solidFill>
                  <a:srgbClr val="808080"/>
                </a:solidFill>
                <a:latin typeface="Calibri"/>
                <a:cs typeface="Calibri"/>
              </a:rPr>
              <a:t> </a:t>
            </a:r>
            <a:r>
              <a:rPr sz="1600" dirty="0">
                <a:solidFill>
                  <a:srgbClr val="808080"/>
                </a:solidFill>
                <a:latin typeface="Calibri"/>
                <a:cs typeface="Calibri"/>
              </a:rPr>
              <a:t>patients</a:t>
            </a:r>
            <a:r>
              <a:rPr sz="1600" spc="-10" dirty="0">
                <a:solidFill>
                  <a:srgbClr val="808080"/>
                </a:solidFill>
                <a:latin typeface="Calibri"/>
                <a:cs typeface="Calibri"/>
              </a:rPr>
              <a:t> </a:t>
            </a:r>
            <a:r>
              <a:rPr sz="1600" dirty="0">
                <a:solidFill>
                  <a:srgbClr val="808080"/>
                </a:solidFill>
                <a:latin typeface="Calibri"/>
                <a:cs typeface="Calibri"/>
              </a:rPr>
              <a:t>receiving</a:t>
            </a:r>
            <a:r>
              <a:rPr sz="1600" spc="-25" dirty="0">
                <a:solidFill>
                  <a:srgbClr val="808080"/>
                </a:solidFill>
                <a:latin typeface="Calibri"/>
                <a:cs typeface="Calibri"/>
              </a:rPr>
              <a:t> </a:t>
            </a:r>
            <a:r>
              <a:rPr sz="1600" dirty="0">
                <a:solidFill>
                  <a:srgbClr val="808080"/>
                </a:solidFill>
                <a:latin typeface="Calibri"/>
                <a:cs typeface="Calibri"/>
              </a:rPr>
              <a:t>prophylactic</a:t>
            </a:r>
            <a:r>
              <a:rPr sz="1600" spc="-5" dirty="0">
                <a:solidFill>
                  <a:srgbClr val="808080"/>
                </a:solidFill>
                <a:latin typeface="Calibri"/>
                <a:cs typeface="Calibri"/>
              </a:rPr>
              <a:t> </a:t>
            </a:r>
            <a:r>
              <a:rPr sz="1600" dirty="0">
                <a:solidFill>
                  <a:srgbClr val="808080"/>
                </a:solidFill>
                <a:latin typeface="Calibri"/>
                <a:cs typeface="Calibri"/>
              </a:rPr>
              <a:t>intensity</a:t>
            </a:r>
            <a:r>
              <a:rPr sz="1600" spc="-30" dirty="0">
                <a:solidFill>
                  <a:srgbClr val="808080"/>
                </a:solidFill>
                <a:latin typeface="Calibri"/>
                <a:cs typeface="Calibri"/>
              </a:rPr>
              <a:t> </a:t>
            </a:r>
            <a:r>
              <a:rPr sz="1600" spc="-10" dirty="0">
                <a:solidFill>
                  <a:srgbClr val="808080"/>
                </a:solidFill>
                <a:latin typeface="Calibri"/>
                <a:cs typeface="Calibri"/>
              </a:rPr>
              <a:t>anticoagulation</a:t>
            </a:r>
            <a:r>
              <a:rPr lang="en-US" sz="1600" spc="-10" dirty="0">
                <a:solidFill>
                  <a:srgbClr val="808080"/>
                </a:solidFill>
                <a:latin typeface="Calibri"/>
                <a:cs typeface="Calibri"/>
              </a:rPr>
              <a:t> (for critically ill and acutely ill) and no anticoagulation (for patients discharged from hospital)</a:t>
            </a:r>
            <a:endParaRPr sz="1600" dirty="0">
              <a:latin typeface="Calibri"/>
              <a:cs typeface="Calibri"/>
            </a:endParaRPr>
          </a:p>
          <a:p>
            <a:pPr marL="241300" indent="-228600">
              <a:lnSpc>
                <a:spcPct val="100000"/>
              </a:lnSpc>
              <a:spcBef>
                <a:spcPts val="770"/>
              </a:spcBef>
              <a:buFont typeface="Arial"/>
              <a:buChar char="•"/>
              <a:tabLst>
                <a:tab pos="240665" algn="l"/>
                <a:tab pos="241300" algn="l"/>
              </a:tabLst>
            </a:pPr>
            <a:r>
              <a:rPr spc="-10" dirty="0">
                <a:solidFill>
                  <a:srgbClr val="808080"/>
                </a:solidFill>
                <a:latin typeface="Calibri"/>
                <a:cs typeface="Calibri"/>
              </a:rPr>
              <a:t>Required:</a:t>
            </a:r>
            <a:endParaRPr dirty="0">
              <a:latin typeface="Calibri"/>
              <a:cs typeface="Calibri"/>
            </a:endParaRPr>
          </a:p>
          <a:p>
            <a:pPr marL="698500" lvl="1" indent="-228600">
              <a:lnSpc>
                <a:spcPct val="100000"/>
              </a:lnSpc>
              <a:spcBef>
                <a:spcPts val="310"/>
              </a:spcBef>
              <a:buFont typeface="Arial"/>
              <a:buChar char="•"/>
              <a:tabLst>
                <a:tab pos="697865" algn="l"/>
                <a:tab pos="698500" algn="l"/>
              </a:tabLst>
            </a:pPr>
            <a:r>
              <a:rPr sz="1600" dirty="0">
                <a:solidFill>
                  <a:srgbClr val="808080"/>
                </a:solidFill>
                <a:latin typeface="Calibri"/>
                <a:cs typeface="Calibri"/>
              </a:rPr>
              <a:t>Not</a:t>
            </a:r>
            <a:r>
              <a:rPr sz="1600" spc="15" dirty="0">
                <a:solidFill>
                  <a:srgbClr val="808080"/>
                </a:solidFill>
                <a:latin typeface="Calibri"/>
                <a:cs typeface="Calibri"/>
              </a:rPr>
              <a:t> </a:t>
            </a:r>
            <a:r>
              <a:rPr sz="1600" dirty="0">
                <a:solidFill>
                  <a:srgbClr val="808080"/>
                </a:solidFill>
                <a:latin typeface="Calibri"/>
                <a:cs typeface="Calibri"/>
              </a:rPr>
              <a:t>high</a:t>
            </a:r>
            <a:r>
              <a:rPr sz="1600" spc="-5" dirty="0">
                <a:solidFill>
                  <a:srgbClr val="808080"/>
                </a:solidFill>
                <a:latin typeface="Calibri"/>
                <a:cs typeface="Calibri"/>
              </a:rPr>
              <a:t> </a:t>
            </a:r>
            <a:r>
              <a:rPr sz="1600" dirty="0">
                <a:solidFill>
                  <a:srgbClr val="808080"/>
                </a:solidFill>
                <a:latin typeface="Calibri"/>
                <a:cs typeface="Calibri"/>
              </a:rPr>
              <a:t>risk</a:t>
            </a:r>
            <a:r>
              <a:rPr sz="1600" spc="5" dirty="0">
                <a:solidFill>
                  <a:srgbClr val="808080"/>
                </a:solidFill>
                <a:latin typeface="Calibri"/>
                <a:cs typeface="Calibri"/>
              </a:rPr>
              <a:t> </a:t>
            </a:r>
            <a:r>
              <a:rPr sz="1600" dirty="0">
                <a:solidFill>
                  <a:srgbClr val="808080"/>
                </a:solidFill>
                <a:latin typeface="Calibri"/>
                <a:cs typeface="Calibri"/>
              </a:rPr>
              <a:t>of</a:t>
            </a:r>
            <a:r>
              <a:rPr sz="1600" spc="35" dirty="0">
                <a:solidFill>
                  <a:srgbClr val="808080"/>
                </a:solidFill>
                <a:latin typeface="Calibri"/>
                <a:cs typeface="Calibri"/>
              </a:rPr>
              <a:t> </a:t>
            </a:r>
            <a:r>
              <a:rPr sz="1600" dirty="0">
                <a:solidFill>
                  <a:srgbClr val="808080"/>
                </a:solidFill>
                <a:latin typeface="Calibri"/>
                <a:cs typeface="Calibri"/>
              </a:rPr>
              <a:t>bias</a:t>
            </a:r>
            <a:r>
              <a:rPr sz="1600" spc="-5" dirty="0">
                <a:solidFill>
                  <a:srgbClr val="808080"/>
                </a:solidFill>
                <a:latin typeface="Calibri"/>
                <a:cs typeface="Calibri"/>
              </a:rPr>
              <a:t> </a:t>
            </a:r>
            <a:r>
              <a:rPr sz="1600" dirty="0">
                <a:solidFill>
                  <a:srgbClr val="808080"/>
                </a:solidFill>
                <a:latin typeface="Calibri"/>
                <a:cs typeface="Calibri"/>
              </a:rPr>
              <a:t>(according</a:t>
            </a:r>
            <a:r>
              <a:rPr sz="1600" spc="-10" dirty="0">
                <a:solidFill>
                  <a:srgbClr val="808080"/>
                </a:solidFill>
                <a:latin typeface="Calibri"/>
                <a:cs typeface="Calibri"/>
              </a:rPr>
              <a:t> </a:t>
            </a:r>
            <a:r>
              <a:rPr sz="1600" dirty="0">
                <a:solidFill>
                  <a:srgbClr val="808080"/>
                </a:solidFill>
                <a:latin typeface="Calibri"/>
                <a:cs typeface="Calibri"/>
              </a:rPr>
              <a:t>to</a:t>
            </a:r>
            <a:r>
              <a:rPr sz="1600" spc="20" dirty="0">
                <a:solidFill>
                  <a:srgbClr val="808080"/>
                </a:solidFill>
                <a:latin typeface="Calibri"/>
                <a:cs typeface="Calibri"/>
              </a:rPr>
              <a:t> </a:t>
            </a:r>
            <a:r>
              <a:rPr sz="1600" dirty="0">
                <a:solidFill>
                  <a:srgbClr val="808080"/>
                </a:solidFill>
                <a:latin typeface="Calibri"/>
                <a:cs typeface="Calibri"/>
              </a:rPr>
              <a:t>simplified</a:t>
            </a:r>
            <a:r>
              <a:rPr sz="1600" spc="-15" dirty="0">
                <a:solidFill>
                  <a:srgbClr val="808080"/>
                </a:solidFill>
                <a:latin typeface="Calibri"/>
                <a:cs typeface="Calibri"/>
              </a:rPr>
              <a:t> </a:t>
            </a:r>
            <a:r>
              <a:rPr sz="1600" spc="-10" dirty="0">
                <a:solidFill>
                  <a:srgbClr val="808080"/>
                </a:solidFill>
                <a:latin typeface="Calibri"/>
                <a:cs typeface="Calibri"/>
              </a:rPr>
              <a:t>QUIPS)</a:t>
            </a:r>
            <a:endParaRPr sz="1600" dirty="0">
              <a:latin typeface="Calibri"/>
              <a:cs typeface="Calibri"/>
            </a:endParaRPr>
          </a:p>
          <a:p>
            <a:pPr marL="698500" lvl="1" indent="-228600">
              <a:lnSpc>
                <a:spcPct val="100000"/>
              </a:lnSpc>
              <a:spcBef>
                <a:spcPts val="300"/>
              </a:spcBef>
              <a:buFont typeface="Arial"/>
              <a:buChar char="•"/>
              <a:tabLst>
                <a:tab pos="697865" algn="l"/>
                <a:tab pos="698500" algn="l"/>
              </a:tabLst>
            </a:pPr>
            <a:r>
              <a:rPr sz="1600" dirty="0">
                <a:solidFill>
                  <a:srgbClr val="808080"/>
                </a:solidFill>
                <a:latin typeface="Calibri"/>
                <a:cs typeface="Calibri"/>
              </a:rPr>
              <a:t>Reporting</a:t>
            </a:r>
            <a:r>
              <a:rPr sz="1600" spc="-10" dirty="0">
                <a:solidFill>
                  <a:srgbClr val="808080"/>
                </a:solidFill>
                <a:latin typeface="Calibri"/>
                <a:cs typeface="Calibri"/>
              </a:rPr>
              <a:t> </a:t>
            </a:r>
            <a:r>
              <a:rPr sz="1600" dirty="0">
                <a:solidFill>
                  <a:srgbClr val="808080"/>
                </a:solidFill>
                <a:latin typeface="Calibri"/>
                <a:cs typeface="Calibri"/>
              </a:rPr>
              <a:t>duration</a:t>
            </a:r>
            <a:r>
              <a:rPr sz="1600" spc="5" dirty="0">
                <a:solidFill>
                  <a:srgbClr val="808080"/>
                </a:solidFill>
                <a:latin typeface="Calibri"/>
                <a:cs typeface="Calibri"/>
              </a:rPr>
              <a:t> </a:t>
            </a:r>
            <a:r>
              <a:rPr sz="1600" dirty="0">
                <a:solidFill>
                  <a:srgbClr val="808080"/>
                </a:solidFill>
                <a:latin typeface="Calibri"/>
                <a:cs typeface="Calibri"/>
              </a:rPr>
              <a:t>of</a:t>
            </a:r>
            <a:r>
              <a:rPr sz="1600" spc="50" dirty="0">
                <a:solidFill>
                  <a:srgbClr val="808080"/>
                </a:solidFill>
                <a:latin typeface="Calibri"/>
                <a:cs typeface="Calibri"/>
              </a:rPr>
              <a:t> </a:t>
            </a:r>
            <a:r>
              <a:rPr sz="1600" spc="-10" dirty="0">
                <a:solidFill>
                  <a:srgbClr val="808080"/>
                </a:solidFill>
                <a:latin typeface="Calibri"/>
                <a:cs typeface="Calibri"/>
              </a:rPr>
              <a:t>follow-</a:t>
            </a:r>
            <a:r>
              <a:rPr sz="1600" spc="-25" dirty="0">
                <a:solidFill>
                  <a:srgbClr val="808080"/>
                </a:solidFill>
                <a:latin typeface="Calibri"/>
                <a:cs typeface="Calibri"/>
              </a:rPr>
              <a:t>up</a:t>
            </a:r>
            <a:endParaRPr sz="1600" dirty="0">
              <a:latin typeface="Calibri"/>
              <a:cs typeface="Calibri"/>
            </a:endParaRPr>
          </a:p>
        </p:txBody>
      </p:sp>
      <p:sp>
        <p:nvSpPr>
          <p:cNvPr id="4" name="object 4"/>
          <p:cNvSpPr txBox="1"/>
          <p:nvPr/>
        </p:nvSpPr>
        <p:spPr>
          <a:xfrm>
            <a:off x="3149691" y="3991838"/>
            <a:ext cx="1776730" cy="1542089"/>
          </a:xfrm>
          <a:prstGeom prst="rect">
            <a:avLst/>
          </a:prstGeom>
        </p:spPr>
        <p:txBody>
          <a:bodyPr vert="horz" wrap="square" lIns="0" tIns="112395" rIns="0" bIns="0" rtlCol="0">
            <a:spAutoFit/>
          </a:bodyPr>
          <a:lstStyle/>
          <a:p>
            <a:pPr marL="12700">
              <a:lnSpc>
                <a:spcPct val="100000"/>
              </a:lnSpc>
              <a:spcBef>
                <a:spcPts val="885"/>
              </a:spcBef>
            </a:pPr>
            <a:r>
              <a:rPr dirty="0">
                <a:solidFill>
                  <a:srgbClr val="808080"/>
                </a:solidFill>
                <a:latin typeface="Calibri"/>
                <a:cs typeface="Calibri"/>
              </a:rPr>
              <a:t>23-JUL-</a:t>
            </a:r>
            <a:r>
              <a:rPr spc="-20" dirty="0">
                <a:solidFill>
                  <a:srgbClr val="808080"/>
                </a:solidFill>
                <a:latin typeface="Calibri"/>
                <a:cs typeface="Calibri"/>
              </a:rPr>
              <a:t>2020</a:t>
            </a:r>
            <a:endParaRPr lang="en-US" spc="-20" dirty="0">
              <a:solidFill>
                <a:srgbClr val="808080"/>
              </a:solidFill>
              <a:latin typeface="Calibri"/>
              <a:cs typeface="Calibri"/>
            </a:endParaRPr>
          </a:p>
          <a:p>
            <a:pPr marL="12700">
              <a:lnSpc>
                <a:spcPct val="100000"/>
              </a:lnSpc>
              <a:spcBef>
                <a:spcPts val="885"/>
              </a:spcBef>
            </a:pPr>
            <a:r>
              <a:rPr lang="en-US" spc="-20" dirty="0">
                <a:solidFill>
                  <a:srgbClr val="808080"/>
                </a:solidFill>
                <a:latin typeface="Calibri"/>
                <a:cs typeface="Calibri"/>
              </a:rPr>
              <a:t>31-MAY-2023</a:t>
            </a:r>
            <a:endParaRPr dirty="0">
              <a:latin typeface="Calibri"/>
              <a:cs typeface="Calibri"/>
            </a:endParaRPr>
          </a:p>
          <a:p>
            <a:pPr marL="12700">
              <a:lnSpc>
                <a:spcPct val="100000"/>
              </a:lnSpc>
              <a:spcBef>
                <a:spcPts val="790"/>
              </a:spcBef>
            </a:pPr>
            <a:r>
              <a:rPr lang="en-US" dirty="0">
                <a:solidFill>
                  <a:srgbClr val="808080"/>
                </a:solidFill>
                <a:latin typeface="Calibri"/>
                <a:cs typeface="Calibri"/>
              </a:rPr>
              <a:t>28,104</a:t>
            </a:r>
            <a:r>
              <a:rPr spc="20" dirty="0">
                <a:solidFill>
                  <a:srgbClr val="808080"/>
                </a:solidFill>
                <a:latin typeface="Calibri"/>
                <a:cs typeface="Calibri"/>
              </a:rPr>
              <a:t> </a:t>
            </a:r>
            <a:r>
              <a:rPr spc="-10" dirty="0">
                <a:solidFill>
                  <a:srgbClr val="808080"/>
                </a:solidFill>
                <a:latin typeface="Calibri"/>
                <a:cs typeface="Calibri"/>
              </a:rPr>
              <a:t>citations</a:t>
            </a:r>
            <a:endParaRPr dirty="0">
              <a:latin typeface="Calibri"/>
              <a:cs typeface="Calibri"/>
            </a:endParaRPr>
          </a:p>
          <a:p>
            <a:pPr marL="12700">
              <a:lnSpc>
                <a:spcPct val="100000"/>
              </a:lnSpc>
              <a:spcBef>
                <a:spcPts val="780"/>
              </a:spcBef>
            </a:pPr>
            <a:r>
              <a:rPr lang="en-US" dirty="0">
                <a:solidFill>
                  <a:srgbClr val="808080"/>
                </a:solidFill>
                <a:latin typeface="Calibri"/>
                <a:cs typeface="Calibri"/>
              </a:rPr>
              <a:t>148</a:t>
            </a:r>
            <a:r>
              <a:rPr spc="15" dirty="0">
                <a:solidFill>
                  <a:srgbClr val="808080"/>
                </a:solidFill>
                <a:latin typeface="Calibri"/>
                <a:cs typeface="Calibri"/>
              </a:rPr>
              <a:t> </a:t>
            </a:r>
            <a:r>
              <a:rPr spc="-10" dirty="0">
                <a:solidFill>
                  <a:srgbClr val="808080"/>
                </a:solidFill>
                <a:latin typeface="Calibri"/>
                <a:cs typeface="Calibri"/>
              </a:rPr>
              <a:t>Studies</a:t>
            </a:r>
            <a:endParaRPr dirty="0">
              <a:latin typeface="Calibri"/>
              <a:cs typeface="Calibri"/>
            </a:endParaRPr>
          </a:p>
        </p:txBody>
      </p:sp>
      <p:sp>
        <p:nvSpPr>
          <p:cNvPr id="5" name="object 5"/>
          <p:cNvSpPr txBox="1"/>
          <p:nvPr/>
        </p:nvSpPr>
        <p:spPr>
          <a:xfrm>
            <a:off x="406400" y="3991838"/>
            <a:ext cx="2281555" cy="1967846"/>
          </a:xfrm>
          <a:prstGeom prst="rect">
            <a:avLst/>
          </a:prstGeom>
        </p:spPr>
        <p:txBody>
          <a:bodyPr vert="horz" wrap="square" lIns="0" tIns="112395" rIns="0" bIns="0" rtlCol="0">
            <a:spAutoFit/>
          </a:bodyPr>
          <a:lstStyle/>
          <a:p>
            <a:pPr marL="241300" indent="-228600">
              <a:lnSpc>
                <a:spcPct val="100000"/>
              </a:lnSpc>
              <a:spcBef>
                <a:spcPts val="885"/>
              </a:spcBef>
              <a:buFont typeface="Arial"/>
              <a:buChar char="•"/>
              <a:tabLst>
                <a:tab pos="240665" algn="l"/>
                <a:tab pos="241300" algn="l"/>
              </a:tabLst>
            </a:pPr>
            <a:r>
              <a:rPr lang="en-US" dirty="0">
                <a:solidFill>
                  <a:srgbClr val="808080"/>
                </a:solidFill>
                <a:latin typeface="Calibri"/>
                <a:cs typeface="Calibri"/>
              </a:rPr>
              <a:t>Initial</a:t>
            </a:r>
            <a:r>
              <a:rPr lang="en-US" spc="15" dirty="0">
                <a:solidFill>
                  <a:srgbClr val="808080"/>
                </a:solidFill>
                <a:latin typeface="Calibri"/>
                <a:cs typeface="Calibri"/>
              </a:rPr>
              <a:t> </a:t>
            </a:r>
            <a:r>
              <a:rPr lang="en-US" dirty="0">
                <a:solidFill>
                  <a:srgbClr val="808080"/>
                </a:solidFill>
                <a:latin typeface="Calibri"/>
                <a:cs typeface="Calibri"/>
              </a:rPr>
              <a:t>search</a:t>
            </a:r>
            <a:r>
              <a:rPr lang="en-US" spc="35" dirty="0">
                <a:solidFill>
                  <a:srgbClr val="808080"/>
                </a:solidFill>
                <a:latin typeface="Calibri"/>
                <a:cs typeface="Calibri"/>
              </a:rPr>
              <a:t> </a:t>
            </a:r>
            <a:r>
              <a:rPr lang="en-US" spc="-20" dirty="0">
                <a:solidFill>
                  <a:srgbClr val="808080"/>
                </a:solidFill>
                <a:latin typeface="Calibri"/>
                <a:cs typeface="Calibri"/>
              </a:rPr>
              <a:t>date</a:t>
            </a:r>
            <a:r>
              <a:rPr spc="-20" dirty="0">
                <a:solidFill>
                  <a:srgbClr val="808080"/>
                </a:solidFill>
                <a:latin typeface="Calibri"/>
                <a:cs typeface="Calibri"/>
              </a:rPr>
              <a:t>:</a:t>
            </a:r>
            <a:endParaRPr lang="en-US" spc="-20" dirty="0">
              <a:solidFill>
                <a:srgbClr val="808080"/>
              </a:solidFill>
              <a:latin typeface="Calibri"/>
              <a:cs typeface="Calibri"/>
            </a:endParaRPr>
          </a:p>
          <a:p>
            <a:pPr marL="241300" indent="-228600">
              <a:lnSpc>
                <a:spcPct val="100000"/>
              </a:lnSpc>
              <a:spcBef>
                <a:spcPts val="885"/>
              </a:spcBef>
              <a:buFont typeface="Arial"/>
              <a:buChar char="•"/>
              <a:tabLst>
                <a:tab pos="240665" algn="l"/>
                <a:tab pos="241300" algn="l"/>
              </a:tabLst>
            </a:pPr>
            <a:r>
              <a:rPr lang="en-US" spc="-20" dirty="0">
                <a:solidFill>
                  <a:srgbClr val="808080"/>
                </a:solidFill>
                <a:latin typeface="Calibri"/>
                <a:cs typeface="Calibri"/>
              </a:rPr>
              <a:t>Screened through: </a:t>
            </a:r>
            <a:endParaRPr dirty="0">
              <a:latin typeface="Calibri"/>
              <a:cs typeface="Calibri"/>
            </a:endParaRPr>
          </a:p>
          <a:p>
            <a:pPr marL="241300" indent="-228600">
              <a:lnSpc>
                <a:spcPct val="100000"/>
              </a:lnSpc>
              <a:spcBef>
                <a:spcPts val="790"/>
              </a:spcBef>
              <a:buFont typeface="Arial"/>
              <a:buChar char="•"/>
              <a:tabLst>
                <a:tab pos="240665" algn="l"/>
                <a:tab pos="241300" algn="l"/>
              </a:tabLst>
            </a:pPr>
            <a:r>
              <a:rPr spc="-10" dirty="0">
                <a:solidFill>
                  <a:srgbClr val="808080"/>
                </a:solidFill>
                <a:latin typeface="Calibri"/>
                <a:cs typeface="Calibri"/>
              </a:rPr>
              <a:t>Screened: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Included: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Analysis:</a:t>
            </a:r>
            <a:endParaRPr sz="2100" dirty="0">
              <a:latin typeface="Calibri"/>
              <a:cs typeface="Calibri"/>
            </a:endParaRPr>
          </a:p>
        </p:txBody>
      </p:sp>
      <p:sp>
        <p:nvSpPr>
          <p:cNvPr id="6" name="object 6"/>
          <p:cNvSpPr txBox="1"/>
          <p:nvPr/>
        </p:nvSpPr>
        <p:spPr>
          <a:xfrm>
            <a:off x="990600" y="5867400"/>
            <a:ext cx="8588375" cy="581569"/>
          </a:xfrm>
          <a:prstGeom prst="rect">
            <a:avLst/>
          </a:prstGeom>
        </p:spPr>
        <p:txBody>
          <a:bodyPr vert="horz" wrap="square" lIns="0" tIns="50165" rIns="0" bIns="0" rtlCol="0">
            <a:spAutoFit/>
          </a:bodyPr>
          <a:lstStyle/>
          <a:p>
            <a:pPr marL="241300" indent="-228600">
              <a:lnSpc>
                <a:spcPct val="100000"/>
              </a:lnSpc>
              <a:spcBef>
                <a:spcPts val="395"/>
              </a:spcBef>
              <a:buFont typeface="Arial"/>
              <a:buChar char="•"/>
              <a:tabLst>
                <a:tab pos="240665" algn="l"/>
                <a:tab pos="241300" algn="l"/>
              </a:tabLst>
            </a:pPr>
            <a:r>
              <a:rPr sz="1600" dirty="0">
                <a:solidFill>
                  <a:srgbClr val="808080"/>
                </a:solidFill>
                <a:latin typeface="Calibri"/>
                <a:cs typeface="Calibri"/>
              </a:rPr>
              <a:t>Pooled</a:t>
            </a:r>
            <a:r>
              <a:rPr sz="1600" spc="-25" dirty="0">
                <a:solidFill>
                  <a:srgbClr val="808080"/>
                </a:solidFill>
                <a:latin typeface="Calibri"/>
                <a:cs typeface="Calibri"/>
              </a:rPr>
              <a:t> </a:t>
            </a:r>
            <a:r>
              <a:rPr sz="1600" dirty="0">
                <a:solidFill>
                  <a:srgbClr val="808080"/>
                </a:solidFill>
                <a:latin typeface="Calibri"/>
                <a:cs typeface="Calibri"/>
              </a:rPr>
              <a:t>estimates</a:t>
            </a:r>
            <a:r>
              <a:rPr sz="1600" spc="-30" dirty="0">
                <a:solidFill>
                  <a:srgbClr val="808080"/>
                </a:solidFill>
                <a:latin typeface="Calibri"/>
                <a:cs typeface="Calibri"/>
              </a:rPr>
              <a:t> </a:t>
            </a:r>
            <a:r>
              <a:rPr sz="1600" dirty="0">
                <a:solidFill>
                  <a:srgbClr val="808080"/>
                </a:solidFill>
                <a:latin typeface="Calibri"/>
                <a:cs typeface="Calibri"/>
              </a:rPr>
              <a:t>using</a:t>
            </a:r>
            <a:r>
              <a:rPr sz="1600" spc="-25" dirty="0">
                <a:solidFill>
                  <a:srgbClr val="808080"/>
                </a:solidFill>
                <a:latin typeface="Calibri"/>
                <a:cs typeface="Calibri"/>
              </a:rPr>
              <a:t> </a:t>
            </a:r>
            <a:r>
              <a:rPr sz="1600" dirty="0">
                <a:solidFill>
                  <a:srgbClr val="808080"/>
                </a:solidFill>
                <a:latin typeface="Calibri"/>
                <a:cs typeface="Calibri"/>
              </a:rPr>
              <a:t>generalized</a:t>
            </a:r>
            <a:r>
              <a:rPr sz="1600" spc="-30" dirty="0">
                <a:solidFill>
                  <a:srgbClr val="808080"/>
                </a:solidFill>
                <a:latin typeface="Calibri"/>
                <a:cs typeface="Calibri"/>
              </a:rPr>
              <a:t> </a:t>
            </a:r>
            <a:r>
              <a:rPr sz="1600" dirty="0">
                <a:solidFill>
                  <a:srgbClr val="808080"/>
                </a:solidFill>
                <a:latin typeface="Calibri"/>
                <a:cs typeface="Calibri"/>
              </a:rPr>
              <a:t>linear</a:t>
            </a:r>
            <a:r>
              <a:rPr sz="1600" spc="-25" dirty="0">
                <a:solidFill>
                  <a:srgbClr val="808080"/>
                </a:solidFill>
                <a:latin typeface="Calibri"/>
                <a:cs typeface="Calibri"/>
              </a:rPr>
              <a:t> </a:t>
            </a:r>
            <a:r>
              <a:rPr sz="1600" dirty="0">
                <a:solidFill>
                  <a:srgbClr val="808080"/>
                </a:solidFill>
                <a:latin typeface="Calibri"/>
                <a:cs typeface="Calibri"/>
              </a:rPr>
              <a:t>mixed</a:t>
            </a:r>
            <a:r>
              <a:rPr sz="1600" spc="-5" dirty="0">
                <a:solidFill>
                  <a:srgbClr val="808080"/>
                </a:solidFill>
                <a:latin typeface="Calibri"/>
                <a:cs typeface="Calibri"/>
              </a:rPr>
              <a:t> </a:t>
            </a:r>
            <a:r>
              <a:rPr sz="1600" spc="-10" dirty="0">
                <a:solidFill>
                  <a:srgbClr val="808080"/>
                </a:solidFill>
                <a:latin typeface="Calibri"/>
                <a:cs typeface="Calibri"/>
              </a:rPr>
              <a:t>model</a:t>
            </a:r>
            <a:endParaRPr sz="1600" dirty="0">
              <a:latin typeface="Calibri"/>
              <a:cs typeface="Calibri"/>
            </a:endParaRPr>
          </a:p>
          <a:p>
            <a:pPr marL="241300" indent="-228600">
              <a:lnSpc>
                <a:spcPct val="100000"/>
              </a:lnSpc>
              <a:spcBef>
                <a:spcPts val="300"/>
              </a:spcBef>
              <a:buFont typeface="Arial"/>
              <a:buChar char="•"/>
              <a:tabLst>
                <a:tab pos="240665" algn="l"/>
                <a:tab pos="241300" algn="l"/>
              </a:tabLst>
            </a:pPr>
            <a:r>
              <a:rPr sz="1600" dirty="0">
                <a:solidFill>
                  <a:srgbClr val="808080"/>
                </a:solidFill>
                <a:latin typeface="Calibri"/>
                <a:cs typeface="Calibri"/>
              </a:rPr>
              <a:t>Descriptive,</a:t>
            </a:r>
            <a:r>
              <a:rPr sz="1600" spc="-15" dirty="0">
                <a:solidFill>
                  <a:srgbClr val="808080"/>
                </a:solidFill>
                <a:latin typeface="Calibri"/>
                <a:cs typeface="Calibri"/>
              </a:rPr>
              <a:t> </a:t>
            </a:r>
            <a:r>
              <a:rPr sz="1600" dirty="0">
                <a:solidFill>
                  <a:srgbClr val="808080"/>
                </a:solidFill>
                <a:latin typeface="Calibri"/>
                <a:cs typeface="Calibri"/>
              </a:rPr>
              <a:t>if</a:t>
            </a:r>
            <a:r>
              <a:rPr sz="1600" spc="25" dirty="0">
                <a:solidFill>
                  <a:srgbClr val="808080"/>
                </a:solidFill>
                <a:latin typeface="Calibri"/>
                <a:cs typeface="Calibri"/>
              </a:rPr>
              <a:t> </a:t>
            </a:r>
            <a:r>
              <a:rPr sz="1600" dirty="0">
                <a:solidFill>
                  <a:srgbClr val="808080"/>
                </a:solidFill>
                <a:latin typeface="Calibri"/>
                <a:cs typeface="Calibri"/>
              </a:rPr>
              <a:t>only</a:t>
            </a:r>
            <a:r>
              <a:rPr sz="1600" spc="10" dirty="0">
                <a:solidFill>
                  <a:srgbClr val="808080"/>
                </a:solidFill>
                <a:latin typeface="Calibri"/>
                <a:cs typeface="Calibri"/>
              </a:rPr>
              <a:t> </a:t>
            </a:r>
            <a:r>
              <a:rPr sz="1600" dirty="0">
                <a:solidFill>
                  <a:srgbClr val="808080"/>
                </a:solidFill>
                <a:latin typeface="Calibri"/>
                <a:cs typeface="Calibri"/>
              </a:rPr>
              <a:t>one</a:t>
            </a:r>
            <a:r>
              <a:rPr sz="1600" spc="10" dirty="0">
                <a:solidFill>
                  <a:srgbClr val="808080"/>
                </a:solidFill>
                <a:latin typeface="Calibri"/>
                <a:cs typeface="Calibri"/>
              </a:rPr>
              <a:t> </a:t>
            </a:r>
            <a:r>
              <a:rPr sz="1600" dirty="0">
                <a:solidFill>
                  <a:srgbClr val="808080"/>
                </a:solidFill>
                <a:latin typeface="Calibri"/>
                <a:cs typeface="Calibri"/>
              </a:rPr>
              <a:t>study</a:t>
            </a:r>
            <a:r>
              <a:rPr sz="1600" spc="5" dirty="0">
                <a:solidFill>
                  <a:srgbClr val="808080"/>
                </a:solidFill>
                <a:latin typeface="Calibri"/>
                <a:cs typeface="Calibri"/>
              </a:rPr>
              <a:t> </a:t>
            </a:r>
            <a:r>
              <a:rPr sz="1600" dirty="0">
                <a:solidFill>
                  <a:srgbClr val="808080"/>
                </a:solidFill>
                <a:latin typeface="Calibri"/>
                <a:cs typeface="Calibri"/>
              </a:rPr>
              <a:t>identified,</a:t>
            </a:r>
            <a:r>
              <a:rPr sz="1600" spc="-15" dirty="0">
                <a:solidFill>
                  <a:srgbClr val="808080"/>
                </a:solidFill>
                <a:latin typeface="Calibri"/>
                <a:cs typeface="Calibri"/>
              </a:rPr>
              <a:t> </a:t>
            </a:r>
            <a:r>
              <a:rPr sz="1600" dirty="0">
                <a:solidFill>
                  <a:srgbClr val="808080"/>
                </a:solidFill>
                <a:latin typeface="Calibri"/>
                <a:cs typeface="Calibri"/>
              </a:rPr>
              <a:t>or</a:t>
            </a:r>
            <a:r>
              <a:rPr sz="1600" spc="25" dirty="0">
                <a:solidFill>
                  <a:srgbClr val="808080"/>
                </a:solidFill>
                <a:latin typeface="Calibri"/>
                <a:cs typeface="Calibri"/>
              </a:rPr>
              <a:t> </a:t>
            </a:r>
            <a:r>
              <a:rPr sz="1600" dirty="0">
                <a:solidFill>
                  <a:srgbClr val="808080"/>
                </a:solidFill>
                <a:latin typeface="Calibri"/>
                <a:cs typeface="Calibri"/>
              </a:rPr>
              <a:t>when</a:t>
            </a:r>
            <a:r>
              <a:rPr sz="1600" spc="-15" dirty="0">
                <a:solidFill>
                  <a:srgbClr val="808080"/>
                </a:solidFill>
                <a:latin typeface="Calibri"/>
                <a:cs typeface="Calibri"/>
              </a:rPr>
              <a:t> </a:t>
            </a:r>
            <a:r>
              <a:rPr sz="1600" dirty="0">
                <a:solidFill>
                  <a:srgbClr val="808080"/>
                </a:solidFill>
                <a:latin typeface="Calibri"/>
                <a:cs typeface="Calibri"/>
              </a:rPr>
              <a:t>pooling was</a:t>
            </a:r>
            <a:r>
              <a:rPr sz="1600" spc="5" dirty="0">
                <a:solidFill>
                  <a:srgbClr val="808080"/>
                </a:solidFill>
                <a:latin typeface="Calibri"/>
                <a:cs typeface="Calibri"/>
              </a:rPr>
              <a:t> </a:t>
            </a:r>
            <a:r>
              <a:rPr sz="1600" dirty="0">
                <a:solidFill>
                  <a:srgbClr val="808080"/>
                </a:solidFill>
                <a:latin typeface="Calibri"/>
                <a:cs typeface="Calibri"/>
              </a:rPr>
              <a:t>considered</a:t>
            </a:r>
            <a:r>
              <a:rPr sz="1600" spc="-30" dirty="0">
                <a:solidFill>
                  <a:srgbClr val="808080"/>
                </a:solidFill>
                <a:latin typeface="Calibri"/>
                <a:cs typeface="Calibri"/>
              </a:rPr>
              <a:t> </a:t>
            </a:r>
            <a:r>
              <a:rPr sz="1600" spc="-10" dirty="0">
                <a:solidFill>
                  <a:srgbClr val="808080"/>
                </a:solidFill>
                <a:latin typeface="Calibri"/>
                <a:cs typeface="Calibri"/>
              </a:rPr>
              <a:t>inappropriate</a:t>
            </a:r>
            <a:endParaRPr sz="1600" dirty="0">
              <a:latin typeface="Calibri"/>
              <a:cs typeface="Calibri"/>
            </a:endParaRPr>
          </a:p>
        </p:txBody>
      </p:sp>
    </p:spTree>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25" dirty="0"/>
              <a:t>Effect</a:t>
            </a:r>
            <a:r>
              <a:rPr spc="-90" dirty="0"/>
              <a:t> </a:t>
            </a:r>
            <a:r>
              <a:rPr dirty="0"/>
              <a:t>of</a:t>
            </a:r>
            <a:r>
              <a:rPr spc="-75" dirty="0"/>
              <a:t> </a:t>
            </a:r>
            <a:r>
              <a:rPr spc="-10" dirty="0"/>
              <a:t>Anticoagulation</a:t>
            </a:r>
            <a:r>
              <a:rPr spc="-65" dirty="0"/>
              <a:t> </a:t>
            </a:r>
            <a:r>
              <a:rPr dirty="0"/>
              <a:t>–</a:t>
            </a:r>
            <a:r>
              <a:rPr spc="-60" dirty="0"/>
              <a:t> </a:t>
            </a:r>
            <a:r>
              <a:rPr spc="-20" dirty="0"/>
              <a:t>Systematic</a:t>
            </a:r>
            <a:r>
              <a:rPr spc="-60" dirty="0"/>
              <a:t> </a:t>
            </a:r>
            <a:r>
              <a:rPr spc="-10" dirty="0"/>
              <a:t>Review</a:t>
            </a:r>
          </a:p>
        </p:txBody>
      </p:sp>
      <p:sp>
        <p:nvSpPr>
          <p:cNvPr id="3" name="object 3"/>
          <p:cNvSpPr txBox="1"/>
          <p:nvPr/>
        </p:nvSpPr>
        <p:spPr>
          <a:xfrm>
            <a:off x="406400" y="1927672"/>
            <a:ext cx="11252200" cy="2101857"/>
          </a:xfrm>
          <a:prstGeom prst="rect">
            <a:avLst/>
          </a:prstGeom>
        </p:spPr>
        <p:txBody>
          <a:bodyPr vert="horz" wrap="square" lIns="0" tIns="59690" rIns="0" bIns="0" rtlCol="0">
            <a:spAutoFit/>
          </a:bodyPr>
          <a:lstStyle/>
          <a:p>
            <a:pPr marL="241300" indent="-228600">
              <a:lnSpc>
                <a:spcPct val="100000"/>
              </a:lnSpc>
              <a:spcBef>
                <a:spcPts val="470"/>
              </a:spcBef>
              <a:buFont typeface="Arial"/>
              <a:buChar char="•"/>
              <a:tabLst>
                <a:tab pos="240665" algn="l"/>
                <a:tab pos="241300" algn="l"/>
              </a:tabLst>
            </a:pPr>
            <a:r>
              <a:rPr dirty="0">
                <a:solidFill>
                  <a:srgbClr val="808080"/>
                </a:solidFill>
                <a:latin typeface="Calibri"/>
                <a:cs typeface="Calibri"/>
              </a:rPr>
              <a:t>Comparison</a:t>
            </a:r>
            <a:r>
              <a:rPr spc="10" dirty="0">
                <a:solidFill>
                  <a:srgbClr val="808080"/>
                </a:solidFill>
                <a:latin typeface="Calibri"/>
                <a:cs typeface="Calibri"/>
              </a:rPr>
              <a:t> </a:t>
            </a:r>
            <a:r>
              <a:rPr dirty="0">
                <a:solidFill>
                  <a:srgbClr val="808080"/>
                </a:solidFill>
                <a:latin typeface="Calibri"/>
                <a:cs typeface="Calibri"/>
              </a:rPr>
              <a:t>of</a:t>
            </a:r>
            <a:r>
              <a:rPr spc="35" dirty="0">
                <a:solidFill>
                  <a:srgbClr val="808080"/>
                </a:solidFill>
                <a:latin typeface="Calibri"/>
                <a:cs typeface="Calibri"/>
              </a:rPr>
              <a:t> </a:t>
            </a:r>
            <a:r>
              <a:rPr dirty="0">
                <a:solidFill>
                  <a:srgbClr val="808080"/>
                </a:solidFill>
                <a:latin typeface="Calibri"/>
                <a:cs typeface="Calibri"/>
              </a:rPr>
              <a:t>two</a:t>
            </a:r>
            <a:r>
              <a:rPr spc="35" dirty="0">
                <a:solidFill>
                  <a:srgbClr val="808080"/>
                </a:solidFill>
                <a:latin typeface="Calibri"/>
                <a:cs typeface="Calibri"/>
              </a:rPr>
              <a:t> </a:t>
            </a:r>
            <a:r>
              <a:rPr dirty="0">
                <a:solidFill>
                  <a:srgbClr val="808080"/>
                </a:solidFill>
                <a:latin typeface="Calibri"/>
                <a:cs typeface="Calibri"/>
              </a:rPr>
              <a:t>or</a:t>
            </a:r>
            <a:r>
              <a:rPr spc="25" dirty="0">
                <a:solidFill>
                  <a:srgbClr val="808080"/>
                </a:solidFill>
                <a:latin typeface="Calibri"/>
                <a:cs typeface="Calibri"/>
              </a:rPr>
              <a:t> </a:t>
            </a:r>
            <a:r>
              <a:rPr dirty="0">
                <a:solidFill>
                  <a:srgbClr val="808080"/>
                </a:solidFill>
                <a:latin typeface="Calibri"/>
                <a:cs typeface="Calibri"/>
              </a:rPr>
              <a:t>more</a:t>
            </a:r>
            <a:r>
              <a:rPr spc="25" dirty="0">
                <a:solidFill>
                  <a:srgbClr val="808080"/>
                </a:solidFill>
                <a:latin typeface="Calibri"/>
                <a:cs typeface="Calibri"/>
              </a:rPr>
              <a:t> </a:t>
            </a:r>
            <a:r>
              <a:rPr dirty="0">
                <a:solidFill>
                  <a:srgbClr val="808080"/>
                </a:solidFill>
                <a:latin typeface="Calibri"/>
                <a:cs typeface="Calibri"/>
              </a:rPr>
              <a:t>anticoagulation intensities</a:t>
            </a:r>
            <a:r>
              <a:rPr spc="-5" dirty="0">
                <a:solidFill>
                  <a:srgbClr val="808080"/>
                </a:solidFill>
                <a:latin typeface="Calibri"/>
                <a:cs typeface="Calibri"/>
              </a:rPr>
              <a:t> </a:t>
            </a:r>
            <a:r>
              <a:rPr dirty="0">
                <a:solidFill>
                  <a:srgbClr val="808080"/>
                </a:solidFill>
                <a:latin typeface="Calibri"/>
                <a:cs typeface="Calibri"/>
              </a:rPr>
              <a:t>for</a:t>
            </a:r>
            <a:r>
              <a:rPr spc="40" dirty="0">
                <a:solidFill>
                  <a:srgbClr val="808080"/>
                </a:solidFill>
                <a:latin typeface="Calibri"/>
                <a:cs typeface="Calibri"/>
              </a:rPr>
              <a:t> </a:t>
            </a:r>
            <a:r>
              <a:rPr dirty="0">
                <a:solidFill>
                  <a:srgbClr val="808080"/>
                </a:solidFill>
                <a:latin typeface="Calibri"/>
                <a:cs typeface="Calibri"/>
              </a:rPr>
              <a:t>prevention of</a:t>
            </a:r>
            <a:r>
              <a:rPr spc="35" dirty="0">
                <a:solidFill>
                  <a:srgbClr val="808080"/>
                </a:solidFill>
                <a:latin typeface="Calibri"/>
                <a:cs typeface="Calibri"/>
              </a:rPr>
              <a:t> </a:t>
            </a:r>
            <a:r>
              <a:rPr spc="-20" dirty="0">
                <a:solidFill>
                  <a:srgbClr val="808080"/>
                </a:solidFill>
                <a:latin typeface="Calibri"/>
                <a:cs typeface="Calibri"/>
              </a:rPr>
              <a:t>VTE:</a:t>
            </a:r>
            <a:endParaRPr dirty="0">
              <a:latin typeface="Calibri"/>
              <a:cs typeface="Calibri"/>
            </a:endParaRPr>
          </a:p>
          <a:p>
            <a:pPr marL="698500" lvl="1" indent="-228600">
              <a:lnSpc>
                <a:spcPct val="100000"/>
              </a:lnSpc>
              <a:spcBef>
                <a:spcPts val="320"/>
              </a:spcBef>
              <a:buFont typeface="Arial"/>
              <a:buChar char="•"/>
              <a:tabLst>
                <a:tab pos="697865" algn="l"/>
                <a:tab pos="698500" algn="l"/>
              </a:tabLst>
            </a:pPr>
            <a:r>
              <a:rPr sz="1600" dirty="0">
                <a:solidFill>
                  <a:srgbClr val="808080"/>
                </a:solidFill>
                <a:latin typeface="Calibri"/>
                <a:cs typeface="Calibri"/>
              </a:rPr>
              <a:t>In</a:t>
            </a:r>
            <a:r>
              <a:rPr sz="1600" spc="20" dirty="0">
                <a:solidFill>
                  <a:srgbClr val="808080"/>
                </a:solidFill>
                <a:latin typeface="Calibri"/>
                <a:cs typeface="Calibri"/>
              </a:rPr>
              <a:t> </a:t>
            </a:r>
            <a:r>
              <a:rPr sz="1600" dirty="0">
                <a:solidFill>
                  <a:srgbClr val="808080"/>
                </a:solidFill>
                <a:latin typeface="Calibri"/>
                <a:cs typeface="Calibri"/>
              </a:rPr>
              <a:t>the</a:t>
            </a:r>
            <a:r>
              <a:rPr sz="1600" spc="10" dirty="0">
                <a:solidFill>
                  <a:srgbClr val="808080"/>
                </a:solidFill>
                <a:latin typeface="Calibri"/>
                <a:cs typeface="Calibri"/>
              </a:rPr>
              <a:t> </a:t>
            </a:r>
            <a:r>
              <a:rPr lang="en-US" sz="1600" spc="10" dirty="0">
                <a:solidFill>
                  <a:srgbClr val="808080"/>
                </a:solidFill>
                <a:latin typeface="Calibri"/>
                <a:cs typeface="Calibri"/>
              </a:rPr>
              <a:t>three </a:t>
            </a:r>
            <a:r>
              <a:rPr sz="1600" dirty="0">
                <a:solidFill>
                  <a:srgbClr val="808080"/>
                </a:solidFill>
                <a:latin typeface="Calibri"/>
                <a:cs typeface="Calibri"/>
              </a:rPr>
              <a:t>populations</a:t>
            </a:r>
            <a:r>
              <a:rPr sz="1600" spc="5" dirty="0">
                <a:solidFill>
                  <a:srgbClr val="808080"/>
                </a:solidFill>
                <a:latin typeface="Calibri"/>
                <a:cs typeface="Calibri"/>
              </a:rPr>
              <a:t> </a:t>
            </a:r>
            <a:r>
              <a:rPr sz="1600" dirty="0">
                <a:solidFill>
                  <a:srgbClr val="808080"/>
                </a:solidFill>
                <a:latin typeface="Calibri"/>
                <a:cs typeface="Calibri"/>
              </a:rPr>
              <a:t>of </a:t>
            </a:r>
            <a:r>
              <a:rPr sz="1600" spc="-10" dirty="0">
                <a:solidFill>
                  <a:srgbClr val="808080"/>
                </a:solidFill>
                <a:latin typeface="Calibri"/>
                <a:cs typeface="Calibri"/>
              </a:rPr>
              <a:t>interest</a:t>
            </a:r>
            <a:endParaRPr sz="1600" dirty="0">
              <a:latin typeface="Calibri"/>
              <a:cs typeface="Calibri"/>
            </a:endParaRPr>
          </a:p>
          <a:p>
            <a:pPr marL="698500" lvl="1" indent="-228600">
              <a:lnSpc>
                <a:spcPct val="100000"/>
              </a:lnSpc>
              <a:spcBef>
                <a:spcPts val="290"/>
              </a:spcBef>
              <a:buFont typeface="Arial"/>
              <a:buChar char="•"/>
              <a:tabLst>
                <a:tab pos="697865" algn="l"/>
                <a:tab pos="698500" algn="l"/>
              </a:tabLst>
            </a:pPr>
            <a:r>
              <a:rPr lang="en-US" sz="1600" dirty="0">
                <a:solidFill>
                  <a:srgbClr val="808080"/>
                </a:solidFill>
                <a:latin typeface="Calibri"/>
                <a:cs typeface="Calibri"/>
              </a:rPr>
              <a:t>A</a:t>
            </a:r>
            <a:r>
              <a:rPr sz="1600" dirty="0">
                <a:solidFill>
                  <a:srgbClr val="808080"/>
                </a:solidFill>
                <a:latin typeface="Calibri"/>
                <a:cs typeface="Calibri"/>
              </a:rPr>
              <a:t>ddressing</a:t>
            </a:r>
            <a:r>
              <a:rPr sz="1600" spc="-25" dirty="0">
                <a:solidFill>
                  <a:srgbClr val="808080"/>
                </a:solidFill>
                <a:latin typeface="Calibri"/>
                <a:cs typeface="Calibri"/>
              </a:rPr>
              <a:t> </a:t>
            </a:r>
            <a:r>
              <a:rPr sz="1600" dirty="0">
                <a:solidFill>
                  <a:srgbClr val="808080"/>
                </a:solidFill>
                <a:latin typeface="Calibri"/>
                <a:cs typeface="Calibri"/>
              </a:rPr>
              <a:t>Prophylactic vs.</a:t>
            </a:r>
            <a:r>
              <a:rPr sz="1600" spc="-25" dirty="0">
                <a:solidFill>
                  <a:srgbClr val="808080"/>
                </a:solidFill>
                <a:latin typeface="Calibri"/>
                <a:cs typeface="Calibri"/>
              </a:rPr>
              <a:t> </a:t>
            </a:r>
            <a:r>
              <a:rPr sz="1600" dirty="0">
                <a:solidFill>
                  <a:srgbClr val="808080"/>
                </a:solidFill>
                <a:latin typeface="Calibri"/>
                <a:cs typeface="Calibri"/>
              </a:rPr>
              <a:t>Intermediate/Therapeutic</a:t>
            </a:r>
            <a:r>
              <a:rPr sz="1600" spc="-25" dirty="0">
                <a:solidFill>
                  <a:srgbClr val="808080"/>
                </a:solidFill>
                <a:latin typeface="Calibri"/>
                <a:cs typeface="Calibri"/>
              </a:rPr>
              <a:t> </a:t>
            </a:r>
            <a:r>
              <a:rPr sz="1600" spc="-10" dirty="0">
                <a:solidFill>
                  <a:srgbClr val="808080"/>
                </a:solidFill>
                <a:latin typeface="Calibri"/>
                <a:cs typeface="Calibri"/>
              </a:rPr>
              <a:t>intensity</a:t>
            </a:r>
            <a:r>
              <a:rPr lang="en-US" sz="1600" spc="-10" dirty="0">
                <a:solidFill>
                  <a:srgbClr val="808080"/>
                </a:solidFill>
                <a:latin typeface="Calibri"/>
                <a:cs typeface="Calibri"/>
              </a:rPr>
              <a:t> (for critically and acutely ill) and prophylactic-intensity vs no anticoagulation (for patients discharged from hospital) </a:t>
            </a:r>
            <a:endParaRPr sz="1600" dirty="0">
              <a:latin typeface="Calibri"/>
              <a:cs typeface="Calibri"/>
            </a:endParaRPr>
          </a:p>
          <a:p>
            <a:pPr marL="241300" indent="-228600">
              <a:lnSpc>
                <a:spcPct val="100000"/>
              </a:lnSpc>
              <a:spcBef>
                <a:spcPts val="770"/>
              </a:spcBef>
              <a:buFont typeface="Arial"/>
              <a:buChar char="•"/>
              <a:tabLst>
                <a:tab pos="240665" algn="l"/>
                <a:tab pos="241300" algn="l"/>
              </a:tabLst>
            </a:pPr>
            <a:r>
              <a:rPr spc="-10" dirty="0">
                <a:solidFill>
                  <a:srgbClr val="808080"/>
                </a:solidFill>
                <a:latin typeface="Calibri"/>
                <a:cs typeface="Calibri"/>
              </a:rPr>
              <a:t>Required:</a:t>
            </a:r>
            <a:endParaRPr dirty="0">
              <a:latin typeface="Calibri"/>
              <a:cs typeface="Calibri"/>
            </a:endParaRPr>
          </a:p>
          <a:p>
            <a:pPr marL="698500" lvl="1" indent="-228600">
              <a:lnSpc>
                <a:spcPct val="100000"/>
              </a:lnSpc>
              <a:spcBef>
                <a:spcPts val="310"/>
              </a:spcBef>
              <a:buFont typeface="Arial"/>
              <a:buChar char="•"/>
              <a:tabLst>
                <a:tab pos="697865" algn="l"/>
                <a:tab pos="698500" algn="l"/>
              </a:tabLst>
            </a:pPr>
            <a:r>
              <a:rPr sz="1600" dirty="0">
                <a:solidFill>
                  <a:srgbClr val="808080"/>
                </a:solidFill>
                <a:latin typeface="Calibri"/>
                <a:cs typeface="Calibri"/>
              </a:rPr>
              <a:t>Pre-defined</a:t>
            </a:r>
            <a:r>
              <a:rPr sz="1600" spc="-20" dirty="0">
                <a:solidFill>
                  <a:srgbClr val="808080"/>
                </a:solidFill>
                <a:latin typeface="Calibri"/>
                <a:cs typeface="Calibri"/>
              </a:rPr>
              <a:t> </a:t>
            </a:r>
            <a:r>
              <a:rPr sz="1600" dirty="0">
                <a:solidFill>
                  <a:srgbClr val="808080"/>
                </a:solidFill>
                <a:latin typeface="Calibri"/>
                <a:cs typeface="Calibri"/>
              </a:rPr>
              <a:t>definitions</a:t>
            </a:r>
            <a:r>
              <a:rPr sz="1600" spc="-55" dirty="0">
                <a:solidFill>
                  <a:srgbClr val="808080"/>
                </a:solidFill>
                <a:latin typeface="Calibri"/>
                <a:cs typeface="Calibri"/>
              </a:rPr>
              <a:t> </a:t>
            </a:r>
            <a:r>
              <a:rPr sz="1600" dirty="0">
                <a:solidFill>
                  <a:srgbClr val="808080"/>
                </a:solidFill>
                <a:latin typeface="Calibri"/>
                <a:cs typeface="Calibri"/>
              </a:rPr>
              <a:t>for Prophylactic,</a:t>
            </a:r>
            <a:r>
              <a:rPr sz="1600" spc="-20" dirty="0">
                <a:solidFill>
                  <a:srgbClr val="808080"/>
                </a:solidFill>
                <a:latin typeface="Calibri"/>
                <a:cs typeface="Calibri"/>
              </a:rPr>
              <a:t> </a:t>
            </a:r>
            <a:r>
              <a:rPr sz="1600" dirty="0">
                <a:solidFill>
                  <a:srgbClr val="808080"/>
                </a:solidFill>
                <a:latin typeface="Calibri"/>
                <a:cs typeface="Calibri"/>
              </a:rPr>
              <a:t>Intermediate,</a:t>
            </a:r>
            <a:r>
              <a:rPr sz="1600" spc="-15" dirty="0">
                <a:solidFill>
                  <a:srgbClr val="808080"/>
                </a:solidFill>
                <a:latin typeface="Calibri"/>
                <a:cs typeface="Calibri"/>
              </a:rPr>
              <a:t> </a:t>
            </a:r>
            <a:r>
              <a:rPr sz="1600" dirty="0">
                <a:solidFill>
                  <a:srgbClr val="808080"/>
                </a:solidFill>
                <a:latin typeface="Calibri"/>
                <a:cs typeface="Calibri"/>
              </a:rPr>
              <a:t>Therapeutic</a:t>
            </a:r>
            <a:r>
              <a:rPr sz="1600" spc="-40" dirty="0">
                <a:solidFill>
                  <a:srgbClr val="808080"/>
                </a:solidFill>
                <a:latin typeface="Calibri"/>
                <a:cs typeface="Calibri"/>
              </a:rPr>
              <a:t> </a:t>
            </a:r>
            <a:r>
              <a:rPr sz="1600" spc="-10" dirty="0">
                <a:solidFill>
                  <a:srgbClr val="808080"/>
                </a:solidFill>
                <a:latin typeface="Calibri"/>
                <a:cs typeface="Calibri"/>
              </a:rPr>
              <a:t>intensity</a:t>
            </a:r>
            <a:endParaRPr sz="1600" dirty="0">
              <a:latin typeface="Calibri"/>
              <a:cs typeface="Calibri"/>
            </a:endParaRPr>
          </a:p>
          <a:p>
            <a:pPr marL="698500" lvl="1" indent="-228600">
              <a:lnSpc>
                <a:spcPct val="100000"/>
              </a:lnSpc>
              <a:spcBef>
                <a:spcPts val="300"/>
              </a:spcBef>
              <a:buFont typeface="Arial"/>
              <a:buChar char="•"/>
              <a:tabLst>
                <a:tab pos="697865" algn="l"/>
                <a:tab pos="698500" algn="l"/>
              </a:tabLst>
            </a:pPr>
            <a:r>
              <a:rPr sz="1600" dirty="0">
                <a:solidFill>
                  <a:srgbClr val="808080"/>
                </a:solidFill>
                <a:latin typeface="Calibri"/>
                <a:cs typeface="Calibri"/>
              </a:rPr>
              <a:t>Risk</a:t>
            </a:r>
            <a:r>
              <a:rPr sz="1600" spc="5" dirty="0">
                <a:solidFill>
                  <a:srgbClr val="808080"/>
                </a:solidFill>
                <a:latin typeface="Calibri"/>
                <a:cs typeface="Calibri"/>
              </a:rPr>
              <a:t> </a:t>
            </a:r>
            <a:r>
              <a:rPr sz="1600" dirty="0">
                <a:solidFill>
                  <a:srgbClr val="808080"/>
                </a:solidFill>
                <a:latin typeface="Calibri"/>
                <a:cs typeface="Calibri"/>
              </a:rPr>
              <a:t>of</a:t>
            </a:r>
            <a:r>
              <a:rPr sz="1600" spc="55" dirty="0">
                <a:solidFill>
                  <a:srgbClr val="808080"/>
                </a:solidFill>
                <a:latin typeface="Calibri"/>
                <a:cs typeface="Calibri"/>
              </a:rPr>
              <a:t> </a:t>
            </a:r>
            <a:r>
              <a:rPr sz="1600" dirty="0">
                <a:solidFill>
                  <a:srgbClr val="808080"/>
                </a:solidFill>
                <a:latin typeface="Calibri"/>
                <a:cs typeface="Calibri"/>
              </a:rPr>
              <a:t>bias</a:t>
            </a:r>
            <a:r>
              <a:rPr sz="1600" spc="20" dirty="0">
                <a:solidFill>
                  <a:srgbClr val="808080"/>
                </a:solidFill>
                <a:latin typeface="Calibri"/>
                <a:cs typeface="Calibri"/>
              </a:rPr>
              <a:t> </a:t>
            </a:r>
            <a:r>
              <a:rPr sz="1600" dirty="0">
                <a:solidFill>
                  <a:srgbClr val="808080"/>
                </a:solidFill>
                <a:latin typeface="Calibri"/>
                <a:cs typeface="Calibri"/>
              </a:rPr>
              <a:t>assessed</a:t>
            </a:r>
            <a:r>
              <a:rPr sz="1600" spc="-5" dirty="0">
                <a:solidFill>
                  <a:srgbClr val="808080"/>
                </a:solidFill>
                <a:latin typeface="Calibri"/>
                <a:cs typeface="Calibri"/>
              </a:rPr>
              <a:t> </a:t>
            </a:r>
            <a:r>
              <a:rPr sz="1600" dirty="0">
                <a:solidFill>
                  <a:srgbClr val="808080"/>
                </a:solidFill>
                <a:latin typeface="Calibri"/>
                <a:cs typeface="Calibri"/>
              </a:rPr>
              <a:t>with</a:t>
            </a:r>
            <a:r>
              <a:rPr sz="1600" spc="25" dirty="0">
                <a:solidFill>
                  <a:srgbClr val="808080"/>
                </a:solidFill>
                <a:latin typeface="Calibri"/>
                <a:cs typeface="Calibri"/>
              </a:rPr>
              <a:t> </a:t>
            </a:r>
            <a:r>
              <a:rPr sz="1600" dirty="0">
                <a:solidFill>
                  <a:srgbClr val="808080"/>
                </a:solidFill>
                <a:latin typeface="Calibri"/>
                <a:cs typeface="Calibri"/>
              </a:rPr>
              <a:t>ROBINS-</a:t>
            </a:r>
            <a:r>
              <a:rPr sz="1600" spc="-50" dirty="0">
                <a:solidFill>
                  <a:srgbClr val="808080"/>
                </a:solidFill>
                <a:latin typeface="Calibri"/>
                <a:cs typeface="Calibri"/>
              </a:rPr>
              <a:t>I</a:t>
            </a:r>
            <a:endParaRPr sz="1600" dirty="0">
              <a:latin typeface="Calibri"/>
              <a:cs typeface="Calibri"/>
            </a:endParaRPr>
          </a:p>
        </p:txBody>
      </p:sp>
      <p:sp>
        <p:nvSpPr>
          <p:cNvPr id="4" name="object 4"/>
          <p:cNvSpPr txBox="1"/>
          <p:nvPr/>
        </p:nvSpPr>
        <p:spPr>
          <a:xfrm>
            <a:off x="3149691" y="3991838"/>
            <a:ext cx="1641475" cy="1542089"/>
          </a:xfrm>
          <a:prstGeom prst="rect">
            <a:avLst/>
          </a:prstGeom>
        </p:spPr>
        <p:txBody>
          <a:bodyPr vert="horz" wrap="square" lIns="0" tIns="112395" rIns="0" bIns="0" rtlCol="0">
            <a:spAutoFit/>
          </a:bodyPr>
          <a:lstStyle/>
          <a:p>
            <a:pPr marL="12700">
              <a:lnSpc>
                <a:spcPct val="100000"/>
              </a:lnSpc>
              <a:spcBef>
                <a:spcPts val="885"/>
              </a:spcBef>
            </a:pPr>
            <a:r>
              <a:rPr dirty="0">
                <a:solidFill>
                  <a:srgbClr val="808080"/>
                </a:solidFill>
                <a:latin typeface="Calibri"/>
                <a:cs typeface="Calibri"/>
              </a:rPr>
              <a:t>20-AUG-</a:t>
            </a:r>
            <a:r>
              <a:rPr spc="-20" dirty="0">
                <a:solidFill>
                  <a:srgbClr val="808080"/>
                </a:solidFill>
                <a:latin typeface="Calibri"/>
                <a:cs typeface="Calibri"/>
              </a:rPr>
              <a:t>2020</a:t>
            </a:r>
            <a:endParaRPr lang="en-US" spc="-20" dirty="0">
              <a:solidFill>
                <a:srgbClr val="808080"/>
              </a:solidFill>
              <a:latin typeface="Calibri"/>
              <a:cs typeface="Calibri"/>
            </a:endParaRPr>
          </a:p>
          <a:p>
            <a:pPr marL="12700">
              <a:lnSpc>
                <a:spcPct val="100000"/>
              </a:lnSpc>
              <a:spcBef>
                <a:spcPts val="885"/>
              </a:spcBef>
            </a:pPr>
            <a:r>
              <a:rPr lang="en-US" spc="-20" dirty="0">
                <a:solidFill>
                  <a:srgbClr val="808080"/>
                </a:solidFill>
                <a:latin typeface="Calibri"/>
                <a:cs typeface="Calibri"/>
              </a:rPr>
              <a:t>31-MAY-2023</a:t>
            </a:r>
            <a:endParaRPr dirty="0">
              <a:latin typeface="Calibri"/>
              <a:cs typeface="Calibri"/>
            </a:endParaRPr>
          </a:p>
          <a:p>
            <a:pPr marL="12700">
              <a:lnSpc>
                <a:spcPct val="100000"/>
              </a:lnSpc>
              <a:spcBef>
                <a:spcPts val="790"/>
              </a:spcBef>
            </a:pPr>
            <a:r>
              <a:rPr lang="en-US" dirty="0">
                <a:solidFill>
                  <a:srgbClr val="808080"/>
                </a:solidFill>
                <a:latin typeface="Calibri"/>
                <a:cs typeface="Calibri"/>
              </a:rPr>
              <a:t>17,590</a:t>
            </a:r>
            <a:r>
              <a:rPr spc="25" dirty="0">
                <a:solidFill>
                  <a:srgbClr val="808080"/>
                </a:solidFill>
                <a:latin typeface="Calibri"/>
                <a:cs typeface="Calibri"/>
              </a:rPr>
              <a:t> </a:t>
            </a:r>
            <a:r>
              <a:rPr spc="-10" dirty="0">
                <a:solidFill>
                  <a:srgbClr val="808080"/>
                </a:solidFill>
                <a:latin typeface="Calibri"/>
                <a:cs typeface="Calibri"/>
              </a:rPr>
              <a:t>citations</a:t>
            </a:r>
            <a:endParaRPr dirty="0">
              <a:latin typeface="Calibri"/>
              <a:cs typeface="Calibri"/>
            </a:endParaRPr>
          </a:p>
          <a:p>
            <a:pPr marL="12700">
              <a:lnSpc>
                <a:spcPct val="100000"/>
              </a:lnSpc>
              <a:spcBef>
                <a:spcPts val="780"/>
              </a:spcBef>
            </a:pPr>
            <a:r>
              <a:rPr lang="en-US" dirty="0">
                <a:solidFill>
                  <a:srgbClr val="808080"/>
                </a:solidFill>
                <a:latin typeface="Calibri"/>
                <a:cs typeface="Calibri"/>
              </a:rPr>
              <a:t>22</a:t>
            </a:r>
            <a:r>
              <a:rPr spc="15" dirty="0">
                <a:solidFill>
                  <a:srgbClr val="808080"/>
                </a:solidFill>
                <a:latin typeface="Calibri"/>
                <a:cs typeface="Calibri"/>
              </a:rPr>
              <a:t> </a:t>
            </a:r>
            <a:r>
              <a:rPr lang="en-US" spc="-10" dirty="0">
                <a:solidFill>
                  <a:srgbClr val="808080"/>
                </a:solidFill>
                <a:latin typeface="Calibri"/>
                <a:cs typeface="Calibri"/>
              </a:rPr>
              <a:t>trials</a:t>
            </a:r>
            <a:endParaRPr dirty="0">
              <a:latin typeface="Calibri"/>
              <a:cs typeface="Calibri"/>
            </a:endParaRPr>
          </a:p>
        </p:txBody>
      </p:sp>
      <p:sp>
        <p:nvSpPr>
          <p:cNvPr id="5" name="object 5"/>
          <p:cNvSpPr txBox="1"/>
          <p:nvPr/>
        </p:nvSpPr>
        <p:spPr>
          <a:xfrm>
            <a:off x="406400" y="3991838"/>
            <a:ext cx="2281555" cy="1921680"/>
          </a:xfrm>
          <a:prstGeom prst="rect">
            <a:avLst/>
          </a:prstGeom>
        </p:spPr>
        <p:txBody>
          <a:bodyPr vert="horz" wrap="square" lIns="0" tIns="112395" rIns="0" bIns="0" rtlCol="0">
            <a:spAutoFit/>
          </a:bodyPr>
          <a:lstStyle/>
          <a:p>
            <a:pPr marL="241300" indent="-228600">
              <a:lnSpc>
                <a:spcPct val="100000"/>
              </a:lnSpc>
              <a:spcBef>
                <a:spcPts val="885"/>
              </a:spcBef>
              <a:buFont typeface="Arial"/>
              <a:buChar char="•"/>
              <a:tabLst>
                <a:tab pos="240665" algn="l"/>
                <a:tab pos="241300" algn="l"/>
              </a:tabLst>
            </a:pPr>
            <a:r>
              <a:rPr dirty="0">
                <a:solidFill>
                  <a:srgbClr val="808080"/>
                </a:solidFill>
                <a:latin typeface="Calibri"/>
                <a:cs typeface="Calibri"/>
              </a:rPr>
              <a:t>Initial</a:t>
            </a:r>
            <a:r>
              <a:rPr spc="15" dirty="0">
                <a:solidFill>
                  <a:srgbClr val="808080"/>
                </a:solidFill>
                <a:latin typeface="Calibri"/>
                <a:cs typeface="Calibri"/>
              </a:rPr>
              <a:t> </a:t>
            </a:r>
            <a:r>
              <a:rPr dirty="0">
                <a:solidFill>
                  <a:srgbClr val="808080"/>
                </a:solidFill>
                <a:latin typeface="Calibri"/>
                <a:cs typeface="Calibri"/>
              </a:rPr>
              <a:t>search</a:t>
            </a:r>
            <a:r>
              <a:rPr spc="35" dirty="0">
                <a:solidFill>
                  <a:srgbClr val="808080"/>
                </a:solidFill>
                <a:latin typeface="Calibri"/>
                <a:cs typeface="Calibri"/>
              </a:rPr>
              <a:t> </a:t>
            </a:r>
            <a:r>
              <a:rPr spc="-20" dirty="0">
                <a:solidFill>
                  <a:srgbClr val="808080"/>
                </a:solidFill>
                <a:latin typeface="Calibri"/>
                <a:cs typeface="Calibri"/>
              </a:rPr>
              <a:t>date:</a:t>
            </a:r>
            <a:endParaRPr lang="en-US" spc="-20" dirty="0">
              <a:solidFill>
                <a:srgbClr val="808080"/>
              </a:solidFill>
              <a:latin typeface="Calibri"/>
              <a:cs typeface="Calibri"/>
            </a:endParaRPr>
          </a:p>
          <a:p>
            <a:pPr marL="241300" indent="-228600">
              <a:lnSpc>
                <a:spcPct val="100000"/>
              </a:lnSpc>
              <a:spcBef>
                <a:spcPts val="885"/>
              </a:spcBef>
              <a:buFont typeface="Arial"/>
              <a:buChar char="•"/>
              <a:tabLst>
                <a:tab pos="240665" algn="l"/>
                <a:tab pos="241300" algn="l"/>
              </a:tabLst>
            </a:pPr>
            <a:r>
              <a:rPr lang="en-US" spc="-20" dirty="0">
                <a:solidFill>
                  <a:srgbClr val="808080"/>
                </a:solidFill>
                <a:latin typeface="Calibri"/>
                <a:cs typeface="Calibri"/>
              </a:rPr>
              <a:t>Screened through:</a:t>
            </a:r>
            <a:endParaRPr dirty="0">
              <a:latin typeface="Calibri"/>
              <a:cs typeface="Calibri"/>
            </a:endParaRPr>
          </a:p>
          <a:p>
            <a:pPr marL="241300" indent="-228600">
              <a:lnSpc>
                <a:spcPct val="100000"/>
              </a:lnSpc>
              <a:spcBef>
                <a:spcPts val="790"/>
              </a:spcBef>
              <a:buFont typeface="Arial"/>
              <a:buChar char="•"/>
              <a:tabLst>
                <a:tab pos="240665" algn="l"/>
                <a:tab pos="241300" algn="l"/>
              </a:tabLst>
            </a:pPr>
            <a:r>
              <a:rPr spc="-10" dirty="0">
                <a:solidFill>
                  <a:srgbClr val="808080"/>
                </a:solidFill>
                <a:latin typeface="Calibri"/>
                <a:cs typeface="Calibri"/>
              </a:rPr>
              <a:t>Screened: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Included:</a:t>
            </a:r>
            <a:endParaRPr dirty="0">
              <a:latin typeface="Calibri"/>
              <a:cs typeface="Calibri"/>
            </a:endParaRPr>
          </a:p>
          <a:p>
            <a:pPr marL="241300" indent="-228600">
              <a:lnSpc>
                <a:spcPct val="100000"/>
              </a:lnSpc>
              <a:spcBef>
                <a:spcPts val="780"/>
              </a:spcBef>
              <a:buFont typeface="Arial"/>
              <a:buChar char="•"/>
              <a:tabLst>
                <a:tab pos="240665" algn="l"/>
                <a:tab pos="241300" algn="l"/>
              </a:tabLst>
            </a:pPr>
            <a:r>
              <a:rPr spc="-10" dirty="0">
                <a:solidFill>
                  <a:srgbClr val="808080"/>
                </a:solidFill>
                <a:latin typeface="Calibri"/>
                <a:cs typeface="Calibri"/>
              </a:rPr>
              <a:t>Analysis:</a:t>
            </a:r>
            <a:endParaRPr dirty="0">
              <a:latin typeface="Calibri"/>
              <a:cs typeface="Calibri"/>
            </a:endParaRPr>
          </a:p>
        </p:txBody>
      </p:sp>
      <p:sp>
        <p:nvSpPr>
          <p:cNvPr id="6" name="object 6"/>
          <p:cNvSpPr txBox="1"/>
          <p:nvPr/>
        </p:nvSpPr>
        <p:spPr>
          <a:xfrm>
            <a:off x="815022" y="5913518"/>
            <a:ext cx="6062345" cy="581569"/>
          </a:xfrm>
          <a:prstGeom prst="rect">
            <a:avLst/>
          </a:prstGeom>
        </p:spPr>
        <p:txBody>
          <a:bodyPr vert="horz" wrap="square" lIns="0" tIns="50165" rIns="0" bIns="0" rtlCol="0">
            <a:spAutoFit/>
          </a:bodyPr>
          <a:lstStyle/>
          <a:p>
            <a:pPr marL="241300" indent="-228600">
              <a:lnSpc>
                <a:spcPct val="100000"/>
              </a:lnSpc>
              <a:spcBef>
                <a:spcPts val="395"/>
              </a:spcBef>
              <a:buFont typeface="Arial"/>
              <a:buChar char="•"/>
              <a:tabLst>
                <a:tab pos="240665" algn="l"/>
                <a:tab pos="241300" algn="l"/>
              </a:tabLst>
            </a:pPr>
            <a:r>
              <a:rPr sz="1600" dirty="0">
                <a:solidFill>
                  <a:srgbClr val="808080"/>
                </a:solidFill>
                <a:latin typeface="Calibri"/>
                <a:cs typeface="Calibri"/>
              </a:rPr>
              <a:t>Descriptive</a:t>
            </a:r>
            <a:r>
              <a:rPr sz="1600" spc="-40" dirty="0">
                <a:solidFill>
                  <a:srgbClr val="808080"/>
                </a:solidFill>
                <a:latin typeface="Calibri"/>
                <a:cs typeface="Calibri"/>
              </a:rPr>
              <a:t> </a:t>
            </a:r>
            <a:r>
              <a:rPr sz="1600" dirty="0">
                <a:solidFill>
                  <a:srgbClr val="808080"/>
                </a:solidFill>
                <a:latin typeface="Calibri"/>
                <a:cs typeface="Calibri"/>
              </a:rPr>
              <a:t>analysis</a:t>
            </a:r>
            <a:r>
              <a:rPr sz="1600" spc="-30" dirty="0">
                <a:solidFill>
                  <a:srgbClr val="808080"/>
                </a:solidFill>
                <a:latin typeface="Calibri"/>
                <a:cs typeface="Calibri"/>
              </a:rPr>
              <a:t> </a:t>
            </a:r>
            <a:r>
              <a:rPr sz="1600" dirty="0">
                <a:solidFill>
                  <a:srgbClr val="808080"/>
                </a:solidFill>
                <a:latin typeface="Calibri"/>
                <a:cs typeface="Calibri"/>
              </a:rPr>
              <a:t>of</a:t>
            </a:r>
            <a:r>
              <a:rPr sz="1600" spc="20" dirty="0">
                <a:solidFill>
                  <a:srgbClr val="808080"/>
                </a:solidFill>
                <a:latin typeface="Calibri"/>
                <a:cs typeface="Calibri"/>
              </a:rPr>
              <a:t> </a:t>
            </a:r>
            <a:r>
              <a:rPr sz="1600" dirty="0">
                <a:solidFill>
                  <a:srgbClr val="808080"/>
                </a:solidFill>
                <a:latin typeface="Calibri"/>
                <a:cs typeface="Calibri"/>
              </a:rPr>
              <a:t>adjusted</a:t>
            </a:r>
            <a:r>
              <a:rPr sz="1600" spc="-15" dirty="0">
                <a:solidFill>
                  <a:srgbClr val="808080"/>
                </a:solidFill>
                <a:latin typeface="Calibri"/>
                <a:cs typeface="Calibri"/>
              </a:rPr>
              <a:t> </a:t>
            </a:r>
            <a:r>
              <a:rPr sz="1600" dirty="0">
                <a:solidFill>
                  <a:srgbClr val="808080"/>
                </a:solidFill>
                <a:latin typeface="Calibri"/>
                <a:cs typeface="Calibri"/>
              </a:rPr>
              <a:t>relative</a:t>
            </a:r>
            <a:r>
              <a:rPr sz="1600" spc="-40" dirty="0">
                <a:solidFill>
                  <a:srgbClr val="808080"/>
                </a:solidFill>
                <a:latin typeface="Calibri"/>
                <a:cs typeface="Calibri"/>
              </a:rPr>
              <a:t> </a:t>
            </a:r>
            <a:r>
              <a:rPr sz="1600" dirty="0">
                <a:solidFill>
                  <a:srgbClr val="808080"/>
                </a:solidFill>
                <a:latin typeface="Calibri"/>
                <a:cs typeface="Calibri"/>
              </a:rPr>
              <a:t>effect</a:t>
            </a:r>
            <a:r>
              <a:rPr sz="1600" spc="-35" dirty="0">
                <a:solidFill>
                  <a:srgbClr val="808080"/>
                </a:solidFill>
                <a:latin typeface="Calibri"/>
                <a:cs typeface="Calibri"/>
              </a:rPr>
              <a:t> </a:t>
            </a:r>
            <a:r>
              <a:rPr sz="1600" spc="-10" dirty="0">
                <a:solidFill>
                  <a:srgbClr val="808080"/>
                </a:solidFill>
                <a:latin typeface="Calibri"/>
                <a:cs typeface="Calibri"/>
              </a:rPr>
              <a:t>estimates</a:t>
            </a:r>
            <a:endParaRPr sz="1600" dirty="0">
              <a:latin typeface="Calibri"/>
              <a:cs typeface="Calibri"/>
            </a:endParaRPr>
          </a:p>
          <a:p>
            <a:pPr marL="241300" indent="-228600">
              <a:lnSpc>
                <a:spcPct val="100000"/>
              </a:lnSpc>
              <a:spcBef>
                <a:spcPts val="300"/>
              </a:spcBef>
              <a:buFont typeface="Arial"/>
              <a:buChar char="•"/>
              <a:tabLst>
                <a:tab pos="240665" algn="l"/>
                <a:tab pos="241300" algn="l"/>
              </a:tabLst>
            </a:pPr>
            <a:r>
              <a:rPr sz="1600" dirty="0">
                <a:solidFill>
                  <a:srgbClr val="808080"/>
                </a:solidFill>
                <a:latin typeface="Calibri"/>
                <a:cs typeface="Calibri"/>
              </a:rPr>
              <a:t>Pooling</a:t>
            </a:r>
            <a:r>
              <a:rPr sz="1600" spc="-30" dirty="0">
                <a:solidFill>
                  <a:srgbClr val="808080"/>
                </a:solidFill>
                <a:latin typeface="Calibri"/>
                <a:cs typeface="Calibri"/>
              </a:rPr>
              <a:t> </a:t>
            </a:r>
            <a:r>
              <a:rPr sz="1600" dirty="0">
                <a:solidFill>
                  <a:srgbClr val="808080"/>
                </a:solidFill>
                <a:latin typeface="Calibri"/>
                <a:cs typeface="Calibri"/>
              </a:rPr>
              <a:t>unadjusted</a:t>
            </a:r>
            <a:r>
              <a:rPr sz="1600" spc="-50" dirty="0">
                <a:solidFill>
                  <a:srgbClr val="808080"/>
                </a:solidFill>
                <a:latin typeface="Calibri"/>
                <a:cs typeface="Calibri"/>
              </a:rPr>
              <a:t> </a:t>
            </a:r>
            <a:r>
              <a:rPr sz="1600" dirty="0">
                <a:solidFill>
                  <a:srgbClr val="808080"/>
                </a:solidFill>
                <a:latin typeface="Calibri"/>
                <a:cs typeface="Calibri"/>
              </a:rPr>
              <a:t>relative</a:t>
            </a:r>
            <a:r>
              <a:rPr sz="1600" spc="-10" dirty="0">
                <a:solidFill>
                  <a:srgbClr val="808080"/>
                </a:solidFill>
                <a:latin typeface="Calibri"/>
                <a:cs typeface="Calibri"/>
              </a:rPr>
              <a:t> </a:t>
            </a:r>
            <a:r>
              <a:rPr sz="1600" dirty="0">
                <a:solidFill>
                  <a:srgbClr val="808080"/>
                </a:solidFill>
                <a:latin typeface="Calibri"/>
                <a:cs typeface="Calibri"/>
              </a:rPr>
              <a:t>effect</a:t>
            </a:r>
            <a:r>
              <a:rPr sz="1600" spc="-35" dirty="0">
                <a:solidFill>
                  <a:srgbClr val="808080"/>
                </a:solidFill>
                <a:latin typeface="Calibri"/>
                <a:cs typeface="Calibri"/>
              </a:rPr>
              <a:t> </a:t>
            </a:r>
            <a:r>
              <a:rPr sz="1600" dirty="0">
                <a:solidFill>
                  <a:srgbClr val="808080"/>
                </a:solidFill>
                <a:latin typeface="Calibri"/>
                <a:cs typeface="Calibri"/>
              </a:rPr>
              <a:t>estimates</a:t>
            </a:r>
            <a:r>
              <a:rPr sz="1600" spc="-50" dirty="0">
                <a:solidFill>
                  <a:srgbClr val="808080"/>
                </a:solidFill>
                <a:latin typeface="Calibri"/>
                <a:cs typeface="Calibri"/>
              </a:rPr>
              <a:t> </a:t>
            </a:r>
            <a:r>
              <a:rPr sz="1600" dirty="0">
                <a:solidFill>
                  <a:srgbClr val="808080"/>
                </a:solidFill>
                <a:latin typeface="Calibri"/>
                <a:cs typeface="Calibri"/>
              </a:rPr>
              <a:t>in</a:t>
            </a:r>
            <a:r>
              <a:rPr sz="1600" spc="-10" dirty="0">
                <a:solidFill>
                  <a:srgbClr val="808080"/>
                </a:solidFill>
                <a:latin typeface="Calibri"/>
                <a:cs typeface="Calibri"/>
              </a:rPr>
              <a:t> </a:t>
            </a:r>
            <a:r>
              <a:rPr sz="1600" dirty="0">
                <a:solidFill>
                  <a:srgbClr val="808080"/>
                </a:solidFill>
                <a:latin typeface="Calibri"/>
                <a:cs typeface="Calibri"/>
              </a:rPr>
              <a:t>meta-</a:t>
            </a:r>
            <a:r>
              <a:rPr sz="1600" spc="-10" dirty="0">
                <a:solidFill>
                  <a:srgbClr val="808080"/>
                </a:solidFill>
                <a:latin typeface="Calibri"/>
                <a:cs typeface="Calibri"/>
              </a:rPr>
              <a:t>analysis</a:t>
            </a:r>
            <a:endParaRPr sz="1600" dirty="0">
              <a:latin typeface="Calibri"/>
              <a:cs typeface="Calibri"/>
            </a:endParaRPr>
          </a:p>
        </p:txBody>
      </p:sp>
    </p:spTree>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Evidence</a:t>
            </a:r>
            <a:r>
              <a:rPr spc="-80" dirty="0"/>
              <a:t> </a:t>
            </a:r>
            <a:r>
              <a:rPr dirty="0"/>
              <a:t>for</a:t>
            </a:r>
            <a:r>
              <a:rPr spc="-95" dirty="0"/>
              <a:t> </a:t>
            </a:r>
            <a:r>
              <a:rPr dirty="0"/>
              <a:t>Other</a:t>
            </a:r>
            <a:r>
              <a:rPr spc="-85" dirty="0"/>
              <a:t> </a:t>
            </a:r>
            <a:r>
              <a:rPr spc="-10" dirty="0"/>
              <a:t>Domains</a:t>
            </a:r>
          </a:p>
        </p:txBody>
      </p:sp>
      <p:sp>
        <p:nvSpPr>
          <p:cNvPr id="3" name="object 3"/>
          <p:cNvSpPr txBox="1"/>
          <p:nvPr/>
        </p:nvSpPr>
        <p:spPr>
          <a:xfrm>
            <a:off x="406400" y="1970101"/>
            <a:ext cx="10643870" cy="3885565"/>
          </a:xfrm>
          <a:prstGeom prst="rect">
            <a:avLst/>
          </a:prstGeom>
        </p:spPr>
        <p:txBody>
          <a:bodyPr vert="horz" wrap="square" lIns="0" tIns="50165" rIns="0" bIns="0" rtlCol="0">
            <a:spAutoFit/>
          </a:bodyPr>
          <a:lstStyle/>
          <a:p>
            <a:pPr marL="241300" marR="1730375" indent="-228600">
              <a:lnSpc>
                <a:spcPts val="2300"/>
              </a:lnSpc>
              <a:spcBef>
                <a:spcPts val="395"/>
              </a:spcBef>
              <a:buFont typeface="Arial"/>
              <a:buChar char="•"/>
              <a:tabLst>
                <a:tab pos="240665" algn="l"/>
                <a:tab pos="241300" algn="l"/>
              </a:tabLst>
            </a:pPr>
            <a:r>
              <a:rPr sz="2100" dirty="0">
                <a:solidFill>
                  <a:srgbClr val="808080"/>
                </a:solidFill>
                <a:latin typeface="Calibri"/>
                <a:cs typeface="Calibri"/>
              </a:rPr>
              <a:t>The</a:t>
            </a:r>
            <a:r>
              <a:rPr sz="2100" spc="45" dirty="0">
                <a:solidFill>
                  <a:srgbClr val="808080"/>
                </a:solidFill>
                <a:latin typeface="Calibri"/>
                <a:cs typeface="Calibri"/>
              </a:rPr>
              <a:t> </a:t>
            </a:r>
            <a:r>
              <a:rPr sz="2100" dirty="0">
                <a:solidFill>
                  <a:srgbClr val="808080"/>
                </a:solidFill>
                <a:latin typeface="Calibri"/>
                <a:cs typeface="Calibri"/>
              </a:rPr>
              <a:t>panel</a:t>
            </a:r>
            <a:r>
              <a:rPr sz="2100" spc="55" dirty="0">
                <a:solidFill>
                  <a:srgbClr val="808080"/>
                </a:solidFill>
                <a:latin typeface="Calibri"/>
                <a:cs typeface="Calibri"/>
              </a:rPr>
              <a:t> </a:t>
            </a:r>
            <a:r>
              <a:rPr sz="2100" dirty="0">
                <a:solidFill>
                  <a:srgbClr val="808080"/>
                </a:solidFill>
                <a:latin typeface="Calibri"/>
                <a:cs typeface="Calibri"/>
              </a:rPr>
              <a:t>considered</a:t>
            </a:r>
            <a:r>
              <a:rPr sz="2100" spc="45" dirty="0">
                <a:solidFill>
                  <a:srgbClr val="808080"/>
                </a:solidFill>
                <a:latin typeface="Calibri"/>
                <a:cs typeface="Calibri"/>
              </a:rPr>
              <a:t> </a:t>
            </a:r>
            <a:r>
              <a:rPr sz="2100" dirty="0">
                <a:solidFill>
                  <a:srgbClr val="808080"/>
                </a:solidFill>
                <a:latin typeface="Calibri"/>
                <a:cs typeface="Calibri"/>
              </a:rPr>
              <a:t>additional</a:t>
            </a:r>
            <a:r>
              <a:rPr sz="2100" spc="30" dirty="0">
                <a:solidFill>
                  <a:srgbClr val="808080"/>
                </a:solidFill>
                <a:latin typeface="Calibri"/>
                <a:cs typeface="Calibri"/>
              </a:rPr>
              <a:t> </a:t>
            </a:r>
            <a:r>
              <a:rPr sz="2100" dirty="0">
                <a:solidFill>
                  <a:srgbClr val="808080"/>
                </a:solidFill>
                <a:latin typeface="Calibri"/>
                <a:cs typeface="Calibri"/>
              </a:rPr>
              <a:t>Evidence-</a:t>
            </a:r>
            <a:r>
              <a:rPr sz="2100" spc="-10" dirty="0">
                <a:solidFill>
                  <a:srgbClr val="808080"/>
                </a:solidFill>
                <a:latin typeface="Calibri"/>
                <a:cs typeface="Calibri"/>
              </a:rPr>
              <a:t>to-</a:t>
            </a:r>
            <a:r>
              <a:rPr sz="2100" dirty="0">
                <a:solidFill>
                  <a:srgbClr val="808080"/>
                </a:solidFill>
                <a:latin typeface="Calibri"/>
                <a:cs typeface="Calibri"/>
              </a:rPr>
              <a:t>Decision</a:t>
            </a:r>
            <a:r>
              <a:rPr sz="2100" spc="45" dirty="0">
                <a:solidFill>
                  <a:srgbClr val="808080"/>
                </a:solidFill>
                <a:latin typeface="Calibri"/>
                <a:cs typeface="Calibri"/>
              </a:rPr>
              <a:t> </a:t>
            </a:r>
            <a:r>
              <a:rPr sz="2100" dirty="0">
                <a:solidFill>
                  <a:srgbClr val="808080"/>
                </a:solidFill>
                <a:latin typeface="Calibri"/>
                <a:cs typeface="Calibri"/>
              </a:rPr>
              <a:t>domains</a:t>
            </a:r>
            <a:r>
              <a:rPr sz="2100" spc="20" dirty="0">
                <a:solidFill>
                  <a:srgbClr val="808080"/>
                </a:solidFill>
                <a:latin typeface="Calibri"/>
                <a:cs typeface="Calibri"/>
              </a:rPr>
              <a:t> </a:t>
            </a:r>
            <a:r>
              <a:rPr sz="2100" dirty="0">
                <a:solidFill>
                  <a:srgbClr val="808080"/>
                </a:solidFill>
                <a:latin typeface="Calibri"/>
                <a:cs typeface="Calibri"/>
              </a:rPr>
              <a:t>to</a:t>
            </a:r>
            <a:r>
              <a:rPr sz="2100" spc="55" dirty="0">
                <a:solidFill>
                  <a:srgbClr val="808080"/>
                </a:solidFill>
                <a:latin typeface="Calibri"/>
                <a:cs typeface="Calibri"/>
              </a:rPr>
              <a:t> </a:t>
            </a:r>
            <a:r>
              <a:rPr sz="2100" dirty="0">
                <a:solidFill>
                  <a:srgbClr val="808080"/>
                </a:solidFill>
                <a:latin typeface="Calibri"/>
                <a:cs typeface="Calibri"/>
              </a:rPr>
              <a:t>generate</a:t>
            </a:r>
            <a:r>
              <a:rPr sz="2100" spc="35" dirty="0">
                <a:solidFill>
                  <a:srgbClr val="808080"/>
                </a:solidFill>
                <a:latin typeface="Calibri"/>
                <a:cs typeface="Calibri"/>
              </a:rPr>
              <a:t> </a:t>
            </a:r>
            <a:r>
              <a:rPr sz="2100" spc="-25" dirty="0">
                <a:solidFill>
                  <a:srgbClr val="808080"/>
                </a:solidFill>
                <a:latin typeface="Calibri"/>
                <a:cs typeface="Calibri"/>
              </a:rPr>
              <a:t>the </a:t>
            </a:r>
            <a:r>
              <a:rPr sz="2100" spc="-10" dirty="0">
                <a:solidFill>
                  <a:srgbClr val="808080"/>
                </a:solidFill>
                <a:latin typeface="Calibri"/>
                <a:cs typeface="Calibri"/>
              </a:rPr>
              <a:t>recommendations:</a:t>
            </a:r>
            <a:endParaRPr sz="2100" dirty="0">
              <a:latin typeface="Calibri"/>
              <a:cs typeface="Calibri"/>
            </a:endParaRPr>
          </a:p>
          <a:p>
            <a:pPr marL="698500" lvl="1" indent="-228600">
              <a:lnSpc>
                <a:spcPct val="100000"/>
              </a:lnSpc>
              <a:spcBef>
                <a:spcPts val="285"/>
              </a:spcBef>
              <a:buFont typeface="Arial"/>
              <a:buChar char="•"/>
              <a:tabLst>
                <a:tab pos="697865" algn="l"/>
                <a:tab pos="698500" algn="l"/>
              </a:tabLst>
            </a:pPr>
            <a:r>
              <a:rPr sz="1850" dirty="0">
                <a:solidFill>
                  <a:srgbClr val="808080"/>
                </a:solidFill>
                <a:latin typeface="Calibri"/>
                <a:cs typeface="Calibri"/>
              </a:rPr>
              <a:t>Resource</a:t>
            </a:r>
            <a:r>
              <a:rPr sz="1850" spc="-20" dirty="0">
                <a:solidFill>
                  <a:srgbClr val="808080"/>
                </a:solidFill>
                <a:latin typeface="Calibri"/>
                <a:cs typeface="Calibri"/>
              </a:rPr>
              <a:t> </a:t>
            </a:r>
            <a:r>
              <a:rPr sz="1850" spc="-25" dirty="0">
                <a:solidFill>
                  <a:srgbClr val="808080"/>
                </a:solidFill>
                <a:latin typeface="Calibri"/>
                <a:cs typeface="Calibri"/>
              </a:rPr>
              <a:t>use</a:t>
            </a:r>
            <a:endParaRPr sz="1850" dirty="0">
              <a:latin typeface="Calibri"/>
              <a:cs typeface="Calibri"/>
            </a:endParaRPr>
          </a:p>
          <a:p>
            <a:pPr marL="698500" lvl="1" indent="-228600">
              <a:lnSpc>
                <a:spcPct val="100000"/>
              </a:lnSpc>
              <a:spcBef>
                <a:spcPts val="290"/>
              </a:spcBef>
              <a:buFont typeface="Arial"/>
              <a:buChar char="•"/>
              <a:tabLst>
                <a:tab pos="697865" algn="l"/>
                <a:tab pos="698500" algn="l"/>
              </a:tabLst>
            </a:pPr>
            <a:r>
              <a:rPr sz="1850" spc="-10" dirty="0">
                <a:solidFill>
                  <a:srgbClr val="808080"/>
                </a:solidFill>
                <a:latin typeface="Calibri"/>
                <a:cs typeface="Calibri"/>
              </a:rPr>
              <a:t>Cost-effectiveness</a:t>
            </a:r>
            <a:endParaRPr sz="1850" dirty="0">
              <a:latin typeface="Calibri"/>
              <a:cs typeface="Calibri"/>
            </a:endParaRPr>
          </a:p>
          <a:p>
            <a:pPr marL="698500" lvl="1"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Health</a:t>
            </a:r>
            <a:r>
              <a:rPr sz="1850" spc="10" dirty="0">
                <a:solidFill>
                  <a:srgbClr val="808080"/>
                </a:solidFill>
                <a:latin typeface="Calibri"/>
                <a:cs typeface="Calibri"/>
              </a:rPr>
              <a:t> </a:t>
            </a:r>
            <a:r>
              <a:rPr sz="1850" spc="-10" dirty="0">
                <a:solidFill>
                  <a:srgbClr val="808080"/>
                </a:solidFill>
                <a:latin typeface="Calibri"/>
                <a:cs typeface="Calibri"/>
              </a:rPr>
              <a:t>equity</a:t>
            </a:r>
            <a:endParaRPr sz="1850" dirty="0">
              <a:latin typeface="Calibri"/>
              <a:cs typeface="Calibri"/>
            </a:endParaRPr>
          </a:p>
          <a:p>
            <a:pPr marL="698500" lvl="1" indent="-228600">
              <a:lnSpc>
                <a:spcPct val="100000"/>
              </a:lnSpc>
              <a:spcBef>
                <a:spcPts val="300"/>
              </a:spcBef>
              <a:buFont typeface="Arial"/>
              <a:buChar char="•"/>
              <a:tabLst>
                <a:tab pos="697865" algn="l"/>
                <a:tab pos="698500" algn="l"/>
              </a:tabLst>
            </a:pPr>
            <a:r>
              <a:rPr sz="1850" spc="-10" dirty="0">
                <a:solidFill>
                  <a:srgbClr val="808080"/>
                </a:solidFill>
                <a:latin typeface="Calibri"/>
                <a:cs typeface="Calibri"/>
              </a:rPr>
              <a:t>Acceptability</a:t>
            </a:r>
            <a:endParaRPr sz="1850" dirty="0">
              <a:latin typeface="Calibri"/>
              <a:cs typeface="Calibri"/>
            </a:endParaRPr>
          </a:p>
          <a:p>
            <a:pPr marL="698500" lvl="1" indent="-228600">
              <a:lnSpc>
                <a:spcPct val="100000"/>
              </a:lnSpc>
              <a:spcBef>
                <a:spcPts val="285"/>
              </a:spcBef>
              <a:buFont typeface="Arial"/>
              <a:buChar char="•"/>
              <a:tabLst>
                <a:tab pos="697865" algn="l"/>
                <a:tab pos="698500" algn="l"/>
              </a:tabLst>
            </a:pPr>
            <a:r>
              <a:rPr sz="1850" spc="-10" dirty="0">
                <a:solidFill>
                  <a:srgbClr val="808080"/>
                </a:solidFill>
                <a:latin typeface="Calibri"/>
                <a:cs typeface="Calibri"/>
              </a:rPr>
              <a:t>Feasibility</a:t>
            </a:r>
            <a:endParaRPr sz="1850" dirty="0">
              <a:latin typeface="Calibri"/>
              <a:cs typeface="Calibri"/>
            </a:endParaRPr>
          </a:p>
          <a:p>
            <a:pPr lvl="1">
              <a:lnSpc>
                <a:spcPct val="100000"/>
              </a:lnSpc>
              <a:spcBef>
                <a:spcPts val="55"/>
              </a:spcBef>
              <a:buClr>
                <a:srgbClr val="808080"/>
              </a:buClr>
              <a:buFont typeface="Arial"/>
              <a:buChar char="•"/>
            </a:pPr>
            <a:endParaRPr sz="2000" dirty="0">
              <a:latin typeface="Calibri"/>
              <a:cs typeface="Calibri"/>
            </a:endParaRPr>
          </a:p>
          <a:p>
            <a:pPr marL="467995" indent="-451484">
              <a:lnSpc>
                <a:spcPct val="100000"/>
              </a:lnSpc>
              <a:spcBef>
                <a:spcPts val="5"/>
              </a:spcBef>
              <a:buFont typeface="Arial"/>
              <a:buChar char="•"/>
              <a:tabLst>
                <a:tab pos="467995" algn="l"/>
                <a:tab pos="468630" algn="l"/>
              </a:tabLst>
            </a:pPr>
            <a:r>
              <a:rPr sz="2100" dirty="0">
                <a:solidFill>
                  <a:srgbClr val="808080"/>
                </a:solidFill>
                <a:latin typeface="Calibri"/>
                <a:cs typeface="Calibri"/>
              </a:rPr>
              <a:t>Evidence</a:t>
            </a:r>
            <a:r>
              <a:rPr sz="2100" spc="10" dirty="0">
                <a:solidFill>
                  <a:srgbClr val="808080"/>
                </a:solidFill>
                <a:latin typeface="Calibri"/>
                <a:cs typeface="Calibri"/>
              </a:rPr>
              <a:t> </a:t>
            </a:r>
            <a:r>
              <a:rPr sz="2100" dirty="0">
                <a:solidFill>
                  <a:srgbClr val="808080"/>
                </a:solidFill>
                <a:latin typeface="Calibri"/>
                <a:cs typeface="Calibri"/>
              </a:rPr>
              <a:t>for</a:t>
            </a:r>
            <a:r>
              <a:rPr sz="2100" spc="40" dirty="0">
                <a:solidFill>
                  <a:srgbClr val="808080"/>
                </a:solidFill>
                <a:latin typeface="Calibri"/>
                <a:cs typeface="Calibri"/>
              </a:rPr>
              <a:t> </a:t>
            </a:r>
            <a:r>
              <a:rPr sz="2100" dirty="0">
                <a:solidFill>
                  <a:srgbClr val="808080"/>
                </a:solidFill>
                <a:latin typeface="Calibri"/>
                <a:cs typeface="Calibri"/>
              </a:rPr>
              <a:t>these</a:t>
            </a:r>
            <a:r>
              <a:rPr sz="2100" spc="10" dirty="0">
                <a:solidFill>
                  <a:srgbClr val="808080"/>
                </a:solidFill>
                <a:latin typeface="Calibri"/>
                <a:cs typeface="Calibri"/>
              </a:rPr>
              <a:t> </a:t>
            </a:r>
            <a:r>
              <a:rPr sz="2100" dirty="0">
                <a:solidFill>
                  <a:srgbClr val="808080"/>
                </a:solidFill>
                <a:latin typeface="Calibri"/>
                <a:cs typeface="Calibri"/>
              </a:rPr>
              <a:t>domains</a:t>
            </a:r>
            <a:r>
              <a:rPr sz="2100" spc="30" dirty="0">
                <a:solidFill>
                  <a:srgbClr val="808080"/>
                </a:solidFill>
                <a:latin typeface="Calibri"/>
                <a:cs typeface="Calibri"/>
              </a:rPr>
              <a:t> </a:t>
            </a:r>
            <a:r>
              <a:rPr sz="2100" dirty="0">
                <a:solidFill>
                  <a:srgbClr val="808080"/>
                </a:solidFill>
                <a:latin typeface="Calibri"/>
                <a:cs typeface="Calibri"/>
              </a:rPr>
              <a:t>was</a:t>
            </a:r>
            <a:r>
              <a:rPr sz="2100" spc="45" dirty="0">
                <a:solidFill>
                  <a:srgbClr val="808080"/>
                </a:solidFill>
                <a:latin typeface="Calibri"/>
                <a:cs typeface="Calibri"/>
              </a:rPr>
              <a:t> </a:t>
            </a:r>
            <a:r>
              <a:rPr sz="2100" dirty="0">
                <a:solidFill>
                  <a:srgbClr val="808080"/>
                </a:solidFill>
                <a:latin typeface="Calibri"/>
                <a:cs typeface="Calibri"/>
              </a:rPr>
              <a:t>also</a:t>
            </a:r>
            <a:r>
              <a:rPr sz="2100" spc="35" dirty="0">
                <a:solidFill>
                  <a:srgbClr val="808080"/>
                </a:solidFill>
                <a:latin typeface="Calibri"/>
                <a:cs typeface="Calibri"/>
              </a:rPr>
              <a:t> </a:t>
            </a:r>
            <a:r>
              <a:rPr sz="2100" dirty="0">
                <a:solidFill>
                  <a:srgbClr val="808080"/>
                </a:solidFill>
                <a:latin typeface="Calibri"/>
                <a:cs typeface="Calibri"/>
              </a:rPr>
              <a:t>sought</a:t>
            </a:r>
            <a:r>
              <a:rPr sz="2100" spc="10" dirty="0">
                <a:solidFill>
                  <a:srgbClr val="808080"/>
                </a:solidFill>
                <a:latin typeface="Calibri"/>
                <a:cs typeface="Calibri"/>
              </a:rPr>
              <a:t> </a:t>
            </a:r>
            <a:r>
              <a:rPr sz="2100" dirty="0">
                <a:solidFill>
                  <a:srgbClr val="808080"/>
                </a:solidFill>
                <a:latin typeface="Calibri"/>
                <a:cs typeface="Calibri"/>
              </a:rPr>
              <a:t>in</a:t>
            </a:r>
            <a:r>
              <a:rPr sz="2100" spc="35" dirty="0">
                <a:solidFill>
                  <a:srgbClr val="808080"/>
                </a:solidFill>
                <a:latin typeface="Calibri"/>
                <a:cs typeface="Calibri"/>
              </a:rPr>
              <a:t> </a:t>
            </a:r>
            <a:r>
              <a:rPr sz="2100" dirty="0">
                <a:solidFill>
                  <a:srgbClr val="808080"/>
                </a:solidFill>
                <a:latin typeface="Calibri"/>
                <a:cs typeface="Calibri"/>
              </a:rPr>
              <a:t>the</a:t>
            </a:r>
            <a:r>
              <a:rPr sz="2100" spc="35" dirty="0">
                <a:solidFill>
                  <a:srgbClr val="808080"/>
                </a:solidFill>
                <a:latin typeface="Calibri"/>
                <a:cs typeface="Calibri"/>
              </a:rPr>
              <a:t> </a:t>
            </a:r>
            <a:r>
              <a:rPr sz="2100" dirty="0">
                <a:solidFill>
                  <a:srgbClr val="808080"/>
                </a:solidFill>
                <a:latin typeface="Calibri"/>
                <a:cs typeface="Calibri"/>
              </a:rPr>
              <a:t>two</a:t>
            </a:r>
            <a:r>
              <a:rPr sz="2100" spc="30" dirty="0">
                <a:solidFill>
                  <a:srgbClr val="808080"/>
                </a:solidFill>
                <a:latin typeface="Calibri"/>
                <a:cs typeface="Calibri"/>
              </a:rPr>
              <a:t> </a:t>
            </a:r>
            <a:r>
              <a:rPr sz="2100" spc="-10" dirty="0">
                <a:solidFill>
                  <a:srgbClr val="808080"/>
                </a:solidFill>
                <a:latin typeface="Calibri"/>
                <a:cs typeface="Calibri"/>
              </a:rPr>
              <a:t>reviews</a:t>
            </a:r>
            <a:endParaRPr lang="en-US" sz="2100" dirty="0">
              <a:latin typeface="Calibri"/>
              <a:cs typeface="Calibri"/>
            </a:endParaRPr>
          </a:p>
          <a:p>
            <a:pPr>
              <a:lnSpc>
                <a:spcPct val="100000"/>
              </a:lnSpc>
              <a:spcBef>
                <a:spcPts val="45"/>
              </a:spcBef>
              <a:buClr>
                <a:srgbClr val="808080"/>
              </a:buClr>
            </a:pPr>
            <a:endParaRPr lang="en-US" sz="2700" dirty="0">
              <a:latin typeface="Calibri"/>
              <a:cs typeface="Calibri"/>
            </a:endParaRPr>
          </a:p>
          <a:p>
            <a:pPr marL="467995" marR="5080" indent="-451484">
              <a:lnSpc>
                <a:spcPts val="2300"/>
              </a:lnSpc>
              <a:buFont typeface="Arial"/>
              <a:buChar char="•"/>
              <a:tabLst>
                <a:tab pos="467995" algn="l"/>
                <a:tab pos="468630" algn="l"/>
              </a:tabLst>
            </a:pPr>
            <a:r>
              <a:rPr sz="2100" dirty="0">
                <a:solidFill>
                  <a:srgbClr val="808080"/>
                </a:solidFill>
                <a:latin typeface="Calibri"/>
                <a:cs typeface="Calibri"/>
              </a:rPr>
              <a:t>COVID-19</a:t>
            </a:r>
            <a:r>
              <a:rPr sz="2100" spc="10" dirty="0">
                <a:solidFill>
                  <a:srgbClr val="808080"/>
                </a:solidFill>
                <a:latin typeface="Calibri"/>
                <a:cs typeface="Calibri"/>
              </a:rPr>
              <a:t> </a:t>
            </a:r>
            <a:r>
              <a:rPr sz="2100" dirty="0">
                <a:solidFill>
                  <a:srgbClr val="808080"/>
                </a:solidFill>
                <a:latin typeface="Calibri"/>
                <a:cs typeface="Calibri"/>
              </a:rPr>
              <a:t>specific</a:t>
            </a:r>
            <a:r>
              <a:rPr sz="2100" spc="25" dirty="0">
                <a:solidFill>
                  <a:srgbClr val="808080"/>
                </a:solidFill>
                <a:latin typeface="Calibri"/>
                <a:cs typeface="Calibri"/>
              </a:rPr>
              <a:t> </a:t>
            </a:r>
            <a:r>
              <a:rPr sz="2100" dirty="0">
                <a:solidFill>
                  <a:srgbClr val="808080"/>
                </a:solidFill>
                <a:latin typeface="Calibri"/>
                <a:cs typeface="Calibri"/>
              </a:rPr>
              <a:t>evidence</a:t>
            </a:r>
            <a:r>
              <a:rPr sz="2100" spc="35" dirty="0">
                <a:solidFill>
                  <a:srgbClr val="808080"/>
                </a:solidFill>
                <a:latin typeface="Calibri"/>
                <a:cs typeface="Calibri"/>
              </a:rPr>
              <a:t> </a:t>
            </a:r>
            <a:r>
              <a:rPr sz="2100" dirty="0">
                <a:solidFill>
                  <a:srgbClr val="808080"/>
                </a:solidFill>
                <a:latin typeface="Calibri"/>
                <a:cs typeface="Calibri"/>
              </a:rPr>
              <a:t>not</a:t>
            </a:r>
            <a:r>
              <a:rPr sz="2100" spc="35" dirty="0">
                <a:solidFill>
                  <a:srgbClr val="808080"/>
                </a:solidFill>
                <a:latin typeface="Calibri"/>
                <a:cs typeface="Calibri"/>
              </a:rPr>
              <a:t> </a:t>
            </a:r>
            <a:r>
              <a:rPr sz="2100" dirty="0">
                <a:solidFill>
                  <a:srgbClr val="808080"/>
                </a:solidFill>
                <a:latin typeface="Calibri"/>
                <a:cs typeface="Calibri"/>
              </a:rPr>
              <a:t>yet</a:t>
            </a:r>
            <a:r>
              <a:rPr sz="2100" spc="35" dirty="0">
                <a:solidFill>
                  <a:srgbClr val="808080"/>
                </a:solidFill>
                <a:latin typeface="Calibri"/>
                <a:cs typeface="Calibri"/>
              </a:rPr>
              <a:t> </a:t>
            </a:r>
            <a:r>
              <a:rPr sz="2100" dirty="0">
                <a:solidFill>
                  <a:srgbClr val="808080"/>
                </a:solidFill>
                <a:latin typeface="Calibri"/>
                <a:cs typeface="Calibri"/>
              </a:rPr>
              <a:t>identified</a:t>
            </a:r>
            <a:r>
              <a:rPr sz="2100" spc="15" dirty="0">
                <a:solidFill>
                  <a:srgbClr val="808080"/>
                </a:solidFill>
                <a:latin typeface="Calibri"/>
                <a:cs typeface="Calibri"/>
              </a:rPr>
              <a:t> </a:t>
            </a:r>
            <a:r>
              <a:rPr sz="2100" dirty="0">
                <a:solidFill>
                  <a:srgbClr val="808080"/>
                </a:solidFill>
                <a:latin typeface="Calibri"/>
                <a:cs typeface="Calibri"/>
              </a:rPr>
              <a:t>–</a:t>
            </a:r>
            <a:r>
              <a:rPr sz="2100" spc="55" dirty="0">
                <a:solidFill>
                  <a:srgbClr val="808080"/>
                </a:solidFill>
                <a:latin typeface="Calibri"/>
                <a:cs typeface="Calibri"/>
              </a:rPr>
              <a:t> </a:t>
            </a:r>
            <a:r>
              <a:rPr sz="2100" dirty="0">
                <a:solidFill>
                  <a:srgbClr val="808080"/>
                </a:solidFill>
                <a:latin typeface="Calibri"/>
                <a:cs typeface="Calibri"/>
              </a:rPr>
              <a:t>the</a:t>
            </a:r>
            <a:r>
              <a:rPr sz="2100" spc="30" dirty="0">
                <a:solidFill>
                  <a:srgbClr val="808080"/>
                </a:solidFill>
                <a:latin typeface="Calibri"/>
                <a:cs typeface="Calibri"/>
              </a:rPr>
              <a:t> </a:t>
            </a:r>
            <a:r>
              <a:rPr sz="2100" dirty="0">
                <a:solidFill>
                  <a:srgbClr val="808080"/>
                </a:solidFill>
                <a:latin typeface="Calibri"/>
                <a:cs typeface="Calibri"/>
              </a:rPr>
              <a:t>panel</a:t>
            </a:r>
            <a:r>
              <a:rPr sz="2100" spc="50" dirty="0">
                <a:solidFill>
                  <a:srgbClr val="808080"/>
                </a:solidFill>
                <a:latin typeface="Calibri"/>
                <a:cs typeface="Calibri"/>
              </a:rPr>
              <a:t> </a:t>
            </a:r>
            <a:r>
              <a:rPr sz="2100" dirty="0">
                <a:solidFill>
                  <a:srgbClr val="808080"/>
                </a:solidFill>
                <a:latin typeface="Calibri"/>
                <a:cs typeface="Calibri"/>
              </a:rPr>
              <a:t>mainly</a:t>
            </a:r>
            <a:r>
              <a:rPr sz="2100" spc="35" dirty="0">
                <a:solidFill>
                  <a:srgbClr val="808080"/>
                </a:solidFill>
                <a:latin typeface="Calibri"/>
                <a:cs typeface="Calibri"/>
              </a:rPr>
              <a:t> </a:t>
            </a:r>
            <a:r>
              <a:rPr sz="2100" dirty="0">
                <a:solidFill>
                  <a:srgbClr val="808080"/>
                </a:solidFill>
                <a:latin typeface="Calibri"/>
                <a:cs typeface="Calibri"/>
              </a:rPr>
              <a:t>relied</a:t>
            </a:r>
            <a:r>
              <a:rPr sz="2100" spc="20" dirty="0">
                <a:solidFill>
                  <a:srgbClr val="808080"/>
                </a:solidFill>
                <a:latin typeface="Calibri"/>
                <a:cs typeface="Calibri"/>
              </a:rPr>
              <a:t> </a:t>
            </a:r>
            <a:r>
              <a:rPr sz="2100" dirty="0">
                <a:solidFill>
                  <a:srgbClr val="808080"/>
                </a:solidFill>
                <a:latin typeface="Calibri"/>
                <a:cs typeface="Calibri"/>
              </a:rPr>
              <a:t>on</a:t>
            </a:r>
            <a:r>
              <a:rPr sz="2100" spc="50" dirty="0">
                <a:solidFill>
                  <a:srgbClr val="808080"/>
                </a:solidFill>
                <a:latin typeface="Calibri"/>
                <a:cs typeface="Calibri"/>
              </a:rPr>
              <a:t> </a:t>
            </a:r>
            <a:r>
              <a:rPr sz="2100" dirty="0">
                <a:solidFill>
                  <a:srgbClr val="808080"/>
                </a:solidFill>
                <a:latin typeface="Calibri"/>
                <a:cs typeface="Calibri"/>
              </a:rPr>
              <a:t>evidence</a:t>
            </a:r>
            <a:r>
              <a:rPr sz="2100" spc="25" dirty="0">
                <a:solidFill>
                  <a:srgbClr val="808080"/>
                </a:solidFill>
                <a:latin typeface="Calibri"/>
                <a:cs typeface="Calibri"/>
              </a:rPr>
              <a:t> </a:t>
            </a:r>
            <a:r>
              <a:rPr sz="2100" dirty="0">
                <a:solidFill>
                  <a:srgbClr val="808080"/>
                </a:solidFill>
                <a:latin typeface="Calibri"/>
                <a:cs typeface="Calibri"/>
              </a:rPr>
              <a:t>from</a:t>
            </a:r>
            <a:r>
              <a:rPr sz="2100" spc="40" dirty="0">
                <a:solidFill>
                  <a:srgbClr val="808080"/>
                </a:solidFill>
                <a:latin typeface="Calibri"/>
                <a:cs typeface="Calibri"/>
              </a:rPr>
              <a:t> </a:t>
            </a:r>
            <a:r>
              <a:rPr sz="2100" spc="-25" dirty="0">
                <a:solidFill>
                  <a:srgbClr val="808080"/>
                </a:solidFill>
                <a:latin typeface="Calibri"/>
                <a:cs typeface="Calibri"/>
              </a:rPr>
              <a:t>the </a:t>
            </a:r>
            <a:r>
              <a:rPr sz="2100" dirty="0">
                <a:solidFill>
                  <a:srgbClr val="808080"/>
                </a:solidFill>
                <a:latin typeface="Calibri"/>
                <a:cs typeface="Calibri"/>
              </a:rPr>
              <a:t>ASH</a:t>
            </a:r>
            <a:r>
              <a:rPr sz="2100" spc="35" dirty="0">
                <a:solidFill>
                  <a:srgbClr val="808080"/>
                </a:solidFill>
                <a:latin typeface="Calibri"/>
                <a:cs typeface="Calibri"/>
              </a:rPr>
              <a:t> </a:t>
            </a:r>
            <a:r>
              <a:rPr sz="2100" dirty="0">
                <a:solidFill>
                  <a:srgbClr val="808080"/>
                </a:solidFill>
                <a:latin typeface="Calibri"/>
                <a:cs typeface="Calibri"/>
              </a:rPr>
              <a:t>guidelines</a:t>
            </a:r>
            <a:r>
              <a:rPr sz="2100" spc="5" dirty="0">
                <a:solidFill>
                  <a:srgbClr val="808080"/>
                </a:solidFill>
                <a:latin typeface="Calibri"/>
                <a:cs typeface="Calibri"/>
              </a:rPr>
              <a:t> </a:t>
            </a:r>
            <a:r>
              <a:rPr sz="2100" dirty="0">
                <a:solidFill>
                  <a:srgbClr val="808080"/>
                </a:solidFill>
                <a:latin typeface="Calibri"/>
                <a:cs typeface="Calibri"/>
              </a:rPr>
              <a:t>for</a:t>
            </a:r>
            <a:r>
              <a:rPr sz="2100" spc="50" dirty="0">
                <a:solidFill>
                  <a:srgbClr val="808080"/>
                </a:solidFill>
                <a:latin typeface="Calibri"/>
                <a:cs typeface="Calibri"/>
              </a:rPr>
              <a:t> </a:t>
            </a:r>
            <a:r>
              <a:rPr sz="2100" dirty="0">
                <a:solidFill>
                  <a:srgbClr val="808080"/>
                </a:solidFill>
                <a:latin typeface="Calibri"/>
                <a:cs typeface="Calibri"/>
              </a:rPr>
              <a:t>the</a:t>
            </a:r>
            <a:r>
              <a:rPr sz="2100" spc="35" dirty="0">
                <a:solidFill>
                  <a:srgbClr val="808080"/>
                </a:solidFill>
                <a:latin typeface="Calibri"/>
                <a:cs typeface="Calibri"/>
              </a:rPr>
              <a:t> </a:t>
            </a:r>
            <a:r>
              <a:rPr sz="2100" dirty="0">
                <a:solidFill>
                  <a:srgbClr val="808080"/>
                </a:solidFill>
                <a:latin typeface="Calibri"/>
                <a:cs typeface="Calibri"/>
              </a:rPr>
              <a:t>management</a:t>
            </a:r>
            <a:r>
              <a:rPr sz="2100" spc="25" dirty="0">
                <a:solidFill>
                  <a:srgbClr val="808080"/>
                </a:solidFill>
                <a:latin typeface="Calibri"/>
                <a:cs typeface="Calibri"/>
              </a:rPr>
              <a:t> </a:t>
            </a:r>
            <a:r>
              <a:rPr sz="2100" dirty="0">
                <a:solidFill>
                  <a:srgbClr val="808080"/>
                </a:solidFill>
                <a:latin typeface="Calibri"/>
                <a:cs typeface="Calibri"/>
              </a:rPr>
              <a:t>of</a:t>
            </a:r>
            <a:r>
              <a:rPr sz="2100" spc="40" dirty="0">
                <a:solidFill>
                  <a:srgbClr val="808080"/>
                </a:solidFill>
                <a:latin typeface="Calibri"/>
                <a:cs typeface="Calibri"/>
              </a:rPr>
              <a:t> </a:t>
            </a:r>
            <a:r>
              <a:rPr sz="2100" dirty="0">
                <a:solidFill>
                  <a:srgbClr val="808080"/>
                </a:solidFill>
                <a:latin typeface="Calibri"/>
                <a:cs typeface="Calibri"/>
              </a:rPr>
              <a:t>hospitalized</a:t>
            </a:r>
            <a:r>
              <a:rPr sz="2100" spc="25" dirty="0">
                <a:solidFill>
                  <a:srgbClr val="808080"/>
                </a:solidFill>
                <a:latin typeface="Calibri"/>
                <a:cs typeface="Calibri"/>
              </a:rPr>
              <a:t> </a:t>
            </a:r>
            <a:r>
              <a:rPr sz="2100" dirty="0">
                <a:solidFill>
                  <a:srgbClr val="808080"/>
                </a:solidFill>
                <a:latin typeface="Calibri"/>
                <a:cs typeface="Calibri"/>
              </a:rPr>
              <a:t>medically</a:t>
            </a:r>
            <a:r>
              <a:rPr sz="2100" spc="10" dirty="0">
                <a:solidFill>
                  <a:srgbClr val="808080"/>
                </a:solidFill>
                <a:latin typeface="Calibri"/>
                <a:cs typeface="Calibri"/>
              </a:rPr>
              <a:t> </a:t>
            </a:r>
            <a:r>
              <a:rPr sz="2100" dirty="0">
                <a:solidFill>
                  <a:srgbClr val="808080"/>
                </a:solidFill>
                <a:latin typeface="Calibri"/>
                <a:cs typeface="Calibri"/>
              </a:rPr>
              <a:t>ill</a:t>
            </a:r>
            <a:r>
              <a:rPr sz="2100" spc="45" dirty="0">
                <a:solidFill>
                  <a:srgbClr val="808080"/>
                </a:solidFill>
                <a:latin typeface="Calibri"/>
                <a:cs typeface="Calibri"/>
              </a:rPr>
              <a:t> </a:t>
            </a:r>
            <a:r>
              <a:rPr sz="2100" dirty="0">
                <a:solidFill>
                  <a:srgbClr val="808080"/>
                </a:solidFill>
                <a:latin typeface="Calibri"/>
                <a:cs typeface="Calibri"/>
              </a:rPr>
              <a:t>patients,</a:t>
            </a:r>
            <a:r>
              <a:rPr sz="2100" spc="40" dirty="0">
                <a:solidFill>
                  <a:srgbClr val="808080"/>
                </a:solidFill>
                <a:latin typeface="Calibri"/>
                <a:cs typeface="Calibri"/>
              </a:rPr>
              <a:t> </a:t>
            </a:r>
            <a:r>
              <a:rPr sz="2100" dirty="0">
                <a:solidFill>
                  <a:srgbClr val="808080"/>
                </a:solidFill>
                <a:latin typeface="Calibri"/>
                <a:cs typeface="Calibri"/>
              </a:rPr>
              <a:t>and</a:t>
            </a:r>
            <a:r>
              <a:rPr sz="2100" spc="50" dirty="0">
                <a:solidFill>
                  <a:srgbClr val="808080"/>
                </a:solidFill>
                <a:latin typeface="Calibri"/>
                <a:cs typeface="Calibri"/>
              </a:rPr>
              <a:t> </a:t>
            </a:r>
            <a:r>
              <a:rPr sz="2100" dirty="0">
                <a:solidFill>
                  <a:srgbClr val="808080"/>
                </a:solidFill>
                <a:latin typeface="Calibri"/>
                <a:cs typeface="Calibri"/>
              </a:rPr>
              <a:t>their</a:t>
            </a:r>
            <a:r>
              <a:rPr sz="2100" spc="20" dirty="0">
                <a:solidFill>
                  <a:srgbClr val="808080"/>
                </a:solidFill>
                <a:latin typeface="Calibri"/>
                <a:cs typeface="Calibri"/>
              </a:rPr>
              <a:t> </a:t>
            </a:r>
            <a:r>
              <a:rPr sz="2100" spc="-10" dirty="0">
                <a:solidFill>
                  <a:srgbClr val="808080"/>
                </a:solidFill>
                <a:latin typeface="Calibri"/>
                <a:cs typeface="Calibri"/>
              </a:rPr>
              <a:t>expertise</a:t>
            </a:r>
            <a:endParaRPr sz="21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Living</a:t>
            </a:r>
            <a:r>
              <a:rPr spc="-60" dirty="0"/>
              <a:t> </a:t>
            </a:r>
            <a:r>
              <a:rPr dirty="0"/>
              <a:t>Phase</a:t>
            </a:r>
            <a:r>
              <a:rPr spc="-55" dirty="0"/>
              <a:t> </a:t>
            </a:r>
            <a:r>
              <a:rPr dirty="0"/>
              <a:t>–</a:t>
            </a:r>
            <a:r>
              <a:rPr spc="-55" dirty="0"/>
              <a:t> </a:t>
            </a:r>
            <a:r>
              <a:rPr spc="-20" dirty="0"/>
              <a:t>Systematic</a:t>
            </a:r>
            <a:r>
              <a:rPr spc="-50" dirty="0"/>
              <a:t> </a:t>
            </a:r>
            <a:r>
              <a:rPr spc="-10" dirty="0"/>
              <a:t>Reviews</a:t>
            </a:r>
          </a:p>
        </p:txBody>
      </p:sp>
      <p:sp>
        <p:nvSpPr>
          <p:cNvPr id="3" name="object 3"/>
          <p:cNvSpPr txBox="1"/>
          <p:nvPr/>
        </p:nvSpPr>
        <p:spPr>
          <a:xfrm>
            <a:off x="406400" y="1902505"/>
            <a:ext cx="8531225" cy="3114675"/>
          </a:xfrm>
          <a:prstGeom prst="rect">
            <a:avLst/>
          </a:prstGeom>
        </p:spPr>
        <p:txBody>
          <a:bodyPr vert="horz" wrap="square" lIns="0" tIns="84455" rIns="0" bIns="0" rtlCol="0">
            <a:spAutoFit/>
          </a:bodyPr>
          <a:lstStyle/>
          <a:p>
            <a:pPr marL="12700">
              <a:lnSpc>
                <a:spcPct val="100000"/>
              </a:lnSpc>
              <a:spcBef>
                <a:spcPts val="665"/>
              </a:spcBef>
            </a:pPr>
            <a:r>
              <a:rPr sz="2100" b="1" spc="-10" dirty="0">
                <a:solidFill>
                  <a:srgbClr val="E43E31"/>
                </a:solidFill>
                <a:latin typeface="Calibri"/>
                <a:cs typeface="Calibri"/>
              </a:rPr>
              <a:t>Overall</a:t>
            </a:r>
            <a:endParaRPr sz="2100" dirty="0">
              <a:latin typeface="Calibri"/>
              <a:cs typeface="Calibri"/>
            </a:endParaRPr>
          </a:p>
          <a:p>
            <a:pPr marL="698500" indent="-228600">
              <a:lnSpc>
                <a:spcPct val="100000"/>
              </a:lnSpc>
              <a:spcBef>
                <a:spcPts val="390"/>
              </a:spcBef>
              <a:buFont typeface="Arial"/>
              <a:buChar char="•"/>
              <a:tabLst>
                <a:tab pos="697865" algn="l"/>
                <a:tab pos="698500" algn="l"/>
              </a:tabLst>
            </a:pPr>
            <a:r>
              <a:rPr sz="1450" dirty="0">
                <a:solidFill>
                  <a:srgbClr val="808080"/>
                </a:solidFill>
                <a:latin typeface="Calibri"/>
                <a:cs typeface="Calibri"/>
              </a:rPr>
              <a:t>Monthly</a:t>
            </a:r>
            <a:r>
              <a:rPr sz="1450" spc="-5" dirty="0">
                <a:solidFill>
                  <a:srgbClr val="808080"/>
                </a:solidFill>
                <a:latin typeface="Calibri"/>
                <a:cs typeface="Calibri"/>
              </a:rPr>
              <a:t> </a:t>
            </a:r>
            <a:r>
              <a:rPr sz="1450" dirty="0">
                <a:solidFill>
                  <a:srgbClr val="808080"/>
                </a:solidFill>
                <a:latin typeface="Calibri"/>
                <a:cs typeface="Calibri"/>
              </a:rPr>
              <a:t>search</a:t>
            </a:r>
            <a:r>
              <a:rPr sz="1450" spc="-20" dirty="0">
                <a:solidFill>
                  <a:srgbClr val="808080"/>
                </a:solidFill>
                <a:latin typeface="Calibri"/>
                <a:cs typeface="Calibri"/>
              </a:rPr>
              <a:t> </a:t>
            </a:r>
            <a:r>
              <a:rPr sz="1450" spc="-10" dirty="0">
                <a:solidFill>
                  <a:srgbClr val="808080"/>
                </a:solidFill>
                <a:latin typeface="Calibri"/>
                <a:cs typeface="Calibri"/>
              </a:rPr>
              <a:t>updates</a:t>
            </a:r>
            <a:endParaRPr sz="1450" dirty="0">
              <a:latin typeface="Calibri"/>
              <a:cs typeface="Calibri"/>
            </a:endParaRPr>
          </a:p>
          <a:p>
            <a:pPr marL="698500" indent="-228600">
              <a:lnSpc>
                <a:spcPct val="100000"/>
              </a:lnSpc>
              <a:spcBef>
                <a:spcPts val="345"/>
              </a:spcBef>
              <a:buFont typeface="Arial"/>
              <a:buChar char="•"/>
              <a:tabLst>
                <a:tab pos="697865" algn="l"/>
                <a:tab pos="698500" algn="l"/>
              </a:tabLst>
            </a:pPr>
            <a:r>
              <a:rPr sz="1450" dirty="0">
                <a:solidFill>
                  <a:srgbClr val="808080"/>
                </a:solidFill>
                <a:latin typeface="Calibri"/>
                <a:cs typeface="Calibri"/>
              </a:rPr>
              <a:t>Using</a:t>
            </a:r>
            <a:r>
              <a:rPr sz="1450" spc="-25" dirty="0">
                <a:solidFill>
                  <a:srgbClr val="808080"/>
                </a:solidFill>
                <a:latin typeface="Calibri"/>
                <a:cs typeface="Calibri"/>
              </a:rPr>
              <a:t> </a:t>
            </a:r>
            <a:r>
              <a:rPr sz="1450" dirty="0">
                <a:solidFill>
                  <a:srgbClr val="808080"/>
                </a:solidFill>
                <a:latin typeface="Calibri"/>
                <a:cs typeface="Calibri"/>
              </a:rPr>
              <a:t>explicit</a:t>
            </a:r>
            <a:r>
              <a:rPr sz="1450" spc="-10" dirty="0">
                <a:solidFill>
                  <a:srgbClr val="808080"/>
                </a:solidFill>
                <a:latin typeface="Calibri"/>
                <a:cs typeface="Calibri"/>
              </a:rPr>
              <a:t> </a:t>
            </a:r>
            <a:r>
              <a:rPr sz="1450" dirty="0">
                <a:solidFill>
                  <a:srgbClr val="808080"/>
                </a:solidFill>
                <a:latin typeface="Calibri"/>
                <a:cs typeface="Calibri"/>
              </a:rPr>
              <a:t>criteria</a:t>
            </a:r>
            <a:r>
              <a:rPr sz="1450" spc="-35" dirty="0">
                <a:solidFill>
                  <a:srgbClr val="808080"/>
                </a:solidFill>
                <a:latin typeface="Calibri"/>
                <a:cs typeface="Calibri"/>
              </a:rPr>
              <a:t> </a:t>
            </a:r>
            <a:r>
              <a:rPr sz="1450" dirty="0">
                <a:solidFill>
                  <a:srgbClr val="808080"/>
                </a:solidFill>
                <a:latin typeface="Calibri"/>
                <a:cs typeface="Calibri"/>
              </a:rPr>
              <a:t>for updating</a:t>
            </a:r>
            <a:r>
              <a:rPr sz="1450" spc="5" dirty="0">
                <a:solidFill>
                  <a:srgbClr val="808080"/>
                </a:solidFill>
                <a:latin typeface="Calibri"/>
                <a:cs typeface="Calibri"/>
              </a:rPr>
              <a:t> </a:t>
            </a:r>
            <a:r>
              <a:rPr sz="1450" dirty="0">
                <a:solidFill>
                  <a:srgbClr val="808080"/>
                </a:solidFill>
                <a:latin typeface="Calibri"/>
                <a:cs typeface="Calibri"/>
              </a:rPr>
              <a:t>analyses</a:t>
            </a:r>
            <a:r>
              <a:rPr sz="1450" spc="-10" dirty="0">
                <a:solidFill>
                  <a:srgbClr val="808080"/>
                </a:solidFill>
                <a:latin typeface="Calibri"/>
                <a:cs typeface="Calibri"/>
              </a:rPr>
              <a:t> </a:t>
            </a:r>
            <a:r>
              <a:rPr sz="1450" dirty="0">
                <a:solidFill>
                  <a:srgbClr val="808080"/>
                </a:solidFill>
                <a:latin typeface="Calibri"/>
                <a:cs typeface="Calibri"/>
              </a:rPr>
              <a:t>and</a:t>
            </a:r>
            <a:r>
              <a:rPr sz="1450" spc="-10" dirty="0">
                <a:solidFill>
                  <a:srgbClr val="808080"/>
                </a:solidFill>
                <a:latin typeface="Calibri"/>
                <a:cs typeface="Calibri"/>
              </a:rPr>
              <a:t> </a:t>
            </a:r>
            <a:r>
              <a:rPr sz="1450" dirty="0">
                <a:solidFill>
                  <a:srgbClr val="808080"/>
                </a:solidFill>
                <a:latin typeface="Calibri"/>
                <a:cs typeface="Calibri"/>
              </a:rPr>
              <a:t>publication</a:t>
            </a:r>
            <a:r>
              <a:rPr sz="1450" spc="10" dirty="0">
                <a:solidFill>
                  <a:srgbClr val="808080"/>
                </a:solidFill>
                <a:latin typeface="Calibri"/>
                <a:cs typeface="Calibri"/>
              </a:rPr>
              <a:t> </a:t>
            </a:r>
            <a:r>
              <a:rPr sz="1450" dirty="0">
                <a:solidFill>
                  <a:srgbClr val="808080"/>
                </a:solidFill>
                <a:latin typeface="Calibri"/>
                <a:cs typeface="Calibri"/>
              </a:rPr>
              <a:t>with</a:t>
            </a:r>
            <a:r>
              <a:rPr sz="1450" spc="-10" dirty="0">
                <a:solidFill>
                  <a:srgbClr val="808080"/>
                </a:solidFill>
                <a:latin typeface="Calibri"/>
                <a:cs typeface="Calibri"/>
              </a:rPr>
              <a:t> </a:t>
            </a:r>
            <a:r>
              <a:rPr sz="1450" dirty="0">
                <a:solidFill>
                  <a:srgbClr val="808080"/>
                </a:solidFill>
                <a:latin typeface="Calibri"/>
                <a:cs typeface="Calibri"/>
              </a:rPr>
              <a:t>new</a:t>
            </a:r>
            <a:r>
              <a:rPr sz="1450" spc="-15" dirty="0">
                <a:solidFill>
                  <a:srgbClr val="808080"/>
                </a:solidFill>
                <a:latin typeface="Calibri"/>
                <a:cs typeface="Calibri"/>
              </a:rPr>
              <a:t> </a:t>
            </a:r>
            <a:r>
              <a:rPr sz="1450" dirty="0">
                <a:solidFill>
                  <a:srgbClr val="808080"/>
                </a:solidFill>
                <a:latin typeface="Calibri"/>
                <a:cs typeface="Calibri"/>
              </a:rPr>
              <a:t>important</a:t>
            </a:r>
            <a:r>
              <a:rPr sz="1450" spc="5" dirty="0">
                <a:solidFill>
                  <a:srgbClr val="808080"/>
                </a:solidFill>
                <a:latin typeface="Calibri"/>
                <a:cs typeface="Calibri"/>
              </a:rPr>
              <a:t> </a:t>
            </a:r>
            <a:r>
              <a:rPr sz="1450" spc="-10" dirty="0">
                <a:solidFill>
                  <a:srgbClr val="808080"/>
                </a:solidFill>
                <a:latin typeface="Calibri"/>
                <a:cs typeface="Calibri"/>
              </a:rPr>
              <a:t>information</a:t>
            </a:r>
            <a:endParaRPr sz="1450" dirty="0">
              <a:latin typeface="Calibri"/>
              <a:cs typeface="Calibri"/>
            </a:endParaRPr>
          </a:p>
          <a:p>
            <a:pPr marL="12700">
              <a:lnSpc>
                <a:spcPct val="100000"/>
              </a:lnSpc>
              <a:spcBef>
                <a:spcPts val="745"/>
              </a:spcBef>
            </a:pPr>
            <a:r>
              <a:rPr sz="2100" b="1" dirty="0">
                <a:solidFill>
                  <a:srgbClr val="E43E31"/>
                </a:solidFill>
                <a:latin typeface="Calibri"/>
                <a:cs typeface="Calibri"/>
              </a:rPr>
              <a:t>Baseline</a:t>
            </a:r>
            <a:r>
              <a:rPr sz="2100" b="1" spc="55" dirty="0">
                <a:solidFill>
                  <a:srgbClr val="E43E31"/>
                </a:solidFill>
                <a:latin typeface="Calibri"/>
                <a:cs typeface="Calibri"/>
              </a:rPr>
              <a:t> </a:t>
            </a:r>
            <a:r>
              <a:rPr sz="2100" b="1" spc="-20" dirty="0">
                <a:solidFill>
                  <a:srgbClr val="E43E31"/>
                </a:solidFill>
                <a:latin typeface="Calibri"/>
                <a:cs typeface="Calibri"/>
              </a:rPr>
              <a:t>risk</a:t>
            </a:r>
            <a:endParaRPr sz="2100" dirty="0">
              <a:latin typeface="Calibri"/>
              <a:cs typeface="Calibri"/>
            </a:endParaRPr>
          </a:p>
          <a:p>
            <a:pPr marL="698500" indent="-228600">
              <a:lnSpc>
                <a:spcPct val="100000"/>
              </a:lnSpc>
              <a:spcBef>
                <a:spcPts val="385"/>
              </a:spcBef>
              <a:buFont typeface="Arial"/>
              <a:buChar char="•"/>
              <a:tabLst>
                <a:tab pos="697865" algn="l"/>
                <a:tab pos="698500" algn="l"/>
              </a:tabLst>
            </a:pPr>
            <a:r>
              <a:rPr sz="1450" dirty="0">
                <a:solidFill>
                  <a:srgbClr val="808080"/>
                </a:solidFill>
                <a:latin typeface="Calibri"/>
                <a:cs typeface="Calibri"/>
              </a:rPr>
              <a:t>Add</a:t>
            </a:r>
            <a:r>
              <a:rPr sz="1450" spc="-10" dirty="0">
                <a:solidFill>
                  <a:srgbClr val="808080"/>
                </a:solidFill>
                <a:latin typeface="Calibri"/>
                <a:cs typeface="Calibri"/>
              </a:rPr>
              <a:t> </a:t>
            </a:r>
            <a:r>
              <a:rPr sz="1450" dirty="0">
                <a:solidFill>
                  <a:srgbClr val="808080"/>
                </a:solidFill>
                <a:latin typeface="Calibri"/>
                <a:cs typeface="Calibri"/>
              </a:rPr>
              <a:t>evidence</a:t>
            </a:r>
            <a:r>
              <a:rPr sz="1450" spc="-10" dirty="0">
                <a:solidFill>
                  <a:srgbClr val="808080"/>
                </a:solidFill>
                <a:latin typeface="Calibri"/>
                <a:cs typeface="Calibri"/>
              </a:rPr>
              <a:t> </a:t>
            </a:r>
            <a:r>
              <a:rPr sz="1450" dirty="0">
                <a:solidFill>
                  <a:srgbClr val="808080"/>
                </a:solidFill>
                <a:latin typeface="Calibri"/>
                <a:cs typeface="Calibri"/>
              </a:rPr>
              <a:t>on</a:t>
            </a:r>
            <a:r>
              <a:rPr sz="1450" spc="10" dirty="0">
                <a:solidFill>
                  <a:srgbClr val="808080"/>
                </a:solidFill>
                <a:latin typeface="Calibri"/>
                <a:cs typeface="Calibri"/>
              </a:rPr>
              <a:t> </a:t>
            </a:r>
            <a:r>
              <a:rPr sz="1450" dirty="0">
                <a:solidFill>
                  <a:srgbClr val="808080"/>
                </a:solidFill>
                <a:latin typeface="Calibri"/>
                <a:cs typeface="Calibri"/>
              </a:rPr>
              <a:t>prognostic</a:t>
            </a:r>
            <a:r>
              <a:rPr sz="1450" spc="15" dirty="0">
                <a:solidFill>
                  <a:srgbClr val="808080"/>
                </a:solidFill>
                <a:latin typeface="Calibri"/>
                <a:cs typeface="Calibri"/>
              </a:rPr>
              <a:t> </a:t>
            </a:r>
            <a:r>
              <a:rPr sz="1450" spc="-10" dirty="0">
                <a:solidFill>
                  <a:srgbClr val="808080"/>
                </a:solidFill>
                <a:latin typeface="Calibri"/>
                <a:cs typeface="Calibri"/>
              </a:rPr>
              <a:t>factors</a:t>
            </a:r>
            <a:endParaRPr sz="1450" dirty="0">
              <a:latin typeface="Calibri"/>
              <a:cs typeface="Calibri"/>
            </a:endParaRPr>
          </a:p>
          <a:p>
            <a:pPr marL="698500" indent="-228600">
              <a:lnSpc>
                <a:spcPct val="100000"/>
              </a:lnSpc>
              <a:spcBef>
                <a:spcPts val="335"/>
              </a:spcBef>
              <a:buFont typeface="Arial"/>
              <a:buChar char="•"/>
              <a:tabLst>
                <a:tab pos="697865" algn="l"/>
                <a:tab pos="698500" algn="l"/>
              </a:tabLst>
            </a:pPr>
            <a:r>
              <a:rPr sz="1450" dirty="0">
                <a:solidFill>
                  <a:srgbClr val="808080"/>
                </a:solidFill>
                <a:latin typeface="Calibri"/>
                <a:cs typeface="Calibri"/>
              </a:rPr>
              <a:t>Search</a:t>
            </a:r>
            <a:r>
              <a:rPr sz="1450" spc="-15" dirty="0">
                <a:solidFill>
                  <a:srgbClr val="808080"/>
                </a:solidFill>
                <a:latin typeface="Calibri"/>
                <a:cs typeface="Calibri"/>
              </a:rPr>
              <a:t> </a:t>
            </a:r>
            <a:r>
              <a:rPr sz="1450" spc="-10" dirty="0">
                <a:solidFill>
                  <a:srgbClr val="808080"/>
                </a:solidFill>
                <a:latin typeface="Calibri"/>
                <a:cs typeface="Calibri"/>
              </a:rPr>
              <a:t>strategy</a:t>
            </a:r>
            <a:r>
              <a:rPr sz="1450" spc="-40" dirty="0">
                <a:solidFill>
                  <a:srgbClr val="808080"/>
                </a:solidFill>
                <a:latin typeface="Calibri"/>
                <a:cs typeface="Calibri"/>
              </a:rPr>
              <a:t> </a:t>
            </a:r>
            <a:r>
              <a:rPr sz="1450" dirty="0">
                <a:solidFill>
                  <a:srgbClr val="808080"/>
                </a:solidFill>
                <a:latin typeface="Calibri"/>
                <a:cs typeface="Calibri"/>
              </a:rPr>
              <a:t>&amp;</a:t>
            </a:r>
            <a:r>
              <a:rPr sz="1450" spc="-15" dirty="0">
                <a:solidFill>
                  <a:srgbClr val="808080"/>
                </a:solidFill>
                <a:latin typeface="Calibri"/>
                <a:cs typeface="Calibri"/>
              </a:rPr>
              <a:t> </a:t>
            </a:r>
            <a:r>
              <a:rPr sz="1450" dirty="0">
                <a:solidFill>
                  <a:srgbClr val="808080"/>
                </a:solidFill>
                <a:latin typeface="Calibri"/>
                <a:cs typeface="Calibri"/>
              </a:rPr>
              <a:t>eligibility</a:t>
            </a:r>
            <a:r>
              <a:rPr sz="1450" spc="-5" dirty="0">
                <a:solidFill>
                  <a:srgbClr val="808080"/>
                </a:solidFill>
                <a:latin typeface="Calibri"/>
                <a:cs typeface="Calibri"/>
              </a:rPr>
              <a:t> </a:t>
            </a:r>
            <a:r>
              <a:rPr sz="1450" dirty="0">
                <a:solidFill>
                  <a:srgbClr val="808080"/>
                </a:solidFill>
                <a:latin typeface="Calibri"/>
                <a:cs typeface="Calibri"/>
              </a:rPr>
              <a:t>criteria</a:t>
            </a:r>
            <a:r>
              <a:rPr sz="1450" spc="-25" dirty="0">
                <a:solidFill>
                  <a:srgbClr val="808080"/>
                </a:solidFill>
                <a:latin typeface="Calibri"/>
                <a:cs typeface="Calibri"/>
              </a:rPr>
              <a:t> </a:t>
            </a:r>
            <a:r>
              <a:rPr sz="1450" dirty="0">
                <a:solidFill>
                  <a:srgbClr val="808080"/>
                </a:solidFill>
                <a:latin typeface="Calibri"/>
                <a:cs typeface="Calibri"/>
              </a:rPr>
              <a:t>may</a:t>
            </a:r>
            <a:r>
              <a:rPr sz="1450" spc="-5" dirty="0">
                <a:solidFill>
                  <a:srgbClr val="808080"/>
                </a:solidFill>
                <a:latin typeface="Calibri"/>
                <a:cs typeface="Calibri"/>
              </a:rPr>
              <a:t> </a:t>
            </a:r>
            <a:r>
              <a:rPr sz="1450" dirty="0">
                <a:solidFill>
                  <a:srgbClr val="808080"/>
                </a:solidFill>
                <a:latin typeface="Calibri"/>
                <a:cs typeface="Calibri"/>
              </a:rPr>
              <a:t>become</a:t>
            </a:r>
            <a:r>
              <a:rPr sz="1450" spc="10" dirty="0">
                <a:solidFill>
                  <a:srgbClr val="808080"/>
                </a:solidFill>
                <a:latin typeface="Calibri"/>
                <a:cs typeface="Calibri"/>
              </a:rPr>
              <a:t> </a:t>
            </a:r>
            <a:r>
              <a:rPr sz="1450" dirty="0">
                <a:solidFill>
                  <a:srgbClr val="808080"/>
                </a:solidFill>
                <a:latin typeface="Calibri"/>
                <a:cs typeface="Calibri"/>
              </a:rPr>
              <a:t>narrower</a:t>
            </a:r>
            <a:r>
              <a:rPr sz="1450" spc="-10" dirty="0">
                <a:solidFill>
                  <a:srgbClr val="808080"/>
                </a:solidFill>
                <a:latin typeface="Calibri"/>
                <a:cs typeface="Calibri"/>
              </a:rPr>
              <a:t> </a:t>
            </a:r>
            <a:r>
              <a:rPr sz="1450" dirty="0">
                <a:solidFill>
                  <a:srgbClr val="808080"/>
                </a:solidFill>
                <a:latin typeface="Calibri"/>
                <a:cs typeface="Calibri"/>
              </a:rPr>
              <a:t>as</a:t>
            </a:r>
            <a:r>
              <a:rPr sz="1450" spc="-5" dirty="0">
                <a:solidFill>
                  <a:srgbClr val="808080"/>
                </a:solidFill>
                <a:latin typeface="Calibri"/>
                <a:cs typeface="Calibri"/>
              </a:rPr>
              <a:t> </a:t>
            </a:r>
            <a:r>
              <a:rPr sz="1450" dirty="0">
                <a:solidFill>
                  <a:srgbClr val="808080"/>
                </a:solidFill>
                <a:latin typeface="Calibri"/>
                <a:cs typeface="Calibri"/>
              </a:rPr>
              <a:t>quantity</a:t>
            </a:r>
            <a:r>
              <a:rPr sz="1450" spc="5" dirty="0">
                <a:solidFill>
                  <a:srgbClr val="808080"/>
                </a:solidFill>
                <a:latin typeface="Calibri"/>
                <a:cs typeface="Calibri"/>
              </a:rPr>
              <a:t> </a:t>
            </a:r>
            <a:r>
              <a:rPr sz="1450" dirty="0">
                <a:solidFill>
                  <a:srgbClr val="808080"/>
                </a:solidFill>
                <a:latin typeface="Calibri"/>
                <a:cs typeface="Calibri"/>
              </a:rPr>
              <a:t>and</a:t>
            </a:r>
            <a:r>
              <a:rPr sz="1450" spc="-5" dirty="0">
                <a:solidFill>
                  <a:srgbClr val="808080"/>
                </a:solidFill>
                <a:latin typeface="Calibri"/>
                <a:cs typeface="Calibri"/>
              </a:rPr>
              <a:t> </a:t>
            </a:r>
            <a:r>
              <a:rPr sz="1450" dirty="0">
                <a:solidFill>
                  <a:srgbClr val="808080"/>
                </a:solidFill>
                <a:latin typeface="Calibri"/>
                <a:cs typeface="Calibri"/>
              </a:rPr>
              <a:t>quality of evidence </a:t>
            </a:r>
            <a:r>
              <a:rPr sz="1450" spc="-10" dirty="0">
                <a:solidFill>
                  <a:srgbClr val="808080"/>
                </a:solidFill>
                <a:latin typeface="Calibri"/>
                <a:cs typeface="Calibri"/>
              </a:rPr>
              <a:t>increases</a:t>
            </a:r>
            <a:endParaRPr sz="1450" dirty="0">
              <a:latin typeface="Calibri"/>
              <a:cs typeface="Calibri"/>
            </a:endParaRPr>
          </a:p>
          <a:p>
            <a:pPr marL="698500" indent="-228600">
              <a:lnSpc>
                <a:spcPct val="100000"/>
              </a:lnSpc>
              <a:spcBef>
                <a:spcPts val="350"/>
              </a:spcBef>
              <a:buFont typeface="Arial"/>
              <a:buChar char="•"/>
              <a:tabLst>
                <a:tab pos="697865" algn="l"/>
                <a:tab pos="698500" algn="l"/>
              </a:tabLst>
            </a:pPr>
            <a:r>
              <a:rPr sz="1450" dirty="0">
                <a:solidFill>
                  <a:srgbClr val="808080"/>
                </a:solidFill>
                <a:latin typeface="Calibri"/>
                <a:cs typeface="Calibri"/>
              </a:rPr>
              <a:t>Use</a:t>
            </a:r>
            <a:r>
              <a:rPr sz="1450" spc="-30" dirty="0">
                <a:solidFill>
                  <a:srgbClr val="808080"/>
                </a:solidFill>
                <a:latin typeface="Calibri"/>
                <a:cs typeface="Calibri"/>
              </a:rPr>
              <a:t> </a:t>
            </a:r>
            <a:r>
              <a:rPr sz="1450" dirty="0">
                <a:solidFill>
                  <a:srgbClr val="808080"/>
                </a:solidFill>
                <a:latin typeface="Calibri"/>
                <a:cs typeface="Calibri"/>
              </a:rPr>
              <a:t>of</a:t>
            </a:r>
            <a:r>
              <a:rPr sz="1450" spc="-10" dirty="0">
                <a:solidFill>
                  <a:srgbClr val="808080"/>
                </a:solidFill>
                <a:latin typeface="Calibri"/>
                <a:cs typeface="Calibri"/>
              </a:rPr>
              <a:t> </a:t>
            </a:r>
            <a:r>
              <a:rPr sz="1450" dirty="0">
                <a:solidFill>
                  <a:srgbClr val="808080"/>
                </a:solidFill>
                <a:latin typeface="Calibri"/>
                <a:cs typeface="Calibri"/>
              </a:rPr>
              <a:t>machine</a:t>
            </a:r>
            <a:r>
              <a:rPr sz="1450" spc="5" dirty="0">
                <a:solidFill>
                  <a:srgbClr val="808080"/>
                </a:solidFill>
                <a:latin typeface="Calibri"/>
                <a:cs typeface="Calibri"/>
              </a:rPr>
              <a:t> </a:t>
            </a:r>
            <a:r>
              <a:rPr sz="1450" dirty="0">
                <a:solidFill>
                  <a:srgbClr val="808080"/>
                </a:solidFill>
                <a:latin typeface="Calibri"/>
                <a:cs typeface="Calibri"/>
              </a:rPr>
              <a:t>learning</a:t>
            </a:r>
            <a:r>
              <a:rPr sz="1450" spc="-10" dirty="0">
                <a:solidFill>
                  <a:srgbClr val="808080"/>
                </a:solidFill>
                <a:latin typeface="Calibri"/>
                <a:cs typeface="Calibri"/>
              </a:rPr>
              <a:t> </a:t>
            </a:r>
            <a:r>
              <a:rPr sz="1450" dirty="0">
                <a:solidFill>
                  <a:srgbClr val="808080"/>
                </a:solidFill>
                <a:latin typeface="Calibri"/>
                <a:cs typeface="Calibri"/>
              </a:rPr>
              <a:t>to</a:t>
            </a:r>
            <a:r>
              <a:rPr sz="1450" spc="-25" dirty="0">
                <a:solidFill>
                  <a:srgbClr val="808080"/>
                </a:solidFill>
                <a:latin typeface="Calibri"/>
                <a:cs typeface="Calibri"/>
              </a:rPr>
              <a:t> </a:t>
            </a:r>
            <a:r>
              <a:rPr sz="1450" dirty="0">
                <a:solidFill>
                  <a:srgbClr val="808080"/>
                </a:solidFill>
                <a:latin typeface="Calibri"/>
                <a:cs typeface="Calibri"/>
              </a:rPr>
              <a:t>make</a:t>
            </a:r>
            <a:r>
              <a:rPr sz="1450" spc="-10" dirty="0">
                <a:solidFill>
                  <a:srgbClr val="808080"/>
                </a:solidFill>
                <a:latin typeface="Calibri"/>
                <a:cs typeface="Calibri"/>
              </a:rPr>
              <a:t> </a:t>
            </a:r>
            <a:r>
              <a:rPr sz="1450" dirty="0">
                <a:solidFill>
                  <a:srgbClr val="808080"/>
                </a:solidFill>
                <a:latin typeface="Calibri"/>
                <a:cs typeface="Calibri"/>
              </a:rPr>
              <a:t>regular screening</a:t>
            </a:r>
            <a:r>
              <a:rPr sz="1450" spc="-10" dirty="0">
                <a:solidFill>
                  <a:srgbClr val="808080"/>
                </a:solidFill>
                <a:latin typeface="Calibri"/>
                <a:cs typeface="Calibri"/>
              </a:rPr>
              <a:t> manageable</a:t>
            </a:r>
            <a:endParaRPr sz="1450" dirty="0">
              <a:latin typeface="Calibri"/>
              <a:cs typeface="Calibri"/>
            </a:endParaRPr>
          </a:p>
          <a:p>
            <a:pPr marL="12700">
              <a:lnSpc>
                <a:spcPct val="100000"/>
              </a:lnSpc>
              <a:spcBef>
                <a:spcPts val="740"/>
              </a:spcBef>
            </a:pPr>
            <a:r>
              <a:rPr sz="2100" b="1" dirty="0">
                <a:solidFill>
                  <a:srgbClr val="E43E31"/>
                </a:solidFill>
                <a:latin typeface="Calibri"/>
                <a:cs typeface="Calibri"/>
              </a:rPr>
              <a:t>Effect</a:t>
            </a:r>
            <a:r>
              <a:rPr sz="2100" b="1" spc="10" dirty="0">
                <a:solidFill>
                  <a:srgbClr val="E43E31"/>
                </a:solidFill>
                <a:latin typeface="Calibri"/>
                <a:cs typeface="Calibri"/>
              </a:rPr>
              <a:t> </a:t>
            </a:r>
            <a:r>
              <a:rPr sz="2100" b="1" dirty="0">
                <a:solidFill>
                  <a:srgbClr val="E43E31"/>
                </a:solidFill>
                <a:latin typeface="Calibri"/>
                <a:cs typeface="Calibri"/>
              </a:rPr>
              <a:t>of</a:t>
            </a:r>
            <a:r>
              <a:rPr sz="2100" b="1" spc="10" dirty="0">
                <a:solidFill>
                  <a:srgbClr val="E43E31"/>
                </a:solidFill>
                <a:latin typeface="Calibri"/>
                <a:cs typeface="Calibri"/>
              </a:rPr>
              <a:t> </a:t>
            </a:r>
            <a:r>
              <a:rPr sz="2100" b="1" dirty="0">
                <a:solidFill>
                  <a:srgbClr val="E43E31"/>
                </a:solidFill>
                <a:latin typeface="Calibri"/>
                <a:cs typeface="Calibri"/>
              </a:rPr>
              <a:t>anticoagulation</a:t>
            </a:r>
            <a:r>
              <a:rPr sz="2100" b="1" spc="-10" dirty="0">
                <a:solidFill>
                  <a:srgbClr val="E43E31"/>
                </a:solidFill>
                <a:latin typeface="Calibri"/>
                <a:cs typeface="Calibri"/>
              </a:rPr>
              <a:t> intensity</a:t>
            </a:r>
            <a:endParaRPr sz="2100" dirty="0">
              <a:latin typeface="Calibri"/>
              <a:cs typeface="Calibri"/>
            </a:endParaRPr>
          </a:p>
          <a:p>
            <a:pPr marL="698500" indent="-228600">
              <a:lnSpc>
                <a:spcPct val="100000"/>
              </a:lnSpc>
              <a:spcBef>
                <a:spcPts val="385"/>
              </a:spcBef>
              <a:buFont typeface="Arial"/>
              <a:buChar char="•"/>
              <a:tabLst>
                <a:tab pos="697865" algn="l"/>
                <a:tab pos="698500" algn="l"/>
              </a:tabLst>
            </a:pPr>
            <a:r>
              <a:rPr sz="1450" dirty="0">
                <a:solidFill>
                  <a:srgbClr val="808080"/>
                </a:solidFill>
                <a:latin typeface="Calibri"/>
                <a:cs typeface="Calibri"/>
              </a:rPr>
              <a:t>Search</a:t>
            </a:r>
            <a:r>
              <a:rPr sz="1450" spc="-25" dirty="0">
                <a:solidFill>
                  <a:srgbClr val="808080"/>
                </a:solidFill>
                <a:latin typeface="Calibri"/>
                <a:cs typeface="Calibri"/>
              </a:rPr>
              <a:t> </a:t>
            </a:r>
            <a:r>
              <a:rPr sz="1450" spc="-10" dirty="0">
                <a:solidFill>
                  <a:srgbClr val="808080"/>
                </a:solidFill>
                <a:latin typeface="Calibri"/>
                <a:cs typeface="Calibri"/>
              </a:rPr>
              <a:t>strategy</a:t>
            </a:r>
            <a:r>
              <a:rPr sz="1450" spc="-45" dirty="0">
                <a:solidFill>
                  <a:srgbClr val="808080"/>
                </a:solidFill>
                <a:latin typeface="Calibri"/>
                <a:cs typeface="Calibri"/>
              </a:rPr>
              <a:t> </a:t>
            </a:r>
            <a:r>
              <a:rPr sz="1450" dirty="0">
                <a:solidFill>
                  <a:srgbClr val="808080"/>
                </a:solidFill>
                <a:latin typeface="Calibri"/>
                <a:cs typeface="Calibri"/>
              </a:rPr>
              <a:t>&amp;</a:t>
            </a:r>
            <a:r>
              <a:rPr sz="1450" spc="-20" dirty="0">
                <a:solidFill>
                  <a:srgbClr val="808080"/>
                </a:solidFill>
                <a:latin typeface="Calibri"/>
                <a:cs typeface="Calibri"/>
              </a:rPr>
              <a:t> </a:t>
            </a:r>
            <a:r>
              <a:rPr sz="1450" dirty="0">
                <a:solidFill>
                  <a:srgbClr val="808080"/>
                </a:solidFill>
                <a:latin typeface="Calibri"/>
                <a:cs typeface="Calibri"/>
              </a:rPr>
              <a:t>eligibility</a:t>
            </a:r>
            <a:r>
              <a:rPr sz="1450" spc="-10" dirty="0">
                <a:solidFill>
                  <a:srgbClr val="808080"/>
                </a:solidFill>
                <a:latin typeface="Calibri"/>
                <a:cs typeface="Calibri"/>
              </a:rPr>
              <a:t> </a:t>
            </a:r>
            <a:r>
              <a:rPr sz="1450" dirty="0">
                <a:solidFill>
                  <a:srgbClr val="808080"/>
                </a:solidFill>
                <a:latin typeface="Calibri"/>
                <a:cs typeface="Calibri"/>
              </a:rPr>
              <a:t>criteria</a:t>
            </a:r>
            <a:r>
              <a:rPr sz="1450" spc="-35" dirty="0">
                <a:solidFill>
                  <a:srgbClr val="808080"/>
                </a:solidFill>
                <a:latin typeface="Calibri"/>
                <a:cs typeface="Calibri"/>
              </a:rPr>
              <a:t> </a:t>
            </a:r>
            <a:r>
              <a:rPr sz="1450" dirty="0">
                <a:solidFill>
                  <a:srgbClr val="808080"/>
                </a:solidFill>
                <a:latin typeface="Calibri"/>
                <a:cs typeface="Calibri"/>
              </a:rPr>
              <a:t>may</a:t>
            </a:r>
            <a:r>
              <a:rPr sz="1450" spc="-10" dirty="0">
                <a:solidFill>
                  <a:srgbClr val="808080"/>
                </a:solidFill>
                <a:latin typeface="Calibri"/>
                <a:cs typeface="Calibri"/>
              </a:rPr>
              <a:t> </a:t>
            </a:r>
            <a:r>
              <a:rPr sz="1450" dirty="0">
                <a:solidFill>
                  <a:srgbClr val="808080"/>
                </a:solidFill>
                <a:latin typeface="Calibri"/>
                <a:cs typeface="Calibri"/>
              </a:rPr>
              <a:t>focus</a:t>
            </a:r>
            <a:r>
              <a:rPr sz="1450" spc="15" dirty="0">
                <a:solidFill>
                  <a:srgbClr val="808080"/>
                </a:solidFill>
                <a:latin typeface="Calibri"/>
                <a:cs typeface="Calibri"/>
              </a:rPr>
              <a:t> </a:t>
            </a:r>
            <a:r>
              <a:rPr sz="1450" dirty="0">
                <a:solidFill>
                  <a:srgbClr val="808080"/>
                </a:solidFill>
                <a:latin typeface="Calibri"/>
                <a:cs typeface="Calibri"/>
              </a:rPr>
              <a:t>on</a:t>
            </a:r>
            <a:r>
              <a:rPr sz="1450" spc="-10" dirty="0">
                <a:solidFill>
                  <a:srgbClr val="808080"/>
                </a:solidFill>
                <a:latin typeface="Calibri"/>
                <a:cs typeface="Calibri"/>
              </a:rPr>
              <a:t> RCTs </a:t>
            </a:r>
            <a:r>
              <a:rPr sz="1450" dirty="0">
                <a:solidFill>
                  <a:srgbClr val="808080"/>
                </a:solidFill>
                <a:latin typeface="Calibri"/>
                <a:cs typeface="Calibri"/>
              </a:rPr>
              <a:t>as</a:t>
            </a:r>
            <a:r>
              <a:rPr sz="1450" spc="-15" dirty="0">
                <a:solidFill>
                  <a:srgbClr val="808080"/>
                </a:solidFill>
                <a:latin typeface="Calibri"/>
                <a:cs typeface="Calibri"/>
              </a:rPr>
              <a:t> </a:t>
            </a:r>
            <a:r>
              <a:rPr sz="1450" dirty="0">
                <a:solidFill>
                  <a:srgbClr val="808080"/>
                </a:solidFill>
                <a:latin typeface="Calibri"/>
                <a:cs typeface="Calibri"/>
              </a:rPr>
              <a:t>they</a:t>
            </a:r>
            <a:r>
              <a:rPr sz="1450" spc="-10" dirty="0">
                <a:solidFill>
                  <a:srgbClr val="808080"/>
                </a:solidFill>
                <a:latin typeface="Calibri"/>
                <a:cs typeface="Calibri"/>
              </a:rPr>
              <a:t> </a:t>
            </a:r>
            <a:r>
              <a:rPr sz="1450" dirty="0">
                <a:solidFill>
                  <a:srgbClr val="808080"/>
                </a:solidFill>
                <a:latin typeface="Calibri"/>
                <a:cs typeface="Calibri"/>
              </a:rPr>
              <a:t>become</a:t>
            </a:r>
            <a:r>
              <a:rPr sz="1450" spc="-5" dirty="0">
                <a:solidFill>
                  <a:srgbClr val="808080"/>
                </a:solidFill>
                <a:latin typeface="Calibri"/>
                <a:cs typeface="Calibri"/>
              </a:rPr>
              <a:t> </a:t>
            </a:r>
            <a:r>
              <a:rPr sz="1450" spc="-10" dirty="0">
                <a:solidFill>
                  <a:srgbClr val="808080"/>
                </a:solidFill>
                <a:latin typeface="Calibri"/>
                <a:cs typeface="Calibri"/>
              </a:rPr>
              <a:t>available</a:t>
            </a:r>
            <a:endParaRPr sz="1450" dirty="0">
              <a:latin typeface="Calibri"/>
              <a:cs typeface="Calibri"/>
            </a:endParaRPr>
          </a:p>
          <a:p>
            <a:pPr marL="698500" indent="-228600">
              <a:lnSpc>
                <a:spcPct val="100000"/>
              </a:lnSpc>
              <a:spcBef>
                <a:spcPts val="335"/>
              </a:spcBef>
              <a:buFont typeface="Arial"/>
              <a:buChar char="•"/>
              <a:tabLst>
                <a:tab pos="697865" algn="l"/>
                <a:tab pos="698500" algn="l"/>
              </a:tabLst>
            </a:pPr>
            <a:r>
              <a:rPr sz="1450" dirty="0">
                <a:solidFill>
                  <a:srgbClr val="808080"/>
                </a:solidFill>
                <a:latin typeface="Calibri"/>
                <a:cs typeface="Calibri"/>
              </a:rPr>
              <a:t>Update</a:t>
            </a:r>
            <a:r>
              <a:rPr sz="1450" spc="-40" dirty="0">
                <a:solidFill>
                  <a:srgbClr val="808080"/>
                </a:solidFill>
                <a:latin typeface="Calibri"/>
                <a:cs typeface="Calibri"/>
              </a:rPr>
              <a:t> </a:t>
            </a:r>
            <a:r>
              <a:rPr sz="1450" dirty="0">
                <a:solidFill>
                  <a:srgbClr val="808080"/>
                </a:solidFill>
                <a:latin typeface="Calibri"/>
                <a:cs typeface="Calibri"/>
              </a:rPr>
              <a:t>analyses</a:t>
            </a:r>
            <a:r>
              <a:rPr sz="1450" spc="-20" dirty="0">
                <a:solidFill>
                  <a:srgbClr val="808080"/>
                </a:solidFill>
                <a:latin typeface="Calibri"/>
                <a:cs typeface="Calibri"/>
              </a:rPr>
              <a:t> </a:t>
            </a:r>
            <a:r>
              <a:rPr sz="1450" dirty="0">
                <a:solidFill>
                  <a:srgbClr val="808080"/>
                </a:solidFill>
                <a:latin typeface="Calibri"/>
                <a:cs typeface="Calibri"/>
              </a:rPr>
              <a:t>with</a:t>
            </a:r>
            <a:r>
              <a:rPr sz="1450" spc="-25" dirty="0">
                <a:solidFill>
                  <a:srgbClr val="808080"/>
                </a:solidFill>
                <a:latin typeface="Calibri"/>
                <a:cs typeface="Calibri"/>
              </a:rPr>
              <a:t> </a:t>
            </a:r>
            <a:r>
              <a:rPr sz="1450" dirty="0">
                <a:solidFill>
                  <a:srgbClr val="808080"/>
                </a:solidFill>
                <a:latin typeface="Calibri"/>
                <a:cs typeface="Calibri"/>
              </a:rPr>
              <a:t>new</a:t>
            </a:r>
            <a:r>
              <a:rPr sz="1450" spc="-20" dirty="0">
                <a:solidFill>
                  <a:srgbClr val="808080"/>
                </a:solidFill>
                <a:latin typeface="Calibri"/>
                <a:cs typeface="Calibri"/>
              </a:rPr>
              <a:t> </a:t>
            </a:r>
            <a:r>
              <a:rPr sz="1450" dirty="0">
                <a:solidFill>
                  <a:srgbClr val="808080"/>
                </a:solidFill>
                <a:latin typeface="Calibri"/>
                <a:cs typeface="Calibri"/>
              </a:rPr>
              <a:t>important</a:t>
            </a:r>
            <a:r>
              <a:rPr sz="1450" spc="-10" dirty="0">
                <a:solidFill>
                  <a:srgbClr val="808080"/>
                </a:solidFill>
                <a:latin typeface="Calibri"/>
                <a:cs typeface="Calibri"/>
              </a:rPr>
              <a:t> </a:t>
            </a:r>
            <a:r>
              <a:rPr sz="1450" dirty="0">
                <a:solidFill>
                  <a:srgbClr val="808080"/>
                </a:solidFill>
                <a:latin typeface="Calibri"/>
                <a:cs typeface="Calibri"/>
              </a:rPr>
              <a:t>data</a:t>
            </a:r>
            <a:r>
              <a:rPr sz="1450" spc="-40" dirty="0">
                <a:solidFill>
                  <a:srgbClr val="808080"/>
                </a:solidFill>
                <a:latin typeface="Calibri"/>
                <a:cs typeface="Calibri"/>
              </a:rPr>
              <a:t> </a:t>
            </a:r>
            <a:r>
              <a:rPr sz="1450" dirty="0">
                <a:solidFill>
                  <a:srgbClr val="808080"/>
                </a:solidFill>
                <a:latin typeface="Calibri"/>
                <a:cs typeface="Calibri"/>
              </a:rPr>
              <a:t>(explicit</a:t>
            </a:r>
            <a:r>
              <a:rPr sz="1450" spc="-15" dirty="0">
                <a:solidFill>
                  <a:srgbClr val="808080"/>
                </a:solidFill>
                <a:latin typeface="Calibri"/>
                <a:cs typeface="Calibri"/>
              </a:rPr>
              <a:t> </a:t>
            </a:r>
            <a:r>
              <a:rPr sz="1450" spc="-10" dirty="0">
                <a:solidFill>
                  <a:srgbClr val="808080"/>
                </a:solidFill>
                <a:latin typeface="Calibri"/>
                <a:cs typeface="Calibri"/>
              </a:rPr>
              <a:t>criteria)</a:t>
            </a:r>
            <a:endParaRPr sz="145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Clinical</a:t>
            </a:r>
            <a:r>
              <a:rPr spc="-140" dirty="0"/>
              <a:t> </a:t>
            </a:r>
            <a:r>
              <a:rPr spc="-10" dirty="0"/>
              <a:t>Guidelines</a:t>
            </a:r>
          </a:p>
        </p:txBody>
      </p:sp>
      <p:sp>
        <p:nvSpPr>
          <p:cNvPr id="3" name="object 3"/>
          <p:cNvSpPr txBox="1"/>
          <p:nvPr/>
        </p:nvSpPr>
        <p:spPr>
          <a:xfrm>
            <a:off x="406400" y="1959433"/>
            <a:ext cx="10566400" cy="802783"/>
          </a:xfrm>
          <a:prstGeom prst="rect">
            <a:avLst/>
          </a:prstGeom>
        </p:spPr>
        <p:txBody>
          <a:bodyPr vert="horz" wrap="square" lIns="0" tIns="58419" rIns="0" bIns="0" rtlCol="0">
            <a:spAutoFit/>
          </a:bodyPr>
          <a:lstStyle/>
          <a:p>
            <a:pPr marL="12700" marR="5080">
              <a:lnSpc>
                <a:spcPts val="2880"/>
              </a:lnSpc>
              <a:spcBef>
                <a:spcPts val="459"/>
              </a:spcBef>
            </a:pPr>
            <a:r>
              <a:rPr lang="en-US" sz="2650" dirty="0">
                <a:solidFill>
                  <a:srgbClr val="808080"/>
                </a:solidFill>
                <a:latin typeface="Calibri"/>
                <a:cs typeface="Calibri"/>
              </a:rPr>
              <a:t>American Society of Hematology living guidelines on the use of anticoagulation for thromboprophylaxis in patients with COVID-19</a:t>
            </a:r>
            <a:endParaRPr lang="en-US" sz="2650" dirty="0">
              <a:latin typeface="Calibri"/>
              <a:cs typeface="Calibri"/>
            </a:endParaRPr>
          </a:p>
        </p:txBody>
      </p:sp>
      <p:sp>
        <p:nvSpPr>
          <p:cNvPr id="4" name="object 4"/>
          <p:cNvSpPr txBox="1"/>
          <p:nvPr/>
        </p:nvSpPr>
        <p:spPr>
          <a:xfrm>
            <a:off x="406400" y="3555060"/>
            <a:ext cx="11176000" cy="1129796"/>
          </a:xfrm>
          <a:prstGeom prst="rect">
            <a:avLst/>
          </a:prstGeom>
        </p:spPr>
        <p:txBody>
          <a:bodyPr vert="horz" wrap="square" lIns="0" tIns="39370" rIns="0" bIns="0" rtlCol="0">
            <a:spAutoFit/>
          </a:bodyPr>
          <a:lstStyle/>
          <a:p>
            <a:pPr marL="12700" marR="5080">
              <a:lnSpc>
                <a:spcPts val="1730"/>
              </a:lnSpc>
              <a:spcBef>
                <a:spcPts val="310"/>
              </a:spcBef>
            </a:pPr>
            <a:r>
              <a:rPr lang="en-US" sz="1600" dirty="0">
                <a:solidFill>
                  <a:srgbClr val="808080"/>
                </a:solidFill>
                <a:latin typeface="Calibri"/>
                <a:cs typeface="Calibri"/>
              </a:rPr>
              <a:t>Deborah M. Siegal, Eric K. Tseng, Holger J. </a:t>
            </a:r>
            <a:r>
              <a:rPr lang="en-US" sz="1600" dirty="0" err="1">
                <a:solidFill>
                  <a:srgbClr val="808080"/>
                </a:solidFill>
                <a:latin typeface="Calibri"/>
                <a:cs typeface="Calibri"/>
              </a:rPr>
              <a:t>Schünemann</a:t>
            </a:r>
            <a:r>
              <a:rPr lang="en-US" sz="1600" dirty="0">
                <a:solidFill>
                  <a:srgbClr val="808080"/>
                </a:solidFill>
                <a:latin typeface="Calibri"/>
                <a:cs typeface="Calibri"/>
              </a:rPr>
              <a:t>, </a:t>
            </a:r>
            <a:r>
              <a:rPr lang="en-US" sz="1600" dirty="0" err="1">
                <a:solidFill>
                  <a:srgbClr val="808080"/>
                </a:solidFill>
                <a:latin typeface="Calibri"/>
                <a:cs typeface="Calibri"/>
              </a:rPr>
              <a:t>Pantep</a:t>
            </a:r>
            <a:r>
              <a:rPr lang="en-US" sz="1600" dirty="0">
                <a:solidFill>
                  <a:srgbClr val="808080"/>
                </a:solidFill>
                <a:latin typeface="Calibri"/>
                <a:cs typeface="Calibri"/>
              </a:rPr>
              <a:t> </a:t>
            </a:r>
            <a:r>
              <a:rPr lang="en-US" sz="1600" dirty="0" err="1">
                <a:solidFill>
                  <a:srgbClr val="808080"/>
                </a:solidFill>
                <a:latin typeface="Calibri"/>
                <a:cs typeface="Calibri"/>
              </a:rPr>
              <a:t>Angchaisuksiri</a:t>
            </a:r>
            <a:r>
              <a:rPr lang="en-US" sz="1600" dirty="0">
                <a:solidFill>
                  <a:srgbClr val="808080"/>
                </a:solidFill>
                <a:latin typeface="Calibri"/>
                <a:cs typeface="Calibri"/>
              </a:rPr>
              <a:t>, Clifton Blair, Adam Cuker, Kathryn Dane, Maria T. </a:t>
            </a:r>
            <a:r>
              <a:rPr lang="en-US" sz="1600" dirty="0" err="1">
                <a:solidFill>
                  <a:srgbClr val="808080"/>
                </a:solidFill>
                <a:latin typeface="Calibri"/>
                <a:cs typeface="Calibri"/>
              </a:rPr>
              <a:t>DeSancho</a:t>
            </a:r>
            <a:r>
              <a:rPr lang="en-US" sz="1600" dirty="0">
                <a:solidFill>
                  <a:srgbClr val="808080"/>
                </a:solidFill>
                <a:latin typeface="Calibri"/>
                <a:cs typeface="Calibri"/>
              </a:rPr>
              <a:t>, David </a:t>
            </a:r>
            <a:r>
              <a:rPr lang="en-US" sz="1600" dirty="0" err="1">
                <a:solidFill>
                  <a:srgbClr val="808080"/>
                </a:solidFill>
                <a:latin typeface="Calibri"/>
                <a:cs typeface="Calibri"/>
              </a:rPr>
              <a:t>Diuguid</a:t>
            </a:r>
            <a:r>
              <a:rPr lang="en-US" sz="1600" dirty="0">
                <a:solidFill>
                  <a:srgbClr val="808080"/>
                </a:solidFill>
                <a:latin typeface="Calibri"/>
                <a:cs typeface="Calibri"/>
              </a:rPr>
              <a:t>, Daniel O. Griffin, </a:t>
            </a:r>
            <a:r>
              <a:rPr lang="en-US" sz="1600" dirty="0" err="1">
                <a:solidFill>
                  <a:srgbClr val="808080"/>
                </a:solidFill>
                <a:latin typeface="Calibri"/>
                <a:cs typeface="Calibri"/>
              </a:rPr>
              <a:t>Frederikus</a:t>
            </a:r>
            <a:r>
              <a:rPr lang="en-US" sz="1600" dirty="0">
                <a:solidFill>
                  <a:srgbClr val="808080"/>
                </a:solidFill>
                <a:latin typeface="Calibri"/>
                <a:cs typeface="Calibri"/>
              </a:rPr>
              <a:t> A. </a:t>
            </a:r>
            <a:r>
              <a:rPr lang="en-US" sz="1600" dirty="0" err="1">
                <a:solidFill>
                  <a:srgbClr val="808080"/>
                </a:solidFill>
                <a:latin typeface="Calibri"/>
                <a:cs typeface="Calibri"/>
              </a:rPr>
              <a:t>Klok</a:t>
            </a:r>
            <a:r>
              <a:rPr lang="en-US" sz="1600" dirty="0">
                <a:solidFill>
                  <a:srgbClr val="808080"/>
                </a:solidFill>
                <a:latin typeface="Calibri"/>
                <a:cs typeface="Calibri"/>
              </a:rPr>
              <a:t>, Alfred Ian Lee, Ignacio Neumann, Ashok Pai, Marc </a:t>
            </a:r>
            <a:r>
              <a:rPr lang="en-US" sz="1600" dirty="0" err="1">
                <a:solidFill>
                  <a:srgbClr val="808080"/>
                </a:solidFill>
                <a:latin typeface="Calibri"/>
                <a:cs typeface="Calibri"/>
              </a:rPr>
              <a:t>Righini</a:t>
            </a:r>
            <a:r>
              <a:rPr lang="en-US" sz="1600" dirty="0">
                <a:solidFill>
                  <a:srgbClr val="808080"/>
                </a:solidFill>
                <a:latin typeface="Calibri"/>
                <a:cs typeface="Calibri"/>
              </a:rPr>
              <a:t>, Kristen M. Sanfilippo, Mike Skara, </a:t>
            </a:r>
            <a:r>
              <a:rPr lang="en-US" sz="1600" dirty="0" err="1">
                <a:solidFill>
                  <a:srgbClr val="808080"/>
                </a:solidFill>
                <a:latin typeface="Calibri"/>
                <a:cs typeface="Calibri"/>
              </a:rPr>
              <a:t>Deirdra</a:t>
            </a:r>
            <a:r>
              <a:rPr lang="en-US" sz="1600" dirty="0">
                <a:solidFill>
                  <a:srgbClr val="808080"/>
                </a:solidFill>
                <a:latin typeface="Calibri"/>
                <a:cs typeface="Calibri"/>
              </a:rPr>
              <a:t> R. Terrell, </a:t>
            </a:r>
            <a:r>
              <a:rPr lang="en-US" sz="1600" dirty="0" err="1">
                <a:solidFill>
                  <a:srgbClr val="808080"/>
                </a:solidFill>
                <a:latin typeface="Calibri"/>
                <a:cs typeface="Calibri"/>
              </a:rPr>
              <a:t>Kamshad</a:t>
            </a:r>
            <a:r>
              <a:rPr lang="en-US" sz="1600" dirty="0">
                <a:solidFill>
                  <a:srgbClr val="808080"/>
                </a:solidFill>
                <a:latin typeface="Calibri"/>
                <a:cs typeface="Calibri"/>
              </a:rPr>
              <a:t> </a:t>
            </a:r>
            <a:r>
              <a:rPr lang="en-US" sz="1600" dirty="0" err="1">
                <a:solidFill>
                  <a:srgbClr val="808080"/>
                </a:solidFill>
                <a:latin typeface="Calibri"/>
                <a:cs typeface="Calibri"/>
              </a:rPr>
              <a:t>Touri</a:t>
            </a:r>
            <a:r>
              <a:rPr lang="en-US" sz="1600" dirty="0">
                <a:solidFill>
                  <a:srgbClr val="808080"/>
                </a:solidFill>
                <a:latin typeface="Calibri"/>
                <a:cs typeface="Calibri"/>
              </a:rPr>
              <a:t>, Elie A. </a:t>
            </a:r>
            <a:r>
              <a:rPr lang="en-US" sz="1600" dirty="0" err="1">
                <a:solidFill>
                  <a:srgbClr val="808080"/>
                </a:solidFill>
                <a:latin typeface="Calibri"/>
                <a:cs typeface="Calibri"/>
              </a:rPr>
              <a:t>Akl</a:t>
            </a:r>
            <a:r>
              <a:rPr lang="en-US" sz="1600" dirty="0">
                <a:solidFill>
                  <a:srgbClr val="808080"/>
                </a:solidFill>
                <a:latin typeface="Calibri"/>
                <a:cs typeface="Calibri"/>
              </a:rPr>
              <a:t>, Reyad Al </a:t>
            </a:r>
            <a:r>
              <a:rPr lang="en-US" sz="1600" dirty="0" err="1">
                <a:solidFill>
                  <a:srgbClr val="808080"/>
                </a:solidFill>
                <a:latin typeface="Calibri"/>
                <a:cs typeface="Calibri"/>
              </a:rPr>
              <a:t>Jabiri</a:t>
            </a:r>
            <a:r>
              <a:rPr lang="en-US" sz="1600" dirty="0">
                <a:solidFill>
                  <a:srgbClr val="808080"/>
                </a:solidFill>
                <a:latin typeface="Calibri"/>
                <a:cs typeface="Calibri"/>
              </a:rPr>
              <a:t>, Yazan Al </a:t>
            </a:r>
            <a:r>
              <a:rPr lang="en-US" sz="1600" dirty="0" err="1">
                <a:solidFill>
                  <a:srgbClr val="808080"/>
                </a:solidFill>
                <a:latin typeface="Calibri"/>
                <a:cs typeface="Calibri"/>
              </a:rPr>
              <a:t>Jabiri</a:t>
            </a:r>
            <a:r>
              <a:rPr lang="en-US" sz="1600" dirty="0">
                <a:solidFill>
                  <a:srgbClr val="808080"/>
                </a:solidFill>
                <a:latin typeface="Calibri"/>
                <a:cs typeface="Calibri"/>
              </a:rPr>
              <a:t>, Romina </a:t>
            </a:r>
            <a:r>
              <a:rPr lang="en-US" sz="1600" dirty="0" err="1">
                <a:solidFill>
                  <a:srgbClr val="808080"/>
                </a:solidFill>
                <a:latin typeface="Calibri"/>
                <a:cs typeface="Calibri"/>
              </a:rPr>
              <a:t>Brignardello</a:t>
            </a:r>
            <a:r>
              <a:rPr lang="en-US" sz="1600" dirty="0">
                <a:solidFill>
                  <a:srgbClr val="808080"/>
                </a:solidFill>
                <a:latin typeface="Calibri"/>
                <a:cs typeface="Calibri"/>
              </a:rPr>
              <a:t>-Petersen, Luis E. </a:t>
            </a:r>
            <a:r>
              <a:rPr lang="en-US" sz="1600" dirty="0" err="1">
                <a:solidFill>
                  <a:srgbClr val="808080"/>
                </a:solidFill>
                <a:latin typeface="Calibri"/>
                <a:cs typeface="Calibri"/>
              </a:rPr>
              <a:t>Colunga</a:t>
            </a:r>
            <a:r>
              <a:rPr lang="en-US" sz="1600" dirty="0">
                <a:solidFill>
                  <a:srgbClr val="808080"/>
                </a:solidFill>
                <a:latin typeface="Calibri"/>
                <a:cs typeface="Calibri"/>
              </a:rPr>
              <a:t>-Lozano, Karin Dearness, Andrea J. Darzi, Samer G. Karam, Gian Paolo </a:t>
            </a:r>
            <a:r>
              <a:rPr lang="en-US" sz="1600" dirty="0" err="1">
                <a:solidFill>
                  <a:srgbClr val="808080"/>
                </a:solidFill>
                <a:latin typeface="Calibri"/>
                <a:cs typeface="Calibri"/>
              </a:rPr>
              <a:t>Morgano</a:t>
            </a:r>
            <a:r>
              <a:rPr lang="en-US" sz="1600" dirty="0">
                <a:solidFill>
                  <a:srgbClr val="808080"/>
                </a:solidFill>
                <a:latin typeface="Calibri"/>
                <a:cs typeface="Calibri"/>
              </a:rPr>
              <a:t>, Rami Z. Morsi, Binu A. Philip, </a:t>
            </a:r>
            <a:r>
              <a:rPr lang="en-US" sz="1600" dirty="0" err="1">
                <a:solidFill>
                  <a:srgbClr val="808080"/>
                </a:solidFill>
                <a:latin typeface="Calibri"/>
                <a:cs typeface="Calibri"/>
              </a:rPr>
              <a:t>Yetiani</a:t>
            </a:r>
            <a:r>
              <a:rPr lang="en-US" sz="1600" dirty="0">
                <a:solidFill>
                  <a:srgbClr val="808080"/>
                </a:solidFill>
                <a:latin typeface="Calibri"/>
                <a:cs typeface="Calibri"/>
              </a:rPr>
              <a:t> Roldan Benitez, Adrienne Stevens, Karla Solo, Wojtek </a:t>
            </a:r>
            <a:r>
              <a:rPr lang="en-US" sz="1600" dirty="0" err="1">
                <a:solidFill>
                  <a:srgbClr val="808080"/>
                </a:solidFill>
                <a:latin typeface="Calibri"/>
                <a:cs typeface="Calibri"/>
              </a:rPr>
              <a:t>Wiercioch</a:t>
            </a:r>
            <a:r>
              <a:rPr lang="en-US" sz="1600" dirty="0">
                <a:solidFill>
                  <a:srgbClr val="808080"/>
                </a:solidFill>
                <a:latin typeface="Calibri"/>
                <a:cs typeface="Calibri"/>
              </a:rPr>
              <a:t>, Reem A. Mustafa, and Robby Nieuwlaat</a:t>
            </a:r>
            <a:endParaRPr sz="16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Living</a:t>
            </a:r>
            <a:r>
              <a:rPr spc="-50" dirty="0"/>
              <a:t> </a:t>
            </a:r>
            <a:r>
              <a:rPr dirty="0"/>
              <a:t>Phase</a:t>
            </a:r>
            <a:r>
              <a:rPr spc="-50" dirty="0"/>
              <a:t> </a:t>
            </a:r>
            <a:r>
              <a:rPr dirty="0"/>
              <a:t>–</a:t>
            </a:r>
            <a:r>
              <a:rPr spc="-50" dirty="0"/>
              <a:t> </a:t>
            </a:r>
            <a:r>
              <a:rPr spc="-10" dirty="0"/>
              <a:t>Recommendations</a:t>
            </a:r>
          </a:p>
        </p:txBody>
      </p:sp>
      <p:sp>
        <p:nvSpPr>
          <p:cNvPr id="3" name="object 3"/>
          <p:cNvSpPr txBox="1"/>
          <p:nvPr/>
        </p:nvSpPr>
        <p:spPr>
          <a:xfrm>
            <a:off x="406400" y="2147799"/>
            <a:ext cx="10246360" cy="3845283"/>
          </a:xfrm>
          <a:prstGeom prst="rect">
            <a:avLst/>
          </a:prstGeom>
        </p:spPr>
        <p:txBody>
          <a:bodyPr vert="horz" wrap="square" lIns="0" tIns="112395" rIns="0" bIns="0" rtlCol="0">
            <a:spAutoFit/>
          </a:bodyPr>
          <a:lstStyle/>
          <a:p>
            <a:pPr marL="241300" indent="-228600">
              <a:lnSpc>
                <a:spcPct val="100000"/>
              </a:lnSpc>
              <a:spcBef>
                <a:spcPts val="885"/>
              </a:spcBef>
              <a:buFont typeface="Arial"/>
              <a:buChar char="•"/>
              <a:tabLst>
                <a:tab pos="240665" algn="l"/>
                <a:tab pos="241300" algn="l"/>
              </a:tabLst>
            </a:pPr>
            <a:r>
              <a:rPr sz="2100" dirty="0">
                <a:solidFill>
                  <a:srgbClr val="808080"/>
                </a:solidFill>
                <a:latin typeface="Calibri"/>
                <a:cs typeface="Calibri"/>
              </a:rPr>
              <a:t>Continue</a:t>
            </a:r>
            <a:r>
              <a:rPr lang="en-US" sz="2100" dirty="0">
                <a:solidFill>
                  <a:srgbClr val="808080"/>
                </a:solidFill>
                <a:latin typeface="Calibri"/>
                <a:cs typeface="Calibri"/>
              </a:rPr>
              <a:t>d</a:t>
            </a:r>
            <a:r>
              <a:rPr sz="2100" spc="5" dirty="0">
                <a:solidFill>
                  <a:srgbClr val="808080"/>
                </a:solidFill>
                <a:latin typeface="Calibri"/>
                <a:cs typeface="Calibri"/>
              </a:rPr>
              <a:t> </a:t>
            </a:r>
            <a:r>
              <a:rPr sz="2100" dirty="0">
                <a:solidFill>
                  <a:srgbClr val="808080"/>
                </a:solidFill>
                <a:latin typeface="Calibri"/>
                <a:cs typeface="Calibri"/>
              </a:rPr>
              <a:t>to</a:t>
            </a:r>
            <a:r>
              <a:rPr sz="2100" spc="35" dirty="0">
                <a:solidFill>
                  <a:srgbClr val="808080"/>
                </a:solidFill>
                <a:latin typeface="Calibri"/>
                <a:cs typeface="Calibri"/>
              </a:rPr>
              <a:t> </a:t>
            </a:r>
            <a:r>
              <a:rPr sz="2100" dirty="0">
                <a:solidFill>
                  <a:srgbClr val="808080"/>
                </a:solidFill>
                <a:latin typeface="Calibri"/>
                <a:cs typeface="Calibri"/>
              </a:rPr>
              <a:t>work</a:t>
            </a:r>
            <a:r>
              <a:rPr sz="2100" spc="40" dirty="0">
                <a:solidFill>
                  <a:srgbClr val="808080"/>
                </a:solidFill>
                <a:latin typeface="Calibri"/>
                <a:cs typeface="Calibri"/>
              </a:rPr>
              <a:t> </a:t>
            </a:r>
            <a:r>
              <a:rPr sz="2100" dirty="0">
                <a:solidFill>
                  <a:srgbClr val="808080"/>
                </a:solidFill>
                <a:latin typeface="Calibri"/>
                <a:cs typeface="Calibri"/>
              </a:rPr>
              <a:t>closely</a:t>
            </a:r>
            <a:r>
              <a:rPr sz="2100" spc="10" dirty="0">
                <a:solidFill>
                  <a:srgbClr val="808080"/>
                </a:solidFill>
                <a:latin typeface="Calibri"/>
                <a:cs typeface="Calibri"/>
              </a:rPr>
              <a:t> </a:t>
            </a:r>
            <a:r>
              <a:rPr sz="2100" dirty="0">
                <a:solidFill>
                  <a:srgbClr val="808080"/>
                </a:solidFill>
                <a:latin typeface="Calibri"/>
                <a:cs typeface="Calibri"/>
              </a:rPr>
              <a:t>with</a:t>
            </a:r>
            <a:r>
              <a:rPr sz="2100" spc="20" dirty="0">
                <a:solidFill>
                  <a:srgbClr val="808080"/>
                </a:solidFill>
                <a:latin typeface="Calibri"/>
                <a:cs typeface="Calibri"/>
              </a:rPr>
              <a:t> </a:t>
            </a:r>
            <a:r>
              <a:rPr sz="2100" dirty="0">
                <a:solidFill>
                  <a:srgbClr val="808080"/>
                </a:solidFill>
                <a:latin typeface="Calibri"/>
                <a:cs typeface="Calibri"/>
              </a:rPr>
              <a:t>panel</a:t>
            </a:r>
            <a:r>
              <a:rPr sz="2100" spc="30" dirty="0">
                <a:solidFill>
                  <a:srgbClr val="808080"/>
                </a:solidFill>
                <a:latin typeface="Calibri"/>
                <a:cs typeface="Calibri"/>
              </a:rPr>
              <a:t> </a:t>
            </a:r>
            <a:r>
              <a:rPr sz="2100" dirty="0">
                <a:solidFill>
                  <a:srgbClr val="808080"/>
                </a:solidFill>
                <a:latin typeface="Calibri"/>
                <a:cs typeface="Calibri"/>
              </a:rPr>
              <a:t>and</a:t>
            </a:r>
            <a:r>
              <a:rPr sz="2100" spc="45" dirty="0">
                <a:solidFill>
                  <a:srgbClr val="808080"/>
                </a:solidFill>
                <a:latin typeface="Calibri"/>
                <a:cs typeface="Calibri"/>
              </a:rPr>
              <a:t> </a:t>
            </a:r>
            <a:r>
              <a:rPr sz="2100" dirty="0">
                <a:solidFill>
                  <a:srgbClr val="808080"/>
                </a:solidFill>
                <a:latin typeface="Calibri"/>
                <a:cs typeface="Calibri"/>
              </a:rPr>
              <a:t>systematic review</a:t>
            </a:r>
            <a:r>
              <a:rPr sz="2100" spc="15" dirty="0">
                <a:solidFill>
                  <a:srgbClr val="808080"/>
                </a:solidFill>
                <a:latin typeface="Calibri"/>
                <a:cs typeface="Calibri"/>
              </a:rPr>
              <a:t> </a:t>
            </a:r>
            <a:r>
              <a:rPr sz="2100" spc="-20" dirty="0">
                <a:solidFill>
                  <a:srgbClr val="808080"/>
                </a:solidFill>
                <a:latin typeface="Calibri"/>
                <a:cs typeface="Calibri"/>
              </a:rPr>
              <a:t>team</a:t>
            </a:r>
            <a:endParaRPr sz="2100" dirty="0">
              <a:latin typeface="Calibri"/>
              <a:cs typeface="Calibri"/>
            </a:endParaRPr>
          </a:p>
          <a:p>
            <a:pPr marL="241300" indent="-228600">
              <a:lnSpc>
                <a:spcPct val="100000"/>
              </a:lnSpc>
              <a:spcBef>
                <a:spcPts val="790"/>
              </a:spcBef>
              <a:buFont typeface="Arial"/>
              <a:buChar char="•"/>
              <a:tabLst>
                <a:tab pos="240665" algn="l"/>
                <a:tab pos="241300" algn="l"/>
              </a:tabLst>
            </a:pPr>
            <a:r>
              <a:rPr sz="2100" dirty="0">
                <a:solidFill>
                  <a:srgbClr val="808080"/>
                </a:solidFill>
                <a:latin typeface="Calibri"/>
                <a:cs typeface="Calibri"/>
              </a:rPr>
              <a:t>Reconsider</a:t>
            </a:r>
            <a:r>
              <a:rPr lang="en-US" sz="2100" dirty="0">
                <a:solidFill>
                  <a:srgbClr val="808080"/>
                </a:solidFill>
                <a:latin typeface="Calibri"/>
                <a:cs typeface="Calibri"/>
              </a:rPr>
              <a:t>ed</a:t>
            </a:r>
            <a:r>
              <a:rPr sz="2100" spc="35" dirty="0">
                <a:solidFill>
                  <a:srgbClr val="808080"/>
                </a:solidFill>
                <a:latin typeface="Calibri"/>
                <a:cs typeface="Calibri"/>
              </a:rPr>
              <a:t> </a:t>
            </a:r>
            <a:r>
              <a:rPr sz="2100" dirty="0">
                <a:solidFill>
                  <a:srgbClr val="808080"/>
                </a:solidFill>
                <a:latin typeface="Calibri"/>
                <a:cs typeface="Calibri"/>
              </a:rPr>
              <a:t>recommendations</a:t>
            </a:r>
            <a:r>
              <a:rPr sz="2100" spc="15" dirty="0">
                <a:solidFill>
                  <a:srgbClr val="808080"/>
                </a:solidFill>
                <a:latin typeface="Calibri"/>
                <a:cs typeface="Calibri"/>
              </a:rPr>
              <a:t> </a:t>
            </a:r>
            <a:r>
              <a:rPr sz="2100" dirty="0">
                <a:solidFill>
                  <a:srgbClr val="808080"/>
                </a:solidFill>
                <a:latin typeface="Calibri"/>
                <a:cs typeface="Calibri"/>
              </a:rPr>
              <a:t>when</a:t>
            </a:r>
            <a:r>
              <a:rPr sz="2100" spc="60" dirty="0">
                <a:solidFill>
                  <a:srgbClr val="808080"/>
                </a:solidFill>
                <a:latin typeface="Calibri"/>
                <a:cs typeface="Calibri"/>
              </a:rPr>
              <a:t> </a:t>
            </a:r>
            <a:r>
              <a:rPr sz="2100" dirty="0">
                <a:solidFill>
                  <a:srgbClr val="808080"/>
                </a:solidFill>
                <a:latin typeface="Calibri"/>
                <a:cs typeface="Calibri"/>
              </a:rPr>
              <a:t>important</a:t>
            </a:r>
            <a:r>
              <a:rPr sz="2100" spc="30" dirty="0">
                <a:solidFill>
                  <a:srgbClr val="808080"/>
                </a:solidFill>
                <a:latin typeface="Calibri"/>
                <a:cs typeface="Calibri"/>
              </a:rPr>
              <a:t> </a:t>
            </a:r>
            <a:r>
              <a:rPr sz="2100" dirty="0">
                <a:solidFill>
                  <a:srgbClr val="808080"/>
                </a:solidFill>
                <a:latin typeface="Calibri"/>
                <a:cs typeface="Calibri"/>
              </a:rPr>
              <a:t>new</a:t>
            </a:r>
            <a:r>
              <a:rPr sz="2100" spc="45" dirty="0">
                <a:solidFill>
                  <a:srgbClr val="808080"/>
                </a:solidFill>
                <a:latin typeface="Calibri"/>
                <a:cs typeface="Calibri"/>
              </a:rPr>
              <a:t> </a:t>
            </a:r>
            <a:r>
              <a:rPr sz="2100" dirty="0">
                <a:solidFill>
                  <a:srgbClr val="808080"/>
                </a:solidFill>
                <a:latin typeface="Calibri"/>
                <a:cs typeface="Calibri"/>
              </a:rPr>
              <a:t>evidence</a:t>
            </a:r>
            <a:r>
              <a:rPr sz="2100" spc="45" dirty="0">
                <a:solidFill>
                  <a:srgbClr val="808080"/>
                </a:solidFill>
                <a:latin typeface="Calibri"/>
                <a:cs typeface="Calibri"/>
              </a:rPr>
              <a:t> </a:t>
            </a:r>
            <a:r>
              <a:rPr lang="en-US" sz="2100" spc="45" dirty="0">
                <a:solidFill>
                  <a:srgbClr val="808080"/>
                </a:solidFill>
                <a:latin typeface="Calibri"/>
                <a:cs typeface="Calibri"/>
              </a:rPr>
              <a:t>was</a:t>
            </a:r>
            <a:r>
              <a:rPr sz="2100" spc="55" dirty="0">
                <a:solidFill>
                  <a:srgbClr val="808080"/>
                </a:solidFill>
                <a:latin typeface="Calibri"/>
                <a:cs typeface="Calibri"/>
              </a:rPr>
              <a:t> </a:t>
            </a:r>
            <a:r>
              <a:rPr sz="2100" spc="-10" dirty="0">
                <a:solidFill>
                  <a:srgbClr val="808080"/>
                </a:solidFill>
                <a:latin typeface="Calibri"/>
                <a:cs typeface="Calibri"/>
              </a:rPr>
              <a:t>identified</a:t>
            </a:r>
            <a:endParaRPr sz="2100" dirty="0">
              <a:latin typeface="Calibri"/>
              <a:cs typeface="Calibri"/>
            </a:endParaRPr>
          </a:p>
          <a:p>
            <a:pPr marL="241300" indent="-228600">
              <a:lnSpc>
                <a:spcPct val="100000"/>
              </a:lnSpc>
              <a:spcBef>
                <a:spcPts val="780"/>
              </a:spcBef>
              <a:buFont typeface="Arial"/>
              <a:buChar char="•"/>
              <a:tabLst>
                <a:tab pos="240665" algn="l"/>
                <a:tab pos="241300" algn="l"/>
              </a:tabLst>
            </a:pPr>
            <a:r>
              <a:rPr sz="2100" dirty="0">
                <a:solidFill>
                  <a:srgbClr val="808080"/>
                </a:solidFill>
                <a:latin typeface="Calibri"/>
                <a:cs typeface="Calibri"/>
              </a:rPr>
              <a:t>Us</a:t>
            </a:r>
            <a:r>
              <a:rPr lang="en-US" sz="2100" dirty="0">
                <a:solidFill>
                  <a:srgbClr val="808080"/>
                </a:solidFill>
                <a:latin typeface="Calibri"/>
                <a:cs typeface="Calibri"/>
              </a:rPr>
              <a:t>ed</a:t>
            </a:r>
            <a:r>
              <a:rPr sz="2100" spc="20" dirty="0">
                <a:solidFill>
                  <a:srgbClr val="808080"/>
                </a:solidFill>
                <a:latin typeface="Calibri"/>
                <a:cs typeface="Calibri"/>
              </a:rPr>
              <a:t> </a:t>
            </a:r>
            <a:r>
              <a:rPr sz="2100" dirty="0">
                <a:solidFill>
                  <a:srgbClr val="808080"/>
                </a:solidFill>
                <a:latin typeface="Calibri"/>
                <a:cs typeface="Calibri"/>
              </a:rPr>
              <a:t>explicit</a:t>
            </a:r>
            <a:r>
              <a:rPr sz="2100" spc="5" dirty="0">
                <a:solidFill>
                  <a:srgbClr val="808080"/>
                </a:solidFill>
                <a:latin typeface="Calibri"/>
                <a:cs typeface="Calibri"/>
              </a:rPr>
              <a:t> </a:t>
            </a:r>
            <a:r>
              <a:rPr sz="2100" dirty="0">
                <a:solidFill>
                  <a:srgbClr val="808080"/>
                </a:solidFill>
                <a:latin typeface="Calibri"/>
                <a:cs typeface="Calibri"/>
              </a:rPr>
              <a:t>criteria for</a:t>
            </a:r>
            <a:r>
              <a:rPr sz="2100" spc="40" dirty="0">
                <a:solidFill>
                  <a:srgbClr val="808080"/>
                </a:solidFill>
                <a:latin typeface="Calibri"/>
                <a:cs typeface="Calibri"/>
              </a:rPr>
              <a:t> </a:t>
            </a:r>
            <a:r>
              <a:rPr sz="2100" dirty="0">
                <a:solidFill>
                  <a:srgbClr val="808080"/>
                </a:solidFill>
                <a:latin typeface="Calibri"/>
                <a:cs typeface="Calibri"/>
              </a:rPr>
              <a:t>reconsidering</a:t>
            </a:r>
            <a:r>
              <a:rPr sz="2100" spc="25" dirty="0">
                <a:solidFill>
                  <a:srgbClr val="808080"/>
                </a:solidFill>
                <a:latin typeface="Calibri"/>
                <a:cs typeface="Calibri"/>
              </a:rPr>
              <a:t> </a:t>
            </a:r>
            <a:r>
              <a:rPr sz="2100" spc="-10" dirty="0">
                <a:solidFill>
                  <a:srgbClr val="808080"/>
                </a:solidFill>
                <a:latin typeface="Calibri"/>
                <a:cs typeface="Calibri"/>
              </a:rPr>
              <a:t>recommendations</a:t>
            </a:r>
            <a:endParaRPr sz="2100" dirty="0">
              <a:latin typeface="Calibri"/>
              <a:cs typeface="Calibri"/>
            </a:endParaRPr>
          </a:p>
          <a:p>
            <a:pPr marL="698500" lvl="1" indent="-228600">
              <a:lnSpc>
                <a:spcPct val="100000"/>
              </a:lnSpc>
              <a:spcBef>
                <a:spcPts val="320"/>
              </a:spcBef>
              <a:buFont typeface="Arial"/>
              <a:buChar char="•"/>
              <a:tabLst>
                <a:tab pos="697865" algn="l"/>
                <a:tab pos="698500" algn="l"/>
              </a:tabLst>
            </a:pPr>
            <a:r>
              <a:rPr sz="1850" dirty="0">
                <a:solidFill>
                  <a:srgbClr val="808080"/>
                </a:solidFill>
                <a:latin typeface="Calibri"/>
                <a:cs typeface="Calibri"/>
              </a:rPr>
              <a:t>Changes</a:t>
            </a:r>
            <a:r>
              <a:rPr sz="1850" spc="-25" dirty="0">
                <a:solidFill>
                  <a:srgbClr val="808080"/>
                </a:solidFill>
                <a:latin typeface="Calibri"/>
                <a:cs typeface="Calibri"/>
              </a:rPr>
              <a:t> </a:t>
            </a:r>
            <a:r>
              <a:rPr sz="1850" dirty="0">
                <a:solidFill>
                  <a:srgbClr val="808080"/>
                </a:solidFill>
                <a:latin typeface="Calibri"/>
                <a:cs typeface="Calibri"/>
              </a:rPr>
              <a:t>in the evidence of</a:t>
            </a:r>
            <a:r>
              <a:rPr sz="1850" spc="-10" dirty="0">
                <a:solidFill>
                  <a:srgbClr val="808080"/>
                </a:solidFill>
                <a:latin typeface="Calibri"/>
                <a:cs typeface="Calibri"/>
              </a:rPr>
              <a:t> </a:t>
            </a:r>
            <a:r>
              <a:rPr sz="1850" dirty="0">
                <a:solidFill>
                  <a:srgbClr val="808080"/>
                </a:solidFill>
                <a:latin typeface="Calibri"/>
                <a:cs typeface="Calibri"/>
              </a:rPr>
              <a:t>effects</a:t>
            </a:r>
            <a:r>
              <a:rPr sz="1850" spc="-25" dirty="0">
                <a:solidFill>
                  <a:srgbClr val="808080"/>
                </a:solidFill>
                <a:latin typeface="Calibri"/>
                <a:cs typeface="Calibri"/>
              </a:rPr>
              <a:t> </a:t>
            </a:r>
            <a:r>
              <a:rPr sz="1850" spc="-10" dirty="0">
                <a:solidFill>
                  <a:srgbClr val="808080"/>
                </a:solidFill>
                <a:latin typeface="Calibri"/>
                <a:cs typeface="Calibri"/>
              </a:rPr>
              <a:t>(certainty,</a:t>
            </a:r>
            <a:r>
              <a:rPr sz="1850" spc="5" dirty="0">
                <a:solidFill>
                  <a:srgbClr val="808080"/>
                </a:solidFill>
                <a:latin typeface="Calibri"/>
                <a:cs typeface="Calibri"/>
              </a:rPr>
              <a:t> </a:t>
            </a:r>
            <a:r>
              <a:rPr sz="1850" dirty="0">
                <a:solidFill>
                  <a:srgbClr val="808080"/>
                </a:solidFill>
                <a:latin typeface="Calibri"/>
                <a:cs typeface="Calibri"/>
              </a:rPr>
              <a:t>direction,</a:t>
            </a:r>
            <a:r>
              <a:rPr sz="1850" spc="-25" dirty="0">
                <a:solidFill>
                  <a:srgbClr val="808080"/>
                </a:solidFill>
                <a:latin typeface="Calibri"/>
                <a:cs typeface="Calibri"/>
              </a:rPr>
              <a:t> </a:t>
            </a:r>
            <a:r>
              <a:rPr sz="1850" spc="-10" dirty="0">
                <a:solidFill>
                  <a:srgbClr val="808080"/>
                </a:solidFill>
                <a:latin typeface="Calibri"/>
                <a:cs typeface="Calibri"/>
              </a:rPr>
              <a:t>magnitude)</a:t>
            </a:r>
            <a:endParaRPr sz="1850" dirty="0">
              <a:latin typeface="Calibri"/>
              <a:cs typeface="Calibri"/>
            </a:endParaRPr>
          </a:p>
          <a:p>
            <a:pPr marL="698500" lvl="1" indent="-228600">
              <a:lnSpc>
                <a:spcPct val="100000"/>
              </a:lnSpc>
              <a:spcBef>
                <a:spcPts val="290"/>
              </a:spcBef>
              <a:buFont typeface="Arial"/>
              <a:buChar char="•"/>
              <a:tabLst>
                <a:tab pos="697865" algn="l"/>
                <a:tab pos="698500" algn="l"/>
              </a:tabLst>
            </a:pPr>
            <a:r>
              <a:rPr sz="1850" dirty="0">
                <a:solidFill>
                  <a:srgbClr val="808080"/>
                </a:solidFill>
                <a:latin typeface="Calibri"/>
                <a:cs typeface="Calibri"/>
              </a:rPr>
              <a:t>Changes</a:t>
            </a:r>
            <a:r>
              <a:rPr sz="1850" spc="-30" dirty="0">
                <a:solidFill>
                  <a:srgbClr val="808080"/>
                </a:solidFill>
                <a:latin typeface="Calibri"/>
                <a:cs typeface="Calibri"/>
              </a:rPr>
              <a:t> </a:t>
            </a:r>
            <a:r>
              <a:rPr sz="1850" dirty="0">
                <a:solidFill>
                  <a:srgbClr val="808080"/>
                </a:solidFill>
                <a:latin typeface="Calibri"/>
                <a:cs typeface="Calibri"/>
              </a:rPr>
              <a:t>in</a:t>
            </a:r>
            <a:r>
              <a:rPr sz="1850" spc="5" dirty="0">
                <a:solidFill>
                  <a:srgbClr val="808080"/>
                </a:solidFill>
                <a:latin typeface="Calibri"/>
                <a:cs typeface="Calibri"/>
              </a:rPr>
              <a:t> </a:t>
            </a:r>
            <a:r>
              <a:rPr sz="1850" dirty="0">
                <a:solidFill>
                  <a:srgbClr val="808080"/>
                </a:solidFill>
                <a:latin typeface="Calibri"/>
                <a:cs typeface="Calibri"/>
              </a:rPr>
              <a:t>the evidence for</a:t>
            </a:r>
            <a:r>
              <a:rPr sz="1850" spc="-20" dirty="0">
                <a:solidFill>
                  <a:srgbClr val="808080"/>
                </a:solidFill>
                <a:latin typeface="Calibri"/>
                <a:cs typeface="Calibri"/>
              </a:rPr>
              <a:t> </a:t>
            </a:r>
            <a:r>
              <a:rPr sz="1850" dirty="0">
                <a:solidFill>
                  <a:srgbClr val="808080"/>
                </a:solidFill>
                <a:latin typeface="Calibri"/>
                <a:cs typeface="Calibri"/>
              </a:rPr>
              <a:t>other</a:t>
            </a:r>
            <a:r>
              <a:rPr sz="1850" spc="-5" dirty="0">
                <a:solidFill>
                  <a:srgbClr val="808080"/>
                </a:solidFill>
                <a:latin typeface="Calibri"/>
                <a:cs typeface="Calibri"/>
              </a:rPr>
              <a:t> </a:t>
            </a:r>
            <a:r>
              <a:rPr sz="1850" dirty="0">
                <a:solidFill>
                  <a:srgbClr val="808080"/>
                </a:solidFill>
                <a:latin typeface="Calibri"/>
                <a:cs typeface="Calibri"/>
              </a:rPr>
              <a:t>Evidence-to-Decision</a:t>
            </a:r>
            <a:r>
              <a:rPr sz="1850" spc="-5" dirty="0">
                <a:solidFill>
                  <a:srgbClr val="808080"/>
                </a:solidFill>
                <a:latin typeface="Calibri"/>
                <a:cs typeface="Calibri"/>
              </a:rPr>
              <a:t> </a:t>
            </a:r>
            <a:r>
              <a:rPr sz="1850" dirty="0">
                <a:solidFill>
                  <a:srgbClr val="808080"/>
                </a:solidFill>
                <a:latin typeface="Calibri"/>
                <a:cs typeface="Calibri"/>
              </a:rPr>
              <a:t>domains</a:t>
            </a:r>
            <a:r>
              <a:rPr sz="1850" spc="-5" dirty="0">
                <a:solidFill>
                  <a:srgbClr val="808080"/>
                </a:solidFill>
                <a:latin typeface="Calibri"/>
                <a:cs typeface="Calibri"/>
              </a:rPr>
              <a:t> </a:t>
            </a:r>
            <a:r>
              <a:rPr sz="1850" spc="-10" dirty="0">
                <a:solidFill>
                  <a:srgbClr val="808080"/>
                </a:solidFill>
                <a:latin typeface="Calibri"/>
                <a:cs typeface="Calibri"/>
              </a:rPr>
              <a:t>(cost-</a:t>
            </a:r>
            <a:r>
              <a:rPr sz="1850" dirty="0">
                <a:solidFill>
                  <a:srgbClr val="808080"/>
                </a:solidFill>
                <a:latin typeface="Calibri"/>
                <a:cs typeface="Calibri"/>
              </a:rPr>
              <a:t>effectiveness, </a:t>
            </a:r>
            <a:r>
              <a:rPr sz="1850" spc="-10" dirty="0">
                <a:solidFill>
                  <a:srgbClr val="808080"/>
                </a:solidFill>
                <a:latin typeface="Calibri"/>
                <a:cs typeface="Calibri"/>
              </a:rPr>
              <a:t>equity,</a:t>
            </a:r>
            <a:r>
              <a:rPr sz="1850" dirty="0">
                <a:solidFill>
                  <a:srgbClr val="808080"/>
                </a:solidFill>
                <a:latin typeface="Calibri"/>
                <a:cs typeface="Calibri"/>
              </a:rPr>
              <a:t> </a:t>
            </a:r>
            <a:r>
              <a:rPr sz="1850" spc="-10" dirty="0">
                <a:solidFill>
                  <a:srgbClr val="808080"/>
                </a:solidFill>
                <a:latin typeface="Calibri"/>
                <a:cs typeface="Calibri"/>
              </a:rPr>
              <a:t>others)</a:t>
            </a:r>
            <a:endParaRPr lang="en-US" sz="1850" spc="-10" dirty="0">
              <a:solidFill>
                <a:srgbClr val="808080"/>
              </a:solidFill>
              <a:latin typeface="Calibri"/>
              <a:cs typeface="Calibri"/>
            </a:endParaRPr>
          </a:p>
          <a:p>
            <a:pPr marL="698500" lvl="1" indent="-228600">
              <a:lnSpc>
                <a:spcPct val="100000"/>
              </a:lnSpc>
              <a:spcBef>
                <a:spcPts val="290"/>
              </a:spcBef>
              <a:buFont typeface="Arial"/>
              <a:buChar char="•"/>
              <a:tabLst>
                <a:tab pos="697865" algn="l"/>
                <a:tab pos="698500" algn="l"/>
              </a:tabLst>
            </a:pPr>
            <a:r>
              <a:rPr lang="en-US" sz="1850" dirty="0">
                <a:solidFill>
                  <a:srgbClr val="808080"/>
                </a:solidFill>
                <a:latin typeface="Calibri"/>
                <a:cs typeface="Calibri"/>
              </a:rPr>
              <a:t>Face validity (inclusion of new important trials)</a:t>
            </a:r>
            <a:endParaRPr sz="1850" dirty="0">
              <a:solidFill>
                <a:srgbClr val="808080"/>
              </a:solidFill>
              <a:latin typeface="Calibri"/>
              <a:cs typeface="Calibri"/>
            </a:endParaRPr>
          </a:p>
          <a:p>
            <a:pPr marL="241300" indent="-228600">
              <a:lnSpc>
                <a:spcPct val="100000"/>
              </a:lnSpc>
              <a:spcBef>
                <a:spcPts val="770"/>
              </a:spcBef>
              <a:buFont typeface="Arial"/>
              <a:buChar char="•"/>
              <a:tabLst>
                <a:tab pos="240665" algn="l"/>
                <a:tab pos="241300" algn="l"/>
              </a:tabLst>
            </a:pPr>
            <a:r>
              <a:rPr sz="2100" dirty="0">
                <a:solidFill>
                  <a:srgbClr val="808080"/>
                </a:solidFill>
                <a:latin typeface="Calibri"/>
                <a:cs typeface="Calibri"/>
              </a:rPr>
              <a:t>Publish</a:t>
            </a:r>
            <a:r>
              <a:rPr lang="en-US" sz="2100" dirty="0">
                <a:solidFill>
                  <a:srgbClr val="808080"/>
                </a:solidFill>
                <a:latin typeface="Calibri"/>
                <a:cs typeface="Calibri"/>
              </a:rPr>
              <a:t>ed</a:t>
            </a:r>
            <a:r>
              <a:rPr sz="2100" spc="60" dirty="0">
                <a:solidFill>
                  <a:srgbClr val="808080"/>
                </a:solidFill>
                <a:latin typeface="Calibri"/>
                <a:cs typeface="Calibri"/>
              </a:rPr>
              <a:t> </a:t>
            </a:r>
            <a:r>
              <a:rPr sz="2100" dirty="0">
                <a:solidFill>
                  <a:srgbClr val="808080"/>
                </a:solidFill>
                <a:latin typeface="Calibri"/>
                <a:cs typeface="Calibri"/>
              </a:rPr>
              <a:t>updated</a:t>
            </a:r>
            <a:r>
              <a:rPr sz="2100" spc="60" dirty="0">
                <a:solidFill>
                  <a:srgbClr val="808080"/>
                </a:solidFill>
                <a:latin typeface="Calibri"/>
                <a:cs typeface="Calibri"/>
              </a:rPr>
              <a:t> </a:t>
            </a:r>
            <a:r>
              <a:rPr sz="2100" dirty="0">
                <a:solidFill>
                  <a:srgbClr val="808080"/>
                </a:solidFill>
                <a:latin typeface="Calibri"/>
                <a:cs typeface="Calibri"/>
              </a:rPr>
              <a:t>recommendations</a:t>
            </a:r>
            <a:r>
              <a:rPr sz="2100" spc="65" dirty="0">
                <a:solidFill>
                  <a:srgbClr val="808080"/>
                </a:solidFill>
                <a:latin typeface="Calibri"/>
                <a:cs typeface="Calibri"/>
              </a:rPr>
              <a:t> </a:t>
            </a:r>
            <a:r>
              <a:rPr sz="2100" dirty="0">
                <a:solidFill>
                  <a:srgbClr val="808080"/>
                </a:solidFill>
                <a:latin typeface="Calibri"/>
                <a:cs typeface="Calibri"/>
              </a:rPr>
              <a:t>and</a:t>
            </a:r>
            <a:r>
              <a:rPr sz="2100" spc="60" dirty="0">
                <a:solidFill>
                  <a:srgbClr val="808080"/>
                </a:solidFill>
                <a:latin typeface="Calibri"/>
                <a:cs typeface="Calibri"/>
              </a:rPr>
              <a:t> </a:t>
            </a:r>
            <a:r>
              <a:rPr sz="2100" dirty="0">
                <a:solidFill>
                  <a:srgbClr val="808080"/>
                </a:solidFill>
                <a:latin typeface="Calibri"/>
                <a:cs typeface="Calibri"/>
              </a:rPr>
              <a:t>supporting</a:t>
            </a:r>
            <a:r>
              <a:rPr sz="2100" spc="15" dirty="0">
                <a:solidFill>
                  <a:srgbClr val="808080"/>
                </a:solidFill>
                <a:latin typeface="Calibri"/>
                <a:cs typeface="Calibri"/>
              </a:rPr>
              <a:t> </a:t>
            </a:r>
            <a:r>
              <a:rPr sz="2100" spc="-10" dirty="0">
                <a:solidFill>
                  <a:srgbClr val="808080"/>
                </a:solidFill>
                <a:latin typeface="Calibri"/>
                <a:cs typeface="Calibri"/>
              </a:rPr>
              <a:t>documents</a:t>
            </a:r>
            <a:endParaRPr sz="2100" dirty="0">
              <a:latin typeface="Calibri"/>
              <a:cs typeface="Calibri"/>
            </a:endParaRPr>
          </a:p>
          <a:p>
            <a:pPr>
              <a:lnSpc>
                <a:spcPct val="100000"/>
              </a:lnSpc>
            </a:pPr>
            <a:endParaRPr sz="2400" dirty="0">
              <a:latin typeface="Calibri"/>
              <a:cs typeface="Calibri"/>
            </a:endParaRPr>
          </a:p>
          <a:p>
            <a:pPr>
              <a:lnSpc>
                <a:spcPct val="100000"/>
              </a:lnSpc>
              <a:spcBef>
                <a:spcPts val="35"/>
              </a:spcBef>
            </a:pPr>
            <a:endParaRPr sz="2350" dirty="0">
              <a:latin typeface="Calibri"/>
              <a:cs typeface="Calibri"/>
            </a:endParaRPr>
          </a:p>
          <a:p>
            <a:pPr marL="2839085">
              <a:lnSpc>
                <a:spcPct val="100000"/>
              </a:lnSpc>
            </a:pPr>
            <a:r>
              <a:rPr sz="2400" b="1" dirty="0">
                <a:solidFill>
                  <a:srgbClr val="E43E31"/>
                </a:solidFill>
                <a:latin typeface="Arial"/>
                <a:cs typeface="Arial"/>
              </a:rPr>
              <a:t>Timely</a:t>
            </a:r>
            <a:r>
              <a:rPr sz="2400" b="1" spc="-65" dirty="0">
                <a:solidFill>
                  <a:srgbClr val="E43E31"/>
                </a:solidFill>
                <a:latin typeface="Arial"/>
                <a:cs typeface="Arial"/>
              </a:rPr>
              <a:t> </a:t>
            </a:r>
            <a:r>
              <a:rPr sz="2400" b="1" dirty="0">
                <a:solidFill>
                  <a:srgbClr val="E43E31"/>
                </a:solidFill>
                <a:latin typeface="Arial"/>
                <a:cs typeface="Arial"/>
              </a:rPr>
              <a:t>advice</a:t>
            </a:r>
            <a:r>
              <a:rPr sz="2400" b="1" spc="-50" dirty="0">
                <a:solidFill>
                  <a:srgbClr val="E43E31"/>
                </a:solidFill>
                <a:latin typeface="Arial"/>
                <a:cs typeface="Arial"/>
              </a:rPr>
              <a:t> </a:t>
            </a:r>
            <a:r>
              <a:rPr sz="2400" b="1" dirty="0">
                <a:solidFill>
                  <a:srgbClr val="E43E31"/>
                </a:solidFill>
                <a:latin typeface="Arial"/>
                <a:cs typeface="Arial"/>
              </a:rPr>
              <a:t>for</a:t>
            </a:r>
            <a:r>
              <a:rPr sz="2400" b="1" spc="-65" dirty="0">
                <a:solidFill>
                  <a:srgbClr val="E43E31"/>
                </a:solidFill>
                <a:latin typeface="Arial"/>
                <a:cs typeface="Arial"/>
              </a:rPr>
              <a:t> </a:t>
            </a:r>
            <a:r>
              <a:rPr sz="2400" b="1" spc="-20" dirty="0">
                <a:solidFill>
                  <a:srgbClr val="E43E31"/>
                </a:solidFill>
                <a:latin typeface="Arial"/>
                <a:cs typeface="Arial"/>
              </a:rPr>
              <a:t>decision-</a:t>
            </a:r>
            <a:r>
              <a:rPr sz="2400" b="1" spc="-10" dirty="0">
                <a:solidFill>
                  <a:srgbClr val="E43E31"/>
                </a:solidFill>
                <a:latin typeface="Arial"/>
                <a:cs typeface="Arial"/>
              </a:rPr>
              <a:t>makers</a:t>
            </a:r>
            <a:endParaRPr sz="2400" dirty="0">
              <a:latin typeface="Arial"/>
              <a:cs typeface="Arial"/>
            </a:endParaRPr>
          </a:p>
        </p:txBody>
      </p:sp>
    </p:spTree>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362648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Living</a:t>
            </a:r>
            <a:r>
              <a:rPr sz="2800" spc="-85" dirty="0">
                <a:solidFill>
                  <a:srgbClr val="E53E31"/>
                </a:solidFill>
                <a:latin typeface="Calibri"/>
                <a:cs typeface="Calibri"/>
              </a:rPr>
              <a:t> </a:t>
            </a:r>
            <a:r>
              <a:rPr sz="2800" spc="-10" dirty="0">
                <a:solidFill>
                  <a:srgbClr val="E53E31"/>
                </a:solidFill>
                <a:latin typeface="Calibri"/>
                <a:cs typeface="Calibri"/>
              </a:rPr>
              <a:t>Recommendations</a:t>
            </a:r>
            <a:endParaRPr sz="2800">
              <a:latin typeface="Calibri"/>
              <a:cs typeface="Calibri"/>
            </a:endParaRPr>
          </a:p>
        </p:txBody>
      </p:sp>
      <p:sp>
        <p:nvSpPr>
          <p:cNvPr id="3" name="object 3"/>
          <p:cNvSpPr txBox="1"/>
          <p:nvPr/>
        </p:nvSpPr>
        <p:spPr>
          <a:xfrm>
            <a:off x="4105328" y="1363812"/>
            <a:ext cx="1093470" cy="355600"/>
          </a:xfrm>
          <a:prstGeom prst="rect">
            <a:avLst/>
          </a:prstGeom>
        </p:spPr>
        <p:txBody>
          <a:bodyPr vert="horz" wrap="square" lIns="0" tIns="0" rIns="0" bIns="0" rtlCol="0">
            <a:spAutoFit/>
          </a:bodyPr>
          <a:lstStyle/>
          <a:p>
            <a:pPr>
              <a:lnSpc>
                <a:spcPts val="2655"/>
              </a:lnSpc>
            </a:pPr>
            <a:r>
              <a:rPr sz="2800" spc="-25" dirty="0">
                <a:solidFill>
                  <a:srgbClr val="E53E31"/>
                </a:solidFill>
                <a:latin typeface="Calibri"/>
                <a:cs typeface="Calibri"/>
              </a:rPr>
              <a:t>Process</a:t>
            </a:r>
            <a:endParaRPr sz="2800">
              <a:latin typeface="Calibri"/>
              <a:cs typeface="Calibri"/>
            </a:endParaRPr>
          </a:p>
        </p:txBody>
      </p:sp>
      <p:sp>
        <p:nvSpPr>
          <p:cNvPr id="4" name="object 4"/>
          <p:cNvSpPr txBox="1"/>
          <p:nvPr/>
        </p:nvSpPr>
        <p:spPr>
          <a:xfrm>
            <a:off x="497840" y="5611671"/>
            <a:ext cx="1871980" cy="75692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808080"/>
                </a:solidFill>
                <a:latin typeface="Calibri"/>
                <a:cs typeface="Calibri"/>
              </a:rPr>
              <a:t>Akl</a:t>
            </a:r>
            <a:r>
              <a:rPr sz="1200" spc="5" dirty="0">
                <a:solidFill>
                  <a:srgbClr val="808080"/>
                </a:solidFill>
                <a:latin typeface="Calibri"/>
                <a:cs typeface="Calibri"/>
              </a:rPr>
              <a:t> </a:t>
            </a:r>
            <a:r>
              <a:rPr sz="1200" dirty="0">
                <a:solidFill>
                  <a:srgbClr val="808080"/>
                </a:solidFill>
                <a:latin typeface="Calibri"/>
                <a:cs typeface="Calibri"/>
              </a:rPr>
              <a:t>EA, et</a:t>
            </a:r>
            <a:r>
              <a:rPr sz="1200" spc="5" dirty="0">
                <a:solidFill>
                  <a:srgbClr val="808080"/>
                </a:solidFill>
                <a:latin typeface="Calibri"/>
                <a:cs typeface="Calibri"/>
              </a:rPr>
              <a:t> </a:t>
            </a:r>
            <a:r>
              <a:rPr sz="1200" dirty="0">
                <a:solidFill>
                  <a:srgbClr val="808080"/>
                </a:solidFill>
                <a:latin typeface="Calibri"/>
                <a:cs typeface="Calibri"/>
              </a:rPr>
              <a:t>al.</a:t>
            </a:r>
            <a:r>
              <a:rPr sz="1200" spc="-15" dirty="0">
                <a:solidFill>
                  <a:srgbClr val="808080"/>
                </a:solidFill>
                <a:latin typeface="Calibri"/>
                <a:cs typeface="Calibri"/>
              </a:rPr>
              <a:t> </a:t>
            </a:r>
            <a:r>
              <a:rPr sz="1200" dirty="0">
                <a:solidFill>
                  <a:srgbClr val="808080"/>
                </a:solidFill>
                <a:latin typeface="Calibri"/>
                <a:cs typeface="Calibri"/>
              </a:rPr>
              <a:t>Living</a:t>
            </a:r>
            <a:r>
              <a:rPr sz="1200" spc="-25" dirty="0">
                <a:solidFill>
                  <a:srgbClr val="808080"/>
                </a:solidFill>
                <a:latin typeface="Calibri"/>
                <a:cs typeface="Calibri"/>
              </a:rPr>
              <a:t> </a:t>
            </a:r>
            <a:r>
              <a:rPr sz="1200" spc="-10" dirty="0">
                <a:solidFill>
                  <a:srgbClr val="808080"/>
                </a:solidFill>
                <a:latin typeface="Calibri"/>
                <a:cs typeface="Calibri"/>
              </a:rPr>
              <a:t>systematic </a:t>
            </a:r>
            <a:r>
              <a:rPr sz="1200" dirty="0">
                <a:solidFill>
                  <a:srgbClr val="808080"/>
                </a:solidFill>
                <a:latin typeface="Calibri"/>
                <a:cs typeface="Calibri"/>
              </a:rPr>
              <a:t>reviews:</a:t>
            </a:r>
            <a:r>
              <a:rPr sz="1200" spc="-25" dirty="0">
                <a:solidFill>
                  <a:srgbClr val="808080"/>
                </a:solidFill>
                <a:latin typeface="Calibri"/>
                <a:cs typeface="Calibri"/>
              </a:rPr>
              <a:t> </a:t>
            </a:r>
            <a:r>
              <a:rPr sz="1200" dirty="0">
                <a:solidFill>
                  <a:srgbClr val="808080"/>
                </a:solidFill>
                <a:latin typeface="Calibri"/>
                <a:cs typeface="Calibri"/>
              </a:rPr>
              <a:t>4.</a:t>
            </a:r>
            <a:r>
              <a:rPr sz="1200" spc="-15" dirty="0">
                <a:solidFill>
                  <a:srgbClr val="808080"/>
                </a:solidFill>
                <a:latin typeface="Calibri"/>
                <a:cs typeface="Calibri"/>
              </a:rPr>
              <a:t> </a:t>
            </a:r>
            <a:r>
              <a:rPr sz="1200" dirty="0">
                <a:solidFill>
                  <a:srgbClr val="808080"/>
                </a:solidFill>
                <a:latin typeface="Calibri"/>
                <a:cs typeface="Calibri"/>
              </a:rPr>
              <a:t>Living</a:t>
            </a:r>
            <a:r>
              <a:rPr sz="1200" spc="-40" dirty="0">
                <a:solidFill>
                  <a:srgbClr val="808080"/>
                </a:solidFill>
                <a:latin typeface="Calibri"/>
                <a:cs typeface="Calibri"/>
              </a:rPr>
              <a:t> </a:t>
            </a:r>
            <a:r>
              <a:rPr sz="1200" spc="-10" dirty="0">
                <a:solidFill>
                  <a:srgbClr val="808080"/>
                </a:solidFill>
                <a:latin typeface="Calibri"/>
                <a:cs typeface="Calibri"/>
              </a:rPr>
              <a:t>guideline </a:t>
            </a:r>
            <a:r>
              <a:rPr sz="1200" dirty="0">
                <a:solidFill>
                  <a:srgbClr val="808080"/>
                </a:solidFill>
                <a:latin typeface="Calibri"/>
                <a:cs typeface="Calibri"/>
              </a:rPr>
              <a:t>recommendations.</a:t>
            </a:r>
            <a:r>
              <a:rPr sz="1200" spc="-55" dirty="0">
                <a:solidFill>
                  <a:srgbClr val="808080"/>
                </a:solidFill>
                <a:latin typeface="Calibri"/>
                <a:cs typeface="Calibri"/>
              </a:rPr>
              <a:t> </a:t>
            </a:r>
            <a:r>
              <a:rPr sz="1200" dirty="0">
                <a:solidFill>
                  <a:srgbClr val="808080"/>
                </a:solidFill>
                <a:latin typeface="Calibri"/>
                <a:cs typeface="Calibri"/>
              </a:rPr>
              <a:t>J</a:t>
            </a:r>
            <a:r>
              <a:rPr sz="1200" spc="-10" dirty="0">
                <a:solidFill>
                  <a:srgbClr val="808080"/>
                </a:solidFill>
                <a:latin typeface="Calibri"/>
                <a:cs typeface="Calibri"/>
              </a:rPr>
              <a:t> </a:t>
            </a:r>
            <a:r>
              <a:rPr sz="1200" spc="-20" dirty="0">
                <a:solidFill>
                  <a:srgbClr val="808080"/>
                </a:solidFill>
                <a:latin typeface="Calibri"/>
                <a:cs typeface="Calibri"/>
              </a:rPr>
              <a:t>Clin </a:t>
            </a:r>
            <a:r>
              <a:rPr sz="1200" dirty="0">
                <a:solidFill>
                  <a:srgbClr val="808080"/>
                </a:solidFill>
                <a:latin typeface="Calibri"/>
                <a:cs typeface="Calibri"/>
              </a:rPr>
              <a:t>Epidemiol.</a:t>
            </a:r>
            <a:r>
              <a:rPr sz="1200" spc="-15" dirty="0">
                <a:solidFill>
                  <a:srgbClr val="808080"/>
                </a:solidFill>
                <a:latin typeface="Calibri"/>
                <a:cs typeface="Calibri"/>
              </a:rPr>
              <a:t> </a:t>
            </a:r>
            <a:r>
              <a:rPr sz="1200" dirty="0">
                <a:solidFill>
                  <a:srgbClr val="808080"/>
                </a:solidFill>
                <a:latin typeface="Calibri"/>
                <a:cs typeface="Calibri"/>
              </a:rPr>
              <a:t>2017;91:47-</a:t>
            </a:r>
            <a:r>
              <a:rPr sz="1200" spc="-25" dirty="0">
                <a:solidFill>
                  <a:srgbClr val="808080"/>
                </a:solidFill>
                <a:latin typeface="Calibri"/>
                <a:cs typeface="Calibri"/>
              </a:rPr>
              <a:t>53.</a:t>
            </a:r>
            <a:endParaRPr sz="1200">
              <a:latin typeface="Calibri"/>
              <a:cs typeface="Calibri"/>
            </a:endParaRPr>
          </a:p>
        </p:txBody>
      </p:sp>
      <p:pic>
        <p:nvPicPr>
          <p:cNvPr id="5" name="object 5"/>
          <p:cNvPicPr/>
          <p:nvPr/>
        </p:nvPicPr>
        <p:blipFill>
          <a:blip r:embed="rId3" cstate="print"/>
          <a:stretch>
            <a:fillRect/>
          </a:stretch>
        </p:blipFill>
        <p:spPr>
          <a:xfrm>
            <a:off x="4014215" y="1341120"/>
            <a:ext cx="7417307" cy="5180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Main</a:t>
            </a:r>
            <a:r>
              <a:rPr spc="-55" dirty="0"/>
              <a:t> </a:t>
            </a:r>
            <a:r>
              <a:rPr lang="en-US" spc="-55" dirty="0"/>
              <a:t>Methodological </a:t>
            </a:r>
            <a:r>
              <a:rPr spc="-10" dirty="0"/>
              <a:t>Challenges</a:t>
            </a:r>
          </a:p>
        </p:txBody>
      </p:sp>
      <p:sp>
        <p:nvSpPr>
          <p:cNvPr id="3" name="object 3"/>
          <p:cNvSpPr txBox="1"/>
          <p:nvPr/>
        </p:nvSpPr>
        <p:spPr>
          <a:xfrm>
            <a:off x="406400" y="1913205"/>
            <a:ext cx="8891905" cy="3742054"/>
          </a:xfrm>
          <a:prstGeom prst="rect">
            <a:avLst/>
          </a:prstGeom>
        </p:spPr>
        <p:txBody>
          <a:bodyPr vert="horz" wrap="square" lIns="0" tIns="63500" rIns="0" bIns="0" rtlCol="0">
            <a:spAutoFit/>
          </a:bodyPr>
          <a:lstStyle/>
          <a:p>
            <a:pPr marL="12700">
              <a:lnSpc>
                <a:spcPct val="100000"/>
              </a:lnSpc>
              <a:spcBef>
                <a:spcPts val="500"/>
              </a:spcBef>
            </a:pPr>
            <a:r>
              <a:rPr sz="2400" b="1" spc="-10" dirty="0">
                <a:solidFill>
                  <a:srgbClr val="E43E31"/>
                </a:solidFill>
                <a:latin typeface="Calibri"/>
                <a:cs typeface="Calibri"/>
              </a:rPr>
              <a:t>Evidence</a:t>
            </a:r>
            <a:endParaRPr sz="2400" dirty="0">
              <a:latin typeface="Calibri"/>
              <a:cs typeface="Calibri"/>
            </a:endParaRPr>
          </a:p>
          <a:p>
            <a:pPr marL="698500" indent="-228600">
              <a:lnSpc>
                <a:spcPct val="100000"/>
              </a:lnSpc>
              <a:spcBef>
                <a:spcPts val="334"/>
              </a:spcBef>
              <a:buFont typeface="Arial"/>
              <a:buChar char="•"/>
              <a:tabLst>
                <a:tab pos="697865" algn="l"/>
                <a:tab pos="698500" algn="l"/>
              </a:tabLst>
            </a:pPr>
            <a:r>
              <a:rPr sz="1850" dirty="0">
                <a:solidFill>
                  <a:srgbClr val="808080"/>
                </a:solidFill>
                <a:latin typeface="Calibri"/>
                <a:cs typeface="Calibri"/>
              </a:rPr>
              <a:t>Large</a:t>
            </a:r>
            <a:r>
              <a:rPr sz="1850" spc="5" dirty="0">
                <a:solidFill>
                  <a:srgbClr val="808080"/>
                </a:solidFill>
                <a:latin typeface="Calibri"/>
                <a:cs typeface="Calibri"/>
              </a:rPr>
              <a:t> </a:t>
            </a:r>
            <a:r>
              <a:rPr sz="1850" dirty="0">
                <a:solidFill>
                  <a:srgbClr val="808080"/>
                </a:solidFill>
                <a:latin typeface="Calibri"/>
                <a:cs typeface="Calibri"/>
              </a:rPr>
              <a:t>number</a:t>
            </a:r>
            <a:r>
              <a:rPr sz="1850" spc="-25" dirty="0">
                <a:solidFill>
                  <a:srgbClr val="808080"/>
                </a:solidFill>
                <a:latin typeface="Calibri"/>
                <a:cs typeface="Calibri"/>
              </a:rPr>
              <a:t> </a:t>
            </a:r>
            <a:r>
              <a:rPr sz="1850" dirty="0">
                <a:solidFill>
                  <a:srgbClr val="808080"/>
                </a:solidFill>
                <a:latin typeface="Calibri"/>
                <a:cs typeface="Calibri"/>
              </a:rPr>
              <a:t>of</a:t>
            </a:r>
            <a:r>
              <a:rPr sz="1850" spc="35" dirty="0">
                <a:solidFill>
                  <a:srgbClr val="808080"/>
                </a:solidFill>
                <a:latin typeface="Calibri"/>
                <a:cs typeface="Calibri"/>
              </a:rPr>
              <a:t> </a:t>
            </a:r>
            <a:r>
              <a:rPr sz="1850" spc="-10" dirty="0">
                <a:solidFill>
                  <a:srgbClr val="808080"/>
                </a:solidFill>
                <a:latin typeface="Calibri"/>
                <a:cs typeface="Calibri"/>
              </a:rPr>
              <a:t>citations</a:t>
            </a:r>
            <a:endParaRPr sz="1850" dirty="0">
              <a:latin typeface="Calibri"/>
              <a:cs typeface="Calibri"/>
            </a:endParaRPr>
          </a:p>
          <a:p>
            <a:pPr marL="698500" indent="-228600">
              <a:lnSpc>
                <a:spcPct val="100000"/>
              </a:lnSpc>
              <a:spcBef>
                <a:spcPts val="285"/>
              </a:spcBef>
              <a:buFont typeface="Arial"/>
              <a:buChar char="•"/>
              <a:tabLst>
                <a:tab pos="697865" algn="l"/>
                <a:tab pos="698500" algn="l"/>
              </a:tabLst>
            </a:pPr>
            <a:r>
              <a:rPr sz="1850" dirty="0">
                <a:solidFill>
                  <a:srgbClr val="808080"/>
                </a:solidFill>
                <a:latin typeface="Calibri"/>
                <a:cs typeface="Calibri"/>
              </a:rPr>
              <a:t>Incomplete</a:t>
            </a:r>
            <a:r>
              <a:rPr sz="1850" spc="-20" dirty="0">
                <a:solidFill>
                  <a:srgbClr val="808080"/>
                </a:solidFill>
                <a:latin typeface="Calibri"/>
                <a:cs typeface="Calibri"/>
              </a:rPr>
              <a:t> </a:t>
            </a:r>
            <a:r>
              <a:rPr sz="1850" spc="-10" dirty="0">
                <a:solidFill>
                  <a:srgbClr val="808080"/>
                </a:solidFill>
                <a:latin typeface="Calibri"/>
                <a:cs typeface="Calibri"/>
              </a:rPr>
              <a:t>reporting</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Risk</a:t>
            </a:r>
            <a:r>
              <a:rPr sz="1850" spc="-10" dirty="0">
                <a:solidFill>
                  <a:srgbClr val="808080"/>
                </a:solidFill>
                <a:latin typeface="Calibri"/>
                <a:cs typeface="Calibri"/>
              </a:rPr>
              <a:t> </a:t>
            </a:r>
            <a:r>
              <a:rPr sz="1850" dirty="0">
                <a:solidFill>
                  <a:srgbClr val="808080"/>
                </a:solidFill>
                <a:latin typeface="Calibri"/>
                <a:cs typeface="Calibri"/>
              </a:rPr>
              <a:t>of</a:t>
            </a:r>
            <a:r>
              <a:rPr sz="1850" spc="35" dirty="0">
                <a:solidFill>
                  <a:srgbClr val="808080"/>
                </a:solidFill>
                <a:latin typeface="Calibri"/>
                <a:cs typeface="Calibri"/>
              </a:rPr>
              <a:t> </a:t>
            </a:r>
            <a:r>
              <a:rPr sz="1850" spc="-20" dirty="0">
                <a:solidFill>
                  <a:srgbClr val="808080"/>
                </a:solidFill>
                <a:latin typeface="Calibri"/>
                <a:cs typeface="Calibri"/>
              </a:rPr>
              <a:t>bias</a:t>
            </a:r>
            <a:endParaRPr sz="1850" dirty="0">
              <a:latin typeface="Calibri"/>
              <a:cs typeface="Calibri"/>
            </a:endParaRPr>
          </a:p>
          <a:p>
            <a:pPr marL="698500" indent="-228600">
              <a:lnSpc>
                <a:spcPct val="100000"/>
              </a:lnSpc>
              <a:spcBef>
                <a:spcPts val="290"/>
              </a:spcBef>
              <a:buFont typeface="Arial"/>
              <a:buChar char="•"/>
              <a:tabLst>
                <a:tab pos="697865" algn="l"/>
                <a:tab pos="698500" algn="l"/>
              </a:tabLst>
            </a:pPr>
            <a:r>
              <a:rPr sz="1850" spc="-10" dirty="0">
                <a:solidFill>
                  <a:srgbClr val="808080"/>
                </a:solidFill>
                <a:latin typeface="Calibri"/>
                <a:cs typeface="Calibri"/>
              </a:rPr>
              <a:t>Imprecision</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Evolving</a:t>
            </a:r>
            <a:r>
              <a:rPr sz="1850" spc="-20" dirty="0">
                <a:solidFill>
                  <a:srgbClr val="808080"/>
                </a:solidFill>
                <a:latin typeface="Calibri"/>
                <a:cs typeface="Calibri"/>
              </a:rPr>
              <a:t> </a:t>
            </a:r>
            <a:r>
              <a:rPr sz="1850" dirty="0">
                <a:solidFill>
                  <a:srgbClr val="808080"/>
                </a:solidFill>
                <a:latin typeface="Calibri"/>
                <a:cs typeface="Calibri"/>
              </a:rPr>
              <a:t>field</a:t>
            </a:r>
            <a:r>
              <a:rPr sz="1850" spc="-10" dirty="0">
                <a:solidFill>
                  <a:srgbClr val="808080"/>
                </a:solidFill>
                <a:latin typeface="Calibri"/>
                <a:cs typeface="Calibri"/>
              </a:rPr>
              <a:t> </a:t>
            </a:r>
            <a:r>
              <a:rPr sz="1850" dirty="0">
                <a:solidFill>
                  <a:srgbClr val="808080"/>
                </a:solidFill>
                <a:latin typeface="Calibri"/>
                <a:cs typeface="Calibri"/>
              </a:rPr>
              <a:t>in Living</a:t>
            </a:r>
            <a:r>
              <a:rPr sz="1850" spc="-15" dirty="0">
                <a:solidFill>
                  <a:srgbClr val="808080"/>
                </a:solidFill>
                <a:latin typeface="Calibri"/>
                <a:cs typeface="Calibri"/>
              </a:rPr>
              <a:t> </a:t>
            </a:r>
            <a:r>
              <a:rPr sz="1850" spc="-20" dirty="0">
                <a:solidFill>
                  <a:srgbClr val="808080"/>
                </a:solidFill>
                <a:latin typeface="Calibri"/>
                <a:cs typeface="Calibri"/>
              </a:rPr>
              <a:t>phase</a:t>
            </a:r>
            <a:endParaRPr sz="1850" dirty="0">
              <a:latin typeface="Calibri"/>
              <a:cs typeface="Calibri"/>
            </a:endParaRPr>
          </a:p>
          <a:p>
            <a:pPr marL="12700">
              <a:lnSpc>
                <a:spcPct val="100000"/>
              </a:lnSpc>
              <a:spcBef>
                <a:spcPts val="755"/>
              </a:spcBef>
            </a:pPr>
            <a:r>
              <a:rPr sz="2100" b="1" dirty="0">
                <a:solidFill>
                  <a:srgbClr val="E43E31"/>
                </a:solidFill>
                <a:latin typeface="Calibri"/>
                <a:cs typeface="Calibri"/>
              </a:rPr>
              <a:t>Recommendation</a:t>
            </a:r>
            <a:r>
              <a:rPr sz="2100" b="1" spc="40" dirty="0">
                <a:solidFill>
                  <a:srgbClr val="E43E31"/>
                </a:solidFill>
                <a:latin typeface="Calibri"/>
                <a:cs typeface="Calibri"/>
              </a:rPr>
              <a:t> </a:t>
            </a:r>
            <a:r>
              <a:rPr sz="2100" b="1" dirty="0">
                <a:solidFill>
                  <a:srgbClr val="E43E31"/>
                </a:solidFill>
                <a:latin typeface="Calibri"/>
                <a:cs typeface="Calibri"/>
              </a:rPr>
              <a:t>formulation</a:t>
            </a:r>
            <a:r>
              <a:rPr sz="2100" b="1" spc="70" dirty="0">
                <a:solidFill>
                  <a:srgbClr val="E43E31"/>
                </a:solidFill>
                <a:latin typeface="Calibri"/>
                <a:cs typeface="Calibri"/>
              </a:rPr>
              <a:t> </a:t>
            </a:r>
            <a:r>
              <a:rPr sz="2100" b="1" spc="-10" dirty="0">
                <a:solidFill>
                  <a:srgbClr val="E43E31"/>
                </a:solidFill>
                <a:latin typeface="Calibri"/>
                <a:cs typeface="Calibri"/>
              </a:rPr>
              <a:t>process</a:t>
            </a:r>
            <a:endParaRPr sz="2100" dirty="0">
              <a:latin typeface="Calibri"/>
              <a:cs typeface="Calibri"/>
            </a:endParaRPr>
          </a:p>
          <a:p>
            <a:pPr marL="698500" indent="-228600">
              <a:lnSpc>
                <a:spcPct val="100000"/>
              </a:lnSpc>
              <a:spcBef>
                <a:spcPts val="325"/>
              </a:spcBef>
              <a:buFont typeface="Arial"/>
              <a:buChar char="•"/>
              <a:tabLst>
                <a:tab pos="697865" algn="l"/>
                <a:tab pos="698500" algn="l"/>
              </a:tabLst>
            </a:pPr>
            <a:r>
              <a:rPr sz="1850" dirty="0">
                <a:solidFill>
                  <a:srgbClr val="808080"/>
                </a:solidFill>
                <a:latin typeface="Calibri"/>
                <a:cs typeface="Calibri"/>
              </a:rPr>
              <a:t>Very</a:t>
            </a:r>
            <a:r>
              <a:rPr sz="1850" spc="-25" dirty="0">
                <a:solidFill>
                  <a:srgbClr val="808080"/>
                </a:solidFill>
                <a:latin typeface="Calibri"/>
                <a:cs typeface="Calibri"/>
              </a:rPr>
              <a:t> </a:t>
            </a:r>
            <a:r>
              <a:rPr sz="1850" dirty="0">
                <a:solidFill>
                  <a:srgbClr val="808080"/>
                </a:solidFill>
                <a:latin typeface="Calibri"/>
                <a:cs typeface="Calibri"/>
              </a:rPr>
              <a:t>low</a:t>
            </a:r>
            <a:r>
              <a:rPr sz="1850" spc="-5" dirty="0">
                <a:solidFill>
                  <a:srgbClr val="808080"/>
                </a:solidFill>
                <a:latin typeface="Calibri"/>
                <a:cs typeface="Calibri"/>
              </a:rPr>
              <a:t> </a:t>
            </a:r>
            <a:r>
              <a:rPr sz="1850" dirty="0">
                <a:solidFill>
                  <a:srgbClr val="808080"/>
                </a:solidFill>
                <a:latin typeface="Calibri"/>
                <a:cs typeface="Calibri"/>
              </a:rPr>
              <a:t>certainty</a:t>
            </a:r>
            <a:r>
              <a:rPr sz="1850" spc="-35" dirty="0">
                <a:solidFill>
                  <a:srgbClr val="808080"/>
                </a:solidFill>
                <a:latin typeface="Calibri"/>
                <a:cs typeface="Calibri"/>
              </a:rPr>
              <a:t> </a:t>
            </a:r>
            <a:r>
              <a:rPr sz="1850" spc="-10" dirty="0">
                <a:solidFill>
                  <a:srgbClr val="808080"/>
                </a:solidFill>
                <a:latin typeface="Calibri"/>
                <a:cs typeface="Calibri"/>
              </a:rPr>
              <a:t>evidence</a:t>
            </a:r>
            <a:endParaRPr sz="1850" dirty="0">
              <a:latin typeface="Calibri"/>
              <a:cs typeface="Calibri"/>
            </a:endParaRPr>
          </a:p>
          <a:p>
            <a:pPr marL="698500" indent="-228600">
              <a:lnSpc>
                <a:spcPct val="100000"/>
              </a:lnSpc>
              <a:spcBef>
                <a:spcPts val="285"/>
              </a:spcBef>
              <a:buFont typeface="Arial"/>
              <a:buChar char="•"/>
              <a:tabLst>
                <a:tab pos="697865" algn="l"/>
                <a:tab pos="698500" algn="l"/>
              </a:tabLst>
            </a:pPr>
            <a:r>
              <a:rPr sz="1850" dirty="0">
                <a:solidFill>
                  <a:srgbClr val="808080"/>
                </a:solidFill>
                <a:latin typeface="Calibri"/>
                <a:cs typeface="Calibri"/>
              </a:rPr>
              <a:t>Not</a:t>
            </a:r>
            <a:r>
              <a:rPr sz="1850" spc="20" dirty="0">
                <a:solidFill>
                  <a:srgbClr val="808080"/>
                </a:solidFill>
                <a:latin typeface="Calibri"/>
                <a:cs typeface="Calibri"/>
              </a:rPr>
              <a:t> </a:t>
            </a:r>
            <a:r>
              <a:rPr sz="1850" dirty="0">
                <a:solidFill>
                  <a:srgbClr val="808080"/>
                </a:solidFill>
                <a:latin typeface="Calibri"/>
                <a:cs typeface="Calibri"/>
              </a:rPr>
              <a:t>relying</a:t>
            </a:r>
            <a:r>
              <a:rPr sz="1850" spc="-15" dirty="0">
                <a:solidFill>
                  <a:srgbClr val="808080"/>
                </a:solidFill>
                <a:latin typeface="Calibri"/>
                <a:cs typeface="Calibri"/>
              </a:rPr>
              <a:t> </a:t>
            </a:r>
            <a:r>
              <a:rPr sz="1850" dirty="0">
                <a:solidFill>
                  <a:srgbClr val="808080"/>
                </a:solidFill>
                <a:latin typeface="Calibri"/>
                <a:cs typeface="Calibri"/>
              </a:rPr>
              <a:t>on</a:t>
            </a:r>
            <a:r>
              <a:rPr sz="1850" spc="30" dirty="0">
                <a:solidFill>
                  <a:srgbClr val="808080"/>
                </a:solidFill>
                <a:latin typeface="Calibri"/>
                <a:cs typeface="Calibri"/>
              </a:rPr>
              <a:t> </a:t>
            </a:r>
            <a:r>
              <a:rPr sz="1850" dirty="0">
                <a:solidFill>
                  <a:srgbClr val="808080"/>
                </a:solidFill>
                <a:latin typeface="Calibri"/>
                <a:cs typeface="Calibri"/>
              </a:rPr>
              <a:t>non-COVID-19</a:t>
            </a:r>
            <a:r>
              <a:rPr sz="1850" spc="30" dirty="0">
                <a:solidFill>
                  <a:srgbClr val="808080"/>
                </a:solidFill>
                <a:latin typeface="Calibri"/>
                <a:cs typeface="Calibri"/>
              </a:rPr>
              <a:t> </a:t>
            </a:r>
            <a:r>
              <a:rPr sz="1850" spc="-10" dirty="0">
                <a:solidFill>
                  <a:srgbClr val="808080"/>
                </a:solidFill>
                <a:latin typeface="Calibri"/>
                <a:cs typeface="Calibri"/>
              </a:rPr>
              <a:t>evidence</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Criteria</a:t>
            </a:r>
            <a:r>
              <a:rPr sz="1850" spc="5" dirty="0">
                <a:solidFill>
                  <a:srgbClr val="808080"/>
                </a:solidFill>
                <a:latin typeface="Calibri"/>
                <a:cs typeface="Calibri"/>
              </a:rPr>
              <a:t> </a:t>
            </a:r>
            <a:r>
              <a:rPr sz="1850" dirty="0">
                <a:solidFill>
                  <a:srgbClr val="808080"/>
                </a:solidFill>
                <a:latin typeface="Calibri"/>
                <a:cs typeface="Calibri"/>
              </a:rPr>
              <a:t>to</a:t>
            </a:r>
            <a:r>
              <a:rPr sz="1850" spc="30" dirty="0">
                <a:solidFill>
                  <a:srgbClr val="808080"/>
                </a:solidFill>
                <a:latin typeface="Calibri"/>
                <a:cs typeface="Calibri"/>
              </a:rPr>
              <a:t> </a:t>
            </a:r>
            <a:r>
              <a:rPr sz="1850" dirty="0">
                <a:solidFill>
                  <a:srgbClr val="808080"/>
                </a:solidFill>
                <a:latin typeface="Calibri"/>
                <a:cs typeface="Calibri"/>
              </a:rPr>
              <a:t>reconsider</a:t>
            </a:r>
            <a:r>
              <a:rPr sz="1850" spc="-15" dirty="0">
                <a:solidFill>
                  <a:srgbClr val="808080"/>
                </a:solidFill>
                <a:latin typeface="Calibri"/>
                <a:cs typeface="Calibri"/>
              </a:rPr>
              <a:t> </a:t>
            </a:r>
            <a:r>
              <a:rPr sz="1850" dirty="0">
                <a:solidFill>
                  <a:srgbClr val="808080"/>
                </a:solidFill>
                <a:latin typeface="Calibri"/>
                <a:cs typeface="Calibri"/>
              </a:rPr>
              <a:t>recommendations</a:t>
            </a:r>
            <a:r>
              <a:rPr sz="1850" spc="-15" dirty="0">
                <a:solidFill>
                  <a:srgbClr val="808080"/>
                </a:solidFill>
                <a:latin typeface="Calibri"/>
                <a:cs typeface="Calibri"/>
              </a:rPr>
              <a:t> </a:t>
            </a:r>
            <a:r>
              <a:rPr sz="1850" dirty="0">
                <a:solidFill>
                  <a:srgbClr val="808080"/>
                </a:solidFill>
                <a:latin typeface="Calibri"/>
                <a:cs typeface="Calibri"/>
              </a:rPr>
              <a:t>with</a:t>
            </a:r>
            <a:r>
              <a:rPr sz="1850" spc="5" dirty="0">
                <a:solidFill>
                  <a:srgbClr val="808080"/>
                </a:solidFill>
                <a:latin typeface="Calibri"/>
                <a:cs typeface="Calibri"/>
              </a:rPr>
              <a:t> </a:t>
            </a:r>
            <a:r>
              <a:rPr sz="1850" dirty="0">
                <a:solidFill>
                  <a:srgbClr val="808080"/>
                </a:solidFill>
                <a:latin typeface="Calibri"/>
                <a:cs typeface="Calibri"/>
              </a:rPr>
              <a:t>important</a:t>
            </a:r>
            <a:r>
              <a:rPr sz="1850" spc="-20" dirty="0">
                <a:solidFill>
                  <a:srgbClr val="808080"/>
                </a:solidFill>
                <a:latin typeface="Calibri"/>
                <a:cs typeface="Calibri"/>
              </a:rPr>
              <a:t> </a:t>
            </a:r>
            <a:r>
              <a:rPr sz="1850" dirty="0">
                <a:solidFill>
                  <a:srgbClr val="808080"/>
                </a:solidFill>
                <a:latin typeface="Calibri"/>
                <a:cs typeface="Calibri"/>
              </a:rPr>
              <a:t>new</a:t>
            </a:r>
            <a:r>
              <a:rPr sz="1850" spc="10" dirty="0">
                <a:solidFill>
                  <a:srgbClr val="808080"/>
                </a:solidFill>
                <a:latin typeface="Calibri"/>
                <a:cs typeface="Calibri"/>
              </a:rPr>
              <a:t> </a:t>
            </a:r>
            <a:r>
              <a:rPr sz="1850" dirty="0">
                <a:solidFill>
                  <a:srgbClr val="808080"/>
                </a:solidFill>
                <a:latin typeface="Calibri"/>
                <a:cs typeface="Calibri"/>
              </a:rPr>
              <a:t>evidence</a:t>
            </a:r>
            <a:r>
              <a:rPr sz="1850" spc="-30" dirty="0">
                <a:solidFill>
                  <a:srgbClr val="808080"/>
                </a:solidFill>
                <a:latin typeface="Calibri"/>
                <a:cs typeface="Calibri"/>
              </a:rPr>
              <a:t> </a:t>
            </a:r>
            <a:r>
              <a:rPr sz="1850" dirty="0">
                <a:solidFill>
                  <a:srgbClr val="808080"/>
                </a:solidFill>
                <a:latin typeface="Calibri"/>
                <a:cs typeface="Calibri"/>
              </a:rPr>
              <a:t>in</a:t>
            </a:r>
            <a:r>
              <a:rPr sz="1850" spc="10" dirty="0">
                <a:solidFill>
                  <a:srgbClr val="808080"/>
                </a:solidFill>
                <a:latin typeface="Calibri"/>
                <a:cs typeface="Calibri"/>
              </a:rPr>
              <a:t> </a:t>
            </a:r>
            <a:r>
              <a:rPr sz="1850" dirty="0">
                <a:solidFill>
                  <a:srgbClr val="808080"/>
                </a:solidFill>
                <a:latin typeface="Calibri"/>
                <a:cs typeface="Calibri"/>
              </a:rPr>
              <a:t>Living</a:t>
            </a:r>
            <a:r>
              <a:rPr sz="1850" spc="-15" dirty="0">
                <a:solidFill>
                  <a:srgbClr val="808080"/>
                </a:solidFill>
                <a:latin typeface="Calibri"/>
                <a:cs typeface="Calibri"/>
              </a:rPr>
              <a:t> </a:t>
            </a:r>
            <a:r>
              <a:rPr sz="1850" spc="-10" dirty="0">
                <a:solidFill>
                  <a:srgbClr val="808080"/>
                </a:solidFill>
                <a:latin typeface="Calibri"/>
                <a:cs typeface="Calibri"/>
              </a:rPr>
              <a:t>phase</a:t>
            </a:r>
            <a:endParaRPr sz="1850" dirty="0">
              <a:latin typeface="Calibri"/>
              <a:cs typeface="Calibri"/>
            </a:endParaRPr>
          </a:p>
          <a:p>
            <a:pPr marL="698500" indent="-228600">
              <a:lnSpc>
                <a:spcPct val="100000"/>
              </a:lnSpc>
              <a:spcBef>
                <a:spcPts val="300"/>
              </a:spcBef>
              <a:buFont typeface="Arial"/>
              <a:buChar char="•"/>
              <a:tabLst>
                <a:tab pos="697865" algn="l"/>
                <a:tab pos="698500" algn="l"/>
              </a:tabLst>
            </a:pPr>
            <a:r>
              <a:rPr sz="1850" dirty="0">
                <a:solidFill>
                  <a:srgbClr val="808080"/>
                </a:solidFill>
                <a:latin typeface="Calibri"/>
                <a:cs typeface="Calibri"/>
              </a:rPr>
              <a:t>Provide</a:t>
            </a:r>
            <a:r>
              <a:rPr sz="1850" spc="-20" dirty="0">
                <a:solidFill>
                  <a:srgbClr val="808080"/>
                </a:solidFill>
                <a:latin typeface="Calibri"/>
                <a:cs typeface="Calibri"/>
              </a:rPr>
              <a:t> </a:t>
            </a:r>
            <a:r>
              <a:rPr sz="1850" dirty="0">
                <a:solidFill>
                  <a:srgbClr val="808080"/>
                </a:solidFill>
                <a:latin typeface="Calibri"/>
                <a:cs typeface="Calibri"/>
              </a:rPr>
              <a:t>timely</a:t>
            </a:r>
            <a:r>
              <a:rPr sz="1850" spc="-5" dirty="0">
                <a:solidFill>
                  <a:srgbClr val="808080"/>
                </a:solidFill>
                <a:latin typeface="Calibri"/>
                <a:cs typeface="Calibri"/>
              </a:rPr>
              <a:t> </a:t>
            </a:r>
            <a:r>
              <a:rPr sz="1850" dirty="0">
                <a:solidFill>
                  <a:srgbClr val="808080"/>
                </a:solidFill>
                <a:latin typeface="Calibri"/>
                <a:cs typeface="Calibri"/>
              </a:rPr>
              <a:t>and</a:t>
            </a:r>
            <a:r>
              <a:rPr sz="1850" spc="5" dirty="0">
                <a:solidFill>
                  <a:srgbClr val="808080"/>
                </a:solidFill>
                <a:latin typeface="Calibri"/>
                <a:cs typeface="Calibri"/>
              </a:rPr>
              <a:t> </a:t>
            </a:r>
            <a:r>
              <a:rPr sz="1850" dirty="0">
                <a:solidFill>
                  <a:srgbClr val="808080"/>
                </a:solidFill>
                <a:latin typeface="Calibri"/>
                <a:cs typeface="Calibri"/>
              </a:rPr>
              <a:t>stable</a:t>
            </a:r>
            <a:r>
              <a:rPr sz="1850" spc="-5" dirty="0">
                <a:solidFill>
                  <a:srgbClr val="808080"/>
                </a:solidFill>
                <a:latin typeface="Calibri"/>
                <a:cs typeface="Calibri"/>
              </a:rPr>
              <a:t> </a:t>
            </a:r>
            <a:r>
              <a:rPr sz="1850" spc="-10" dirty="0">
                <a:solidFill>
                  <a:srgbClr val="808080"/>
                </a:solidFill>
                <a:latin typeface="Calibri"/>
                <a:cs typeface="Calibri"/>
              </a:rPr>
              <a:t>guidance</a:t>
            </a:r>
            <a:endParaRPr sz="185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4EF402E-A4A4-4C36-8803-AB14D5A1EC08}"/>
              </a:ext>
            </a:extLst>
          </p:cNvPr>
          <p:cNvSpPr txBox="1"/>
          <p:nvPr/>
        </p:nvSpPr>
        <p:spPr>
          <a:xfrm>
            <a:off x="7292287" y="1792725"/>
            <a:ext cx="4350487" cy="584775"/>
          </a:xfrm>
          <a:prstGeom prst="rect">
            <a:avLst/>
          </a:prstGeom>
          <a:noFill/>
        </p:spPr>
        <p:txBody>
          <a:bodyPr wrap="square">
            <a:spAutoFit/>
          </a:bodyPr>
          <a:lstStyle/>
          <a:p>
            <a:pPr algn="ctr"/>
            <a:r>
              <a:rPr lang="en-US" sz="3200" b="1" dirty="0">
                <a:solidFill>
                  <a:schemeClr val="bg1"/>
                </a:solidFill>
                <a:latin typeface="Segoe UI" panose="020B0502040204020203" pitchFamily="34" charset="0"/>
                <a:cs typeface="Segoe UI" panose="020B0502040204020203" pitchFamily="34" charset="0"/>
              </a:rPr>
              <a:t>ASH Guidelines Chair</a:t>
            </a:r>
            <a:endParaRPr lang="en-US" sz="3200" b="1" dirty="0">
              <a:latin typeface="Segoe UI" panose="020B0502040204020203" pitchFamily="34" charset="0"/>
              <a:cs typeface="Segoe UI" panose="020B0502040204020203" pitchFamily="34" charset="0"/>
            </a:endParaRPr>
          </a:p>
        </p:txBody>
      </p:sp>
      <p:sp>
        <p:nvSpPr>
          <p:cNvPr id="5" name="Title 4">
            <a:extLst>
              <a:ext uri="{FF2B5EF4-FFF2-40B4-BE49-F238E27FC236}">
                <a16:creationId xmlns:a16="http://schemas.microsoft.com/office/drawing/2014/main" id="{94B82D98-F520-2854-8BD0-6E96ECEF51D7}"/>
              </a:ext>
            </a:extLst>
          </p:cNvPr>
          <p:cNvSpPr>
            <a:spLocks noGrp="1"/>
          </p:cNvSpPr>
          <p:nvPr>
            <p:ph type="title"/>
          </p:nvPr>
        </p:nvSpPr>
        <p:spPr/>
        <p:txBody>
          <a:bodyPr/>
          <a:lstStyle/>
          <a:p>
            <a:r>
              <a:rPr lang="en-CA" dirty="0"/>
              <a:t>COVID-19 Thrombosis Challenges</a:t>
            </a:r>
          </a:p>
        </p:txBody>
      </p:sp>
      <p:grpSp>
        <p:nvGrpSpPr>
          <p:cNvPr id="7" name="Group 6">
            <a:extLst>
              <a:ext uri="{FF2B5EF4-FFF2-40B4-BE49-F238E27FC236}">
                <a16:creationId xmlns:a16="http://schemas.microsoft.com/office/drawing/2014/main" id="{C2F4506A-E92C-6304-9BF1-8203569E1547}"/>
              </a:ext>
            </a:extLst>
          </p:cNvPr>
          <p:cNvGrpSpPr/>
          <p:nvPr/>
        </p:nvGrpSpPr>
        <p:grpSpPr>
          <a:xfrm>
            <a:off x="2362200" y="2164167"/>
            <a:ext cx="7333125" cy="3978303"/>
            <a:chOff x="1112725" y="2164167"/>
            <a:chExt cx="7333125" cy="3978303"/>
          </a:xfrm>
        </p:grpSpPr>
        <p:sp>
          <p:nvSpPr>
            <p:cNvPr id="8" name="Freeform 7">
              <a:extLst>
                <a:ext uri="{FF2B5EF4-FFF2-40B4-BE49-F238E27FC236}">
                  <a16:creationId xmlns:a16="http://schemas.microsoft.com/office/drawing/2014/main" id="{94945511-4334-2E6D-D989-81E3A8E52CB7}"/>
                </a:ext>
              </a:extLst>
            </p:cNvPr>
            <p:cNvSpPr/>
            <p:nvPr/>
          </p:nvSpPr>
          <p:spPr>
            <a:xfrm>
              <a:off x="1566260" y="2164167"/>
              <a:ext cx="6879590" cy="1136659"/>
            </a:xfrm>
            <a:custGeom>
              <a:avLst/>
              <a:gdLst>
                <a:gd name="connsiteX0" fmla="*/ 0 w 9222486"/>
                <a:gd name="connsiteY0" fmla="*/ 0 h 1136657"/>
                <a:gd name="connsiteX1" fmla="*/ 8654158 w 9222486"/>
                <a:gd name="connsiteY1" fmla="*/ 0 h 1136657"/>
                <a:gd name="connsiteX2" fmla="*/ 9222486 w 9222486"/>
                <a:gd name="connsiteY2" fmla="*/ 568329 h 1136657"/>
                <a:gd name="connsiteX3" fmla="*/ 8654158 w 9222486"/>
                <a:gd name="connsiteY3" fmla="*/ 1136657 h 1136657"/>
                <a:gd name="connsiteX4" fmla="*/ 0 w 9222486"/>
                <a:gd name="connsiteY4" fmla="*/ 1136657 h 1136657"/>
                <a:gd name="connsiteX5" fmla="*/ 0 w 9222486"/>
                <a:gd name="connsiteY5" fmla="*/ 0 h 11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486" h="1136657">
                  <a:moveTo>
                    <a:pt x="9222486" y="1136656"/>
                  </a:moveTo>
                  <a:lnTo>
                    <a:pt x="568328" y="1136656"/>
                  </a:lnTo>
                  <a:lnTo>
                    <a:pt x="0" y="568328"/>
                  </a:lnTo>
                  <a:lnTo>
                    <a:pt x="568328" y="1"/>
                  </a:lnTo>
                  <a:lnTo>
                    <a:pt x="9222486" y="1"/>
                  </a:lnTo>
                  <a:lnTo>
                    <a:pt x="9222486" y="1136656"/>
                  </a:lnTo>
                  <a:close/>
                </a:path>
              </a:pathLst>
            </a:custGeom>
            <a:solidFill>
              <a:srgbClr val="BDE0E4"/>
            </a:solidFill>
          </p:spPr>
          <p:style>
            <a:lnRef idx="2">
              <a:schemeClr val="lt1">
                <a:hueOff val="0"/>
                <a:satOff val="0"/>
                <a:lumOff val="0"/>
                <a:alphaOff val="0"/>
              </a:schemeClr>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785398" tIns="106681" rIns="199136" bIns="106681" numCol="1" spcCol="1270" anchor="ctr" anchorCtr="0">
              <a:noAutofit/>
            </a:bodyPr>
            <a:lstStyle/>
            <a:p>
              <a:pPr marL="0" lvl="0" indent="0" algn="ctr" defTabSz="1244600">
                <a:lnSpc>
                  <a:spcPct val="90000"/>
                </a:lnSpc>
                <a:spcBef>
                  <a:spcPct val="0"/>
                </a:spcBef>
                <a:spcAft>
                  <a:spcPct val="35000"/>
                </a:spcAft>
                <a:buNone/>
              </a:pPr>
              <a:r>
                <a:rPr lang="en-CA" sz="2000" kern="1200" dirty="0">
                  <a:solidFill>
                    <a:schemeClr val="tx1">
                      <a:lumMod val="50000"/>
                      <a:lumOff val="50000"/>
                    </a:schemeClr>
                  </a:solidFill>
                </a:rPr>
                <a:t>Defining COVID-19 hypercoagulability</a:t>
              </a:r>
            </a:p>
          </p:txBody>
        </p:sp>
        <p:sp>
          <p:nvSpPr>
            <p:cNvPr id="9" name="Oval 8">
              <a:extLst>
                <a:ext uri="{FF2B5EF4-FFF2-40B4-BE49-F238E27FC236}">
                  <a16:creationId xmlns:a16="http://schemas.microsoft.com/office/drawing/2014/main" id="{757BB0B5-F3E0-95E5-E6DA-551B0C9F57A4}"/>
                </a:ext>
              </a:extLst>
            </p:cNvPr>
            <p:cNvSpPr/>
            <p:nvPr/>
          </p:nvSpPr>
          <p:spPr>
            <a:xfrm>
              <a:off x="1112725" y="2286000"/>
              <a:ext cx="907069" cy="907069"/>
            </a:xfrm>
            <a:prstGeom prst="ellipse">
              <a:avLst/>
            </a:prstGeom>
            <a:solidFill>
              <a:srgbClr val="88A1A4"/>
            </a:solidFill>
            <a:ln>
              <a:noFill/>
            </a:ln>
          </p:spPr>
          <p:style>
            <a:lnRef idx="2">
              <a:scrgbClr r="0" g="0" b="0"/>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Freeform 9">
              <a:extLst>
                <a:ext uri="{FF2B5EF4-FFF2-40B4-BE49-F238E27FC236}">
                  <a16:creationId xmlns:a16="http://schemas.microsoft.com/office/drawing/2014/main" id="{2ACEA9DD-312E-81A5-47D1-C66BBA017080}"/>
                </a:ext>
              </a:extLst>
            </p:cNvPr>
            <p:cNvSpPr/>
            <p:nvPr/>
          </p:nvSpPr>
          <p:spPr>
            <a:xfrm>
              <a:off x="1566260" y="3584989"/>
              <a:ext cx="6879590" cy="1136659"/>
            </a:xfrm>
            <a:custGeom>
              <a:avLst/>
              <a:gdLst>
                <a:gd name="connsiteX0" fmla="*/ 0 w 9222486"/>
                <a:gd name="connsiteY0" fmla="*/ 0 h 1136657"/>
                <a:gd name="connsiteX1" fmla="*/ 8654158 w 9222486"/>
                <a:gd name="connsiteY1" fmla="*/ 0 h 1136657"/>
                <a:gd name="connsiteX2" fmla="*/ 9222486 w 9222486"/>
                <a:gd name="connsiteY2" fmla="*/ 568329 h 1136657"/>
                <a:gd name="connsiteX3" fmla="*/ 8654158 w 9222486"/>
                <a:gd name="connsiteY3" fmla="*/ 1136657 h 1136657"/>
                <a:gd name="connsiteX4" fmla="*/ 0 w 9222486"/>
                <a:gd name="connsiteY4" fmla="*/ 1136657 h 1136657"/>
                <a:gd name="connsiteX5" fmla="*/ 0 w 9222486"/>
                <a:gd name="connsiteY5" fmla="*/ 0 h 11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486" h="1136657">
                  <a:moveTo>
                    <a:pt x="9222486" y="1136656"/>
                  </a:moveTo>
                  <a:lnTo>
                    <a:pt x="568328" y="1136656"/>
                  </a:lnTo>
                  <a:lnTo>
                    <a:pt x="0" y="568328"/>
                  </a:lnTo>
                  <a:lnTo>
                    <a:pt x="568328" y="1"/>
                  </a:lnTo>
                  <a:lnTo>
                    <a:pt x="9222486" y="1"/>
                  </a:lnTo>
                  <a:lnTo>
                    <a:pt x="9222486" y="1136656"/>
                  </a:lnTo>
                  <a:close/>
                </a:path>
              </a:pathLst>
            </a:custGeom>
            <a:solidFill>
              <a:srgbClr val="FFD9B0"/>
            </a:solidFill>
          </p:spPr>
          <p:style>
            <a:lnRef idx="2">
              <a:schemeClr val="lt1">
                <a:hueOff val="0"/>
                <a:satOff val="0"/>
                <a:lumOff val="0"/>
                <a:alphaOff val="0"/>
              </a:schemeClr>
            </a:lnRef>
            <a:fillRef idx="1">
              <a:scrgbClr r="0" g="0" b="0"/>
            </a:fillRef>
            <a:effectRef idx="0">
              <a:schemeClr val="accent3">
                <a:shade val="80000"/>
                <a:hueOff val="109454"/>
                <a:satOff val="-716"/>
                <a:lumOff val="12277"/>
                <a:alphaOff val="0"/>
              </a:schemeClr>
            </a:effectRef>
            <a:fontRef idx="minor">
              <a:schemeClr val="lt1"/>
            </a:fontRef>
          </p:style>
          <p:txBody>
            <a:bodyPr spcFirstLastPara="0" vert="horz" wrap="square" lIns="785398" tIns="106681" rIns="199136" bIns="106681" numCol="1" spcCol="1270" anchor="ctr" anchorCtr="0">
              <a:noAutofit/>
            </a:bodyPr>
            <a:lstStyle/>
            <a:p>
              <a:pPr marL="0" lvl="0" indent="0" algn="ctr" defTabSz="1244600">
                <a:lnSpc>
                  <a:spcPct val="90000"/>
                </a:lnSpc>
                <a:spcBef>
                  <a:spcPct val="0"/>
                </a:spcBef>
                <a:spcAft>
                  <a:spcPct val="35000"/>
                </a:spcAft>
                <a:buNone/>
              </a:pPr>
              <a:r>
                <a:rPr lang="en-CA" sz="2000" kern="1200" dirty="0">
                  <a:solidFill>
                    <a:schemeClr val="tx1">
                      <a:lumMod val="50000"/>
                      <a:lumOff val="50000"/>
                    </a:schemeClr>
                  </a:solidFill>
                </a:rPr>
                <a:t>Anticoagulation for patients hospitalized for COVID-19</a:t>
              </a:r>
            </a:p>
          </p:txBody>
        </p:sp>
        <p:sp>
          <p:nvSpPr>
            <p:cNvPr id="11" name="Oval 10">
              <a:extLst>
                <a:ext uri="{FF2B5EF4-FFF2-40B4-BE49-F238E27FC236}">
                  <a16:creationId xmlns:a16="http://schemas.microsoft.com/office/drawing/2014/main" id="{9457AF5B-C2E5-6E7F-DDCB-F6E7B7362D0F}"/>
                </a:ext>
              </a:extLst>
            </p:cNvPr>
            <p:cNvSpPr/>
            <p:nvPr/>
          </p:nvSpPr>
          <p:spPr>
            <a:xfrm>
              <a:off x="1112725" y="3706822"/>
              <a:ext cx="907069" cy="907069"/>
            </a:xfrm>
            <a:prstGeom prst="ellipse">
              <a:avLst/>
            </a:prstGeom>
            <a:solidFill>
              <a:srgbClr val="CEAE8E"/>
            </a:solidFill>
            <a:ln>
              <a:noFill/>
            </a:ln>
          </p:spPr>
          <p:style>
            <a:lnRef idx="2">
              <a:scrgbClr r="0" g="0" b="0"/>
            </a:lnRef>
            <a:fillRef idx="1">
              <a:scrgbClr r="0" g="0" b="0"/>
            </a:fillRef>
            <a:effectRef idx="0">
              <a:schemeClr val="accent3">
                <a:tint val="50000"/>
                <a:hueOff val="27080"/>
                <a:satOff val="-1234"/>
                <a:lumOff val="5582"/>
                <a:alphaOff val="0"/>
              </a:schemeClr>
            </a:effectRef>
            <a:fontRef idx="minor">
              <a:schemeClr val="lt1">
                <a:hueOff val="0"/>
                <a:satOff val="0"/>
                <a:lumOff val="0"/>
                <a:alphaOff val="0"/>
              </a:schemeClr>
            </a:fontRef>
          </p:style>
          <p:txBody>
            <a:bodyPr/>
            <a:lstStyle/>
            <a:p>
              <a:endParaRPr lang="en-US"/>
            </a:p>
          </p:txBody>
        </p:sp>
        <p:sp>
          <p:nvSpPr>
            <p:cNvPr id="13" name="Freeform 12">
              <a:extLst>
                <a:ext uri="{FF2B5EF4-FFF2-40B4-BE49-F238E27FC236}">
                  <a16:creationId xmlns:a16="http://schemas.microsoft.com/office/drawing/2014/main" id="{7206672E-A290-A5A6-393B-041A46DF26DE}"/>
                </a:ext>
              </a:extLst>
            </p:cNvPr>
            <p:cNvSpPr/>
            <p:nvPr/>
          </p:nvSpPr>
          <p:spPr>
            <a:xfrm>
              <a:off x="1566260" y="5005811"/>
              <a:ext cx="6879590" cy="1136659"/>
            </a:xfrm>
            <a:custGeom>
              <a:avLst/>
              <a:gdLst>
                <a:gd name="connsiteX0" fmla="*/ 0 w 9222486"/>
                <a:gd name="connsiteY0" fmla="*/ 0 h 1136657"/>
                <a:gd name="connsiteX1" fmla="*/ 8654158 w 9222486"/>
                <a:gd name="connsiteY1" fmla="*/ 0 h 1136657"/>
                <a:gd name="connsiteX2" fmla="*/ 9222486 w 9222486"/>
                <a:gd name="connsiteY2" fmla="*/ 568329 h 1136657"/>
                <a:gd name="connsiteX3" fmla="*/ 8654158 w 9222486"/>
                <a:gd name="connsiteY3" fmla="*/ 1136657 h 1136657"/>
                <a:gd name="connsiteX4" fmla="*/ 0 w 9222486"/>
                <a:gd name="connsiteY4" fmla="*/ 1136657 h 1136657"/>
                <a:gd name="connsiteX5" fmla="*/ 0 w 9222486"/>
                <a:gd name="connsiteY5" fmla="*/ 0 h 11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486" h="1136657">
                  <a:moveTo>
                    <a:pt x="9222486" y="1136656"/>
                  </a:moveTo>
                  <a:lnTo>
                    <a:pt x="568328" y="1136656"/>
                  </a:lnTo>
                  <a:lnTo>
                    <a:pt x="0" y="568328"/>
                  </a:lnTo>
                  <a:lnTo>
                    <a:pt x="568328" y="1"/>
                  </a:lnTo>
                  <a:lnTo>
                    <a:pt x="9222486" y="1"/>
                  </a:lnTo>
                  <a:lnTo>
                    <a:pt x="9222486" y="1136656"/>
                  </a:lnTo>
                  <a:close/>
                </a:path>
              </a:pathLst>
            </a:custGeom>
            <a:solidFill>
              <a:srgbClr val="C8C3D5"/>
            </a:solidFill>
          </p:spPr>
          <p:style>
            <a:lnRef idx="2">
              <a:schemeClr val="lt1">
                <a:hueOff val="0"/>
                <a:satOff val="0"/>
                <a:lumOff val="0"/>
                <a:alphaOff val="0"/>
              </a:schemeClr>
            </a:lnRef>
            <a:fillRef idx="1">
              <a:scrgbClr r="0" g="0" b="0"/>
            </a:fillRef>
            <a:effectRef idx="0">
              <a:schemeClr val="accent3">
                <a:shade val="80000"/>
                <a:hueOff val="218907"/>
                <a:satOff val="-1431"/>
                <a:lumOff val="24554"/>
                <a:alphaOff val="0"/>
              </a:schemeClr>
            </a:effectRef>
            <a:fontRef idx="minor">
              <a:schemeClr val="lt1"/>
            </a:fontRef>
          </p:style>
          <p:txBody>
            <a:bodyPr spcFirstLastPara="0" vert="horz" wrap="square" lIns="785398" tIns="106681" rIns="199136" bIns="106681" numCol="1" spcCol="1270" anchor="ctr" anchorCtr="0">
              <a:noAutofit/>
            </a:bodyPr>
            <a:lstStyle/>
            <a:p>
              <a:pPr marL="0" lvl="0" indent="0" algn="ctr" defTabSz="1244600">
                <a:lnSpc>
                  <a:spcPct val="90000"/>
                </a:lnSpc>
                <a:spcBef>
                  <a:spcPct val="0"/>
                </a:spcBef>
                <a:spcAft>
                  <a:spcPct val="35000"/>
                </a:spcAft>
                <a:buNone/>
              </a:pPr>
              <a:r>
                <a:rPr lang="en-CA" sz="2000" kern="1200" dirty="0"/>
                <a:t>Anticoagulation after hospitalization for COVID-19</a:t>
              </a:r>
            </a:p>
          </p:txBody>
        </p:sp>
        <p:sp>
          <p:nvSpPr>
            <p:cNvPr id="15" name="Oval 14">
              <a:extLst>
                <a:ext uri="{FF2B5EF4-FFF2-40B4-BE49-F238E27FC236}">
                  <a16:creationId xmlns:a16="http://schemas.microsoft.com/office/drawing/2014/main" id="{D208D595-1BBA-FC8F-3B76-A7067A324E69}"/>
                </a:ext>
              </a:extLst>
            </p:cNvPr>
            <p:cNvSpPr/>
            <p:nvPr/>
          </p:nvSpPr>
          <p:spPr>
            <a:xfrm>
              <a:off x="1112725" y="5127644"/>
              <a:ext cx="907069" cy="907069"/>
            </a:xfrm>
            <a:prstGeom prst="ellipse">
              <a:avLst/>
            </a:prstGeom>
            <a:solidFill>
              <a:srgbClr val="9793A1"/>
            </a:solidFill>
            <a:ln>
              <a:noFill/>
            </a:ln>
          </p:spPr>
          <p:style>
            <a:lnRef idx="2">
              <a:scrgbClr r="0" g="0" b="0"/>
            </a:lnRef>
            <a:fillRef idx="1">
              <a:scrgbClr r="0" g="0" b="0"/>
            </a:fillRef>
            <a:effectRef idx="0">
              <a:schemeClr val="accent3">
                <a:tint val="50000"/>
                <a:hueOff val="54161"/>
                <a:satOff val="-2468"/>
                <a:lumOff val="11164"/>
                <a:alphaOff val="0"/>
              </a:schemeClr>
            </a:effectRef>
            <a:fontRef idx="minor">
              <a:schemeClr val="lt1">
                <a:hueOff val="0"/>
                <a:satOff val="0"/>
                <a:lumOff val="0"/>
                <a:alphaOff val="0"/>
              </a:schemeClr>
            </a:fontRef>
          </p:style>
          <p:txBody>
            <a:bodyPr/>
            <a:lstStyle/>
            <a:p>
              <a:endParaRPr lang="en-US" dirty="0"/>
            </a:p>
          </p:txBody>
        </p:sp>
      </p:grpSp>
      <p:sp>
        <p:nvSpPr>
          <p:cNvPr id="25" name="TextBox 24">
            <a:extLst>
              <a:ext uri="{FF2B5EF4-FFF2-40B4-BE49-F238E27FC236}">
                <a16:creationId xmlns:a16="http://schemas.microsoft.com/office/drawing/2014/main" id="{C85FCE60-CD6F-AFDC-07DA-B847E069B5D1}"/>
              </a:ext>
            </a:extLst>
          </p:cNvPr>
          <p:cNvSpPr txBox="1"/>
          <p:nvPr/>
        </p:nvSpPr>
        <p:spPr>
          <a:xfrm>
            <a:off x="2577532" y="2377500"/>
            <a:ext cx="457200" cy="707886"/>
          </a:xfrm>
          <a:prstGeom prst="rect">
            <a:avLst/>
          </a:prstGeom>
          <a:noFill/>
        </p:spPr>
        <p:txBody>
          <a:bodyPr wrap="square" rtlCol="0">
            <a:spAutoFit/>
          </a:bodyPr>
          <a:lstStyle/>
          <a:p>
            <a:r>
              <a:rPr lang="en-US" sz="4000" b="1" dirty="0">
                <a:solidFill>
                  <a:schemeClr val="bg1"/>
                </a:solidFill>
                <a:latin typeface="+mj-lt"/>
              </a:rPr>
              <a:t>1</a:t>
            </a:r>
          </a:p>
        </p:txBody>
      </p:sp>
      <p:sp>
        <p:nvSpPr>
          <p:cNvPr id="26" name="TextBox 25">
            <a:extLst>
              <a:ext uri="{FF2B5EF4-FFF2-40B4-BE49-F238E27FC236}">
                <a16:creationId xmlns:a16="http://schemas.microsoft.com/office/drawing/2014/main" id="{0430FD47-7E6B-1BCA-2813-980B787AA5A3}"/>
              </a:ext>
            </a:extLst>
          </p:cNvPr>
          <p:cNvSpPr txBox="1"/>
          <p:nvPr/>
        </p:nvSpPr>
        <p:spPr>
          <a:xfrm>
            <a:off x="2577532" y="3787915"/>
            <a:ext cx="457200" cy="707886"/>
          </a:xfrm>
          <a:prstGeom prst="rect">
            <a:avLst/>
          </a:prstGeom>
          <a:noFill/>
        </p:spPr>
        <p:txBody>
          <a:bodyPr wrap="square" rtlCol="0">
            <a:spAutoFit/>
          </a:bodyPr>
          <a:lstStyle/>
          <a:p>
            <a:r>
              <a:rPr lang="en-US" sz="4000" b="1" dirty="0">
                <a:solidFill>
                  <a:schemeClr val="bg1"/>
                </a:solidFill>
                <a:latin typeface="+mj-lt"/>
              </a:rPr>
              <a:t>2</a:t>
            </a:r>
          </a:p>
        </p:txBody>
      </p:sp>
      <p:sp>
        <p:nvSpPr>
          <p:cNvPr id="27" name="TextBox 26">
            <a:extLst>
              <a:ext uri="{FF2B5EF4-FFF2-40B4-BE49-F238E27FC236}">
                <a16:creationId xmlns:a16="http://schemas.microsoft.com/office/drawing/2014/main" id="{8342BC86-70D0-6B06-4B30-16E83C68CC54}"/>
              </a:ext>
            </a:extLst>
          </p:cNvPr>
          <p:cNvSpPr txBox="1"/>
          <p:nvPr/>
        </p:nvSpPr>
        <p:spPr>
          <a:xfrm>
            <a:off x="2577532" y="5198330"/>
            <a:ext cx="457200" cy="707886"/>
          </a:xfrm>
          <a:prstGeom prst="rect">
            <a:avLst/>
          </a:prstGeom>
          <a:noFill/>
        </p:spPr>
        <p:txBody>
          <a:bodyPr wrap="square" rtlCol="0">
            <a:spAutoFit/>
          </a:bodyPr>
          <a:lstStyle/>
          <a:p>
            <a:r>
              <a:rPr lang="en-US" sz="4000" b="1" dirty="0">
                <a:solidFill>
                  <a:schemeClr val="bg1"/>
                </a:solidFill>
                <a:latin typeface="+mj-lt"/>
              </a:rPr>
              <a:t>3</a:t>
            </a:r>
          </a:p>
        </p:txBody>
      </p:sp>
    </p:spTree>
    <p:extLst>
      <p:ext uri="{BB962C8B-B14F-4D97-AF65-F5344CB8AC3E}">
        <p14:creationId xmlns:p14="http://schemas.microsoft.com/office/powerpoint/2010/main" val="3200465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424184" y="1376172"/>
            <a:ext cx="6774166" cy="5015483"/>
          </a:xfrm>
          <a:prstGeom prst="rect">
            <a:avLst/>
          </a:prstGeom>
        </p:spPr>
      </p:pic>
      <p:sp>
        <p:nvSpPr>
          <p:cNvPr id="3" name="object 3"/>
          <p:cNvSpPr txBox="1"/>
          <p:nvPr/>
        </p:nvSpPr>
        <p:spPr>
          <a:xfrm>
            <a:off x="440888" y="6289709"/>
            <a:ext cx="2568575" cy="228600"/>
          </a:xfrm>
          <a:prstGeom prst="rect">
            <a:avLst/>
          </a:prstGeom>
        </p:spPr>
        <p:txBody>
          <a:bodyPr vert="horz" wrap="square" lIns="0" tIns="16510" rIns="0" bIns="0" rtlCol="0">
            <a:spAutoFit/>
          </a:bodyPr>
          <a:lstStyle/>
          <a:p>
            <a:pPr marL="12700">
              <a:lnSpc>
                <a:spcPct val="100000"/>
              </a:lnSpc>
              <a:spcBef>
                <a:spcPts val="130"/>
              </a:spcBef>
            </a:pPr>
            <a:r>
              <a:rPr sz="1300" dirty="0">
                <a:solidFill>
                  <a:srgbClr val="808080"/>
                </a:solidFill>
                <a:latin typeface="Calibri"/>
                <a:cs typeface="Calibri"/>
              </a:rPr>
              <a:t>Wichmann</a:t>
            </a:r>
            <a:r>
              <a:rPr sz="1300" spc="25" dirty="0">
                <a:solidFill>
                  <a:srgbClr val="808080"/>
                </a:solidFill>
                <a:latin typeface="Calibri"/>
                <a:cs typeface="Calibri"/>
              </a:rPr>
              <a:t> </a:t>
            </a:r>
            <a:r>
              <a:rPr sz="1300" dirty="0">
                <a:solidFill>
                  <a:srgbClr val="808080"/>
                </a:solidFill>
                <a:latin typeface="Calibri"/>
                <a:cs typeface="Calibri"/>
              </a:rPr>
              <a:t>D</a:t>
            </a:r>
            <a:r>
              <a:rPr sz="1300" spc="40" dirty="0">
                <a:solidFill>
                  <a:srgbClr val="808080"/>
                </a:solidFill>
                <a:latin typeface="Calibri"/>
                <a:cs typeface="Calibri"/>
              </a:rPr>
              <a:t> </a:t>
            </a:r>
            <a:r>
              <a:rPr sz="1300" i="1" dirty="0">
                <a:solidFill>
                  <a:srgbClr val="808080"/>
                </a:solidFill>
                <a:latin typeface="Calibri"/>
                <a:cs typeface="Calibri"/>
              </a:rPr>
              <a:t>et</a:t>
            </a:r>
            <a:r>
              <a:rPr sz="1300" i="1" spc="45" dirty="0">
                <a:solidFill>
                  <a:srgbClr val="808080"/>
                </a:solidFill>
                <a:latin typeface="Calibri"/>
                <a:cs typeface="Calibri"/>
              </a:rPr>
              <a:t> </a:t>
            </a:r>
            <a:r>
              <a:rPr sz="1300" i="1" dirty="0">
                <a:solidFill>
                  <a:srgbClr val="808080"/>
                </a:solidFill>
                <a:latin typeface="Calibri"/>
                <a:cs typeface="Calibri"/>
              </a:rPr>
              <a:t>al</a:t>
            </a:r>
            <a:r>
              <a:rPr sz="1300" dirty="0">
                <a:solidFill>
                  <a:srgbClr val="808080"/>
                </a:solidFill>
                <a:latin typeface="Calibri"/>
                <a:cs typeface="Calibri"/>
              </a:rPr>
              <a:t>,</a:t>
            </a:r>
            <a:r>
              <a:rPr sz="1300" spc="50" dirty="0">
                <a:solidFill>
                  <a:srgbClr val="808080"/>
                </a:solidFill>
                <a:latin typeface="Calibri"/>
                <a:cs typeface="Calibri"/>
              </a:rPr>
              <a:t> </a:t>
            </a:r>
            <a:r>
              <a:rPr sz="1300" dirty="0">
                <a:solidFill>
                  <a:srgbClr val="808080"/>
                </a:solidFill>
                <a:latin typeface="Calibri"/>
                <a:cs typeface="Calibri"/>
              </a:rPr>
              <a:t>Ann</a:t>
            </a:r>
            <a:r>
              <a:rPr sz="1300" spc="40" dirty="0">
                <a:solidFill>
                  <a:srgbClr val="808080"/>
                </a:solidFill>
                <a:latin typeface="Calibri"/>
                <a:cs typeface="Calibri"/>
              </a:rPr>
              <a:t> </a:t>
            </a:r>
            <a:r>
              <a:rPr sz="1300" dirty="0">
                <a:solidFill>
                  <a:srgbClr val="808080"/>
                </a:solidFill>
                <a:latin typeface="Calibri"/>
                <a:cs typeface="Calibri"/>
              </a:rPr>
              <a:t>Int</a:t>
            </a:r>
            <a:r>
              <a:rPr sz="1300" spc="45" dirty="0">
                <a:solidFill>
                  <a:srgbClr val="808080"/>
                </a:solidFill>
                <a:latin typeface="Calibri"/>
                <a:cs typeface="Calibri"/>
              </a:rPr>
              <a:t> </a:t>
            </a:r>
            <a:r>
              <a:rPr sz="1300" dirty="0">
                <a:solidFill>
                  <a:srgbClr val="808080"/>
                </a:solidFill>
                <a:latin typeface="Calibri"/>
                <a:cs typeface="Calibri"/>
              </a:rPr>
              <a:t>Med</a:t>
            </a:r>
            <a:r>
              <a:rPr sz="1300" spc="35" dirty="0">
                <a:solidFill>
                  <a:srgbClr val="808080"/>
                </a:solidFill>
                <a:latin typeface="Calibri"/>
                <a:cs typeface="Calibri"/>
              </a:rPr>
              <a:t> </a:t>
            </a:r>
            <a:r>
              <a:rPr sz="1300" spc="-20" dirty="0">
                <a:solidFill>
                  <a:srgbClr val="808080"/>
                </a:solidFill>
                <a:latin typeface="Calibri"/>
                <a:cs typeface="Calibri"/>
              </a:rPr>
              <a:t>2020</a:t>
            </a:r>
            <a:endParaRPr sz="1300">
              <a:latin typeface="Calibri"/>
              <a:cs typeface="Calibri"/>
            </a:endParaRPr>
          </a:p>
        </p:txBody>
      </p:sp>
      <p:sp>
        <p:nvSpPr>
          <p:cNvPr id="4" name="object 4"/>
          <p:cNvSpPr txBox="1"/>
          <p:nvPr/>
        </p:nvSpPr>
        <p:spPr>
          <a:xfrm>
            <a:off x="406398" y="1262339"/>
            <a:ext cx="2691130" cy="1732280"/>
          </a:xfrm>
          <a:prstGeom prst="rect">
            <a:avLst/>
          </a:prstGeom>
        </p:spPr>
        <p:txBody>
          <a:bodyPr vert="horz" wrap="square" lIns="0" tIns="12065" rIns="0" bIns="0" rtlCol="0">
            <a:spAutoFit/>
          </a:bodyPr>
          <a:lstStyle/>
          <a:p>
            <a:pPr marL="12700">
              <a:lnSpc>
                <a:spcPts val="3195"/>
              </a:lnSpc>
              <a:spcBef>
                <a:spcPts val="95"/>
              </a:spcBef>
            </a:pPr>
            <a:r>
              <a:rPr sz="2800" spc="-35" dirty="0">
                <a:solidFill>
                  <a:srgbClr val="E53E31"/>
                </a:solidFill>
                <a:latin typeface="Calibri"/>
                <a:cs typeface="Calibri"/>
              </a:rPr>
              <a:t>COVID-</a:t>
            </a:r>
            <a:r>
              <a:rPr sz="2800" spc="-25" dirty="0">
                <a:solidFill>
                  <a:srgbClr val="E53E31"/>
                </a:solidFill>
                <a:latin typeface="Calibri"/>
                <a:cs typeface="Calibri"/>
              </a:rPr>
              <a:t>19</a:t>
            </a:r>
            <a:endParaRPr sz="2800">
              <a:latin typeface="Calibri"/>
              <a:cs typeface="Calibri"/>
            </a:endParaRPr>
          </a:p>
          <a:p>
            <a:pPr marL="12700" marR="427990">
              <a:lnSpc>
                <a:spcPts val="3030"/>
              </a:lnSpc>
              <a:spcBef>
                <a:spcPts val="209"/>
              </a:spcBef>
            </a:pPr>
            <a:r>
              <a:rPr sz="2800" spc="-10" dirty="0">
                <a:solidFill>
                  <a:srgbClr val="E53E31"/>
                </a:solidFill>
                <a:latin typeface="Calibri"/>
                <a:cs typeface="Calibri"/>
              </a:rPr>
              <a:t>coagulopathy: autopsy</a:t>
            </a:r>
            <a:r>
              <a:rPr sz="2800" spc="-105" dirty="0">
                <a:solidFill>
                  <a:srgbClr val="E53E31"/>
                </a:solidFill>
                <a:latin typeface="Calibri"/>
                <a:cs typeface="Calibri"/>
              </a:rPr>
              <a:t> </a:t>
            </a:r>
            <a:r>
              <a:rPr sz="2800" spc="-10" dirty="0">
                <a:solidFill>
                  <a:srgbClr val="E53E31"/>
                </a:solidFill>
                <a:latin typeface="Calibri"/>
                <a:cs typeface="Calibri"/>
              </a:rPr>
              <a:t>studies</a:t>
            </a:r>
            <a:endParaRPr sz="2800">
              <a:latin typeface="Calibri"/>
              <a:cs typeface="Calibri"/>
            </a:endParaRPr>
          </a:p>
          <a:p>
            <a:pPr marL="12700">
              <a:lnSpc>
                <a:spcPct val="100000"/>
              </a:lnSpc>
              <a:spcBef>
                <a:spcPts val="2060"/>
              </a:spcBef>
            </a:pPr>
            <a:r>
              <a:rPr sz="1600" dirty="0">
                <a:solidFill>
                  <a:srgbClr val="808080"/>
                </a:solidFill>
                <a:latin typeface="Arial"/>
                <a:cs typeface="Arial"/>
              </a:rPr>
              <a:t>Macroscopic</a:t>
            </a:r>
            <a:r>
              <a:rPr sz="1600" spc="-95" dirty="0">
                <a:solidFill>
                  <a:srgbClr val="808080"/>
                </a:solidFill>
                <a:latin typeface="Arial"/>
                <a:cs typeface="Arial"/>
              </a:rPr>
              <a:t> </a:t>
            </a:r>
            <a:r>
              <a:rPr sz="1600" dirty="0">
                <a:solidFill>
                  <a:srgbClr val="808080"/>
                </a:solidFill>
                <a:latin typeface="Arial"/>
                <a:cs typeface="Arial"/>
              </a:rPr>
              <a:t>autopsy</a:t>
            </a:r>
            <a:r>
              <a:rPr sz="1600" spc="-75" dirty="0">
                <a:solidFill>
                  <a:srgbClr val="808080"/>
                </a:solidFill>
                <a:latin typeface="Arial"/>
                <a:cs typeface="Arial"/>
              </a:rPr>
              <a:t> </a:t>
            </a:r>
            <a:r>
              <a:rPr sz="1600" spc="-10" dirty="0">
                <a:solidFill>
                  <a:srgbClr val="808080"/>
                </a:solidFill>
                <a:latin typeface="Arial"/>
                <a:cs typeface="Arial"/>
              </a:rPr>
              <a:t>findings</a:t>
            </a:r>
            <a:endParaRPr sz="1600">
              <a:latin typeface="Arial"/>
              <a:cs typeface="Arial"/>
            </a:endParaRPr>
          </a:p>
        </p:txBody>
      </p:sp>
      <p:sp>
        <p:nvSpPr>
          <p:cNvPr id="5" name="object 5"/>
          <p:cNvSpPr txBox="1"/>
          <p:nvPr/>
        </p:nvSpPr>
        <p:spPr>
          <a:xfrm>
            <a:off x="406398" y="2968244"/>
            <a:ext cx="3683635" cy="879475"/>
          </a:xfrm>
          <a:prstGeom prst="rect">
            <a:avLst/>
          </a:prstGeom>
        </p:spPr>
        <p:txBody>
          <a:bodyPr vert="horz" wrap="square" lIns="0" tIns="13335" rIns="0" bIns="0" rtlCol="0">
            <a:spAutoFit/>
          </a:bodyPr>
          <a:lstStyle/>
          <a:p>
            <a:pPr marL="355600" indent="-342900">
              <a:lnSpc>
                <a:spcPct val="100000"/>
              </a:lnSpc>
              <a:spcBef>
                <a:spcPts val="105"/>
              </a:spcBef>
              <a:buAutoNum type="alphaUcPeriod"/>
              <a:tabLst>
                <a:tab pos="354965" algn="l"/>
                <a:tab pos="355600" algn="l"/>
              </a:tabLst>
            </a:pPr>
            <a:r>
              <a:rPr sz="1400" dirty="0">
                <a:solidFill>
                  <a:srgbClr val="808080"/>
                </a:solidFill>
                <a:latin typeface="Arial"/>
                <a:cs typeface="Arial"/>
              </a:rPr>
              <a:t>Patchy</a:t>
            </a:r>
            <a:r>
              <a:rPr sz="1400" spc="-35" dirty="0">
                <a:solidFill>
                  <a:srgbClr val="808080"/>
                </a:solidFill>
                <a:latin typeface="Arial"/>
                <a:cs typeface="Arial"/>
              </a:rPr>
              <a:t> </a:t>
            </a:r>
            <a:r>
              <a:rPr sz="1400" dirty="0">
                <a:solidFill>
                  <a:srgbClr val="808080"/>
                </a:solidFill>
                <a:latin typeface="Arial"/>
                <a:cs typeface="Arial"/>
              </a:rPr>
              <a:t>aspect</a:t>
            </a:r>
            <a:r>
              <a:rPr sz="1400" spc="-45" dirty="0">
                <a:solidFill>
                  <a:srgbClr val="808080"/>
                </a:solidFill>
                <a:latin typeface="Arial"/>
                <a:cs typeface="Arial"/>
              </a:rPr>
              <a:t> </a:t>
            </a:r>
            <a:r>
              <a:rPr sz="1400" dirty="0">
                <a:solidFill>
                  <a:srgbClr val="808080"/>
                </a:solidFill>
                <a:latin typeface="Arial"/>
                <a:cs typeface="Arial"/>
              </a:rPr>
              <a:t>of</a:t>
            </a:r>
            <a:r>
              <a:rPr sz="1400" spc="-20" dirty="0">
                <a:solidFill>
                  <a:srgbClr val="808080"/>
                </a:solidFill>
                <a:latin typeface="Arial"/>
                <a:cs typeface="Arial"/>
              </a:rPr>
              <a:t> </a:t>
            </a:r>
            <a:r>
              <a:rPr sz="1400" dirty="0">
                <a:solidFill>
                  <a:srgbClr val="808080"/>
                </a:solidFill>
                <a:latin typeface="Arial"/>
                <a:cs typeface="Arial"/>
              </a:rPr>
              <a:t>the</a:t>
            </a:r>
            <a:r>
              <a:rPr sz="1400" spc="-35" dirty="0">
                <a:solidFill>
                  <a:srgbClr val="808080"/>
                </a:solidFill>
                <a:latin typeface="Arial"/>
                <a:cs typeface="Arial"/>
              </a:rPr>
              <a:t> </a:t>
            </a:r>
            <a:r>
              <a:rPr sz="1400" dirty="0">
                <a:solidFill>
                  <a:srgbClr val="808080"/>
                </a:solidFill>
                <a:latin typeface="Arial"/>
                <a:cs typeface="Arial"/>
              </a:rPr>
              <a:t>lung</a:t>
            </a:r>
            <a:r>
              <a:rPr sz="1400" spc="-15" dirty="0">
                <a:solidFill>
                  <a:srgbClr val="808080"/>
                </a:solidFill>
                <a:latin typeface="Arial"/>
                <a:cs typeface="Arial"/>
              </a:rPr>
              <a:t> </a:t>
            </a:r>
            <a:r>
              <a:rPr sz="1400" dirty="0">
                <a:solidFill>
                  <a:srgbClr val="808080"/>
                </a:solidFill>
                <a:latin typeface="Arial"/>
                <a:cs typeface="Arial"/>
              </a:rPr>
              <a:t>surface</a:t>
            </a:r>
            <a:r>
              <a:rPr sz="1400" spc="-50" dirty="0">
                <a:solidFill>
                  <a:srgbClr val="808080"/>
                </a:solidFill>
                <a:latin typeface="Arial"/>
                <a:cs typeface="Arial"/>
              </a:rPr>
              <a:t> </a:t>
            </a:r>
            <a:r>
              <a:rPr sz="1400" spc="-10" dirty="0">
                <a:solidFill>
                  <a:srgbClr val="808080"/>
                </a:solidFill>
                <a:latin typeface="Arial"/>
                <a:cs typeface="Arial"/>
              </a:rPr>
              <a:t>(case1).</a:t>
            </a:r>
            <a:endParaRPr sz="1400">
              <a:latin typeface="Arial"/>
              <a:cs typeface="Arial"/>
            </a:endParaRPr>
          </a:p>
          <a:p>
            <a:pPr marL="355600" indent="-342900">
              <a:lnSpc>
                <a:spcPct val="100000"/>
              </a:lnSpc>
              <a:buAutoNum type="alphaUcPeriod"/>
              <a:tabLst>
                <a:tab pos="354965" algn="l"/>
                <a:tab pos="355600" algn="l"/>
              </a:tabLst>
            </a:pPr>
            <a:r>
              <a:rPr sz="1400" dirty="0">
                <a:solidFill>
                  <a:srgbClr val="808080"/>
                </a:solidFill>
                <a:latin typeface="Arial"/>
                <a:cs typeface="Arial"/>
              </a:rPr>
              <a:t>Cutting</a:t>
            </a:r>
            <a:r>
              <a:rPr sz="1400" spc="-30" dirty="0">
                <a:solidFill>
                  <a:srgbClr val="808080"/>
                </a:solidFill>
                <a:latin typeface="Arial"/>
                <a:cs typeface="Arial"/>
              </a:rPr>
              <a:t> </a:t>
            </a:r>
            <a:r>
              <a:rPr sz="1400" dirty="0">
                <a:solidFill>
                  <a:srgbClr val="808080"/>
                </a:solidFill>
                <a:latin typeface="Arial"/>
                <a:cs typeface="Arial"/>
              </a:rPr>
              <a:t>surface</a:t>
            </a:r>
            <a:r>
              <a:rPr sz="1400" spc="-45" dirty="0">
                <a:solidFill>
                  <a:srgbClr val="808080"/>
                </a:solidFill>
                <a:latin typeface="Arial"/>
                <a:cs typeface="Arial"/>
              </a:rPr>
              <a:t> </a:t>
            </a:r>
            <a:r>
              <a:rPr sz="1400" dirty="0">
                <a:solidFill>
                  <a:srgbClr val="808080"/>
                </a:solidFill>
                <a:latin typeface="Arial"/>
                <a:cs typeface="Arial"/>
              </a:rPr>
              <a:t>in</a:t>
            </a:r>
            <a:r>
              <a:rPr sz="1400" spc="-20" dirty="0">
                <a:solidFill>
                  <a:srgbClr val="808080"/>
                </a:solidFill>
                <a:latin typeface="Arial"/>
                <a:cs typeface="Arial"/>
              </a:rPr>
              <a:t> </a:t>
            </a:r>
            <a:r>
              <a:rPr sz="1400" dirty="0">
                <a:solidFill>
                  <a:srgbClr val="808080"/>
                </a:solidFill>
                <a:latin typeface="Arial"/>
                <a:cs typeface="Arial"/>
              </a:rPr>
              <a:t>(case</a:t>
            </a:r>
            <a:r>
              <a:rPr sz="1400" spc="-35" dirty="0">
                <a:solidFill>
                  <a:srgbClr val="808080"/>
                </a:solidFill>
                <a:latin typeface="Arial"/>
                <a:cs typeface="Arial"/>
              </a:rPr>
              <a:t> </a:t>
            </a:r>
            <a:r>
              <a:rPr sz="1400" spc="-25" dirty="0">
                <a:solidFill>
                  <a:srgbClr val="808080"/>
                </a:solidFill>
                <a:latin typeface="Arial"/>
                <a:cs typeface="Arial"/>
              </a:rPr>
              <a:t>4).</a:t>
            </a:r>
            <a:endParaRPr sz="1400">
              <a:latin typeface="Arial"/>
              <a:cs typeface="Arial"/>
            </a:endParaRPr>
          </a:p>
          <a:p>
            <a:pPr marL="355600" indent="-342900">
              <a:lnSpc>
                <a:spcPct val="100000"/>
              </a:lnSpc>
              <a:buAutoNum type="alphaUcPeriod"/>
              <a:tabLst>
                <a:tab pos="354965" algn="l"/>
                <a:tab pos="355600" algn="l"/>
              </a:tabLst>
            </a:pPr>
            <a:r>
              <a:rPr sz="1400" dirty="0">
                <a:solidFill>
                  <a:srgbClr val="808080"/>
                </a:solidFill>
                <a:latin typeface="Arial"/>
                <a:cs typeface="Arial"/>
              </a:rPr>
              <a:t>Pulmonary</a:t>
            </a:r>
            <a:r>
              <a:rPr sz="1400" spc="-45" dirty="0">
                <a:solidFill>
                  <a:srgbClr val="808080"/>
                </a:solidFill>
                <a:latin typeface="Arial"/>
                <a:cs typeface="Arial"/>
              </a:rPr>
              <a:t> </a:t>
            </a:r>
            <a:r>
              <a:rPr sz="1400" dirty="0">
                <a:solidFill>
                  <a:srgbClr val="808080"/>
                </a:solidFill>
                <a:latin typeface="Arial"/>
                <a:cs typeface="Arial"/>
              </a:rPr>
              <a:t>embolism</a:t>
            </a:r>
            <a:r>
              <a:rPr sz="1400" spc="-50" dirty="0">
                <a:solidFill>
                  <a:srgbClr val="808080"/>
                </a:solidFill>
                <a:latin typeface="Arial"/>
                <a:cs typeface="Arial"/>
              </a:rPr>
              <a:t> </a:t>
            </a:r>
            <a:r>
              <a:rPr sz="1400" dirty="0">
                <a:solidFill>
                  <a:srgbClr val="808080"/>
                </a:solidFill>
                <a:latin typeface="Arial"/>
                <a:cs typeface="Arial"/>
              </a:rPr>
              <a:t>(case</a:t>
            </a:r>
            <a:r>
              <a:rPr sz="1400" spc="-60" dirty="0">
                <a:solidFill>
                  <a:srgbClr val="808080"/>
                </a:solidFill>
                <a:latin typeface="Arial"/>
                <a:cs typeface="Arial"/>
              </a:rPr>
              <a:t> </a:t>
            </a:r>
            <a:r>
              <a:rPr sz="1400" spc="-25" dirty="0">
                <a:solidFill>
                  <a:srgbClr val="808080"/>
                </a:solidFill>
                <a:latin typeface="Arial"/>
                <a:cs typeface="Arial"/>
              </a:rPr>
              <a:t>3).</a:t>
            </a:r>
            <a:endParaRPr sz="1400">
              <a:latin typeface="Arial"/>
              <a:cs typeface="Arial"/>
            </a:endParaRPr>
          </a:p>
          <a:p>
            <a:pPr marL="355600" indent="-342900">
              <a:lnSpc>
                <a:spcPct val="100000"/>
              </a:lnSpc>
              <a:buAutoNum type="alphaUcPeriod"/>
              <a:tabLst>
                <a:tab pos="354965" algn="l"/>
                <a:tab pos="355600" algn="l"/>
              </a:tabLst>
            </a:pPr>
            <a:r>
              <a:rPr sz="1400" dirty="0">
                <a:solidFill>
                  <a:srgbClr val="808080"/>
                </a:solidFill>
                <a:latin typeface="Arial"/>
                <a:cs typeface="Arial"/>
              </a:rPr>
              <a:t>Deep</a:t>
            </a:r>
            <a:r>
              <a:rPr sz="1400" spc="-45" dirty="0">
                <a:solidFill>
                  <a:srgbClr val="808080"/>
                </a:solidFill>
                <a:latin typeface="Arial"/>
                <a:cs typeface="Arial"/>
              </a:rPr>
              <a:t> </a:t>
            </a:r>
            <a:r>
              <a:rPr sz="1400" dirty="0">
                <a:solidFill>
                  <a:srgbClr val="808080"/>
                </a:solidFill>
                <a:latin typeface="Arial"/>
                <a:cs typeface="Arial"/>
              </a:rPr>
              <a:t>venous</a:t>
            </a:r>
            <a:r>
              <a:rPr sz="1400" spc="-25" dirty="0">
                <a:solidFill>
                  <a:srgbClr val="808080"/>
                </a:solidFill>
                <a:latin typeface="Arial"/>
                <a:cs typeface="Arial"/>
              </a:rPr>
              <a:t> </a:t>
            </a:r>
            <a:r>
              <a:rPr sz="1400" dirty="0">
                <a:solidFill>
                  <a:srgbClr val="808080"/>
                </a:solidFill>
                <a:latin typeface="Arial"/>
                <a:cs typeface="Arial"/>
              </a:rPr>
              <a:t>thrombosis</a:t>
            </a:r>
            <a:r>
              <a:rPr sz="1400" spc="-55" dirty="0">
                <a:solidFill>
                  <a:srgbClr val="808080"/>
                </a:solidFill>
                <a:latin typeface="Arial"/>
                <a:cs typeface="Arial"/>
              </a:rPr>
              <a:t> </a:t>
            </a:r>
            <a:r>
              <a:rPr sz="1400" dirty="0">
                <a:solidFill>
                  <a:srgbClr val="808080"/>
                </a:solidFill>
                <a:latin typeface="Arial"/>
                <a:cs typeface="Arial"/>
              </a:rPr>
              <a:t>(case</a:t>
            </a:r>
            <a:r>
              <a:rPr sz="1400" spc="-65" dirty="0">
                <a:solidFill>
                  <a:srgbClr val="808080"/>
                </a:solidFill>
                <a:latin typeface="Arial"/>
                <a:cs typeface="Arial"/>
              </a:rPr>
              <a:t> </a:t>
            </a:r>
            <a:r>
              <a:rPr sz="1400" spc="-25" dirty="0">
                <a:solidFill>
                  <a:srgbClr val="808080"/>
                </a:solidFill>
                <a:latin typeface="Arial"/>
                <a:cs typeface="Arial"/>
              </a:rPr>
              <a:t>5).</a:t>
            </a:r>
            <a:endParaRPr sz="1400">
              <a:latin typeface="Arial"/>
              <a:cs typeface="Arial"/>
            </a:endParaRPr>
          </a:p>
        </p:txBody>
      </p:sp>
    </p:spTree>
    <p:extLst>
      <p:ext uri="{BB962C8B-B14F-4D97-AF65-F5344CB8AC3E}">
        <p14:creationId xmlns:p14="http://schemas.microsoft.com/office/powerpoint/2010/main" val="251988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2767330" cy="836294"/>
          </a:xfrm>
          <a:prstGeom prst="rect">
            <a:avLst/>
          </a:prstGeom>
        </p:spPr>
        <p:txBody>
          <a:bodyPr vert="horz" wrap="square" lIns="0" tIns="59690" rIns="0" bIns="0" rtlCol="0">
            <a:spAutoFit/>
          </a:bodyPr>
          <a:lstStyle/>
          <a:p>
            <a:pPr marL="12700" marR="5080">
              <a:lnSpc>
                <a:spcPts val="3030"/>
              </a:lnSpc>
              <a:spcBef>
                <a:spcPts val="470"/>
              </a:spcBef>
            </a:pPr>
            <a:r>
              <a:rPr sz="2800" spc="-20" dirty="0">
                <a:solidFill>
                  <a:srgbClr val="E53E31"/>
                </a:solidFill>
                <a:latin typeface="Calibri"/>
                <a:cs typeface="Calibri"/>
              </a:rPr>
              <a:t>Pathophysiology</a:t>
            </a:r>
            <a:r>
              <a:rPr sz="2800" spc="-70" dirty="0">
                <a:solidFill>
                  <a:srgbClr val="E53E31"/>
                </a:solidFill>
                <a:latin typeface="Calibri"/>
                <a:cs typeface="Calibri"/>
              </a:rPr>
              <a:t> </a:t>
            </a:r>
            <a:r>
              <a:rPr sz="2800" spc="-25" dirty="0">
                <a:solidFill>
                  <a:srgbClr val="E53E31"/>
                </a:solidFill>
                <a:latin typeface="Calibri"/>
                <a:cs typeface="Calibri"/>
              </a:rPr>
              <a:t>of </a:t>
            </a:r>
            <a:r>
              <a:rPr sz="2800" dirty="0">
                <a:solidFill>
                  <a:srgbClr val="E53E31"/>
                </a:solidFill>
                <a:latin typeface="Calibri"/>
                <a:cs typeface="Calibri"/>
              </a:rPr>
              <a:t>increased</a:t>
            </a:r>
            <a:r>
              <a:rPr sz="2800" spc="-90" dirty="0">
                <a:solidFill>
                  <a:srgbClr val="E53E31"/>
                </a:solidFill>
                <a:latin typeface="Calibri"/>
                <a:cs typeface="Calibri"/>
              </a:rPr>
              <a:t> </a:t>
            </a:r>
            <a:r>
              <a:rPr sz="2800" dirty="0">
                <a:solidFill>
                  <a:srgbClr val="E53E31"/>
                </a:solidFill>
                <a:latin typeface="Calibri"/>
                <a:cs typeface="Calibri"/>
              </a:rPr>
              <a:t>VTE</a:t>
            </a:r>
            <a:r>
              <a:rPr sz="2800" spc="-110" dirty="0">
                <a:solidFill>
                  <a:srgbClr val="E53E31"/>
                </a:solidFill>
                <a:latin typeface="Calibri"/>
                <a:cs typeface="Calibri"/>
              </a:rPr>
              <a:t> </a:t>
            </a:r>
            <a:r>
              <a:rPr sz="2800" spc="-20" dirty="0">
                <a:solidFill>
                  <a:srgbClr val="E53E31"/>
                </a:solidFill>
                <a:latin typeface="Calibri"/>
                <a:cs typeface="Calibri"/>
              </a:rPr>
              <a:t>risk</a:t>
            </a:r>
            <a:endParaRPr sz="2800">
              <a:latin typeface="Calibri"/>
              <a:cs typeface="Calibri"/>
            </a:endParaRPr>
          </a:p>
        </p:txBody>
      </p:sp>
      <p:pic>
        <p:nvPicPr>
          <p:cNvPr id="3" name="object 3"/>
          <p:cNvPicPr/>
          <p:nvPr/>
        </p:nvPicPr>
        <p:blipFill>
          <a:blip r:embed="rId3" cstate="print"/>
          <a:stretch>
            <a:fillRect/>
          </a:stretch>
        </p:blipFill>
        <p:spPr>
          <a:xfrm>
            <a:off x="3962400" y="319278"/>
            <a:ext cx="6907768" cy="6219443"/>
          </a:xfrm>
          <a:prstGeom prst="rect">
            <a:avLst/>
          </a:prstGeom>
        </p:spPr>
      </p:pic>
      <p:sp>
        <p:nvSpPr>
          <p:cNvPr id="4" name="object 4"/>
          <p:cNvSpPr txBox="1"/>
          <p:nvPr/>
        </p:nvSpPr>
        <p:spPr>
          <a:xfrm>
            <a:off x="427581" y="6184908"/>
            <a:ext cx="2578735"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808080"/>
                </a:solidFill>
                <a:latin typeface="Calibri"/>
                <a:cs typeface="Calibri"/>
              </a:rPr>
              <a:t>Price</a:t>
            </a:r>
            <a:r>
              <a:rPr sz="1600" spc="-30" dirty="0">
                <a:solidFill>
                  <a:srgbClr val="808080"/>
                </a:solidFill>
                <a:latin typeface="Calibri"/>
                <a:cs typeface="Calibri"/>
              </a:rPr>
              <a:t> </a:t>
            </a:r>
            <a:r>
              <a:rPr sz="1600" dirty="0">
                <a:solidFill>
                  <a:srgbClr val="808080"/>
                </a:solidFill>
                <a:latin typeface="Calibri"/>
                <a:cs typeface="Calibri"/>
              </a:rPr>
              <a:t>LC</a:t>
            </a:r>
            <a:r>
              <a:rPr sz="1600" spc="-35" dirty="0">
                <a:solidFill>
                  <a:srgbClr val="808080"/>
                </a:solidFill>
                <a:latin typeface="Calibri"/>
                <a:cs typeface="Calibri"/>
              </a:rPr>
              <a:t> </a:t>
            </a:r>
            <a:r>
              <a:rPr sz="1600" i="1" dirty="0">
                <a:solidFill>
                  <a:srgbClr val="808080"/>
                </a:solidFill>
                <a:latin typeface="Calibri"/>
                <a:cs typeface="Calibri"/>
              </a:rPr>
              <a:t>et</a:t>
            </a:r>
            <a:r>
              <a:rPr sz="1600" i="1" spc="-25" dirty="0">
                <a:solidFill>
                  <a:srgbClr val="808080"/>
                </a:solidFill>
                <a:latin typeface="Calibri"/>
                <a:cs typeface="Calibri"/>
              </a:rPr>
              <a:t> </a:t>
            </a:r>
            <a:r>
              <a:rPr sz="1600" i="1" dirty="0">
                <a:solidFill>
                  <a:srgbClr val="808080"/>
                </a:solidFill>
                <a:latin typeface="Calibri"/>
                <a:cs typeface="Calibri"/>
              </a:rPr>
              <a:t>al</a:t>
            </a:r>
            <a:r>
              <a:rPr sz="1600" dirty="0">
                <a:solidFill>
                  <a:srgbClr val="808080"/>
                </a:solidFill>
                <a:latin typeface="Calibri"/>
                <a:cs typeface="Calibri"/>
              </a:rPr>
              <a:t>,</a:t>
            </a:r>
            <a:r>
              <a:rPr sz="1600" spc="-35" dirty="0">
                <a:solidFill>
                  <a:srgbClr val="808080"/>
                </a:solidFill>
                <a:latin typeface="Calibri"/>
                <a:cs typeface="Calibri"/>
              </a:rPr>
              <a:t> </a:t>
            </a:r>
            <a:r>
              <a:rPr sz="1600" dirty="0">
                <a:solidFill>
                  <a:srgbClr val="808080"/>
                </a:solidFill>
                <a:latin typeface="Calibri"/>
                <a:cs typeface="Calibri"/>
              </a:rPr>
              <a:t>Eur</a:t>
            </a:r>
            <a:r>
              <a:rPr sz="1600" spc="-15" dirty="0">
                <a:solidFill>
                  <a:srgbClr val="808080"/>
                </a:solidFill>
                <a:latin typeface="Calibri"/>
                <a:cs typeface="Calibri"/>
              </a:rPr>
              <a:t> </a:t>
            </a:r>
            <a:r>
              <a:rPr sz="1600" dirty="0">
                <a:solidFill>
                  <a:srgbClr val="808080"/>
                </a:solidFill>
                <a:latin typeface="Calibri"/>
                <a:cs typeface="Calibri"/>
              </a:rPr>
              <a:t>Respir</a:t>
            </a:r>
            <a:r>
              <a:rPr sz="1600" spc="-25" dirty="0">
                <a:solidFill>
                  <a:srgbClr val="808080"/>
                </a:solidFill>
                <a:latin typeface="Calibri"/>
                <a:cs typeface="Calibri"/>
              </a:rPr>
              <a:t> </a:t>
            </a:r>
            <a:r>
              <a:rPr sz="1600" dirty="0">
                <a:solidFill>
                  <a:srgbClr val="808080"/>
                </a:solidFill>
                <a:latin typeface="Calibri"/>
                <a:cs typeface="Calibri"/>
              </a:rPr>
              <a:t>J</a:t>
            </a:r>
            <a:r>
              <a:rPr sz="1600" spc="-25" dirty="0">
                <a:solidFill>
                  <a:srgbClr val="808080"/>
                </a:solidFill>
                <a:latin typeface="Calibri"/>
                <a:cs typeface="Calibri"/>
              </a:rPr>
              <a:t> </a:t>
            </a:r>
            <a:r>
              <a:rPr sz="1600" spc="-20" dirty="0">
                <a:solidFill>
                  <a:srgbClr val="808080"/>
                </a:solidFill>
                <a:latin typeface="Calibri"/>
                <a:cs typeface="Calibri"/>
              </a:rPr>
              <a:t>2020</a:t>
            </a:r>
            <a:endParaRPr sz="1600">
              <a:latin typeface="Calibri"/>
              <a:cs typeface="Calibri"/>
            </a:endParaRPr>
          </a:p>
        </p:txBody>
      </p:sp>
    </p:spTree>
    <p:extLst>
      <p:ext uri="{BB962C8B-B14F-4D97-AF65-F5344CB8AC3E}">
        <p14:creationId xmlns:p14="http://schemas.microsoft.com/office/powerpoint/2010/main" val="1057437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664325" cy="452120"/>
          </a:xfrm>
          <a:prstGeom prst="rect">
            <a:avLst/>
          </a:prstGeom>
        </p:spPr>
        <p:txBody>
          <a:bodyPr vert="horz" wrap="square" lIns="0" tIns="12065" rIns="0" bIns="0" rtlCol="0">
            <a:spAutoFit/>
          </a:bodyPr>
          <a:lstStyle/>
          <a:p>
            <a:pPr marL="12700">
              <a:lnSpc>
                <a:spcPct val="100000"/>
              </a:lnSpc>
              <a:spcBef>
                <a:spcPts val="95"/>
              </a:spcBef>
            </a:pPr>
            <a:r>
              <a:rPr sz="2800" spc="-35" dirty="0">
                <a:solidFill>
                  <a:srgbClr val="E53E31"/>
                </a:solidFill>
                <a:latin typeface="Calibri"/>
                <a:cs typeface="Calibri"/>
              </a:rPr>
              <a:t>COVID-</a:t>
            </a:r>
            <a:r>
              <a:rPr sz="2800" dirty="0">
                <a:solidFill>
                  <a:srgbClr val="E53E31"/>
                </a:solidFill>
                <a:latin typeface="Calibri"/>
                <a:cs typeface="Calibri"/>
              </a:rPr>
              <a:t>19</a:t>
            </a:r>
            <a:r>
              <a:rPr sz="2800" spc="-70" dirty="0">
                <a:solidFill>
                  <a:srgbClr val="E53E31"/>
                </a:solidFill>
                <a:latin typeface="Calibri"/>
                <a:cs typeface="Calibri"/>
              </a:rPr>
              <a:t> </a:t>
            </a:r>
            <a:r>
              <a:rPr sz="2800" spc="-10" dirty="0">
                <a:solidFill>
                  <a:srgbClr val="E53E31"/>
                </a:solidFill>
                <a:latin typeface="Calibri"/>
                <a:cs typeface="Calibri"/>
              </a:rPr>
              <a:t>coagulopathy:</a:t>
            </a:r>
            <a:r>
              <a:rPr sz="2800" spc="-75" dirty="0">
                <a:solidFill>
                  <a:srgbClr val="E53E31"/>
                </a:solidFill>
                <a:latin typeface="Calibri"/>
                <a:cs typeface="Calibri"/>
              </a:rPr>
              <a:t> </a:t>
            </a:r>
            <a:r>
              <a:rPr sz="2800" dirty="0">
                <a:solidFill>
                  <a:srgbClr val="E53E31"/>
                </a:solidFill>
                <a:latin typeface="Calibri"/>
                <a:cs typeface="Calibri"/>
              </a:rPr>
              <a:t>initial</a:t>
            </a:r>
            <a:r>
              <a:rPr sz="2800" spc="-90" dirty="0">
                <a:solidFill>
                  <a:srgbClr val="E53E31"/>
                </a:solidFill>
                <a:latin typeface="Calibri"/>
                <a:cs typeface="Calibri"/>
              </a:rPr>
              <a:t> </a:t>
            </a:r>
            <a:r>
              <a:rPr sz="2800" dirty="0">
                <a:solidFill>
                  <a:srgbClr val="E53E31"/>
                </a:solidFill>
                <a:latin typeface="Calibri"/>
                <a:cs typeface="Calibri"/>
              </a:rPr>
              <a:t>reports</a:t>
            </a:r>
            <a:r>
              <a:rPr sz="2800" spc="-75" dirty="0">
                <a:solidFill>
                  <a:srgbClr val="E53E31"/>
                </a:solidFill>
                <a:latin typeface="Calibri"/>
                <a:cs typeface="Calibri"/>
              </a:rPr>
              <a:t> </a:t>
            </a:r>
            <a:r>
              <a:rPr sz="2800" spc="-10" dirty="0">
                <a:solidFill>
                  <a:srgbClr val="E53E31"/>
                </a:solidFill>
                <a:latin typeface="Calibri"/>
                <a:cs typeface="Calibri"/>
              </a:rPr>
              <a:t>(China)</a:t>
            </a:r>
            <a:endParaRPr sz="2800">
              <a:latin typeface="Calibri"/>
              <a:cs typeface="Calibri"/>
            </a:endParaRPr>
          </a:p>
        </p:txBody>
      </p:sp>
      <p:sp>
        <p:nvSpPr>
          <p:cNvPr id="3" name="object 3"/>
          <p:cNvSpPr txBox="1"/>
          <p:nvPr/>
        </p:nvSpPr>
        <p:spPr>
          <a:xfrm>
            <a:off x="2207926" y="6025329"/>
            <a:ext cx="23653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Wang</a:t>
            </a:r>
            <a:r>
              <a:rPr sz="1800" spc="-25" dirty="0">
                <a:solidFill>
                  <a:srgbClr val="808080"/>
                </a:solidFill>
                <a:latin typeface="Calibri"/>
                <a:cs typeface="Calibri"/>
              </a:rPr>
              <a:t> </a:t>
            </a:r>
            <a:r>
              <a:rPr sz="1800" dirty="0">
                <a:solidFill>
                  <a:srgbClr val="808080"/>
                </a:solidFill>
                <a:latin typeface="Calibri"/>
                <a:cs typeface="Calibri"/>
              </a:rPr>
              <a:t>D</a:t>
            </a:r>
            <a:r>
              <a:rPr sz="1800" spc="-2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20" dirty="0">
                <a:solidFill>
                  <a:srgbClr val="808080"/>
                </a:solidFill>
                <a:latin typeface="Calibri"/>
                <a:cs typeface="Calibri"/>
              </a:rPr>
              <a:t> </a:t>
            </a:r>
            <a:r>
              <a:rPr sz="1800" dirty="0">
                <a:solidFill>
                  <a:srgbClr val="808080"/>
                </a:solidFill>
                <a:latin typeface="Calibri"/>
                <a:cs typeface="Calibri"/>
              </a:rPr>
              <a:t>JAMA</a:t>
            </a:r>
            <a:r>
              <a:rPr sz="1800" spc="-2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pic>
        <p:nvPicPr>
          <p:cNvPr id="4" name="object 4"/>
          <p:cNvPicPr/>
          <p:nvPr/>
        </p:nvPicPr>
        <p:blipFill>
          <a:blip r:embed="rId3" cstate="print"/>
          <a:stretch>
            <a:fillRect/>
          </a:stretch>
        </p:blipFill>
        <p:spPr>
          <a:xfrm>
            <a:off x="574548" y="2321052"/>
            <a:ext cx="5521439" cy="3378695"/>
          </a:xfrm>
          <a:prstGeom prst="rect">
            <a:avLst/>
          </a:prstGeom>
        </p:spPr>
      </p:pic>
      <p:pic>
        <p:nvPicPr>
          <p:cNvPr id="5" name="object 5"/>
          <p:cNvPicPr/>
          <p:nvPr/>
        </p:nvPicPr>
        <p:blipFill>
          <a:blip r:embed="rId4" cstate="print"/>
          <a:stretch>
            <a:fillRect/>
          </a:stretch>
        </p:blipFill>
        <p:spPr>
          <a:xfrm>
            <a:off x="6717792" y="2266188"/>
            <a:ext cx="4716767" cy="3433571"/>
          </a:xfrm>
          <a:prstGeom prst="rect">
            <a:avLst/>
          </a:prstGeom>
        </p:spPr>
      </p:pic>
      <p:sp>
        <p:nvSpPr>
          <p:cNvPr id="6" name="object 6"/>
          <p:cNvSpPr txBox="1"/>
          <p:nvPr/>
        </p:nvSpPr>
        <p:spPr>
          <a:xfrm>
            <a:off x="8203569" y="6025329"/>
            <a:ext cx="23482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Zhou F</a:t>
            </a:r>
            <a:r>
              <a:rPr sz="1800" spc="-1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10" dirty="0">
                <a:solidFill>
                  <a:srgbClr val="808080"/>
                </a:solidFill>
                <a:latin typeface="Calibri"/>
                <a:cs typeface="Calibri"/>
              </a:rPr>
              <a:t> </a:t>
            </a:r>
            <a:r>
              <a:rPr sz="1800" dirty="0">
                <a:solidFill>
                  <a:srgbClr val="808080"/>
                </a:solidFill>
                <a:latin typeface="Calibri"/>
                <a:cs typeface="Calibri"/>
              </a:rPr>
              <a:t>Lancet</a:t>
            </a:r>
            <a:r>
              <a:rPr sz="1800" spc="-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5" dirty="0"/>
              <a:t>COVID-</a:t>
            </a:r>
            <a:r>
              <a:rPr dirty="0"/>
              <a:t>19</a:t>
            </a:r>
            <a:r>
              <a:rPr spc="-70" dirty="0"/>
              <a:t> </a:t>
            </a:r>
            <a:r>
              <a:rPr spc="-10" dirty="0"/>
              <a:t>coagulopathy:</a:t>
            </a:r>
            <a:r>
              <a:rPr spc="-75" dirty="0"/>
              <a:t> </a:t>
            </a:r>
            <a:r>
              <a:rPr dirty="0"/>
              <a:t>initial</a:t>
            </a:r>
            <a:r>
              <a:rPr spc="-90" dirty="0"/>
              <a:t> </a:t>
            </a:r>
            <a:r>
              <a:rPr dirty="0"/>
              <a:t>reports</a:t>
            </a:r>
            <a:r>
              <a:rPr spc="-75" dirty="0"/>
              <a:t> </a:t>
            </a:r>
            <a:r>
              <a:rPr spc="-10" dirty="0"/>
              <a:t>(China)</a:t>
            </a:r>
          </a:p>
        </p:txBody>
      </p:sp>
      <p:sp>
        <p:nvSpPr>
          <p:cNvPr id="3" name="object 3"/>
          <p:cNvSpPr txBox="1"/>
          <p:nvPr/>
        </p:nvSpPr>
        <p:spPr>
          <a:xfrm>
            <a:off x="1649220" y="6025329"/>
            <a:ext cx="23653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Wang</a:t>
            </a:r>
            <a:r>
              <a:rPr sz="1800" spc="-25" dirty="0">
                <a:solidFill>
                  <a:srgbClr val="808080"/>
                </a:solidFill>
                <a:latin typeface="Calibri"/>
                <a:cs typeface="Calibri"/>
              </a:rPr>
              <a:t> </a:t>
            </a:r>
            <a:r>
              <a:rPr sz="1800" dirty="0">
                <a:solidFill>
                  <a:srgbClr val="808080"/>
                </a:solidFill>
                <a:latin typeface="Calibri"/>
                <a:cs typeface="Calibri"/>
              </a:rPr>
              <a:t>D</a:t>
            </a:r>
            <a:r>
              <a:rPr sz="1800" spc="-2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20" dirty="0">
                <a:solidFill>
                  <a:srgbClr val="808080"/>
                </a:solidFill>
                <a:latin typeface="Calibri"/>
                <a:cs typeface="Calibri"/>
              </a:rPr>
              <a:t> </a:t>
            </a:r>
            <a:r>
              <a:rPr sz="1800" dirty="0">
                <a:solidFill>
                  <a:srgbClr val="808080"/>
                </a:solidFill>
                <a:latin typeface="Calibri"/>
                <a:cs typeface="Calibri"/>
              </a:rPr>
              <a:t>JAMA</a:t>
            </a:r>
            <a:r>
              <a:rPr sz="1800" spc="-2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grpSp>
        <p:nvGrpSpPr>
          <p:cNvPr id="4" name="object 4"/>
          <p:cNvGrpSpPr/>
          <p:nvPr/>
        </p:nvGrpSpPr>
        <p:grpSpPr>
          <a:xfrm>
            <a:off x="140207" y="1944624"/>
            <a:ext cx="11338560" cy="3435350"/>
            <a:chOff x="140207" y="1944624"/>
            <a:chExt cx="11338560" cy="3435350"/>
          </a:xfrm>
        </p:grpSpPr>
        <p:pic>
          <p:nvPicPr>
            <p:cNvPr id="5" name="object 5"/>
            <p:cNvPicPr/>
            <p:nvPr/>
          </p:nvPicPr>
          <p:blipFill>
            <a:blip r:embed="rId3" cstate="print"/>
            <a:stretch>
              <a:fillRect/>
            </a:stretch>
          </p:blipFill>
          <p:spPr>
            <a:xfrm>
              <a:off x="140207" y="1972056"/>
              <a:ext cx="5521439" cy="3380231"/>
            </a:xfrm>
            <a:prstGeom prst="rect">
              <a:avLst/>
            </a:prstGeom>
          </p:spPr>
        </p:pic>
        <p:pic>
          <p:nvPicPr>
            <p:cNvPr id="6" name="object 6"/>
            <p:cNvPicPr/>
            <p:nvPr/>
          </p:nvPicPr>
          <p:blipFill>
            <a:blip r:embed="rId4" cstate="print"/>
            <a:stretch>
              <a:fillRect/>
            </a:stretch>
          </p:blipFill>
          <p:spPr>
            <a:xfrm>
              <a:off x="6761988" y="1944624"/>
              <a:ext cx="4716779" cy="3435095"/>
            </a:xfrm>
            <a:prstGeom prst="rect">
              <a:avLst/>
            </a:prstGeom>
          </p:spPr>
        </p:pic>
        <p:pic>
          <p:nvPicPr>
            <p:cNvPr id="7" name="object 7"/>
            <p:cNvPicPr/>
            <p:nvPr/>
          </p:nvPicPr>
          <p:blipFill>
            <a:blip r:embed="rId5" cstate="print"/>
            <a:stretch>
              <a:fillRect/>
            </a:stretch>
          </p:blipFill>
          <p:spPr>
            <a:xfrm>
              <a:off x="2444496" y="3192780"/>
              <a:ext cx="7100315" cy="1021079"/>
            </a:xfrm>
            <a:prstGeom prst="rect">
              <a:avLst/>
            </a:prstGeom>
          </p:spPr>
        </p:pic>
      </p:grpSp>
      <p:sp>
        <p:nvSpPr>
          <p:cNvPr id="8" name="object 8"/>
          <p:cNvSpPr txBox="1"/>
          <p:nvPr/>
        </p:nvSpPr>
        <p:spPr>
          <a:xfrm>
            <a:off x="8203569" y="6025329"/>
            <a:ext cx="234823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Zhou F</a:t>
            </a:r>
            <a:r>
              <a:rPr sz="1800" spc="-1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10" dirty="0">
                <a:solidFill>
                  <a:srgbClr val="808080"/>
                </a:solidFill>
                <a:latin typeface="Calibri"/>
                <a:cs typeface="Calibri"/>
              </a:rPr>
              <a:t> </a:t>
            </a:r>
            <a:r>
              <a:rPr sz="1800" dirty="0">
                <a:solidFill>
                  <a:srgbClr val="808080"/>
                </a:solidFill>
                <a:latin typeface="Calibri"/>
                <a:cs typeface="Calibri"/>
              </a:rPr>
              <a:t>Lancet</a:t>
            </a:r>
            <a:r>
              <a:rPr sz="1800" spc="-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sp>
        <p:nvSpPr>
          <p:cNvPr id="9" name="object 9"/>
          <p:cNvSpPr txBox="1"/>
          <p:nvPr/>
        </p:nvSpPr>
        <p:spPr>
          <a:xfrm>
            <a:off x="2470404" y="3218688"/>
            <a:ext cx="6993890" cy="914400"/>
          </a:xfrm>
          <a:prstGeom prst="rect">
            <a:avLst/>
          </a:prstGeom>
          <a:solidFill>
            <a:srgbClr val="E43E31"/>
          </a:solidFill>
        </p:spPr>
        <p:txBody>
          <a:bodyPr vert="horz" wrap="square" lIns="0" tIns="148590" rIns="0" bIns="0" rtlCol="0">
            <a:spAutoFit/>
          </a:bodyPr>
          <a:lstStyle/>
          <a:p>
            <a:pPr marL="887094" indent="-457834">
              <a:lnSpc>
                <a:spcPct val="100000"/>
              </a:lnSpc>
              <a:spcBef>
                <a:spcPts val="1170"/>
              </a:spcBef>
              <a:buFont typeface="Wingdings"/>
              <a:buChar char=""/>
              <a:tabLst>
                <a:tab pos="887730" algn="l"/>
              </a:tabLst>
            </a:pPr>
            <a:r>
              <a:rPr sz="3200" b="1" dirty="0">
                <a:solidFill>
                  <a:srgbClr val="FFFFFF"/>
                </a:solidFill>
                <a:latin typeface="Calibri"/>
                <a:cs typeface="Calibri"/>
              </a:rPr>
              <a:t>Occurrence</a:t>
            </a:r>
            <a:r>
              <a:rPr sz="3200" b="1" spc="-50" dirty="0">
                <a:solidFill>
                  <a:srgbClr val="FFFFFF"/>
                </a:solidFill>
                <a:latin typeface="Calibri"/>
                <a:cs typeface="Calibri"/>
              </a:rPr>
              <a:t> </a:t>
            </a:r>
            <a:r>
              <a:rPr sz="3200" b="1" dirty="0">
                <a:solidFill>
                  <a:srgbClr val="FFFFFF"/>
                </a:solidFill>
                <a:latin typeface="Calibri"/>
                <a:cs typeface="Calibri"/>
              </a:rPr>
              <a:t>of</a:t>
            </a:r>
            <a:r>
              <a:rPr sz="3200" b="1" spc="-10" dirty="0">
                <a:solidFill>
                  <a:srgbClr val="FFFFFF"/>
                </a:solidFill>
                <a:latin typeface="Calibri"/>
                <a:cs typeface="Calibri"/>
              </a:rPr>
              <a:t> </a:t>
            </a:r>
            <a:r>
              <a:rPr sz="3200" b="1" dirty="0">
                <a:solidFill>
                  <a:srgbClr val="FFFFFF"/>
                </a:solidFill>
                <a:latin typeface="Calibri"/>
                <a:cs typeface="Calibri"/>
              </a:rPr>
              <a:t>VTE</a:t>
            </a:r>
            <a:r>
              <a:rPr sz="3200" b="1" spc="-5" dirty="0">
                <a:solidFill>
                  <a:srgbClr val="FFFFFF"/>
                </a:solidFill>
                <a:latin typeface="Calibri"/>
                <a:cs typeface="Calibri"/>
              </a:rPr>
              <a:t> </a:t>
            </a:r>
            <a:r>
              <a:rPr sz="3200" b="1" dirty="0">
                <a:solidFill>
                  <a:srgbClr val="FFFFFF"/>
                </a:solidFill>
                <a:latin typeface="Calibri"/>
                <a:cs typeface="Calibri"/>
              </a:rPr>
              <a:t>not</a:t>
            </a:r>
            <a:r>
              <a:rPr sz="3200" b="1" spc="-15" dirty="0">
                <a:solidFill>
                  <a:srgbClr val="FFFFFF"/>
                </a:solidFill>
                <a:latin typeface="Calibri"/>
                <a:cs typeface="Calibri"/>
              </a:rPr>
              <a:t> </a:t>
            </a:r>
            <a:r>
              <a:rPr sz="3200" b="1" spc="-10" dirty="0">
                <a:solidFill>
                  <a:srgbClr val="FFFFFF"/>
                </a:solidFill>
                <a:latin typeface="Calibri"/>
                <a:cs typeface="Calibri"/>
              </a:rPr>
              <a:t>mentioned</a:t>
            </a:r>
            <a:endParaRPr sz="3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879590" cy="452120"/>
          </a:xfrm>
          <a:prstGeom prst="rect">
            <a:avLst/>
          </a:prstGeom>
        </p:spPr>
        <p:txBody>
          <a:bodyPr vert="horz" wrap="square" lIns="0" tIns="12065" rIns="0" bIns="0" rtlCol="0">
            <a:spAutoFit/>
          </a:bodyPr>
          <a:lstStyle/>
          <a:p>
            <a:pPr marL="12700">
              <a:lnSpc>
                <a:spcPct val="100000"/>
              </a:lnSpc>
              <a:spcBef>
                <a:spcPts val="95"/>
              </a:spcBef>
            </a:pPr>
            <a:r>
              <a:rPr sz="2800" spc="-35" dirty="0">
                <a:solidFill>
                  <a:srgbClr val="E53E31"/>
                </a:solidFill>
                <a:latin typeface="Calibri"/>
                <a:cs typeface="Calibri"/>
              </a:rPr>
              <a:t>COVID-</a:t>
            </a:r>
            <a:r>
              <a:rPr sz="2800" dirty="0">
                <a:solidFill>
                  <a:srgbClr val="E53E31"/>
                </a:solidFill>
                <a:latin typeface="Calibri"/>
                <a:cs typeface="Calibri"/>
              </a:rPr>
              <a:t>19</a:t>
            </a:r>
            <a:r>
              <a:rPr sz="2800" spc="-70" dirty="0">
                <a:solidFill>
                  <a:srgbClr val="E53E31"/>
                </a:solidFill>
                <a:latin typeface="Calibri"/>
                <a:cs typeface="Calibri"/>
              </a:rPr>
              <a:t> </a:t>
            </a:r>
            <a:r>
              <a:rPr sz="2800" spc="-10" dirty="0">
                <a:solidFill>
                  <a:srgbClr val="E53E31"/>
                </a:solidFill>
                <a:latin typeface="Calibri"/>
                <a:cs typeface="Calibri"/>
              </a:rPr>
              <a:t>coagulopathy:</a:t>
            </a:r>
            <a:r>
              <a:rPr sz="2800" spc="-75" dirty="0">
                <a:solidFill>
                  <a:srgbClr val="E53E31"/>
                </a:solidFill>
                <a:latin typeface="Calibri"/>
                <a:cs typeface="Calibri"/>
              </a:rPr>
              <a:t> </a:t>
            </a:r>
            <a:r>
              <a:rPr sz="2800" dirty="0">
                <a:solidFill>
                  <a:srgbClr val="E53E31"/>
                </a:solidFill>
                <a:latin typeface="Calibri"/>
                <a:cs typeface="Calibri"/>
              </a:rPr>
              <a:t>initial</a:t>
            </a:r>
            <a:r>
              <a:rPr sz="2800" spc="-90" dirty="0">
                <a:solidFill>
                  <a:srgbClr val="E53E31"/>
                </a:solidFill>
                <a:latin typeface="Calibri"/>
                <a:cs typeface="Calibri"/>
              </a:rPr>
              <a:t> </a:t>
            </a:r>
            <a:r>
              <a:rPr sz="2800" dirty="0">
                <a:solidFill>
                  <a:srgbClr val="E53E31"/>
                </a:solidFill>
                <a:latin typeface="Calibri"/>
                <a:cs typeface="Calibri"/>
              </a:rPr>
              <a:t>reports</a:t>
            </a:r>
            <a:r>
              <a:rPr sz="2800" spc="-75" dirty="0">
                <a:solidFill>
                  <a:srgbClr val="E53E31"/>
                </a:solidFill>
                <a:latin typeface="Calibri"/>
                <a:cs typeface="Calibri"/>
              </a:rPr>
              <a:t> </a:t>
            </a:r>
            <a:r>
              <a:rPr sz="2800" spc="-10" dirty="0">
                <a:solidFill>
                  <a:srgbClr val="E53E31"/>
                </a:solidFill>
                <a:latin typeface="Calibri"/>
                <a:cs typeface="Calibri"/>
              </a:rPr>
              <a:t>(Europe)</a:t>
            </a:r>
            <a:endParaRPr sz="2800">
              <a:latin typeface="Calibri"/>
              <a:cs typeface="Calibri"/>
            </a:endParaRPr>
          </a:p>
        </p:txBody>
      </p:sp>
      <p:grpSp>
        <p:nvGrpSpPr>
          <p:cNvPr id="3" name="object 3"/>
          <p:cNvGrpSpPr/>
          <p:nvPr/>
        </p:nvGrpSpPr>
        <p:grpSpPr>
          <a:xfrm>
            <a:off x="6521195" y="2078735"/>
            <a:ext cx="4806950" cy="2403475"/>
            <a:chOff x="6521195" y="2078735"/>
            <a:chExt cx="4806950" cy="2403475"/>
          </a:xfrm>
        </p:grpSpPr>
        <p:pic>
          <p:nvPicPr>
            <p:cNvPr id="4" name="object 4"/>
            <p:cNvPicPr/>
            <p:nvPr/>
          </p:nvPicPr>
          <p:blipFill>
            <a:blip r:embed="rId3" cstate="print"/>
            <a:stretch>
              <a:fillRect/>
            </a:stretch>
          </p:blipFill>
          <p:spPr>
            <a:xfrm>
              <a:off x="6521195" y="2078735"/>
              <a:ext cx="4806695" cy="2403347"/>
            </a:xfrm>
            <a:prstGeom prst="rect">
              <a:avLst/>
            </a:prstGeom>
          </p:spPr>
        </p:pic>
        <p:pic>
          <p:nvPicPr>
            <p:cNvPr id="5" name="object 5"/>
            <p:cNvPicPr/>
            <p:nvPr/>
          </p:nvPicPr>
          <p:blipFill>
            <a:blip r:embed="rId4" cstate="print"/>
            <a:stretch>
              <a:fillRect/>
            </a:stretch>
          </p:blipFill>
          <p:spPr>
            <a:xfrm>
              <a:off x="6557772" y="2115311"/>
              <a:ext cx="4680203" cy="2276855"/>
            </a:xfrm>
            <a:prstGeom prst="rect">
              <a:avLst/>
            </a:prstGeom>
          </p:spPr>
        </p:pic>
        <p:sp>
          <p:nvSpPr>
            <p:cNvPr id="6" name="object 6"/>
            <p:cNvSpPr/>
            <p:nvPr/>
          </p:nvSpPr>
          <p:spPr>
            <a:xfrm>
              <a:off x="6553009" y="2110549"/>
              <a:ext cx="4690110" cy="2286635"/>
            </a:xfrm>
            <a:custGeom>
              <a:avLst/>
              <a:gdLst/>
              <a:ahLst/>
              <a:cxnLst/>
              <a:rect l="l" t="t" r="r" b="b"/>
              <a:pathLst>
                <a:path w="4690109" h="2286635">
                  <a:moveTo>
                    <a:pt x="0" y="0"/>
                  </a:moveTo>
                  <a:lnTo>
                    <a:pt x="4689729" y="0"/>
                  </a:lnTo>
                  <a:lnTo>
                    <a:pt x="4689729" y="2286381"/>
                  </a:lnTo>
                  <a:lnTo>
                    <a:pt x="0" y="2286381"/>
                  </a:lnTo>
                  <a:lnTo>
                    <a:pt x="0" y="0"/>
                  </a:lnTo>
                  <a:close/>
                </a:path>
              </a:pathLst>
            </a:custGeom>
            <a:ln w="9525">
              <a:solidFill>
                <a:srgbClr val="808080"/>
              </a:solidFill>
            </a:ln>
          </p:spPr>
          <p:txBody>
            <a:bodyPr wrap="square" lIns="0" tIns="0" rIns="0" bIns="0" rtlCol="0"/>
            <a:lstStyle/>
            <a:p>
              <a:endParaRPr/>
            </a:p>
          </p:txBody>
        </p:sp>
      </p:grpSp>
      <p:grpSp>
        <p:nvGrpSpPr>
          <p:cNvPr id="7" name="object 7"/>
          <p:cNvGrpSpPr/>
          <p:nvPr/>
        </p:nvGrpSpPr>
        <p:grpSpPr>
          <a:xfrm>
            <a:off x="784859" y="2078736"/>
            <a:ext cx="5672455" cy="2207260"/>
            <a:chOff x="784859" y="2078736"/>
            <a:chExt cx="5672455" cy="2207260"/>
          </a:xfrm>
        </p:grpSpPr>
        <p:pic>
          <p:nvPicPr>
            <p:cNvPr id="8" name="object 8"/>
            <p:cNvPicPr/>
            <p:nvPr/>
          </p:nvPicPr>
          <p:blipFill>
            <a:blip r:embed="rId5" cstate="print"/>
            <a:stretch>
              <a:fillRect/>
            </a:stretch>
          </p:blipFill>
          <p:spPr>
            <a:xfrm>
              <a:off x="784859" y="2078736"/>
              <a:ext cx="5672327" cy="2206751"/>
            </a:xfrm>
            <a:prstGeom prst="rect">
              <a:avLst/>
            </a:prstGeom>
          </p:spPr>
        </p:pic>
        <p:pic>
          <p:nvPicPr>
            <p:cNvPr id="9" name="object 9"/>
            <p:cNvPicPr/>
            <p:nvPr/>
          </p:nvPicPr>
          <p:blipFill>
            <a:blip r:embed="rId6" cstate="print"/>
            <a:stretch>
              <a:fillRect/>
            </a:stretch>
          </p:blipFill>
          <p:spPr>
            <a:xfrm>
              <a:off x="821435" y="2115312"/>
              <a:ext cx="5545823" cy="2080259"/>
            </a:xfrm>
            <a:prstGeom prst="rect">
              <a:avLst/>
            </a:prstGeom>
          </p:spPr>
        </p:pic>
        <p:sp>
          <p:nvSpPr>
            <p:cNvPr id="10" name="object 10"/>
            <p:cNvSpPr/>
            <p:nvPr/>
          </p:nvSpPr>
          <p:spPr>
            <a:xfrm>
              <a:off x="816673" y="2110549"/>
              <a:ext cx="5555615" cy="2089785"/>
            </a:xfrm>
            <a:custGeom>
              <a:avLst/>
              <a:gdLst/>
              <a:ahLst/>
              <a:cxnLst/>
              <a:rect l="l" t="t" r="r" b="b"/>
              <a:pathLst>
                <a:path w="5555615" h="2089785">
                  <a:moveTo>
                    <a:pt x="0" y="0"/>
                  </a:moveTo>
                  <a:lnTo>
                    <a:pt x="5555361" y="0"/>
                  </a:lnTo>
                  <a:lnTo>
                    <a:pt x="5555361" y="2089785"/>
                  </a:lnTo>
                  <a:lnTo>
                    <a:pt x="0" y="2089785"/>
                  </a:lnTo>
                  <a:lnTo>
                    <a:pt x="0" y="0"/>
                  </a:lnTo>
                  <a:close/>
                </a:path>
              </a:pathLst>
            </a:custGeom>
            <a:ln w="9524">
              <a:solidFill>
                <a:srgbClr val="808080"/>
              </a:solidFill>
            </a:ln>
          </p:spPr>
          <p:txBody>
            <a:bodyPr wrap="square" lIns="0" tIns="0" rIns="0" bIns="0" rtlCol="0"/>
            <a:lstStyle/>
            <a:p>
              <a:endParaRPr/>
            </a:p>
          </p:txBody>
        </p:sp>
      </p:grpSp>
      <p:grpSp>
        <p:nvGrpSpPr>
          <p:cNvPr id="11" name="object 11"/>
          <p:cNvGrpSpPr/>
          <p:nvPr/>
        </p:nvGrpSpPr>
        <p:grpSpPr>
          <a:xfrm>
            <a:off x="6550152" y="4568952"/>
            <a:ext cx="4777740" cy="2039620"/>
            <a:chOff x="6550152" y="4568952"/>
            <a:chExt cx="4777740" cy="2039620"/>
          </a:xfrm>
        </p:grpSpPr>
        <p:pic>
          <p:nvPicPr>
            <p:cNvPr id="12" name="object 12"/>
            <p:cNvPicPr/>
            <p:nvPr/>
          </p:nvPicPr>
          <p:blipFill>
            <a:blip r:embed="rId7" cstate="print"/>
            <a:stretch>
              <a:fillRect/>
            </a:stretch>
          </p:blipFill>
          <p:spPr>
            <a:xfrm>
              <a:off x="6550152" y="4568952"/>
              <a:ext cx="4777739" cy="2039111"/>
            </a:xfrm>
            <a:prstGeom prst="rect">
              <a:avLst/>
            </a:prstGeom>
          </p:spPr>
        </p:pic>
        <p:pic>
          <p:nvPicPr>
            <p:cNvPr id="13" name="object 13"/>
            <p:cNvPicPr/>
            <p:nvPr/>
          </p:nvPicPr>
          <p:blipFill>
            <a:blip r:embed="rId8" cstate="print"/>
            <a:stretch>
              <a:fillRect/>
            </a:stretch>
          </p:blipFill>
          <p:spPr>
            <a:xfrm>
              <a:off x="6586728" y="4605528"/>
              <a:ext cx="4651247" cy="1912619"/>
            </a:xfrm>
            <a:prstGeom prst="rect">
              <a:avLst/>
            </a:prstGeom>
          </p:spPr>
        </p:pic>
        <p:sp>
          <p:nvSpPr>
            <p:cNvPr id="14" name="object 14"/>
            <p:cNvSpPr/>
            <p:nvPr/>
          </p:nvSpPr>
          <p:spPr>
            <a:xfrm>
              <a:off x="6581965" y="4600765"/>
              <a:ext cx="4660900" cy="1922145"/>
            </a:xfrm>
            <a:custGeom>
              <a:avLst/>
              <a:gdLst/>
              <a:ahLst/>
              <a:cxnLst/>
              <a:rect l="l" t="t" r="r" b="b"/>
              <a:pathLst>
                <a:path w="4660900" h="1922145">
                  <a:moveTo>
                    <a:pt x="0" y="0"/>
                  </a:moveTo>
                  <a:lnTo>
                    <a:pt x="4660773" y="0"/>
                  </a:lnTo>
                  <a:lnTo>
                    <a:pt x="4660773" y="1922145"/>
                  </a:lnTo>
                  <a:lnTo>
                    <a:pt x="0" y="1922145"/>
                  </a:lnTo>
                  <a:lnTo>
                    <a:pt x="0" y="0"/>
                  </a:lnTo>
                  <a:close/>
                </a:path>
              </a:pathLst>
            </a:custGeom>
            <a:ln w="9525">
              <a:solidFill>
                <a:srgbClr val="808080"/>
              </a:solidFill>
            </a:ln>
          </p:spPr>
          <p:txBody>
            <a:bodyPr wrap="square" lIns="0" tIns="0" rIns="0" bIns="0" rtlCol="0"/>
            <a:lstStyle/>
            <a:p>
              <a:endParaRPr/>
            </a:p>
          </p:txBody>
        </p:sp>
      </p:grpSp>
      <p:grpSp>
        <p:nvGrpSpPr>
          <p:cNvPr id="15" name="object 15"/>
          <p:cNvGrpSpPr/>
          <p:nvPr/>
        </p:nvGrpSpPr>
        <p:grpSpPr>
          <a:xfrm>
            <a:off x="784859" y="4355591"/>
            <a:ext cx="5672455" cy="1798320"/>
            <a:chOff x="784859" y="4355591"/>
            <a:chExt cx="5672455" cy="1798320"/>
          </a:xfrm>
        </p:grpSpPr>
        <p:pic>
          <p:nvPicPr>
            <p:cNvPr id="16" name="object 16"/>
            <p:cNvPicPr/>
            <p:nvPr/>
          </p:nvPicPr>
          <p:blipFill>
            <a:blip r:embed="rId9" cstate="print"/>
            <a:stretch>
              <a:fillRect/>
            </a:stretch>
          </p:blipFill>
          <p:spPr>
            <a:xfrm>
              <a:off x="784859" y="4355591"/>
              <a:ext cx="5672327" cy="1798319"/>
            </a:xfrm>
            <a:prstGeom prst="rect">
              <a:avLst/>
            </a:prstGeom>
          </p:spPr>
        </p:pic>
        <p:pic>
          <p:nvPicPr>
            <p:cNvPr id="17" name="object 17"/>
            <p:cNvPicPr/>
            <p:nvPr/>
          </p:nvPicPr>
          <p:blipFill>
            <a:blip r:embed="rId10" cstate="print"/>
            <a:stretch>
              <a:fillRect/>
            </a:stretch>
          </p:blipFill>
          <p:spPr>
            <a:xfrm>
              <a:off x="821436" y="4392167"/>
              <a:ext cx="5545823" cy="1671815"/>
            </a:xfrm>
            <a:prstGeom prst="rect">
              <a:avLst/>
            </a:prstGeom>
          </p:spPr>
        </p:pic>
        <p:sp>
          <p:nvSpPr>
            <p:cNvPr id="18" name="object 18"/>
            <p:cNvSpPr/>
            <p:nvPr/>
          </p:nvSpPr>
          <p:spPr>
            <a:xfrm>
              <a:off x="816673" y="4387405"/>
              <a:ext cx="5555615" cy="1681480"/>
            </a:xfrm>
            <a:custGeom>
              <a:avLst/>
              <a:gdLst/>
              <a:ahLst/>
              <a:cxnLst/>
              <a:rect l="l" t="t" r="r" b="b"/>
              <a:pathLst>
                <a:path w="5555615" h="1681479">
                  <a:moveTo>
                    <a:pt x="0" y="0"/>
                  </a:moveTo>
                  <a:lnTo>
                    <a:pt x="5555361" y="0"/>
                  </a:lnTo>
                  <a:lnTo>
                    <a:pt x="5555361" y="1681352"/>
                  </a:lnTo>
                  <a:lnTo>
                    <a:pt x="0" y="1681352"/>
                  </a:lnTo>
                  <a:lnTo>
                    <a:pt x="0" y="0"/>
                  </a:lnTo>
                  <a:close/>
                </a:path>
              </a:pathLst>
            </a:custGeom>
            <a:ln w="9525">
              <a:solidFill>
                <a:srgbClr val="808080"/>
              </a:solidFill>
            </a:ln>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5" dirty="0"/>
              <a:t>COVID-</a:t>
            </a:r>
            <a:r>
              <a:rPr dirty="0"/>
              <a:t>19</a:t>
            </a:r>
            <a:r>
              <a:rPr spc="-70" dirty="0"/>
              <a:t> </a:t>
            </a:r>
            <a:r>
              <a:rPr spc="-10" dirty="0"/>
              <a:t>coagulopathy:</a:t>
            </a:r>
            <a:r>
              <a:rPr spc="-75" dirty="0"/>
              <a:t> </a:t>
            </a:r>
            <a:r>
              <a:rPr dirty="0"/>
              <a:t>initial</a:t>
            </a:r>
            <a:r>
              <a:rPr spc="-90" dirty="0"/>
              <a:t> </a:t>
            </a:r>
            <a:r>
              <a:rPr dirty="0"/>
              <a:t>reports</a:t>
            </a:r>
            <a:r>
              <a:rPr spc="-75" dirty="0"/>
              <a:t> </a:t>
            </a:r>
            <a:r>
              <a:rPr spc="-10" dirty="0"/>
              <a:t>(Europe)</a:t>
            </a:r>
          </a:p>
        </p:txBody>
      </p:sp>
      <p:pic>
        <p:nvPicPr>
          <p:cNvPr id="3" name="object 3"/>
          <p:cNvPicPr/>
          <p:nvPr/>
        </p:nvPicPr>
        <p:blipFill>
          <a:blip r:embed="rId3" cstate="print"/>
          <a:stretch>
            <a:fillRect/>
          </a:stretch>
        </p:blipFill>
        <p:spPr>
          <a:xfrm>
            <a:off x="6586728" y="4587240"/>
            <a:ext cx="4698479" cy="1930907"/>
          </a:xfrm>
          <a:prstGeom prst="rect">
            <a:avLst/>
          </a:prstGeom>
        </p:spPr>
      </p:pic>
      <p:pic>
        <p:nvPicPr>
          <p:cNvPr id="4" name="object 4"/>
          <p:cNvPicPr/>
          <p:nvPr/>
        </p:nvPicPr>
        <p:blipFill>
          <a:blip r:embed="rId4" cstate="print"/>
          <a:stretch>
            <a:fillRect/>
          </a:stretch>
        </p:blipFill>
        <p:spPr>
          <a:xfrm>
            <a:off x="850391" y="4422647"/>
            <a:ext cx="5442203" cy="1641347"/>
          </a:xfrm>
          <a:prstGeom prst="rect">
            <a:avLst/>
          </a:prstGeom>
        </p:spPr>
      </p:pic>
      <p:grpSp>
        <p:nvGrpSpPr>
          <p:cNvPr id="5" name="object 5"/>
          <p:cNvGrpSpPr/>
          <p:nvPr/>
        </p:nvGrpSpPr>
        <p:grpSpPr>
          <a:xfrm>
            <a:off x="850391" y="2115311"/>
            <a:ext cx="10381615" cy="2275840"/>
            <a:chOff x="850391" y="2115311"/>
            <a:chExt cx="10381615" cy="2275840"/>
          </a:xfrm>
        </p:grpSpPr>
        <p:pic>
          <p:nvPicPr>
            <p:cNvPr id="6" name="object 6"/>
            <p:cNvPicPr/>
            <p:nvPr/>
          </p:nvPicPr>
          <p:blipFill>
            <a:blip r:embed="rId5" cstate="print"/>
            <a:stretch>
              <a:fillRect/>
            </a:stretch>
          </p:blipFill>
          <p:spPr>
            <a:xfrm>
              <a:off x="6553200" y="2115311"/>
              <a:ext cx="4678679" cy="2275319"/>
            </a:xfrm>
            <a:prstGeom prst="rect">
              <a:avLst/>
            </a:prstGeom>
          </p:spPr>
        </p:pic>
        <p:pic>
          <p:nvPicPr>
            <p:cNvPr id="7" name="object 7"/>
            <p:cNvPicPr/>
            <p:nvPr/>
          </p:nvPicPr>
          <p:blipFill>
            <a:blip r:embed="rId6" cstate="print"/>
            <a:stretch>
              <a:fillRect/>
            </a:stretch>
          </p:blipFill>
          <p:spPr>
            <a:xfrm>
              <a:off x="850391" y="2127503"/>
              <a:ext cx="5513831" cy="2068067"/>
            </a:xfrm>
            <a:prstGeom prst="rect">
              <a:avLst/>
            </a:prstGeom>
          </p:spPr>
        </p:pic>
        <p:pic>
          <p:nvPicPr>
            <p:cNvPr id="8" name="object 8"/>
            <p:cNvPicPr/>
            <p:nvPr/>
          </p:nvPicPr>
          <p:blipFill>
            <a:blip r:embed="rId7" cstate="print"/>
            <a:stretch>
              <a:fillRect/>
            </a:stretch>
          </p:blipFill>
          <p:spPr>
            <a:xfrm>
              <a:off x="2444495" y="3192779"/>
              <a:ext cx="7100315" cy="1021079"/>
            </a:xfrm>
            <a:prstGeom prst="rect">
              <a:avLst/>
            </a:prstGeom>
          </p:spPr>
        </p:pic>
      </p:grpSp>
      <p:sp>
        <p:nvSpPr>
          <p:cNvPr id="9" name="object 9"/>
          <p:cNvSpPr txBox="1"/>
          <p:nvPr/>
        </p:nvSpPr>
        <p:spPr>
          <a:xfrm>
            <a:off x="2470404" y="3218688"/>
            <a:ext cx="6993890" cy="914400"/>
          </a:xfrm>
          <a:prstGeom prst="rect">
            <a:avLst/>
          </a:prstGeom>
          <a:solidFill>
            <a:srgbClr val="E43E31"/>
          </a:solidFill>
        </p:spPr>
        <p:txBody>
          <a:bodyPr vert="horz" wrap="square" lIns="0" tIns="148590" rIns="0" bIns="0" rtlCol="0">
            <a:spAutoFit/>
          </a:bodyPr>
          <a:lstStyle/>
          <a:p>
            <a:pPr marL="887094" indent="-457834">
              <a:lnSpc>
                <a:spcPct val="100000"/>
              </a:lnSpc>
              <a:spcBef>
                <a:spcPts val="1170"/>
              </a:spcBef>
              <a:buFont typeface="Wingdings"/>
              <a:buChar char=""/>
              <a:tabLst>
                <a:tab pos="887730" algn="l"/>
              </a:tabLst>
            </a:pPr>
            <a:r>
              <a:rPr sz="3200" b="1" dirty="0">
                <a:solidFill>
                  <a:srgbClr val="FFFFFF"/>
                </a:solidFill>
                <a:latin typeface="Calibri"/>
                <a:cs typeface="Calibri"/>
              </a:rPr>
              <a:t>Incidence</a:t>
            </a:r>
            <a:r>
              <a:rPr sz="3200" b="1" spc="-25" dirty="0">
                <a:solidFill>
                  <a:srgbClr val="FFFFFF"/>
                </a:solidFill>
                <a:latin typeface="Calibri"/>
                <a:cs typeface="Calibri"/>
              </a:rPr>
              <a:t> </a:t>
            </a:r>
            <a:r>
              <a:rPr sz="3200" b="1" dirty="0">
                <a:solidFill>
                  <a:srgbClr val="FFFFFF"/>
                </a:solidFill>
                <a:latin typeface="Calibri"/>
                <a:cs typeface="Calibri"/>
              </a:rPr>
              <a:t>of</a:t>
            </a:r>
            <a:r>
              <a:rPr sz="3200" b="1" spc="-15" dirty="0">
                <a:solidFill>
                  <a:srgbClr val="FFFFFF"/>
                </a:solidFill>
                <a:latin typeface="Calibri"/>
                <a:cs typeface="Calibri"/>
              </a:rPr>
              <a:t> </a:t>
            </a:r>
            <a:r>
              <a:rPr sz="3200" b="1" dirty="0">
                <a:solidFill>
                  <a:srgbClr val="FFFFFF"/>
                </a:solidFill>
                <a:latin typeface="Calibri"/>
                <a:cs typeface="Calibri"/>
              </a:rPr>
              <a:t>VTE</a:t>
            </a:r>
            <a:r>
              <a:rPr sz="3200" b="1" spc="-15" dirty="0">
                <a:solidFill>
                  <a:srgbClr val="FFFFFF"/>
                </a:solidFill>
                <a:latin typeface="Calibri"/>
                <a:cs typeface="Calibri"/>
              </a:rPr>
              <a:t> </a:t>
            </a:r>
            <a:r>
              <a:rPr sz="3200" b="1" dirty="0">
                <a:solidFill>
                  <a:srgbClr val="FFFFFF"/>
                </a:solidFill>
                <a:latin typeface="Calibri"/>
                <a:cs typeface="Calibri"/>
              </a:rPr>
              <a:t>in</a:t>
            </a:r>
            <a:r>
              <a:rPr sz="3200" b="1" spc="-5" dirty="0">
                <a:solidFill>
                  <a:srgbClr val="FFFFFF"/>
                </a:solidFill>
                <a:latin typeface="Calibri"/>
                <a:cs typeface="Calibri"/>
              </a:rPr>
              <a:t> </a:t>
            </a:r>
            <a:r>
              <a:rPr sz="3200" b="1" dirty="0">
                <a:solidFill>
                  <a:srgbClr val="FFFFFF"/>
                </a:solidFill>
                <a:latin typeface="Calibri"/>
                <a:cs typeface="Calibri"/>
              </a:rPr>
              <a:t>ICU </a:t>
            </a:r>
            <a:r>
              <a:rPr sz="3200" b="1" spc="-10" dirty="0">
                <a:solidFill>
                  <a:srgbClr val="FFFFFF"/>
                </a:solidFill>
                <a:latin typeface="Calibri"/>
                <a:cs typeface="Calibri"/>
              </a:rPr>
              <a:t>17-</a:t>
            </a:r>
            <a:r>
              <a:rPr sz="3200" b="1" spc="-25" dirty="0">
                <a:solidFill>
                  <a:srgbClr val="FFFFFF"/>
                </a:solidFill>
                <a:latin typeface="Calibri"/>
                <a:cs typeface="Calibri"/>
              </a:rPr>
              <a:t>70%</a:t>
            </a:r>
            <a:endParaRPr sz="32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ASH</a:t>
            </a:r>
            <a:r>
              <a:rPr spc="-75" dirty="0"/>
              <a:t> </a:t>
            </a:r>
            <a:r>
              <a:rPr dirty="0"/>
              <a:t>Clinical</a:t>
            </a:r>
            <a:r>
              <a:rPr spc="-85" dirty="0"/>
              <a:t> </a:t>
            </a:r>
            <a:r>
              <a:rPr spc="-10" dirty="0"/>
              <a:t>Practice</a:t>
            </a:r>
            <a:r>
              <a:rPr spc="-95" dirty="0"/>
              <a:t> </a:t>
            </a:r>
            <a:r>
              <a:rPr dirty="0"/>
              <a:t>Guidelines</a:t>
            </a:r>
            <a:r>
              <a:rPr spc="-60" dirty="0"/>
              <a:t> </a:t>
            </a:r>
            <a:r>
              <a:rPr dirty="0"/>
              <a:t>on</a:t>
            </a:r>
            <a:r>
              <a:rPr spc="-85" dirty="0"/>
              <a:t> </a:t>
            </a:r>
            <a:r>
              <a:rPr spc="-25" dirty="0"/>
              <a:t>VTE</a:t>
            </a:r>
          </a:p>
        </p:txBody>
      </p:sp>
      <p:sp>
        <p:nvSpPr>
          <p:cNvPr id="3" name="object 3"/>
          <p:cNvSpPr txBox="1"/>
          <p:nvPr/>
        </p:nvSpPr>
        <p:spPr>
          <a:xfrm>
            <a:off x="406400" y="1877747"/>
            <a:ext cx="7320915" cy="4439285"/>
          </a:xfrm>
          <a:prstGeom prst="rect">
            <a:avLst/>
          </a:prstGeom>
        </p:spPr>
        <p:txBody>
          <a:bodyPr vert="horz" wrap="square" lIns="0" tIns="108585" rIns="0" bIns="0" rtlCol="0">
            <a:spAutoFit/>
          </a:bodyPr>
          <a:lstStyle/>
          <a:p>
            <a:pPr marL="527685" indent="-515620">
              <a:lnSpc>
                <a:spcPct val="100000"/>
              </a:lnSpc>
              <a:spcBef>
                <a:spcPts val="855"/>
              </a:spcBef>
              <a:buAutoNum type="arabicPeriod"/>
              <a:tabLst>
                <a:tab pos="527685" algn="l"/>
                <a:tab pos="528320" algn="l"/>
              </a:tabLst>
            </a:pPr>
            <a:r>
              <a:rPr sz="2000" dirty="0">
                <a:solidFill>
                  <a:srgbClr val="808080"/>
                </a:solidFill>
                <a:latin typeface="Calibri"/>
                <a:cs typeface="Calibri"/>
              </a:rPr>
              <a:t>Prevention</a:t>
            </a:r>
            <a:r>
              <a:rPr sz="2000" spc="-45" dirty="0">
                <a:solidFill>
                  <a:srgbClr val="808080"/>
                </a:solidFill>
                <a:latin typeface="Calibri"/>
                <a:cs typeface="Calibri"/>
              </a:rPr>
              <a:t> </a:t>
            </a:r>
            <a:r>
              <a:rPr sz="2000" dirty="0">
                <a:solidFill>
                  <a:srgbClr val="808080"/>
                </a:solidFill>
                <a:latin typeface="Calibri"/>
                <a:cs typeface="Calibri"/>
              </a:rPr>
              <a:t>of</a:t>
            </a:r>
            <a:r>
              <a:rPr sz="2000" spc="-60" dirty="0">
                <a:solidFill>
                  <a:srgbClr val="808080"/>
                </a:solidFill>
                <a:latin typeface="Calibri"/>
                <a:cs typeface="Calibri"/>
              </a:rPr>
              <a:t> </a:t>
            </a:r>
            <a:r>
              <a:rPr sz="2000" dirty="0">
                <a:solidFill>
                  <a:srgbClr val="808080"/>
                </a:solidFill>
                <a:latin typeface="Calibri"/>
                <a:cs typeface="Calibri"/>
              </a:rPr>
              <a:t>VTE</a:t>
            </a:r>
            <a:r>
              <a:rPr sz="2000" spc="-55" dirty="0">
                <a:solidFill>
                  <a:srgbClr val="808080"/>
                </a:solidFill>
                <a:latin typeface="Calibri"/>
                <a:cs typeface="Calibri"/>
              </a:rPr>
              <a:t> </a:t>
            </a:r>
            <a:r>
              <a:rPr sz="2000" dirty="0">
                <a:solidFill>
                  <a:srgbClr val="808080"/>
                </a:solidFill>
                <a:latin typeface="Calibri"/>
                <a:cs typeface="Calibri"/>
              </a:rPr>
              <a:t>in</a:t>
            </a:r>
            <a:r>
              <a:rPr sz="2000" spc="-50" dirty="0">
                <a:solidFill>
                  <a:srgbClr val="808080"/>
                </a:solidFill>
                <a:latin typeface="Calibri"/>
                <a:cs typeface="Calibri"/>
              </a:rPr>
              <a:t> </a:t>
            </a:r>
            <a:r>
              <a:rPr sz="2000" dirty="0">
                <a:solidFill>
                  <a:srgbClr val="808080"/>
                </a:solidFill>
                <a:latin typeface="Calibri"/>
                <a:cs typeface="Calibri"/>
              </a:rPr>
              <a:t>Surgical</a:t>
            </a:r>
            <a:r>
              <a:rPr sz="2000" spc="-60" dirty="0">
                <a:solidFill>
                  <a:srgbClr val="808080"/>
                </a:solidFill>
                <a:latin typeface="Calibri"/>
                <a:cs typeface="Calibri"/>
              </a:rPr>
              <a:t> </a:t>
            </a:r>
            <a:r>
              <a:rPr sz="2000" dirty="0">
                <a:solidFill>
                  <a:srgbClr val="808080"/>
                </a:solidFill>
                <a:latin typeface="Calibri"/>
                <a:cs typeface="Calibri"/>
              </a:rPr>
              <a:t>Hospitalized</a:t>
            </a:r>
            <a:r>
              <a:rPr sz="2000" spc="-35" dirty="0">
                <a:solidFill>
                  <a:srgbClr val="808080"/>
                </a:solidFill>
                <a:latin typeface="Calibri"/>
                <a:cs typeface="Calibri"/>
              </a:rPr>
              <a:t> </a:t>
            </a:r>
            <a:r>
              <a:rPr sz="2000" spc="-10" dirty="0">
                <a:solidFill>
                  <a:srgbClr val="808080"/>
                </a:solidFill>
                <a:latin typeface="Calibri"/>
                <a:cs typeface="Calibri"/>
              </a:rPr>
              <a:t>Patients</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spc="-10" dirty="0">
                <a:solidFill>
                  <a:srgbClr val="767171"/>
                </a:solidFill>
                <a:latin typeface="Calibri"/>
                <a:cs typeface="Calibri"/>
              </a:rPr>
              <a:t>Prophylaxis</a:t>
            </a:r>
            <a:r>
              <a:rPr sz="2000" spc="-35" dirty="0">
                <a:solidFill>
                  <a:srgbClr val="767171"/>
                </a:solidFill>
                <a:latin typeface="Calibri"/>
                <a:cs typeface="Calibri"/>
              </a:rPr>
              <a:t> </a:t>
            </a:r>
            <a:r>
              <a:rPr sz="2000" dirty="0">
                <a:solidFill>
                  <a:srgbClr val="767171"/>
                </a:solidFill>
                <a:latin typeface="Calibri"/>
                <a:cs typeface="Calibri"/>
              </a:rPr>
              <a:t>in</a:t>
            </a:r>
            <a:r>
              <a:rPr sz="2000" spc="-10" dirty="0">
                <a:solidFill>
                  <a:srgbClr val="767171"/>
                </a:solidFill>
                <a:latin typeface="Calibri"/>
                <a:cs typeface="Calibri"/>
              </a:rPr>
              <a:t> </a:t>
            </a:r>
            <a:r>
              <a:rPr sz="2000" dirty="0">
                <a:solidFill>
                  <a:srgbClr val="767171"/>
                </a:solidFill>
                <a:latin typeface="Calibri"/>
                <a:cs typeface="Calibri"/>
              </a:rPr>
              <a:t>Hospitalized</a:t>
            </a:r>
            <a:r>
              <a:rPr sz="2000" spc="-5" dirty="0">
                <a:solidFill>
                  <a:srgbClr val="767171"/>
                </a:solidFill>
                <a:latin typeface="Calibri"/>
                <a:cs typeface="Calibri"/>
              </a:rPr>
              <a:t> </a:t>
            </a:r>
            <a:r>
              <a:rPr sz="2000" dirty="0">
                <a:solidFill>
                  <a:srgbClr val="767171"/>
                </a:solidFill>
                <a:latin typeface="Calibri"/>
                <a:cs typeface="Calibri"/>
              </a:rPr>
              <a:t>and</a:t>
            </a:r>
            <a:r>
              <a:rPr sz="2000" spc="-25" dirty="0">
                <a:solidFill>
                  <a:srgbClr val="767171"/>
                </a:solidFill>
                <a:latin typeface="Calibri"/>
                <a:cs typeface="Calibri"/>
              </a:rPr>
              <a:t> </a:t>
            </a:r>
            <a:r>
              <a:rPr sz="2000" spc="-10" dirty="0">
                <a:solidFill>
                  <a:srgbClr val="767171"/>
                </a:solidFill>
                <a:latin typeface="Calibri"/>
                <a:cs typeface="Calibri"/>
              </a:rPr>
              <a:t>Non-Hospitalized</a:t>
            </a:r>
            <a:r>
              <a:rPr sz="2000" spc="-20" dirty="0">
                <a:solidFill>
                  <a:srgbClr val="767171"/>
                </a:solidFill>
                <a:latin typeface="Calibri"/>
                <a:cs typeface="Calibri"/>
              </a:rPr>
              <a:t> </a:t>
            </a:r>
            <a:r>
              <a:rPr sz="2000" dirty="0">
                <a:solidFill>
                  <a:srgbClr val="767171"/>
                </a:solidFill>
                <a:latin typeface="Calibri"/>
                <a:cs typeface="Calibri"/>
              </a:rPr>
              <a:t>Medical</a:t>
            </a:r>
            <a:r>
              <a:rPr sz="2000" spc="-15" dirty="0">
                <a:solidFill>
                  <a:srgbClr val="767171"/>
                </a:solidFill>
                <a:latin typeface="Calibri"/>
                <a:cs typeface="Calibri"/>
              </a:rPr>
              <a:t> </a:t>
            </a:r>
            <a:r>
              <a:rPr sz="2000" spc="-10" dirty="0">
                <a:solidFill>
                  <a:srgbClr val="767171"/>
                </a:solidFill>
                <a:latin typeface="Calibri"/>
                <a:cs typeface="Calibri"/>
              </a:rPr>
              <a:t>Patients</a:t>
            </a:r>
            <a:endParaRPr sz="2000" dirty="0">
              <a:latin typeface="Calibri"/>
              <a:cs typeface="Calibri"/>
            </a:endParaRPr>
          </a:p>
          <a:p>
            <a:pPr marL="527685" indent="-515620">
              <a:lnSpc>
                <a:spcPct val="100000"/>
              </a:lnSpc>
              <a:spcBef>
                <a:spcPts val="770"/>
              </a:spcBef>
              <a:buAutoNum type="arabicPeriod"/>
              <a:tabLst>
                <a:tab pos="527685" algn="l"/>
                <a:tab pos="528320" algn="l"/>
              </a:tabLst>
            </a:pPr>
            <a:r>
              <a:rPr sz="2000" spc="-20" dirty="0">
                <a:solidFill>
                  <a:srgbClr val="808080"/>
                </a:solidFill>
                <a:latin typeface="Calibri"/>
                <a:cs typeface="Calibri"/>
              </a:rPr>
              <a:t>Treatment</a:t>
            </a:r>
            <a:r>
              <a:rPr sz="2000" spc="5" dirty="0">
                <a:solidFill>
                  <a:srgbClr val="808080"/>
                </a:solidFill>
                <a:latin typeface="Calibri"/>
                <a:cs typeface="Calibri"/>
              </a:rPr>
              <a:t> </a:t>
            </a:r>
            <a:r>
              <a:rPr sz="2000" dirty="0">
                <a:solidFill>
                  <a:srgbClr val="808080"/>
                </a:solidFill>
                <a:latin typeface="Calibri"/>
                <a:cs typeface="Calibri"/>
              </a:rPr>
              <a:t>of</a:t>
            </a:r>
            <a:r>
              <a:rPr sz="2000" spc="-25" dirty="0">
                <a:solidFill>
                  <a:srgbClr val="808080"/>
                </a:solidFill>
                <a:latin typeface="Calibri"/>
                <a:cs typeface="Calibri"/>
              </a:rPr>
              <a:t> </a:t>
            </a:r>
            <a:r>
              <a:rPr sz="2000" dirty="0">
                <a:solidFill>
                  <a:srgbClr val="808080"/>
                </a:solidFill>
                <a:latin typeface="Calibri"/>
                <a:cs typeface="Calibri"/>
              </a:rPr>
              <a:t>Acute</a:t>
            </a:r>
            <a:r>
              <a:rPr sz="2000" spc="-30" dirty="0">
                <a:solidFill>
                  <a:srgbClr val="808080"/>
                </a:solidFill>
                <a:latin typeface="Calibri"/>
                <a:cs typeface="Calibri"/>
              </a:rPr>
              <a:t> </a:t>
            </a:r>
            <a:r>
              <a:rPr sz="2000" dirty="0">
                <a:solidFill>
                  <a:srgbClr val="808080"/>
                </a:solidFill>
                <a:latin typeface="Calibri"/>
                <a:cs typeface="Calibri"/>
              </a:rPr>
              <a:t>VTE</a:t>
            </a:r>
            <a:r>
              <a:rPr sz="2000" spc="-20" dirty="0">
                <a:solidFill>
                  <a:srgbClr val="808080"/>
                </a:solidFill>
                <a:latin typeface="Calibri"/>
                <a:cs typeface="Calibri"/>
              </a:rPr>
              <a:t> </a:t>
            </a:r>
            <a:r>
              <a:rPr sz="2000" dirty="0">
                <a:solidFill>
                  <a:srgbClr val="808080"/>
                </a:solidFill>
                <a:latin typeface="Calibri"/>
                <a:cs typeface="Calibri"/>
              </a:rPr>
              <a:t>(DVT</a:t>
            </a:r>
            <a:r>
              <a:rPr sz="2000" spc="-30" dirty="0">
                <a:solidFill>
                  <a:srgbClr val="808080"/>
                </a:solidFill>
                <a:latin typeface="Calibri"/>
                <a:cs typeface="Calibri"/>
              </a:rPr>
              <a:t> </a:t>
            </a:r>
            <a:r>
              <a:rPr sz="2000" dirty="0">
                <a:solidFill>
                  <a:srgbClr val="808080"/>
                </a:solidFill>
                <a:latin typeface="Calibri"/>
                <a:cs typeface="Calibri"/>
              </a:rPr>
              <a:t>and</a:t>
            </a:r>
            <a:r>
              <a:rPr sz="2000" spc="-35" dirty="0">
                <a:solidFill>
                  <a:srgbClr val="808080"/>
                </a:solidFill>
                <a:latin typeface="Calibri"/>
                <a:cs typeface="Calibri"/>
              </a:rPr>
              <a:t> </a:t>
            </a:r>
            <a:r>
              <a:rPr sz="2000" spc="-25" dirty="0">
                <a:solidFill>
                  <a:srgbClr val="808080"/>
                </a:solidFill>
                <a:latin typeface="Calibri"/>
                <a:cs typeface="Calibri"/>
              </a:rPr>
              <a:t>PE)</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Optimal</a:t>
            </a:r>
            <a:r>
              <a:rPr sz="2000" spc="-45" dirty="0">
                <a:solidFill>
                  <a:srgbClr val="808080"/>
                </a:solidFill>
                <a:latin typeface="Calibri"/>
                <a:cs typeface="Calibri"/>
              </a:rPr>
              <a:t> </a:t>
            </a:r>
            <a:r>
              <a:rPr sz="2000" dirty="0">
                <a:solidFill>
                  <a:srgbClr val="808080"/>
                </a:solidFill>
                <a:latin typeface="Calibri"/>
                <a:cs typeface="Calibri"/>
              </a:rPr>
              <a:t>Management</a:t>
            </a:r>
            <a:r>
              <a:rPr sz="2000" spc="-50" dirty="0">
                <a:solidFill>
                  <a:srgbClr val="808080"/>
                </a:solidFill>
                <a:latin typeface="Calibri"/>
                <a:cs typeface="Calibri"/>
              </a:rPr>
              <a:t> </a:t>
            </a:r>
            <a:r>
              <a:rPr sz="2000" dirty="0">
                <a:solidFill>
                  <a:srgbClr val="808080"/>
                </a:solidFill>
                <a:latin typeface="Calibri"/>
                <a:cs typeface="Calibri"/>
              </a:rPr>
              <a:t>of</a:t>
            </a:r>
            <a:r>
              <a:rPr sz="2000" spc="-50" dirty="0">
                <a:solidFill>
                  <a:srgbClr val="808080"/>
                </a:solidFill>
                <a:latin typeface="Calibri"/>
                <a:cs typeface="Calibri"/>
              </a:rPr>
              <a:t> </a:t>
            </a:r>
            <a:r>
              <a:rPr sz="2000" dirty="0">
                <a:solidFill>
                  <a:srgbClr val="808080"/>
                </a:solidFill>
                <a:latin typeface="Calibri"/>
                <a:cs typeface="Calibri"/>
              </a:rPr>
              <a:t>Anticoagulation</a:t>
            </a:r>
            <a:r>
              <a:rPr sz="2000" spc="-40" dirty="0">
                <a:solidFill>
                  <a:srgbClr val="808080"/>
                </a:solidFill>
                <a:latin typeface="Calibri"/>
                <a:cs typeface="Calibri"/>
              </a:rPr>
              <a:t> </a:t>
            </a:r>
            <a:r>
              <a:rPr sz="2000" spc="-10" dirty="0">
                <a:solidFill>
                  <a:srgbClr val="808080"/>
                </a:solidFill>
                <a:latin typeface="Calibri"/>
                <a:cs typeface="Calibri"/>
              </a:rPr>
              <a:t>Therapy</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Prevention</a:t>
            </a:r>
            <a:r>
              <a:rPr sz="2000" spc="-35" dirty="0">
                <a:solidFill>
                  <a:srgbClr val="808080"/>
                </a:solidFill>
                <a:latin typeface="Calibri"/>
                <a:cs typeface="Calibri"/>
              </a:rPr>
              <a:t> </a:t>
            </a:r>
            <a:r>
              <a:rPr sz="2000" dirty="0">
                <a:solidFill>
                  <a:srgbClr val="808080"/>
                </a:solidFill>
                <a:latin typeface="Calibri"/>
                <a:cs typeface="Calibri"/>
              </a:rPr>
              <a:t>and</a:t>
            </a:r>
            <a:r>
              <a:rPr sz="2000" spc="-45" dirty="0">
                <a:solidFill>
                  <a:srgbClr val="808080"/>
                </a:solidFill>
                <a:latin typeface="Calibri"/>
                <a:cs typeface="Calibri"/>
              </a:rPr>
              <a:t> </a:t>
            </a:r>
            <a:r>
              <a:rPr sz="2000" spc="-20" dirty="0">
                <a:solidFill>
                  <a:srgbClr val="808080"/>
                </a:solidFill>
                <a:latin typeface="Calibri"/>
                <a:cs typeface="Calibri"/>
              </a:rPr>
              <a:t>Treatment</a:t>
            </a:r>
            <a:r>
              <a:rPr sz="2000" spc="-25" dirty="0">
                <a:solidFill>
                  <a:srgbClr val="808080"/>
                </a:solidFill>
                <a:latin typeface="Calibri"/>
                <a:cs typeface="Calibri"/>
              </a:rPr>
              <a:t> </a:t>
            </a:r>
            <a:r>
              <a:rPr sz="2000" dirty="0">
                <a:solidFill>
                  <a:srgbClr val="808080"/>
                </a:solidFill>
                <a:latin typeface="Calibri"/>
                <a:cs typeface="Calibri"/>
              </a:rPr>
              <a:t>of</a:t>
            </a:r>
            <a:r>
              <a:rPr sz="2000" spc="-45" dirty="0">
                <a:solidFill>
                  <a:srgbClr val="808080"/>
                </a:solidFill>
                <a:latin typeface="Calibri"/>
                <a:cs typeface="Calibri"/>
              </a:rPr>
              <a:t> </a:t>
            </a:r>
            <a:r>
              <a:rPr sz="2000" dirty="0">
                <a:solidFill>
                  <a:srgbClr val="808080"/>
                </a:solidFill>
                <a:latin typeface="Calibri"/>
                <a:cs typeface="Calibri"/>
              </a:rPr>
              <a:t>VTE</a:t>
            </a:r>
            <a:r>
              <a:rPr sz="2000" spc="-40" dirty="0">
                <a:solidFill>
                  <a:srgbClr val="808080"/>
                </a:solidFill>
                <a:latin typeface="Calibri"/>
                <a:cs typeface="Calibri"/>
              </a:rPr>
              <a:t> </a:t>
            </a:r>
            <a:r>
              <a:rPr sz="2000" dirty="0">
                <a:solidFill>
                  <a:srgbClr val="808080"/>
                </a:solidFill>
                <a:latin typeface="Calibri"/>
                <a:cs typeface="Calibri"/>
              </a:rPr>
              <a:t>in</a:t>
            </a:r>
            <a:r>
              <a:rPr sz="2000" spc="-35" dirty="0">
                <a:solidFill>
                  <a:srgbClr val="808080"/>
                </a:solidFill>
                <a:latin typeface="Calibri"/>
                <a:cs typeface="Calibri"/>
              </a:rPr>
              <a:t> </a:t>
            </a:r>
            <a:r>
              <a:rPr sz="2000" dirty="0">
                <a:solidFill>
                  <a:srgbClr val="808080"/>
                </a:solidFill>
                <a:latin typeface="Calibri"/>
                <a:cs typeface="Calibri"/>
              </a:rPr>
              <a:t>Patients</a:t>
            </a:r>
            <a:r>
              <a:rPr sz="2000" spc="-5" dirty="0">
                <a:solidFill>
                  <a:srgbClr val="808080"/>
                </a:solidFill>
                <a:latin typeface="Calibri"/>
                <a:cs typeface="Calibri"/>
              </a:rPr>
              <a:t> </a:t>
            </a:r>
            <a:r>
              <a:rPr sz="2000" dirty="0">
                <a:solidFill>
                  <a:srgbClr val="808080"/>
                </a:solidFill>
                <a:latin typeface="Calibri"/>
                <a:cs typeface="Calibri"/>
              </a:rPr>
              <a:t>with</a:t>
            </a:r>
            <a:r>
              <a:rPr sz="2000" spc="-40" dirty="0">
                <a:solidFill>
                  <a:srgbClr val="808080"/>
                </a:solidFill>
                <a:latin typeface="Calibri"/>
                <a:cs typeface="Calibri"/>
              </a:rPr>
              <a:t> </a:t>
            </a:r>
            <a:r>
              <a:rPr sz="2000" spc="-10" dirty="0">
                <a:solidFill>
                  <a:srgbClr val="808080"/>
                </a:solidFill>
                <a:latin typeface="Calibri"/>
                <a:cs typeface="Calibri"/>
              </a:rPr>
              <a:t>Cancer</a:t>
            </a:r>
            <a:endParaRPr sz="2000" dirty="0">
              <a:latin typeface="Calibri"/>
              <a:cs typeface="Calibri"/>
            </a:endParaRPr>
          </a:p>
          <a:p>
            <a:pPr marL="527685" indent="-515620">
              <a:lnSpc>
                <a:spcPct val="100000"/>
              </a:lnSpc>
              <a:spcBef>
                <a:spcPts val="770"/>
              </a:spcBef>
              <a:buAutoNum type="arabicPeriod"/>
              <a:tabLst>
                <a:tab pos="527685" algn="l"/>
                <a:tab pos="528320" algn="l"/>
              </a:tabLst>
            </a:pPr>
            <a:r>
              <a:rPr sz="2000" spc="-10" dirty="0">
                <a:solidFill>
                  <a:srgbClr val="808080"/>
                </a:solidFill>
                <a:latin typeface="Calibri"/>
                <a:cs typeface="Calibri"/>
              </a:rPr>
              <a:t>Heparin-</a:t>
            </a:r>
            <a:r>
              <a:rPr sz="2000" dirty="0">
                <a:solidFill>
                  <a:srgbClr val="808080"/>
                </a:solidFill>
                <a:latin typeface="Calibri"/>
                <a:cs typeface="Calibri"/>
              </a:rPr>
              <a:t>Induced</a:t>
            </a:r>
            <a:r>
              <a:rPr sz="2000" spc="-55" dirty="0">
                <a:solidFill>
                  <a:srgbClr val="808080"/>
                </a:solidFill>
                <a:latin typeface="Calibri"/>
                <a:cs typeface="Calibri"/>
              </a:rPr>
              <a:t> </a:t>
            </a:r>
            <a:r>
              <a:rPr sz="2000" dirty="0">
                <a:solidFill>
                  <a:srgbClr val="808080"/>
                </a:solidFill>
                <a:latin typeface="Calibri"/>
                <a:cs typeface="Calibri"/>
              </a:rPr>
              <a:t>Thrombocytopenia</a:t>
            </a:r>
            <a:r>
              <a:rPr sz="2000" spc="-40" dirty="0">
                <a:solidFill>
                  <a:srgbClr val="808080"/>
                </a:solidFill>
                <a:latin typeface="Calibri"/>
                <a:cs typeface="Calibri"/>
              </a:rPr>
              <a:t> </a:t>
            </a:r>
            <a:r>
              <a:rPr sz="2000" spc="-10" dirty="0">
                <a:solidFill>
                  <a:srgbClr val="808080"/>
                </a:solidFill>
                <a:latin typeface="Calibri"/>
                <a:cs typeface="Calibri"/>
              </a:rPr>
              <a:t>(HIT)</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spc="-10" dirty="0">
                <a:solidFill>
                  <a:srgbClr val="808080"/>
                </a:solidFill>
                <a:latin typeface="Calibri"/>
                <a:cs typeface="Calibri"/>
              </a:rPr>
              <a:t>Thrombophilia</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Pediatric</a:t>
            </a:r>
            <a:r>
              <a:rPr sz="2000" spc="-55" dirty="0">
                <a:solidFill>
                  <a:srgbClr val="808080"/>
                </a:solidFill>
                <a:latin typeface="Calibri"/>
                <a:cs typeface="Calibri"/>
              </a:rPr>
              <a:t> </a:t>
            </a:r>
            <a:r>
              <a:rPr sz="2000" spc="-25" dirty="0">
                <a:solidFill>
                  <a:srgbClr val="808080"/>
                </a:solidFill>
                <a:latin typeface="Calibri"/>
                <a:cs typeface="Calibri"/>
              </a:rPr>
              <a:t>VTE</a:t>
            </a:r>
            <a:endParaRPr sz="2000" dirty="0">
              <a:latin typeface="Calibri"/>
              <a:cs typeface="Calibri"/>
            </a:endParaRPr>
          </a:p>
          <a:p>
            <a:pPr marL="527685" indent="-515620">
              <a:lnSpc>
                <a:spcPct val="100000"/>
              </a:lnSpc>
              <a:spcBef>
                <a:spcPts val="770"/>
              </a:spcBef>
              <a:buAutoNum type="arabicPeriod"/>
              <a:tabLst>
                <a:tab pos="527685" algn="l"/>
                <a:tab pos="528320" algn="l"/>
              </a:tabLst>
            </a:pPr>
            <a:r>
              <a:rPr sz="2000" dirty="0">
                <a:solidFill>
                  <a:srgbClr val="808080"/>
                </a:solidFill>
                <a:latin typeface="Calibri"/>
                <a:cs typeface="Calibri"/>
              </a:rPr>
              <a:t>VTE</a:t>
            </a:r>
            <a:r>
              <a:rPr sz="2000" spc="-30" dirty="0">
                <a:solidFill>
                  <a:srgbClr val="808080"/>
                </a:solidFill>
                <a:latin typeface="Calibri"/>
                <a:cs typeface="Calibri"/>
              </a:rPr>
              <a:t> </a:t>
            </a:r>
            <a:r>
              <a:rPr sz="2000" dirty="0">
                <a:solidFill>
                  <a:srgbClr val="808080"/>
                </a:solidFill>
                <a:latin typeface="Calibri"/>
                <a:cs typeface="Calibri"/>
              </a:rPr>
              <a:t>in</a:t>
            </a:r>
            <a:r>
              <a:rPr sz="2000" spc="-30" dirty="0">
                <a:solidFill>
                  <a:srgbClr val="808080"/>
                </a:solidFill>
                <a:latin typeface="Calibri"/>
                <a:cs typeface="Calibri"/>
              </a:rPr>
              <a:t> </a:t>
            </a:r>
            <a:r>
              <a:rPr sz="2000" dirty="0">
                <a:solidFill>
                  <a:srgbClr val="808080"/>
                </a:solidFill>
                <a:latin typeface="Calibri"/>
                <a:cs typeface="Calibri"/>
              </a:rPr>
              <a:t>the</a:t>
            </a:r>
            <a:r>
              <a:rPr sz="2000" spc="-25" dirty="0">
                <a:solidFill>
                  <a:srgbClr val="808080"/>
                </a:solidFill>
                <a:latin typeface="Calibri"/>
                <a:cs typeface="Calibri"/>
              </a:rPr>
              <a:t> </a:t>
            </a:r>
            <a:r>
              <a:rPr sz="2000" dirty="0">
                <a:solidFill>
                  <a:srgbClr val="808080"/>
                </a:solidFill>
                <a:latin typeface="Calibri"/>
                <a:cs typeface="Calibri"/>
              </a:rPr>
              <a:t>Context</a:t>
            </a:r>
            <a:r>
              <a:rPr sz="2000" spc="-25" dirty="0">
                <a:solidFill>
                  <a:srgbClr val="808080"/>
                </a:solidFill>
                <a:latin typeface="Calibri"/>
                <a:cs typeface="Calibri"/>
              </a:rPr>
              <a:t> </a:t>
            </a:r>
            <a:r>
              <a:rPr sz="2000" dirty="0">
                <a:solidFill>
                  <a:srgbClr val="808080"/>
                </a:solidFill>
                <a:latin typeface="Calibri"/>
                <a:cs typeface="Calibri"/>
              </a:rPr>
              <a:t>of</a:t>
            </a:r>
            <a:r>
              <a:rPr sz="2000" spc="-30" dirty="0">
                <a:solidFill>
                  <a:srgbClr val="808080"/>
                </a:solidFill>
                <a:latin typeface="Calibri"/>
                <a:cs typeface="Calibri"/>
              </a:rPr>
              <a:t> </a:t>
            </a:r>
            <a:r>
              <a:rPr sz="2000" spc="-10" dirty="0">
                <a:solidFill>
                  <a:srgbClr val="808080"/>
                </a:solidFill>
                <a:latin typeface="Calibri"/>
                <a:cs typeface="Calibri"/>
              </a:rPr>
              <a:t>Pregnancy</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dirty="0">
                <a:solidFill>
                  <a:srgbClr val="808080"/>
                </a:solidFill>
                <a:latin typeface="Calibri"/>
                <a:cs typeface="Calibri"/>
              </a:rPr>
              <a:t>Diagnosis</a:t>
            </a:r>
            <a:r>
              <a:rPr sz="2000" spc="-30" dirty="0">
                <a:solidFill>
                  <a:srgbClr val="808080"/>
                </a:solidFill>
                <a:latin typeface="Calibri"/>
                <a:cs typeface="Calibri"/>
              </a:rPr>
              <a:t> </a:t>
            </a:r>
            <a:r>
              <a:rPr sz="2000" dirty="0">
                <a:solidFill>
                  <a:srgbClr val="808080"/>
                </a:solidFill>
                <a:latin typeface="Calibri"/>
                <a:cs typeface="Calibri"/>
              </a:rPr>
              <a:t>of</a:t>
            </a:r>
            <a:r>
              <a:rPr sz="2000" spc="-25" dirty="0">
                <a:solidFill>
                  <a:srgbClr val="808080"/>
                </a:solidFill>
                <a:latin typeface="Calibri"/>
                <a:cs typeface="Calibri"/>
              </a:rPr>
              <a:t> VTE</a:t>
            </a:r>
            <a:endParaRPr sz="2000" dirty="0">
              <a:latin typeface="Calibri"/>
              <a:cs typeface="Calibri"/>
            </a:endParaRPr>
          </a:p>
          <a:p>
            <a:pPr marL="527685" indent="-515620">
              <a:lnSpc>
                <a:spcPct val="100000"/>
              </a:lnSpc>
              <a:spcBef>
                <a:spcPts val="755"/>
              </a:spcBef>
              <a:buAutoNum type="arabicPeriod"/>
              <a:tabLst>
                <a:tab pos="527685" algn="l"/>
                <a:tab pos="528320" algn="l"/>
              </a:tabLst>
            </a:pPr>
            <a:r>
              <a:rPr sz="2000" b="1" dirty="0">
                <a:latin typeface="Calibri"/>
                <a:cs typeface="Calibri"/>
              </a:rPr>
              <a:t>Use of </a:t>
            </a:r>
            <a:r>
              <a:rPr sz="2000" b="1" spc="-10" dirty="0">
                <a:latin typeface="Calibri"/>
                <a:cs typeface="Calibri"/>
              </a:rPr>
              <a:t>Anticoagulation</a:t>
            </a:r>
            <a:r>
              <a:rPr sz="2000" b="1" spc="-15" dirty="0">
                <a:latin typeface="Calibri"/>
                <a:cs typeface="Calibri"/>
              </a:rPr>
              <a:t> </a:t>
            </a:r>
            <a:r>
              <a:rPr sz="2000" b="1" dirty="0">
                <a:latin typeface="Calibri"/>
                <a:cs typeface="Calibri"/>
              </a:rPr>
              <a:t>in</a:t>
            </a:r>
            <a:r>
              <a:rPr sz="2000" b="1" spc="-5" dirty="0">
                <a:latin typeface="Calibri"/>
                <a:cs typeface="Calibri"/>
              </a:rPr>
              <a:t> </a:t>
            </a:r>
            <a:r>
              <a:rPr sz="2000" b="1" spc="-10" dirty="0">
                <a:latin typeface="Calibri"/>
                <a:cs typeface="Calibri"/>
              </a:rPr>
              <a:t>Patients </a:t>
            </a:r>
            <a:r>
              <a:rPr sz="2000" b="1" dirty="0">
                <a:latin typeface="Calibri"/>
                <a:cs typeface="Calibri"/>
              </a:rPr>
              <a:t>with</a:t>
            </a:r>
            <a:r>
              <a:rPr sz="2000" b="1" spc="-5" dirty="0">
                <a:latin typeface="Calibri"/>
                <a:cs typeface="Calibri"/>
              </a:rPr>
              <a:t> </a:t>
            </a:r>
            <a:r>
              <a:rPr sz="2000" b="1" spc="-20" dirty="0">
                <a:latin typeface="Calibri"/>
                <a:cs typeface="Calibri"/>
              </a:rPr>
              <a:t>COVID-</a:t>
            </a:r>
            <a:r>
              <a:rPr sz="2000" b="1" spc="-25" dirty="0">
                <a:latin typeface="Calibri"/>
                <a:cs typeface="Calibri"/>
              </a:rPr>
              <a:t>19</a:t>
            </a:r>
            <a:endParaRPr sz="20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5" dirty="0"/>
              <a:t>COVID-</a:t>
            </a:r>
            <a:r>
              <a:rPr dirty="0"/>
              <a:t>19:</a:t>
            </a:r>
            <a:r>
              <a:rPr spc="-15" dirty="0"/>
              <a:t> </a:t>
            </a:r>
            <a:r>
              <a:rPr dirty="0"/>
              <a:t>incidence</a:t>
            </a:r>
            <a:r>
              <a:rPr spc="-30" dirty="0"/>
              <a:t> </a:t>
            </a:r>
            <a:r>
              <a:rPr dirty="0"/>
              <a:t>of</a:t>
            </a:r>
            <a:r>
              <a:rPr spc="-50" dirty="0"/>
              <a:t> </a:t>
            </a:r>
            <a:r>
              <a:rPr spc="-25" dirty="0"/>
              <a:t>VTE</a:t>
            </a:r>
          </a:p>
        </p:txBody>
      </p:sp>
      <p:pic>
        <p:nvPicPr>
          <p:cNvPr id="3" name="object 3"/>
          <p:cNvPicPr/>
          <p:nvPr/>
        </p:nvPicPr>
        <p:blipFill>
          <a:blip r:embed="rId3" cstate="print"/>
          <a:stretch>
            <a:fillRect/>
          </a:stretch>
        </p:blipFill>
        <p:spPr>
          <a:xfrm>
            <a:off x="5257800" y="381000"/>
            <a:ext cx="5843013" cy="6146291"/>
          </a:xfrm>
          <a:prstGeom prst="rect">
            <a:avLst/>
          </a:prstGeom>
        </p:spPr>
      </p:pic>
      <p:sp>
        <p:nvSpPr>
          <p:cNvPr id="4" name="object 4"/>
          <p:cNvSpPr txBox="1"/>
          <p:nvPr/>
        </p:nvSpPr>
        <p:spPr>
          <a:xfrm>
            <a:off x="1078680" y="3081642"/>
            <a:ext cx="3828415" cy="513715"/>
          </a:xfrm>
          <a:prstGeom prst="rect">
            <a:avLst/>
          </a:prstGeom>
        </p:spPr>
        <p:txBody>
          <a:bodyPr vert="horz" wrap="square" lIns="0" tIns="13335" rIns="0" bIns="0" rtlCol="0">
            <a:spAutoFit/>
          </a:bodyPr>
          <a:lstStyle/>
          <a:p>
            <a:pPr marL="469900" indent="-457200">
              <a:lnSpc>
                <a:spcPct val="100000"/>
              </a:lnSpc>
              <a:spcBef>
                <a:spcPts val="105"/>
              </a:spcBef>
              <a:buFont typeface="Wingdings"/>
              <a:buChar char=""/>
              <a:tabLst>
                <a:tab pos="469900" algn="l"/>
              </a:tabLst>
            </a:pPr>
            <a:r>
              <a:rPr sz="3200" b="1" dirty="0">
                <a:solidFill>
                  <a:srgbClr val="735173"/>
                </a:solidFill>
                <a:latin typeface="Calibri"/>
                <a:cs typeface="Calibri"/>
              </a:rPr>
              <a:t>9.5% (95%CI</a:t>
            </a:r>
            <a:r>
              <a:rPr sz="3200" b="1" spc="5" dirty="0">
                <a:solidFill>
                  <a:srgbClr val="735173"/>
                </a:solidFill>
                <a:latin typeface="Calibri"/>
                <a:cs typeface="Calibri"/>
              </a:rPr>
              <a:t> </a:t>
            </a:r>
            <a:r>
              <a:rPr sz="3200" b="1" spc="-10" dirty="0">
                <a:solidFill>
                  <a:srgbClr val="735173"/>
                </a:solidFill>
                <a:latin typeface="Calibri"/>
                <a:cs typeface="Calibri"/>
              </a:rPr>
              <a:t>7.5-</a:t>
            </a:r>
            <a:r>
              <a:rPr sz="3200" b="1" spc="-25" dirty="0">
                <a:solidFill>
                  <a:srgbClr val="735173"/>
                </a:solidFill>
                <a:latin typeface="Calibri"/>
                <a:cs typeface="Calibri"/>
              </a:rPr>
              <a:t>12)</a:t>
            </a:r>
            <a:endParaRPr sz="3200">
              <a:latin typeface="Calibri"/>
              <a:cs typeface="Calibri"/>
            </a:endParaRPr>
          </a:p>
        </p:txBody>
      </p:sp>
      <p:sp>
        <p:nvSpPr>
          <p:cNvPr id="5" name="object 5"/>
          <p:cNvSpPr txBox="1"/>
          <p:nvPr/>
        </p:nvSpPr>
        <p:spPr>
          <a:xfrm>
            <a:off x="1078680" y="4947141"/>
            <a:ext cx="3612515" cy="513715"/>
          </a:xfrm>
          <a:prstGeom prst="rect">
            <a:avLst/>
          </a:prstGeom>
        </p:spPr>
        <p:txBody>
          <a:bodyPr vert="horz" wrap="square" lIns="0" tIns="12700" rIns="0" bIns="0" rtlCol="0">
            <a:spAutoFit/>
          </a:bodyPr>
          <a:lstStyle/>
          <a:p>
            <a:pPr marL="469900" indent="-457200">
              <a:lnSpc>
                <a:spcPct val="100000"/>
              </a:lnSpc>
              <a:spcBef>
                <a:spcPts val="100"/>
              </a:spcBef>
              <a:buFont typeface="Wingdings"/>
              <a:buChar char=""/>
              <a:tabLst>
                <a:tab pos="469900" algn="l"/>
              </a:tabLst>
            </a:pPr>
            <a:r>
              <a:rPr sz="3200" b="1" dirty="0">
                <a:solidFill>
                  <a:srgbClr val="735173"/>
                </a:solidFill>
                <a:latin typeface="Calibri"/>
                <a:cs typeface="Calibri"/>
              </a:rPr>
              <a:t>40% (95%CI</a:t>
            </a:r>
            <a:r>
              <a:rPr sz="3200" b="1" spc="10" dirty="0">
                <a:solidFill>
                  <a:srgbClr val="735173"/>
                </a:solidFill>
                <a:latin typeface="Calibri"/>
                <a:cs typeface="Calibri"/>
              </a:rPr>
              <a:t> </a:t>
            </a:r>
            <a:r>
              <a:rPr sz="3200" b="1" spc="-10" dirty="0">
                <a:solidFill>
                  <a:srgbClr val="735173"/>
                </a:solidFill>
                <a:latin typeface="Calibri"/>
                <a:cs typeface="Calibri"/>
              </a:rPr>
              <a:t>27-</a:t>
            </a:r>
            <a:r>
              <a:rPr sz="3200" b="1" spc="-25" dirty="0">
                <a:solidFill>
                  <a:srgbClr val="735173"/>
                </a:solidFill>
                <a:latin typeface="Calibri"/>
                <a:cs typeface="Calibri"/>
              </a:rPr>
              <a:t>54)</a:t>
            </a:r>
            <a:endParaRPr sz="3200">
              <a:latin typeface="Calibri"/>
              <a:cs typeface="Calibri"/>
            </a:endParaRPr>
          </a:p>
        </p:txBody>
      </p:sp>
      <p:sp>
        <p:nvSpPr>
          <p:cNvPr id="6" name="object 6"/>
          <p:cNvSpPr txBox="1"/>
          <p:nvPr/>
        </p:nvSpPr>
        <p:spPr>
          <a:xfrm>
            <a:off x="271495" y="6176462"/>
            <a:ext cx="2270760"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808080"/>
                </a:solidFill>
                <a:latin typeface="Calibri"/>
                <a:cs typeface="Calibri"/>
              </a:rPr>
              <a:t>Nopp</a:t>
            </a:r>
            <a:r>
              <a:rPr sz="1800" spc="-5" dirty="0">
                <a:solidFill>
                  <a:srgbClr val="808080"/>
                </a:solidFill>
                <a:latin typeface="Calibri"/>
                <a:cs typeface="Calibri"/>
              </a:rPr>
              <a:t> </a:t>
            </a:r>
            <a:r>
              <a:rPr sz="1800" dirty="0">
                <a:solidFill>
                  <a:srgbClr val="808080"/>
                </a:solidFill>
                <a:latin typeface="Calibri"/>
                <a:cs typeface="Calibri"/>
              </a:rPr>
              <a:t>S</a:t>
            </a:r>
            <a:r>
              <a:rPr sz="1800" spc="-10" dirty="0">
                <a:solidFill>
                  <a:srgbClr val="808080"/>
                </a:solidFill>
                <a:latin typeface="Calibri"/>
                <a:cs typeface="Calibri"/>
              </a:rPr>
              <a:t> </a:t>
            </a:r>
            <a:r>
              <a:rPr sz="1800" i="1" dirty="0">
                <a:solidFill>
                  <a:srgbClr val="808080"/>
                </a:solidFill>
                <a:latin typeface="Calibri"/>
                <a:cs typeface="Calibri"/>
              </a:rPr>
              <a:t>et</a:t>
            </a:r>
            <a:r>
              <a:rPr sz="1800" i="1" spc="-20" dirty="0">
                <a:solidFill>
                  <a:srgbClr val="808080"/>
                </a:solidFill>
                <a:latin typeface="Calibri"/>
                <a:cs typeface="Calibri"/>
              </a:rPr>
              <a:t> </a:t>
            </a:r>
            <a:r>
              <a:rPr sz="1800" i="1" dirty="0">
                <a:solidFill>
                  <a:srgbClr val="808080"/>
                </a:solidFill>
                <a:latin typeface="Calibri"/>
                <a:cs typeface="Calibri"/>
              </a:rPr>
              <a:t>al</a:t>
            </a:r>
            <a:r>
              <a:rPr sz="1800" dirty="0">
                <a:solidFill>
                  <a:srgbClr val="808080"/>
                </a:solidFill>
                <a:latin typeface="Calibri"/>
                <a:cs typeface="Calibri"/>
              </a:rPr>
              <a:t>,</a:t>
            </a:r>
            <a:r>
              <a:rPr sz="1800" spc="10" dirty="0">
                <a:solidFill>
                  <a:srgbClr val="808080"/>
                </a:solidFill>
                <a:latin typeface="Calibri"/>
                <a:cs typeface="Calibri"/>
              </a:rPr>
              <a:t> </a:t>
            </a:r>
            <a:r>
              <a:rPr sz="1800" dirty="0">
                <a:solidFill>
                  <a:srgbClr val="808080"/>
                </a:solidFill>
                <a:latin typeface="Calibri"/>
                <a:cs typeface="Calibri"/>
              </a:rPr>
              <a:t>RPTH</a:t>
            </a:r>
            <a:r>
              <a:rPr sz="1800" spc="-5" dirty="0">
                <a:solidFill>
                  <a:srgbClr val="808080"/>
                </a:solidFill>
                <a:latin typeface="Calibri"/>
                <a:cs typeface="Calibri"/>
              </a:rPr>
              <a:t> </a:t>
            </a:r>
            <a:r>
              <a:rPr sz="1800" spc="-20" dirty="0">
                <a:solidFill>
                  <a:srgbClr val="808080"/>
                </a:solidFill>
                <a:latin typeface="Calibri"/>
                <a:cs typeface="Calibri"/>
              </a:rPr>
              <a:t>2020</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148E-2D7D-4B79-B142-68C37A715D27}"/>
              </a:ext>
            </a:extLst>
          </p:cNvPr>
          <p:cNvSpPr>
            <a:spLocks noGrp="1"/>
          </p:cNvSpPr>
          <p:nvPr>
            <p:ph type="title"/>
          </p:nvPr>
        </p:nvSpPr>
        <p:spPr>
          <a:xfrm>
            <a:off x="287338" y="1295400"/>
            <a:ext cx="11113092" cy="354345"/>
          </a:xfrm>
        </p:spPr>
        <p:txBody>
          <a:bodyPr>
            <a:normAutofit fontScale="90000"/>
          </a:bodyPr>
          <a:lstStyle/>
          <a:p>
            <a:r>
              <a:rPr lang="en-CA" dirty="0"/>
              <a:t>Precise rates of VTE were (are?) uncertain</a:t>
            </a:r>
          </a:p>
        </p:txBody>
      </p:sp>
      <p:sp>
        <p:nvSpPr>
          <p:cNvPr id="4" name="TextBox 3">
            <a:extLst>
              <a:ext uri="{FF2B5EF4-FFF2-40B4-BE49-F238E27FC236}">
                <a16:creationId xmlns:a16="http://schemas.microsoft.com/office/drawing/2014/main" id="{E119535F-1346-4EFD-80D1-2D1370741866}"/>
              </a:ext>
            </a:extLst>
          </p:cNvPr>
          <p:cNvSpPr txBox="1"/>
          <p:nvPr/>
        </p:nvSpPr>
        <p:spPr>
          <a:xfrm>
            <a:off x="0" y="6365285"/>
            <a:ext cx="12110936" cy="246494"/>
          </a:xfrm>
          <a:prstGeom prst="rect">
            <a:avLst/>
          </a:prstGeom>
          <a:noFill/>
        </p:spPr>
        <p:txBody>
          <a:bodyPr wrap="square" lIns="61231" tIns="30615" rIns="61231" bIns="30615" rtlCol="0">
            <a:spAutoFit/>
          </a:bodyPr>
          <a:lstStyle/>
          <a:p>
            <a:pPr algn="ctr"/>
            <a:r>
              <a:rPr lang="en-US" sz="1200" i="1" dirty="0">
                <a:solidFill>
                  <a:schemeClr val="tx1">
                    <a:lumMod val="50000"/>
                    <a:lumOff val="50000"/>
                  </a:schemeClr>
                </a:solidFill>
                <a:latin typeface="Tenorite" panose="00000500000000000000" pitchFamily="2" charset="0"/>
                <a:cs typeface="Segoe UI" panose="020B0502040204020203" pitchFamily="34" charset="0"/>
              </a:rPr>
              <a:t>Blood Adv</a:t>
            </a:r>
            <a:r>
              <a:rPr lang="en-US" sz="1200" dirty="0">
                <a:solidFill>
                  <a:schemeClr val="tx1">
                    <a:lumMod val="50000"/>
                    <a:lumOff val="50000"/>
                  </a:schemeClr>
                </a:solidFill>
                <a:latin typeface="Tenorite" panose="00000500000000000000" pitchFamily="2" charset="0"/>
                <a:cs typeface="Segoe UI" panose="020B0502040204020203" pitchFamily="34" charset="0"/>
              </a:rPr>
              <a:t> (2018) 2 (22): 3198–3225. </a:t>
            </a:r>
            <a:r>
              <a:rPr lang="en-CA" sz="1200" dirty="0" err="1">
                <a:solidFill>
                  <a:schemeClr val="tx1">
                    <a:lumMod val="50000"/>
                    <a:lumOff val="50000"/>
                  </a:schemeClr>
                </a:solidFill>
                <a:latin typeface="Tenorite" panose="00000500000000000000" pitchFamily="2" charset="0"/>
                <a:cs typeface="Segoe UI" panose="020B0502040204020203" pitchFamily="34" charset="0"/>
              </a:rPr>
              <a:t>Middeldorp</a:t>
            </a:r>
            <a:r>
              <a:rPr lang="en-CA" sz="1200" dirty="0">
                <a:solidFill>
                  <a:schemeClr val="tx1">
                    <a:lumMod val="50000"/>
                    <a:lumOff val="50000"/>
                  </a:schemeClr>
                </a:solidFill>
                <a:latin typeface="Tenorite" panose="00000500000000000000" pitchFamily="2" charset="0"/>
                <a:cs typeface="Segoe UI" panose="020B0502040204020203" pitchFamily="34" charset="0"/>
              </a:rPr>
              <a:t> et al, J </a:t>
            </a:r>
            <a:r>
              <a:rPr lang="en-CA" sz="1200" dirty="0" err="1">
                <a:solidFill>
                  <a:schemeClr val="tx1">
                    <a:lumMod val="50000"/>
                    <a:lumOff val="50000"/>
                  </a:schemeClr>
                </a:solidFill>
                <a:latin typeface="Tenorite" panose="00000500000000000000" pitchFamily="2" charset="0"/>
                <a:cs typeface="Segoe UI" panose="020B0502040204020203" pitchFamily="34" charset="0"/>
              </a:rPr>
              <a:t>Thromb</a:t>
            </a:r>
            <a:r>
              <a:rPr lang="en-CA" sz="1200" dirty="0">
                <a:solidFill>
                  <a:schemeClr val="tx1">
                    <a:lumMod val="50000"/>
                    <a:lumOff val="50000"/>
                  </a:schemeClr>
                </a:solidFill>
                <a:latin typeface="Tenorite" panose="00000500000000000000" pitchFamily="2" charset="0"/>
                <a:cs typeface="Segoe UI" panose="020B0502040204020203" pitchFamily="34" charset="0"/>
              </a:rPr>
              <a:t> </a:t>
            </a:r>
            <a:r>
              <a:rPr lang="en-CA" sz="1200" dirty="0" err="1">
                <a:solidFill>
                  <a:schemeClr val="tx1">
                    <a:lumMod val="50000"/>
                    <a:lumOff val="50000"/>
                  </a:schemeClr>
                </a:solidFill>
                <a:latin typeface="Tenorite" panose="00000500000000000000" pitchFamily="2" charset="0"/>
                <a:cs typeface="Segoe UI" panose="020B0502040204020203" pitchFamily="34" charset="0"/>
              </a:rPr>
              <a:t>Haemost</a:t>
            </a:r>
            <a:r>
              <a:rPr lang="en-CA" sz="1200" dirty="0">
                <a:solidFill>
                  <a:schemeClr val="tx1">
                    <a:lumMod val="50000"/>
                    <a:lumOff val="50000"/>
                  </a:schemeClr>
                </a:solidFill>
                <a:latin typeface="Tenorite" panose="00000500000000000000" pitchFamily="2" charset="0"/>
                <a:cs typeface="Segoe UI" panose="020B0502040204020203" pitchFamily="34" charset="0"/>
              </a:rPr>
              <a:t> 2020. </a:t>
            </a:r>
            <a:r>
              <a:rPr lang="en-CA" sz="1200" dirty="0" err="1">
                <a:solidFill>
                  <a:schemeClr val="tx1">
                    <a:lumMod val="50000"/>
                    <a:lumOff val="50000"/>
                  </a:schemeClr>
                </a:solidFill>
                <a:latin typeface="Tenorite" panose="00000500000000000000" pitchFamily="2" charset="0"/>
                <a:cs typeface="Segoe UI" panose="020B0502040204020203" pitchFamily="34" charset="0"/>
              </a:rPr>
              <a:t>Schunemann</a:t>
            </a:r>
            <a:r>
              <a:rPr lang="en-CA" sz="1200" dirty="0">
                <a:solidFill>
                  <a:schemeClr val="tx1">
                    <a:lumMod val="50000"/>
                    <a:lumOff val="50000"/>
                  </a:schemeClr>
                </a:solidFill>
                <a:latin typeface="Tenorite" panose="00000500000000000000" pitchFamily="2" charset="0"/>
                <a:cs typeface="Segoe UI" panose="020B0502040204020203" pitchFamily="34" charset="0"/>
              </a:rPr>
              <a:t> et al., Blood Adv 2018;2:3198-225.  Cook et al, N </a:t>
            </a:r>
            <a:r>
              <a:rPr lang="en-CA" sz="1200" dirty="0" err="1">
                <a:solidFill>
                  <a:schemeClr val="tx1">
                    <a:lumMod val="50000"/>
                    <a:lumOff val="50000"/>
                  </a:schemeClr>
                </a:solidFill>
                <a:latin typeface="Tenorite" panose="00000500000000000000" pitchFamily="2" charset="0"/>
                <a:cs typeface="Segoe UI" panose="020B0502040204020203" pitchFamily="34" charset="0"/>
              </a:rPr>
              <a:t>Engl</a:t>
            </a:r>
            <a:r>
              <a:rPr lang="en-CA" sz="1200" dirty="0">
                <a:solidFill>
                  <a:schemeClr val="tx1">
                    <a:lumMod val="50000"/>
                    <a:lumOff val="50000"/>
                  </a:schemeClr>
                </a:solidFill>
                <a:latin typeface="Tenorite" panose="00000500000000000000" pitchFamily="2" charset="0"/>
                <a:cs typeface="Segoe UI" panose="020B0502040204020203" pitchFamily="34" charset="0"/>
              </a:rPr>
              <a:t> J Med 2011;364:1305-14.</a:t>
            </a:r>
          </a:p>
        </p:txBody>
      </p:sp>
      <p:graphicFrame>
        <p:nvGraphicFramePr>
          <p:cNvPr id="3" name="Diagram 2">
            <a:extLst>
              <a:ext uri="{FF2B5EF4-FFF2-40B4-BE49-F238E27FC236}">
                <a16:creationId xmlns:a16="http://schemas.microsoft.com/office/drawing/2014/main" id="{F23D33A8-CA98-4776-9679-244244DB14B5}"/>
              </a:ext>
            </a:extLst>
          </p:cNvPr>
          <p:cNvGraphicFramePr/>
          <p:nvPr>
            <p:extLst>
              <p:ext uri="{D42A27DB-BD31-4B8C-83A1-F6EECF244321}">
                <p14:modId xmlns:p14="http://schemas.microsoft.com/office/powerpoint/2010/main" val="525392893"/>
              </p:ext>
            </p:extLst>
          </p:nvPr>
        </p:nvGraphicFramePr>
        <p:xfrm>
          <a:off x="6934200" y="2277060"/>
          <a:ext cx="3581400" cy="3303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594216324"/>
              </p:ext>
            </p:extLst>
          </p:nvPr>
        </p:nvGraphicFramePr>
        <p:xfrm>
          <a:off x="838200" y="2062057"/>
          <a:ext cx="7787273" cy="38523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34889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C5B374-E9DC-23EB-60D5-E6BF144D7EA6}"/>
              </a:ext>
            </a:extLst>
          </p:cNvPr>
          <p:cNvSpPr/>
          <p:nvPr/>
        </p:nvSpPr>
        <p:spPr>
          <a:xfrm>
            <a:off x="1969377" y="5520077"/>
            <a:ext cx="8419072" cy="461665"/>
          </a:xfrm>
          <a:prstGeom prst="rect">
            <a:avLst/>
          </a:prstGeom>
          <a:solidFill>
            <a:srgbClr val="C8C3D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86114" y="1183575"/>
            <a:ext cx="11619772" cy="627736"/>
          </a:xfrm>
        </p:spPr>
        <p:txBody>
          <a:bodyPr vert="horz" wrap="square" lIns="0" tIns="12065" rIns="0" bIns="0" rtlCol="0">
            <a:spAutoFit/>
          </a:bodyPr>
          <a:lstStyle/>
          <a:p>
            <a:r>
              <a:rPr lang="en-US" dirty="0"/>
              <a:t>Uncertainty of evidence = ongoing challenge</a:t>
            </a:r>
          </a:p>
        </p:txBody>
      </p:sp>
      <p:sp>
        <p:nvSpPr>
          <p:cNvPr id="10" name="Rectangle 9">
            <a:extLst>
              <a:ext uri="{FF2B5EF4-FFF2-40B4-BE49-F238E27FC236}">
                <a16:creationId xmlns:a16="http://schemas.microsoft.com/office/drawing/2014/main" id="{E4ACE46E-A466-4F11-835B-CE3A71AD40F9}"/>
              </a:ext>
            </a:extLst>
          </p:cNvPr>
          <p:cNvSpPr/>
          <p:nvPr/>
        </p:nvSpPr>
        <p:spPr>
          <a:xfrm>
            <a:off x="6261826" y="2925816"/>
            <a:ext cx="4126623" cy="2440000"/>
          </a:xfrm>
          <a:prstGeom prst="rect">
            <a:avLst/>
          </a:prstGeom>
          <a:solidFill>
            <a:srgbClr val="BDE0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Segoe UI" panose="020B0502040204020203" pitchFamily="34" charset="0"/>
              <a:cs typeface="Segoe UI" panose="020B0502040204020203" pitchFamily="34" charset="0"/>
            </a:endParaRPr>
          </a:p>
        </p:txBody>
      </p:sp>
      <p:sp>
        <p:nvSpPr>
          <p:cNvPr id="4" name="object 4"/>
          <p:cNvSpPr txBox="1"/>
          <p:nvPr/>
        </p:nvSpPr>
        <p:spPr>
          <a:xfrm>
            <a:off x="1969377" y="3067110"/>
            <a:ext cx="4126623" cy="2298706"/>
          </a:xfrm>
          <a:prstGeom prst="rect">
            <a:avLst/>
          </a:prstGeom>
          <a:solidFill>
            <a:srgbClr val="CAD7AF">
              <a:alpha val="90194"/>
            </a:srgbClr>
          </a:solidFill>
          <a:ln>
            <a:noFill/>
          </a:ln>
        </p:spPr>
        <p:txBody>
          <a:bodyPr vert="horz" wrap="square" lIns="0" tIns="84455" rIns="0" bIns="0" rtlCol="0">
            <a:noAutofit/>
          </a:bodyPr>
          <a:lstStyle/>
          <a:p>
            <a:pPr marL="267970" marR="885190" indent="-172720">
              <a:lnSpc>
                <a:spcPct val="99700"/>
              </a:lnSpc>
              <a:spcBef>
                <a:spcPts val="665"/>
              </a:spcBef>
              <a:buChar char="•"/>
              <a:tabLst>
                <a:tab pos="268605" algn="l"/>
              </a:tabLst>
            </a:pPr>
            <a:r>
              <a:rPr lang="en-CA" sz="1600" dirty="0">
                <a:solidFill>
                  <a:schemeClr val="tx1">
                    <a:lumMod val="50000"/>
                    <a:lumOff val="50000"/>
                  </a:schemeClr>
                </a:solidFill>
                <a:latin typeface="Calibri" panose="020F0502020204030204" pitchFamily="34" charset="0"/>
                <a:cs typeface="Calibri" panose="020F0502020204030204" pitchFamily="34" charset="0"/>
              </a:rPr>
              <a:t>Large number of studies (many low quality, few trials)</a:t>
            </a:r>
          </a:p>
          <a:p>
            <a:pPr marL="267970" marR="885190" indent="-172720">
              <a:lnSpc>
                <a:spcPct val="99700"/>
              </a:lnSpc>
              <a:spcBef>
                <a:spcPts val="665"/>
              </a:spcBef>
              <a:buChar char="•"/>
              <a:tabLst>
                <a:tab pos="268605" algn="l"/>
              </a:tabLst>
            </a:pPr>
            <a:r>
              <a:rPr sz="1600" dirty="0">
                <a:solidFill>
                  <a:schemeClr val="tx1">
                    <a:lumMod val="50000"/>
                    <a:lumOff val="50000"/>
                  </a:schemeClr>
                </a:solidFill>
                <a:latin typeface="Calibri" panose="020F0502020204030204" pitchFamily="34" charset="0"/>
                <a:cs typeface="Calibri" panose="020F0502020204030204" pitchFamily="34" charset="0"/>
              </a:rPr>
              <a:t>Lack</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3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definitions</a:t>
            </a:r>
            <a:r>
              <a:rPr sz="1600" spc="-10" dirty="0">
                <a:solidFill>
                  <a:schemeClr val="tx1">
                    <a:lumMod val="50000"/>
                    <a:lumOff val="50000"/>
                  </a:schemeClr>
                </a:solidFill>
                <a:latin typeface="Calibri" panose="020F0502020204030204" pitchFamily="34" charset="0"/>
                <a:cs typeface="Calibri" panose="020F0502020204030204" pitchFamily="34" charset="0"/>
              </a:rPr>
              <a:t> and/or </a:t>
            </a:r>
            <a:r>
              <a:rPr sz="1600" dirty="0">
                <a:solidFill>
                  <a:schemeClr val="tx1">
                    <a:lumMod val="50000"/>
                    <a:lumOff val="50000"/>
                  </a:schemeClr>
                </a:solidFill>
                <a:latin typeface="Calibri" panose="020F0502020204030204" pitchFamily="34" charset="0"/>
                <a:cs typeface="Calibri" panose="020F0502020204030204" pitchFamily="34" charset="0"/>
              </a:rPr>
              <a:t>descriptions</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40" dirty="0">
                <a:solidFill>
                  <a:schemeClr val="tx1">
                    <a:lumMod val="50000"/>
                    <a:lumOff val="50000"/>
                  </a:schemeClr>
                </a:solidFill>
                <a:latin typeface="Calibri" panose="020F0502020204030204" pitchFamily="34" charset="0"/>
                <a:cs typeface="Calibri" panose="020F0502020204030204" pitchFamily="34" charset="0"/>
              </a:rPr>
              <a:t> </a:t>
            </a:r>
            <a:r>
              <a:rPr sz="1600" spc="-10" dirty="0">
                <a:solidFill>
                  <a:schemeClr val="tx1">
                    <a:lumMod val="50000"/>
                    <a:lumOff val="50000"/>
                  </a:schemeClr>
                </a:solidFill>
                <a:latin typeface="Calibri" panose="020F0502020204030204" pitchFamily="34" charset="0"/>
                <a:cs typeface="Calibri" panose="020F0502020204030204" pitchFamily="34" charset="0"/>
              </a:rPr>
              <a:t>outcome</a:t>
            </a:r>
            <a:r>
              <a:rPr lang="en-CA" sz="1600" spc="-10" dirty="0">
                <a:solidFill>
                  <a:schemeClr val="tx1">
                    <a:lumMod val="50000"/>
                    <a:lumOff val="50000"/>
                  </a:schemeClr>
                </a:solidFill>
                <a:latin typeface="Calibri" panose="020F0502020204030204" pitchFamily="34" charset="0"/>
                <a:cs typeface="Calibri" panose="020F0502020204030204" pitchFamily="34" charset="0"/>
              </a:rPr>
              <a:t>s and </a:t>
            </a:r>
            <a:r>
              <a:rPr sz="1600" spc="-10" dirty="0">
                <a:solidFill>
                  <a:schemeClr val="tx1">
                    <a:lumMod val="50000"/>
                    <a:lumOff val="50000"/>
                  </a:schemeClr>
                </a:solidFill>
                <a:latin typeface="Calibri" panose="020F0502020204030204" pitchFamily="34" charset="0"/>
                <a:cs typeface="Calibri" panose="020F0502020204030204" pitchFamily="34" charset="0"/>
              </a:rPr>
              <a:t> measurement</a:t>
            </a:r>
            <a:endParaRPr sz="1600" dirty="0">
              <a:solidFill>
                <a:schemeClr val="tx1">
                  <a:lumMod val="50000"/>
                  <a:lumOff val="50000"/>
                </a:schemeClr>
              </a:solidFill>
              <a:latin typeface="Calibri" panose="020F0502020204030204" pitchFamily="34" charset="0"/>
              <a:cs typeface="Calibri" panose="020F0502020204030204" pitchFamily="34" charset="0"/>
            </a:endParaRPr>
          </a:p>
          <a:p>
            <a:pPr marL="267970" indent="-172720">
              <a:lnSpc>
                <a:spcPct val="100000"/>
              </a:lnSpc>
              <a:spcBef>
                <a:spcPts val="360"/>
              </a:spcBef>
              <a:buChar char="•"/>
              <a:tabLst>
                <a:tab pos="268605" algn="l"/>
              </a:tabLst>
            </a:pPr>
            <a:r>
              <a:rPr sz="1600" dirty="0">
                <a:solidFill>
                  <a:schemeClr val="tx1">
                    <a:lumMod val="50000"/>
                    <a:lumOff val="50000"/>
                  </a:schemeClr>
                </a:solidFill>
                <a:latin typeface="Calibri" panose="020F0502020204030204" pitchFamily="34" charset="0"/>
                <a:cs typeface="Calibri" panose="020F0502020204030204" pitchFamily="34" charset="0"/>
              </a:rPr>
              <a:t>Incomplete/missing </a:t>
            </a:r>
            <a:r>
              <a:rPr sz="1600" spc="-10" dirty="0">
                <a:solidFill>
                  <a:schemeClr val="tx1">
                    <a:lumMod val="50000"/>
                    <a:lumOff val="50000"/>
                  </a:schemeClr>
                </a:solidFill>
                <a:latin typeface="Calibri" panose="020F0502020204030204" pitchFamily="34" charset="0"/>
                <a:cs typeface="Calibri" panose="020F0502020204030204" pitchFamily="34" charset="0"/>
              </a:rPr>
              <a:t>follow-</a:t>
            </a:r>
            <a:r>
              <a:rPr sz="1600" spc="-25" dirty="0">
                <a:solidFill>
                  <a:schemeClr val="tx1">
                    <a:lumMod val="50000"/>
                    <a:lumOff val="50000"/>
                  </a:schemeClr>
                </a:solidFill>
                <a:latin typeface="Calibri" panose="020F0502020204030204" pitchFamily="34" charset="0"/>
                <a:cs typeface="Calibri" panose="020F0502020204030204" pitchFamily="34" charset="0"/>
              </a:rPr>
              <a:t>up</a:t>
            </a:r>
            <a:endParaRPr sz="1600" dirty="0">
              <a:solidFill>
                <a:schemeClr val="tx1">
                  <a:lumMod val="50000"/>
                  <a:lumOff val="50000"/>
                </a:schemeClr>
              </a:solidFill>
              <a:latin typeface="Calibri" panose="020F0502020204030204" pitchFamily="34" charset="0"/>
              <a:cs typeface="Calibri" panose="020F0502020204030204" pitchFamily="34" charset="0"/>
            </a:endParaRPr>
          </a:p>
          <a:p>
            <a:pPr marL="267970" marR="196215" indent="-172720">
              <a:lnSpc>
                <a:spcPct val="100000"/>
              </a:lnSpc>
              <a:spcBef>
                <a:spcPts val="350"/>
              </a:spcBef>
              <a:buChar char="•"/>
              <a:tabLst>
                <a:tab pos="268605" algn="l"/>
              </a:tabLst>
            </a:pPr>
            <a:r>
              <a:rPr lang="en-CA" sz="1600" spc="-25" dirty="0">
                <a:solidFill>
                  <a:schemeClr val="tx1">
                    <a:lumMod val="50000"/>
                    <a:lumOff val="50000"/>
                  </a:schemeClr>
                </a:solidFill>
                <a:latin typeface="Calibri" panose="020F0502020204030204" pitchFamily="34" charset="0"/>
                <a:cs typeface="Calibri" panose="020F0502020204030204" pitchFamily="34" charset="0"/>
              </a:rPr>
              <a:t>Uncertain baseline risk in 2024</a:t>
            </a:r>
          </a:p>
          <a:p>
            <a:pPr marL="267970" marR="196215" indent="-172720">
              <a:lnSpc>
                <a:spcPct val="100000"/>
              </a:lnSpc>
              <a:spcBef>
                <a:spcPts val="350"/>
              </a:spcBef>
              <a:buChar char="•"/>
              <a:tabLst>
                <a:tab pos="268605" algn="l"/>
              </a:tabLst>
            </a:pPr>
            <a:r>
              <a:rPr lang="en-CA" sz="1600" spc="-25" dirty="0">
                <a:solidFill>
                  <a:schemeClr val="tx1">
                    <a:lumMod val="50000"/>
                    <a:lumOff val="50000"/>
                  </a:schemeClr>
                </a:solidFill>
                <a:latin typeface="Calibri" panose="020F0502020204030204" pitchFamily="34" charset="0"/>
                <a:cs typeface="Calibri" panose="020F0502020204030204" pitchFamily="34" charset="0"/>
              </a:rPr>
              <a:t>Disparities across populations</a:t>
            </a:r>
          </a:p>
        </p:txBody>
      </p:sp>
      <p:sp>
        <p:nvSpPr>
          <p:cNvPr id="6" name="object 6"/>
          <p:cNvSpPr txBox="1"/>
          <p:nvPr/>
        </p:nvSpPr>
        <p:spPr>
          <a:xfrm>
            <a:off x="6272707" y="3076635"/>
            <a:ext cx="4115742" cy="1962076"/>
          </a:xfrm>
          <a:prstGeom prst="rect">
            <a:avLst/>
          </a:prstGeom>
          <a:noFill/>
          <a:ln>
            <a:noFill/>
          </a:ln>
        </p:spPr>
        <p:txBody>
          <a:bodyPr vert="horz" wrap="square" lIns="0" tIns="83820" rIns="0" bIns="0" rtlCol="0">
            <a:noAutofit/>
          </a:bodyPr>
          <a:lstStyle/>
          <a:p>
            <a:pPr marL="267335" marR="263525" indent="-172720">
              <a:lnSpc>
                <a:spcPct val="100000"/>
              </a:lnSpc>
              <a:spcBef>
                <a:spcPts val="660"/>
              </a:spcBef>
              <a:buChar char="•"/>
              <a:tabLst>
                <a:tab pos="267970" algn="l"/>
              </a:tabLst>
            </a:pPr>
            <a:r>
              <a:rPr sz="1600" dirty="0">
                <a:solidFill>
                  <a:schemeClr val="tx1">
                    <a:lumMod val="50000"/>
                    <a:lumOff val="50000"/>
                  </a:schemeClr>
                </a:solidFill>
                <a:latin typeface="Calibri" panose="020F0502020204030204" pitchFamily="34" charset="0"/>
                <a:cs typeface="Calibri" panose="020F0502020204030204" pitchFamily="34" charset="0"/>
              </a:rPr>
              <a:t>Confounding</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with</a:t>
            </a:r>
            <a:r>
              <a:rPr sz="1600" spc="-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use</a:t>
            </a:r>
            <a:r>
              <a:rPr sz="1600" spc="-2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15" dirty="0">
                <a:solidFill>
                  <a:schemeClr val="tx1">
                    <a:lumMod val="50000"/>
                    <a:lumOff val="50000"/>
                  </a:schemeClr>
                </a:solidFill>
                <a:latin typeface="Calibri" panose="020F0502020204030204" pitchFamily="34" charset="0"/>
                <a:cs typeface="Calibri" panose="020F0502020204030204" pitchFamily="34" charset="0"/>
              </a:rPr>
              <a:t> </a:t>
            </a:r>
            <a:r>
              <a:rPr lang="en-CA" sz="1600" spc="-10" dirty="0">
                <a:solidFill>
                  <a:schemeClr val="tx1">
                    <a:lumMod val="50000"/>
                    <a:lumOff val="50000"/>
                  </a:schemeClr>
                </a:solidFill>
                <a:latin typeface="Calibri" panose="020F0502020204030204" pitchFamily="34" charset="0"/>
                <a:cs typeface="Calibri" panose="020F0502020204030204" pitchFamily="34" charset="0"/>
              </a:rPr>
              <a:t>different</a:t>
            </a:r>
            <a:r>
              <a:rPr sz="1600" spc="-1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intensities</a:t>
            </a:r>
            <a:r>
              <a:rPr sz="1600" spc="-2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in</a:t>
            </a:r>
            <a:r>
              <a:rPr sz="1600" spc="-4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selected</a:t>
            </a:r>
            <a:r>
              <a:rPr sz="1600" spc="-15" dirty="0">
                <a:solidFill>
                  <a:schemeClr val="tx1">
                    <a:lumMod val="50000"/>
                    <a:lumOff val="50000"/>
                  </a:schemeClr>
                </a:solidFill>
                <a:latin typeface="Calibri" panose="020F0502020204030204" pitchFamily="34" charset="0"/>
                <a:cs typeface="Calibri" panose="020F0502020204030204" pitchFamily="34" charset="0"/>
              </a:rPr>
              <a:t> </a:t>
            </a:r>
            <a:r>
              <a:rPr sz="1600" spc="-10" dirty="0">
                <a:solidFill>
                  <a:schemeClr val="tx1">
                    <a:lumMod val="50000"/>
                    <a:lumOff val="50000"/>
                  </a:schemeClr>
                </a:solidFill>
                <a:latin typeface="Calibri" panose="020F0502020204030204" pitchFamily="34" charset="0"/>
                <a:cs typeface="Calibri" panose="020F0502020204030204" pitchFamily="34" charset="0"/>
              </a:rPr>
              <a:t>patients</a:t>
            </a:r>
            <a:endParaRPr sz="1600" dirty="0">
              <a:solidFill>
                <a:schemeClr val="tx1">
                  <a:lumMod val="50000"/>
                  <a:lumOff val="50000"/>
                </a:schemeClr>
              </a:solidFill>
              <a:latin typeface="Calibri" panose="020F0502020204030204" pitchFamily="34" charset="0"/>
              <a:cs typeface="Calibri" panose="020F0502020204030204" pitchFamily="34" charset="0"/>
            </a:endParaRPr>
          </a:p>
          <a:p>
            <a:pPr marL="267335" marR="995680" indent="-172720">
              <a:lnSpc>
                <a:spcPct val="99700"/>
              </a:lnSpc>
              <a:spcBef>
                <a:spcPts val="355"/>
              </a:spcBef>
              <a:buChar char="•"/>
              <a:tabLst>
                <a:tab pos="267970" algn="l"/>
              </a:tabLst>
            </a:pPr>
            <a:r>
              <a:rPr sz="1600" dirty="0">
                <a:solidFill>
                  <a:schemeClr val="tx1">
                    <a:lumMod val="50000"/>
                    <a:lumOff val="50000"/>
                  </a:schemeClr>
                </a:solidFill>
                <a:latin typeface="Calibri" panose="020F0502020204030204" pitchFamily="34" charset="0"/>
                <a:cs typeface="Calibri" panose="020F0502020204030204" pitchFamily="34" charset="0"/>
              </a:rPr>
              <a:t>Lack</a:t>
            </a:r>
            <a:r>
              <a:rPr sz="1600" spc="-25"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of</a:t>
            </a:r>
            <a:r>
              <a:rPr sz="1600" spc="-30" dirty="0">
                <a:solidFill>
                  <a:schemeClr val="tx1">
                    <a:lumMod val="50000"/>
                    <a:lumOff val="50000"/>
                  </a:schemeClr>
                </a:solidFill>
                <a:latin typeface="Calibri" panose="020F0502020204030204" pitchFamily="34" charset="0"/>
                <a:cs typeface="Calibri" panose="020F0502020204030204" pitchFamily="34" charset="0"/>
              </a:rPr>
              <a:t> </a:t>
            </a:r>
            <a:r>
              <a:rPr sz="1600" dirty="0">
                <a:solidFill>
                  <a:schemeClr val="tx1">
                    <a:lumMod val="50000"/>
                    <a:lumOff val="50000"/>
                  </a:schemeClr>
                </a:solidFill>
                <a:latin typeface="Calibri" panose="020F0502020204030204" pitchFamily="34" charset="0"/>
                <a:cs typeface="Calibri" panose="020F0502020204030204" pitchFamily="34" charset="0"/>
              </a:rPr>
              <a:t>details</a:t>
            </a:r>
            <a:r>
              <a:rPr sz="1600" spc="-10" dirty="0">
                <a:solidFill>
                  <a:schemeClr val="tx1">
                    <a:lumMod val="50000"/>
                    <a:lumOff val="50000"/>
                  </a:schemeClr>
                </a:solidFill>
                <a:latin typeface="Calibri" panose="020F0502020204030204" pitchFamily="34" charset="0"/>
                <a:cs typeface="Calibri" panose="020F0502020204030204" pitchFamily="34" charset="0"/>
              </a:rPr>
              <a:t> regarding</a:t>
            </a:r>
            <a:r>
              <a:rPr lang="en-CA" sz="1600" spc="-10" dirty="0">
                <a:solidFill>
                  <a:schemeClr val="tx1">
                    <a:lumMod val="50000"/>
                    <a:lumOff val="50000"/>
                  </a:schemeClr>
                </a:solidFill>
                <a:latin typeface="Calibri" panose="020F0502020204030204" pitchFamily="34" charset="0"/>
                <a:cs typeface="Calibri" panose="020F0502020204030204" pitchFamily="34" charset="0"/>
              </a:rPr>
              <a:t> </a:t>
            </a:r>
            <a:r>
              <a:rPr sz="1600" spc="-10" dirty="0">
                <a:solidFill>
                  <a:schemeClr val="tx1">
                    <a:lumMod val="50000"/>
                    <a:lumOff val="50000"/>
                  </a:schemeClr>
                </a:solidFill>
                <a:latin typeface="Calibri" panose="020F0502020204030204" pitchFamily="34" charset="0"/>
                <a:cs typeface="Calibri" panose="020F0502020204030204" pitchFamily="34" charset="0"/>
              </a:rPr>
              <a:t>anticoagulant intensities</a:t>
            </a:r>
            <a:endParaRPr lang="en-CA" sz="1600" spc="-10" dirty="0">
              <a:solidFill>
                <a:schemeClr val="tx1">
                  <a:lumMod val="50000"/>
                  <a:lumOff val="50000"/>
                </a:schemeClr>
              </a:solidFill>
              <a:latin typeface="Calibri" panose="020F0502020204030204" pitchFamily="34" charset="0"/>
              <a:cs typeface="Calibri" panose="020F0502020204030204" pitchFamily="34" charset="0"/>
            </a:endParaRPr>
          </a:p>
          <a:p>
            <a:pPr marL="267335" marR="995680" indent="-172720">
              <a:lnSpc>
                <a:spcPct val="99700"/>
              </a:lnSpc>
              <a:spcBef>
                <a:spcPts val="355"/>
              </a:spcBef>
              <a:buChar char="•"/>
              <a:tabLst>
                <a:tab pos="267970" algn="l"/>
              </a:tabLst>
            </a:pPr>
            <a:r>
              <a:rPr lang="en-CA" sz="1600" spc="-10" dirty="0">
                <a:solidFill>
                  <a:schemeClr val="tx1">
                    <a:lumMod val="50000"/>
                    <a:lumOff val="50000"/>
                  </a:schemeClr>
                </a:solidFill>
                <a:latin typeface="Calibri" panose="020F0502020204030204" pitchFamily="34" charset="0"/>
                <a:cs typeface="Calibri" panose="020F0502020204030204" pitchFamily="34" charset="0"/>
              </a:rPr>
              <a:t>Pragmatic open-label trial design (co-interventions)</a:t>
            </a:r>
          </a:p>
          <a:p>
            <a:pPr marL="267335" marR="995680" indent="-172720">
              <a:lnSpc>
                <a:spcPct val="99700"/>
              </a:lnSpc>
              <a:spcBef>
                <a:spcPts val="355"/>
              </a:spcBef>
              <a:buChar char="•"/>
              <a:tabLst>
                <a:tab pos="267970" algn="l"/>
              </a:tabLst>
            </a:pPr>
            <a:r>
              <a:rPr lang="en-CA" sz="1600" spc="-10" dirty="0">
                <a:solidFill>
                  <a:schemeClr val="tx1">
                    <a:lumMod val="50000"/>
                    <a:lumOff val="50000"/>
                  </a:schemeClr>
                </a:solidFill>
                <a:latin typeface="Calibri" panose="020F0502020204030204" pitchFamily="34" charset="0"/>
                <a:cs typeface="Calibri" panose="020F0502020204030204" pitchFamily="34" charset="0"/>
              </a:rPr>
              <a:t>Uncertain benefit/harm in 2024</a:t>
            </a:r>
          </a:p>
        </p:txBody>
      </p:sp>
      <p:sp>
        <p:nvSpPr>
          <p:cNvPr id="8" name="TextBox 7">
            <a:extLst>
              <a:ext uri="{FF2B5EF4-FFF2-40B4-BE49-F238E27FC236}">
                <a16:creationId xmlns:a16="http://schemas.microsoft.com/office/drawing/2014/main" id="{112896D3-A06A-4F73-B27E-318EE6A611C6}"/>
              </a:ext>
            </a:extLst>
          </p:cNvPr>
          <p:cNvSpPr txBox="1"/>
          <p:nvPr/>
        </p:nvSpPr>
        <p:spPr>
          <a:xfrm>
            <a:off x="1969377" y="2667000"/>
            <a:ext cx="4126623" cy="400110"/>
          </a:xfrm>
          <a:prstGeom prst="rect">
            <a:avLst/>
          </a:prstGeom>
          <a:solidFill>
            <a:srgbClr val="A6B08E"/>
          </a:solidFill>
        </p:spPr>
        <p:txBody>
          <a:bodyPr wrap="square" rtlCol="0">
            <a:spAutoFit/>
          </a:bodyPr>
          <a:lstStyle/>
          <a:p>
            <a:pPr algn="ctr"/>
            <a:r>
              <a:rPr lang="en-US" sz="2000" dirty="0">
                <a:solidFill>
                  <a:schemeClr val="bg1"/>
                </a:solidFill>
                <a:latin typeface="Calibri" panose="020F0502020204030204" pitchFamily="34" charset="0"/>
                <a:cs typeface="Calibri" panose="020F0502020204030204" pitchFamily="34" charset="0"/>
              </a:rPr>
              <a:t>Baseline risk studies</a:t>
            </a:r>
          </a:p>
        </p:txBody>
      </p:sp>
      <p:sp>
        <p:nvSpPr>
          <p:cNvPr id="9" name="TextBox 8">
            <a:extLst>
              <a:ext uri="{FF2B5EF4-FFF2-40B4-BE49-F238E27FC236}">
                <a16:creationId xmlns:a16="http://schemas.microsoft.com/office/drawing/2014/main" id="{7E3C3E7B-C680-4EA1-917F-BA9B263A08DB}"/>
              </a:ext>
            </a:extLst>
          </p:cNvPr>
          <p:cNvSpPr txBox="1"/>
          <p:nvPr/>
        </p:nvSpPr>
        <p:spPr>
          <a:xfrm>
            <a:off x="6261826" y="2660604"/>
            <a:ext cx="4126623" cy="400110"/>
          </a:xfrm>
          <a:prstGeom prst="rect">
            <a:avLst/>
          </a:prstGeom>
          <a:solidFill>
            <a:srgbClr val="88A1A4"/>
          </a:solidFill>
        </p:spPr>
        <p:txBody>
          <a:bodyPr wrap="square" rtlCol="0">
            <a:spAutoFit/>
          </a:bodyPr>
          <a:lstStyle/>
          <a:p>
            <a:pPr algn="ctr"/>
            <a:r>
              <a:rPr lang="en-US" sz="2000" dirty="0">
                <a:solidFill>
                  <a:schemeClr val="bg1"/>
                </a:solidFill>
                <a:latin typeface="Calibri" panose="020F0502020204030204" pitchFamily="34" charset="0"/>
                <a:cs typeface="Calibri" panose="020F0502020204030204" pitchFamily="34" charset="0"/>
              </a:rPr>
              <a:t>Effect of anticoagulation</a:t>
            </a:r>
          </a:p>
        </p:txBody>
      </p:sp>
      <p:sp>
        <p:nvSpPr>
          <p:cNvPr id="3" name="TextBox 2">
            <a:extLst>
              <a:ext uri="{FF2B5EF4-FFF2-40B4-BE49-F238E27FC236}">
                <a16:creationId xmlns:a16="http://schemas.microsoft.com/office/drawing/2014/main" id="{2DC32976-DE90-081B-59C2-F3BBD6F5396F}"/>
              </a:ext>
            </a:extLst>
          </p:cNvPr>
          <p:cNvSpPr txBox="1"/>
          <p:nvPr/>
        </p:nvSpPr>
        <p:spPr>
          <a:xfrm>
            <a:off x="412922" y="1998628"/>
            <a:ext cx="11505156" cy="461665"/>
          </a:xfrm>
          <a:prstGeom prst="rect">
            <a:avLst/>
          </a:prstGeom>
          <a:noFill/>
        </p:spPr>
        <p:txBody>
          <a:bodyPr wrap="square">
            <a:spAutoFit/>
          </a:bodyPr>
          <a:lstStyle/>
          <a:p>
            <a:pPr algn="ctr"/>
            <a:r>
              <a:rPr lang="en-CA" sz="2400" dirty="0">
                <a:solidFill>
                  <a:schemeClr val="tx1">
                    <a:lumMod val="50000"/>
                    <a:lumOff val="50000"/>
                  </a:schemeClr>
                </a:solidFill>
                <a:latin typeface="Segoe UI" panose="020B0502040204020203" pitchFamily="34" charset="0"/>
                <a:cs typeface="Segoe UI" panose="020B0502040204020203" pitchFamily="34" charset="0"/>
              </a:rPr>
              <a:t>Evolving evidence over time highlights rationale for “living guideline”</a:t>
            </a:r>
          </a:p>
        </p:txBody>
      </p:sp>
      <p:sp>
        <p:nvSpPr>
          <p:cNvPr id="7" name="TextBox 6">
            <a:extLst>
              <a:ext uri="{FF2B5EF4-FFF2-40B4-BE49-F238E27FC236}">
                <a16:creationId xmlns:a16="http://schemas.microsoft.com/office/drawing/2014/main" id="{338EEFB3-8A2C-831A-7B5E-505EDB282C3D}"/>
              </a:ext>
            </a:extLst>
          </p:cNvPr>
          <p:cNvSpPr txBox="1"/>
          <p:nvPr/>
        </p:nvSpPr>
        <p:spPr>
          <a:xfrm>
            <a:off x="1969376" y="5548650"/>
            <a:ext cx="8419073" cy="400110"/>
          </a:xfrm>
          <a:prstGeom prst="rect">
            <a:avLst/>
          </a:prstGeom>
          <a:noFill/>
        </p:spPr>
        <p:txBody>
          <a:bodyPr wrap="square">
            <a:spAutoFit/>
          </a:bodyPr>
          <a:lstStyle/>
          <a:p>
            <a:pPr algn="ctr"/>
            <a:r>
              <a:rPr lang="en-US" sz="2000" b="0" i="0" dirty="0">
                <a:solidFill>
                  <a:schemeClr val="tx1">
                    <a:lumMod val="50000"/>
                    <a:lumOff val="50000"/>
                  </a:schemeClr>
                </a:solidFill>
                <a:effectLst/>
                <a:latin typeface="Segoe UI" panose="020B0502040204020203" pitchFamily="34" charset="0"/>
                <a:cs typeface="Segoe UI" panose="020B0502040204020203" pitchFamily="34" charset="0"/>
              </a:rPr>
              <a:t>Individualized assessment of thrombosis and bleeding</a:t>
            </a:r>
            <a:endParaRPr lang="en-CA" sz="2000"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3040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1262339"/>
            <a:ext cx="6186805" cy="452120"/>
          </a:xfrm>
          <a:prstGeom prst="rect">
            <a:avLst/>
          </a:prstGeom>
        </p:spPr>
        <p:txBody>
          <a:bodyPr vert="horz" wrap="square" lIns="0" tIns="12065" rIns="0" bIns="0" rtlCol="0">
            <a:spAutoFit/>
          </a:bodyPr>
          <a:lstStyle/>
          <a:p>
            <a:pPr marL="12700">
              <a:lnSpc>
                <a:spcPct val="100000"/>
              </a:lnSpc>
              <a:spcBef>
                <a:spcPts val="95"/>
              </a:spcBef>
            </a:pPr>
            <a:r>
              <a:rPr spc="-10" dirty="0"/>
              <a:t>Beneficial</a:t>
            </a:r>
            <a:r>
              <a:rPr spc="-90" dirty="0"/>
              <a:t> </a:t>
            </a:r>
            <a:r>
              <a:rPr spc="-25" dirty="0"/>
              <a:t>non-</a:t>
            </a:r>
            <a:r>
              <a:rPr spc="-10" dirty="0"/>
              <a:t>anticoagulant</a:t>
            </a:r>
            <a:r>
              <a:rPr spc="-50" dirty="0"/>
              <a:t> </a:t>
            </a:r>
            <a:r>
              <a:rPr spc="-10" dirty="0"/>
              <a:t>mechanisms?</a:t>
            </a:r>
          </a:p>
        </p:txBody>
      </p:sp>
      <p:pic>
        <p:nvPicPr>
          <p:cNvPr id="3" name="object 3"/>
          <p:cNvPicPr/>
          <p:nvPr/>
        </p:nvPicPr>
        <p:blipFill>
          <a:blip r:embed="rId3" cstate="print">
            <a:alphaModFix amt="60000"/>
          </a:blip>
          <a:stretch>
            <a:fillRect/>
          </a:stretch>
        </p:blipFill>
        <p:spPr>
          <a:xfrm>
            <a:off x="2158720" y="2750819"/>
            <a:ext cx="1350616" cy="1351787"/>
          </a:xfrm>
          <a:prstGeom prst="rect">
            <a:avLst/>
          </a:prstGeom>
        </p:spPr>
      </p:pic>
      <p:pic>
        <p:nvPicPr>
          <p:cNvPr id="4" name="object 4"/>
          <p:cNvPicPr/>
          <p:nvPr/>
        </p:nvPicPr>
        <p:blipFill>
          <a:blip r:embed="rId4" cstate="print">
            <a:alphaModFix amt="60000"/>
          </a:blip>
          <a:stretch>
            <a:fillRect/>
          </a:stretch>
        </p:blipFill>
        <p:spPr>
          <a:xfrm>
            <a:off x="5181600" y="2438400"/>
            <a:ext cx="1664206" cy="1664206"/>
          </a:xfrm>
          <a:prstGeom prst="rect">
            <a:avLst/>
          </a:prstGeom>
        </p:spPr>
      </p:pic>
      <p:pic>
        <p:nvPicPr>
          <p:cNvPr id="5" name="object 5"/>
          <p:cNvPicPr/>
          <p:nvPr/>
        </p:nvPicPr>
        <p:blipFill>
          <a:blip r:embed="rId5" cstate="print">
            <a:alphaModFix amt="60000"/>
            <a:extLst>
              <a:ext uri="{BEBA8EAE-BF5A-486C-A8C5-ECC9F3942E4B}">
                <a14:imgProps xmlns:a14="http://schemas.microsoft.com/office/drawing/2010/main">
                  <a14:imgLayer r:embed="rId6">
                    <a14:imgEffect>
                      <a14:saturation sat="111000"/>
                    </a14:imgEffect>
                  </a14:imgLayer>
                </a14:imgProps>
              </a:ext>
            </a:extLst>
          </a:blip>
          <a:stretch>
            <a:fillRect/>
          </a:stretch>
        </p:blipFill>
        <p:spPr>
          <a:xfrm>
            <a:off x="8832316" y="2174748"/>
            <a:ext cx="1627632" cy="2058124"/>
          </a:xfrm>
          <a:prstGeom prst="rect">
            <a:avLst/>
          </a:prstGeom>
        </p:spPr>
      </p:pic>
      <p:sp>
        <p:nvSpPr>
          <p:cNvPr id="6" name="object 6"/>
          <p:cNvSpPr txBox="1"/>
          <p:nvPr/>
        </p:nvSpPr>
        <p:spPr>
          <a:xfrm>
            <a:off x="1704747" y="4400576"/>
            <a:ext cx="2445385" cy="1836400"/>
          </a:xfrm>
          <a:prstGeom prst="rect">
            <a:avLst/>
          </a:prstGeom>
        </p:spPr>
        <p:txBody>
          <a:bodyPr vert="horz" wrap="square" lIns="0" tIns="0" rIns="0" bIns="0" rtlCol="0">
            <a:noAutofit/>
          </a:bodyPr>
          <a:lstStyle/>
          <a:p>
            <a:pPr marL="464820" marR="5080" indent="-452755">
              <a:lnSpc>
                <a:spcPct val="100000"/>
              </a:lnSpc>
              <a:spcBef>
                <a:spcPts val="1220"/>
              </a:spcBef>
            </a:pPr>
            <a:r>
              <a:rPr sz="2400" b="1" dirty="0">
                <a:solidFill>
                  <a:srgbClr val="E53E31"/>
                </a:solidFill>
                <a:latin typeface="Calibri"/>
                <a:cs typeface="Calibri"/>
              </a:rPr>
              <a:t>Reduces</a:t>
            </a:r>
            <a:r>
              <a:rPr sz="2400" b="1" spc="-25" dirty="0">
                <a:solidFill>
                  <a:srgbClr val="E53E31"/>
                </a:solidFill>
                <a:latin typeface="Calibri"/>
                <a:cs typeface="Calibri"/>
              </a:rPr>
              <a:t> </a:t>
            </a:r>
            <a:r>
              <a:rPr sz="2400" b="1" dirty="0">
                <a:solidFill>
                  <a:srgbClr val="E53E31"/>
                </a:solidFill>
                <a:latin typeface="Calibri"/>
                <a:cs typeface="Calibri"/>
              </a:rPr>
              <a:t>viral</a:t>
            </a:r>
            <a:r>
              <a:rPr sz="2400" b="1" spc="-15" dirty="0">
                <a:solidFill>
                  <a:srgbClr val="E53E31"/>
                </a:solidFill>
                <a:latin typeface="Calibri"/>
                <a:cs typeface="Calibri"/>
              </a:rPr>
              <a:t> </a:t>
            </a:r>
            <a:r>
              <a:rPr sz="2400" b="1" spc="-20" dirty="0">
                <a:solidFill>
                  <a:srgbClr val="E53E31"/>
                </a:solidFill>
                <a:latin typeface="Calibri"/>
                <a:cs typeface="Calibri"/>
              </a:rPr>
              <a:t>entry </a:t>
            </a:r>
            <a:r>
              <a:rPr sz="2400" b="1" dirty="0">
                <a:solidFill>
                  <a:srgbClr val="E53E31"/>
                </a:solidFill>
                <a:latin typeface="Calibri"/>
                <a:cs typeface="Calibri"/>
              </a:rPr>
              <a:t>to</a:t>
            </a:r>
            <a:r>
              <a:rPr sz="2400" b="1" spc="-15" dirty="0">
                <a:solidFill>
                  <a:srgbClr val="E53E31"/>
                </a:solidFill>
                <a:latin typeface="Calibri"/>
                <a:cs typeface="Calibri"/>
              </a:rPr>
              <a:t> </a:t>
            </a:r>
            <a:r>
              <a:rPr sz="2400" b="1" dirty="0">
                <a:solidFill>
                  <a:srgbClr val="E53E31"/>
                </a:solidFill>
                <a:latin typeface="Calibri"/>
                <a:cs typeface="Calibri"/>
              </a:rPr>
              <a:t>host</a:t>
            </a:r>
            <a:r>
              <a:rPr sz="2400" b="1" spc="-10" dirty="0">
                <a:solidFill>
                  <a:srgbClr val="E53E31"/>
                </a:solidFill>
                <a:latin typeface="Calibri"/>
                <a:cs typeface="Calibri"/>
              </a:rPr>
              <a:t> </a:t>
            </a:r>
            <a:r>
              <a:rPr sz="2400" b="1" spc="-20" dirty="0">
                <a:solidFill>
                  <a:srgbClr val="E53E31"/>
                </a:solidFill>
                <a:latin typeface="Calibri"/>
                <a:cs typeface="Calibri"/>
              </a:rPr>
              <a:t>cells</a:t>
            </a:r>
            <a:endParaRPr sz="2400" dirty="0">
              <a:solidFill>
                <a:srgbClr val="E53E31"/>
              </a:solidFill>
              <a:latin typeface="Calibri"/>
              <a:cs typeface="Calibri"/>
            </a:endParaRPr>
          </a:p>
        </p:txBody>
      </p:sp>
      <p:sp>
        <p:nvSpPr>
          <p:cNvPr id="7" name="object 7"/>
          <p:cNvSpPr txBox="1"/>
          <p:nvPr/>
        </p:nvSpPr>
        <p:spPr>
          <a:xfrm>
            <a:off x="5181600" y="4400576"/>
            <a:ext cx="1651000" cy="756920"/>
          </a:xfrm>
          <a:prstGeom prst="rect">
            <a:avLst/>
          </a:prstGeom>
        </p:spPr>
        <p:txBody>
          <a:bodyPr vert="horz" wrap="square" lIns="0" tIns="12700" rIns="0" bIns="0" rtlCol="0">
            <a:spAutoFit/>
          </a:bodyPr>
          <a:lstStyle/>
          <a:p>
            <a:pPr marL="186055" marR="5080" indent="-173990">
              <a:lnSpc>
                <a:spcPct val="100000"/>
              </a:lnSpc>
              <a:spcBef>
                <a:spcPts val="100"/>
              </a:spcBef>
            </a:pPr>
            <a:r>
              <a:rPr sz="2400" b="1" dirty="0">
                <a:solidFill>
                  <a:srgbClr val="E53E31"/>
                </a:solidFill>
                <a:latin typeface="Calibri"/>
                <a:cs typeface="Calibri"/>
              </a:rPr>
              <a:t>Reduces</a:t>
            </a:r>
            <a:r>
              <a:rPr sz="2400" b="1" spc="-25" dirty="0">
                <a:solidFill>
                  <a:srgbClr val="E53E31"/>
                </a:solidFill>
                <a:latin typeface="Calibri"/>
                <a:cs typeface="Calibri"/>
              </a:rPr>
              <a:t> NET </a:t>
            </a:r>
            <a:r>
              <a:rPr sz="2400" b="1" spc="-10" dirty="0">
                <a:solidFill>
                  <a:srgbClr val="E53E31"/>
                </a:solidFill>
                <a:latin typeface="Calibri"/>
                <a:cs typeface="Calibri"/>
              </a:rPr>
              <a:t>formation</a:t>
            </a:r>
            <a:endParaRPr sz="2400" dirty="0">
              <a:solidFill>
                <a:srgbClr val="E53E31"/>
              </a:solidFill>
              <a:latin typeface="Calibri"/>
              <a:cs typeface="Calibri"/>
            </a:endParaRPr>
          </a:p>
        </p:txBody>
      </p:sp>
      <p:sp>
        <p:nvSpPr>
          <p:cNvPr id="8" name="object 8"/>
          <p:cNvSpPr txBox="1"/>
          <p:nvPr/>
        </p:nvSpPr>
        <p:spPr>
          <a:xfrm>
            <a:off x="8923325" y="4400576"/>
            <a:ext cx="1504950" cy="756920"/>
          </a:xfrm>
          <a:prstGeom prst="rect">
            <a:avLst/>
          </a:prstGeom>
        </p:spPr>
        <p:txBody>
          <a:bodyPr vert="horz" wrap="square" lIns="0" tIns="12700" rIns="0" bIns="0" rtlCol="0">
            <a:spAutoFit/>
          </a:bodyPr>
          <a:lstStyle/>
          <a:p>
            <a:pPr marL="12700" marR="5080" indent="266700">
              <a:lnSpc>
                <a:spcPct val="100000"/>
              </a:lnSpc>
              <a:spcBef>
                <a:spcPts val="100"/>
              </a:spcBef>
            </a:pPr>
            <a:r>
              <a:rPr sz="2400" b="1" spc="-10" dirty="0">
                <a:solidFill>
                  <a:srgbClr val="E53E31"/>
                </a:solidFill>
                <a:latin typeface="Calibri"/>
                <a:cs typeface="Calibri"/>
              </a:rPr>
              <a:t>Inhibits heparanase</a:t>
            </a:r>
            <a:endParaRPr sz="2400" dirty="0">
              <a:solidFill>
                <a:srgbClr val="E53E31"/>
              </a:solidFill>
              <a:latin typeface="Calibri"/>
              <a:cs typeface="Calibri"/>
            </a:endParaRPr>
          </a:p>
        </p:txBody>
      </p:sp>
      <p:sp>
        <p:nvSpPr>
          <p:cNvPr id="10" name="TextBox 9">
            <a:extLst>
              <a:ext uri="{FF2B5EF4-FFF2-40B4-BE49-F238E27FC236}">
                <a16:creationId xmlns:a16="http://schemas.microsoft.com/office/drawing/2014/main" id="{7965BCD6-2D5E-88FE-BF74-3300DC7578B2}"/>
              </a:ext>
            </a:extLst>
          </p:cNvPr>
          <p:cNvSpPr txBox="1"/>
          <p:nvPr/>
        </p:nvSpPr>
        <p:spPr>
          <a:xfrm>
            <a:off x="1567458" y="2652544"/>
            <a:ext cx="1627632" cy="1569660"/>
          </a:xfrm>
          <a:prstGeom prst="rect">
            <a:avLst/>
          </a:prstGeom>
          <a:noFill/>
        </p:spPr>
        <p:txBody>
          <a:bodyPr wrap="square">
            <a:spAutoFit/>
          </a:bodyPr>
          <a:lstStyle/>
          <a:p>
            <a:pPr marL="754380">
              <a:lnSpc>
                <a:spcPct val="100000"/>
              </a:lnSpc>
              <a:spcBef>
                <a:spcPts val="8560"/>
              </a:spcBef>
            </a:pPr>
            <a:r>
              <a:rPr lang="en-US" sz="9600" spc="-5" dirty="0">
                <a:solidFill>
                  <a:srgbClr val="E53E31"/>
                </a:solidFill>
                <a:latin typeface="Arial"/>
                <a:cs typeface="Arial"/>
              </a:rPr>
              <a:t>X</a:t>
            </a:r>
            <a:endParaRPr lang="en-US" sz="9600" dirty="0">
              <a:solidFill>
                <a:srgbClr val="E53E31"/>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21284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E53E31"/>
                </a:solidFill>
                <a:latin typeface="Calibri"/>
                <a:cs typeface="Calibri"/>
              </a:rPr>
              <a:t>Intensive</a:t>
            </a:r>
            <a:r>
              <a:rPr sz="2800" spc="-110" dirty="0">
                <a:solidFill>
                  <a:srgbClr val="E53E31"/>
                </a:solidFill>
                <a:latin typeface="Calibri"/>
                <a:cs typeface="Calibri"/>
              </a:rPr>
              <a:t> </a:t>
            </a:r>
            <a:r>
              <a:rPr sz="2800" spc="-10" dirty="0">
                <a:solidFill>
                  <a:srgbClr val="E53E31"/>
                </a:solidFill>
                <a:latin typeface="Calibri"/>
                <a:cs typeface="Calibri"/>
              </a:rPr>
              <a:t>anticoagulant</a:t>
            </a:r>
            <a:r>
              <a:rPr sz="2800" spc="-120" dirty="0">
                <a:solidFill>
                  <a:srgbClr val="E53E31"/>
                </a:solidFill>
                <a:latin typeface="Calibri"/>
                <a:cs typeface="Calibri"/>
              </a:rPr>
              <a:t> </a:t>
            </a:r>
            <a:r>
              <a:rPr sz="2800" spc="-10" dirty="0">
                <a:solidFill>
                  <a:srgbClr val="E53E31"/>
                </a:solidFill>
                <a:latin typeface="Calibri"/>
                <a:cs typeface="Calibri"/>
              </a:rPr>
              <a:t>therapy</a:t>
            </a:r>
            <a:r>
              <a:rPr sz="2800" spc="-105" dirty="0">
                <a:solidFill>
                  <a:srgbClr val="E53E31"/>
                </a:solidFill>
                <a:latin typeface="Calibri"/>
                <a:cs typeface="Calibri"/>
              </a:rPr>
              <a:t> </a:t>
            </a:r>
            <a:r>
              <a:rPr sz="2800" spc="-10" dirty="0">
                <a:solidFill>
                  <a:srgbClr val="E53E31"/>
                </a:solidFill>
                <a:latin typeface="Calibri"/>
                <a:cs typeface="Calibri"/>
              </a:rPr>
              <a:t>beneficial?</a:t>
            </a:r>
            <a:endParaRPr sz="2800">
              <a:latin typeface="Calibri"/>
              <a:cs typeface="Calibri"/>
            </a:endParaRPr>
          </a:p>
        </p:txBody>
      </p:sp>
      <p:grpSp>
        <p:nvGrpSpPr>
          <p:cNvPr id="12" name="Group 11">
            <a:extLst>
              <a:ext uri="{FF2B5EF4-FFF2-40B4-BE49-F238E27FC236}">
                <a16:creationId xmlns:a16="http://schemas.microsoft.com/office/drawing/2014/main" id="{8DC4F825-6D27-13AD-DF64-20ACA37C7EEA}"/>
              </a:ext>
            </a:extLst>
          </p:cNvPr>
          <p:cNvGrpSpPr/>
          <p:nvPr/>
        </p:nvGrpSpPr>
        <p:grpSpPr>
          <a:xfrm>
            <a:off x="2209800" y="2508446"/>
            <a:ext cx="7833958" cy="2520754"/>
            <a:chOff x="2209800" y="2508446"/>
            <a:chExt cx="7833958" cy="2520754"/>
          </a:xfrm>
        </p:grpSpPr>
        <p:sp>
          <p:nvSpPr>
            <p:cNvPr id="7" name="Rectangle 6">
              <a:extLst>
                <a:ext uri="{FF2B5EF4-FFF2-40B4-BE49-F238E27FC236}">
                  <a16:creationId xmlns:a16="http://schemas.microsoft.com/office/drawing/2014/main" id="{C5C3FFE7-5972-87E1-566D-62B4FDF53144}"/>
                </a:ext>
              </a:extLst>
            </p:cNvPr>
            <p:cNvSpPr/>
            <p:nvPr/>
          </p:nvSpPr>
          <p:spPr>
            <a:xfrm>
              <a:off x="2209800" y="2971800"/>
              <a:ext cx="3751055" cy="2057400"/>
            </a:xfrm>
            <a:prstGeom prst="rect">
              <a:avLst/>
            </a:prstGeom>
            <a:solidFill>
              <a:srgbClr val="CAD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p:nvPr/>
          </p:nvSpPr>
          <p:spPr>
            <a:xfrm>
              <a:off x="2531855" y="3564593"/>
              <a:ext cx="3124200" cy="1090042"/>
            </a:xfrm>
            <a:prstGeom prst="rect">
              <a:avLst/>
            </a:prstGeom>
          </p:spPr>
          <p:txBody>
            <a:bodyPr vert="horz" wrap="square" lIns="0" tIns="88900" rIns="0" bIns="0" rtlCol="0">
              <a:spAutoFit/>
            </a:bodyPr>
            <a:lstStyle/>
            <a:p>
              <a:pPr marL="195580" indent="-100584">
                <a:lnSpc>
                  <a:spcPct val="100000"/>
                </a:lnSpc>
                <a:spcBef>
                  <a:spcPts val="700"/>
                </a:spcBef>
                <a:buFont typeface="Arial"/>
                <a:buChar char="•"/>
                <a:tabLst>
                  <a:tab pos="469265" algn="l"/>
                  <a:tab pos="469900" algn="l"/>
                </a:tabLst>
              </a:pPr>
              <a:r>
                <a:rPr sz="2000" dirty="0">
                  <a:solidFill>
                    <a:srgbClr val="808080"/>
                  </a:solidFill>
                  <a:latin typeface="Calibri"/>
                  <a:cs typeface="Calibri"/>
                </a:rPr>
                <a:t>High</a:t>
              </a:r>
              <a:r>
                <a:rPr sz="2000" spc="-70" dirty="0">
                  <a:solidFill>
                    <a:srgbClr val="808080"/>
                  </a:solidFill>
                  <a:latin typeface="Calibri"/>
                  <a:cs typeface="Calibri"/>
                </a:rPr>
                <a:t> </a:t>
              </a:r>
              <a:r>
                <a:rPr sz="2000" dirty="0">
                  <a:solidFill>
                    <a:srgbClr val="808080"/>
                  </a:solidFill>
                  <a:latin typeface="Calibri"/>
                  <a:cs typeface="Calibri"/>
                </a:rPr>
                <a:t>incidence</a:t>
              </a:r>
              <a:r>
                <a:rPr sz="2000" spc="-45" dirty="0">
                  <a:solidFill>
                    <a:srgbClr val="808080"/>
                  </a:solidFill>
                  <a:latin typeface="Calibri"/>
                  <a:cs typeface="Calibri"/>
                </a:rPr>
                <a:t> </a:t>
              </a:r>
              <a:r>
                <a:rPr sz="2000" dirty="0">
                  <a:solidFill>
                    <a:srgbClr val="808080"/>
                  </a:solidFill>
                  <a:latin typeface="Calibri"/>
                  <a:cs typeface="Calibri"/>
                </a:rPr>
                <a:t>of</a:t>
              </a:r>
              <a:r>
                <a:rPr sz="2000" spc="-70" dirty="0">
                  <a:solidFill>
                    <a:srgbClr val="808080"/>
                  </a:solidFill>
                  <a:latin typeface="Calibri"/>
                  <a:cs typeface="Calibri"/>
                </a:rPr>
                <a:t> </a:t>
              </a:r>
              <a:r>
                <a:rPr sz="2000" spc="-25" dirty="0">
                  <a:solidFill>
                    <a:srgbClr val="808080"/>
                  </a:solidFill>
                  <a:latin typeface="Calibri"/>
                  <a:cs typeface="Calibri"/>
                </a:rPr>
                <a:t>VTE</a:t>
              </a:r>
              <a:endParaRPr sz="2000" dirty="0">
                <a:latin typeface="Calibri"/>
                <a:cs typeface="Calibri"/>
              </a:endParaRPr>
            </a:p>
            <a:p>
              <a:pPr marL="195580" marR="5080" indent="-100584">
                <a:lnSpc>
                  <a:spcPct val="100000"/>
                </a:lnSpc>
                <a:spcBef>
                  <a:spcPts val="600"/>
                </a:spcBef>
                <a:buFont typeface="Arial"/>
                <a:buChar char="•"/>
                <a:tabLst>
                  <a:tab pos="469265" algn="l"/>
                  <a:tab pos="469900" algn="l"/>
                </a:tabLst>
              </a:pPr>
              <a:r>
                <a:rPr sz="2000" dirty="0">
                  <a:solidFill>
                    <a:srgbClr val="808080"/>
                  </a:solidFill>
                  <a:latin typeface="Calibri"/>
                  <a:cs typeface="Calibri"/>
                </a:rPr>
                <a:t>Beneficial</a:t>
              </a:r>
              <a:r>
                <a:rPr sz="2000" spc="-110" dirty="0">
                  <a:solidFill>
                    <a:srgbClr val="808080"/>
                  </a:solidFill>
                  <a:latin typeface="Calibri"/>
                  <a:cs typeface="Calibri"/>
                </a:rPr>
                <a:t> </a:t>
              </a:r>
              <a:r>
                <a:rPr sz="2000" spc="-25" dirty="0">
                  <a:solidFill>
                    <a:srgbClr val="808080"/>
                  </a:solidFill>
                  <a:latin typeface="Calibri"/>
                  <a:cs typeface="Calibri"/>
                </a:rPr>
                <a:t>non-</a:t>
              </a:r>
              <a:r>
                <a:rPr sz="2000" spc="-10" dirty="0">
                  <a:solidFill>
                    <a:srgbClr val="808080"/>
                  </a:solidFill>
                  <a:latin typeface="Calibri"/>
                  <a:cs typeface="Calibri"/>
                </a:rPr>
                <a:t>anticoagulant </a:t>
              </a:r>
              <a:r>
                <a:rPr sz="2000" dirty="0">
                  <a:solidFill>
                    <a:srgbClr val="808080"/>
                  </a:solidFill>
                  <a:latin typeface="Calibri"/>
                  <a:cs typeface="Calibri"/>
                </a:rPr>
                <a:t>mechanisms</a:t>
              </a:r>
              <a:r>
                <a:rPr sz="2000" spc="-140" dirty="0">
                  <a:solidFill>
                    <a:srgbClr val="808080"/>
                  </a:solidFill>
                  <a:latin typeface="Calibri"/>
                  <a:cs typeface="Calibri"/>
                </a:rPr>
                <a:t> </a:t>
              </a:r>
              <a:r>
                <a:rPr sz="2000" spc="-25" dirty="0">
                  <a:solidFill>
                    <a:srgbClr val="808080"/>
                  </a:solidFill>
                  <a:latin typeface="Calibri"/>
                  <a:cs typeface="Calibri"/>
                </a:rPr>
                <a:t>(?)</a:t>
              </a:r>
              <a:endParaRPr sz="2000" dirty="0">
                <a:latin typeface="Calibri"/>
                <a:cs typeface="Calibri"/>
              </a:endParaRPr>
            </a:p>
          </p:txBody>
        </p:sp>
        <p:sp>
          <p:nvSpPr>
            <p:cNvPr id="8" name="Oval 7">
              <a:extLst>
                <a:ext uri="{FF2B5EF4-FFF2-40B4-BE49-F238E27FC236}">
                  <a16:creationId xmlns:a16="http://schemas.microsoft.com/office/drawing/2014/main" id="{14BE7EB5-FBF7-4CFF-29CD-DE8FB89F38E3}"/>
                </a:ext>
              </a:extLst>
            </p:cNvPr>
            <p:cNvSpPr/>
            <p:nvPr/>
          </p:nvSpPr>
          <p:spPr>
            <a:xfrm>
              <a:off x="3683886" y="2508446"/>
              <a:ext cx="926706" cy="926706"/>
            </a:xfrm>
            <a:prstGeom prst="ellipse">
              <a:avLst/>
            </a:prstGeom>
            <a:solidFill>
              <a:srgbClr val="A6B08E"/>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91440" rtlCol="0" anchor="ctr"/>
            <a:lstStyle/>
            <a:p>
              <a:pPr algn="ctr"/>
              <a:r>
                <a:rPr lang="en-US" sz="8000" b="1" dirty="0"/>
                <a:t>+</a:t>
              </a:r>
            </a:p>
          </p:txBody>
        </p:sp>
        <p:sp>
          <p:nvSpPr>
            <p:cNvPr id="9" name="Rectangle 8">
              <a:extLst>
                <a:ext uri="{FF2B5EF4-FFF2-40B4-BE49-F238E27FC236}">
                  <a16:creationId xmlns:a16="http://schemas.microsoft.com/office/drawing/2014/main" id="{43AAA7AB-10A9-6C73-F80C-F55D1D16667C}"/>
                </a:ext>
              </a:extLst>
            </p:cNvPr>
            <p:cNvSpPr/>
            <p:nvPr/>
          </p:nvSpPr>
          <p:spPr>
            <a:xfrm>
              <a:off x="6292703" y="2971800"/>
              <a:ext cx="3751055" cy="2057400"/>
            </a:xfrm>
            <a:prstGeom prst="rect">
              <a:avLst/>
            </a:prstGeom>
            <a:solidFill>
              <a:srgbClr val="E53E31">
                <a:alpha val="3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5C9BCD2-269C-4F20-F7CF-07F492660F22}"/>
                </a:ext>
              </a:extLst>
            </p:cNvPr>
            <p:cNvSpPr/>
            <p:nvPr/>
          </p:nvSpPr>
          <p:spPr>
            <a:xfrm>
              <a:off x="7766789" y="2508446"/>
              <a:ext cx="926706" cy="926706"/>
            </a:xfrm>
            <a:prstGeom prst="ellipse">
              <a:avLst/>
            </a:prstGeom>
            <a:solidFill>
              <a:srgbClr val="E53E3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182880" rtlCol="0" anchor="ctr"/>
            <a:lstStyle/>
            <a:p>
              <a:pPr algn="ctr"/>
              <a:r>
                <a:rPr lang="en-US" sz="8000" b="1" dirty="0"/>
                <a:t>-</a:t>
              </a:r>
            </a:p>
          </p:txBody>
        </p:sp>
        <p:sp>
          <p:nvSpPr>
            <p:cNvPr id="11" name="object 5">
              <a:extLst>
                <a:ext uri="{FF2B5EF4-FFF2-40B4-BE49-F238E27FC236}">
                  <a16:creationId xmlns:a16="http://schemas.microsoft.com/office/drawing/2014/main" id="{31D02D0A-654A-FB01-31E1-5152F8334493}"/>
                </a:ext>
              </a:extLst>
            </p:cNvPr>
            <p:cNvSpPr txBox="1"/>
            <p:nvPr/>
          </p:nvSpPr>
          <p:spPr>
            <a:xfrm>
              <a:off x="6586403" y="3564593"/>
              <a:ext cx="3124200" cy="1192634"/>
            </a:xfrm>
            <a:prstGeom prst="rect">
              <a:avLst/>
            </a:prstGeom>
          </p:spPr>
          <p:txBody>
            <a:bodyPr vert="horz" wrap="square" lIns="0" tIns="88900" rIns="0" bIns="0" rtlCol="0">
              <a:spAutoFit/>
            </a:bodyPr>
            <a:lstStyle/>
            <a:p>
              <a:pPr marL="195580" indent="-100584">
                <a:lnSpc>
                  <a:spcPct val="100000"/>
                </a:lnSpc>
                <a:spcBef>
                  <a:spcPts val="700"/>
                </a:spcBef>
                <a:buFont typeface="Arial"/>
                <a:buChar char="•"/>
                <a:tabLst>
                  <a:tab pos="469265" algn="l"/>
                  <a:tab pos="469900" algn="l"/>
                </a:tabLst>
              </a:pPr>
              <a:r>
                <a:rPr lang="en-US" sz="2000" dirty="0" err="1">
                  <a:solidFill>
                    <a:srgbClr val="808080"/>
                  </a:solidFill>
                  <a:latin typeface="Calibri"/>
                  <a:cs typeface="Calibri"/>
                </a:rPr>
                <a:t>Immunothrombosis</a:t>
              </a:r>
              <a:endParaRPr lang="en-US" sz="2000" dirty="0">
                <a:solidFill>
                  <a:srgbClr val="808080"/>
                </a:solidFill>
                <a:latin typeface="Calibri"/>
                <a:cs typeface="Calibri"/>
              </a:endParaRPr>
            </a:p>
            <a:p>
              <a:pPr marL="195580" indent="-100584">
                <a:lnSpc>
                  <a:spcPct val="100000"/>
                </a:lnSpc>
                <a:spcBef>
                  <a:spcPts val="700"/>
                </a:spcBef>
                <a:buFont typeface="Arial"/>
                <a:buChar char="•"/>
                <a:tabLst>
                  <a:tab pos="469265" algn="l"/>
                  <a:tab pos="469900" algn="l"/>
                </a:tabLst>
              </a:pPr>
              <a:r>
                <a:rPr lang="en-US" sz="2000" dirty="0">
                  <a:solidFill>
                    <a:srgbClr val="808080"/>
                  </a:solidFill>
                  <a:latin typeface="Calibri"/>
                  <a:cs typeface="Calibri"/>
                </a:rPr>
                <a:t>Overdiagnosis of VTE (?)</a:t>
              </a:r>
            </a:p>
            <a:p>
              <a:pPr marL="195580" indent="-100584">
                <a:lnSpc>
                  <a:spcPct val="100000"/>
                </a:lnSpc>
                <a:spcBef>
                  <a:spcPts val="700"/>
                </a:spcBef>
                <a:buFont typeface="Arial"/>
                <a:buChar char="•"/>
                <a:tabLst>
                  <a:tab pos="469265" algn="l"/>
                  <a:tab pos="469900" algn="l"/>
                </a:tabLst>
              </a:pPr>
              <a:endParaRPr lang="en-US" sz="2000" dirty="0">
                <a:solidFill>
                  <a:srgbClr val="808080"/>
                </a:solidFill>
                <a:latin typeface="Calibri"/>
                <a:cs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275209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65" dirty="0">
                <a:solidFill>
                  <a:srgbClr val="E53E31"/>
                </a:solidFill>
                <a:latin typeface="Calibri"/>
                <a:cs typeface="Calibri"/>
              </a:rPr>
              <a:t> </a:t>
            </a:r>
            <a:r>
              <a:rPr sz="2800" spc="-10" dirty="0">
                <a:solidFill>
                  <a:srgbClr val="E53E31"/>
                </a:solidFill>
                <a:latin typeface="Calibri"/>
                <a:cs typeface="Calibri"/>
              </a:rPr>
              <a:t>Presentations</a:t>
            </a:r>
            <a:endParaRPr sz="2800">
              <a:latin typeface="Calibri"/>
              <a:cs typeface="Calibri"/>
            </a:endParaRPr>
          </a:p>
        </p:txBody>
      </p:sp>
      <p:pic>
        <p:nvPicPr>
          <p:cNvPr id="3" name="object 3"/>
          <p:cNvPicPr/>
          <p:nvPr/>
        </p:nvPicPr>
        <p:blipFill>
          <a:blip r:embed="rId4" cstate="print"/>
          <a:stretch>
            <a:fillRect/>
          </a:stretch>
        </p:blipFill>
        <p:spPr>
          <a:xfrm>
            <a:off x="946097" y="4572000"/>
            <a:ext cx="2369807" cy="1669409"/>
          </a:xfrm>
          <a:prstGeom prst="rect">
            <a:avLst/>
          </a:prstGeom>
        </p:spPr>
      </p:pic>
      <p:pic>
        <p:nvPicPr>
          <p:cNvPr id="4" name="object 4"/>
          <p:cNvPicPr/>
          <p:nvPr/>
        </p:nvPicPr>
        <p:blipFill>
          <a:blip r:embed="rId5" cstate="print"/>
          <a:stretch>
            <a:fillRect/>
          </a:stretch>
        </p:blipFill>
        <p:spPr>
          <a:xfrm>
            <a:off x="4775164" y="4572000"/>
            <a:ext cx="2369807" cy="1666376"/>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1964182365"/>
              </p:ext>
            </p:extLst>
          </p:nvPr>
        </p:nvGraphicFramePr>
        <p:xfrm>
          <a:off x="413327" y="1764231"/>
          <a:ext cx="7359073" cy="2917823"/>
        </p:xfrm>
        <a:graphic>
          <a:graphicData uri="http://schemas.openxmlformats.org/drawingml/2006/table">
            <a:tbl>
              <a:tblPr firstRow="1" bandRow="1">
                <a:tableStyleId>{2D5ABB26-0587-4C30-8999-92F81FD0307C}</a:tableStyleId>
              </a:tblPr>
              <a:tblGrid>
                <a:gridCol w="3510898">
                  <a:extLst>
                    <a:ext uri="{9D8B030D-6E8A-4147-A177-3AD203B41FA5}">
                      <a16:colId xmlns:a16="http://schemas.microsoft.com/office/drawing/2014/main" val="20000"/>
                    </a:ext>
                  </a:extLst>
                </a:gridCol>
                <a:gridCol w="275175">
                  <a:extLst>
                    <a:ext uri="{9D8B030D-6E8A-4147-A177-3AD203B41FA5}">
                      <a16:colId xmlns:a16="http://schemas.microsoft.com/office/drawing/2014/main" val="20001"/>
                    </a:ext>
                  </a:extLst>
                </a:gridCol>
                <a:gridCol w="3573000">
                  <a:extLst>
                    <a:ext uri="{9D8B030D-6E8A-4147-A177-3AD203B41FA5}">
                      <a16:colId xmlns:a16="http://schemas.microsoft.com/office/drawing/2014/main" val="20002"/>
                    </a:ext>
                  </a:extLst>
                </a:gridCol>
              </a:tblGrid>
              <a:tr h="202565">
                <a:tc>
                  <a:txBody>
                    <a:bodyPr/>
                    <a:lstStyle/>
                    <a:p>
                      <a:pPr>
                        <a:lnSpc>
                          <a:spcPct val="100000"/>
                        </a:lnSpc>
                      </a:pPr>
                      <a:endParaRPr sz="1200">
                        <a:latin typeface="Times New Roman"/>
                        <a:cs typeface="Times New Roman"/>
                      </a:endParaRPr>
                    </a:p>
                  </a:txBody>
                  <a:tcPr marL="0" marR="0" marT="0" marB="0"/>
                </a:tc>
                <a:tc rowSpan="8">
                  <a:txBody>
                    <a:bodyPr/>
                    <a:lstStyle/>
                    <a:p>
                      <a:pPr>
                        <a:lnSpc>
                          <a:spcPct val="100000"/>
                        </a:lnSpc>
                      </a:pPr>
                      <a:endParaRPr sz="1600" dirty="0">
                        <a:latin typeface="Times New Roman"/>
                        <a:cs typeface="Times New Roman"/>
                      </a:endParaRPr>
                    </a:p>
                  </a:txBody>
                  <a:tcPr marL="0" marR="0" marT="0" marB="0">
                    <a:solidFill>
                      <a:srgbClr val="FFFFFF"/>
                    </a:solidFill>
                  </a:tcPr>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0"/>
                  </a:ext>
                </a:extLst>
              </a:tr>
              <a:tr h="336550">
                <a:tc>
                  <a:txBody>
                    <a:bodyPr/>
                    <a:lstStyle/>
                    <a:p>
                      <a:pPr marL="19812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sz="1600" b="1" spc="-50" dirty="0">
                          <a:solidFill>
                            <a:srgbClr val="FFFFFF"/>
                          </a:solidFill>
                          <a:latin typeface="Calibri"/>
                          <a:cs typeface="Calibri"/>
                        </a:rPr>
                        <a:t>T</a:t>
                      </a:r>
                      <a:endParaRPr sz="1600">
                        <a:latin typeface="Calibri"/>
                        <a:cs typeface="Calibri"/>
                      </a:endParaRPr>
                    </a:p>
                  </a:txBody>
                  <a:tcPr marL="0" marR="0" marT="33655" marB="0">
                    <a:solidFill>
                      <a:srgbClr val="E43E31"/>
                    </a:solidFill>
                  </a:tcPr>
                </a:tc>
                <a:tc vMerge="1">
                  <a:txBody>
                    <a:bodyPr/>
                    <a:lstStyle/>
                    <a:p>
                      <a:endParaRPr/>
                    </a:p>
                  </a:txBody>
                  <a:tcPr marL="0" marR="0" marT="0" marB="0">
                    <a:solidFill>
                      <a:srgbClr val="FFFFFF"/>
                    </a:solidFill>
                  </a:tcPr>
                </a:tc>
                <a:tc>
                  <a:txBody>
                    <a:bodyPr/>
                    <a:lstStyle/>
                    <a:p>
                      <a:pPr marR="11811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sz="1600" b="1" spc="-50" dirty="0">
                          <a:solidFill>
                            <a:srgbClr val="FFFFFF"/>
                          </a:solidFill>
                          <a:latin typeface="Calibri"/>
                          <a:cs typeface="Calibri"/>
                        </a:rPr>
                        <a:t>K</a:t>
                      </a:r>
                      <a:endParaRPr sz="1600" dirty="0">
                        <a:latin typeface="Calibri"/>
                        <a:cs typeface="Calibri"/>
                      </a:endParaRPr>
                    </a:p>
                  </a:txBody>
                  <a:tcPr marL="0" marR="0" marT="33655" marB="0">
                    <a:solidFill>
                      <a:srgbClr val="E43E31"/>
                    </a:solidFill>
                  </a:tcPr>
                </a:tc>
                <a:extLst>
                  <a:ext uri="{0D108BD9-81ED-4DB2-BD59-A6C34878D82A}">
                    <a16:rowId xmlns:a16="http://schemas.microsoft.com/office/drawing/2014/main" val="10001"/>
                  </a:ext>
                </a:extLst>
              </a:tr>
              <a:tr h="335280">
                <a:tc>
                  <a:txBody>
                    <a:bodyPr/>
                    <a:lstStyle/>
                    <a:p>
                      <a:pPr marL="196850" algn="ctr">
                        <a:lnSpc>
                          <a:spcPct val="100000"/>
                        </a:lnSpc>
                        <a:spcBef>
                          <a:spcPts val="270"/>
                        </a:spcBef>
                      </a:pPr>
                      <a:r>
                        <a:rPr sz="1600" dirty="0">
                          <a:solidFill>
                            <a:srgbClr val="808080"/>
                          </a:solidFill>
                          <a:latin typeface="Microsoft YaHei"/>
                          <a:cs typeface="Microsoft YaHei"/>
                        </a:rPr>
                        <a:t>♂</a:t>
                      </a:r>
                      <a:r>
                        <a:rPr sz="1600" dirty="0">
                          <a:solidFill>
                            <a:srgbClr val="808080"/>
                          </a:solidFill>
                          <a:latin typeface="Calibri"/>
                          <a:cs typeface="Calibri"/>
                        </a:rPr>
                        <a:t>,</a:t>
                      </a:r>
                      <a:r>
                        <a:rPr sz="1600" spc="-30" dirty="0">
                          <a:solidFill>
                            <a:srgbClr val="808080"/>
                          </a:solidFill>
                          <a:latin typeface="Calibri"/>
                          <a:cs typeface="Calibri"/>
                        </a:rPr>
                        <a:t> </a:t>
                      </a:r>
                      <a:r>
                        <a:rPr sz="1600" dirty="0">
                          <a:solidFill>
                            <a:srgbClr val="808080"/>
                          </a:solidFill>
                          <a:latin typeface="Calibri"/>
                          <a:cs typeface="Calibri"/>
                        </a:rPr>
                        <a:t>Chinese,</a:t>
                      </a:r>
                      <a:r>
                        <a:rPr sz="1600" spc="-40" dirty="0">
                          <a:solidFill>
                            <a:srgbClr val="808080"/>
                          </a:solidFill>
                          <a:latin typeface="Calibri"/>
                          <a:cs typeface="Calibri"/>
                        </a:rPr>
                        <a:t> </a:t>
                      </a:r>
                      <a:r>
                        <a:rPr sz="1600" dirty="0">
                          <a:solidFill>
                            <a:srgbClr val="808080"/>
                          </a:solidFill>
                          <a:latin typeface="Calibri"/>
                          <a:cs typeface="Calibri"/>
                        </a:rPr>
                        <a:t>73</a:t>
                      </a:r>
                      <a:r>
                        <a:rPr sz="1600" spc="-20" dirty="0">
                          <a:solidFill>
                            <a:srgbClr val="808080"/>
                          </a:solidFill>
                          <a:latin typeface="Calibri"/>
                          <a:cs typeface="Calibri"/>
                        </a:rPr>
                        <a:t> years</a:t>
                      </a:r>
                      <a:endParaRPr sz="1600">
                        <a:latin typeface="Calibri"/>
                        <a:cs typeface="Calibri"/>
                      </a:endParaRPr>
                    </a:p>
                  </a:txBody>
                  <a:tcPr marL="0" marR="0" marT="34290" marB="0">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17475" algn="ctr">
                        <a:lnSpc>
                          <a:spcPct val="100000"/>
                        </a:lnSpc>
                        <a:spcBef>
                          <a:spcPts val="270"/>
                        </a:spcBef>
                      </a:pPr>
                      <a:r>
                        <a:rPr sz="1600" dirty="0">
                          <a:solidFill>
                            <a:srgbClr val="808080"/>
                          </a:solidFill>
                          <a:latin typeface="Microsoft YaHei"/>
                          <a:cs typeface="Microsoft YaHei"/>
                        </a:rPr>
                        <a:t>♂</a:t>
                      </a:r>
                      <a:r>
                        <a:rPr sz="1600" dirty="0">
                          <a:solidFill>
                            <a:srgbClr val="808080"/>
                          </a:solidFill>
                          <a:latin typeface="Calibri"/>
                          <a:cs typeface="Calibri"/>
                        </a:rPr>
                        <a:t>,</a:t>
                      </a:r>
                      <a:r>
                        <a:rPr sz="1600" spc="-5" dirty="0">
                          <a:solidFill>
                            <a:srgbClr val="808080"/>
                          </a:solidFill>
                          <a:latin typeface="Calibri"/>
                          <a:cs typeface="Calibri"/>
                        </a:rPr>
                        <a:t> </a:t>
                      </a:r>
                      <a:r>
                        <a:rPr lang="en-US" sz="1600" spc="-10" dirty="0">
                          <a:solidFill>
                            <a:srgbClr val="808080"/>
                          </a:solidFill>
                          <a:latin typeface="Calibri"/>
                          <a:cs typeface="Calibri"/>
                        </a:rPr>
                        <a:t>White</a:t>
                      </a:r>
                      <a:r>
                        <a:rPr sz="1600" spc="-10" dirty="0">
                          <a:solidFill>
                            <a:srgbClr val="808080"/>
                          </a:solidFill>
                          <a:latin typeface="Calibri"/>
                          <a:cs typeface="Calibri"/>
                        </a:rPr>
                        <a:t>,</a:t>
                      </a:r>
                      <a:r>
                        <a:rPr sz="1600" spc="-40" dirty="0">
                          <a:solidFill>
                            <a:srgbClr val="808080"/>
                          </a:solidFill>
                          <a:latin typeface="Calibri"/>
                          <a:cs typeface="Calibri"/>
                        </a:rPr>
                        <a:t> </a:t>
                      </a:r>
                      <a:r>
                        <a:rPr sz="1600" dirty="0">
                          <a:solidFill>
                            <a:srgbClr val="808080"/>
                          </a:solidFill>
                          <a:latin typeface="Calibri"/>
                          <a:cs typeface="Calibri"/>
                        </a:rPr>
                        <a:t>52</a:t>
                      </a:r>
                      <a:r>
                        <a:rPr sz="1600" spc="-5" dirty="0">
                          <a:solidFill>
                            <a:srgbClr val="808080"/>
                          </a:solidFill>
                          <a:latin typeface="Calibri"/>
                          <a:cs typeface="Calibri"/>
                        </a:rPr>
                        <a:t> </a:t>
                      </a:r>
                      <a:r>
                        <a:rPr sz="1600" spc="-20" dirty="0">
                          <a:solidFill>
                            <a:srgbClr val="808080"/>
                          </a:solidFill>
                          <a:latin typeface="Calibri"/>
                          <a:cs typeface="Calibri"/>
                        </a:rPr>
                        <a:t>years</a:t>
                      </a:r>
                      <a:endParaRPr sz="1600" dirty="0">
                        <a:latin typeface="Calibri"/>
                        <a:cs typeface="Calibri"/>
                      </a:endParaRPr>
                    </a:p>
                  </a:txBody>
                  <a:tcPr marL="0" marR="0" marT="34290" marB="0">
                    <a:lnB w="12700">
                      <a:solidFill>
                        <a:srgbClr val="C0C0C0"/>
                      </a:solidFill>
                      <a:prstDash val="solid"/>
                    </a:lnB>
                    <a:solidFill>
                      <a:srgbClr val="F2F2F2"/>
                    </a:solidFill>
                  </a:tcPr>
                </a:tc>
                <a:extLst>
                  <a:ext uri="{0D108BD9-81ED-4DB2-BD59-A6C34878D82A}">
                    <a16:rowId xmlns:a16="http://schemas.microsoft.com/office/drawing/2014/main" val="10002"/>
                  </a:ext>
                </a:extLst>
              </a:tr>
              <a:tr h="334645">
                <a:tc>
                  <a:txBody>
                    <a:bodyPr/>
                    <a:lstStyle/>
                    <a:p>
                      <a:pPr marL="200025" algn="ctr">
                        <a:lnSpc>
                          <a:spcPct val="100000"/>
                        </a:lnSpc>
                        <a:spcBef>
                          <a:spcPts val="260"/>
                        </a:spcBef>
                      </a:pPr>
                      <a:r>
                        <a:rPr sz="1600" dirty="0">
                          <a:solidFill>
                            <a:srgbClr val="808080"/>
                          </a:solidFill>
                          <a:latin typeface="Calibri"/>
                          <a:cs typeface="Calibri"/>
                        </a:rPr>
                        <a:t>BMI</a:t>
                      </a:r>
                      <a:r>
                        <a:rPr sz="1600" spc="-25" dirty="0">
                          <a:solidFill>
                            <a:srgbClr val="808080"/>
                          </a:solidFill>
                          <a:latin typeface="Calibri"/>
                          <a:cs typeface="Calibri"/>
                        </a:rPr>
                        <a:t> </a:t>
                      </a:r>
                      <a:r>
                        <a:rPr sz="1600" dirty="0">
                          <a:solidFill>
                            <a:srgbClr val="808080"/>
                          </a:solidFill>
                          <a:latin typeface="Calibri"/>
                          <a:cs typeface="Calibri"/>
                        </a:rPr>
                        <a:t>34</a:t>
                      </a:r>
                      <a:r>
                        <a:rPr sz="1600" spc="-5" dirty="0">
                          <a:solidFill>
                            <a:srgbClr val="808080"/>
                          </a:solidFill>
                          <a:latin typeface="Calibri"/>
                          <a:cs typeface="Calibri"/>
                        </a:rPr>
                        <a:t> </a:t>
                      </a:r>
                      <a:r>
                        <a:rPr sz="1600" dirty="0">
                          <a:solidFill>
                            <a:srgbClr val="808080"/>
                          </a:solidFill>
                          <a:latin typeface="Calibri"/>
                          <a:cs typeface="Calibri"/>
                        </a:rPr>
                        <a:t>kg/m</a:t>
                      </a:r>
                      <a:r>
                        <a:rPr sz="1575" baseline="26455" dirty="0">
                          <a:solidFill>
                            <a:srgbClr val="808080"/>
                          </a:solidFill>
                          <a:latin typeface="Calibri"/>
                          <a:cs typeface="Calibri"/>
                        </a:rPr>
                        <a:t>2</a:t>
                      </a:r>
                      <a:r>
                        <a:rPr sz="1600" dirty="0">
                          <a:solidFill>
                            <a:srgbClr val="808080"/>
                          </a:solidFill>
                          <a:latin typeface="Calibri"/>
                          <a:cs typeface="Calibri"/>
                        </a:rPr>
                        <a:t>,</a:t>
                      </a:r>
                      <a:r>
                        <a:rPr sz="1600" spc="-25" dirty="0">
                          <a:solidFill>
                            <a:srgbClr val="808080"/>
                          </a:solidFill>
                          <a:latin typeface="Calibri"/>
                          <a:cs typeface="Calibri"/>
                        </a:rPr>
                        <a:t> </a:t>
                      </a:r>
                      <a:r>
                        <a:rPr sz="1600" dirty="0">
                          <a:solidFill>
                            <a:srgbClr val="808080"/>
                          </a:solidFill>
                          <a:latin typeface="Calibri"/>
                          <a:cs typeface="Calibri"/>
                        </a:rPr>
                        <a:t>DM,</a:t>
                      </a:r>
                      <a:r>
                        <a:rPr sz="1600" spc="-25" dirty="0">
                          <a:solidFill>
                            <a:srgbClr val="808080"/>
                          </a:solidFill>
                          <a:latin typeface="Calibri"/>
                          <a:cs typeface="Calibri"/>
                        </a:rPr>
                        <a:t> </a:t>
                      </a:r>
                      <a:r>
                        <a:rPr sz="1600" spc="-10" dirty="0">
                          <a:solidFill>
                            <a:srgbClr val="808080"/>
                          </a:solidFill>
                          <a:latin typeface="Calibri"/>
                          <a:cs typeface="Calibri"/>
                        </a:rPr>
                        <a:t>hypertension</a:t>
                      </a:r>
                      <a:endParaRPr sz="1600">
                        <a:latin typeface="Calibri"/>
                        <a:cs typeface="Calibri"/>
                      </a:endParaRPr>
                    </a:p>
                  </a:txBody>
                  <a:tcPr marL="0" marR="0" marT="33020" marB="0">
                    <a:lnT w="12700">
                      <a:solidFill>
                        <a:srgbClr val="C0C0C0"/>
                      </a:solidFill>
                      <a:prstDash val="solid"/>
                    </a:lnT>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20014" algn="ctr">
                        <a:lnSpc>
                          <a:spcPct val="100000"/>
                        </a:lnSpc>
                        <a:spcBef>
                          <a:spcPts val="259"/>
                        </a:spcBef>
                      </a:pPr>
                      <a:r>
                        <a:rPr sz="1600" dirty="0">
                          <a:solidFill>
                            <a:srgbClr val="808080"/>
                          </a:solidFill>
                          <a:latin typeface="Calibri"/>
                          <a:cs typeface="Calibri"/>
                        </a:rPr>
                        <a:t>BMI</a:t>
                      </a:r>
                      <a:r>
                        <a:rPr sz="1600" spc="-20" dirty="0">
                          <a:solidFill>
                            <a:srgbClr val="808080"/>
                          </a:solidFill>
                          <a:latin typeface="Calibri"/>
                          <a:cs typeface="Calibri"/>
                        </a:rPr>
                        <a:t> </a:t>
                      </a:r>
                      <a:r>
                        <a:rPr sz="1600" dirty="0">
                          <a:solidFill>
                            <a:srgbClr val="808080"/>
                          </a:solidFill>
                          <a:latin typeface="Calibri"/>
                          <a:cs typeface="Calibri"/>
                        </a:rPr>
                        <a:t>23</a:t>
                      </a:r>
                      <a:r>
                        <a:rPr sz="1600" spc="-5" dirty="0">
                          <a:solidFill>
                            <a:srgbClr val="808080"/>
                          </a:solidFill>
                          <a:latin typeface="Calibri"/>
                          <a:cs typeface="Calibri"/>
                        </a:rPr>
                        <a:t> </a:t>
                      </a:r>
                      <a:r>
                        <a:rPr sz="1600" dirty="0">
                          <a:solidFill>
                            <a:srgbClr val="808080"/>
                          </a:solidFill>
                          <a:latin typeface="Calibri"/>
                          <a:cs typeface="Calibri"/>
                        </a:rPr>
                        <a:t>kg/m</a:t>
                      </a:r>
                      <a:r>
                        <a:rPr sz="1575" baseline="26455" dirty="0">
                          <a:solidFill>
                            <a:srgbClr val="808080"/>
                          </a:solidFill>
                          <a:latin typeface="Calibri"/>
                          <a:cs typeface="Calibri"/>
                        </a:rPr>
                        <a:t>2</a:t>
                      </a:r>
                      <a:r>
                        <a:rPr sz="1600" dirty="0">
                          <a:solidFill>
                            <a:srgbClr val="808080"/>
                          </a:solidFill>
                          <a:latin typeface="Calibri"/>
                          <a:cs typeface="Calibri"/>
                        </a:rPr>
                        <a:t>,</a:t>
                      </a:r>
                      <a:r>
                        <a:rPr sz="1600" spc="-25" dirty="0">
                          <a:solidFill>
                            <a:srgbClr val="808080"/>
                          </a:solidFill>
                          <a:latin typeface="Calibri"/>
                          <a:cs typeface="Calibri"/>
                        </a:rPr>
                        <a:t> </a:t>
                      </a:r>
                      <a:r>
                        <a:rPr sz="1600" spc="-10" dirty="0">
                          <a:solidFill>
                            <a:srgbClr val="808080"/>
                          </a:solidFill>
                          <a:latin typeface="Calibri"/>
                          <a:cs typeface="Calibri"/>
                        </a:rPr>
                        <a:t>Asthma</a:t>
                      </a:r>
                      <a:endParaRPr sz="1600" dirty="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335280">
                <a:tc>
                  <a:txBody>
                    <a:bodyPr/>
                    <a:lstStyle/>
                    <a:p>
                      <a:pPr marL="198755" algn="ctr">
                        <a:lnSpc>
                          <a:spcPct val="100000"/>
                        </a:lnSpc>
                        <a:spcBef>
                          <a:spcPts val="259"/>
                        </a:spcBef>
                      </a:pPr>
                      <a:r>
                        <a:rPr sz="1600" spc="-25" dirty="0">
                          <a:solidFill>
                            <a:srgbClr val="808080"/>
                          </a:solidFill>
                          <a:latin typeface="Calibri"/>
                          <a:cs typeface="Calibri"/>
                        </a:rPr>
                        <a:t>COVID-</a:t>
                      </a:r>
                      <a:r>
                        <a:rPr sz="1600" dirty="0">
                          <a:solidFill>
                            <a:srgbClr val="808080"/>
                          </a:solidFill>
                          <a:latin typeface="Calibri"/>
                          <a:cs typeface="Calibri"/>
                        </a:rPr>
                        <a:t>19</a:t>
                      </a:r>
                      <a:r>
                        <a:rPr sz="1600" spc="5" dirty="0">
                          <a:solidFill>
                            <a:srgbClr val="808080"/>
                          </a:solidFill>
                          <a:latin typeface="Calibri"/>
                          <a:cs typeface="Calibri"/>
                        </a:rPr>
                        <a:t> </a:t>
                      </a:r>
                      <a:r>
                        <a:rPr sz="1600" dirty="0">
                          <a:solidFill>
                            <a:srgbClr val="808080"/>
                          </a:solidFill>
                          <a:latin typeface="Calibri"/>
                          <a:cs typeface="Calibri"/>
                        </a:rPr>
                        <a:t>day</a:t>
                      </a:r>
                      <a:r>
                        <a:rPr sz="1600" spc="-10" dirty="0">
                          <a:solidFill>
                            <a:srgbClr val="808080"/>
                          </a:solidFill>
                          <a:latin typeface="Calibri"/>
                          <a:cs typeface="Calibri"/>
                        </a:rPr>
                        <a:t> </a:t>
                      </a:r>
                      <a:r>
                        <a:rPr sz="1600" spc="-25" dirty="0">
                          <a:solidFill>
                            <a:srgbClr val="808080"/>
                          </a:solidFill>
                          <a:latin typeface="Calibri"/>
                          <a:cs typeface="Calibri"/>
                        </a:rPr>
                        <a:t>10</a:t>
                      </a:r>
                      <a:endParaRPr sz="160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16839" algn="ctr">
                        <a:lnSpc>
                          <a:spcPct val="100000"/>
                        </a:lnSpc>
                        <a:spcBef>
                          <a:spcPts val="259"/>
                        </a:spcBef>
                      </a:pPr>
                      <a:r>
                        <a:rPr sz="1600" spc="-25" dirty="0">
                          <a:solidFill>
                            <a:srgbClr val="808080"/>
                          </a:solidFill>
                          <a:latin typeface="Calibri"/>
                          <a:cs typeface="Calibri"/>
                        </a:rPr>
                        <a:t>COVID-</a:t>
                      </a:r>
                      <a:r>
                        <a:rPr sz="1600" dirty="0">
                          <a:solidFill>
                            <a:srgbClr val="808080"/>
                          </a:solidFill>
                          <a:latin typeface="Calibri"/>
                          <a:cs typeface="Calibri"/>
                        </a:rPr>
                        <a:t>19</a:t>
                      </a:r>
                      <a:r>
                        <a:rPr sz="1600" spc="5" dirty="0">
                          <a:solidFill>
                            <a:srgbClr val="808080"/>
                          </a:solidFill>
                          <a:latin typeface="Calibri"/>
                          <a:cs typeface="Calibri"/>
                        </a:rPr>
                        <a:t> </a:t>
                      </a:r>
                      <a:r>
                        <a:rPr sz="1600" dirty="0">
                          <a:solidFill>
                            <a:srgbClr val="808080"/>
                          </a:solidFill>
                          <a:latin typeface="Calibri"/>
                          <a:cs typeface="Calibri"/>
                        </a:rPr>
                        <a:t>day</a:t>
                      </a:r>
                      <a:r>
                        <a:rPr sz="1600" spc="-10" dirty="0">
                          <a:solidFill>
                            <a:srgbClr val="808080"/>
                          </a:solidFill>
                          <a:latin typeface="Calibri"/>
                          <a:cs typeface="Calibri"/>
                        </a:rPr>
                        <a:t> </a:t>
                      </a:r>
                      <a:r>
                        <a:rPr sz="1600" spc="-50" dirty="0">
                          <a:solidFill>
                            <a:srgbClr val="808080"/>
                          </a:solidFill>
                          <a:latin typeface="Calibri"/>
                          <a:cs typeface="Calibri"/>
                        </a:rPr>
                        <a:t>6</a:t>
                      </a:r>
                      <a:endParaRPr sz="1600" dirty="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335280">
                <a:tc>
                  <a:txBody>
                    <a:bodyPr/>
                    <a:lstStyle/>
                    <a:p>
                      <a:pPr marL="198755" algn="ctr">
                        <a:lnSpc>
                          <a:spcPct val="100000"/>
                        </a:lnSpc>
                        <a:spcBef>
                          <a:spcPts val="259"/>
                        </a:spcBef>
                      </a:pPr>
                      <a:r>
                        <a:rPr sz="1600" dirty="0">
                          <a:solidFill>
                            <a:srgbClr val="808080"/>
                          </a:solidFill>
                          <a:latin typeface="Calibri"/>
                          <a:cs typeface="Calibri"/>
                        </a:rPr>
                        <a:t>High</a:t>
                      </a:r>
                      <a:r>
                        <a:rPr sz="1600" spc="-65" dirty="0">
                          <a:solidFill>
                            <a:srgbClr val="808080"/>
                          </a:solidFill>
                          <a:latin typeface="Calibri"/>
                          <a:cs typeface="Calibri"/>
                        </a:rPr>
                        <a:t> </a:t>
                      </a:r>
                      <a:r>
                        <a:rPr sz="1600" spc="-30" dirty="0">
                          <a:solidFill>
                            <a:srgbClr val="808080"/>
                          </a:solidFill>
                          <a:latin typeface="Calibri"/>
                          <a:cs typeface="Calibri"/>
                        </a:rPr>
                        <a:t>fever, </a:t>
                      </a:r>
                      <a:r>
                        <a:rPr sz="1600" dirty="0">
                          <a:solidFill>
                            <a:srgbClr val="808080"/>
                          </a:solidFill>
                          <a:latin typeface="Calibri"/>
                          <a:cs typeface="Calibri"/>
                        </a:rPr>
                        <a:t>dyspneic</a:t>
                      </a:r>
                      <a:r>
                        <a:rPr sz="1600" spc="-55" dirty="0">
                          <a:solidFill>
                            <a:srgbClr val="808080"/>
                          </a:solidFill>
                          <a:latin typeface="Calibri"/>
                          <a:cs typeface="Calibri"/>
                        </a:rPr>
                        <a:t> </a:t>
                      </a:r>
                      <a:r>
                        <a:rPr sz="1600" dirty="0">
                          <a:solidFill>
                            <a:srgbClr val="808080"/>
                          </a:solidFill>
                          <a:latin typeface="Calibri"/>
                          <a:cs typeface="Calibri"/>
                        </a:rPr>
                        <a:t>at</a:t>
                      </a:r>
                      <a:r>
                        <a:rPr sz="1600" spc="-60" dirty="0">
                          <a:solidFill>
                            <a:srgbClr val="808080"/>
                          </a:solidFill>
                          <a:latin typeface="Calibri"/>
                          <a:cs typeface="Calibri"/>
                        </a:rPr>
                        <a:t> </a:t>
                      </a:r>
                      <a:r>
                        <a:rPr sz="1600" spc="-20" dirty="0">
                          <a:solidFill>
                            <a:srgbClr val="808080"/>
                          </a:solidFill>
                          <a:latin typeface="Calibri"/>
                          <a:cs typeface="Calibri"/>
                        </a:rPr>
                        <a:t>rest</a:t>
                      </a:r>
                      <a:endParaRPr sz="160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tc vMerge="1">
                  <a:txBody>
                    <a:bodyPr/>
                    <a:lstStyle/>
                    <a:p>
                      <a:endParaRPr/>
                    </a:p>
                  </a:txBody>
                  <a:tcPr marL="0" marR="0" marT="0" marB="0">
                    <a:solidFill>
                      <a:srgbClr val="FFFFFF"/>
                    </a:solidFill>
                  </a:tcPr>
                </a:tc>
                <a:tc>
                  <a:txBody>
                    <a:bodyPr/>
                    <a:lstStyle/>
                    <a:p>
                      <a:pPr marR="119380" algn="ctr">
                        <a:lnSpc>
                          <a:spcPct val="100000"/>
                        </a:lnSpc>
                        <a:spcBef>
                          <a:spcPts val="259"/>
                        </a:spcBef>
                      </a:pPr>
                      <a:r>
                        <a:rPr sz="1600" dirty="0">
                          <a:solidFill>
                            <a:srgbClr val="808080"/>
                          </a:solidFill>
                          <a:latin typeface="Calibri"/>
                          <a:cs typeface="Calibri"/>
                        </a:rPr>
                        <a:t>Anosmia,</a:t>
                      </a:r>
                      <a:r>
                        <a:rPr sz="1600" spc="-65" dirty="0">
                          <a:solidFill>
                            <a:srgbClr val="808080"/>
                          </a:solidFill>
                          <a:latin typeface="Calibri"/>
                          <a:cs typeface="Calibri"/>
                        </a:rPr>
                        <a:t> </a:t>
                      </a:r>
                      <a:r>
                        <a:rPr sz="1600" dirty="0">
                          <a:solidFill>
                            <a:srgbClr val="808080"/>
                          </a:solidFill>
                          <a:latin typeface="Calibri"/>
                          <a:cs typeface="Calibri"/>
                        </a:rPr>
                        <a:t>shortness</a:t>
                      </a:r>
                      <a:r>
                        <a:rPr sz="1600" spc="-30" dirty="0">
                          <a:solidFill>
                            <a:srgbClr val="808080"/>
                          </a:solidFill>
                          <a:latin typeface="Calibri"/>
                          <a:cs typeface="Calibri"/>
                        </a:rPr>
                        <a:t> </a:t>
                      </a:r>
                      <a:r>
                        <a:rPr sz="1600" dirty="0">
                          <a:solidFill>
                            <a:srgbClr val="808080"/>
                          </a:solidFill>
                          <a:latin typeface="Calibri"/>
                          <a:cs typeface="Calibri"/>
                        </a:rPr>
                        <a:t>of</a:t>
                      </a:r>
                      <a:r>
                        <a:rPr sz="1600" spc="-55" dirty="0">
                          <a:solidFill>
                            <a:srgbClr val="808080"/>
                          </a:solidFill>
                          <a:latin typeface="Calibri"/>
                          <a:cs typeface="Calibri"/>
                        </a:rPr>
                        <a:t> </a:t>
                      </a:r>
                      <a:r>
                        <a:rPr sz="1600" dirty="0">
                          <a:solidFill>
                            <a:srgbClr val="808080"/>
                          </a:solidFill>
                          <a:latin typeface="Calibri"/>
                          <a:cs typeface="Calibri"/>
                        </a:rPr>
                        <a:t>breath</a:t>
                      </a:r>
                      <a:r>
                        <a:rPr sz="1600" spc="-45" dirty="0">
                          <a:solidFill>
                            <a:srgbClr val="808080"/>
                          </a:solidFill>
                          <a:latin typeface="Calibri"/>
                          <a:cs typeface="Calibri"/>
                        </a:rPr>
                        <a:t> </a:t>
                      </a:r>
                      <a:r>
                        <a:rPr sz="1600" dirty="0">
                          <a:solidFill>
                            <a:srgbClr val="808080"/>
                          </a:solidFill>
                          <a:latin typeface="Calibri"/>
                          <a:cs typeface="Calibri"/>
                        </a:rPr>
                        <a:t>with</a:t>
                      </a:r>
                      <a:r>
                        <a:rPr sz="1600" spc="-60" dirty="0">
                          <a:solidFill>
                            <a:srgbClr val="808080"/>
                          </a:solidFill>
                          <a:latin typeface="Calibri"/>
                          <a:cs typeface="Calibri"/>
                        </a:rPr>
                        <a:t> </a:t>
                      </a:r>
                      <a:r>
                        <a:rPr sz="1600" spc="-10" dirty="0">
                          <a:solidFill>
                            <a:srgbClr val="808080"/>
                          </a:solidFill>
                          <a:latin typeface="Calibri"/>
                          <a:cs typeface="Calibri"/>
                        </a:rPr>
                        <a:t>exercise</a:t>
                      </a:r>
                      <a:endParaRPr sz="1600" dirty="0">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5"/>
                  </a:ext>
                </a:extLst>
              </a:tr>
              <a:tr h="335280">
                <a:tc>
                  <a:txBody>
                    <a:bodyPr/>
                    <a:lstStyle/>
                    <a:p>
                      <a:pPr marL="201930" algn="ctr">
                        <a:lnSpc>
                          <a:spcPct val="100000"/>
                        </a:lnSpc>
                        <a:spcBef>
                          <a:spcPts val="259"/>
                        </a:spcBef>
                      </a:pPr>
                      <a:r>
                        <a:rPr sz="1600" dirty="0">
                          <a:solidFill>
                            <a:srgbClr val="808080"/>
                          </a:solidFill>
                          <a:latin typeface="Calibri"/>
                          <a:cs typeface="Calibri"/>
                        </a:rPr>
                        <a:t>HR</a:t>
                      </a:r>
                      <a:r>
                        <a:rPr sz="1600" spc="-35" dirty="0">
                          <a:solidFill>
                            <a:srgbClr val="808080"/>
                          </a:solidFill>
                          <a:latin typeface="Calibri"/>
                          <a:cs typeface="Calibri"/>
                        </a:rPr>
                        <a:t> </a:t>
                      </a:r>
                      <a:r>
                        <a:rPr sz="1600" dirty="0">
                          <a:solidFill>
                            <a:srgbClr val="808080"/>
                          </a:solidFill>
                          <a:latin typeface="Calibri"/>
                          <a:cs typeface="Calibri"/>
                        </a:rPr>
                        <a:t>123/min,</a:t>
                      </a:r>
                      <a:r>
                        <a:rPr sz="1600" spc="-20" dirty="0">
                          <a:solidFill>
                            <a:srgbClr val="808080"/>
                          </a:solidFill>
                          <a:latin typeface="Calibri"/>
                          <a:cs typeface="Calibri"/>
                        </a:rPr>
                        <a:t> </a:t>
                      </a:r>
                      <a:r>
                        <a:rPr sz="1600" dirty="0">
                          <a:solidFill>
                            <a:srgbClr val="808080"/>
                          </a:solidFill>
                          <a:latin typeface="Calibri"/>
                          <a:cs typeface="Calibri"/>
                        </a:rPr>
                        <a:t>RR</a:t>
                      </a:r>
                      <a:r>
                        <a:rPr sz="1600" spc="-20" dirty="0">
                          <a:solidFill>
                            <a:srgbClr val="808080"/>
                          </a:solidFill>
                          <a:latin typeface="Calibri"/>
                          <a:cs typeface="Calibri"/>
                        </a:rPr>
                        <a:t> </a:t>
                      </a:r>
                      <a:r>
                        <a:rPr sz="1600" dirty="0">
                          <a:solidFill>
                            <a:srgbClr val="808080"/>
                          </a:solidFill>
                          <a:latin typeface="Calibri"/>
                          <a:cs typeface="Calibri"/>
                        </a:rPr>
                        <a:t>42/min,</a:t>
                      </a:r>
                      <a:r>
                        <a:rPr sz="1600" spc="-20" dirty="0">
                          <a:solidFill>
                            <a:srgbClr val="808080"/>
                          </a:solidFill>
                          <a:latin typeface="Calibri"/>
                          <a:cs typeface="Calibri"/>
                        </a:rPr>
                        <a:t> </a:t>
                      </a:r>
                      <a:r>
                        <a:rPr sz="1600" dirty="0">
                          <a:solidFill>
                            <a:srgbClr val="808080"/>
                          </a:solidFill>
                          <a:latin typeface="Calibri"/>
                          <a:cs typeface="Calibri"/>
                        </a:rPr>
                        <a:t>Sat</a:t>
                      </a:r>
                      <a:r>
                        <a:rPr sz="1600" spc="-50" dirty="0">
                          <a:solidFill>
                            <a:srgbClr val="808080"/>
                          </a:solidFill>
                          <a:latin typeface="Calibri"/>
                          <a:cs typeface="Calibri"/>
                        </a:rPr>
                        <a:t> </a:t>
                      </a:r>
                      <a:r>
                        <a:rPr sz="1600" dirty="0">
                          <a:solidFill>
                            <a:srgbClr val="808080"/>
                          </a:solidFill>
                          <a:latin typeface="Calibri"/>
                          <a:cs typeface="Calibri"/>
                        </a:rPr>
                        <a:t>83%</a:t>
                      </a:r>
                      <a:r>
                        <a:rPr sz="1600" spc="-10" dirty="0">
                          <a:solidFill>
                            <a:srgbClr val="808080"/>
                          </a:solidFill>
                          <a:latin typeface="Calibri"/>
                          <a:cs typeface="Calibri"/>
                        </a:rPr>
                        <a:t> </a:t>
                      </a:r>
                      <a:r>
                        <a:rPr sz="1600" dirty="0">
                          <a:solidFill>
                            <a:srgbClr val="808080"/>
                          </a:solidFill>
                          <a:latin typeface="Calibri"/>
                          <a:cs typeface="Calibri"/>
                        </a:rPr>
                        <a:t>at</a:t>
                      </a:r>
                      <a:r>
                        <a:rPr sz="1600" spc="-50" dirty="0">
                          <a:solidFill>
                            <a:srgbClr val="808080"/>
                          </a:solidFill>
                          <a:latin typeface="Calibri"/>
                          <a:cs typeface="Calibri"/>
                        </a:rPr>
                        <a:t> </a:t>
                      </a:r>
                      <a:r>
                        <a:rPr sz="1600" dirty="0">
                          <a:solidFill>
                            <a:srgbClr val="808080"/>
                          </a:solidFill>
                          <a:latin typeface="Calibri"/>
                          <a:cs typeface="Calibri"/>
                        </a:rPr>
                        <a:t>15L</a:t>
                      </a:r>
                      <a:r>
                        <a:rPr sz="1600" spc="-20" dirty="0">
                          <a:solidFill>
                            <a:srgbClr val="808080"/>
                          </a:solidFill>
                          <a:latin typeface="Calibri"/>
                          <a:cs typeface="Calibri"/>
                        </a:rPr>
                        <a:t> </a:t>
                      </a:r>
                      <a:r>
                        <a:rPr sz="1600" spc="-25" dirty="0">
                          <a:solidFill>
                            <a:srgbClr val="808080"/>
                          </a:solidFill>
                          <a:latin typeface="Calibri"/>
                          <a:cs typeface="Calibri"/>
                        </a:rPr>
                        <a:t>O2</a:t>
                      </a:r>
                      <a:endParaRPr sz="1600">
                        <a:latin typeface="Calibri"/>
                        <a:cs typeface="Calibri"/>
                      </a:endParaRPr>
                    </a:p>
                  </a:txBody>
                  <a:tcPr marL="0" marR="0" marT="33019" marB="0">
                    <a:lnT w="12700">
                      <a:solidFill>
                        <a:srgbClr val="C0C0C0"/>
                      </a:solidFill>
                      <a:prstDash val="solid"/>
                    </a:lnT>
                    <a:solidFill>
                      <a:srgbClr val="F2F2F2"/>
                    </a:solidFill>
                  </a:tcPr>
                </a:tc>
                <a:tc vMerge="1">
                  <a:txBody>
                    <a:bodyPr/>
                    <a:lstStyle/>
                    <a:p>
                      <a:endParaRPr/>
                    </a:p>
                  </a:txBody>
                  <a:tcPr marL="0" marR="0" marT="0" marB="0">
                    <a:solidFill>
                      <a:srgbClr val="FFFFFF"/>
                    </a:solidFill>
                  </a:tcPr>
                </a:tc>
                <a:tc>
                  <a:txBody>
                    <a:bodyPr/>
                    <a:lstStyle/>
                    <a:p>
                      <a:pPr marR="116839" algn="ctr">
                        <a:lnSpc>
                          <a:spcPct val="100000"/>
                        </a:lnSpc>
                        <a:spcBef>
                          <a:spcPts val="259"/>
                        </a:spcBef>
                      </a:pPr>
                      <a:r>
                        <a:rPr sz="1600" dirty="0">
                          <a:solidFill>
                            <a:srgbClr val="808080"/>
                          </a:solidFill>
                          <a:latin typeface="Calibri"/>
                          <a:cs typeface="Calibri"/>
                        </a:rPr>
                        <a:t>HR</a:t>
                      </a:r>
                      <a:r>
                        <a:rPr sz="1600" spc="-40" dirty="0">
                          <a:solidFill>
                            <a:srgbClr val="808080"/>
                          </a:solidFill>
                          <a:latin typeface="Calibri"/>
                          <a:cs typeface="Calibri"/>
                        </a:rPr>
                        <a:t> </a:t>
                      </a:r>
                      <a:r>
                        <a:rPr sz="1600" dirty="0">
                          <a:solidFill>
                            <a:srgbClr val="808080"/>
                          </a:solidFill>
                          <a:latin typeface="Calibri"/>
                          <a:cs typeface="Calibri"/>
                        </a:rPr>
                        <a:t>95/min,</a:t>
                      </a:r>
                      <a:r>
                        <a:rPr sz="1600" spc="-25" dirty="0">
                          <a:solidFill>
                            <a:srgbClr val="808080"/>
                          </a:solidFill>
                          <a:latin typeface="Calibri"/>
                          <a:cs typeface="Calibri"/>
                        </a:rPr>
                        <a:t> </a:t>
                      </a:r>
                      <a:r>
                        <a:rPr sz="1600" dirty="0">
                          <a:solidFill>
                            <a:srgbClr val="808080"/>
                          </a:solidFill>
                          <a:latin typeface="Calibri"/>
                          <a:cs typeface="Calibri"/>
                        </a:rPr>
                        <a:t>RR</a:t>
                      </a:r>
                      <a:r>
                        <a:rPr sz="1600" spc="-25" dirty="0">
                          <a:solidFill>
                            <a:srgbClr val="808080"/>
                          </a:solidFill>
                          <a:latin typeface="Calibri"/>
                          <a:cs typeface="Calibri"/>
                        </a:rPr>
                        <a:t> </a:t>
                      </a:r>
                      <a:r>
                        <a:rPr sz="1600" dirty="0">
                          <a:solidFill>
                            <a:srgbClr val="808080"/>
                          </a:solidFill>
                          <a:latin typeface="Calibri"/>
                          <a:cs typeface="Calibri"/>
                        </a:rPr>
                        <a:t>20/min,</a:t>
                      </a:r>
                      <a:r>
                        <a:rPr sz="1600" spc="-40" dirty="0">
                          <a:solidFill>
                            <a:srgbClr val="808080"/>
                          </a:solidFill>
                          <a:latin typeface="Calibri"/>
                          <a:cs typeface="Calibri"/>
                        </a:rPr>
                        <a:t> </a:t>
                      </a:r>
                      <a:r>
                        <a:rPr sz="1600" dirty="0">
                          <a:solidFill>
                            <a:srgbClr val="808080"/>
                          </a:solidFill>
                          <a:latin typeface="Calibri"/>
                          <a:cs typeface="Calibri"/>
                        </a:rPr>
                        <a:t>sat</a:t>
                      </a:r>
                      <a:r>
                        <a:rPr sz="1600" spc="-50" dirty="0">
                          <a:solidFill>
                            <a:srgbClr val="808080"/>
                          </a:solidFill>
                          <a:latin typeface="Calibri"/>
                          <a:cs typeface="Calibri"/>
                        </a:rPr>
                        <a:t> </a:t>
                      </a:r>
                      <a:r>
                        <a:rPr sz="1600" dirty="0">
                          <a:solidFill>
                            <a:srgbClr val="808080"/>
                          </a:solidFill>
                          <a:latin typeface="Calibri"/>
                          <a:cs typeface="Calibri"/>
                        </a:rPr>
                        <a:t>90%</a:t>
                      </a:r>
                      <a:r>
                        <a:rPr sz="1600" spc="-15" dirty="0">
                          <a:solidFill>
                            <a:srgbClr val="808080"/>
                          </a:solidFill>
                          <a:latin typeface="Calibri"/>
                          <a:cs typeface="Calibri"/>
                        </a:rPr>
                        <a:t> </a:t>
                      </a:r>
                      <a:r>
                        <a:rPr sz="1600" dirty="0">
                          <a:solidFill>
                            <a:srgbClr val="808080"/>
                          </a:solidFill>
                          <a:latin typeface="Calibri"/>
                          <a:cs typeface="Calibri"/>
                        </a:rPr>
                        <a:t>at</a:t>
                      </a:r>
                      <a:r>
                        <a:rPr sz="1600" spc="-50" dirty="0">
                          <a:solidFill>
                            <a:srgbClr val="808080"/>
                          </a:solidFill>
                          <a:latin typeface="Calibri"/>
                          <a:cs typeface="Calibri"/>
                        </a:rPr>
                        <a:t> </a:t>
                      </a:r>
                      <a:r>
                        <a:rPr sz="1600" dirty="0">
                          <a:solidFill>
                            <a:srgbClr val="808080"/>
                          </a:solidFill>
                          <a:latin typeface="Calibri"/>
                          <a:cs typeface="Calibri"/>
                        </a:rPr>
                        <a:t>room</a:t>
                      </a:r>
                      <a:r>
                        <a:rPr sz="1600" spc="-15" dirty="0">
                          <a:solidFill>
                            <a:srgbClr val="808080"/>
                          </a:solidFill>
                          <a:latin typeface="Calibri"/>
                          <a:cs typeface="Calibri"/>
                        </a:rPr>
                        <a:t> </a:t>
                      </a:r>
                      <a:r>
                        <a:rPr sz="1600" spc="-25" dirty="0">
                          <a:solidFill>
                            <a:srgbClr val="808080"/>
                          </a:solidFill>
                          <a:latin typeface="Calibri"/>
                          <a:cs typeface="Calibri"/>
                        </a:rPr>
                        <a:t>air</a:t>
                      </a:r>
                      <a:endParaRPr sz="1600" dirty="0">
                        <a:latin typeface="Calibri"/>
                        <a:cs typeface="Calibri"/>
                      </a:endParaRPr>
                    </a:p>
                  </a:txBody>
                  <a:tcPr marL="0" marR="0" marT="33019" marB="0">
                    <a:lnT w="12700">
                      <a:solidFill>
                        <a:srgbClr val="C0C0C0"/>
                      </a:solidFill>
                      <a:prstDash val="solid"/>
                    </a:lnT>
                    <a:solidFill>
                      <a:srgbClr val="F2F2F2"/>
                    </a:solidFill>
                  </a:tcPr>
                </a:tc>
                <a:extLst>
                  <a:ext uri="{0D108BD9-81ED-4DB2-BD59-A6C34878D82A}">
                    <a16:rowId xmlns:a16="http://schemas.microsoft.com/office/drawing/2014/main" val="10006"/>
                  </a:ext>
                </a:extLst>
              </a:tr>
              <a:tr h="332105">
                <a:tc>
                  <a:txBody>
                    <a:bodyPr/>
                    <a:lstStyle/>
                    <a:p>
                      <a:pPr>
                        <a:lnSpc>
                          <a:spcPct val="100000"/>
                        </a:lnSpc>
                      </a:pPr>
                      <a:endParaRPr sz="1600">
                        <a:latin typeface="Times New Roman"/>
                        <a:cs typeface="Times New Roman"/>
                      </a:endParaRPr>
                    </a:p>
                  </a:txBody>
                  <a:tcPr marL="0" marR="0" marT="0" marB="0"/>
                </a:tc>
                <a:tc vMerge="1">
                  <a:txBody>
                    <a:bodyPr/>
                    <a:lstStyle/>
                    <a:p>
                      <a:endParaRPr/>
                    </a:p>
                  </a:txBody>
                  <a:tcPr marL="0" marR="0" marT="0" marB="0">
                    <a:solidFill>
                      <a:srgbClr val="FFFFFF"/>
                    </a:solidFill>
                  </a:tcPr>
                </a:tc>
                <a:tc>
                  <a:txBody>
                    <a:bodyPr/>
                    <a:lstStyle/>
                    <a:p>
                      <a:pPr>
                        <a:lnSpc>
                          <a:spcPct val="100000"/>
                        </a:lnSpc>
                      </a:pPr>
                      <a:endParaRPr sz="1600" dirty="0">
                        <a:latin typeface="Times New Roman"/>
                        <a:cs typeface="Times New Roman"/>
                      </a:endParaRPr>
                    </a:p>
                  </a:txBody>
                  <a:tcPr marL="0" marR="0" marT="0" marB="0"/>
                </a:tc>
                <a:extLst>
                  <a:ext uri="{0D108BD9-81ED-4DB2-BD59-A6C34878D82A}">
                    <a16:rowId xmlns:a16="http://schemas.microsoft.com/office/drawing/2014/main" val="10007"/>
                  </a:ext>
                </a:extLst>
              </a:tr>
            </a:tbl>
          </a:graphicData>
        </a:graphic>
      </p:graphicFrame>
      <p:graphicFrame>
        <p:nvGraphicFramePr>
          <p:cNvPr id="9" name="Table 8">
            <a:extLst>
              <a:ext uri="{FF2B5EF4-FFF2-40B4-BE49-F238E27FC236}">
                <a16:creationId xmlns:a16="http://schemas.microsoft.com/office/drawing/2014/main" id="{A80113F8-7F35-025C-D932-27E8D27EC68A}"/>
              </a:ext>
            </a:extLst>
          </p:cNvPr>
          <p:cNvGraphicFramePr>
            <a:graphicFrameLocks noGrp="1"/>
          </p:cNvGraphicFramePr>
          <p:nvPr>
            <p:extLst>
              <p:ext uri="{D42A27DB-BD31-4B8C-83A1-F6EECF244321}">
                <p14:modId xmlns:p14="http://schemas.microsoft.com/office/powerpoint/2010/main" val="2958157683"/>
              </p:ext>
            </p:extLst>
          </p:nvPr>
        </p:nvGraphicFramePr>
        <p:xfrm>
          <a:off x="8077200" y="1981200"/>
          <a:ext cx="3701473" cy="2362200"/>
        </p:xfrm>
        <a:graphic>
          <a:graphicData uri="http://schemas.openxmlformats.org/drawingml/2006/table">
            <a:tbl>
              <a:tblPr firstRow="1" bandRow="1">
                <a:tableStyleId>{2D5ABB26-0587-4C30-8999-92F81FD0307C}</a:tableStyleId>
              </a:tblPr>
              <a:tblGrid>
                <a:gridCol w="3701473">
                  <a:extLst>
                    <a:ext uri="{9D8B030D-6E8A-4147-A177-3AD203B41FA5}">
                      <a16:colId xmlns:a16="http://schemas.microsoft.com/office/drawing/2014/main" val="3541401514"/>
                    </a:ext>
                  </a:extLst>
                </a:gridCol>
              </a:tblGrid>
              <a:tr h="357374">
                <a:tc>
                  <a:txBody>
                    <a:bodyPr/>
                    <a:lstStyle/>
                    <a:p>
                      <a:pPr marR="11811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lang="en-US" sz="1600" b="1" spc="-50" dirty="0">
                          <a:solidFill>
                            <a:srgbClr val="FFFFFF"/>
                          </a:solidFill>
                          <a:latin typeface="Calibri"/>
                          <a:cs typeface="Calibri"/>
                        </a:rPr>
                        <a:t>X</a:t>
                      </a:r>
                      <a:endParaRPr sz="1600" dirty="0">
                        <a:latin typeface="Calibri"/>
                        <a:cs typeface="Calibri"/>
                      </a:endParaRPr>
                    </a:p>
                  </a:txBody>
                  <a:tcPr marL="0" marR="0" marT="33655" marB="0">
                    <a:solidFill>
                      <a:srgbClr val="E43E31"/>
                    </a:solidFill>
                  </a:tcPr>
                </a:tc>
                <a:extLst>
                  <a:ext uri="{0D108BD9-81ED-4DB2-BD59-A6C34878D82A}">
                    <a16:rowId xmlns:a16="http://schemas.microsoft.com/office/drawing/2014/main" val="224600485"/>
                  </a:ext>
                </a:extLst>
              </a:tr>
              <a:tr h="369170">
                <a:tc>
                  <a:txBody>
                    <a:bodyPr/>
                    <a:lstStyle/>
                    <a:p>
                      <a:pPr marR="117475" algn="ctr">
                        <a:lnSpc>
                          <a:spcPct val="100000"/>
                        </a:lnSpc>
                        <a:spcBef>
                          <a:spcPts val="270"/>
                        </a:spcBef>
                      </a:pPr>
                      <a:r>
                        <a:rPr lang="en-US" sz="1600" dirty="0">
                          <a:solidFill>
                            <a:schemeClr val="tx1">
                              <a:lumMod val="50000"/>
                              <a:lumOff val="50000"/>
                            </a:schemeClr>
                          </a:solidFill>
                          <a:latin typeface="Microsoft YaHei" panose="020B0503020204020204" pitchFamily="34" charset="-122"/>
                          <a:ea typeface="Microsoft YaHei" panose="020B0503020204020204" pitchFamily="34" charset="-122"/>
                          <a:cs typeface="Calibri"/>
                        </a:rPr>
                        <a:t>♀, </a:t>
                      </a:r>
                      <a:r>
                        <a:rPr lang="en-US" sz="1600" dirty="0">
                          <a:solidFill>
                            <a:schemeClr val="tx1">
                              <a:lumMod val="50000"/>
                              <a:lumOff val="50000"/>
                            </a:schemeClr>
                          </a:solidFill>
                          <a:latin typeface="+mj-lt"/>
                          <a:ea typeface="Microsoft YaHei" panose="020B0503020204020204" pitchFamily="34" charset="-122"/>
                          <a:cs typeface="Calibri"/>
                        </a:rPr>
                        <a:t>Black, 68 years</a:t>
                      </a:r>
                      <a:endParaRPr sz="1600" dirty="0">
                        <a:solidFill>
                          <a:schemeClr val="tx1">
                            <a:lumMod val="50000"/>
                            <a:lumOff val="50000"/>
                          </a:schemeClr>
                        </a:solidFill>
                        <a:latin typeface="Calibri"/>
                        <a:cs typeface="Calibri"/>
                      </a:endParaRPr>
                    </a:p>
                  </a:txBody>
                  <a:tcPr marL="0" marR="0" marT="34290" marB="0">
                    <a:lnB w="12700">
                      <a:solidFill>
                        <a:srgbClr val="C0C0C0"/>
                      </a:solidFill>
                      <a:prstDash val="solid"/>
                    </a:lnB>
                    <a:solidFill>
                      <a:srgbClr val="F2F2F2"/>
                    </a:solidFill>
                  </a:tcPr>
                </a:tc>
                <a:extLst>
                  <a:ext uri="{0D108BD9-81ED-4DB2-BD59-A6C34878D82A}">
                    <a16:rowId xmlns:a16="http://schemas.microsoft.com/office/drawing/2014/main" val="689360202"/>
                  </a:ext>
                </a:extLst>
              </a:tr>
              <a:tr h="368470">
                <a:tc>
                  <a:txBody>
                    <a:bodyPr/>
                    <a:lstStyle/>
                    <a:p>
                      <a:pPr marR="120014" algn="ctr">
                        <a:lnSpc>
                          <a:spcPct val="100000"/>
                        </a:lnSpc>
                        <a:spcBef>
                          <a:spcPts val="259"/>
                        </a:spcBef>
                      </a:pPr>
                      <a:r>
                        <a:rPr lang="en-US" sz="1600" dirty="0">
                          <a:solidFill>
                            <a:schemeClr val="tx1">
                              <a:lumMod val="50000"/>
                              <a:lumOff val="50000"/>
                            </a:schemeClr>
                          </a:solidFill>
                          <a:latin typeface="Calibri"/>
                          <a:cs typeface="Calibri"/>
                        </a:rPr>
                        <a:t>BMI 31 kg/m</a:t>
                      </a:r>
                      <a:r>
                        <a:rPr lang="en-US" sz="1600" baseline="30000" dirty="0">
                          <a:solidFill>
                            <a:schemeClr val="tx1">
                              <a:lumMod val="50000"/>
                              <a:lumOff val="50000"/>
                            </a:schemeClr>
                          </a:solidFill>
                          <a:latin typeface="Calibri"/>
                          <a:cs typeface="Calibri"/>
                        </a:rPr>
                        <a:t>2</a:t>
                      </a:r>
                      <a:r>
                        <a:rPr lang="en-US" sz="1600" baseline="0" dirty="0">
                          <a:solidFill>
                            <a:schemeClr val="tx1">
                              <a:lumMod val="50000"/>
                              <a:lumOff val="50000"/>
                            </a:schemeClr>
                          </a:solidFill>
                          <a:latin typeface="Calibri"/>
                          <a:cs typeface="Calibri"/>
                        </a:rPr>
                        <a:t>, rheumatoid arthritis</a:t>
                      </a:r>
                      <a:endParaRPr sz="1600" baseline="300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77345539"/>
                  </a:ext>
                </a:extLst>
              </a:tr>
              <a:tr h="369170">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COVID-19 day 10</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38830417"/>
                  </a:ext>
                </a:extLst>
              </a:tr>
              <a:tr h="528846">
                <a:tc>
                  <a:txBody>
                    <a:bodyPr/>
                    <a:lstStyle/>
                    <a:p>
                      <a:pPr marL="0" marR="119380" lvl="0" indent="0" algn="ctr" defTabSz="914400" eaLnBrk="1" fontAlgn="auto" latinLnBrk="0" hangingPunct="1">
                        <a:lnSpc>
                          <a:spcPct val="100000"/>
                        </a:lnSpc>
                        <a:spcBef>
                          <a:spcPts val="259"/>
                        </a:spcBef>
                        <a:spcAft>
                          <a:spcPts val="0"/>
                        </a:spcAft>
                        <a:buClrTx/>
                        <a:buSzTx/>
                        <a:buFontTx/>
                        <a:buNone/>
                        <a:tabLst/>
                        <a:defRPr/>
                      </a:pPr>
                      <a:r>
                        <a:rPr lang="en-US" sz="1600" dirty="0">
                          <a:solidFill>
                            <a:schemeClr val="tx1">
                              <a:lumMod val="50000"/>
                              <a:lumOff val="50000"/>
                            </a:schemeClr>
                          </a:solidFill>
                          <a:latin typeface="+mn-lt"/>
                          <a:cs typeface="Calibri"/>
                        </a:rPr>
                        <a:t>Hospitalized x 6 days, supplemental oxygen by nasal cannula, remdesivir</a:t>
                      </a: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55915901"/>
                  </a:ext>
                </a:extLst>
              </a:tr>
              <a:tr h="369170">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Off oxygen, mobilizing well</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solidFill>
                      <a:srgbClr val="F2F2F2"/>
                    </a:solidFill>
                  </a:tcPr>
                </a:tc>
                <a:extLst>
                  <a:ext uri="{0D108BD9-81ED-4DB2-BD59-A6C34878D82A}">
                    <a16:rowId xmlns:a16="http://schemas.microsoft.com/office/drawing/2014/main" val="1210624559"/>
                  </a:ext>
                </a:extLst>
              </a:tr>
            </a:tbl>
          </a:graphicData>
        </a:graphic>
      </p:graphicFrame>
      <p:pic>
        <p:nvPicPr>
          <p:cNvPr id="6" name="Picture 3">
            <a:extLst>
              <a:ext uri="{FF2B5EF4-FFF2-40B4-BE49-F238E27FC236}">
                <a16:creationId xmlns:a16="http://schemas.microsoft.com/office/drawing/2014/main" id="{2BD01B59-C4D5-3196-EF35-784941D3CC3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280"/>
          <a:stretch/>
        </p:blipFill>
        <p:spPr bwMode="auto">
          <a:xfrm>
            <a:off x="8839201" y="4572000"/>
            <a:ext cx="1905000" cy="18250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Million</a:t>
            </a:r>
            <a:r>
              <a:rPr spc="-90" dirty="0"/>
              <a:t> </a:t>
            </a:r>
            <a:r>
              <a:rPr dirty="0"/>
              <a:t>Dollar</a:t>
            </a:r>
            <a:r>
              <a:rPr spc="-100" dirty="0"/>
              <a:t> </a:t>
            </a:r>
            <a:r>
              <a:rPr spc="-10" dirty="0"/>
              <a:t>Question</a:t>
            </a:r>
          </a:p>
        </p:txBody>
      </p:sp>
      <p:sp>
        <p:nvSpPr>
          <p:cNvPr id="3" name="object 3"/>
          <p:cNvSpPr txBox="1"/>
          <p:nvPr/>
        </p:nvSpPr>
        <p:spPr>
          <a:xfrm>
            <a:off x="3392422" y="2674620"/>
            <a:ext cx="5599177" cy="1774845"/>
          </a:xfrm>
          <a:prstGeom prst="rect">
            <a:avLst/>
          </a:prstGeom>
          <a:solidFill>
            <a:srgbClr val="FFD9B0"/>
          </a:solidFill>
        </p:spPr>
        <p:txBody>
          <a:bodyPr vert="horz" wrap="square" lIns="91440" tIns="203200" rIns="91440" bIns="91440" rtlCol="0">
            <a:spAutoFit/>
          </a:bodyPr>
          <a:lstStyle/>
          <a:p>
            <a:pPr marR="215265" algn="ctr">
              <a:lnSpc>
                <a:spcPct val="100000"/>
              </a:lnSpc>
              <a:spcBef>
                <a:spcPts val="1600"/>
              </a:spcBef>
            </a:pPr>
            <a:r>
              <a:rPr sz="3200" dirty="0">
                <a:solidFill>
                  <a:srgbClr val="808080"/>
                </a:solidFill>
                <a:latin typeface="Calibri"/>
                <a:cs typeface="Calibri"/>
              </a:rPr>
              <a:t>What</a:t>
            </a:r>
            <a:r>
              <a:rPr sz="3200" spc="-30" dirty="0">
                <a:solidFill>
                  <a:srgbClr val="808080"/>
                </a:solidFill>
                <a:latin typeface="Calibri"/>
                <a:cs typeface="Calibri"/>
              </a:rPr>
              <a:t> </a:t>
            </a:r>
            <a:r>
              <a:rPr sz="3200" dirty="0">
                <a:solidFill>
                  <a:srgbClr val="808080"/>
                </a:solidFill>
                <a:latin typeface="Calibri"/>
                <a:cs typeface="Calibri"/>
              </a:rPr>
              <a:t>would</a:t>
            </a:r>
            <a:r>
              <a:rPr sz="3200" spc="-20" dirty="0">
                <a:solidFill>
                  <a:srgbClr val="808080"/>
                </a:solidFill>
                <a:latin typeface="Calibri"/>
                <a:cs typeface="Calibri"/>
              </a:rPr>
              <a:t> </a:t>
            </a:r>
            <a:r>
              <a:rPr sz="3200" dirty="0">
                <a:solidFill>
                  <a:srgbClr val="808080"/>
                </a:solidFill>
                <a:latin typeface="Calibri"/>
                <a:cs typeface="Calibri"/>
              </a:rPr>
              <a:t>be</a:t>
            </a:r>
            <a:r>
              <a:rPr sz="3200" spc="-25" dirty="0">
                <a:solidFill>
                  <a:srgbClr val="808080"/>
                </a:solidFill>
                <a:latin typeface="Calibri"/>
                <a:cs typeface="Calibri"/>
              </a:rPr>
              <a:t> </a:t>
            </a:r>
            <a:r>
              <a:rPr sz="3200" dirty="0">
                <a:solidFill>
                  <a:srgbClr val="808080"/>
                </a:solidFill>
                <a:latin typeface="Calibri"/>
                <a:cs typeface="Calibri"/>
              </a:rPr>
              <a:t>the</a:t>
            </a:r>
            <a:r>
              <a:rPr sz="3200" spc="-15" dirty="0">
                <a:solidFill>
                  <a:srgbClr val="808080"/>
                </a:solidFill>
                <a:latin typeface="Calibri"/>
                <a:cs typeface="Calibri"/>
              </a:rPr>
              <a:t> </a:t>
            </a:r>
            <a:r>
              <a:rPr sz="3200" spc="-10" dirty="0">
                <a:solidFill>
                  <a:srgbClr val="808080"/>
                </a:solidFill>
                <a:latin typeface="Calibri"/>
                <a:cs typeface="Calibri"/>
              </a:rPr>
              <a:t>optimal </a:t>
            </a:r>
            <a:r>
              <a:rPr sz="3200" dirty="0">
                <a:solidFill>
                  <a:srgbClr val="808080"/>
                </a:solidFill>
                <a:latin typeface="Calibri"/>
                <a:cs typeface="Calibri"/>
              </a:rPr>
              <a:t>anticoagulant</a:t>
            </a:r>
            <a:r>
              <a:rPr sz="3200" spc="-85" dirty="0">
                <a:solidFill>
                  <a:srgbClr val="808080"/>
                </a:solidFill>
                <a:latin typeface="Calibri"/>
                <a:cs typeface="Calibri"/>
              </a:rPr>
              <a:t> </a:t>
            </a:r>
            <a:r>
              <a:rPr sz="3200" spc="-10" dirty="0">
                <a:solidFill>
                  <a:srgbClr val="808080"/>
                </a:solidFill>
                <a:latin typeface="Calibri"/>
                <a:cs typeface="Calibri"/>
              </a:rPr>
              <a:t>strategy</a:t>
            </a:r>
            <a:r>
              <a:rPr sz="3200" spc="-110" dirty="0">
                <a:solidFill>
                  <a:srgbClr val="808080"/>
                </a:solidFill>
                <a:latin typeface="Calibri"/>
                <a:cs typeface="Calibri"/>
              </a:rPr>
              <a:t> </a:t>
            </a:r>
            <a:r>
              <a:rPr sz="3200" spc="-25" dirty="0">
                <a:solidFill>
                  <a:srgbClr val="808080"/>
                </a:solidFill>
                <a:latin typeface="Calibri"/>
                <a:cs typeface="Calibri"/>
              </a:rPr>
              <a:t>in </a:t>
            </a:r>
            <a:r>
              <a:rPr sz="3200" dirty="0">
                <a:solidFill>
                  <a:srgbClr val="808080"/>
                </a:solidFill>
                <a:latin typeface="Calibri"/>
                <a:cs typeface="Calibri"/>
              </a:rPr>
              <a:t>these</a:t>
            </a:r>
            <a:r>
              <a:rPr sz="3200" spc="-20" dirty="0">
                <a:solidFill>
                  <a:srgbClr val="808080"/>
                </a:solidFill>
                <a:latin typeface="Calibri"/>
                <a:cs typeface="Calibri"/>
              </a:rPr>
              <a:t> </a:t>
            </a:r>
            <a:r>
              <a:rPr lang="en-US" sz="3200" dirty="0">
                <a:solidFill>
                  <a:srgbClr val="808080"/>
                </a:solidFill>
                <a:latin typeface="Calibri"/>
                <a:cs typeface="Calibri"/>
              </a:rPr>
              <a:t>3</a:t>
            </a:r>
            <a:r>
              <a:rPr sz="3200" spc="-10" dirty="0">
                <a:solidFill>
                  <a:srgbClr val="808080"/>
                </a:solidFill>
                <a:latin typeface="Calibri"/>
                <a:cs typeface="Calibri"/>
              </a:rPr>
              <a:t> patients?</a:t>
            </a:r>
            <a:endParaRPr sz="32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75183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70" dirty="0">
                <a:solidFill>
                  <a:srgbClr val="E53E31"/>
                </a:solidFill>
                <a:latin typeface="Calibri"/>
                <a:cs typeface="Calibri"/>
              </a:rPr>
              <a:t> </a:t>
            </a:r>
            <a:r>
              <a:rPr sz="2800" dirty="0">
                <a:solidFill>
                  <a:srgbClr val="E53E31"/>
                </a:solidFill>
                <a:latin typeface="Calibri"/>
                <a:cs typeface="Calibri"/>
              </a:rPr>
              <a:t>1:</a:t>
            </a:r>
            <a:r>
              <a:rPr sz="2800" spc="-55" dirty="0">
                <a:solidFill>
                  <a:srgbClr val="E53E31"/>
                </a:solidFill>
                <a:latin typeface="Calibri"/>
                <a:cs typeface="Calibri"/>
              </a:rPr>
              <a:t> </a:t>
            </a:r>
            <a:r>
              <a:rPr sz="2800" spc="-35" dirty="0">
                <a:solidFill>
                  <a:srgbClr val="E53E31"/>
                </a:solidFill>
                <a:latin typeface="Calibri"/>
                <a:cs typeface="Calibri"/>
              </a:rPr>
              <a:t>COVID-</a:t>
            </a:r>
            <a:r>
              <a:rPr sz="2800" dirty="0">
                <a:solidFill>
                  <a:srgbClr val="E53E31"/>
                </a:solidFill>
                <a:latin typeface="Calibri"/>
                <a:cs typeface="Calibri"/>
              </a:rPr>
              <a:t>19</a:t>
            </a:r>
            <a:r>
              <a:rPr sz="2800" spc="-35" dirty="0">
                <a:solidFill>
                  <a:srgbClr val="E53E31"/>
                </a:solidFill>
                <a:latin typeface="Calibri"/>
                <a:cs typeface="Calibri"/>
              </a:rPr>
              <a:t> </a:t>
            </a:r>
            <a:r>
              <a:rPr sz="2800" spc="-10" dirty="0">
                <a:solidFill>
                  <a:srgbClr val="E53E31"/>
                </a:solidFill>
                <a:latin typeface="Calibri"/>
                <a:cs typeface="Calibri"/>
              </a:rPr>
              <a:t>Related</a:t>
            </a:r>
            <a:r>
              <a:rPr sz="2800" spc="-70" dirty="0">
                <a:solidFill>
                  <a:srgbClr val="E53E31"/>
                </a:solidFill>
                <a:latin typeface="Calibri"/>
                <a:cs typeface="Calibri"/>
              </a:rPr>
              <a:t> </a:t>
            </a:r>
            <a:r>
              <a:rPr sz="2800" dirty="0">
                <a:solidFill>
                  <a:srgbClr val="E53E31"/>
                </a:solidFill>
                <a:latin typeface="Calibri"/>
                <a:cs typeface="Calibri"/>
              </a:rPr>
              <a:t>Critical</a:t>
            </a:r>
            <a:r>
              <a:rPr sz="2800" spc="-75" dirty="0">
                <a:solidFill>
                  <a:srgbClr val="E53E31"/>
                </a:solidFill>
                <a:latin typeface="Calibri"/>
                <a:cs typeface="Calibri"/>
              </a:rPr>
              <a:t> </a:t>
            </a:r>
            <a:r>
              <a:rPr sz="2800" spc="-10" dirty="0">
                <a:solidFill>
                  <a:srgbClr val="E53E31"/>
                </a:solidFill>
                <a:latin typeface="Calibri"/>
                <a:cs typeface="Calibri"/>
              </a:rPr>
              <a:t>Illness</a:t>
            </a:r>
            <a:endParaRPr sz="2800">
              <a:latin typeface="Calibri"/>
              <a:cs typeface="Calibri"/>
            </a:endParaRPr>
          </a:p>
        </p:txBody>
      </p:sp>
      <p:graphicFrame>
        <p:nvGraphicFramePr>
          <p:cNvPr id="3" name="object 3"/>
          <p:cNvGraphicFramePr>
            <a:graphicFrameLocks noGrp="1"/>
          </p:cNvGraphicFramePr>
          <p:nvPr/>
        </p:nvGraphicFramePr>
        <p:xfrm>
          <a:off x="933958" y="2836387"/>
          <a:ext cx="4792980" cy="2145030"/>
        </p:xfrm>
        <a:graphic>
          <a:graphicData uri="http://schemas.openxmlformats.org/drawingml/2006/table">
            <a:tbl>
              <a:tblPr firstRow="1" bandRow="1">
                <a:tableStyleId>{2D5ABB26-0587-4C30-8999-92F81FD0307C}</a:tableStyleId>
              </a:tblPr>
              <a:tblGrid>
                <a:gridCol w="4792980">
                  <a:extLst>
                    <a:ext uri="{9D8B030D-6E8A-4147-A177-3AD203B41FA5}">
                      <a16:colId xmlns:a16="http://schemas.microsoft.com/office/drawing/2014/main" val="20000"/>
                    </a:ext>
                  </a:extLst>
                </a:gridCol>
              </a:tblGrid>
              <a:tr h="347345">
                <a:tc>
                  <a:txBody>
                    <a:bodyPr/>
                    <a:lstStyle/>
                    <a:p>
                      <a:pPr algn="ctr">
                        <a:lnSpc>
                          <a:spcPct val="100000"/>
                        </a:lnSpc>
                        <a:spcBef>
                          <a:spcPts val="365"/>
                        </a:spcBef>
                      </a:pPr>
                      <a:r>
                        <a:rPr sz="1600" b="1" dirty="0">
                          <a:solidFill>
                            <a:srgbClr val="FFFFFF"/>
                          </a:solidFill>
                          <a:latin typeface="Segoe UI"/>
                          <a:cs typeface="Segoe UI"/>
                        </a:rPr>
                        <a:t>Patient</a:t>
                      </a:r>
                      <a:r>
                        <a:rPr sz="1600" b="1" spc="-105" dirty="0">
                          <a:solidFill>
                            <a:srgbClr val="FFFFFF"/>
                          </a:solidFill>
                          <a:latin typeface="Segoe UI"/>
                          <a:cs typeface="Segoe UI"/>
                        </a:rPr>
                        <a:t> </a:t>
                      </a:r>
                      <a:r>
                        <a:rPr sz="1600" b="1" spc="-50" dirty="0">
                          <a:solidFill>
                            <a:srgbClr val="FFFFFF"/>
                          </a:solidFill>
                          <a:latin typeface="Segoe UI"/>
                          <a:cs typeface="Segoe UI"/>
                        </a:rPr>
                        <a:t>T</a:t>
                      </a:r>
                      <a:endParaRPr sz="1600">
                        <a:latin typeface="Segoe UI"/>
                        <a:cs typeface="Segoe UI"/>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extLst>
                  <a:ext uri="{0D108BD9-81ED-4DB2-BD59-A6C34878D82A}">
                    <a16:rowId xmlns:a16="http://schemas.microsoft.com/office/drawing/2014/main" val="10000"/>
                  </a:ext>
                </a:extLst>
              </a:tr>
              <a:tr h="335280">
                <a:tc>
                  <a:txBody>
                    <a:bodyPr/>
                    <a:lstStyle/>
                    <a:p>
                      <a:pPr algn="ctr">
                        <a:lnSpc>
                          <a:spcPct val="100000"/>
                        </a:lnSpc>
                        <a:spcBef>
                          <a:spcPts val="305"/>
                        </a:spcBef>
                      </a:pPr>
                      <a:r>
                        <a:rPr sz="1600" dirty="0">
                          <a:solidFill>
                            <a:srgbClr val="808080"/>
                          </a:solidFill>
                          <a:latin typeface="Microsoft YaHei"/>
                          <a:cs typeface="Microsoft YaHei"/>
                        </a:rPr>
                        <a:t>♂</a:t>
                      </a:r>
                      <a:r>
                        <a:rPr sz="1600" dirty="0">
                          <a:solidFill>
                            <a:srgbClr val="808080"/>
                          </a:solidFill>
                          <a:latin typeface="Segoe UI"/>
                          <a:cs typeface="Segoe UI"/>
                        </a:rPr>
                        <a:t>,</a:t>
                      </a:r>
                      <a:r>
                        <a:rPr sz="1600" spc="-35" dirty="0">
                          <a:solidFill>
                            <a:srgbClr val="808080"/>
                          </a:solidFill>
                          <a:latin typeface="Segoe UI"/>
                          <a:cs typeface="Segoe UI"/>
                        </a:rPr>
                        <a:t> </a:t>
                      </a:r>
                      <a:r>
                        <a:rPr sz="1600" dirty="0">
                          <a:solidFill>
                            <a:srgbClr val="808080"/>
                          </a:solidFill>
                          <a:latin typeface="Segoe UI"/>
                          <a:cs typeface="Segoe UI"/>
                        </a:rPr>
                        <a:t>Chinese,</a:t>
                      </a:r>
                      <a:r>
                        <a:rPr sz="1600" spc="-30" dirty="0">
                          <a:solidFill>
                            <a:srgbClr val="808080"/>
                          </a:solidFill>
                          <a:latin typeface="Segoe UI"/>
                          <a:cs typeface="Segoe UI"/>
                        </a:rPr>
                        <a:t> </a:t>
                      </a:r>
                      <a:r>
                        <a:rPr sz="1600" dirty="0">
                          <a:solidFill>
                            <a:srgbClr val="808080"/>
                          </a:solidFill>
                          <a:latin typeface="Segoe UI"/>
                          <a:cs typeface="Segoe UI"/>
                        </a:rPr>
                        <a:t>73</a:t>
                      </a:r>
                      <a:r>
                        <a:rPr sz="1600" spc="-45" dirty="0">
                          <a:solidFill>
                            <a:srgbClr val="808080"/>
                          </a:solidFill>
                          <a:latin typeface="Segoe UI"/>
                          <a:cs typeface="Segoe UI"/>
                        </a:rPr>
                        <a:t> </a:t>
                      </a:r>
                      <a:r>
                        <a:rPr sz="1600" spc="-10" dirty="0">
                          <a:solidFill>
                            <a:srgbClr val="808080"/>
                          </a:solidFill>
                          <a:latin typeface="Segoe UI"/>
                          <a:cs typeface="Segoe UI"/>
                        </a:rPr>
                        <a:t>years</a:t>
                      </a:r>
                      <a:endParaRPr sz="1600">
                        <a:latin typeface="Segoe UI"/>
                        <a:cs typeface="Segoe UI"/>
                      </a:endParaRPr>
                    </a:p>
                  </a:txBody>
                  <a:tcPr marL="0" marR="0" marT="38735" marB="0">
                    <a:lnB w="12700">
                      <a:solidFill>
                        <a:srgbClr val="C0C0C0"/>
                      </a:solidFill>
                      <a:prstDash val="solid"/>
                    </a:lnB>
                    <a:solidFill>
                      <a:srgbClr val="F2F2F2"/>
                    </a:solidFill>
                  </a:tcPr>
                </a:tc>
                <a:extLst>
                  <a:ext uri="{0D108BD9-81ED-4DB2-BD59-A6C34878D82A}">
                    <a16:rowId xmlns:a16="http://schemas.microsoft.com/office/drawing/2014/main" val="10001"/>
                  </a:ext>
                </a:extLst>
              </a:tr>
              <a:tr h="335280">
                <a:tc>
                  <a:txBody>
                    <a:bodyPr/>
                    <a:lstStyle/>
                    <a:p>
                      <a:pPr algn="ctr">
                        <a:lnSpc>
                          <a:spcPct val="100000"/>
                        </a:lnSpc>
                        <a:spcBef>
                          <a:spcPts val="320"/>
                        </a:spcBef>
                      </a:pPr>
                      <a:r>
                        <a:rPr sz="1600" dirty="0">
                          <a:solidFill>
                            <a:srgbClr val="808080"/>
                          </a:solidFill>
                          <a:latin typeface="Segoe UI"/>
                          <a:cs typeface="Segoe UI"/>
                        </a:rPr>
                        <a:t>BMI</a:t>
                      </a:r>
                      <a:r>
                        <a:rPr sz="1600" spc="-40" dirty="0">
                          <a:solidFill>
                            <a:srgbClr val="808080"/>
                          </a:solidFill>
                          <a:latin typeface="Segoe UI"/>
                          <a:cs typeface="Segoe UI"/>
                        </a:rPr>
                        <a:t> </a:t>
                      </a:r>
                      <a:r>
                        <a:rPr sz="1600" dirty="0">
                          <a:solidFill>
                            <a:srgbClr val="808080"/>
                          </a:solidFill>
                          <a:latin typeface="Segoe UI"/>
                          <a:cs typeface="Segoe UI"/>
                        </a:rPr>
                        <a:t>34</a:t>
                      </a:r>
                      <a:r>
                        <a:rPr sz="1600" spc="-45" dirty="0">
                          <a:solidFill>
                            <a:srgbClr val="808080"/>
                          </a:solidFill>
                          <a:latin typeface="Segoe UI"/>
                          <a:cs typeface="Segoe UI"/>
                        </a:rPr>
                        <a:t> </a:t>
                      </a:r>
                      <a:r>
                        <a:rPr sz="1600" dirty="0">
                          <a:solidFill>
                            <a:srgbClr val="808080"/>
                          </a:solidFill>
                          <a:latin typeface="Segoe UI"/>
                          <a:cs typeface="Segoe UI"/>
                        </a:rPr>
                        <a:t>kg/m</a:t>
                      </a:r>
                      <a:r>
                        <a:rPr sz="1575" baseline="26455" dirty="0">
                          <a:solidFill>
                            <a:srgbClr val="808080"/>
                          </a:solidFill>
                          <a:latin typeface="Segoe UI"/>
                          <a:cs typeface="Segoe UI"/>
                        </a:rPr>
                        <a:t>2</a:t>
                      </a:r>
                      <a:r>
                        <a:rPr sz="1600" dirty="0">
                          <a:solidFill>
                            <a:srgbClr val="808080"/>
                          </a:solidFill>
                          <a:latin typeface="Segoe UI"/>
                          <a:cs typeface="Segoe UI"/>
                        </a:rPr>
                        <a:t>,</a:t>
                      </a:r>
                      <a:r>
                        <a:rPr sz="1600" spc="-40" dirty="0">
                          <a:solidFill>
                            <a:srgbClr val="808080"/>
                          </a:solidFill>
                          <a:latin typeface="Segoe UI"/>
                          <a:cs typeface="Segoe UI"/>
                        </a:rPr>
                        <a:t> </a:t>
                      </a:r>
                      <a:r>
                        <a:rPr sz="1600" dirty="0">
                          <a:solidFill>
                            <a:srgbClr val="808080"/>
                          </a:solidFill>
                          <a:latin typeface="Segoe UI"/>
                          <a:cs typeface="Segoe UI"/>
                        </a:rPr>
                        <a:t>DM,</a:t>
                      </a:r>
                      <a:r>
                        <a:rPr sz="1600" spc="-30" dirty="0">
                          <a:solidFill>
                            <a:srgbClr val="808080"/>
                          </a:solidFill>
                          <a:latin typeface="Segoe UI"/>
                          <a:cs typeface="Segoe UI"/>
                        </a:rPr>
                        <a:t> </a:t>
                      </a:r>
                      <a:r>
                        <a:rPr sz="1600" spc="-10" dirty="0">
                          <a:solidFill>
                            <a:srgbClr val="808080"/>
                          </a:solidFill>
                          <a:latin typeface="Segoe UI"/>
                          <a:cs typeface="Segoe UI"/>
                        </a:rPr>
                        <a:t>hypertension</a:t>
                      </a:r>
                      <a:endParaRPr sz="1600">
                        <a:latin typeface="Segoe UI"/>
                        <a:cs typeface="Segoe UI"/>
                      </a:endParaRPr>
                    </a:p>
                  </a:txBody>
                  <a:tcPr marL="0" marR="0" marT="4064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2"/>
                  </a:ext>
                </a:extLst>
              </a:tr>
              <a:tr h="335280">
                <a:tc>
                  <a:txBody>
                    <a:bodyPr/>
                    <a:lstStyle/>
                    <a:p>
                      <a:pPr algn="ctr">
                        <a:lnSpc>
                          <a:spcPct val="100000"/>
                        </a:lnSpc>
                        <a:spcBef>
                          <a:spcPts val="320"/>
                        </a:spcBef>
                      </a:pPr>
                      <a:r>
                        <a:rPr sz="1600" spc="-25" dirty="0">
                          <a:solidFill>
                            <a:srgbClr val="808080"/>
                          </a:solidFill>
                          <a:latin typeface="Segoe UI"/>
                          <a:cs typeface="Segoe UI"/>
                        </a:rPr>
                        <a:t>COVID-</a:t>
                      </a:r>
                      <a:r>
                        <a:rPr sz="1600" dirty="0">
                          <a:solidFill>
                            <a:srgbClr val="808080"/>
                          </a:solidFill>
                          <a:latin typeface="Segoe UI"/>
                          <a:cs typeface="Segoe UI"/>
                        </a:rPr>
                        <a:t>19</a:t>
                      </a:r>
                      <a:r>
                        <a:rPr sz="1600" spc="25" dirty="0">
                          <a:solidFill>
                            <a:srgbClr val="808080"/>
                          </a:solidFill>
                          <a:latin typeface="Segoe UI"/>
                          <a:cs typeface="Segoe UI"/>
                        </a:rPr>
                        <a:t> </a:t>
                      </a:r>
                      <a:r>
                        <a:rPr sz="1600" dirty="0">
                          <a:solidFill>
                            <a:srgbClr val="808080"/>
                          </a:solidFill>
                          <a:latin typeface="Segoe UI"/>
                          <a:cs typeface="Segoe UI"/>
                        </a:rPr>
                        <a:t>day </a:t>
                      </a:r>
                      <a:r>
                        <a:rPr sz="1600" spc="-25" dirty="0">
                          <a:solidFill>
                            <a:srgbClr val="808080"/>
                          </a:solidFill>
                          <a:latin typeface="Segoe UI"/>
                          <a:cs typeface="Segoe UI"/>
                        </a:rPr>
                        <a:t>10</a:t>
                      </a:r>
                      <a:endParaRPr sz="1600">
                        <a:latin typeface="Segoe UI"/>
                        <a:cs typeface="Segoe UI"/>
                      </a:endParaRPr>
                    </a:p>
                  </a:txBody>
                  <a:tcPr marL="0" marR="0" marT="4064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334645">
                <a:tc>
                  <a:txBody>
                    <a:bodyPr/>
                    <a:lstStyle/>
                    <a:p>
                      <a:pPr algn="ctr">
                        <a:lnSpc>
                          <a:spcPct val="100000"/>
                        </a:lnSpc>
                        <a:spcBef>
                          <a:spcPts val="320"/>
                        </a:spcBef>
                      </a:pPr>
                      <a:r>
                        <a:rPr sz="1600" dirty="0">
                          <a:solidFill>
                            <a:srgbClr val="808080"/>
                          </a:solidFill>
                          <a:latin typeface="Segoe UI"/>
                          <a:cs typeface="Segoe UI"/>
                        </a:rPr>
                        <a:t>High</a:t>
                      </a:r>
                      <a:r>
                        <a:rPr sz="1600" spc="-45" dirty="0">
                          <a:solidFill>
                            <a:srgbClr val="808080"/>
                          </a:solidFill>
                          <a:latin typeface="Segoe UI"/>
                          <a:cs typeface="Segoe UI"/>
                        </a:rPr>
                        <a:t> </a:t>
                      </a:r>
                      <a:r>
                        <a:rPr sz="1600" spc="-20" dirty="0">
                          <a:solidFill>
                            <a:srgbClr val="808080"/>
                          </a:solidFill>
                          <a:latin typeface="Segoe UI"/>
                          <a:cs typeface="Segoe UI"/>
                        </a:rPr>
                        <a:t>fever,</a:t>
                      </a:r>
                      <a:r>
                        <a:rPr sz="1600" spc="-50" dirty="0">
                          <a:solidFill>
                            <a:srgbClr val="808080"/>
                          </a:solidFill>
                          <a:latin typeface="Segoe UI"/>
                          <a:cs typeface="Segoe UI"/>
                        </a:rPr>
                        <a:t> </a:t>
                      </a:r>
                      <a:r>
                        <a:rPr sz="1600" dirty="0">
                          <a:solidFill>
                            <a:srgbClr val="808080"/>
                          </a:solidFill>
                          <a:latin typeface="Segoe UI"/>
                          <a:cs typeface="Segoe UI"/>
                        </a:rPr>
                        <a:t>dyspneic</a:t>
                      </a:r>
                      <a:r>
                        <a:rPr sz="1600" spc="-40" dirty="0">
                          <a:solidFill>
                            <a:srgbClr val="808080"/>
                          </a:solidFill>
                          <a:latin typeface="Segoe UI"/>
                          <a:cs typeface="Segoe UI"/>
                        </a:rPr>
                        <a:t> </a:t>
                      </a:r>
                      <a:r>
                        <a:rPr sz="1600" dirty="0">
                          <a:solidFill>
                            <a:srgbClr val="808080"/>
                          </a:solidFill>
                          <a:latin typeface="Segoe UI"/>
                          <a:cs typeface="Segoe UI"/>
                        </a:rPr>
                        <a:t>at</a:t>
                      </a:r>
                      <a:r>
                        <a:rPr sz="1600" spc="-60" dirty="0">
                          <a:solidFill>
                            <a:srgbClr val="808080"/>
                          </a:solidFill>
                          <a:latin typeface="Segoe UI"/>
                          <a:cs typeface="Segoe UI"/>
                        </a:rPr>
                        <a:t> </a:t>
                      </a:r>
                      <a:r>
                        <a:rPr sz="1600" spc="-20" dirty="0">
                          <a:solidFill>
                            <a:srgbClr val="808080"/>
                          </a:solidFill>
                          <a:latin typeface="Segoe UI"/>
                          <a:cs typeface="Segoe UI"/>
                        </a:rPr>
                        <a:t>rest</a:t>
                      </a:r>
                      <a:endParaRPr sz="1600">
                        <a:latin typeface="Segoe UI"/>
                        <a:cs typeface="Segoe UI"/>
                      </a:endParaRPr>
                    </a:p>
                  </a:txBody>
                  <a:tcPr marL="0" marR="0" marT="4064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457200">
                <a:tc>
                  <a:txBody>
                    <a:bodyPr/>
                    <a:lstStyle/>
                    <a:p>
                      <a:pPr algn="ctr">
                        <a:lnSpc>
                          <a:spcPct val="100000"/>
                        </a:lnSpc>
                        <a:spcBef>
                          <a:spcPts val="800"/>
                        </a:spcBef>
                      </a:pPr>
                      <a:r>
                        <a:rPr sz="1600" dirty="0">
                          <a:solidFill>
                            <a:srgbClr val="808080"/>
                          </a:solidFill>
                          <a:latin typeface="Segoe UI"/>
                          <a:cs typeface="Segoe UI"/>
                        </a:rPr>
                        <a:t>HR</a:t>
                      </a:r>
                      <a:r>
                        <a:rPr sz="1600" spc="-25" dirty="0">
                          <a:solidFill>
                            <a:srgbClr val="808080"/>
                          </a:solidFill>
                          <a:latin typeface="Segoe UI"/>
                          <a:cs typeface="Segoe UI"/>
                        </a:rPr>
                        <a:t> </a:t>
                      </a:r>
                      <a:r>
                        <a:rPr sz="1600" dirty="0">
                          <a:solidFill>
                            <a:srgbClr val="808080"/>
                          </a:solidFill>
                          <a:latin typeface="Segoe UI"/>
                          <a:cs typeface="Segoe UI"/>
                        </a:rPr>
                        <a:t>123/min,</a:t>
                      </a:r>
                      <a:r>
                        <a:rPr sz="1600" spc="-30" dirty="0">
                          <a:solidFill>
                            <a:srgbClr val="808080"/>
                          </a:solidFill>
                          <a:latin typeface="Segoe UI"/>
                          <a:cs typeface="Segoe UI"/>
                        </a:rPr>
                        <a:t> </a:t>
                      </a:r>
                      <a:r>
                        <a:rPr sz="1600" dirty="0">
                          <a:solidFill>
                            <a:srgbClr val="808080"/>
                          </a:solidFill>
                          <a:latin typeface="Segoe UI"/>
                          <a:cs typeface="Segoe UI"/>
                        </a:rPr>
                        <a:t>RR</a:t>
                      </a:r>
                      <a:r>
                        <a:rPr sz="1600" spc="-20" dirty="0">
                          <a:solidFill>
                            <a:srgbClr val="808080"/>
                          </a:solidFill>
                          <a:latin typeface="Segoe UI"/>
                          <a:cs typeface="Segoe UI"/>
                        </a:rPr>
                        <a:t> </a:t>
                      </a:r>
                      <a:r>
                        <a:rPr sz="1600" dirty="0">
                          <a:solidFill>
                            <a:srgbClr val="808080"/>
                          </a:solidFill>
                          <a:latin typeface="Segoe UI"/>
                          <a:cs typeface="Segoe UI"/>
                        </a:rPr>
                        <a:t>42/min,</a:t>
                      </a:r>
                      <a:r>
                        <a:rPr sz="1600" spc="-40" dirty="0">
                          <a:solidFill>
                            <a:srgbClr val="808080"/>
                          </a:solidFill>
                          <a:latin typeface="Segoe UI"/>
                          <a:cs typeface="Segoe UI"/>
                        </a:rPr>
                        <a:t> </a:t>
                      </a:r>
                      <a:r>
                        <a:rPr sz="1600" dirty="0">
                          <a:solidFill>
                            <a:srgbClr val="808080"/>
                          </a:solidFill>
                          <a:latin typeface="Segoe UI"/>
                          <a:cs typeface="Segoe UI"/>
                        </a:rPr>
                        <a:t>Sat</a:t>
                      </a:r>
                      <a:r>
                        <a:rPr sz="1600" spc="-40" dirty="0">
                          <a:solidFill>
                            <a:srgbClr val="808080"/>
                          </a:solidFill>
                          <a:latin typeface="Segoe UI"/>
                          <a:cs typeface="Segoe UI"/>
                        </a:rPr>
                        <a:t> </a:t>
                      </a:r>
                      <a:r>
                        <a:rPr sz="1600" dirty="0">
                          <a:solidFill>
                            <a:srgbClr val="808080"/>
                          </a:solidFill>
                          <a:latin typeface="Segoe UI"/>
                          <a:cs typeface="Segoe UI"/>
                        </a:rPr>
                        <a:t>83%</a:t>
                      </a:r>
                      <a:r>
                        <a:rPr sz="1600" spc="-35" dirty="0">
                          <a:solidFill>
                            <a:srgbClr val="808080"/>
                          </a:solidFill>
                          <a:latin typeface="Segoe UI"/>
                          <a:cs typeface="Segoe UI"/>
                        </a:rPr>
                        <a:t> </a:t>
                      </a:r>
                      <a:r>
                        <a:rPr sz="1600" dirty="0">
                          <a:solidFill>
                            <a:srgbClr val="808080"/>
                          </a:solidFill>
                          <a:latin typeface="Segoe UI"/>
                          <a:cs typeface="Segoe UI"/>
                        </a:rPr>
                        <a:t>at</a:t>
                      </a:r>
                      <a:r>
                        <a:rPr sz="1600" spc="-40" dirty="0">
                          <a:solidFill>
                            <a:srgbClr val="808080"/>
                          </a:solidFill>
                          <a:latin typeface="Segoe UI"/>
                          <a:cs typeface="Segoe UI"/>
                        </a:rPr>
                        <a:t> </a:t>
                      </a:r>
                      <a:r>
                        <a:rPr sz="1600" dirty="0">
                          <a:solidFill>
                            <a:srgbClr val="808080"/>
                          </a:solidFill>
                          <a:latin typeface="Segoe UI"/>
                          <a:cs typeface="Segoe UI"/>
                        </a:rPr>
                        <a:t>15L</a:t>
                      </a:r>
                      <a:r>
                        <a:rPr sz="1600" spc="-40" dirty="0">
                          <a:solidFill>
                            <a:srgbClr val="808080"/>
                          </a:solidFill>
                          <a:latin typeface="Segoe UI"/>
                          <a:cs typeface="Segoe UI"/>
                        </a:rPr>
                        <a:t> </a:t>
                      </a:r>
                      <a:r>
                        <a:rPr sz="1600" spc="-25" dirty="0">
                          <a:solidFill>
                            <a:srgbClr val="808080"/>
                          </a:solidFill>
                          <a:latin typeface="Segoe UI"/>
                          <a:cs typeface="Segoe UI"/>
                        </a:rPr>
                        <a:t>O2</a:t>
                      </a:r>
                      <a:endParaRPr sz="1600">
                        <a:latin typeface="Segoe UI"/>
                        <a:cs typeface="Segoe UI"/>
                      </a:endParaRPr>
                    </a:p>
                  </a:txBody>
                  <a:tcPr marL="0" marR="0" marT="101600" marB="0">
                    <a:lnT w="12700">
                      <a:solidFill>
                        <a:srgbClr val="C0C0C0"/>
                      </a:solidFill>
                      <a:prstDash val="solid"/>
                    </a:lnT>
                    <a:solidFill>
                      <a:srgbClr val="F2F2F2"/>
                    </a:solidFill>
                  </a:tcPr>
                </a:tc>
                <a:extLst>
                  <a:ext uri="{0D108BD9-81ED-4DB2-BD59-A6C34878D82A}">
                    <a16:rowId xmlns:a16="http://schemas.microsoft.com/office/drawing/2014/main" val="10005"/>
                  </a:ext>
                </a:extLst>
              </a:tr>
            </a:tbl>
          </a:graphicData>
        </a:graphic>
      </p:graphicFrame>
      <p:pic>
        <p:nvPicPr>
          <p:cNvPr id="7" name="object 4">
            <a:extLst>
              <a:ext uri="{FF2B5EF4-FFF2-40B4-BE49-F238E27FC236}">
                <a16:creationId xmlns:a16="http://schemas.microsoft.com/office/drawing/2014/main" id="{F97EF89E-8C61-D2B4-FFAA-7C2337260AB1}"/>
              </a:ext>
            </a:extLst>
          </p:cNvPr>
          <p:cNvPicPr/>
          <p:nvPr/>
        </p:nvPicPr>
        <p:blipFill>
          <a:blip r:embed="rId3" cstate="print"/>
          <a:stretch>
            <a:fillRect/>
          </a:stretch>
        </p:blipFill>
        <p:spPr>
          <a:xfrm>
            <a:off x="6172200" y="2161032"/>
            <a:ext cx="5356085" cy="365439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Question</a:t>
            </a:r>
            <a:r>
              <a:rPr lang="en-US" spc="-135"/>
              <a:t> </a:t>
            </a:r>
            <a:r>
              <a:rPr lang="en-US" spc="-25"/>
              <a:t>#1</a:t>
            </a:r>
            <a:endParaRPr lang="en-US" spc="-25" dirty="0"/>
          </a:p>
        </p:txBody>
      </p:sp>
      <p:sp>
        <p:nvSpPr>
          <p:cNvPr id="3" name="object 3"/>
          <p:cNvSpPr txBox="1"/>
          <p:nvPr/>
        </p:nvSpPr>
        <p:spPr>
          <a:xfrm>
            <a:off x="406400" y="1958403"/>
            <a:ext cx="9881870" cy="1397048"/>
          </a:xfrm>
          <a:prstGeom prst="rect">
            <a:avLst/>
          </a:prstGeom>
        </p:spPr>
        <p:txBody>
          <a:bodyPr vert="horz" wrap="square" lIns="0" tIns="52069" rIns="0" bIns="0" rtlCol="0">
            <a:spAutoFit/>
          </a:bodyPr>
          <a:lstStyle/>
          <a:p>
            <a:pPr marL="12700" marR="5080">
              <a:lnSpc>
                <a:spcPct val="90700"/>
              </a:lnSpc>
              <a:spcBef>
                <a:spcPts val="409"/>
              </a:spcBef>
            </a:pPr>
            <a:r>
              <a:rPr sz="2400" dirty="0">
                <a:solidFill>
                  <a:srgbClr val="808080"/>
                </a:solidFill>
                <a:latin typeface="Calibri"/>
                <a:cs typeface="Calibri"/>
              </a:rPr>
              <a:t>Should</a:t>
            </a:r>
            <a:r>
              <a:rPr sz="2400" spc="-40" dirty="0">
                <a:solidFill>
                  <a:srgbClr val="808080"/>
                </a:solidFill>
                <a:latin typeface="Calibri"/>
                <a:cs typeface="Calibri"/>
              </a:rPr>
              <a:t> </a:t>
            </a:r>
            <a:r>
              <a:rPr sz="2400" dirty="0">
                <a:solidFill>
                  <a:srgbClr val="808080"/>
                </a:solidFill>
                <a:latin typeface="Calibri"/>
                <a:cs typeface="Calibri"/>
              </a:rPr>
              <a:t>DOACs,</a:t>
            </a:r>
            <a:r>
              <a:rPr sz="2400" spc="-40" dirty="0">
                <a:solidFill>
                  <a:srgbClr val="808080"/>
                </a:solidFill>
                <a:latin typeface="Calibri"/>
                <a:cs typeface="Calibri"/>
              </a:rPr>
              <a:t> </a:t>
            </a:r>
            <a:r>
              <a:rPr sz="2400" dirty="0">
                <a:solidFill>
                  <a:srgbClr val="808080"/>
                </a:solidFill>
                <a:latin typeface="Calibri"/>
                <a:cs typeface="Calibri"/>
              </a:rPr>
              <a:t>LMWH,</a:t>
            </a:r>
            <a:r>
              <a:rPr sz="2400" spc="-35" dirty="0">
                <a:solidFill>
                  <a:srgbClr val="808080"/>
                </a:solidFill>
                <a:latin typeface="Calibri"/>
                <a:cs typeface="Calibri"/>
              </a:rPr>
              <a:t> </a:t>
            </a:r>
            <a:r>
              <a:rPr sz="2400" dirty="0">
                <a:solidFill>
                  <a:srgbClr val="808080"/>
                </a:solidFill>
                <a:latin typeface="Calibri"/>
                <a:cs typeface="Calibri"/>
              </a:rPr>
              <a:t>UFH,</a:t>
            </a:r>
            <a:r>
              <a:rPr sz="2400" spc="-30" dirty="0">
                <a:solidFill>
                  <a:srgbClr val="808080"/>
                </a:solidFill>
                <a:latin typeface="Calibri"/>
                <a:cs typeface="Calibri"/>
              </a:rPr>
              <a:t> </a:t>
            </a:r>
            <a:r>
              <a:rPr sz="2400" dirty="0">
                <a:solidFill>
                  <a:srgbClr val="808080"/>
                </a:solidFill>
                <a:latin typeface="Calibri"/>
                <a:cs typeface="Calibri"/>
              </a:rPr>
              <a:t>fondaparinux,</a:t>
            </a:r>
            <a:r>
              <a:rPr sz="2400" spc="-40" dirty="0">
                <a:solidFill>
                  <a:srgbClr val="808080"/>
                </a:solidFill>
                <a:latin typeface="Calibri"/>
                <a:cs typeface="Calibri"/>
              </a:rPr>
              <a:t> </a:t>
            </a:r>
            <a:r>
              <a:rPr sz="2400" spc="-10" dirty="0">
                <a:solidFill>
                  <a:srgbClr val="808080"/>
                </a:solidFill>
                <a:latin typeface="Calibri"/>
                <a:cs typeface="Calibri"/>
              </a:rPr>
              <a:t>argatroban,</a:t>
            </a:r>
            <a:r>
              <a:rPr sz="2400" spc="-45" dirty="0">
                <a:solidFill>
                  <a:srgbClr val="808080"/>
                </a:solidFill>
                <a:latin typeface="Calibri"/>
                <a:cs typeface="Calibri"/>
              </a:rPr>
              <a:t> </a:t>
            </a:r>
            <a:r>
              <a:rPr sz="2400" dirty="0">
                <a:solidFill>
                  <a:srgbClr val="808080"/>
                </a:solidFill>
                <a:latin typeface="Calibri"/>
                <a:cs typeface="Calibri"/>
              </a:rPr>
              <a:t>or</a:t>
            </a:r>
            <a:r>
              <a:rPr sz="2400" spc="-30" dirty="0">
                <a:solidFill>
                  <a:srgbClr val="808080"/>
                </a:solidFill>
                <a:latin typeface="Calibri"/>
                <a:cs typeface="Calibri"/>
              </a:rPr>
              <a:t> </a:t>
            </a:r>
            <a:r>
              <a:rPr sz="2400" dirty="0">
                <a:solidFill>
                  <a:srgbClr val="808080"/>
                </a:solidFill>
                <a:latin typeface="Calibri"/>
                <a:cs typeface="Calibri"/>
              </a:rPr>
              <a:t>bivalirudin</a:t>
            </a:r>
            <a:r>
              <a:rPr sz="2400" spc="-45" dirty="0">
                <a:solidFill>
                  <a:srgbClr val="808080"/>
                </a:solidFill>
                <a:latin typeface="Calibri"/>
                <a:cs typeface="Calibri"/>
              </a:rPr>
              <a:t> </a:t>
            </a:r>
            <a:r>
              <a:rPr sz="2400" spc="-25" dirty="0">
                <a:solidFill>
                  <a:srgbClr val="808080"/>
                </a:solidFill>
                <a:latin typeface="Calibri"/>
                <a:cs typeface="Calibri"/>
              </a:rPr>
              <a:t>at </a:t>
            </a:r>
            <a:r>
              <a:rPr sz="2400" spc="-10" dirty="0">
                <a:solidFill>
                  <a:srgbClr val="808080"/>
                </a:solidFill>
                <a:latin typeface="Calibri"/>
                <a:cs typeface="Calibri"/>
              </a:rPr>
              <a:t>intermediate-</a:t>
            </a:r>
            <a:r>
              <a:rPr sz="2400" spc="-45" dirty="0">
                <a:solidFill>
                  <a:srgbClr val="808080"/>
                </a:solidFill>
                <a:latin typeface="Calibri"/>
                <a:cs typeface="Calibri"/>
              </a:rPr>
              <a:t> </a:t>
            </a:r>
            <a:r>
              <a:rPr sz="2400" dirty="0">
                <a:solidFill>
                  <a:srgbClr val="808080"/>
                </a:solidFill>
                <a:latin typeface="Calibri"/>
                <a:cs typeface="Calibri"/>
              </a:rPr>
              <a:t>or</a:t>
            </a:r>
            <a:r>
              <a:rPr sz="2400" spc="-20" dirty="0">
                <a:solidFill>
                  <a:srgbClr val="808080"/>
                </a:solidFill>
                <a:latin typeface="Calibri"/>
                <a:cs typeface="Calibri"/>
              </a:rPr>
              <a:t> </a:t>
            </a:r>
            <a:r>
              <a:rPr sz="2400" spc="-10" dirty="0">
                <a:solidFill>
                  <a:srgbClr val="808080"/>
                </a:solidFill>
                <a:latin typeface="Calibri"/>
                <a:cs typeface="Calibri"/>
              </a:rPr>
              <a:t>therapeutic-</a:t>
            </a:r>
            <a:r>
              <a:rPr sz="2400" dirty="0">
                <a:solidFill>
                  <a:srgbClr val="808080"/>
                </a:solidFill>
                <a:latin typeface="Calibri"/>
                <a:cs typeface="Calibri"/>
              </a:rPr>
              <a:t>intensity</a:t>
            </a:r>
            <a:r>
              <a:rPr sz="2400" spc="-40" dirty="0">
                <a:solidFill>
                  <a:srgbClr val="808080"/>
                </a:solidFill>
                <a:latin typeface="Calibri"/>
                <a:cs typeface="Calibri"/>
              </a:rPr>
              <a:t> </a:t>
            </a:r>
            <a:r>
              <a:rPr sz="2400" dirty="0">
                <a:solidFill>
                  <a:srgbClr val="808080"/>
                </a:solidFill>
                <a:latin typeface="Calibri"/>
                <a:cs typeface="Calibri"/>
              </a:rPr>
              <a:t>vs.</a:t>
            </a:r>
            <a:r>
              <a:rPr sz="2400" spc="-40" dirty="0">
                <a:solidFill>
                  <a:srgbClr val="808080"/>
                </a:solidFill>
                <a:latin typeface="Calibri"/>
                <a:cs typeface="Calibri"/>
              </a:rPr>
              <a:t> </a:t>
            </a:r>
            <a:r>
              <a:rPr sz="2400" spc="-10" dirty="0">
                <a:solidFill>
                  <a:srgbClr val="808080"/>
                </a:solidFill>
                <a:latin typeface="Calibri"/>
                <a:cs typeface="Calibri"/>
              </a:rPr>
              <a:t>prophylactic-</a:t>
            </a:r>
            <a:r>
              <a:rPr sz="2400" dirty="0">
                <a:solidFill>
                  <a:srgbClr val="808080"/>
                </a:solidFill>
                <a:latin typeface="Calibri"/>
                <a:cs typeface="Calibri"/>
              </a:rPr>
              <a:t>intensity</a:t>
            </a:r>
            <a:r>
              <a:rPr sz="2400" spc="-30" dirty="0">
                <a:solidFill>
                  <a:srgbClr val="808080"/>
                </a:solidFill>
                <a:latin typeface="Calibri"/>
                <a:cs typeface="Calibri"/>
              </a:rPr>
              <a:t> </a:t>
            </a:r>
            <a:r>
              <a:rPr sz="2400" dirty="0">
                <a:solidFill>
                  <a:srgbClr val="808080"/>
                </a:solidFill>
                <a:latin typeface="Calibri"/>
                <a:cs typeface="Calibri"/>
              </a:rPr>
              <a:t>be</a:t>
            </a:r>
            <a:r>
              <a:rPr sz="2400" spc="-35" dirty="0">
                <a:solidFill>
                  <a:srgbClr val="808080"/>
                </a:solidFill>
                <a:latin typeface="Calibri"/>
                <a:cs typeface="Calibri"/>
              </a:rPr>
              <a:t> </a:t>
            </a:r>
            <a:r>
              <a:rPr sz="2400" spc="-20" dirty="0">
                <a:solidFill>
                  <a:srgbClr val="808080"/>
                </a:solidFill>
                <a:latin typeface="Calibri"/>
                <a:cs typeface="Calibri"/>
              </a:rPr>
              <a:t>used </a:t>
            </a:r>
            <a:r>
              <a:rPr sz="2400" dirty="0">
                <a:solidFill>
                  <a:srgbClr val="808080"/>
                </a:solidFill>
                <a:latin typeface="Calibri"/>
                <a:cs typeface="Calibri"/>
              </a:rPr>
              <a:t>for</a:t>
            </a:r>
            <a:r>
              <a:rPr sz="2400" spc="-25" dirty="0">
                <a:solidFill>
                  <a:srgbClr val="808080"/>
                </a:solidFill>
                <a:latin typeface="Calibri"/>
                <a:cs typeface="Calibri"/>
              </a:rPr>
              <a:t> </a:t>
            </a:r>
            <a:r>
              <a:rPr sz="2400" dirty="0">
                <a:solidFill>
                  <a:srgbClr val="808080"/>
                </a:solidFill>
                <a:latin typeface="Calibri"/>
                <a:cs typeface="Calibri"/>
              </a:rPr>
              <a:t>patients</a:t>
            </a:r>
            <a:r>
              <a:rPr sz="2400" spc="-40" dirty="0">
                <a:solidFill>
                  <a:srgbClr val="808080"/>
                </a:solidFill>
                <a:latin typeface="Calibri"/>
                <a:cs typeface="Calibri"/>
              </a:rPr>
              <a:t> </a:t>
            </a:r>
            <a:r>
              <a:rPr sz="2400" dirty="0">
                <a:solidFill>
                  <a:srgbClr val="808080"/>
                </a:solidFill>
                <a:latin typeface="Calibri"/>
                <a:cs typeface="Calibri"/>
              </a:rPr>
              <a:t>with</a:t>
            </a:r>
            <a:r>
              <a:rPr sz="2400" spc="-25" dirty="0">
                <a:solidFill>
                  <a:srgbClr val="808080"/>
                </a:solidFill>
                <a:latin typeface="Calibri"/>
                <a:cs typeface="Calibri"/>
              </a:rPr>
              <a:t> </a:t>
            </a:r>
            <a:r>
              <a:rPr sz="2400" spc="-20" dirty="0">
                <a:solidFill>
                  <a:srgbClr val="808080"/>
                </a:solidFill>
                <a:latin typeface="Calibri"/>
                <a:cs typeface="Calibri"/>
              </a:rPr>
              <a:t>COVID-</a:t>
            </a:r>
            <a:r>
              <a:rPr sz="2400" dirty="0">
                <a:solidFill>
                  <a:srgbClr val="808080"/>
                </a:solidFill>
                <a:latin typeface="Calibri"/>
                <a:cs typeface="Calibri"/>
              </a:rPr>
              <a:t>19</a:t>
            </a:r>
            <a:r>
              <a:rPr sz="2400" spc="-20" dirty="0">
                <a:solidFill>
                  <a:srgbClr val="808080"/>
                </a:solidFill>
                <a:latin typeface="Calibri"/>
                <a:cs typeface="Calibri"/>
              </a:rPr>
              <a:t> </a:t>
            </a:r>
            <a:r>
              <a:rPr sz="2400" dirty="0">
                <a:solidFill>
                  <a:srgbClr val="808080"/>
                </a:solidFill>
                <a:latin typeface="Calibri"/>
                <a:cs typeface="Calibri"/>
              </a:rPr>
              <a:t>related</a:t>
            </a:r>
            <a:r>
              <a:rPr sz="2400" spc="-30" dirty="0">
                <a:solidFill>
                  <a:srgbClr val="808080"/>
                </a:solidFill>
                <a:latin typeface="Calibri"/>
                <a:cs typeface="Calibri"/>
              </a:rPr>
              <a:t> </a:t>
            </a:r>
            <a:r>
              <a:rPr sz="2400" dirty="0">
                <a:solidFill>
                  <a:srgbClr val="808080"/>
                </a:solidFill>
                <a:latin typeface="Calibri"/>
                <a:cs typeface="Calibri"/>
              </a:rPr>
              <a:t>critical</a:t>
            </a:r>
            <a:r>
              <a:rPr sz="2400" spc="-30" dirty="0">
                <a:solidFill>
                  <a:srgbClr val="808080"/>
                </a:solidFill>
                <a:latin typeface="Calibri"/>
                <a:cs typeface="Calibri"/>
              </a:rPr>
              <a:t> </a:t>
            </a:r>
            <a:r>
              <a:rPr sz="2400" dirty="0">
                <a:solidFill>
                  <a:srgbClr val="808080"/>
                </a:solidFill>
                <a:latin typeface="Calibri"/>
                <a:cs typeface="Calibri"/>
              </a:rPr>
              <a:t>illness</a:t>
            </a:r>
            <a:r>
              <a:rPr sz="2400" spc="-35" dirty="0">
                <a:solidFill>
                  <a:srgbClr val="808080"/>
                </a:solidFill>
                <a:latin typeface="Calibri"/>
                <a:cs typeface="Calibri"/>
              </a:rPr>
              <a:t> </a:t>
            </a:r>
            <a:r>
              <a:rPr sz="2400" dirty="0">
                <a:solidFill>
                  <a:srgbClr val="808080"/>
                </a:solidFill>
                <a:latin typeface="Calibri"/>
                <a:cs typeface="Calibri"/>
              </a:rPr>
              <a:t>who</a:t>
            </a:r>
            <a:r>
              <a:rPr sz="2400" spc="-20" dirty="0">
                <a:solidFill>
                  <a:srgbClr val="808080"/>
                </a:solidFill>
                <a:latin typeface="Calibri"/>
                <a:cs typeface="Calibri"/>
              </a:rPr>
              <a:t> </a:t>
            </a:r>
            <a:r>
              <a:rPr sz="2400" dirty="0">
                <a:solidFill>
                  <a:srgbClr val="808080"/>
                </a:solidFill>
                <a:latin typeface="Calibri"/>
                <a:cs typeface="Calibri"/>
              </a:rPr>
              <a:t>do</a:t>
            </a:r>
            <a:r>
              <a:rPr sz="2400" spc="-35" dirty="0">
                <a:solidFill>
                  <a:srgbClr val="808080"/>
                </a:solidFill>
                <a:latin typeface="Calibri"/>
                <a:cs typeface="Calibri"/>
              </a:rPr>
              <a:t> </a:t>
            </a:r>
            <a:r>
              <a:rPr sz="2400" dirty="0">
                <a:solidFill>
                  <a:srgbClr val="808080"/>
                </a:solidFill>
                <a:latin typeface="Calibri"/>
                <a:cs typeface="Calibri"/>
              </a:rPr>
              <a:t>not</a:t>
            </a:r>
            <a:r>
              <a:rPr sz="2400" spc="-20" dirty="0">
                <a:solidFill>
                  <a:srgbClr val="808080"/>
                </a:solidFill>
                <a:latin typeface="Calibri"/>
                <a:cs typeface="Calibri"/>
              </a:rPr>
              <a:t> have </a:t>
            </a:r>
            <a:r>
              <a:rPr sz="2400" dirty="0">
                <a:solidFill>
                  <a:srgbClr val="808080"/>
                </a:solidFill>
                <a:latin typeface="Calibri"/>
                <a:cs typeface="Calibri"/>
              </a:rPr>
              <a:t>suspected</a:t>
            </a:r>
            <a:r>
              <a:rPr sz="2400" spc="-60" dirty="0">
                <a:solidFill>
                  <a:srgbClr val="808080"/>
                </a:solidFill>
                <a:latin typeface="Calibri"/>
                <a:cs typeface="Calibri"/>
              </a:rPr>
              <a:t> </a:t>
            </a:r>
            <a:r>
              <a:rPr sz="2400" dirty="0">
                <a:solidFill>
                  <a:srgbClr val="808080"/>
                </a:solidFill>
                <a:latin typeface="Calibri"/>
                <a:cs typeface="Calibri"/>
              </a:rPr>
              <a:t>or</a:t>
            </a:r>
            <a:r>
              <a:rPr sz="2400" spc="-35" dirty="0">
                <a:solidFill>
                  <a:srgbClr val="808080"/>
                </a:solidFill>
                <a:latin typeface="Calibri"/>
                <a:cs typeface="Calibri"/>
              </a:rPr>
              <a:t> </a:t>
            </a:r>
            <a:r>
              <a:rPr sz="2400" dirty="0">
                <a:solidFill>
                  <a:srgbClr val="808080"/>
                </a:solidFill>
                <a:latin typeface="Calibri"/>
                <a:cs typeface="Calibri"/>
              </a:rPr>
              <a:t>confirmed</a:t>
            </a:r>
            <a:r>
              <a:rPr sz="2400" spc="-30" dirty="0">
                <a:solidFill>
                  <a:srgbClr val="808080"/>
                </a:solidFill>
                <a:latin typeface="Calibri"/>
                <a:cs typeface="Calibri"/>
              </a:rPr>
              <a:t> </a:t>
            </a:r>
            <a:r>
              <a:rPr sz="2400" spc="-20" dirty="0">
                <a:solidFill>
                  <a:srgbClr val="808080"/>
                </a:solidFill>
                <a:latin typeface="Calibri"/>
                <a:cs typeface="Calibri"/>
              </a:rPr>
              <a:t>VTE?</a:t>
            </a:r>
            <a:endParaRPr sz="24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922635" cy="3747821"/>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5" dirty="0">
                <a:solidFill>
                  <a:srgbClr val="808080"/>
                </a:solidFill>
                <a:latin typeface="Calibri"/>
                <a:cs typeface="Calibri"/>
              </a:rPr>
              <a:t> </a:t>
            </a:r>
            <a:r>
              <a:rPr sz="2400" b="1" dirty="0">
                <a:solidFill>
                  <a:srgbClr val="808080"/>
                </a:solidFill>
                <a:latin typeface="Calibri"/>
                <a:cs typeface="Calibri"/>
              </a:rPr>
              <a:t>with</a:t>
            </a:r>
            <a:r>
              <a:rPr sz="2400" b="1" spc="-45"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critical</a:t>
            </a:r>
            <a:r>
              <a:rPr sz="2400" b="1" spc="-50"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rgbClr val="808080"/>
                </a:solidFill>
                <a:latin typeface="Calibri"/>
                <a:cs typeface="Calibri"/>
              </a:rPr>
              <a:t>Intermediate-</a:t>
            </a:r>
            <a:r>
              <a:rPr sz="2400" spc="-65" dirty="0">
                <a:solidFill>
                  <a:srgbClr val="808080"/>
                </a:solidFill>
                <a:latin typeface="Calibri"/>
                <a:cs typeface="Calibri"/>
              </a:rPr>
              <a:t> </a:t>
            </a:r>
            <a:r>
              <a:rPr sz="2400" dirty="0">
                <a:solidFill>
                  <a:srgbClr val="808080"/>
                </a:solidFill>
                <a:latin typeface="Calibri"/>
                <a:cs typeface="Calibri"/>
              </a:rPr>
              <a:t>or</a:t>
            </a:r>
            <a:r>
              <a:rPr sz="2400" spc="-30" dirty="0">
                <a:solidFill>
                  <a:srgbClr val="808080"/>
                </a:solidFill>
                <a:latin typeface="Calibri"/>
                <a:cs typeface="Calibri"/>
              </a:rPr>
              <a:t> </a:t>
            </a:r>
            <a:r>
              <a:rPr sz="2400" spc="-10" dirty="0">
                <a:solidFill>
                  <a:srgbClr val="808080"/>
                </a:solidFill>
                <a:latin typeface="Calibri"/>
                <a:cs typeface="Calibri"/>
              </a:rPr>
              <a:t>therapeutic-</a:t>
            </a:r>
            <a:r>
              <a:rPr sz="2400" dirty="0">
                <a:solidFill>
                  <a:srgbClr val="808080"/>
                </a:solidFill>
                <a:latin typeface="Calibri"/>
                <a:cs typeface="Calibri"/>
              </a:rPr>
              <a:t>intensity</a:t>
            </a:r>
            <a:r>
              <a:rPr sz="2400" spc="-55" dirty="0">
                <a:solidFill>
                  <a:srgbClr val="808080"/>
                </a:solidFill>
                <a:latin typeface="Calibri"/>
                <a:cs typeface="Calibri"/>
              </a:rPr>
              <a:t> </a:t>
            </a:r>
            <a:r>
              <a:rPr sz="2400" spc="-10" dirty="0">
                <a:solidFill>
                  <a:srgbClr val="808080"/>
                </a:solidFill>
                <a:latin typeface="Calibri"/>
                <a:cs typeface="Calibri"/>
              </a:rPr>
              <a:t>anticoagulation</a:t>
            </a:r>
            <a:endParaRPr lang="en-US" sz="2400" spc="-10" dirty="0">
              <a:solidFill>
                <a:srgbClr val="808080"/>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Graduated</a:t>
            </a:r>
            <a:r>
              <a:rPr lang="en-US" sz="2400" spc="-125" dirty="0">
                <a:solidFill>
                  <a:srgbClr val="808080"/>
                </a:solidFill>
                <a:latin typeface="Calibri"/>
                <a:cs typeface="Calibri"/>
              </a:rPr>
              <a:t> </a:t>
            </a:r>
            <a:r>
              <a:rPr lang="en-US" sz="2400" dirty="0">
                <a:solidFill>
                  <a:srgbClr val="808080"/>
                </a:solidFill>
                <a:latin typeface="Calibri"/>
                <a:cs typeface="Calibri"/>
              </a:rPr>
              <a:t>compression</a:t>
            </a:r>
            <a:r>
              <a:rPr lang="en-US" sz="2400" spc="-100" dirty="0">
                <a:solidFill>
                  <a:srgbClr val="808080"/>
                </a:solidFill>
                <a:latin typeface="Calibri"/>
                <a:cs typeface="Calibri"/>
              </a:rPr>
              <a:t> </a:t>
            </a:r>
            <a:r>
              <a:rPr lang="en-US" sz="2400" spc="-10" dirty="0">
                <a:solidFill>
                  <a:srgbClr val="808080"/>
                </a:solidFill>
                <a:latin typeface="Calibri"/>
                <a:cs typeface="Calibri"/>
              </a:rPr>
              <a:t>stockings</a:t>
            </a:r>
            <a:endParaRPr lang="en-US" sz="2400" dirty="0">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No</a:t>
            </a:r>
            <a:r>
              <a:rPr lang="en-US" sz="2400" spc="-60" dirty="0">
                <a:solidFill>
                  <a:srgbClr val="808080"/>
                </a:solidFill>
                <a:latin typeface="Calibri"/>
                <a:cs typeface="Calibri"/>
              </a:rPr>
              <a:t> </a:t>
            </a:r>
            <a:r>
              <a:rPr lang="en-US" sz="2400" dirty="0">
                <a:solidFill>
                  <a:srgbClr val="808080"/>
                </a:solidFill>
                <a:latin typeface="Calibri"/>
                <a:cs typeface="Calibri"/>
              </a:rPr>
              <a:t>prophylaxis</a:t>
            </a:r>
            <a:r>
              <a:rPr lang="en-US" sz="2400" spc="-55" dirty="0">
                <a:solidFill>
                  <a:srgbClr val="808080"/>
                </a:solidFill>
                <a:latin typeface="Calibri"/>
                <a:cs typeface="Calibri"/>
              </a:rPr>
              <a:t> </a:t>
            </a:r>
            <a:r>
              <a:rPr lang="en-US" sz="2400" dirty="0">
                <a:solidFill>
                  <a:srgbClr val="808080"/>
                </a:solidFill>
                <a:latin typeface="Calibri"/>
                <a:cs typeface="Calibri"/>
              </a:rPr>
              <a:t>because</a:t>
            </a:r>
            <a:r>
              <a:rPr lang="en-US" sz="2400" spc="-50" dirty="0">
                <a:solidFill>
                  <a:srgbClr val="808080"/>
                </a:solidFill>
                <a:latin typeface="Calibri"/>
                <a:cs typeface="Calibri"/>
              </a:rPr>
              <a:t> </a:t>
            </a:r>
            <a:r>
              <a:rPr lang="en-US" sz="2400" dirty="0">
                <a:solidFill>
                  <a:srgbClr val="808080"/>
                </a:solidFill>
                <a:latin typeface="Calibri"/>
                <a:cs typeface="Calibri"/>
              </a:rPr>
              <a:t>patient</a:t>
            </a:r>
            <a:r>
              <a:rPr lang="en-US" sz="2400" spc="-45" dirty="0">
                <a:solidFill>
                  <a:srgbClr val="808080"/>
                </a:solidFill>
                <a:latin typeface="Calibri"/>
                <a:cs typeface="Calibri"/>
              </a:rPr>
              <a:t> </a:t>
            </a:r>
            <a:r>
              <a:rPr lang="en-US" sz="2400" dirty="0">
                <a:solidFill>
                  <a:srgbClr val="808080"/>
                </a:solidFill>
                <a:latin typeface="Calibri"/>
                <a:cs typeface="Calibri"/>
              </a:rPr>
              <a:t>is</a:t>
            </a:r>
            <a:r>
              <a:rPr lang="en-US" sz="2400" spc="-50" dirty="0">
                <a:solidFill>
                  <a:srgbClr val="808080"/>
                </a:solidFill>
                <a:latin typeface="Calibri"/>
                <a:cs typeface="Calibri"/>
              </a:rPr>
              <a:t> </a:t>
            </a:r>
            <a:r>
              <a:rPr lang="en-US" sz="2400" dirty="0">
                <a:solidFill>
                  <a:srgbClr val="808080"/>
                </a:solidFill>
                <a:latin typeface="Calibri"/>
                <a:cs typeface="Calibri"/>
              </a:rPr>
              <a:t>at</a:t>
            </a:r>
            <a:r>
              <a:rPr lang="en-US" sz="2400" spc="-55" dirty="0">
                <a:solidFill>
                  <a:srgbClr val="808080"/>
                </a:solidFill>
                <a:latin typeface="Calibri"/>
                <a:cs typeface="Calibri"/>
              </a:rPr>
              <a:t> </a:t>
            </a:r>
            <a:r>
              <a:rPr lang="en-US" sz="2400" dirty="0">
                <a:solidFill>
                  <a:srgbClr val="808080"/>
                </a:solidFill>
                <a:latin typeface="Calibri"/>
                <a:cs typeface="Calibri"/>
              </a:rPr>
              <a:t>low</a:t>
            </a:r>
            <a:r>
              <a:rPr lang="en-US" sz="2400" spc="-45" dirty="0">
                <a:solidFill>
                  <a:srgbClr val="808080"/>
                </a:solidFill>
                <a:latin typeface="Calibri"/>
                <a:cs typeface="Calibri"/>
              </a:rPr>
              <a:t> </a:t>
            </a:r>
            <a:r>
              <a:rPr lang="en-US" sz="2400" dirty="0">
                <a:solidFill>
                  <a:srgbClr val="808080"/>
                </a:solidFill>
                <a:latin typeface="Calibri"/>
                <a:cs typeface="Calibri"/>
              </a:rPr>
              <a:t>thrombosis</a:t>
            </a:r>
            <a:r>
              <a:rPr lang="en-US" sz="2400" spc="-55" dirty="0">
                <a:solidFill>
                  <a:srgbClr val="808080"/>
                </a:solidFill>
                <a:latin typeface="Calibri"/>
                <a:cs typeface="Calibri"/>
              </a:rPr>
              <a:t> </a:t>
            </a:r>
            <a:r>
              <a:rPr lang="en-US" sz="2400" spc="-20" dirty="0">
                <a:solidFill>
                  <a:srgbClr val="808080"/>
                </a:solidFill>
                <a:latin typeface="Calibri"/>
                <a:cs typeface="Calibri"/>
              </a:rPr>
              <a:t>risk</a:t>
            </a:r>
            <a:endParaRPr lang="en-US" sz="2400" dirty="0">
              <a:latin typeface="Calibri"/>
              <a:cs typeface="Calibri"/>
            </a:endParaRPr>
          </a:p>
          <a:p>
            <a:pPr marL="12700">
              <a:lnSpc>
                <a:spcPct val="100000"/>
              </a:lnSpc>
              <a:spcBef>
                <a:spcPts val="5"/>
              </a:spcBef>
              <a:tabLst>
                <a:tab pos="527685" algn="l"/>
              </a:tabLst>
            </a:pPr>
            <a:endParaRPr lang="en-US" sz="2400" dirty="0">
              <a:solidFill>
                <a:schemeClr val="tx1">
                  <a:lumMod val="50000"/>
                  <a:lumOff val="50000"/>
                </a:schemeClr>
              </a:solidFill>
              <a:latin typeface="Calibri"/>
              <a:cs typeface="Calibri"/>
            </a:endParaRPr>
          </a:p>
        </p:txBody>
      </p:sp>
    </p:spTree>
    <p:extLst>
      <p:ext uri="{BB962C8B-B14F-4D97-AF65-F5344CB8AC3E}">
        <p14:creationId xmlns:p14="http://schemas.microsoft.com/office/powerpoint/2010/main" val="96301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6345555"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How</a:t>
            </a:r>
            <a:r>
              <a:rPr sz="2800" spc="-80" dirty="0">
                <a:solidFill>
                  <a:srgbClr val="E53E31"/>
                </a:solidFill>
                <a:latin typeface="Calibri"/>
                <a:cs typeface="Calibri"/>
              </a:rPr>
              <a:t> </a:t>
            </a:r>
            <a:r>
              <a:rPr sz="2800" dirty="0">
                <a:solidFill>
                  <a:srgbClr val="E53E31"/>
                </a:solidFill>
                <a:latin typeface="Calibri"/>
                <a:cs typeface="Calibri"/>
              </a:rPr>
              <a:t>were</a:t>
            </a:r>
            <a:r>
              <a:rPr sz="2800" spc="-100" dirty="0">
                <a:solidFill>
                  <a:srgbClr val="E53E31"/>
                </a:solidFill>
                <a:latin typeface="Calibri"/>
                <a:cs typeface="Calibri"/>
              </a:rPr>
              <a:t> </a:t>
            </a:r>
            <a:r>
              <a:rPr sz="2800" dirty="0">
                <a:solidFill>
                  <a:srgbClr val="E53E31"/>
                </a:solidFill>
                <a:latin typeface="Calibri"/>
                <a:cs typeface="Calibri"/>
              </a:rPr>
              <a:t>these</a:t>
            </a:r>
            <a:r>
              <a:rPr sz="2800" spc="-80" dirty="0">
                <a:solidFill>
                  <a:srgbClr val="E53E31"/>
                </a:solidFill>
                <a:latin typeface="Calibri"/>
                <a:cs typeface="Calibri"/>
              </a:rPr>
              <a:t> </a:t>
            </a:r>
            <a:r>
              <a:rPr sz="2800" dirty="0">
                <a:solidFill>
                  <a:srgbClr val="E53E31"/>
                </a:solidFill>
                <a:latin typeface="Calibri"/>
                <a:cs typeface="Calibri"/>
              </a:rPr>
              <a:t>ASH</a:t>
            </a:r>
            <a:r>
              <a:rPr sz="2800" spc="-75" dirty="0">
                <a:solidFill>
                  <a:srgbClr val="E53E31"/>
                </a:solidFill>
                <a:latin typeface="Calibri"/>
                <a:cs typeface="Calibri"/>
              </a:rPr>
              <a:t> </a:t>
            </a:r>
            <a:r>
              <a:rPr sz="2800" dirty="0">
                <a:solidFill>
                  <a:srgbClr val="E53E31"/>
                </a:solidFill>
                <a:latin typeface="Calibri"/>
                <a:cs typeface="Calibri"/>
              </a:rPr>
              <a:t>guidelines</a:t>
            </a:r>
            <a:r>
              <a:rPr sz="2800" spc="-70" dirty="0">
                <a:solidFill>
                  <a:srgbClr val="E53E31"/>
                </a:solidFill>
                <a:latin typeface="Calibri"/>
                <a:cs typeface="Calibri"/>
              </a:rPr>
              <a:t> </a:t>
            </a:r>
            <a:r>
              <a:rPr sz="2800" spc="-10" dirty="0">
                <a:solidFill>
                  <a:srgbClr val="E53E31"/>
                </a:solidFill>
                <a:latin typeface="Calibri"/>
                <a:cs typeface="Calibri"/>
              </a:rPr>
              <a:t>developed?</a:t>
            </a:r>
            <a:endParaRPr sz="2800" dirty="0">
              <a:latin typeface="Calibri"/>
              <a:cs typeface="Calibri"/>
            </a:endParaRPr>
          </a:p>
        </p:txBody>
      </p:sp>
      <p:sp>
        <p:nvSpPr>
          <p:cNvPr id="3" name="object 3"/>
          <p:cNvSpPr txBox="1"/>
          <p:nvPr/>
        </p:nvSpPr>
        <p:spPr>
          <a:xfrm>
            <a:off x="940308" y="2232660"/>
            <a:ext cx="2459990" cy="3657600"/>
          </a:xfrm>
          <a:prstGeom prst="rect">
            <a:avLst/>
          </a:prstGeom>
          <a:solidFill>
            <a:srgbClr val="BEE0E4"/>
          </a:solidFill>
        </p:spPr>
        <p:txBody>
          <a:bodyPr vert="horz" wrap="square" lIns="0" tIns="43180" rIns="0" bIns="0" rtlCol="0">
            <a:spAutoFit/>
          </a:bodyPr>
          <a:lstStyle/>
          <a:p>
            <a:pPr marL="90805" algn="just">
              <a:lnSpc>
                <a:spcPts val="1735"/>
              </a:lnSpc>
              <a:spcBef>
                <a:spcPts val="340"/>
              </a:spcBef>
            </a:pPr>
            <a:r>
              <a:rPr sz="1450" b="1" spc="-10" dirty="0">
                <a:solidFill>
                  <a:srgbClr val="E53E31"/>
                </a:solidFill>
                <a:latin typeface="Arial"/>
                <a:cs typeface="Arial"/>
              </a:rPr>
              <a:t>PANEL</a:t>
            </a:r>
            <a:r>
              <a:rPr sz="1450" b="1" spc="-70" dirty="0">
                <a:solidFill>
                  <a:srgbClr val="E53E31"/>
                </a:solidFill>
                <a:latin typeface="Arial"/>
                <a:cs typeface="Arial"/>
              </a:rPr>
              <a:t> </a:t>
            </a:r>
            <a:r>
              <a:rPr sz="1450" b="1" spc="-10" dirty="0">
                <a:solidFill>
                  <a:srgbClr val="E53E31"/>
                </a:solidFill>
                <a:latin typeface="Arial"/>
                <a:cs typeface="Arial"/>
              </a:rPr>
              <a:t>FORMATION</a:t>
            </a:r>
            <a:endParaRPr sz="1450" dirty="0">
              <a:latin typeface="Arial"/>
              <a:cs typeface="Arial"/>
            </a:endParaRPr>
          </a:p>
          <a:p>
            <a:pPr marL="90805" marR="464184" algn="just">
              <a:lnSpc>
                <a:spcPts val="1920"/>
              </a:lnSpc>
              <a:spcBef>
                <a:spcPts val="65"/>
              </a:spcBef>
            </a:pPr>
            <a:r>
              <a:rPr sz="1600" dirty="0">
                <a:solidFill>
                  <a:srgbClr val="808080"/>
                </a:solidFill>
                <a:latin typeface="Arial"/>
                <a:cs typeface="Arial"/>
              </a:rPr>
              <a:t>Each</a:t>
            </a:r>
            <a:r>
              <a:rPr sz="1600" spc="-20" dirty="0">
                <a:solidFill>
                  <a:srgbClr val="808080"/>
                </a:solidFill>
                <a:latin typeface="Arial"/>
                <a:cs typeface="Arial"/>
              </a:rPr>
              <a:t> </a:t>
            </a:r>
            <a:r>
              <a:rPr sz="1600" spc="-10" dirty="0">
                <a:solidFill>
                  <a:srgbClr val="808080"/>
                </a:solidFill>
                <a:latin typeface="Arial"/>
                <a:cs typeface="Arial"/>
              </a:rPr>
              <a:t>guideline</a:t>
            </a:r>
            <a:r>
              <a:rPr sz="1600" spc="-50" dirty="0">
                <a:solidFill>
                  <a:srgbClr val="808080"/>
                </a:solidFill>
                <a:latin typeface="Arial"/>
                <a:cs typeface="Arial"/>
              </a:rPr>
              <a:t> </a:t>
            </a:r>
            <a:r>
              <a:rPr sz="1600" spc="-10" dirty="0">
                <a:solidFill>
                  <a:srgbClr val="808080"/>
                </a:solidFill>
                <a:latin typeface="Arial"/>
                <a:cs typeface="Arial"/>
              </a:rPr>
              <a:t>panel </a:t>
            </a:r>
            <a:r>
              <a:rPr sz="1600" dirty="0">
                <a:solidFill>
                  <a:srgbClr val="808080"/>
                </a:solidFill>
                <a:latin typeface="Arial"/>
                <a:cs typeface="Arial"/>
              </a:rPr>
              <a:t>was</a:t>
            </a:r>
            <a:r>
              <a:rPr sz="1600" spc="-40" dirty="0">
                <a:solidFill>
                  <a:srgbClr val="808080"/>
                </a:solidFill>
                <a:latin typeface="Arial"/>
                <a:cs typeface="Arial"/>
              </a:rPr>
              <a:t> </a:t>
            </a:r>
            <a:r>
              <a:rPr sz="1600" dirty="0">
                <a:solidFill>
                  <a:srgbClr val="808080"/>
                </a:solidFill>
                <a:latin typeface="Arial"/>
                <a:cs typeface="Arial"/>
              </a:rPr>
              <a:t>formed</a:t>
            </a:r>
            <a:r>
              <a:rPr sz="1600" spc="-35" dirty="0">
                <a:solidFill>
                  <a:srgbClr val="808080"/>
                </a:solidFill>
                <a:latin typeface="Arial"/>
                <a:cs typeface="Arial"/>
              </a:rPr>
              <a:t> </a:t>
            </a:r>
            <a:r>
              <a:rPr sz="1600" spc="-10" dirty="0">
                <a:solidFill>
                  <a:srgbClr val="808080"/>
                </a:solidFill>
                <a:latin typeface="Arial"/>
                <a:cs typeface="Arial"/>
              </a:rPr>
              <a:t>following </a:t>
            </a:r>
            <a:r>
              <a:rPr sz="1600" dirty="0">
                <a:solidFill>
                  <a:srgbClr val="808080"/>
                </a:solidFill>
                <a:latin typeface="Arial"/>
                <a:cs typeface="Arial"/>
              </a:rPr>
              <a:t>these</a:t>
            </a:r>
            <a:r>
              <a:rPr sz="1600" spc="-25" dirty="0">
                <a:solidFill>
                  <a:srgbClr val="808080"/>
                </a:solidFill>
                <a:latin typeface="Arial"/>
                <a:cs typeface="Arial"/>
              </a:rPr>
              <a:t> </a:t>
            </a:r>
            <a:r>
              <a:rPr sz="1600" dirty="0">
                <a:solidFill>
                  <a:srgbClr val="808080"/>
                </a:solidFill>
                <a:latin typeface="Arial"/>
                <a:cs typeface="Arial"/>
              </a:rPr>
              <a:t>key</a:t>
            </a:r>
            <a:r>
              <a:rPr sz="1600" spc="-35" dirty="0">
                <a:solidFill>
                  <a:srgbClr val="808080"/>
                </a:solidFill>
                <a:latin typeface="Arial"/>
                <a:cs typeface="Arial"/>
              </a:rPr>
              <a:t> </a:t>
            </a:r>
            <a:r>
              <a:rPr sz="1600" spc="-10" dirty="0">
                <a:solidFill>
                  <a:srgbClr val="808080"/>
                </a:solidFill>
                <a:latin typeface="Arial"/>
                <a:cs typeface="Arial"/>
              </a:rPr>
              <a:t>criteria:</a:t>
            </a:r>
            <a:endParaRPr sz="1600" dirty="0">
              <a:latin typeface="Arial"/>
              <a:cs typeface="Arial"/>
            </a:endParaRPr>
          </a:p>
          <a:p>
            <a:pPr marL="200660" marR="390525" indent="-109855" algn="just">
              <a:lnSpc>
                <a:spcPts val="1920"/>
              </a:lnSpc>
              <a:buChar char="•"/>
              <a:tabLst>
                <a:tab pos="201295" algn="l"/>
              </a:tabLst>
            </a:pPr>
            <a:r>
              <a:rPr sz="1600" dirty="0">
                <a:solidFill>
                  <a:srgbClr val="808080"/>
                </a:solidFill>
                <a:latin typeface="Arial"/>
                <a:cs typeface="Arial"/>
              </a:rPr>
              <a:t>Balance</a:t>
            </a:r>
            <a:r>
              <a:rPr sz="1600" spc="-55" dirty="0">
                <a:solidFill>
                  <a:srgbClr val="808080"/>
                </a:solidFill>
                <a:latin typeface="Arial"/>
                <a:cs typeface="Arial"/>
              </a:rPr>
              <a:t> </a:t>
            </a:r>
            <a:r>
              <a:rPr sz="1600" dirty="0">
                <a:solidFill>
                  <a:srgbClr val="808080"/>
                </a:solidFill>
                <a:latin typeface="Arial"/>
                <a:cs typeface="Arial"/>
              </a:rPr>
              <a:t>of</a:t>
            </a:r>
            <a:r>
              <a:rPr sz="1600" spc="-35" dirty="0">
                <a:solidFill>
                  <a:srgbClr val="808080"/>
                </a:solidFill>
                <a:latin typeface="Arial"/>
                <a:cs typeface="Arial"/>
              </a:rPr>
              <a:t> </a:t>
            </a:r>
            <a:r>
              <a:rPr sz="1600" spc="-10" dirty="0">
                <a:solidFill>
                  <a:srgbClr val="808080"/>
                </a:solidFill>
                <a:latin typeface="Arial"/>
                <a:cs typeface="Arial"/>
              </a:rPr>
              <a:t>expertise </a:t>
            </a:r>
            <a:r>
              <a:rPr sz="1600" dirty="0">
                <a:solidFill>
                  <a:srgbClr val="808080"/>
                </a:solidFill>
                <a:latin typeface="Arial"/>
                <a:cs typeface="Arial"/>
              </a:rPr>
              <a:t>(including</a:t>
            </a:r>
            <a:r>
              <a:rPr sz="1600" spc="-105" dirty="0">
                <a:solidFill>
                  <a:srgbClr val="808080"/>
                </a:solidFill>
                <a:latin typeface="Arial"/>
                <a:cs typeface="Arial"/>
              </a:rPr>
              <a:t> </a:t>
            </a:r>
            <a:r>
              <a:rPr sz="1600" spc="-10" dirty="0">
                <a:solidFill>
                  <a:srgbClr val="808080"/>
                </a:solidFill>
                <a:latin typeface="Arial"/>
                <a:cs typeface="Arial"/>
              </a:rPr>
              <a:t>disciplines </a:t>
            </a:r>
            <a:r>
              <a:rPr sz="1600" dirty="0">
                <a:solidFill>
                  <a:srgbClr val="808080"/>
                </a:solidFill>
                <a:latin typeface="Arial"/>
                <a:cs typeface="Arial"/>
              </a:rPr>
              <a:t>beyond</a:t>
            </a:r>
            <a:r>
              <a:rPr sz="1600" spc="-75" dirty="0">
                <a:solidFill>
                  <a:srgbClr val="808080"/>
                </a:solidFill>
                <a:latin typeface="Arial"/>
                <a:cs typeface="Arial"/>
              </a:rPr>
              <a:t> </a:t>
            </a:r>
            <a:r>
              <a:rPr sz="1600" spc="-10" dirty="0">
                <a:solidFill>
                  <a:srgbClr val="808080"/>
                </a:solidFill>
                <a:latin typeface="Arial"/>
                <a:cs typeface="Arial"/>
              </a:rPr>
              <a:t>hematology, </a:t>
            </a:r>
            <a:r>
              <a:rPr sz="1600" dirty="0">
                <a:solidFill>
                  <a:srgbClr val="808080"/>
                </a:solidFill>
                <a:latin typeface="Arial"/>
                <a:cs typeface="Arial"/>
              </a:rPr>
              <a:t>and</a:t>
            </a:r>
            <a:r>
              <a:rPr sz="1600" spc="-45" dirty="0">
                <a:solidFill>
                  <a:srgbClr val="808080"/>
                </a:solidFill>
                <a:latin typeface="Arial"/>
                <a:cs typeface="Arial"/>
              </a:rPr>
              <a:t> </a:t>
            </a:r>
            <a:r>
              <a:rPr sz="1600" spc="-10" dirty="0">
                <a:solidFill>
                  <a:srgbClr val="808080"/>
                </a:solidFill>
                <a:latin typeface="Arial"/>
                <a:cs typeface="Arial"/>
              </a:rPr>
              <a:t>patients)</a:t>
            </a:r>
            <a:endParaRPr sz="1600" dirty="0">
              <a:latin typeface="Arial"/>
              <a:cs typeface="Arial"/>
            </a:endParaRPr>
          </a:p>
          <a:p>
            <a:pPr marL="200660" marR="421640" indent="-109855">
              <a:lnSpc>
                <a:spcPts val="1920"/>
              </a:lnSpc>
              <a:buChar char="•"/>
              <a:tabLst>
                <a:tab pos="201295" algn="l"/>
              </a:tabLst>
            </a:pPr>
            <a:r>
              <a:rPr sz="1600" dirty="0">
                <a:solidFill>
                  <a:srgbClr val="808080"/>
                </a:solidFill>
                <a:latin typeface="Arial"/>
                <a:cs typeface="Arial"/>
              </a:rPr>
              <a:t>Close</a:t>
            </a:r>
            <a:r>
              <a:rPr sz="1600" spc="-80" dirty="0">
                <a:solidFill>
                  <a:srgbClr val="808080"/>
                </a:solidFill>
                <a:latin typeface="Arial"/>
                <a:cs typeface="Arial"/>
              </a:rPr>
              <a:t> </a:t>
            </a:r>
            <a:r>
              <a:rPr sz="1600" dirty="0">
                <a:solidFill>
                  <a:srgbClr val="808080"/>
                </a:solidFill>
                <a:latin typeface="Arial"/>
                <a:cs typeface="Arial"/>
              </a:rPr>
              <a:t>attention</a:t>
            </a:r>
            <a:r>
              <a:rPr sz="1600" spc="-55" dirty="0">
                <a:solidFill>
                  <a:srgbClr val="808080"/>
                </a:solidFill>
                <a:latin typeface="Arial"/>
                <a:cs typeface="Arial"/>
              </a:rPr>
              <a:t> </a:t>
            </a:r>
            <a:r>
              <a:rPr sz="1600" spc="-25" dirty="0">
                <a:solidFill>
                  <a:srgbClr val="808080"/>
                </a:solidFill>
                <a:latin typeface="Arial"/>
                <a:cs typeface="Arial"/>
              </a:rPr>
              <a:t>to </a:t>
            </a:r>
            <a:r>
              <a:rPr sz="1600" spc="-10" dirty="0">
                <a:solidFill>
                  <a:srgbClr val="808080"/>
                </a:solidFill>
                <a:latin typeface="Arial"/>
                <a:cs typeface="Arial"/>
              </a:rPr>
              <a:t>minimization</a:t>
            </a:r>
            <a:r>
              <a:rPr sz="1600" spc="5" dirty="0">
                <a:solidFill>
                  <a:srgbClr val="808080"/>
                </a:solidFill>
                <a:latin typeface="Arial"/>
                <a:cs typeface="Arial"/>
              </a:rPr>
              <a:t> </a:t>
            </a:r>
            <a:r>
              <a:rPr sz="1600" spc="-25" dirty="0">
                <a:solidFill>
                  <a:srgbClr val="808080"/>
                </a:solidFill>
                <a:latin typeface="Arial"/>
                <a:cs typeface="Arial"/>
              </a:rPr>
              <a:t>and </a:t>
            </a:r>
            <a:r>
              <a:rPr sz="1600" dirty="0">
                <a:solidFill>
                  <a:srgbClr val="808080"/>
                </a:solidFill>
                <a:latin typeface="Arial"/>
                <a:cs typeface="Arial"/>
              </a:rPr>
              <a:t>management</a:t>
            </a:r>
            <a:r>
              <a:rPr sz="1600" spc="-55" dirty="0">
                <a:solidFill>
                  <a:srgbClr val="808080"/>
                </a:solidFill>
                <a:latin typeface="Arial"/>
                <a:cs typeface="Arial"/>
              </a:rPr>
              <a:t> </a:t>
            </a:r>
            <a:r>
              <a:rPr sz="1600" dirty="0">
                <a:solidFill>
                  <a:srgbClr val="808080"/>
                </a:solidFill>
                <a:latin typeface="Arial"/>
                <a:cs typeface="Arial"/>
              </a:rPr>
              <a:t>of</a:t>
            </a:r>
            <a:r>
              <a:rPr sz="1600" spc="-65" dirty="0">
                <a:solidFill>
                  <a:srgbClr val="808080"/>
                </a:solidFill>
                <a:latin typeface="Arial"/>
                <a:cs typeface="Arial"/>
              </a:rPr>
              <a:t> </a:t>
            </a:r>
            <a:r>
              <a:rPr sz="1600" spc="-25" dirty="0">
                <a:solidFill>
                  <a:srgbClr val="808080"/>
                </a:solidFill>
                <a:latin typeface="Arial"/>
                <a:cs typeface="Arial"/>
              </a:rPr>
              <a:t>COI</a:t>
            </a:r>
            <a:endParaRPr sz="1600" dirty="0">
              <a:latin typeface="Arial"/>
              <a:cs typeface="Arial"/>
            </a:endParaRPr>
          </a:p>
        </p:txBody>
      </p:sp>
      <p:sp>
        <p:nvSpPr>
          <p:cNvPr id="4" name="object 4"/>
          <p:cNvSpPr txBox="1"/>
          <p:nvPr/>
        </p:nvSpPr>
        <p:spPr>
          <a:xfrm>
            <a:off x="3499103" y="2240279"/>
            <a:ext cx="2459990" cy="1554480"/>
          </a:xfrm>
          <a:prstGeom prst="rect">
            <a:avLst/>
          </a:prstGeom>
          <a:solidFill>
            <a:srgbClr val="FED9B0"/>
          </a:solidFill>
        </p:spPr>
        <p:txBody>
          <a:bodyPr vert="horz" wrap="square" lIns="0" tIns="41910" rIns="0" bIns="0" rtlCol="0">
            <a:spAutoFit/>
          </a:bodyPr>
          <a:lstStyle/>
          <a:p>
            <a:pPr marL="90805">
              <a:lnSpc>
                <a:spcPct val="100000"/>
              </a:lnSpc>
              <a:spcBef>
                <a:spcPts val="330"/>
              </a:spcBef>
            </a:pPr>
            <a:r>
              <a:rPr sz="1450" b="1" dirty="0">
                <a:solidFill>
                  <a:srgbClr val="E53E31"/>
                </a:solidFill>
                <a:latin typeface="Arial"/>
                <a:cs typeface="Arial"/>
              </a:rPr>
              <a:t>CLINICAL</a:t>
            </a:r>
            <a:r>
              <a:rPr sz="1450" b="1" spc="15" dirty="0">
                <a:solidFill>
                  <a:srgbClr val="E53E31"/>
                </a:solidFill>
                <a:latin typeface="Arial"/>
                <a:cs typeface="Arial"/>
              </a:rPr>
              <a:t> </a:t>
            </a:r>
            <a:r>
              <a:rPr sz="1450" b="1" spc="-10" dirty="0">
                <a:solidFill>
                  <a:srgbClr val="E53E31"/>
                </a:solidFill>
                <a:latin typeface="Arial"/>
                <a:cs typeface="Arial"/>
              </a:rPr>
              <a:t>QUESTIONS</a:t>
            </a:r>
            <a:endParaRPr sz="1450" dirty="0">
              <a:latin typeface="Arial"/>
              <a:cs typeface="Arial"/>
            </a:endParaRPr>
          </a:p>
          <a:p>
            <a:pPr marL="90805" marR="139065" indent="-635">
              <a:lnSpc>
                <a:spcPct val="100000"/>
              </a:lnSpc>
              <a:spcBef>
                <a:spcPts val="5"/>
              </a:spcBef>
            </a:pPr>
            <a:r>
              <a:rPr lang="en-US" sz="1600" dirty="0">
                <a:solidFill>
                  <a:srgbClr val="808080"/>
                </a:solidFill>
                <a:latin typeface="Arial"/>
                <a:cs typeface="Arial"/>
              </a:rPr>
              <a:t>5</a:t>
            </a:r>
            <a:r>
              <a:rPr sz="1600" spc="-15" dirty="0">
                <a:solidFill>
                  <a:srgbClr val="808080"/>
                </a:solidFill>
                <a:latin typeface="Arial"/>
                <a:cs typeface="Arial"/>
              </a:rPr>
              <a:t> </a:t>
            </a:r>
            <a:r>
              <a:rPr sz="1600" b="1" spc="-10" dirty="0">
                <a:solidFill>
                  <a:srgbClr val="808080"/>
                </a:solidFill>
                <a:latin typeface="Arial"/>
                <a:cs typeface="Arial"/>
              </a:rPr>
              <a:t>clinically-relevant </a:t>
            </a:r>
            <a:r>
              <a:rPr sz="1600" b="1" dirty="0">
                <a:solidFill>
                  <a:srgbClr val="808080"/>
                </a:solidFill>
                <a:latin typeface="Arial"/>
                <a:cs typeface="Arial"/>
              </a:rPr>
              <a:t>questions</a:t>
            </a:r>
            <a:r>
              <a:rPr sz="1600" b="1" spc="-75" dirty="0">
                <a:solidFill>
                  <a:srgbClr val="808080"/>
                </a:solidFill>
                <a:latin typeface="Arial"/>
                <a:cs typeface="Arial"/>
              </a:rPr>
              <a:t> </a:t>
            </a:r>
            <a:r>
              <a:rPr sz="1600" dirty="0">
                <a:solidFill>
                  <a:srgbClr val="808080"/>
                </a:solidFill>
                <a:latin typeface="Arial"/>
                <a:cs typeface="Arial"/>
              </a:rPr>
              <a:t>generated</a:t>
            </a:r>
            <a:r>
              <a:rPr sz="1600" spc="-95" dirty="0">
                <a:solidFill>
                  <a:srgbClr val="808080"/>
                </a:solidFill>
                <a:latin typeface="Arial"/>
                <a:cs typeface="Arial"/>
              </a:rPr>
              <a:t> </a:t>
            </a:r>
            <a:r>
              <a:rPr sz="1600" spc="-25" dirty="0">
                <a:solidFill>
                  <a:srgbClr val="808080"/>
                </a:solidFill>
                <a:latin typeface="Arial"/>
                <a:cs typeface="Arial"/>
              </a:rPr>
              <a:t>in </a:t>
            </a:r>
            <a:r>
              <a:rPr sz="1600" b="1" dirty="0">
                <a:solidFill>
                  <a:srgbClr val="808080"/>
                </a:solidFill>
                <a:latin typeface="Arial"/>
                <a:cs typeface="Arial"/>
              </a:rPr>
              <a:t>PICO</a:t>
            </a:r>
            <a:r>
              <a:rPr sz="1600" b="1" spc="-30" dirty="0">
                <a:solidFill>
                  <a:srgbClr val="808080"/>
                </a:solidFill>
                <a:latin typeface="Arial"/>
                <a:cs typeface="Arial"/>
              </a:rPr>
              <a:t> </a:t>
            </a:r>
            <a:r>
              <a:rPr sz="1600" b="1" spc="-10" dirty="0">
                <a:solidFill>
                  <a:srgbClr val="808080"/>
                </a:solidFill>
                <a:latin typeface="Arial"/>
                <a:cs typeface="Arial"/>
              </a:rPr>
              <a:t>format </a:t>
            </a:r>
            <a:r>
              <a:rPr sz="1600" spc="-10" dirty="0">
                <a:solidFill>
                  <a:srgbClr val="808080"/>
                </a:solidFill>
                <a:latin typeface="Arial"/>
                <a:cs typeface="Arial"/>
              </a:rPr>
              <a:t>(population,</a:t>
            </a:r>
            <a:r>
              <a:rPr sz="1600" spc="-5" dirty="0">
                <a:solidFill>
                  <a:srgbClr val="808080"/>
                </a:solidFill>
                <a:latin typeface="Arial"/>
                <a:cs typeface="Arial"/>
              </a:rPr>
              <a:t> </a:t>
            </a:r>
            <a:r>
              <a:rPr sz="1600" spc="-10" dirty="0">
                <a:solidFill>
                  <a:srgbClr val="808080"/>
                </a:solidFill>
                <a:latin typeface="Arial"/>
                <a:cs typeface="Arial"/>
              </a:rPr>
              <a:t>intervention, </a:t>
            </a:r>
            <a:r>
              <a:rPr sz="1600" dirty="0">
                <a:solidFill>
                  <a:srgbClr val="808080"/>
                </a:solidFill>
                <a:latin typeface="Arial"/>
                <a:cs typeface="Arial"/>
              </a:rPr>
              <a:t>comparison,</a:t>
            </a:r>
            <a:r>
              <a:rPr sz="1600" spc="-95" dirty="0">
                <a:solidFill>
                  <a:srgbClr val="808080"/>
                </a:solidFill>
                <a:latin typeface="Arial"/>
                <a:cs typeface="Arial"/>
              </a:rPr>
              <a:t> </a:t>
            </a:r>
            <a:r>
              <a:rPr sz="1600" spc="-10" dirty="0">
                <a:solidFill>
                  <a:srgbClr val="808080"/>
                </a:solidFill>
                <a:latin typeface="Arial"/>
                <a:cs typeface="Arial"/>
              </a:rPr>
              <a:t>outcome)</a:t>
            </a:r>
            <a:endParaRPr sz="1600" dirty="0">
              <a:latin typeface="Arial"/>
              <a:cs typeface="Arial"/>
            </a:endParaRPr>
          </a:p>
        </p:txBody>
      </p:sp>
      <p:sp>
        <p:nvSpPr>
          <p:cNvPr id="5" name="object 5"/>
          <p:cNvSpPr txBox="1"/>
          <p:nvPr/>
        </p:nvSpPr>
        <p:spPr>
          <a:xfrm>
            <a:off x="6057900" y="2240279"/>
            <a:ext cx="2459990" cy="3657600"/>
          </a:xfrm>
          <a:prstGeom prst="rect">
            <a:avLst/>
          </a:prstGeom>
          <a:solidFill>
            <a:srgbClr val="C9D7AF"/>
          </a:solidFill>
        </p:spPr>
        <p:txBody>
          <a:bodyPr vert="horz" wrap="square" lIns="0" tIns="43180" rIns="0" bIns="0" rtlCol="0">
            <a:spAutoFit/>
          </a:bodyPr>
          <a:lstStyle/>
          <a:p>
            <a:pPr marL="90805">
              <a:lnSpc>
                <a:spcPct val="100000"/>
              </a:lnSpc>
              <a:spcBef>
                <a:spcPts val="340"/>
              </a:spcBef>
            </a:pPr>
            <a:r>
              <a:rPr sz="1450" b="1" dirty="0">
                <a:solidFill>
                  <a:srgbClr val="E53E31"/>
                </a:solidFill>
                <a:latin typeface="Arial"/>
                <a:cs typeface="Arial"/>
              </a:rPr>
              <a:t>EVIDENCE</a:t>
            </a:r>
            <a:r>
              <a:rPr sz="1450" b="1" spc="20" dirty="0">
                <a:solidFill>
                  <a:srgbClr val="E53E31"/>
                </a:solidFill>
                <a:latin typeface="Arial"/>
                <a:cs typeface="Arial"/>
              </a:rPr>
              <a:t> </a:t>
            </a:r>
            <a:r>
              <a:rPr sz="1450" b="1" spc="-10" dirty="0">
                <a:solidFill>
                  <a:srgbClr val="E53E31"/>
                </a:solidFill>
                <a:latin typeface="Arial"/>
                <a:cs typeface="Arial"/>
              </a:rPr>
              <a:t>SYNTHESIS</a:t>
            </a:r>
            <a:endParaRPr sz="1450" dirty="0">
              <a:latin typeface="Arial"/>
              <a:cs typeface="Arial"/>
            </a:endParaRPr>
          </a:p>
          <a:p>
            <a:pPr marL="90805" marR="102870">
              <a:lnSpc>
                <a:spcPct val="100000"/>
              </a:lnSpc>
              <a:spcBef>
                <a:spcPts val="5"/>
              </a:spcBef>
            </a:pPr>
            <a:r>
              <a:rPr sz="1600" dirty="0">
                <a:solidFill>
                  <a:srgbClr val="808080"/>
                </a:solidFill>
                <a:latin typeface="Arial"/>
                <a:cs typeface="Arial"/>
              </a:rPr>
              <a:t>Evidence</a:t>
            </a:r>
            <a:r>
              <a:rPr sz="1600" spc="-100" dirty="0">
                <a:solidFill>
                  <a:srgbClr val="808080"/>
                </a:solidFill>
                <a:latin typeface="Arial"/>
                <a:cs typeface="Arial"/>
              </a:rPr>
              <a:t> </a:t>
            </a:r>
            <a:r>
              <a:rPr sz="1600" spc="-10" dirty="0">
                <a:solidFill>
                  <a:srgbClr val="808080"/>
                </a:solidFill>
                <a:latin typeface="Arial"/>
                <a:cs typeface="Arial"/>
              </a:rPr>
              <a:t>summary </a:t>
            </a:r>
            <a:r>
              <a:rPr sz="1600" dirty="0">
                <a:solidFill>
                  <a:srgbClr val="808080"/>
                </a:solidFill>
                <a:latin typeface="Arial"/>
                <a:cs typeface="Arial"/>
              </a:rPr>
              <a:t>generated</a:t>
            </a:r>
            <a:r>
              <a:rPr sz="1600" spc="-50" dirty="0">
                <a:solidFill>
                  <a:srgbClr val="808080"/>
                </a:solidFill>
                <a:latin typeface="Arial"/>
                <a:cs typeface="Arial"/>
              </a:rPr>
              <a:t> </a:t>
            </a:r>
            <a:r>
              <a:rPr sz="1600" dirty="0">
                <a:solidFill>
                  <a:srgbClr val="808080"/>
                </a:solidFill>
                <a:latin typeface="Arial"/>
                <a:cs typeface="Arial"/>
              </a:rPr>
              <a:t>for</a:t>
            </a:r>
            <a:r>
              <a:rPr sz="1600" spc="-40" dirty="0">
                <a:solidFill>
                  <a:srgbClr val="808080"/>
                </a:solidFill>
                <a:latin typeface="Arial"/>
                <a:cs typeface="Arial"/>
              </a:rPr>
              <a:t> </a:t>
            </a:r>
            <a:r>
              <a:rPr sz="1600" dirty="0">
                <a:solidFill>
                  <a:srgbClr val="808080"/>
                </a:solidFill>
                <a:latin typeface="Arial"/>
                <a:cs typeface="Arial"/>
              </a:rPr>
              <a:t>each</a:t>
            </a:r>
            <a:r>
              <a:rPr sz="1600" spc="-60" dirty="0">
                <a:solidFill>
                  <a:srgbClr val="808080"/>
                </a:solidFill>
                <a:latin typeface="Arial"/>
                <a:cs typeface="Arial"/>
              </a:rPr>
              <a:t> </a:t>
            </a:r>
            <a:r>
              <a:rPr sz="1600" spc="-20" dirty="0">
                <a:solidFill>
                  <a:srgbClr val="808080"/>
                </a:solidFill>
                <a:latin typeface="Arial"/>
                <a:cs typeface="Arial"/>
              </a:rPr>
              <a:t>PICO </a:t>
            </a:r>
            <a:r>
              <a:rPr sz="1600" dirty="0">
                <a:solidFill>
                  <a:srgbClr val="808080"/>
                </a:solidFill>
                <a:latin typeface="Arial"/>
                <a:cs typeface="Arial"/>
              </a:rPr>
              <a:t>question</a:t>
            </a:r>
            <a:r>
              <a:rPr sz="1600" spc="-50" dirty="0">
                <a:solidFill>
                  <a:srgbClr val="808080"/>
                </a:solidFill>
                <a:latin typeface="Arial"/>
                <a:cs typeface="Arial"/>
              </a:rPr>
              <a:t> </a:t>
            </a:r>
            <a:r>
              <a:rPr sz="1600" dirty="0">
                <a:solidFill>
                  <a:srgbClr val="808080"/>
                </a:solidFill>
                <a:latin typeface="Arial"/>
                <a:cs typeface="Arial"/>
              </a:rPr>
              <a:t>via</a:t>
            </a:r>
            <a:r>
              <a:rPr sz="1600" spc="-55" dirty="0">
                <a:solidFill>
                  <a:srgbClr val="808080"/>
                </a:solidFill>
                <a:latin typeface="Arial"/>
                <a:cs typeface="Arial"/>
              </a:rPr>
              <a:t> </a:t>
            </a:r>
            <a:r>
              <a:rPr sz="1600" spc="-10" dirty="0">
                <a:solidFill>
                  <a:srgbClr val="808080"/>
                </a:solidFill>
                <a:latin typeface="Arial"/>
                <a:cs typeface="Arial"/>
              </a:rPr>
              <a:t>systematic </a:t>
            </a:r>
            <a:r>
              <a:rPr sz="1600" dirty="0">
                <a:solidFill>
                  <a:srgbClr val="808080"/>
                </a:solidFill>
                <a:latin typeface="Arial"/>
                <a:cs typeface="Arial"/>
              </a:rPr>
              <a:t>review</a:t>
            </a:r>
            <a:r>
              <a:rPr sz="1600" spc="-50" dirty="0">
                <a:solidFill>
                  <a:srgbClr val="808080"/>
                </a:solidFill>
                <a:latin typeface="Arial"/>
                <a:cs typeface="Arial"/>
              </a:rPr>
              <a:t> </a:t>
            </a:r>
            <a:r>
              <a:rPr sz="1600" dirty="0">
                <a:solidFill>
                  <a:srgbClr val="808080"/>
                </a:solidFill>
                <a:latin typeface="Arial"/>
                <a:cs typeface="Arial"/>
              </a:rPr>
              <a:t>of</a:t>
            </a:r>
            <a:r>
              <a:rPr sz="1600" spc="-30" dirty="0">
                <a:solidFill>
                  <a:srgbClr val="808080"/>
                </a:solidFill>
                <a:latin typeface="Arial"/>
                <a:cs typeface="Arial"/>
              </a:rPr>
              <a:t> </a:t>
            </a:r>
            <a:r>
              <a:rPr sz="1600" dirty="0">
                <a:solidFill>
                  <a:srgbClr val="808080"/>
                </a:solidFill>
                <a:latin typeface="Arial"/>
                <a:cs typeface="Arial"/>
              </a:rPr>
              <a:t>health</a:t>
            </a:r>
            <a:r>
              <a:rPr sz="1600" spc="-40" dirty="0">
                <a:solidFill>
                  <a:srgbClr val="808080"/>
                </a:solidFill>
                <a:latin typeface="Arial"/>
                <a:cs typeface="Arial"/>
              </a:rPr>
              <a:t> </a:t>
            </a:r>
            <a:r>
              <a:rPr sz="1600" spc="-10" dirty="0">
                <a:solidFill>
                  <a:srgbClr val="808080"/>
                </a:solidFill>
                <a:latin typeface="Arial"/>
                <a:cs typeface="Arial"/>
              </a:rPr>
              <a:t>effects plus:</a:t>
            </a:r>
            <a:endParaRPr sz="1600" dirty="0">
              <a:latin typeface="Arial"/>
              <a:cs typeface="Arial"/>
            </a:endParaRPr>
          </a:p>
          <a:p>
            <a:pPr marL="200025" indent="-109855">
              <a:lnSpc>
                <a:spcPct val="100000"/>
              </a:lnSpc>
              <a:buChar char="•"/>
              <a:tabLst>
                <a:tab pos="200660" algn="l"/>
              </a:tabLst>
            </a:pPr>
            <a:r>
              <a:rPr sz="1600" dirty="0">
                <a:solidFill>
                  <a:srgbClr val="808080"/>
                </a:solidFill>
                <a:latin typeface="Arial"/>
                <a:cs typeface="Arial"/>
              </a:rPr>
              <a:t>Resource</a:t>
            </a:r>
            <a:r>
              <a:rPr sz="1600" spc="-80" dirty="0">
                <a:solidFill>
                  <a:srgbClr val="808080"/>
                </a:solidFill>
                <a:latin typeface="Arial"/>
                <a:cs typeface="Arial"/>
              </a:rPr>
              <a:t> </a:t>
            </a:r>
            <a:r>
              <a:rPr sz="1600" spc="-25" dirty="0">
                <a:solidFill>
                  <a:srgbClr val="808080"/>
                </a:solidFill>
                <a:latin typeface="Arial"/>
                <a:cs typeface="Arial"/>
              </a:rPr>
              <a:t>use</a:t>
            </a:r>
            <a:endParaRPr sz="1600" dirty="0">
              <a:latin typeface="Arial"/>
              <a:cs typeface="Arial"/>
            </a:endParaRPr>
          </a:p>
          <a:p>
            <a:pPr marL="200025" indent="-109855">
              <a:lnSpc>
                <a:spcPct val="100000"/>
              </a:lnSpc>
              <a:buChar char="•"/>
              <a:tabLst>
                <a:tab pos="200660" algn="l"/>
              </a:tabLst>
            </a:pPr>
            <a:r>
              <a:rPr sz="1600" spc="-10" dirty="0">
                <a:solidFill>
                  <a:srgbClr val="808080"/>
                </a:solidFill>
                <a:latin typeface="Arial"/>
                <a:cs typeface="Arial"/>
              </a:rPr>
              <a:t>Feasibility</a:t>
            </a:r>
            <a:endParaRPr sz="1600" dirty="0">
              <a:latin typeface="Arial"/>
              <a:cs typeface="Arial"/>
            </a:endParaRPr>
          </a:p>
          <a:p>
            <a:pPr marL="200025" indent="-109855">
              <a:lnSpc>
                <a:spcPct val="100000"/>
              </a:lnSpc>
              <a:buChar char="•"/>
              <a:tabLst>
                <a:tab pos="200660" algn="l"/>
              </a:tabLst>
            </a:pPr>
            <a:r>
              <a:rPr sz="1600" spc="-10" dirty="0">
                <a:solidFill>
                  <a:srgbClr val="808080"/>
                </a:solidFill>
                <a:latin typeface="Arial"/>
                <a:cs typeface="Arial"/>
              </a:rPr>
              <a:t>Acceptability</a:t>
            </a:r>
            <a:endParaRPr sz="1600" dirty="0">
              <a:latin typeface="Arial"/>
              <a:cs typeface="Arial"/>
            </a:endParaRPr>
          </a:p>
          <a:p>
            <a:pPr marL="200025" indent="-109855">
              <a:lnSpc>
                <a:spcPct val="100000"/>
              </a:lnSpc>
              <a:buChar char="•"/>
              <a:tabLst>
                <a:tab pos="200660" algn="l"/>
              </a:tabLst>
            </a:pPr>
            <a:r>
              <a:rPr sz="1600" spc="-10" dirty="0">
                <a:solidFill>
                  <a:srgbClr val="808080"/>
                </a:solidFill>
                <a:latin typeface="Arial"/>
                <a:cs typeface="Arial"/>
              </a:rPr>
              <a:t>Equity</a:t>
            </a:r>
            <a:endParaRPr sz="1600" dirty="0">
              <a:latin typeface="Arial"/>
              <a:cs typeface="Arial"/>
            </a:endParaRPr>
          </a:p>
          <a:p>
            <a:pPr marL="200025" marR="582295" indent="-109855">
              <a:lnSpc>
                <a:spcPct val="100000"/>
              </a:lnSpc>
              <a:buChar char="•"/>
              <a:tabLst>
                <a:tab pos="200660" algn="l"/>
              </a:tabLst>
            </a:pPr>
            <a:r>
              <a:rPr sz="1600" dirty="0">
                <a:solidFill>
                  <a:srgbClr val="808080"/>
                </a:solidFill>
                <a:latin typeface="Arial"/>
                <a:cs typeface="Arial"/>
              </a:rPr>
              <a:t>Patient</a:t>
            </a:r>
            <a:r>
              <a:rPr sz="1600" spc="-65" dirty="0">
                <a:solidFill>
                  <a:srgbClr val="808080"/>
                </a:solidFill>
                <a:latin typeface="Arial"/>
                <a:cs typeface="Arial"/>
              </a:rPr>
              <a:t> </a:t>
            </a:r>
            <a:r>
              <a:rPr sz="1600" dirty="0">
                <a:solidFill>
                  <a:srgbClr val="808080"/>
                </a:solidFill>
                <a:latin typeface="Arial"/>
                <a:cs typeface="Arial"/>
              </a:rPr>
              <a:t>values</a:t>
            </a:r>
            <a:r>
              <a:rPr sz="1600" spc="-70" dirty="0">
                <a:solidFill>
                  <a:srgbClr val="808080"/>
                </a:solidFill>
                <a:latin typeface="Arial"/>
                <a:cs typeface="Arial"/>
              </a:rPr>
              <a:t> </a:t>
            </a:r>
            <a:r>
              <a:rPr sz="1600" spc="-25" dirty="0">
                <a:solidFill>
                  <a:srgbClr val="808080"/>
                </a:solidFill>
                <a:latin typeface="Arial"/>
                <a:cs typeface="Arial"/>
              </a:rPr>
              <a:t>and </a:t>
            </a:r>
            <a:r>
              <a:rPr sz="1600" spc="-10" dirty="0">
                <a:solidFill>
                  <a:srgbClr val="808080"/>
                </a:solidFill>
                <a:latin typeface="Arial"/>
                <a:cs typeface="Arial"/>
              </a:rPr>
              <a:t>preferences</a:t>
            </a:r>
            <a:endParaRPr sz="1600" dirty="0">
              <a:latin typeface="Arial"/>
              <a:cs typeface="Arial"/>
            </a:endParaRPr>
          </a:p>
        </p:txBody>
      </p:sp>
      <p:sp>
        <p:nvSpPr>
          <p:cNvPr id="6" name="object 6"/>
          <p:cNvSpPr txBox="1"/>
          <p:nvPr/>
        </p:nvSpPr>
        <p:spPr>
          <a:xfrm>
            <a:off x="3499103" y="3876675"/>
            <a:ext cx="2459990" cy="2013585"/>
          </a:xfrm>
          <a:prstGeom prst="rect">
            <a:avLst/>
          </a:prstGeom>
          <a:solidFill>
            <a:srgbClr val="FED9B0"/>
          </a:solidFill>
        </p:spPr>
        <p:txBody>
          <a:bodyPr vert="horz" wrap="square" lIns="0" tIns="41275" rIns="0" bIns="0" rtlCol="0">
            <a:spAutoFit/>
          </a:bodyPr>
          <a:lstStyle/>
          <a:p>
            <a:pPr marL="90805">
              <a:lnSpc>
                <a:spcPct val="100000"/>
              </a:lnSpc>
              <a:spcBef>
                <a:spcPts val="325"/>
              </a:spcBef>
            </a:pPr>
            <a:r>
              <a:rPr sz="1200" b="1" dirty="0">
                <a:solidFill>
                  <a:srgbClr val="808080"/>
                </a:solidFill>
                <a:latin typeface="Arial"/>
                <a:cs typeface="Arial"/>
              </a:rPr>
              <a:t>Example:</a:t>
            </a:r>
            <a:r>
              <a:rPr sz="1200" b="1" spc="-40" dirty="0">
                <a:solidFill>
                  <a:srgbClr val="808080"/>
                </a:solidFill>
                <a:latin typeface="Arial"/>
                <a:cs typeface="Arial"/>
              </a:rPr>
              <a:t> </a:t>
            </a:r>
            <a:r>
              <a:rPr sz="1200" b="1" dirty="0">
                <a:solidFill>
                  <a:srgbClr val="808080"/>
                </a:solidFill>
                <a:latin typeface="Arial"/>
                <a:cs typeface="Arial"/>
              </a:rPr>
              <a:t>PICO</a:t>
            </a:r>
            <a:r>
              <a:rPr sz="1200" b="1" spc="-5" dirty="0">
                <a:solidFill>
                  <a:srgbClr val="808080"/>
                </a:solidFill>
                <a:latin typeface="Arial"/>
                <a:cs typeface="Arial"/>
              </a:rPr>
              <a:t> </a:t>
            </a:r>
            <a:r>
              <a:rPr sz="1200" b="1" spc="-10" dirty="0">
                <a:solidFill>
                  <a:srgbClr val="808080"/>
                </a:solidFill>
                <a:latin typeface="Arial"/>
                <a:cs typeface="Arial"/>
              </a:rPr>
              <a:t>question</a:t>
            </a:r>
            <a:endParaRPr sz="1200" dirty="0">
              <a:latin typeface="Arial"/>
              <a:cs typeface="Arial"/>
            </a:endParaRPr>
          </a:p>
          <a:p>
            <a:pPr marL="90805" marR="172085">
              <a:lnSpc>
                <a:spcPct val="100000"/>
              </a:lnSpc>
            </a:pPr>
            <a:r>
              <a:rPr sz="1200" i="1" dirty="0">
                <a:solidFill>
                  <a:srgbClr val="808080"/>
                </a:solidFill>
                <a:latin typeface="Arial"/>
                <a:cs typeface="Arial"/>
              </a:rPr>
              <a:t>“In</a:t>
            </a:r>
            <a:r>
              <a:rPr sz="1200" i="1" spc="10" dirty="0">
                <a:solidFill>
                  <a:srgbClr val="808080"/>
                </a:solidFill>
                <a:latin typeface="Arial"/>
                <a:cs typeface="Arial"/>
              </a:rPr>
              <a:t> </a:t>
            </a:r>
            <a:r>
              <a:rPr sz="1200" i="1" dirty="0">
                <a:solidFill>
                  <a:srgbClr val="808080"/>
                </a:solidFill>
                <a:latin typeface="Arial"/>
                <a:cs typeface="Arial"/>
              </a:rPr>
              <a:t>patients</a:t>
            </a:r>
            <a:r>
              <a:rPr sz="1200" i="1" spc="-25" dirty="0">
                <a:solidFill>
                  <a:srgbClr val="808080"/>
                </a:solidFill>
                <a:latin typeface="Arial"/>
                <a:cs typeface="Arial"/>
              </a:rPr>
              <a:t> </a:t>
            </a:r>
            <a:r>
              <a:rPr sz="1200" i="1" dirty="0">
                <a:solidFill>
                  <a:srgbClr val="808080"/>
                </a:solidFill>
                <a:latin typeface="Arial"/>
                <a:cs typeface="Arial"/>
              </a:rPr>
              <a:t>with</a:t>
            </a:r>
            <a:r>
              <a:rPr sz="1200" i="1" spc="-15" dirty="0">
                <a:solidFill>
                  <a:srgbClr val="808080"/>
                </a:solidFill>
                <a:latin typeface="Arial"/>
                <a:cs typeface="Arial"/>
              </a:rPr>
              <a:t> </a:t>
            </a:r>
            <a:r>
              <a:rPr sz="1200" i="1" spc="-10" dirty="0">
                <a:solidFill>
                  <a:srgbClr val="808080"/>
                </a:solidFill>
                <a:latin typeface="Arial"/>
                <a:cs typeface="Arial"/>
              </a:rPr>
              <a:t>COVID-</a:t>
            </a:r>
            <a:r>
              <a:rPr sz="1200" i="1" spc="-25" dirty="0">
                <a:solidFill>
                  <a:srgbClr val="808080"/>
                </a:solidFill>
                <a:latin typeface="Arial"/>
                <a:cs typeface="Arial"/>
              </a:rPr>
              <a:t>19 </a:t>
            </a:r>
            <a:r>
              <a:rPr sz="1200" i="1" dirty="0">
                <a:solidFill>
                  <a:srgbClr val="808080"/>
                </a:solidFill>
                <a:latin typeface="Arial"/>
                <a:cs typeface="Arial"/>
              </a:rPr>
              <a:t>related</a:t>
            </a:r>
            <a:r>
              <a:rPr sz="1200" i="1" spc="-40" dirty="0">
                <a:solidFill>
                  <a:srgbClr val="808080"/>
                </a:solidFill>
                <a:latin typeface="Arial"/>
                <a:cs typeface="Arial"/>
              </a:rPr>
              <a:t> </a:t>
            </a:r>
            <a:r>
              <a:rPr sz="1200" i="1" dirty="0">
                <a:solidFill>
                  <a:srgbClr val="808080"/>
                </a:solidFill>
                <a:latin typeface="Arial"/>
                <a:cs typeface="Arial"/>
              </a:rPr>
              <a:t>critical</a:t>
            </a:r>
            <a:r>
              <a:rPr sz="1200" i="1" spc="-10" dirty="0">
                <a:solidFill>
                  <a:srgbClr val="808080"/>
                </a:solidFill>
                <a:latin typeface="Arial"/>
                <a:cs typeface="Arial"/>
              </a:rPr>
              <a:t> </a:t>
            </a:r>
            <a:r>
              <a:rPr sz="1200" i="1" dirty="0">
                <a:solidFill>
                  <a:srgbClr val="808080"/>
                </a:solidFill>
                <a:latin typeface="Arial"/>
                <a:cs typeface="Arial"/>
              </a:rPr>
              <a:t>illness</a:t>
            </a:r>
            <a:r>
              <a:rPr sz="1200" i="1" spc="-30" dirty="0">
                <a:solidFill>
                  <a:srgbClr val="808080"/>
                </a:solidFill>
                <a:latin typeface="Arial"/>
                <a:cs typeface="Arial"/>
              </a:rPr>
              <a:t> </a:t>
            </a:r>
            <a:r>
              <a:rPr sz="1200" i="1" dirty="0">
                <a:solidFill>
                  <a:srgbClr val="808080"/>
                </a:solidFill>
                <a:latin typeface="Arial"/>
                <a:cs typeface="Arial"/>
              </a:rPr>
              <a:t>who</a:t>
            </a:r>
            <a:r>
              <a:rPr sz="1200" i="1" spc="-40" dirty="0">
                <a:solidFill>
                  <a:srgbClr val="808080"/>
                </a:solidFill>
                <a:latin typeface="Arial"/>
                <a:cs typeface="Arial"/>
              </a:rPr>
              <a:t> </a:t>
            </a:r>
            <a:r>
              <a:rPr sz="1200" i="1" dirty="0">
                <a:solidFill>
                  <a:srgbClr val="808080"/>
                </a:solidFill>
                <a:latin typeface="Arial"/>
                <a:cs typeface="Arial"/>
              </a:rPr>
              <a:t>do</a:t>
            </a:r>
            <a:r>
              <a:rPr sz="1200" i="1" spc="-10" dirty="0">
                <a:solidFill>
                  <a:srgbClr val="808080"/>
                </a:solidFill>
                <a:latin typeface="Arial"/>
                <a:cs typeface="Arial"/>
              </a:rPr>
              <a:t> </a:t>
            </a:r>
            <a:r>
              <a:rPr sz="1200" i="1" spc="-25" dirty="0">
                <a:solidFill>
                  <a:srgbClr val="808080"/>
                </a:solidFill>
                <a:latin typeface="Arial"/>
                <a:cs typeface="Arial"/>
              </a:rPr>
              <a:t>not </a:t>
            </a:r>
            <a:r>
              <a:rPr sz="1200" i="1" dirty="0">
                <a:solidFill>
                  <a:srgbClr val="808080"/>
                </a:solidFill>
                <a:latin typeface="Arial"/>
                <a:cs typeface="Arial"/>
              </a:rPr>
              <a:t>have</a:t>
            </a:r>
            <a:r>
              <a:rPr sz="1200" i="1" spc="-30" dirty="0">
                <a:solidFill>
                  <a:srgbClr val="808080"/>
                </a:solidFill>
                <a:latin typeface="Arial"/>
                <a:cs typeface="Arial"/>
              </a:rPr>
              <a:t> </a:t>
            </a:r>
            <a:r>
              <a:rPr sz="1200" i="1" dirty="0">
                <a:solidFill>
                  <a:srgbClr val="808080"/>
                </a:solidFill>
                <a:latin typeface="Arial"/>
                <a:cs typeface="Arial"/>
              </a:rPr>
              <a:t>suspected</a:t>
            </a:r>
            <a:r>
              <a:rPr sz="1200" i="1" spc="-45" dirty="0">
                <a:solidFill>
                  <a:srgbClr val="808080"/>
                </a:solidFill>
                <a:latin typeface="Arial"/>
                <a:cs typeface="Arial"/>
              </a:rPr>
              <a:t> </a:t>
            </a:r>
            <a:r>
              <a:rPr sz="1200" i="1" dirty="0">
                <a:solidFill>
                  <a:srgbClr val="808080"/>
                </a:solidFill>
                <a:latin typeface="Arial"/>
                <a:cs typeface="Arial"/>
              </a:rPr>
              <a:t>or</a:t>
            </a:r>
            <a:r>
              <a:rPr sz="1200" i="1" spc="-10" dirty="0">
                <a:solidFill>
                  <a:srgbClr val="808080"/>
                </a:solidFill>
                <a:latin typeface="Arial"/>
                <a:cs typeface="Arial"/>
              </a:rPr>
              <a:t> confirmed </a:t>
            </a:r>
            <a:r>
              <a:rPr sz="1200" i="1" dirty="0">
                <a:solidFill>
                  <a:srgbClr val="808080"/>
                </a:solidFill>
                <a:latin typeface="Arial"/>
                <a:cs typeface="Arial"/>
              </a:rPr>
              <a:t>VTE,</a:t>
            </a:r>
            <a:r>
              <a:rPr sz="1200" i="1" spc="-15" dirty="0">
                <a:solidFill>
                  <a:srgbClr val="808080"/>
                </a:solidFill>
                <a:latin typeface="Arial"/>
                <a:cs typeface="Arial"/>
              </a:rPr>
              <a:t> </a:t>
            </a:r>
            <a:r>
              <a:rPr sz="1200" i="1" dirty="0">
                <a:solidFill>
                  <a:srgbClr val="808080"/>
                </a:solidFill>
                <a:latin typeface="Arial"/>
                <a:cs typeface="Arial"/>
              </a:rPr>
              <a:t>should</a:t>
            </a:r>
            <a:r>
              <a:rPr sz="1200" i="1" spc="-45" dirty="0">
                <a:solidFill>
                  <a:srgbClr val="808080"/>
                </a:solidFill>
                <a:latin typeface="Arial"/>
                <a:cs typeface="Arial"/>
              </a:rPr>
              <a:t> </a:t>
            </a:r>
            <a:r>
              <a:rPr sz="1200" i="1" dirty="0">
                <a:solidFill>
                  <a:srgbClr val="808080"/>
                </a:solidFill>
                <a:latin typeface="Arial"/>
                <a:cs typeface="Arial"/>
              </a:rPr>
              <a:t>intermediate-</a:t>
            </a:r>
            <a:r>
              <a:rPr sz="1200" i="1" spc="-50" dirty="0">
                <a:solidFill>
                  <a:srgbClr val="808080"/>
                </a:solidFill>
                <a:latin typeface="Arial"/>
                <a:cs typeface="Arial"/>
              </a:rPr>
              <a:t> </a:t>
            </a:r>
            <a:r>
              <a:rPr sz="1200" i="1" spc="-25" dirty="0">
                <a:solidFill>
                  <a:srgbClr val="808080"/>
                </a:solidFill>
                <a:latin typeface="Arial"/>
                <a:cs typeface="Arial"/>
              </a:rPr>
              <a:t>or </a:t>
            </a:r>
            <a:r>
              <a:rPr sz="1200" i="1" dirty="0">
                <a:solidFill>
                  <a:srgbClr val="808080"/>
                </a:solidFill>
                <a:latin typeface="Arial"/>
                <a:cs typeface="Arial"/>
              </a:rPr>
              <a:t>therapeutic</a:t>
            </a:r>
            <a:r>
              <a:rPr sz="1200" i="1" spc="-55" dirty="0">
                <a:solidFill>
                  <a:srgbClr val="808080"/>
                </a:solidFill>
                <a:latin typeface="Arial"/>
                <a:cs typeface="Arial"/>
              </a:rPr>
              <a:t> </a:t>
            </a:r>
            <a:r>
              <a:rPr sz="1200" i="1" spc="-10" dirty="0">
                <a:solidFill>
                  <a:srgbClr val="808080"/>
                </a:solidFill>
                <a:latin typeface="Arial"/>
                <a:cs typeface="Arial"/>
              </a:rPr>
              <a:t>intensity anticoagulation</a:t>
            </a:r>
            <a:r>
              <a:rPr sz="1200" i="1" spc="60" dirty="0">
                <a:solidFill>
                  <a:srgbClr val="808080"/>
                </a:solidFill>
                <a:latin typeface="Arial"/>
                <a:cs typeface="Arial"/>
              </a:rPr>
              <a:t> </a:t>
            </a:r>
            <a:r>
              <a:rPr sz="1200" i="1" spc="-10" dirty="0">
                <a:solidFill>
                  <a:srgbClr val="808080"/>
                </a:solidFill>
                <a:latin typeface="Arial"/>
                <a:cs typeface="Arial"/>
              </a:rPr>
              <a:t>versus prophylactic-intensity anticoagulation</a:t>
            </a:r>
            <a:r>
              <a:rPr sz="1200" i="1" spc="-15" dirty="0">
                <a:solidFill>
                  <a:srgbClr val="808080"/>
                </a:solidFill>
                <a:latin typeface="Arial"/>
                <a:cs typeface="Arial"/>
              </a:rPr>
              <a:t> </a:t>
            </a:r>
            <a:r>
              <a:rPr sz="1200" i="1" dirty="0">
                <a:solidFill>
                  <a:srgbClr val="808080"/>
                </a:solidFill>
                <a:latin typeface="Arial"/>
                <a:cs typeface="Arial"/>
              </a:rPr>
              <a:t>be</a:t>
            </a:r>
            <a:r>
              <a:rPr sz="1200" i="1" spc="15" dirty="0">
                <a:solidFill>
                  <a:srgbClr val="808080"/>
                </a:solidFill>
                <a:latin typeface="Arial"/>
                <a:cs typeface="Arial"/>
              </a:rPr>
              <a:t> </a:t>
            </a:r>
            <a:r>
              <a:rPr sz="1200" i="1" dirty="0">
                <a:solidFill>
                  <a:srgbClr val="808080"/>
                </a:solidFill>
                <a:latin typeface="Arial"/>
                <a:cs typeface="Arial"/>
              </a:rPr>
              <a:t>used</a:t>
            </a:r>
            <a:r>
              <a:rPr sz="1200" i="1" spc="15" dirty="0">
                <a:solidFill>
                  <a:srgbClr val="808080"/>
                </a:solidFill>
                <a:latin typeface="Arial"/>
                <a:cs typeface="Arial"/>
              </a:rPr>
              <a:t> </a:t>
            </a:r>
            <a:r>
              <a:rPr sz="1200" i="1" spc="-25" dirty="0">
                <a:solidFill>
                  <a:srgbClr val="808080"/>
                </a:solidFill>
                <a:latin typeface="Arial"/>
                <a:cs typeface="Arial"/>
              </a:rPr>
              <a:t>for </a:t>
            </a:r>
            <a:r>
              <a:rPr sz="1200" i="1" spc="-10" dirty="0">
                <a:solidFill>
                  <a:srgbClr val="808080"/>
                </a:solidFill>
                <a:latin typeface="Arial"/>
                <a:cs typeface="Arial"/>
              </a:rPr>
              <a:t>thromboprophylaxis?”</a:t>
            </a:r>
            <a:endParaRPr sz="1200" dirty="0">
              <a:latin typeface="Arial"/>
              <a:cs typeface="Arial"/>
            </a:endParaRPr>
          </a:p>
        </p:txBody>
      </p:sp>
      <p:sp>
        <p:nvSpPr>
          <p:cNvPr id="7" name="object 7"/>
          <p:cNvSpPr txBox="1"/>
          <p:nvPr/>
        </p:nvSpPr>
        <p:spPr>
          <a:xfrm>
            <a:off x="8714231" y="2232660"/>
            <a:ext cx="2459990" cy="3657600"/>
          </a:xfrm>
          <a:prstGeom prst="rect">
            <a:avLst/>
          </a:prstGeom>
          <a:solidFill>
            <a:srgbClr val="C8C3D5"/>
          </a:solidFill>
        </p:spPr>
        <p:txBody>
          <a:bodyPr vert="horz" wrap="square" lIns="0" tIns="40005" rIns="0" bIns="0" rtlCol="0">
            <a:spAutoFit/>
          </a:bodyPr>
          <a:lstStyle/>
          <a:p>
            <a:pPr marL="92075" marR="424180">
              <a:lnSpc>
                <a:spcPct val="101400"/>
              </a:lnSpc>
              <a:spcBef>
                <a:spcPts val="315"/>
              </a:spcBef>
            </a:pPr>
            <a:r>
              <a:rPr sz="1450" b="1" spc="-10" dirty="0">
                <a:solidFill>
                  <a:srgbClr val="E53E31"/>
                </a:solidFill>
                <a:latin typeface="Arial"/>
                <a:cs typeface="Arial"/>
              </a:rPr>
              <a:t>MAKING RECOMMENDATIONS</a:t>
            </a:r>
            <a:endParaRPr sz="1450" dirty="0">
              <a:latin typeface="Arial"/>
              <a:cs typeface="Arial"/>
            </a:endParaRPr>
          </a:p>
          <a:p>
            <a:pPr marL="198755" marR="243840" indent="-106680">
              <a:lnSpc>
                <a:spcPct val="100000"/>
              </a:lnSpc>
              <a:spcBef>
                <a:spcPts val="10"/>
              </a:spcBef>
              <a:buFont typeface="Arial"/>
              <a:buChar char="•"/>
              <a:tabLst>
                <a:tab pos="198755" algn="l"/>
              </a:tabLst>
            </a:pPr>
            <a:r>
              <a:rPr sz="1600" b="1" spc="-10" dirty="0">
                <a:solidFill>
                  <a:srgbClr val="808080"/>
                </a:solidFill>
                <a:latin typeface="Arial"/>
                <a:cs typeface="Arial"/>
              </a:rPr>
              <a:t>Recommendations </a:t>
            </a:r>
            <a:r>
              <a:rPr sz="1600" b="1" dirty="0">
                <a:solidFill>
                  <a:srgbClr val="808080"/>
                </a:solidFill>
                <a:latin typeface="Arial"/>
                <a:cs typeface="Arial"/>
              </a:rPr>
              <a:t>made</a:t>
            </a:r>
            <a:r>
              <a:rPr sz="1600" b="1" spc="-30" dirty="0">
                <a:solidFill>
                  <a:srgbClr val="808080"/>
                </a:solidFill>
                <a:latin typeface="Arial"/>
                <a:cs typeface="Arial"/>
              </a:rPr>
              <a:t> </a:t>
            </a:r>
            <a:r>
              <a:rPr sz="1600" dirty="0">
                <a:solidFill>
                  <a:srgbClr val="808080"/>
                </a:solidFill>
                <a:latin typeface="Arial"/>
                <a:cs typeface="Arial"/>
              </a:rPr>
              <a:t>by</a:t>
            </a:r>
            <a:r>
              <a:rPr sz="1600" spc="-20" dirty="0">
                <a:solidFill>
                  <a:srgbClr val="808080"/>
                </a:solidFill>
                <a:latin typeface="Arial"/>
                <a:cs typeface="Arial"/>
              </a:rPr>
              <a:t> </a:t>
            </a:r>
            <a:r>
              <a:rPr sz="1600" spc="-10" dirty="0">
                <a:solidFill>
                  <a:srgbClr val="808080"/>
                </a:solidFill>
                <a:latin typeface="Arial"/>
                <a:cs typeface="Arial"/>
              </a:rPr>
              <a:t>guideline </a:t>
            </a:r>
            <a:r>
              <a:rPr sz="1600" dirty="0">
                <a:solidFill>
                  <a:srgbClr val="808080"/>
                </a:solidFill>
                <a:latin typeface="Arial"/>
                <a:cs typeface="Arial"/>
              </a:rPr>
              <a:t>panel</a:t>
            </a:r>
            <a:r>
              <a:rPr sz="1600" spc="-85" dirty="0">
                <a:solidFill>
                  <a:srgbClr val="808080"/>
                </a:solidFill>
                <a:latin typeface="Arial"/>
                <a:cs typeface="Arial"/>
              </a:rPr>
              <a:t> </a:t>
            </a:r>
            <a:r>
              <a:rPr sz="1600" dirty="0">
                <a:solidFill>
                  <a:srgbClr val="808080"/>
                </a:solidFill>
                <a:latin typeface="Arial"/>
                <a:cs typeface="Arial"/>
              </a:rPr>
              <a:t>members</a:t>
            </a:r>
            <a:r>
              <a:rPr sz="1600" spc="-50" dirty="0">
                <a:solidFill>
                  <a:srgbClr val="808080"/>
                </a:solidFill>
                <a:latin typeface="Arial"/>
                <a:cs typeface="Arial"/>
              </a:rPr>
              <a:t> </a:t>
            </a:r>
            <a:r>
              <a:rPr sz="1600" spc="-10" dirty="0">
                <a:solidFill>
                  <a:srgbClr val="808080"/>
                </a:solidFill>
                <a:latin typeface="Arial"/>
                <a:cs typeface="Arial"/>
              </a:rPr>
              <a:t>based </a:t>
            </a:r>
            <a:r>
              <a:rPr sz="1600" dirty="0">
                <a:solidFill>
                  <a:srgbClr val="808080"/>
                </a:solidFill>
                <a:latin typeface="Arial"/>
                <a:cs typeface="Arial"/>
              </a:rPr>
              <a:t>on</a:t>
            </a:r>
            <a:r>
              <a:rPr sz="1600" spc="-45" dirty="0">
                <a:solidFill>
                  <a:srgbClr val="808080"/>
                </a:solidFill>
                <a:latin typeface="Arial"/>
                <a:cs typeface="Arial"/>
              </a:rPr>
              <a:t> </a:t>
            </a:r>
            <a:r>
              <a:rPr sz="1600" dirty="0">
                <a:solidFill>
                  <a:srgbClr val="808080"/>
                </a:solidFill>
                <a:latin typeface="Arial"/>
                <a:cs typeface="Arial"/>
              </a:rPr>
              <a:t>evidence</a:t>
            </a:r>
            <a:r>
              <a:rPr sz="1600" spc="-50" dirty="0">
                <a:solidFill>
                  <a:srgbClr val="808080"/>
                </a:solidFill>
                <a:latin typeface="Arial"/>
                <a:cs typeface="Arial"/>
              </a:rPr>
              <a:t> </a:t>
            </a:r>
            <a:r>
              <a:rPr sz="1600" dirty="0">
                <a:solidFill>
                  <a:srgbClr val="808080"/>
                </a:solidFill>
                <a:latin typeface="Arial"/>
                <a:cs typeface="Arial"/>
              </a:rPr>
              <a:t>for</a:t>
            </a:r>
            <a:r>
              <a:rPr sz="1600" spc="-20" dirty="0">
                <a:solidFill>
                  <a:srgbClr val="808080"/>
                </a:solidFill>
                <a:latin typeface="Arial"/>
                <a:cs typeface="Arial"/>
              </a:rPr>
              <a:t> </a:t>
            </a:r>
            <a:r>
              <a:rPr sz="1600" spc="-25" dirty="0">
                <a:solidFill>
                  <a:srgbClr val="808080"/>
                </a:solidFill>
                <a:latin typeface="Arial"/>
                <a:cs typeface="Arial"/>
              </a:rPr>
              <a:t>all </a:t>
            </a:r>
            <a:r>
              <a:rPr sz="1600" spc="-10" dirty="0">
                <a:solidFill>
                  <a:srgbClr val="808080"/>
                </a:solidFill>
                <a:latin typeface="Arial"/>
                <a:cs typeface="Arial"/>
              </a:rPr>
              <a:t>factors.</a:t>
            </a:r>
            <a:endParaRPr sz="1600" dirty="0">
              <a:latin typeface="Arial"/>
              <a:cs typeface="Arial"/>
            </a:endParaRPr>
          </a:p>
          <a:p>
            <a:pPr marL="198755" marR="288290" indent="-106680">
              <a:lnSpc>
                <a:spcPct val="100000"/>
              </a:lnSpc>
              <a:buChar char="•"/>
              <a:tabLst>
                <a:tab pos="198755" algn="l"/>
              </a:tabLst>
            </a:pPr>
            <a:r>
              <a:rPr sz="1600" dirty="0">
                <a:solidFill>
                  <a:srgbClr val="808080"/>
                </a:solidFill>
                <a:latin typeface="Arial"/>
                <a:cs typeface="Arial"/>
              </a:rPr>
              <a:t>The</a:t>
            </a:r>
            <a:r>
              <a:rPr sz="1600" spc="-10" dirty="0">
                <a:solidFill>
                  <a:srgbClr val="808080"/>
                </a:solidFill>
                <a:latin typeface="Arial"/>
                <a:cs typeface="Arial"/>
              </a:rPr>
              <a:t> guidelines</a:t>
            </a:r>
            <a:r>
              <a:rPr sz="1600" spc="-50" dirty="0">
                <a:solidFill>
                  <a:srgbClr val="808080"/>
                </a:solidFill>
                <a:latin typeface="Arial"/>
                <a:cs typeface="Arial"/>
              </a:rPr>
              <a:t> </a:t>
            </a:r>
            <a:r>
              <a:rPr sz="1600" dirty="0">
                <a:solidFill>
                  <a:srgbClr val="808080"/>
                </a:solidFill>
                <a:latin typeface="Arial"/>
                <a:cs typeface="Arial"/>
              </a:rPr>
              <a:t>will</a:t>
            </a:r>
            <a:r>
              <a:rPr sz="1600" spc="-30" dirty="0">
                <a:solidFill>
                  <a:srgbClr val="808080"/>
                </a:solidFill>
                <a:latin typeface="Arial"/>
                <a:cs typeface="Arial"/>
              </a:rPr>
              <a:t> </a:t>
            </a:r>
            <a:r>
              <a:rPr sz="1600" spc="-25" dirty="0">
                <a:solidFill>
                  <a:srgbClr val="808080"/>
                </a:solidFill>
                <a:latin typeface="Arial"/>
                <a:cs typeface="Arial"/>
              </a:rPr>
              <a:t>be </a:t>
            </a:r>
            <a:r>
              <a:rPr sz="1600" dirty="0">
                <a:solidFill>
                  <a:srgbClr val="808080"/>
                </a:solidFill>
                <a:latin typeface="Arial"/>
                <a:cs typeface="Arial"/>
              </a:rPr>
              <a:t>updated</a:t>
            </a:r>
            <a:r>
              <a:rPr sz="1600" spc="-40" dirty="0">
                <a:solidFill>
                  <a:srgbClr val="808080"/>
                </a:solidFill>
                <a:latin typeface="Arial"/>
                <a:cs typeface="Arial"/>
              </a:rPr>
              <a:t> </a:t>
            </a:r>
            <a:r>
              <a:rPr sz="1600" dirty="0">
                <a:solidFill>
                  <a:srgbClr val="808080"/>
                </a:solidFill>
                <a:latin typeface="Arial"/>
                <a:cs typeface="Arial"/>
              </a:rPr>
              <a:t>using</a:t>
            </a:r>
            <a:r>
              <a:rPr sz="1600" spc="-60" dirty="0">
                <a:solidFill>
                  <a:srgbClr val="808080"/>
                </a:solidFill>
                <a:latin typeface="Arial"/>
                <a:cs typeface="Arial"/>
              </a:rPr>
              <a:t> </a:t>
            </a:r>
            <a:r>
              <a:rPr sz="1600" dirty="0">
                <a:solidFill>
                  <a:srgbClr val="808080"/>
                </a:solidFill>
                <a:latin typeface="Arial"/>
                <a:cs typeface="Arial"/>
              </a:rPr>
              <a:t>a</a:t>
            </a:r>
            <a:r>
              <a:rPr sz="1600" spc="-45" dirty="0">
                <a:solidFill>
                  <a:srgbClr val="808080"/>
                </a:solidFill>
                <a:latin typeface="Arial"/>
                <a:cs typeface="Arial"/>
              </a:rPr>
              <a:t> </a:t>
            </a:r>
            <a:r>
              <a:rPr sz="1600" spc="-10" dirty="0">
                <a:solidFill>
                  <a:srgbClr val="808080"/>
                </a:solidFill>
                <a:latin typeface="Arial"/>
                <a:cs typeface="Arial"/>
              </a:rPr>
              <a:t>living recommendation </a:t>
            </a:r>
            <a:r>
              <a:rPr sz="1600" dirty="0">
                <a:solidFill>
                  <a:srgbClr val="808080"/>
                </a:solidFill>
                <a:latin typeface="Arial"/>
                <a:cs typeface="Arial"/>
              </a:rPr>
              <a:t>approach</a:t>
            </a:r>
            <a:r>
              <a:rPr sz="1600" spc="-50" dirty="0">
                <a:solidFill>
                  <a:srgbClr val="808080"/>
                </a:solidFill>
                <a:latin typeface="Arial"/>
                <a:cs typeface="Arial"/>
              </a:rPr>
              <a:t> </a:t>
            </a:r>
            <a:r>
              <a:rPr sz="1600" dirty="0">
                <a:solidFill>
                  <a:srgbClr val="808080"/>
                </a:solidFill>
                <a:latin typeface="Arial"/>
                <a:cs typeface="Arial"/>
              </a:rPr>
              <a:t>as</a:t>
            </a:r>
            <a:r>
              <a:rPr sz="1600" spc="-50" dirty="0">
                <a:solidFill>
                  <a:srgbClr val="808080"/>
                </a:solidFill>
                <a:latin typeface="Arial"/>
                <a:cs typeface="Arial"/>
              </a:rPr>
              <a:t> </a:t>
            </a:r>
            <a:r>
              <a:rPr sz="1600" spc="-25" dirty="0">
                <a:solidFill>
                  <a:srgbClr val="808080"/>
                </a:solidFill>
                <a:latin typeface="Arial"/>
                <a:cs typeface="Arial"/>
              </a:rPr>
              <a:t>new </a:t>
            </a:r>
            <a:r>
              <a:rPr sz="1600" dirty="0">
                <a:solidFill>
                  <a:srgbClr val="808080"/>
                </a:solidFill>
                <a:latin typeface="Arial"/>
                <a:cs typeface="Arial"/>
              </a:rPr>
              <a:t>evidence</a:t>
            </a:r>
            <a:r>
              <a:rPr sz="1600" spc="-85" dirty="0">
                <a:solidFill>
                  <a:srgbClr val="808080"/>
                </a:solidFill>
                <a:latin typeface="Arial"/>
                <a:cs typeface="Arial"/>
              </a:rPr>
              <a:t> </a:t>
            </a:r>
            <a:r>
              <a:rPr sz="1600" spc="-10" dirty="0">
                <a:solidFill>
                  <a:srgbClr val="808080"/>
                </a:solidFill>
                <a:latin typeface="Arial"/>
                <a:cs typeface="Arial"/>
              </a:rPr>
              <a:t>becomes available.</a:t>
            </a:r>
            <a:endParaRPr sz="1600" dirty="0">
              <a:latin typeface="Arial"/>
              <a:cs typeface="Arial"/>
            </a:endParaRPr>
          </a:p>
        </p:txBody>
      </p:sp>
      <p:sp>
        <p:nvSpPr>
          <p:cNvPr id="9" name="TextBox 8">
            <a:extLst>
              <a:ext uri="{FF2B5EF4-FFF2-40B4-BE49-F238E27FC236}">
                <a16:creationId xmlns:a16="http://schemas.microsoft.com/office/drawing/2014/main" id="{DAA7615D-C756-1180-6E1D-EABB89DC140A}"/>
              </a:ext>
            </a:extLst>
          </p:cNvPr>
          <p:cNvSpPr txBox="1"/>
          <p:nvPr/>
        </p:nvSpPr>
        <p:spPr>
          <a:xfrm>
            <a:off x="967750" y="5942824"/>
            <a:ext cx="10331840" cy="584775"/>
          </a:xfrm>
          <a:prstGeom prst="rect">
            <a:avLst/>
          </a:prstGeom>
          <a:noFill/>
        </p:spPr>
        <p:txBody>
          <a:bodyPr wrap="square" lIns="91440" tIns="45720" rIns="91440" bIns="45720" anchor="t">
            <a:spAutoFit/>
          </a:bodyPr>
          <a:lstStyle/>
          <a:p>
            <a:r>
              <a:rPr lang="en-US" sz="1600" b="1" i="1" dirty="0">
                <a:solidFill>
                  <a:schemeClr val="tx1">
                    <a:lumMod val="50000"/>
                    <a:lumOff val="50000"/>
                  </a:schemeClr>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dirty="0">
              <a:solidFill>
                <a:schemeClr val="tx1">
                  <a:lumMod val="50000"/>
                  <a:lumOff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922635" cy="3747821"/>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5" dirty="0">
                <a:solidFill>
                  <a:srgbClr val="808080"/>
                </a:solidFill>
                <a:latin typeface="Calibri"/>
                <a:cs typeface="Calibri"/>
              </a:rPr>
              <a:t> </a:t>
            </a:r>
            <a:r>
              <a:rPr sz="2400" b="1" dirty="0">
                <a:solidFill>
                  <a:srgbClr val="808080"/>
                </a:solidFill>
                <a:latin typeface="Calibri"/>
                <a:cs typeface="Calibri"/>
              </a:rPr>
              <a:t>with</a:t>
            </a:r>
            <a:r>
              <a:rPr sz="2400" b="1" spc="-45"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critical</a:t>
            </a:r>
            <a:r>
              <a:rPr sz="2400" b="1" spc="-50"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rgbClr val="808080"/>
                </a:solidFill>
                <a:latin typeface="Calibri"/>
                <a:cs typeface="Calibri"/>
              </a:rPr>
              <a:t>Intermediate-</a:t>
            </a:r>
            <a:r>
              <a:rPr sz="2400" spc="-65" dirty="0">
                <a:solidFill>
                  <a:srgbClr val="808080"/>
                </a:solidFill>
                <a:latin typeface="Calibri"/>
                <a:cs typeface="Calibri"/>
              </a:rPr>
              <a:t> </a:t>
            </a:r>
            <a:r>
              <a:rPr sz="2400" dirty="0">
                <a:solidFill>
                  <a:srgbClr val="808080"/>
                </a:solidFill>
                <a:latin typeface="Calibri"/>
                <a:cs typeface="Calibri"/>
              </a:rPr>
              <a:t>or</a:t>
            </a:r>
            <a:r>
              <a:rPr sz="2400" spc="-30" dirty="0">
                <a:solidFill>
                  <a:srgbClr val="808080"/>
                </a:solidFill>
                <a:latin typeface="Calibri"/>
                <a:cs typeface="Calibri"/>
              </a:rPr>
              <a:t> </a:t>
            </a:r>
            <a:r>
              <a:rPr sz="2400" spc="-10" dirty="0">
                <a:solidFill>
                  <a:srgbClr val="808080"/>
                </a:solidFill>
                <a:latin typeface="Calibri"/>
                <a:cs typeface="Calibri"/>
              </a:rPr>
              <a:t>therapeutic-</a:t>
            </a:r>
            <a:r>
              <a:rPr sz="2400" dirty="0">
                <a:solidFill>
                  <a:srgbClr val="808080"/>
                </a:solidFill>
                <a:latin typeface="Calibri"/>
                <a:cs typeface="Calibri"/>
              </a:rPr>
              <a:t>intensity</a:t>
            </a:r>
            <a:r>
              <a:rPr sz="2400" spc="-55" dirty="0">
                <a:solidFill>
                  <a:srgbClr val="808080"/>
                </a:solidFill>
                <a:latin typeface="Calibri"/>
                <a:cs typeface="Calibri"/>
              </a:rPr>
              <a:t> </a:t>
            </a:r>
            <a:r>
              <a:rPr sz="2400" spc="-10" dirty="0">
                <a:solidFill>
                  <a:srgbClr val="808080"/>
                </a:solidFill>
                <a:latin typeface="Calibri"/>
                <a:cs typeface="Calibri"/>
              </a:rPr>
              <a:t>anticoagulation</a:t>
            </a:r>
            <a:endParaRPr lang="en-US" sz="2400" spc="-10" dirty="0">
              <a:solidFill>
                <a:srgbClr val="808080"/>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Graduated</a:t>
            </a:r>
            <a:r>
              <a:rPr lang="en-US" sz="2400" spc="-125" dirty="0">
                <a:solidFill>
                  <a:srgbClr val="808080"/>
                </a:solidFill>
                <a:latin typeface="Calibri"/>
                <a:cs typeface="Calibri"/>
              </a:rPr>
              <a:t> </a:t>
            </a:r>
            <a:r>
              <a:rPr lang="en-US" sz="2400" dirty="0">
                <a:solidFill>
                  <a:srgbClr val="808080"/>
                </a:solidFill>
                <a:latin typeface="Calibri"/>
                <a:cs typeface="Calibri"/>
              </a:rPr>
              <a:t>compression</a:t>
            </a:r>
            <a:r>
              <a:rPr lang="en-US" sz="2400" spc="-100" dirty="0">
                <a:solidFill>
                  <a:srgbClr val="808080"/>
                </a:solidFill>
                <a:latin typeface="Calibri"/>
                <a:cs typeface="Calibri"/>
              </a:rPr>
              <a:t> </a:t>
            </a:r>
            <a:r>
              <a:rPr lang="en-US" sz="2400" spc="-10" dirty="0">
                <a:solidFill>
                  <a:srgbClr val="808080"/>
                </a:solidFill>
                <a:latin typeface="Calibri"/>
                <a:cs typeface="Calibri"/>
              </a:rPr>
              <a:t>stockings</a:t>
            </a:r>
            <a:endParaRPr lang="en-US" sz="2400" dirty="0">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rgbClr val="808080"/>
                </a:solidFill>
                <a:latin typeface="Calibri"/>
                <a:cs typeface="Calibri"/>
              </a:rPr>
              <a:t>No</a:t>
            </a:r>
            <a:r>
              <a:rPr lang="en-US" sz="2400" spc="-60" dirty="0">
                <a:solidFill>
                  <a:srgbClr val="808080"/>
                </a:solidFill>
                <a:latin typeface="Calibri"/>
                <a:cs typeface="Calibri"/>
              </a:rPr>
              <a:t> </a:t>
            </a:r>
            <a:r>
              <a:rPr lang="en-US" sz="2400" dirty="0">
                <a:solidFill>
                  <a:srgbClr val="808080"/>
                </a:solidFill>
                <a:latin typeface="Calibri"/>
                <a:cs typeface="Calibri"/>
              </a:rPr>
              <a:t>prophylaxis</a:t>
            </a:r>
            <a:r>
              <a:rPr lang="en-US" sz="2400" spc="-55" dirty="0">
                <a:solidFill>
                  <a:srgbClr val="808080"/>
                </a:solidFill>
                <a:latin typeface="Calibri"/>
                <a:cs typeface="Calibri"/>
              </a:rPr>
              <a:t> </a:t>
            </a:r>
            <a:r>
              <a:rPr lang="en-US" sz="2400" dirty="0">
                <a:solidFill>
                  <a:srgbClr val="808080"/>
                </a:solidFill>
                <a:latin typeface="Calibri"/>
                <a:cs typeface="Calibri"/>
              </a:rPr>
              <a:t>because</a:t>
            </a:r>
            <a:r>
              <a:rPr lang="en-US" sz="2400" spc="-50" dirty="0">
                <a:solidFill>
                  <a:srgbClr val="808080"/>
                </a:solidFill>
                <a:latin typeface="Calibri"/>
                <a:cs typeface="Calibri"/>
              </a:rPr>
              <a:t> </a:t>
            </a:r>
            <a:r>
              <a:rPr lang="en-US" sz="2400" dirty="0">
                <a:solidFill>
                  <a:srgbClr val="808080"/>
                </a:solidFill>
                <a:latin typeface="Calibri"/>
                <a:cs typeface="Calibri"/>
              </a:rPr>
              <a:t>patient</a:t>
            </a:r>
            <a:r>
              <a:rPr lang="en-US" sz="2400" spc="-45" dirty="0">
                <a:solidFill>
                  <a:srgbClr val="808080"/>
                </a:solidFill>
                <a:latin typeface="Calibri"/>
                <a:cs typeface="Calibri"/>
              </a:rPr>
              <a:t> </a:t>
            </a:r>
            <a:r>
              <a:rPr lang="en-US" sz="2400" dirty="0">
                <a:solidFill>
                  <a:srgbClr val="808080"/>
                </a:solidFill>
                <a:latin typeface="Calibri"/>
                <a:cs typeface="Calibri"/>
              </a:rPr>
              <a:t>is</a:t>
            </a:r>
            <a:r>
              <a:rPr lang="en-US" sz="2400" spc="-50" dirty="0">
                <a:solidFill>
                  <a:srgbClr val="808080"/>
                </a:solidFill>
                <a:latin typeface="Calibri"/>
                <a:cs typeface="Calibri"/>
              </a:rPr>
              <a:t> </a:t>
            </a:r>
            <a:r>
              <a:rPr lang="en-US" sz="2400" dirty="0">
                <a:solidFill>
                  <a:srgbClr val="808080"/>
                </a:solidFill>
                <a:latin typeface="Calibri"/>
                <a:cs typeface="Calibri"/>
              </a:rPr>
              <a:t>at</a:t>
            </a:r>
            <a:r>
              <a:rPr lang="en-US" sz="2400" spc="-55" dirty="0">
                <a:solidFill>
                  <a:srgbClr val="808080"/>
                </a:solidFill>
                <a:latin typeface="Calibri"/>
                <a:cs typeface="Calibri"/>
              </a:rPr>
              <a:t> </a:t>
            </a:r>
            <a:r>
              <a:rPr lang="en-US" sz="2400" dirty="0">
                <a:solidFill>
                  <a:srgbClr val="808080"/>
                </a:solidFill>
                <a:latin typeface="Calibri"/>
                <a:cs typeface="Calibri"/>
              </a:rPr>
              <a:t>low</a:t>
            </a:r>
            <a:r>
              <a:rPr lang="en-US" sz="2400" spc="-45" dirty="0">
                <a:solidFill>
                  <a:srgbClr val="808080"/>
                </a:solidFill>
                <a:latin typeface="Calibri"/>
                <a:cs typeface="Calibri"/>
              </a:rPr>
              <a:t> </a:t>
            </a:r>
            <a:r>
              <a:rPr lang="en-US" sz="2400" dirty="0">
                <a:solidFill>
                  <a:srgbClr val="808080"/>
                </a:solidFill>
                <a:latin typeface="Calibri"/>
                <a:cs typeface="Calibri"/>
              </a:rPr>
              <a:t>thrombosis</a:t>
            </a:r>
            <a:r>
              <a:rPr lang="en-US" sz="2400" spc="-55" dirty="0">
                <a:solidFill>
                  <a:srgbClr val="808080"/>
                </a:solidFill>
                <a:latin typeface="Calibri"/>
                <a:cs typeface="Calibri"/>
              </a:rPr>
              <a:t> </a:t>
            </a:r>
            <a:r>
              <a:rPr lang="en-US" sz="2400" spc="-20" dirty="0">
                <a:solidFill>
                  <a:srgbClr val="808080"/>
                </a:solidFill>
                <a:latin typeface="Calibri"/>
                <a:cs typeface="Calibri"/>
              </a:rPr>
              <a:t>risk</a:t>
            </a:r>
            <a:endParaRPr lang="en-US" sz="2400" dirty="0">
              <a:latin typeface="Calibri"/>
              <a:cs typeface="Calibri"/>
            </a:endParaRPr>
          </a:p>
          <a:p>
            <a:pPr marL="12700">
              <a:lnSpc>
                <a:spcPct val="100000"/>
              </a:lnSpc>
              <a:spcBef>
                <a:spcPts val="5"/>
              </a:spcBef>
              <a:tabLst>
                <a:tab pos="527685" algn="l"/>
              </a:tabLst>
            </a:pPr>
            <a:endParaRPr lang="en-US" sz="2400" dirty="0">
              <a:solidFill>
                <a:schemeClr val="tx1">
                  <a:lumMod val="50000"/>
                  <a:lumOff val="50000"/>
                </a:schemeClr>
              </a:solidFill>
              <a:latin typeface="Calibri"/>
              <a:cs typeface="Calibri"/>
            </a:endParaRPr>
          </a:p>
        </p:txBody>
      </p:sp>
      <p:sp>
        <p:nvSpPr>
          <p:cNvPr id="5" name="Rectangle 4">
            <a:extLst>
              <a:ext uri="{FF2B5EF4-FFF2-40B4-BE49-F238E27FC236}">
                <a16:creationId xmlns:a16="http://schemas.microsoft.com/office/drawing/2014/main" id="{906A15E2-F70A-24E9-4839-507AC20998E0}"/>
              </a:ext>
            </a:extLst>
          </p:cNvPr>
          <p:cNvSpPr/>
          <p:nvPr/>
        </p:nvSpPr>
        <p:spPr>
          <a:xfrm>
            <a:off x="228600" y="3352800"/>
            <a:ext cx="8991600" cy="457200"/>
          </a:xfrm>
          <a:prstGeom prst="rect">
            <a:avLst/>
          </a:prstGeom>
          <a:noFill/>
          <a:ln>
            <a:solidFill>
              <a:srgbClr val="E53E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614660" cy="1049655"/>
          </a:xfrm>
          <a:prstGeom prst="rect">
            <a:avLst/>
          </a:prstGeom>
        </p:spPr>
        <p:txBody>
          <a:bodyPr vert="horz" wrap="square" lIns="0" tIns="53975" rIns="0" bIns="0" rtlCol="0">
            <a:spAutoFit/>
          </a:bodyPr>
          <a:lstStyle/>
          <a:p>
            <a:pPr marL="12700" marR="5080">
              <a:lnSpc>
                <a:spcPts val="2590"/>
              </a:lnSpc>
              <a:spcBef>
                <a:spcPts val="425"/>
              </a:spcBef>
            </a:pPr>
            <a:r>
              <a:rPr lang="en-US" sz="2400" dirty="0">
                <a:solidFill>
                  <a:srgbClr val="808080"/>
                </a:solidFill>
                <a:latin typeface="Calibri"/>
                <a:cs typeface="Calibri"/>
              </a:rPr>
              <a:t>Should DOACs, LMWH, UFH, Fondaparinux, </a:t>
            </a:r>
            <a:r>
              <a:rPr lang="en-US" sz="2400" dirty="0" err="1">
                <a:solidFill>
                  <a:srgbClr val="808080"/>
                </a:solidFill>
                <a:latin typeface="Calibri"/>
                <a:cs typeface="Calibri"/>
              </a:rPr>
              <a:t>Argatroban</a:t>
            </a:r>
            <a:r>
              <a:rPr lang="en-US" sz="2400" dirty="0">
                <a:solidFill>
                  <a:srgbClr val="808080"/>
                </a:solidFill>
                <a:latin typeface="Calibri"/>
                <a:cs typeface="Calibri"/>
              </a:rPr>
              <a:t>, or Bivalirudin at intermediate-intensity vs. Prophylactic intensity be used for Patients with COVID-19 related critical illness who do not have suspected or confirmed VTE?</a:t>
            </a:r>
          </a:p>
        </p:txBody>
      </p:sp>
      <p:graphicFrame>
        <p:nvGraphicFramePr>
          <p:cNvPr id="3" name="object 3"/>
          <p:cNvGraphicFramePr>
            <a:graphicFrameLocks noGrp="1"/>
          </p:cNvGraphicFramePr>
          <p:nvPr>
            <p:extLst>
              <p:ext uri="{D42A27DB-BD31-4B8C-83A1-F6EECF244321}">
                <p14:modId xmlns:p14="http://schemas.microsoft.com/office/powerpoint/2010/main" val="2951832087"/>
              </p:ext>
            </p:extLst>
          </p:nvPr>
        </p:nvGraphicFramePr>
        <p:xfrm>
          <a:off x="2647499" y="2926316"/>
          <a:ext cx="7099300" cy="2918460"/>
        </p:xfrm>
        <a:graphic>
          <a:graphicData uri="http://schemas.openxmlformats.org/drawingml/2006/table">
            <a:tbl>
              <a:tblPr firstRow="1" bandRow="1">
                <a:tableStyleId>{2D5ABB26-0587-4C30-8999-92F81FD0307C}</a:tableStyleId>
              </a:tblPr>
              <a:tblGrid>
                <a:gridCol w="1619885">
                  <a:extLst>
                    <a:ext uri="{9D8B030D-6E8A-4147-A177-3AD203B41FA5}">
                      <a16:colId xmlns:a16="http://schemas.microsoft.com/office/drawing/2014/main" val="20000"/>
                    </a:ext>
                  </a:extLst>
                </a:gridCol>
                <a:gridCol w="5479415">
                  <a:extLst>
                    <a:ext uri="{9D8B030D-6E8A-4147-A177-3AD203B41FA5}">
                      <a16:colId xmlns:a16="http://schemas.microsoft.com/office/drawing/2014/main" val="20001"/>
                    </a:ext>
                  </a:extLst>
                </a:gridCol>
              </a:tblGrid>
              <a:tr h="545465">
                <a:tc>
                  <a:txBody>
                    <a:bodyPr/>
                    <a:lstStyle/>
                    <a:p>
                      <a:pPr marL="91440">
                        <a:lnSpc>
                          <a:spcPct val="100000"/>
                        </a:lnSpc>
                        <a:spcBef>
                          <a:spcPts val="1275"/>
                        </a:spcBef>
                      </a:pPr>
                      <a:r>
                        <a:rPr sz="1400" b="1" spc="-10" dirty="0">
                          <a:solidFill>
                            <a:srgbClr val="FFFFFF"/>
                          </a:solidFill>
                          <a:latin typeface="Segoe UI"/>
                          <a:cs typeface="Segoe UI"/>
                        </a:rPr>
                        <a:t>POPULATION:</a:t>
                      </a:r>
                      <a:endParaRPr sz="1400">
                        <a:latin typeface="Segoe UI"/>
                        <a:cs typeface="Segoe UI"/>
                      </a:endParaRPr>
                    </a:p>
                  </a:txBody>
                  <a:tcPr marL="0" marR="0" marT="161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75285" indent="-635">
                        <a:lnSpc>
                          <a:spcPct val="100000"/>
                        </a:lnSpc>
                        <a:spcBef>
                          <a:spcPts val="434"/>
                        </a:spcBef>
                      </a:pPr>
                      <a:r>
                        <a:rPr lang="en-US" sz="1400" dirty="0">
                          <a:solidFill>
                            <a:srgbClr val="808080"/>
                          </a:solidFill>
                          <a:latin typeface="Segoe UI"/>
                          <a:cs typeface="Segoe UI"/>
                        </a:rPr>
                        <a:t>Patients with COVID-19 related </a:t>
                      </a:r>
                      <a:r>
                        <a:rPr lang="en-US" sz="1400" b="1" i="1" dirty="0">
                          <a:solidFill>
                            <a:srgbClr val="808080"/>
                          </a:solidFill>
                          <a:latin typeface="Segoe UI"/>
                          <a:cs typeface="Segoe UI"/>
                        </a:rPr>
                        <a:t>critical illness</a:t>
                      </a:r>
                      <a:r>
                        <a:rPr lang="en-US" sz="1400" dirty="0">
                          <a:solidFill>
                            <a:srgbClr val="808080"/>
                          </a:solidFill>
                          <a:latin typeface="Segoe UI"/>
                          <a:cs typeface="Segoe UI"/>
                        </a:rPr>
                        <a:t> who do not have suspected or confirmed VTE</a:t>
                      </a:r>
                      <a:endParaRPr sz="1400" dirty="0">
                        <a:latin typeface="Segoe UI"/>
                        <a:cs typeface="Segoe UI"/>
                      </a:endParaRPr>
                    </a:p>
                  </a:txBody>
                  <a:tcPr marL="0" marR="0" marT="552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546100">
                <a:tc>
                  <a:txBody>
                    <a:bodyPr/>
                    <a:lstStyle/>
                    <a:p>
                      <a:pPr marL="91440">
                        <a:lnSpc>
                          <a:spcPct val="100000"/>
                        </a:lnSpc>
                        <a:spcBef>
                          <a:spcPts val="1280"/>
                        </a:spcBef>
                      </a:pPr>
                      <a:r>
                        <a:rPr sz="1400" b="1" spc="-10" dirty="0">
                          <a:solidFill>
                            <a:srgbClr val="FFFFFF"/>
                          </a:solidFill>
                          <a:latin typeface="Segoe UI"/>
                          <a:cs typeface="Segoe UI"/>
                        </a:rPr>
                        <a:t>INTERVENTION:</a:t>
                      </a:r>
                      <a:endParaRPr sz="1400">
                        <a:latin typeface="Segoe UI"/>
                        <a:cs typeface="Segoe UI"/>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85445">
                        <a:lnSpc>
                          <a:spcPct val="100000"/>
                        </a:lnSpc>
                        <a:spcBef>
                          <a:spcPts val="440"/>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intermediate-intensity</a:t>
                      </a: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56235">
                <a:tc>
                  <a:txBody>
                    <a:bodyPr/>
                    <a:lstStyle/>
                    <a:p>
                      <a:pPr marL="91440">
                        <a:lnSpc>
                          <a:spcPct val="100000"/>
                        </a:lnSpc>
                        <a:spcBef>
                          <a:spcPts val="530"/>
                        </a:spcBef>
                      </a:pPr>
                      <a:r>
                        <a:rPr sz="1400" b="1" spc="-10" dirty="0">
                          <a:solidFill>
                            <a:srgbClr val="FFFFFF"/>
                          </a:solidFill>
                          <a:latin typeface="Segoe UI"/>
                          <a:cs typeface="Segoe UI"/>
                        </a:rPr>
                        <a:t>COMPARISON:</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0805">
                        <a:lnSpc>
                          <a:spcPct val="100000"/>
                        </a:lnSpc>
                        <a:spcBef>
                          <a:spcPts val="530"/>
                        </a:spcBef>
                      </a:pPr>
                      <a:r>
                        <a:rPr sz="1400" spc="-10" dirty="0">
                          <a:solidFill>
                            <a:srgbClr val="808080"/>
                          </a:solidFill>
                          <a:latin typeface="Segoe UI"/>
                          <a:cs typeface="Segoe UI"/>
                        </a:rPr>
                        <a:t>Prophylactic-intensity</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242695">
                <a:tc>
                  <a:txBody>
                    <a:bodyPr/>
                    <a:lstStyle/>
                    <a:p>
                      <a:pPr>
                        <a:lnSpc>
                          <a:spcPct val="100000"/>
                        </a:lnSpc>
                      </a:pPr>
                      <a:endParaRPr sz="1800">
                        <a:latin typeface="Times New Roman"/>
                        <a:cs typeface="Times New Roman"/>
                      </a:endParaRPr>
                    </a:p>
                    <a:p>
                      <a:pPr marL="91440" marR="496570">
                        <a:lnSpc>
                          <a:spcPct val="100000"/>
                        </a:lnSpc>
                        <a:spcBef>
                          <a:spcPts val="1110"/>
                        </a:spcBef>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118110">
                        <a:lnSpc>
                          <a:spcPct val="100000"/>
                        </a:lnSpc>
                        <a:spcBef>
                          <a:spcPts val="1500"/>
                        </a:spcBef>
                      </a:pPr>
                      <a:r>
                        <a:rPr lang="en-US" sz="1400" dirty="0">
                          <a:solidFill>
                            <a:srgbClr val="808080"/>
                          </a:solidFill>
                          <a:latin typeface="Segoe UI"/>
                          <a:cs typeface="Segoe UI"/>
                        </a:rPr>
                        <a:t>Mortality; Pulmonary embolism; Deep Venous Thrombosis of the upper leg (Proximal lower extremity DVT); Major bleeding; Multiple Organ Failure; Ischemic stroke (severe); Intracranial hemorrhage; Invasive mechanical ventilation; Limb amputation; ST-elevation myocardial infarction; Length of hospital admission; Length of ICU admission;</a:t>
                      </a:r>
                    </a:p>
                  </a:txBody>
                  <a:tcPr marL="0" marR="0" marT="190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53871419"/>
              </p:ext>
            </p:extLst>
          </p:nvPr>
        </p:nvGraphicFramePr>
        <p:xfrm>
          <a:off x="1187133" y="1981200"/>
          <a:ext cx="9817734" cy="4097983"/>
        </p:xfrm>
        <a:graphic>
          <a:graphicData uri="http://schemas.openxmlformats.org/drawingml/2006/table">
            <a:tbl>
              <a:tblPr firstRow="1" bandRow="1">
                <a:tableStyleId>{2D5ABB26-0587-4C30-8999-92F81FD0307C}</a:tableStyleId>
              </a:tblPr>
              <a:tblGrid>
                <a:gridCol w="2061210">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384934">
                  <a:extLst>
                    <a:ext uri="{9D8B030D-6E8A-4147-A177-3AD203B41FA5}">
                      <a16:colId xmlns:a16="http://schemas.microsoft.com/office/drawing/2014/main" val="20002"/>
                    </a:ext>
                  </a:extLst>
                </a:gridCol>
                <a:gridCol w="1349375">
                  <a:extLst>
                    <a:ext uri="{9D8B030D-6E8A-4147-A177-3AD203B41FA5}">
                      <a16:colId xmlns:a16="http://schemas.microsoft.com/office/drawing/2014/main" val="20003"/>
                    </a:ext>
                  </a:extLst>
                </a:gridCol>
                <a:gridCol w="1870075">
                  <a:extLst>
                    <a:ext uri="{9D8B030D-6E8A-4147-A177-3AD203B41FA5}">
                      <a16:colId xmlns:a16="http://schemas.microsoft.com/office/drawing/2014/main" val="20004"/>
                    </a:ext>
                  </a:extLst>
                </a:gridCol>
                <a:gridCol w="2039620">
                  <a:extLst>
                    <a:ext uri="{9D8B030D-6E8A-4147-A177-3AD203B41FA5}">
                      <a16:colId xmlns:a16="http://schemas.microsoft.com/office/drawing/2014/main" val="20005"/>
                    </a:ext>
                  </a:extLst>
                </a:gridCol>
              </a:tblGrid>
              <a:tr h="403434">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spcBef>
                          <a:spcPts val="30"/>
                        </a:spcBef>
                      </a:pPr>
                      <a:endParaRPr sz="1750">
                        <a:latin typeface="Times New Roman"/>
                        <a:cs typeface="Times New Roman"/>
                      </a:endParaRPr>
                    </a:p>
                    <a:p>
                      <a:pPr marL="130175" marR="122555" indent="-1270"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marL="376555" marR="122555" indent="-248920">
                        <a:lnSpc>
                          <a:spcPct val="100000"/>
                        </a:lnSpc>
                        <a:spcBef>
                          <a:spcPts val="9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4015" marR="156845"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gridSpan="2">
                  <a:txBody>
                    <a:bodyPr/>
                    <a:lstStyle/>
                    <a:p>
                      <a:pPr marL="1650364" marR="944244" indent="-701040">
                        <a:lnSpc>
                          <a:spcPct val="100000"/>
                        </a:lnSpc>
                        <a:spcBef>
                          <a:spcPts val="180"/>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803217">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Prophylactic 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DOACs, LMWH, UFH, Fondaparinux, </a:t>
                      </a:r>
                      <a:r>
                        <a:rPr lang="en-US" sz="1200" b="1" dirty="0" err="1">
                          <a:solidFill>
                            <a:schemeClr val="bg1"/>
                          </a:solidFill>
                          <a:effectLst/>
                        </a:rPr>
                        <a:t>Argatroban</a:t>
                      </a:r>
                      <a:r>
                        <a:rPr lang="en-US" sz="1200" b="1" dirty="0">
                          <a:solidFill>
                            <a:schemeClr val="bg1"/>
                          </a:solidFill>
                          <a:effectLst/>
                        </a:rPr>
                        <a:t>, or Bivalirudin at intermediate-intensity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extLst>
                  <a:ext uri="{0D108BD9-81ED-4DB2-BD59-A6C34878D82A}">
                    <a16:rowId xmlns:a16="http://schemas.microsoft.com/office/drawing/2014/main" val="10001"/>
                  </a:ext>
                </a:extLst>
              </a:tr>
              <a:tr h="603021">
                <a:tc>
                  <a:txBody>
                    <a:bodyPr/>
                    <a:lstStyle/>
                    <a:p>
                      <a:pPr marL="90805">
                        <a:lnSpc>
                          <a:spcPct val="100000"/>
                        </a:lnSpc>
                        <a:spcBef>
                          <a:spcPts val="0"/>
                        </a:spcBef>
                      </a:pPr>
                      <a:r>
                        <a:rPr sz="1200" b="1" spc="-10" dirty="0">
                          <a:solidFill>
                            <a:srgbClr val="808080"/>
                          </a:solidFill>
                          <a:latin typeface="Segoe UI"/>
                          <a:cs typeface="Segoe UI"/>
                        </a:rPr>
                        <a:t>MORTALITY</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51435" marB="0">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891</a:t>
                      </a:r>
                      <a:endParaRPr sz="1200" dirty="0">
                        <a:latin typeface="Segoe UI"/>
                        <a:cs typeface="Segoe UI"/>
                      </a:endParaRPr>
                    </a:p>
                    <a:p>
                      <a:pPr algn="ctr">
                        <a:lnSpc>
                          <a:spcPct val="100000"/>
                        </a:lnSpc>
                        <a:spcBef>
                          <a:spcPts val="0"/>
                        </a:spcBef>
                      </a:pPr>
                      <a:r>
                        <a:rPr sz="1200" dirty="0">
                          <a:solidFill>
                            <a:srgbClr val="808080"/>
                          </a:solidFill>
                          <a:latin typeface="Segoe UI"/>
                          <a:cs typeface="Segoe UI"/>
                        </a:rPr>
                        <a:t>(</a:t>
                      </a:r>
                      <a:r>
                        <a:rPr lang="en-US" sz="1200" dirty="0">
                          <a:solidFill>
                            <a:srgbClr val="808080"/>
                          </a:solidFill>
                          <a:latin typeface="Segoe UI"/>
                          <a:cs typeface="Segoe UI"/>
                        </a:rPr>
                        <a:t>3</a:t>
                      </a:r>
                      <a:r>
                        <a:rPr sz="1200" spc="-20" dirty="0">
                          <a:solidFill>
                            <a:srgbClr val="808080"/>
                          </a:solidFill>
                          <a:latin typeface="Segoe UI"/>
                          <a:cs typeface="Segoe UI"/>
                        </a:rPr>
                        <a:t> </a:t>
                      </a:r>
                      <a:r>
                        <a:rPr lang="en-US" sz="1200" spc="-10" dirty="0">
                          <a:solidFill>
                            <a:srgbClr val="808080"/>
                          </a:solidFill>
                          <a:latin typeface="Segoe UI"/>
                          <a:cs typeface="Segoe UI"/>
                        </a:rPr>
                        <a:t>RCTs</a:t>
                      </a:r>
                      <a:r>
                        <a:rPr sz="1200" spc="-10" dirty="0">
                          <a:solidFill>
                            <a:srgbClr val="808080"/>
                          </a:solidFill>
                          <a:latin typeface="Segoe UI"/>
                          <a:cs typeface="Segoe UI"/>
                        </a:rPr>
                        <a:t>)</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B w="12700">
                      <a:solidFill>
                        <a:srgbClr val="C0C0C0"/>
                      </a:solidFill>
                      <a:prstDash val="solid"/>
                    </a:lnB>
                    <a:solidFill>
                      <a:srgbClr val="F2F2F2"/>
                    </a:solidFill>
                  </a:tcPr>
                </a:tc>
                <a:tc>
                  <a:txBody>
                    <a:bodyPr/>
                    <a:lstStyle/>
                    <a:p>
                      <a:pPr marL="635" algn="ctr">
                        <a:lnSpc>
                          <a:spcPct val="100000"/>
                        </a:lnSpc>
                        <a:spcBef>
                          <a:spcPts val="0"/>
                        </a:spcBef>
                      </a:pPr>
                      <a:r>
                        <a:rPr sz="1200" dirty="0">
                          <a:solidFill>
                            <a:srgbClr val="808080"/>
                          </a:solidFill>
                          <a:latin typeface="Segoe UI"/>
                          <a:cs typeface="Segoe UI"/>
                        </a:rPr>
                        <a:t>OR</a:t>
                      </a:r>
                      <a:r>
                        <a:rPr sz="1200" spc="-20" dirty="0">
                          <a:solidFill>
                            <a:srgbClr val="808080"/>
                          </a:solidFill>
                          <a:latin typeface="Segoe UI"/>
                          <a:cs typeface="Segoe UI"/>
                        </a:rPr>
                        <a:t> 0.</a:t>
                      </a:r>
                      <a:r>
                        <a:rPr lang="en-US" sz="1200" spc="-20" dirty="0">
                          <a:solidFill>
                            <a:srgbClr val="808080"/>
                          </a:solidFill>
                          <a:latin typeface="Segoe UI"/>
                          <a:cs typeface="Segoe UI"/>
                        </a:rPr>
                        <a:t>92</a:t>
                      </a:r>
                      <a:endParaRPr sz="1200" dirty="0">
                        <a:latin typeface="Segoe UI"/>
                        <a:cs typeface="Segoe UI"/>
                      </a:endParaRPr>
                    </a:p>
                    <a:p>
                      <a:pPr marL="1270" algn="ctr">
                        <a:lnSpc>
                          <a:spcPct val="100000"/>
                        </a:lnSpc>
                        <a:spcBef>
                          <a:spcPts val="0"/>
                        </a:spcBef>
                      </a:pPr>
                      <a:r>
                        <a:rPr sz="1200" dirty="0">
                          <a:solidFill>
                            <a:srgbClr val="808080"/>
                          </a:solidFill>
                          <a:latin typeface="Segoe UI"/>
                          <a:cs typeface="Segoe UI"/>
                        </a:rPr>
                        <a:t>(</a:t>
                      </a:r>
                      <a:r>
                        <a:rPr lang="en-US" sz="1200" dirty="0">
                          <a:solidFill>
                            <a:srgbClr val="808080"/>
                          </a:solidFill>
                          <a:latin typeface="Segoe UI"/>
                          <a:cs typeface="Segoe UI"/>
                        </a:rPr>
                        <a:t>0.62 to 1.37</a:t>
                      </a:r>
                      <a:r>
                        <a:rPr sz="1200" spc="-10" dirty="0">
                          <a:solidFill>
                            <a:srgbClr val="808080"/>
                          </a:solidFill>
                          <a:latin typeface="Segoe UI"/>
                          <a:cs typeface="Segoe UI"/>
                        </a:rPr>
                        <a:t>)</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479425">
                        <a:lnSpc>
                          <a:spcPct val="100000"/>
                        </a:lnSpc>
                        <a:spcBef>
                          <a:spcPts val="0"/>
                        </a:spcBef>
                      </a:pPr>
                      <a:r>
                        <a:rPr sz="1200" dirty="0">
                          <a:solidFill>
                            <a:srgbClr val="808080"/>
                          </a:solidFill>
                          <a:latin typeface="Segoe UI"/>
                          <a:cs typeface="Segoe UI"/>
                        </a:rPr>
                        <a:t>2</a:t>
                      </a:r>
                      <a:r>
                        <a:rPr lang="en-US" sz="1200" dirty="0">
                          <a:solidFill>
                            <a:srgbClr val="808080"/>
                          </a:solidFill>
                          <a:latin typeface="Segoe UI"/>
                          <a:cs typeface="Segoe UI"/>
                        </a:rPr>
                        <a:t>78</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985" marB="0">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16 fewer per 1,000</a:t>
                      </a:r>
                    </a:p>
                    <a:p>
                      <a:pPr algn="ctr">
                        <a:lnSpc>
                          <a:spcPct val="100000"/>
                        </a:lnSpc>
                        <a:spcBef>
                          <a:spcPts val="0"/>
                        </a:spcBef>
                      </a:pPr>
                      <a:r>
                        <a:rPr lang="en-US" sz="1200" dirty="0">
                          <a:solidFill>
                            <a:srgbClr val="808080"/>
                          </a:solidFill>
                          <a:latin typeface="Segoe UI"/>
                          <a:cs typeface="Segoe UI"/>
                        </a:rPr>
                        <a:t>(from 85 fewer to 67 more)</a:t>
                      </a:r>
                      <a:endParaRPr sz="1200" dirty="0">
                        <a:latin typeface="Segoe UI"/>
                        <a:cs typeface="Segoe UI"/>
                      </a:endParaRPr>
                    </a:p>
                  </a:txBody>
                  <a:tcPr marL="0" marR="0" marT="127000" marB="0">
                    <a:lnB w="12700">
                      <a:solidFill>
                        <a:srgbClr val="C0C0C0"/>
                      </a:solidFill>
                      <a:prstDash val="solid"/>
                    </a:lnB>
                    <a:solidFill>
                      <a:srgbClr val="F2F2F2"/>
                    </a:solidFill>
                  </a:tcPr>
                </a:tc>
                <a:extLst>
                  <a:ext uri="{0D108BD9-81ED-4DB2-BD59-A6C34878D82A}">
                    <a16:rowId xmlns:a16="http://schemas.microsoft.com/office/drawing/2014/main" val="10002"/>
                  </a:ext>
                </a:extLst>
              </a:tr>
              <a:tr h="603021">
                <a:tc>
                  <a:txBody>
                    <a:bodyPr/>
                    <a:lstStyle/>
                    <a:p>
                      <a:pPr marL="90805">
                        <a:lnSpc>
                          <a:spcPct val="100000"/>
                        </a:lnSpc>
                        <a:spcBef>
                          <a:spcPts val="0"/>
                        </a:spcBef>
                      </a:pPr>
                      <a:r>
                        <a:rPr sz="1200" b="1" spc="-25" dirty="0">
                          <a:solidFill>
                            <a:srgbClr val="808080"/>
                          </a:solidFill>
                          <a:latin typeface="Segoe UI"/>
                          <a:cs typeface="Segoe UI"/>
                        </a:rPr>
                        <a:t>PE</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 </a:t>
                      </a:r>
                      <a:r>
                        <a:rPr sz="1100" spc="-20" dirty="0">
                          <a:solidFill>
                            <a:srgbClr val="808080"/>
                          </a:solidFill>
                          <a:latin typeface="Segoe UI"/>
                          <a:cs typeface="Segoe UI"/>
                        </a:rPr>
                        <a:t>days</a:t>
                      </a:r>
                      <a:endParaRPr sz="1100" dirty="0">
                        <a:latin typeface="Segoe UI"/>
                        <a:cs typeface="Segoe UI"/>
                      </a:endParaRPr>
                    </a:p>
                  </a:txBody>
                  <a:tcPr marL="0" marR="0" marT="50800"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891</a:t>
                      </a:r>
                      <a:endParaRPr lang="en-US" sz="1200" dirty="0">
                        <a:latin typeface="Segoe UI"/>
                        <a:cs typeface="Segoe UI"/>
                      </a:endParaRPr>
                    </a:p>
                    <a:p>
                      <a:pPr algn="ctr">
                        <a:lnSpc>
                          <a:spcPct val="100000"/>
                        </a:lnSpc>
                        <a:spcBef>
                          <a:spcPts val="0"/>
                        </a:spcBef>
                      </a:pPr>
                      <a:r>
                        <a:rPr lang="en-US" sz="1200" dirty="0">
                          <a:solidFill>
                            <a:srgbClr val="808080"/>
                          </a:solidFill>
                          <a:latin typeface="Segoe UI"/>
                          <a:cs typeface="Segoe UI"/>
                        </a:rPr>
                        <a:t>(3</a:t>
                      </a:r>
                      <a:r>
                        <a:rPr lang="en-US" sz="1200" spc="-20" dirty="0">
                          <a:solidFill>
                            <a:srgbClr val="808080"/>
                          </a:solidFill>
                          <a:latin typeface="Segoe UI"/>
                          <a:cs typeface="Segoe UI"/>
                        </a:rPr>
                        <a:t> </a:t>
                      </a:r>
                      <a:r>
                        <a:rPr lang="en-US" sz="1200" spc="-10" dirty="0">
                          <a:solidFill>
                            <a:srgbClr val="808080"/>
                          </a:solidFill>
                          <a:latin typeface="Segoe UI"/>
                          <a:cs typeface="Segoe UI"/>
                        </a:rPr>
                        <a:t>RCTs)</a:t>
                      </a:r>
                      <a:endParaRPr lang="en-US"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T w="12700">
                      <a:solidFill>
                        <a:srgbClr val="C0C0C0"/>
                      </a:solidFill>
                      <a:prstDash val="solid"/>
                    </a:lnT>
                    <a:lnB w="12700">
                      <a:solidFill>
                        <a:srgbClr val="C0C0C0"/>
                      </a:solidFill>
                      <a:prstDash val="solid"/>
                    </a:lnB>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0.55</a:t>
                      </a:r>
                    </a:p>
                    <a:p>
                      <a:pPr marL="635" algn="ctr">
                        <a:lnSpc>
                          <a:spcPct val="100000"/>
                        </a:lnSpc>
                        <a:spcBef>
                          <a:spcPts val="0"/>
                        </a:spcBef>
                      </a:pPr>
                      <a:r>
                        <a:rPr lang="en-US" sz="1200" dirty="0">
                          <a:solidFill>
                            <a:srgbClr val="808080"/>
                          </a:solidFill>
                          <a:latin typeface="Segoe UI"/>
                          <a:cs typeface="Segoe UI"/>
                        </a:rPr>
                        <a:t>(0.12 to 2.62)</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dirty="0">
                          <a:solidFill>
                            <a:srgbClr val="808080"/>
                          </a:solidFill>
                          <a:latin typeface="Segoe UI"/>
                          <a:cs typeface="Segoe UI"/>
                        </a:rPr>
                        <a:t>7</a:t>
                      </a:r>
                      <a:r>
                        <a:rPr sz="120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34 fewer per 1,000</a:t>
                      </a:r>
                    </a:p>
                    <a:p>
                      <a:pPr algn="ctr">
                        <a:lnSpc>
                          <a:spcPct val="100000"/>
                        </a:lnSpc>
                        <a:spcBef>
                          <a:spcPts val="0"/>
                        </a:spcBef>
                      </a:pPr>
                      <a:r>
                        <a:rPr lang="en-US" sz="1200" dirty="0">
                          <a:solidFill>
                            <a:srgbClr val="808080"/>
                          </a:solidFill>
                          <a:latin typeface="Segoe UI"/>
                          <a:cs typeface="Segoe UI"/>
                        </a:rPr>
                        <a:t>(from 68 fewer to 103 more)</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803217">
                <a:tc>
                  <a:txBody>
                    <a:bodyPr/>
                    <a:lstStyle/>
                    <a:p>
                      <a:pPr marL="90805" marR="614680">
                        <a:lnSpc>
                          <a:spcPct val="100000"/>
                        </a:lnSpc>
                        <a:spcBef>
                          <a:spcPts val="0"/>
                        </a:spcBef>
                      </a:pPr>
                      <a:r>
                        <a:rPr sz="1200" b="1" dirty="0">
                          <a:solidFill>
                            <a:srgbClr val="808080"/>
                          </a:solidFill>
                          <a:latin typeface="Segoe UI"/>
                          <a:cs typeface="Segoe UI"/>
                        </a:rPr>
                        <a:t>PROXIMAL</a:t>
                      </a:r>
                      <a:r>
                        <a:rPr sz="1200" b="1" spc="-65" dirty="0">
                          <a:solidFill>
                            <a:srgbClr val="808080"/>
                          </a:solidFill>
                          <a:latin typeface="Segoe UI"/>
                          <a:cs typeface="Segoe UI"/>
                        </a:rPr>
                        <a:t> </a:t>
                      </a:r>
                      <a:r>
                        <a:rPr sz="1200" b="1" spc="-20" dirty="0">
                          <a:solidFill>
                            <a:srgbClr val="808080"/>
                          </a:solidFill>
                          <a:latin typeface="Segoe UI"/>
                          <a:cs typeface="Segoe UI"/>
                        </a:rPr>
                        <a:t>LOWER </a:t>
                      </a:r>
                      <a:r>
                        <a:rPr sz="1200" b="1" dirty="0">
                          <a:solidFill>
                            <a:srgbClr val="808080"/>
                          </a:solidFill>
                          <a:latin typeface="Segoe UI"/>
                          <a:cs typeface="Segoe UI"/>
                        </a:rPr>
                        <a:t>EXTREMITY</a:t>
                      </a:r>
                      <a:r>
                        <a:rPr sz="1200" b="1" spc="30" dirty="0">
                          <a:solidFill>
                            <a:srgbClr val="808080"/>
                          </a:solidFill>
                          <a:latin typeface="Segoe UI"/>
                          <a:cs typeface="Segoe UI"/>
                        </a:rPr>
                        <a:t> </a:t>
                      </a:r>
                      <a:r>
                        <a:rPr sz="1200" b="1" spc="-25" dirty="0">
                          <a:solidFill>
                            <a:srgbClr val="808080"/>
                          </a:solidFill>
                          <a:latin typeface="Segoe UI"/>
                          <a:cs typeface="Segoe UI"/>
                        </a:rPr>
                        <a:t>DVT</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a:t>
                      </a:r>
                      <a:r>
                        <a:rPr sz="1100" dirty="0">
                          <a:solidFill>
                            <a:srgbClr val="808080"/>
                          </a:solidFill>
                          <a:latin typeface="Segoe UI"/>
                          <a:cs typeface="Segoe UI"/>
                        </a:rPr>
                        <a:t>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6413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spc="-25" dirty="0">
                          <a:solidFill>
                            <a:srgbClr val="808080"/>
                          </a:solidFill>
                          <a:latin typeface="Segoe UI"/>
                          <a:cs typeface="Segoe UI"/>
                        </a:rPr>
                        <a:t>891</a:t>
                      </a:r>
                    </a:p>
                    <a:p>
                      <a:pPr algn="ctr">
                        <a:lnSpc>
                          <a:spcPct val="100000"/>
                        </a:lnSpc>
                        <a:spcBef>
                          <a:spcPts val="0"/>
                        </a:spcBef>
                      </a:pPr>
                      <a:r>
                        <a:rPr lang="en-US" sz="1200" spc="-25" dirty="0">
                          <a:solidFill>
                            <a:srgbClr val="808080"/>
                          </a:solidFill>
                          <a:latin typeface="Segoe UI"/>
                          <a:cs typeface="Segoe UI"/>
                        </a:rPr>
                        <a:t>(3 RCTs)</a:t>
                      </a: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r>
                        <a:rPr lang="en-US" sz="2000" spc="-20" dirty="0">
                          <a:solidFill>
                            <a:srgbClr val="C0C0C0"/>
                          </a:solidFill>
                          <a:latin typeface="Segoe UI"/>
                          <a:cs typeface="Segoe UI"/>
                        </a:rPr>
                        <a:t>●</a:t>
                      </a:r>
                      <a:endParaRPr lang="en-US" sz="2000" spc="0" dirty="0">
                        <a:solidFill>
                          <a:schemeClr val="tx1"/>
                        </a:solidFill>
                        <a:latin typeface="Segoe UI"/>
                        <a:cs typeface="Segoe UI"/>
                      </a:endParaRPr>
                    </a:p>
                    <a:p>
                      <a:pPr marL="384175">
                        <a:lnSpc>
                          <a:spcPct val="100000"/>
                        </a:lnSpc>
                        <a:spcBef>
                          <a:spcPts val="0"/>
                        </a:spcBef>
                      </a:pPr>
                      <a:r>
                        <a:rPr lang="en-US" sz="1200" spc="-25" dirty="0">
                          <a:solidFill>
                            <a:srgbClr val="808080"/>
                          </a:solidFill>
                          <a:latin typeface="Segoe UI"/>
                          <a:cs typeface="Segoe UI"/>
                        </a:rPr>
                        <a:t>VERY </a:t>
                      </a:r>
                      <a:r>
                        <a:rPr sz="1200" spc="-25" dirty="0">
                          <a:solidFill>
                            <a:srgbClr val="808080"/>
                          </a:solidFill>
                          <a:latin typeface="Segoe UI"/>
                          <a:cs typeface="Segoe UI"/>
                        </a:rPr>
                        <a:t>LOW</a:t>
                      </a:r>
                      <a:endParaRPr sz="1200" dirty="0">
                        <a:latin typeface="Segoe UI"/>
                        <a:cs typeface="Segoe UI"/>
                      </a:endParaRPr>
                    </a:p>
                  </a:txBody>
                  <a:tcPr marL="0" marR="0" marT="16827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marL="635" algn="ctr">
                        <a:lnSpc>
                          <a:spcPct val="100000"/>
                        </a:lnSpc>
                        <a:spcBef>
                          <a:spcPts val="0"/>
                        </a:spcBef>
                      </a:pPr>
                      <a:r>
                        <a:rPr lang="en-US" sz="1200" dirty="0">
                          <a:solidFill>
                            <a:srgbClr val="808080"/>
                          </a:solidFill>
                          <a:latin typeface="Segoe UI"/>
                          <a:cs typeface="Segoe UI"/>
                        </a:rPr>
                        <a:t>OR 0.93</a:t>
                      </a:r>
                    </a:p>
                    <a:p>
                      <a:pPr marL="635" algn="ctr">
                        <a:lnSpc>
                          <a:spcPct val="100000"/>
                        </a:lnSpc>
                        <a:spcBef>
                          <a:spcPts val="0"/>
                        </a:spcBef>
                      </a:pPr>
                      <a:r>
                        <a:rPr lang="en-US" sz="1200" dirty="0">
                          <a:solidFill>
                            <a:srgbClr val="808080"/>
                          </a:solidFill>
                          <a:latin typeface="Segoe UI"/>
                          <a:cs typeface="Segoe UI"/>
                        </a:rPr>
                        <a:t>(0.23 to 3.80)</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2200" dirty="0">
                        <a:latin typeface="Times New Roman"/>
                        <a:cs typeface="Times New Roman"/>
                      </a:endParaRPr>
                    </a:p>
                    <a:p>
                      <a:pPr marL="479425">
                        <a:lnSpc>
                          <a:spcPct val="100000"/>
                        </a:lnSpc>
                        <a:spcBef>
                          <a:spcPts val="0"/>
                        </a:spcBef>
                      </a:pPr>
                      <a:r>
                        <a:rPr lang="en-US" sz="1200" dirty="0">
                          <a:solidFill>
                            <a:srgbClr val="808080"/>
                          </a:solidFill>
                          <a:latin typeface="Segoe UI"/>
                          <a:cs typeface="Segoe UI"/>
                        </a:rPr>
                        <a:t>41</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127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3 fewer per 1,000</a:t>
                      </a:r>
                    </a:p>
                    <a:p>
                      <a:pPr algn="ctr">
                        <a:lnSpc>
                          <a:spcPct val="100000"/>
                        </a:lnSpc>
                        <a:spcBef>
                          <a:spcPts val="0"/>
                        </a:spcBef>
                      </a:pPr>
                      <a:r>
                        <a:rPr lang="en-US" sz="1200" dirty="0">
                          <a:solidFill>
                            <a:srgbClr val="808080"/>
                          </a:solidFill>
                          <a:latin typeface="Segoe UI"/>
                          <a:cs typeface="Segoe UI"/>
                        </a:rPr>
                        <a:t>(from 31 fewer to 99 more)</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822689">
                <a:tc>
                  <a:txBody>
                    <a:bodyPr/>
                    <a:lstStyle/>
                    <a:p>
                      <a:pPr marL="90805">
                        <a:lnSpc>
                          <a:spcPct val="100000"/>
                        </a:lnSpc>
                        <a:spcBef>
                          <a:spcPts val="0"/>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1440" marR="817880" defTabSz="1028700">
                        <a:lnSpc>
                          <a:spcPct val="100000"/>
                        </a:lnSpc>
                        <a:spcBef>
                          <a:spcPts val="0"/>
                        </a:spcBef>
                      </a:pPr>
                      <a:r>
                        <a:rPr lang="en-US" sz="1200" dirty="0">
                          <a:solidFill>
                            <a:srgbClr val="808080"/>
                          </a:solidFill>
                          <a:latin typeface="Segoe UI"/>
                          <a:cs typeface="Segoe UI"/>
                        </a:rPr>
                        <a:t>follow</a:t>
                      </a:r>
                      <a:r>
                        <a:rPr lang="en-US" sz="1200" spc="-20" dirty="0">
                          <a:solidFill>
                            <a:srgbClr val="808080"/>
                          </a:solidFill>
                          <a:latin typeface="Segoe UI"/>
                          <a:cs typeface="Segoe UI"/>
                        </a:rPr>
                        <a:t> </a:t>
                      </a:r>
                      <a:r>
                        <a:rPr lang="en-US" sz="1200" dirty="0">
                          <a:solidFill>
                            <a:srgbClr val="808080"/>
                          </a:solidFill>
                          <a:latin typeface="Segoe UI"/>
                          <a:cs typeface="Segoe UI"/>
                        </a:rPr>
                        <a:t>up:</a:t>
                      </a:r>
                      <a:r>
                        <a:rPr lang="en-US" sz="1200" spc="-10" dirty="0">
                          <a:solidFill>
                            <a:srgbClr val="808080"/>
                          </a:solidFill>
                          <a:latin typeface="Segoe UI"/>
                          <a:cs typeface="Segoe UI"/>
                        </a:rPr>
                        <a:t> </a:t>
                      </a:r>
                      <a:r>
                        <a:rPr lang="en-US" sz="1200" spc="-20" dirty="0">
                          <a:solidFill>
                            <a:srgbClr val="808080"/>
                          </a:solidFill>
                          <a:latin typeface="Segoe UI"/>
                          <a:cs typeface="Segoe UI"/>
                        </a:rPr>
                        <a:t>range</a:t>
                      </a:r>
                      <a:r>
                        <a:rPr lang="en-US" sz="1200" dirty="0">
                          <a:solidFill>
                            <a:srgbClr val="808080"/>
                          </a:solidFill>
                          <a:latin typeface="Segoe UI"/>
                          <a:cs typeface="Segoe UI"/>
                        </a:rPr>
                        <a:t> 7 days</a:t>
                      </a:r>
                      <a:r>
                        <a:rPr lang="en-US" sz="1200" spc="-15" dirty="0">
                          <a:solidFill>
                            <a:srgbClr val="808080"/>
                          </a:solidFill>
                          <a:latin typeface="Segoe UI"/>
                          <a:cs typeface="Segoe UI"/>
                        </a:rPr>
                        <a:t> </a:t>
                      </a:r>
                      <a:r>
                        <a:rPr lang="en-US" sz="1200" dirty="0">
                          <a:solidFill>
                            <a:srgbClr val="808080"/>
                          </a:solidFill>
                          <a:latin typeface="Segoe UI"/>
                          <a:cs typeface="Segoe UI"/>
                        </a:rPr>
                        <a:t>to</a:t>
                      </a:r>
                      <a:r>
                        <a:rPr lang="en-US" sz="1200" spc="10" dirty="0">
                          <a:solidFill>
                            <a:srgbClr val="808080"/>
                          </a:solidFill>
                          <a:latin typeface="Segoe UI"/>
                          <a:cs typeface="Segoe UI"/>
                        </a:rPr>
                        <a:t> 3</a:t>
                      </a:r>
                      <a:r>
                        <a:rPr lang="en-US" sz="1200" dirty="0">
                          <a:solidFill>
                            <a:srgbClr val="808080"/>
                          </a:solidFill>
                          <a:latin typeface="Segoe UI"/>
                          <a:cs typeface="Segoe UI"/>
                        </a:rPr>
                        <a:t>0 </a:t>
                      </a:r>
                      <a:r>
                        <a:rPr lang="en-US" sz="1200" spc="-20" dirty="0">
                          <a:solidFill>
                            <a:srgbClr val="808080"/>
                          </a:solidFill>
                          <a:latin typeface="Segoe UI"/>
                          <a:cs typeface="Segoe UI"/>
                        </a:rPr>
                        <a:t>days</a:t>
                      </a:r>
                      <a:endParaRPr lang="en-US"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891</a:t>
                      </a:r>
                    </a:p>
                    <a:p>
                      <a:pPr algn="ctr">
                        <a:lnSpc>
                          <a:spcPct val="100000"/>
                        </a:lnSpc>
                        <a:spcBef>
                          <a:spcPts val="0"/>
                        </a:spcBef>
                      </a:pPr>
                      <a:r>
                        <a:rPr lang="en-US" sz="1200" spc="-25" dirty="0">
                          <a:solidFill>
                            <a:srgbClr val="808080"/>
                          </a:solidFill>
                          <a:latin typeface="Segoe UI"/>
                          <a:cs typeface="Segoe UI"/>
                        </a:rPr>
                        <a:t>(3 RCTs)</a:t>
                      </a: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63500" marB="0">
                    <a:lnT w="12700" cap="flat" cmpd="sng" algn="ctr">
                      <a:solidFill>
                        <a:srgbClr val="C0C0C0"/>
                      </a:solidFill>
                      <a:prstDash val="solid"/>
                      <a:round/>
                      <a:headEnd type="none" w="med" len="med"/>
                      <a:tailEnd type="none" w="med" len="med"/>
                    </a:lnT>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1.50</a:t>
                      </a:r>
                    </a:p>
                    <a:p>
                      <a:pPr marL="635" algn="ctr">
                        <a:lnSpc>
                          <a:spcPct val="100000"/>
                        </a:lnSpc>
                        <a:spcBef>
                          <a:spcPts val="0"/>
                        </a:spcBef>
                      </a:pPr>
                      <a:r>
                        <a:rPr lang="en-US" sz="1200" dirty="0">
                          <a:solidFill>
                            <a:srgbClr val="808080"/>
                          </a:solidFill>
                          <a:latin typeface="Segoe UI"/>
                          <a:cs typeface="Segoe UI"/>
                        </a:rPr>
                        <a:t>(0.63 to 3.58)</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spc="-10" dirty="0">
                          <a:solidFill>
                            <a:srgbClr val="808080"/>
                          </a:solidFill>
                          <a:latin typeface="Segoe UI"/>
                          <a:cs typeface="Segoe UI"/>
                        </a:rPr>
                        <a:t>34</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16 more per 1,000</a:t>
                      </a:r>
                    </a:p>
                    <a:p>
                      <a:pPr algn="ctr">
                        <a:lnSpc>
                          <a:spcPct val="100000"/>
                        </a:lnSpc>
                        <a:spcBef>
                          <a:spcPts val="0"/>
                        </a:spcBef>
                      </a:pPr>
                      <a:r>
                        <a:rPr lang="en-US" sz="1200" dirty="0">
                          <a:solidFill>
                            <a:srgbClr val="808080"/>
                          </a:solidFill>
                          <a:latin typeface="Segoe UI"/>
                          <a:cs typeface="Segoe UI"/>
                        </a:rPr>
                        <a:t>(from 12 fewer to 78 more)</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4F24B-BD6C-8614-2AD6-0142BBBAD5B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C0E1298-672B-D813-FADA-5911B85F8CED}"/>
              </a:ext>
            </a:extLst>
          </p:cNvPr>
          <p:cNvSpPr txBox="1"/>
          <p:nvPr/>
        </p:nvSpPr>
        <p:spPr>
          <a:xfrm>
            <a:off x="406400" y="1271484"/>
            <a:ext cx="10614660" cy="1049655"/>
          </a:xfrm>
          <a:prstGeom prst="rect">
            <a:avLst/>
          </a:prstGeom>
        </p:spPr>
        <p:txBody>
          <a:bodyPr vert="horz" wrap="square" lIns="0" tIns="53975" rIns="0" bIns="0" rtlCol="0">
            <a:spAutoFit/>
          </a:bodyPr>
          <a:lstStyle/>
          <a:p>
            <a:pPr marL="12700" marR="5080">
              <a:lnSpc>
                <a:spcPts val="2590"/>
              </a:lnSpc>
              <a:spcBef>
                <a:spcPts val="425"/>
              </a:spcBef>
            </a:pPr>
            <a:r>
              <a:rPr lang="en-US" sz="2400" dirty="0">
                <a:solidFill>
                  <a:srgbClr val="808080"/>
                </a:solidFill>
                <a:latin typeface="Calibri"/>
                <a:cs typeface="Calibri"/>
              </a:rPr>
              <a:t>Should DOACs, LMWH, UFH, Fondaparinux, </a:t>
            </a:r>
            <a:r>
              <a:rPr lang="en-US" sz="2400" dirty="0" err="1">
                <a:solidFill>
                  <a:srgbClr val="808080"/>
                </a:solidFill>
                <a:latin typeface="Calibri"/>
                <a:cs typeface="Calibri"/>
              </a:rPr>
              <a:t>Argatroban</a:t>
            </a:r>
            <a:r>
              <a:rPr lang="en-US" sz="2400" dirty="0">
                <a:solidFill>
                  <a:srgbClr val="808080"/>
                </a:solidFill>
                <a:latin typeface="Calibri"/>
                <a:cs typeface="Calibri"/>
              </a:rPr>
              <a:t>, or Bivalirudin at therapeutic-intensity vs. Prophylactic intensity be used for Patients with COVID-19 related critical illness who do not have suspected or confirmed VTE?</a:t>
            </a:r>
          </a:p>
        </p:txBody>
      </p:sp>
      <p:graphicFrame>
        <p:nvGraphicFramePr>
          <p:cNvPr id="3" name="object 3">
            <a:extLst>
              <a:ext uri="{FF2B5EF4-FFF2-40B4-BE49-F238E27FC236}">
                <a16:creationId xmlns:a16="http://schemas.microsoft.com/office/drawing/2014/main" id="{FB022604-7071-AC87-585C-BE3E939BB8D3}"/>
              </a:ext>
            </a:extLst>
          </p:cNvPr>
          <p:cNvGraphicFramePr>
            <a:graphicFrameLocks noGrp="1"/>
          </p:cNvGraphicFramePr>
          <p:nvPr>
            <p:extLst>
              <p:ext uri="{D42A27DB-BD31-4B8C-83A1-F6EECF244321}">
                <p14:modId xmlns:p14="http://schemas.microsoft.com/office/powerpoint/2010/main" val="2627983869"/>
              </p:ext>
            </p:extLst>
          </p:nvPr>
        </p:nvGraphicFramePr>
        <p:xfrm>
          <a:off x="2647499" y="2926316"/>
          <a:ext cx="7099300" cy="3093483"/>
        </p:xfrm>
        <a:graphic>
          <a:graphicData uri="http://schemas.openxmlformats.org/drawingml/2006/table">
            <a:tbl>
              <a:tblPr firstRow="1" bandRow="1">
                <a:tableStyleId>{2D5ABB26-0587-4C30-8999-92F81FD0307C}</a:tableStyleId>
              </a:tblPr>
              <a:tblGrid>
                <a:gridCol w="1619885">
                  <a:extLst>
                    <a:ext uri="{9D8B030D-6E8A-4147-A177-3AD203B41FA5}">
                      <a16:colId xmlns:a16="http://schemas.microsoft.com/office/drawing/2014/main" val="20000"/>
                    </a:ext>
                  </a:extLst>
                </a:gridCol>
                <a:gridCol w="5479415">
                  <a:extLst>
                    <a:ext uri="{9D8B030D-6E8A-4147-A177-3AD203B41FA5}">
                      <a16:colId xmlns:a16="http://schemas.microsoft.com/office/drawing/2014/main" val="20001"/>
                    </a:ext>
                  </a:extLst>
                </a:gridCol>
              </a:tblGrid>
              <a:tr h="578177">
                <a:tc>
                  <a:txBody>
                    <a:bodyPr/>
                    <a:lstStyle/>
                    <a:p>
                      <a:pPr marL="91440">
                        <a:lnSpc>
                          <a:spcPct val="100000"/>
                        </a:lnSpc>
                        <a:spcBef>
                          <a:spcPts val="1275"/>
                        </a:spcBef>
                      </a:pPr>
                      <a:r>
                        <a:rPr sz="1400" b="1" spc="-10" dirty="0">
                          <a:solidFill>
                            <a:srgbClr val="FFFFFF"/>
                          </a:solidFill>
                          <a:latin typeface="Segoe UI"/>
                          <a:cs typeface="Segoe UI"/>
                        </a:rPr>
                        <a:t>POPULATION:</a:t>
                      </a:r>
                      <a:endParaRPr sz="1400">
                        <a:latin typeface="Segoe UI"/>
                        <a:cs typeface="Segoe UI"/>
                      </a:endParaRPr>
                    </a:p>
                  </a:txBody>
                  <a:tcPr marL="0" marR="0" marT="161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75285" indent="-635">
                        <a:lnSpc>
                          <a:spcPct val="100000"/>
                        </a:lnSpc>
                        <a:spcBef>
                          <a:spcPts val="434"/>
                        </a:spcBef>
                      </a:pPr>
                      <a:r>
                        <a:rPr lang="en-US" sz="1400" dirty="0">
                          <a:solidFill>
                            <a:srgbClr val="808080"/>
                          </a:solidFill>
                          <a:latin typeface="Segoe UI"/>
                          <a:cs typeface="Segoe UI"/>
                        </a:rPr>
                        <a:t>Patients with COVID-19 related </a:t>
                      </a:r>
                      <a:r>
                        <a:rPr lang="en-US" sz="1400" b="1" i="1" dirty="0">
                          <a:solidFill>
                            <a:srgbClr val="808080"/>
                          </a:solidFill>
                          <a:latin typeface="Segoe UI"/>
                          <a:cs typeface="Segoe UI"/>
                        </a:rPr>
                        <a:t>critical illness</a:t>
                      </a:r>
                      <a:r>
                        <a:rPr lang="en-US" sz="1400" dirty="0">
                          <a:solidFill>
                            <a:srgbClr val="808080"/>
                          </a:solidFill>
                          <a:latin typeface="Segoe UI"/>
                          <a:cs typeface="Segoe UI"/>
                        </a:rPr>
                        <a:t> who do not have suspected or confirmed VTE</a:t>
                      </a:r>
                      <a:endParaRPr sz="1400" dirty="0">
                        <a:latin typeface="Segoe UI"/>
                        <a:cs typeface="Segoe UI"/>
                      </a:endParaRPr>
                    </a:p>
                  </a:txBody>
                  <a:tcPr marL="0" marR="0" marT="5524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578850">
                <a:tc>
                  <a:txBody>
                    <a:bodyPr/>
                    <a:lstStyle/>
                    <a:p>
                      <a:pPr marL="91440">
                        <a:lnSpc>
                          <a:spcPct val="100000"/>
                        </a:lnSpc>
                        <a:spcBef>
                          <a:spcPts val="1280"/>
                        </a:spcBef>
                      </a:pPr>
                      <a:r>
                        <a:rPr sz="1400" b="1" spc="-10" dirty="0">
                          <a:solidFill>
                            <a:srgbClr val="FFFFFF"/>
                          </a:solidFill>
                          <a:latin typeface="Segoe UI"/>
                          <a:cs typeface="Segoe UI"/>
                        </a:rPr>
                        <a:t>INTERVENTION:</a:t>
                      </a:r>
                      <a:endParaRPr sz="1400">
                        <a:latin typeface="Segoe UI"/>
                        <a:cs typeface="Segoe UI"/>
                      </a:endParaRPr>
                    </a:p>
                  </a:txBody>
                  <a:tcPr marL="0" marR="0" marT="1625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385445">
                        <a:lnSpc>
                          <a:spcPct val="100000"/>
                        </a:lnSpc>
                        <a:spcBef>
                          <a:spcPts val="440"/>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therapeutic-intensity</a:t>
                      </a: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77599">
                <a:tc>
                  <a:txBody>
                    <a:bodyPr/>
                    <a:lstStyle/>
                    <a:p>
                      <a:pPr marL="91440">
                        <a:lnSpc>
                          <a:spcPct val="100000"/>
                        </a:lnSpc>
                        <a:spcBef>
                          <a:spcPts val="530"/>
                        </a:spcBef>
                      </a:pPr>
                      <a:r>
                        <a:rPr sz="1400" b="1" spc="-10" dirty="0">
                          <a:solidFill>
                            <a:srgbClr val="FFFFFF"/>
                          </a:solidFill>
                          <a:latin typeface="Segoe UI"/>
                          <a:cs typeface="Segoe UI"/>
                        </a:rPr>
                        <a:t>COMPARISON:</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0805">
                        <a:lnSpc>
                          <a:spcPct val="100000"/>
                        </a:lnSpc>
                        <a:spcBef>
                          <a:spcPts val="530"/>
                        </a:spcBef>
                      </a:pPr>
                      <a:r>
                        <a:rPr sz="1400" spc="-10" dirty="0">
                          <a:solidFill>
                            <a:srgbClr val="808080"/>
                          </a:solidFill>
                          <a:latin typeface="Segoe UI"/>
                          <a:cs typeface="Segoe UI"/>
                        </a:rPr>
                        <a:t>Prophylactic-intensity</a:t>
                      </a:r>
                      <a:endParaRPr sz="1400">
                        <a:latin typeface="Segoe UI"/>
                        <a:cs typeface="Segoe UI"/>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58857">
                <a:tc>
                  <a:txBody>
                    <a:bodyPr/>
                    <a:lstStyle/>
                    <a:p>
                      <a:pPr>
                        <a:lnSpc>
                          <a:spcPct val="100000"/>
                        </a:lnSpc>
                      </a:pPr>
                      <a:endParaRPr sz="1800">
                        <a:latin typeface="Times New Roman"/>
                        <a:cs typeface="Times New Roman"/>
                      </a:endParaRPr>
                    </a:p>
                    <a:p>
                      <a:pPr marL="91440" marR="496570">
                        <a:lnSpc>
                          <a:spcPct val="100000"/>
                        </a:lnSpc>
                        <a:spcBef>
                          <a:spcPts val="1110"/>
                        </a:spcBef>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91440" marR="118110">
                        <a:lnSpc>
                          <a:spcPct val="100000"/>
                        </a:lnSpc>
                        <a:spcBef>
                          <a:spcPts val="1500"/>
                        </a:spcBef>
                      </a:pPr>
                      <a:r>
                        <a:rPr lang="en-US" sz="1400" dirty="0">
                          <a:solidFill>
                            <a:srgbClr val="808080"/>
                          </a:solidFill>
                          <a:latin typeface="Segoe UI"/>
                          <a:cs typeface="Segoe UI"/>
                        </a:rPr>
                        <a:t>Mortality; Pulmonary embolism; Deep Venous Thrombosis of the upper leg (Proximal lower extremity DVT); Major bleeding; Multiple Organ Failure; Ischemic stroke (severe); Intracranial hemorrhage; Invasive mechanical ventilation; Limb amputation; ST-elevation myocardial infarction; Length of hospital admission; Length of ICU admission;</a:t>
                      </a:r>
                    </a:p>
                  </a:txBody>
                  <a:tcPr marL="0" marR="0" marT="190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9167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F0E8C-9DD6-3CD6-68BC-A794B3CB5428}"/>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70554A85-EE61-4DD5-CA54-F4B2C04AB8AA}"/>
              </a:ext>
            </a:extLst>
          </p:cNvPr>
          <p:cNvGraphicFramePr>
            <a:graphicFrameLocks noGrp="1"/>
          </p:cNvGraphicFramePr>
          <p:nvPr>
            <p:extLst>
              <p:ext uri="{D42A27DB-BD31-4B8C-83A1-F6EECF244321}">
                <p14:modId xmlns:p14="http://schemas.microsoft.com/office/powerpoint/2010/main" val="468271601"/>
              </p:ext>
            </p:extLst>
          </p:nvPr>
        </p:nvGraphicFramePr>
        <p:xfrm>
          <a:off x="1187133" y="1828800"/>
          <a:ext cx="9817734" cy="4097983"/>
        </p:xfrm>
        <a:graphic>
          <a:graphicData uri="http://schemas.openxmlformats.org/drawingml/2006/table">
            <a:tbl>
              <a:tblPr firstRow="1" bandRow="1">
                <a:tableStyleId>{2D5ABB26-0587-4C30-8999-92F81FD0307C}</a:tableStyleId>
              </a:tblPr>
              <a:tblGrid>
                <a:gridCol w="2061210">
                  <a:extLst>
                    <a:ext uri="{9D8B030D-6E8A-4147-A177-3AD203B41FA5}">
                      <a16:colId xmlns:a16="http://schemas.microsoft.com/office/drawing/2014/main" val="20000"/>
                    </a:ext>
                  </a:extLst>
                </a:gridCol>
                <a:gridCol w="1112520">
                  <a:extLst>
                    <a:ext uri="{9D8B030D-6E8A-4147-A177-3AD203B41FA5}">
                      <a16:colId xmlns:a16="http://schemas.microsoft.com/office/drawing/2014/main" val="20001"/>
                    </a:ext>
                  </a:extLst>
                </a:gridCol>
                <a:gridCol w="1384934">
                  <a:extLst>
                    <a:ext uri="{9D8B030D-6E8A-4147-A177-3AD203B41FA5}">
                      <a16:colId xmlns:a16="http://schemas.microsoft.com/office/drawing/2014/main" val="20002"/>
                    </a:ext>
                  </a:extLst>
                </a:gridCol>
                <a:gridCol w="1349375">
                  <a:extLst>
                    <a:ext uri="{9D8B030D-6E8A-4147-A177-3AD203B41FA5}">
                      <a16:colId xmlns:a16="http://schemas.microsoft.com/office/drawing/2014/main" val="20003"/>
                    </a:ext>
                  </a:extLst>
                </a:gridCol>
                <a:gridCol w="1870075">
                  <a:extLst>
                    <a:ext uri="{9D8B030D-6E8A-4147-A177-3AD203B41FA5}">
                      <a16:colId xmlns:a16="http://schemas.microsoft.com/office/drawing/2014/main" val="20004"/>
                    </a:ext>
                  </a:extLst>
                </a:gridCol>
                <a:gridCol w="2039620">
                  <a:extLst>
                    <a:ext uri="{9D8B030D-6E8A-4147-A177-3AD203B41FA5}">
                      <a16:colId xmlns:a16="http://schemas.microsoft.com/office/drawing/2014/main" val="20005"/>
                    </a:ext>
                  </a:extLst>
                </a:gridCol>
              </a:tblGrid>
              <a:tr h="403434">
                <a:tc rowSpan="2">
                  <a:txBody>
                    <a:bodyPr/>
                    <a:lstStyle/>
                    <a:p>
                      <a:pPr>
                        <a:lnSpc>
                          <a:spcPct val="100000"/>
                        </a:lnSpc>
                      </a:pPr>
                      <a:endParaRPr sz="1600">
                        <a:latin typeface="Times New Roman"/>
                        <a:cs typeface="Times New Roman"/>
                      </a:endParaRPr>
                    </a:p>
                    <a:p>
                      <a:pPr>
                        <a:lnSpc>
                          <a:spcPct val="100000"/>
                        </a:lnSpc>
                        <a:spcBef>
                          <a:spcPts val="5"/>
                        </a:spcBef>
                      </a:pPr>
                      <a:endParaRPr sz="2050">
                        <a:latin typeface="Times New Roman"/>
                        <a:cs typeface="Times New Roman"/>
                      </a:endParaRPr>
                    </a:p>
                    <a:p>
                      <a:pPr marL="669290">
                        <a:lnSpc>
                          <a:spcPct val="100000"/>
                        </a:lnSpc>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spcBef>
                          <a:spcPts val="30"/>
                        </a:spcBef>
                      </a:pPr>
                      <a:endParaRPr sz="1750">
                        <a:latin typeface="Times New Roman"/>
                        <a:cs typeface="Times New Roman"/>
                      </a:endParaRPr>
                    </a:p>
                    <a:p>
                      <a:pPr marL="130175" marR="122555" indent="-1270"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marL="376555" marR="122555" indent="-248920">
                        <a:lnSpc>
                          <a:spcPct val="100000"/>
                        </a:lnSpc>
                        <a:spcBef>
                          <a:spcPts val="9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400">
                        <a:latin typeface="Times New Roman"/>
                        <a:cs typeface="Times New Roman"/>
                      </a:endParaRPr>
                    </a:p>
                    <a:p>
                      <a:pPr marL="374015" marR="156845"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gridSpan="2">
                  <a:txBody>
                    <a:bodyPr/>
                    <a:lstStyle/>
                    <a:p>
                      <a:pPr marL="1650364" marR="944244" indent="-701040">
                        <a:lnSpc>
                          <a:spcPct val="100000"/>
                        </a:lnSpc>
                        <a:spcBef>
                          <a:spcPts val="180"/>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803217">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Prophylactic 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tc>
                  <a:txBody>
                    <a:bodyPr/>
                    <a:lstStyle/>
                    <a:p>
                      <a:pPr algn="ctr" fontAlgn="b"/>
                      <a:r>
                        <a:rPr lang="en-US" sz="1200" b="1" dirty="0">
                          <a:solidFill>
                            <a:schemeClr val="bg1"/>
                          </a:solidFill>
                          <a:effectLst/>
                        </a:rPr>
                        <a:t>Risk with DOACs, LMWH, UFH, Fondaparinux, </a:t>
                      </a:r>
                      <a:r>
                        <a:rPr lang="en-US" sz="1200" b="1" dirty="0" err="1">
                          <a:solidFill>
                            <a:schemeClr val="bg1"/>
                          </a:solidFill>
                          <a:effectLst/>
                        </a:rPr>
                        <a:t>Argatroban</a:t>
                      </a:r>
                      <a:r>
                        <a:rPr lang="en-US" sz="1200" b="1" dirty="0">
                          <a:solidFill>
                            <a:schemeClr val="bg1"/>
                          </a:solidFill>
                          <a:effectLst/>
                        </a:rPr>
                        <a:t>, or Bivalirudin at intermediate-intensity</a:t>
                      </a:r>
                    </a:p>
                  </a:txBody>
                  <a:tcPr marL="47625" marR="47625" marT="47625" marB="47625" anchor="b">
                    <a:lnL w="12700">
                      <a:solidFill>
                        <a:srgbClr val="FFFFFF"/>
                      </a:solidFill>
                      <a:prstDash val="solid"/>
                    </a:lnL>
                    <a:lnR w="12700">
                      <a:solidFill>
                        <a:srgbClr val="FFFFFF"/>
                      </a:solidFill>
                      <a:prstDash val="solid"/>
                    </a:lnR>
                    <a:lnT w="12700">
                      <a:solidFill>
                        <a:srgbClr val="FFFFFF"/>
                      </a:solidFill>
                      <a:prstDash val="solid"/>
                    </a:lnT>
                    <a:solidFill>
                      <a:srgbClr val="E43E31"/>
                    </a:solidFill>
                  </a:tcPr>
                </a:tc>
                <a:extLst>
                  <a:ext uri="{0D108BD9-81ED-4DB2-BD59-A6C34878D82A}">
                    <a16:rowId xmlns:a16="http://schemas.microsoft.com/office/drawing/2014/main" val="10001"/>
                  </a:ext>
                </a:extLst>
              </a:tr>
              <a:tr h="603021">
                <a:tc>
                  <a:txBody>
                    <a:bodyPr/>
                    <a:lstStyle/>
                    <a:p>
                      <a:pPr marL="90805">
                        <a:lnSpc>
                          <a:spcPct val="100000"/>
                        </a:lnSpc>
                        <a:spcBef>
                          <a:spcPts val="0"/>
                        </a:spcBef>
                      </a:pPr>
                      <a:r>
                        <a:rPr sz="1200" b="1" spc="-10" dirty="0">
                          <a:solidFill>
                            <a:srgbClr val="808080"/>
                          </a:solidFill>
                          <a:latin typeface="Segoe UI"/>
                          <a:cs typeface="Segoe UI"/>
                        </a:rPr>
                        <a:t>MORTALITY</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51435" marB="0">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1951</a:t>
                      </a:r>
                    </a:p>
                    <a:p>
                      <a:pPr algn="ctr">
                        <a:lnSpc>
                          <a:spcPct val="100000"/>
                        </a:lnSpc>
                        <a:spcBef>
                          <a:spcPts val="0"/>
                        </a:spcBef>
                      </a:pPr>
                      <a:r>
                        <a:rPr lang="en-US" sz="1200" spc="-25" dirty="0">
                          <a:solidFill>
                            <a:srgbClr val="808080"/>
                          </a:solidFill>
                          <a:latin typeface="Segoe UI"/>
                          <a:cs typeface="Segoe UI"/>
                        </a:rPr>
                        <a:t>(7 RCTs)</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B w="12700">
                      <a:solidFill>
                        <a:srgbClr val="C0C0C0"/>
                      </a:solidFill>
                      <a:prstDash val="solid"/>
                    </a:lnB>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0.90</a:t>
                      </a:r>
                    </a:p>
                    <a:p>
                      <a:pPr marL="635" algn="ctr">
                        <a:lnSpc>
                          <a:spcPct val="100000"/>
                        </a:lnSpc>
                        <a:spcBef>
                          <a:spcPts val="0"/>
                        </a:spcBef>
                      </a:pPr>
                      <a:r>
                        <a:rPr lang="en-US" sz="1200" dirty="0">
                          <a:solidFill>
                            <a:srgbClr val="808080"/>
                          </a:solidFill>
                          <a:latin typeface="Segoe UI"/>
                          <a:cs typeface="Segoe UI"/>
                        </a:rPr>
                        <a:t>(0.70 to 1.17)</a:t>
                      </a:r>
                      <a:endParaRPr sz="1200" dirty="0">
                        <a:latin typeface="Segoe UI"/>
                        <a:cs typeface="Segoe UI"/>
                      </a:endParaRPr>
                    </a:p>
                  </a:txBody>
                  <a:tcPr marL="0" marR="0" marT="127000" marB="0">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479425">
                        <a:lnSpc>
                          <a:spcPct val="100000"/>
                        </a:lnSpc>
                        <a:spcBef>
                          <a:spcPts val="0"/>
                        </a:spcBef>
                      </a:pPr>
                      <a:r>
                        <a:rPr sz="1200" dirty="0">
                          <a:solidFill>
                            <a:srgbClr val="808080"/>
                          </a:solidFill>
                          <a:latin typeface="Segoe UI"/>
                          <a:cs typeface="Segoe UI"/>
                        </a:rPr>
                        <a:t>2</a:t>
                      </a:r>
                      <a:r>
                        <a:rPr lang="en-US" sz="1200" dirty="0">
                          <a:solidFill>
                            <a:srgbClr val="808080"/>
                          </a:solidFill>
                          <a:latin typeface="Segoe UI"/>
                          <a:cs typeface="Segoe UI"/>
                        </a:rPr>
                        <a:t>78</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985" marB="0">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21 fewer per 1000</a:t>
                      </a:r>
                    </a:p>
                    <a:p>
                      <a:pPr algn="ctr">
                        <a:lnSpc>
                          <a:spcPct val="100000"/>
                        </a:lnSpc>
                        <a:spcBef>
                          <a:spcPts val="0"/>
                        </a:spcBef>
                      </a:pPr>
                      <a:r>
                        <a:rPr lang="en-US" sz="1200" dirty="0">
                          <a:solidFill>
                            <a:srgbClr val="808080"/>
                          </a:solidFill>
                          <a:latin typeface="Segoe UI"/>
                          <a:cs typeface="Segoe UI"/>
                        </a:rPr>
                        <a:t>(from 66 fewer to 33 more)</a:t>
                      </a:r>
                      <a:endParaRPr sz="1200" dirty="0">
                        <a:latin typeface="Segoe UI"/>
                        <a:cs typeface="Segoe UI"/>
                      </a:endParaRPr>
                    </a:p>
                  </a:txBody>
                  <a:tcPr marL="0" marR="0" marT="127000" marB="0">
                    <a:lnB w="12700">
                      <a:solidFill>
                        <a:srgbClr val="C0C0C0"/>
                      </a:solidFill>
                      <a:prstDash val="solid"/>
                    </a:lnB>
                    <a:solidFill>
                      <a:srgbClr val="F2F2F2"/>
                    </a:solidFill>
                  </a:tcPr>
                </a:tc>
                <a:extLst>
                  <a:ext uri="{0D108BD9-81ED-4DB2-BD59-A6C34878D82A}">
                    <a16:rowId xmlns:a16="http://schemas.microsoft.com/office/drawing/2014/main" val="10002"/>
                  </a:ext>
                </a:extLst>
              </a:tr>
              <a:tr h="603021">
                <a:tc>
                  <a:txBody>
                    <a:bodyPr/>
                    <a:lstStyle/>
                    <a:p>
                      <a:pPr marL="90805">
                        <a:lnSpc>
                          <a:spcPct val="100000"/>
                        </a:lnSpc>
                        <a:spcBef>
                          <a:spcPts val="0"/>
                        </a:spcBef>
                      </a:pPr>
                      <a:r>
                        <a:rPr sz="1200" b="1" spc="-25" dirty="0">
                          <a:solidFill>
                            <a:srgbClr val="808080"/>
                          </a:solidFill>
                          <a:latin typeface="Segoe UI"/>
                          <a:cs typeface="Segoe UI"/>
                        </a:rPr>
                        <a:t>PE</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a:t>
                      </a:r>
                      <a:r>
                        <a:rPr sz="1100" spc="-40" dirty="0">
                          <a:solidFill>
                            <a:srgbClr val="808080"/>
                          </a:solidFill>
                          <a:latin typeface="Segoe UI"/>
                          <a:cs typeface="Segoe UI"/>
                        </a:rPr>
                        <a:t>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30 </a:t>
                      </a:r>
                      <a:r>
                        <a:rPr sz="1100" spc="-20" dirty="0">
                          <a:solidFill>
                            <a:srgbClr val="808080"/>
                          </a:solidFill>
                          <a:latin typeface="Segoe UI"/>
                          <a:cs typeface="Segoe UI"/>
                        </a:rPr>
                        <a:t>days</a:t>
                      </a:r>
                      <a:endParaRPr sz="1100" dirty="0">
                        <a:latin typeface="Segoe UI"/>
                        <a:cs typeface="Segoe UI"/>
                      </a:endParaRPr>
                    </a:p>
                  </a:txBody>
                  <a:tcPr marL="0" marR="0" marT="50800"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1942</a:t>
                      </a:r>
                    </a:p>
                    <a:p>
                      <a:pPr algn="ctr">
                        <a:lnSpc>
                          <a:spcPct val="100000"/>
                        </a:lnSpc>
                        <a:spcBef>
                          <a:spcPts val="0"/>
                        </a:spcBef>
                      </a:pPr>
                      <a:r>
                        <a:rPr lang="en-US" sz="1200" spc="-25" dirty="0">
                          <a:solidFill>
                            <a:srgbClr val="808080"/>
                          </a:solidFill>
                          <a:latin typeface="Segoe UI"/>
                          <a:cs typeface="Segoe UI"/>
                        </a:rPr>
                        <a:t>(7 RCTs)</a:t>
                      </a:r>
                      <a:endParaRPr lang="en-US"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63500" marB="0">
                    <a:lnT w="12700">
                      <a:solidFill>
                        <a:srgbClr val="C0C0C0"/>
                      </a:solidFill>
                      <a:prstDash val="solid"/>
                    </a:lnT>
                    <a:lnB w="12700">
                      <a:solidFill>
                        <a:srgbClr val="C0C0C0"/>
                      </a:solidFill>
                      <a:prstDash val="solid"/>
                    </a:lnB>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0.40</a:t>
                      </a:r>
                    </a:p>
                    <a:p>
                      <a:pPr marL="635" algn="ctr">
                        <a:lnSpc>
                          <a:spcPct val="100000"/>
                        </a:lnSpc>
                        <a:spcBef>
                          <a:spcPts val="0"/>
                        </a:spcBef>
                      </a:pPr>
                      <a:r>
                        <a:rPr lang="en-US" sz="1200" dirty="0">
                          <a:solidFill>
                            <a:srgbClr val="808080"/>
                          </a:solidFill>
                          <a:latin typeface="Segoe UI"/>
                          <a:cs typeface="Segoe UI"/>
                        </a:rPr>
                        <a:t>(0.26 to 0.61)</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dirty="0">
                          <a:solidFill>
                            <a:srgbClr val="808080"/>
                          </a:solidFill>
                          <a:latin typeface="Segoe UI"/>
                          <a:cs typeface="Segoe UI"/>
                        </a:rPr>
                        <a:t>7</a:t>
                      </a:r>
                      <a:r>
                        <a:rPr sz="120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a:solidFill>
                        <a:srgbClr val="C0C0C0"/>
                      </a:solidFill>
                      <a:prstDash val="solid"/>
                    </a:lnT>
                    <a:lnB w="12700">
                      <a:solidFill>
                        <a:srgbClr val="C0C0C0"/>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45 fewer per 1000</a:t>
                      </a:r>
                    </a:p>
                    <a:p>
                      <a:pPr algn="ctr">
                        <a:lnSpc>
                          <a:spcPct val="100000"/>
                        </a:lnSpc>
                        <a:spcBef>
                          <a:spcPts val="0"/>
                        </a:spcBef>
                      </a:pPr>
                      <a:r>
                        <a:rPr lang="en-US" sz="1200" dirty="0">
                          <a:solidFill>
                            <a:srgbClr val="808080"/>
                          </a:solidFill>
                          <a:latin typeface="Segoe UI"/>
                          <a:cs typeface="Segoe UI"/>
                        </a:rPr>
                        <a:t>(from 56 fewer to 29 fewer)</a:t>
                      </a:r>
                      <a:endParaRPr sz="1200" dirty="0">
                        <a:latin typeface="Segoe UI"/>
                        <a:cs typeface="Segoe UI"/>
                      </a:endParaRPr>
                    </a:p>
                  </a:txBody>
                  <a:tcPr marL="0" marR="0" marT="12700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803217">
                <a:tc>
                  <a:txBody>
                    <a:bodyPr/>
                    <a:lstStyle/>
                    <a:p>
                      <a:pPr marL="90805" marR="614680">
                        <a:lnSpc>
                          <a:spcPct val="100000"/>
                        </a:lnSpc>
                        <a:spcBef>
                          <a:spcPts val="0"/>
                        </a:spcBef>
                      </a:pPr>
                      <a:r>
                        <a:rPr sz="1200" b="1" dirty="0">
                          <a:solidFill>
                            <a:srgbClr val="808080"/>
                          </a:solidFill>
                          <a:latin typeface="Segoe UI"/>
                          <a:cs typeface="Segoe UI"/>
                        </a:rPr>
                        <a:t>PROXIMAL</a:t>
                      </a:r>
                      <a:r>
                        <a:rPr sz="1200" b="1" spc="-65" dirty="0">
                          <a:solidFill>
                            <a:srgbClr val="808080"/>
                          </a:solidFill>
                          <a:latin typeface="Segoe UI"/>
                          <a:cs typeface="Segoe UI"/>
                        </a:rPr>
                        <a:t> </a:t>
                      </a:r>
                      <a:r>
                        <a:rPr sz="1200" b="1" spc="-20" dirty="0">
                          <a:solidFill>
                            <a:srgbClr val="808080"/>
                          </a:solidFill>
                          <a:latin typeface="Segoe UI"/>
                          <a:cs typeface="Segoe UI"/>
                        </a:rPr>
                        <a:t>LOWER </a:t>
                      </a:r>
                      <a:r>
                        <a:rPr sz="1200" b="1" dirty="0">
                          <a:solidFill>
                            <a:srgbClr val="808080"/>
                          </a:solidFill>
                          <a:latin typeface="Segoe UI"/>
                          <a:cs typeface="Segoe UI"/>
                        </a:rPr>
                        <a:t>EXTREMITY</a:t>
                      </a:r>
                      <a:r>
                        <a:rPr sz="1200" b="1" spc="30" dirty="0">
                          <a:solidFill>
                            <a:srgbClr val="808080"/>
                          </a:solidFill>
                          <a:latin typeface="Segoe UI"/>
                          <a:cs typeface="Segoe UI"/>
                        </a:rPr>
                        <a:t> </a:t>
                      </a:r>
                      <a:r>
                        <a:rPr sz="1200" b="1" spc="-25" dirty="0">
                          <a:solidFill>
                            <a:srgbClr val="808080"/>
                          </a:solidFill>
                          <a:latin typeface="Segoe UI"/>
                          <a:cs typeface="Segoe UI"/>
                        </a:rPr>
                        <a:t>DVT</a:t>
                      </a:r>
                      <a:endParaRPr sz="1200" dirty="0">
                        <a:latin typeface="Segoe UI"/>
                        <a:cs typeface="Segoe UI"/>
                      </a:endParaRPr>
                    </a:p>
                    <a:p>
                      <a:pPr marL="91440" marR="817880">
                        <a:lnSpc>
                          <a:spcPct val="100000"/>
                        </a:lnSpc>
                        <a:spcBef>
                          <a:spcPts val="0"/>
                        </a:spcBef>
                      </a:pPr>
                      <a:r>
                        <a:rPr sz="1100" dirty="0">
                          <a:solidFill>
                            <a:srgbClr val="808080"/>
                          </a:solidFill>
                          <a:latin typeface="Segoe UI"/>
                          <a:cs typeface="Segoe UI"/>
                        </a:rPr>
                        <a:t>follow</a:t>
                      </a:r>
                      <a:r>
                        <a:rPr sz="1100" spc="-20" dirty="0">
                          <a:solidFill>
                            <a:srgbClr val="808080"/>
                          </a:solidFill>
                          <a:latin typeface="Segoe UI"/>
                          <a:cs typeface="Segoe UI"/>
                        </a:rPr>
                        <a:t> </a:t>
                      </a:r>
                      <a:r>
                        <a:rPr sz="1100" dirty="0">
                          <a:solidFill>
                            <a:srgbClr val="808080"/>
                          </a:solidFill>
                          <a:latin typeface="Segoe UI"/>
                          <a:cs typeface="Segoe UI"/>
                        </a:rPr>
                        <a:t>up:</a:t>
                      </a:r>
                      <a:r>
                        <a:rPr sz="1100" spc="-10" dirty="0">
                          <a:solidFill>
                            <a:srgbClr val="808080"/>
                          </a:solidFill>
                          <a:latin typeface="Segoe UI"/>
                          <a:cs typeface="Segoe UI"/>
                        </a:rPr>
                        <a:t> </a:t>
                      </a:r>
                      <a:r>
                        <a:rPr sz="1100" spc="-20" dirty="0">
                          <a:solidFill>
                            <a:srgbClr val="808080"/>
                          </a:solidFill>
                          <a:latin typeface="Segoe UI"/>
                          <a:cs typeface="Segoe UI"/>
                        </a:rPr>
                        <a:t>range</a:t>
                      </a:r>
                      <a:r>
                        <a:rPr sz="1100" dirty="0">
                          <a:solidFill>
                            <a:srgbClr val="808080"/>
                          </a:solidFill>
                          <a:latin typeface="Segoe UI"/>
                          <a:cs typeface="Segoe UI"/>
                        </a:rPr>
                        <a:t> </a:t>
                      </a:r>
                      <a:r>
                        <a:rPr lang="en-US" sz="1100" dirty="0">
                          <a:solidFill>
                            <a:srgbClr val="808080"/>
                          </a:solidFill>
                          <a:latin typeface="Segoe UI"/>
                          <a:cs typeface="Segoe UI"/>
                        </a:rPr>
                        <a:t>7 </a:t>
                      </a:r>
                      <a:r>
                        <a:rPr sz="1100" dirty="0">
                          <a:solidFill>
                            <a:srgbClr val="808080"/>
                          </a:solidFill>
                          <a:latin typeface="Segoe UI"/>
                          <a:cs typeface="Segoe UI"/>
                        </a:rPr>
                        <a:t>days</a:t>
                      </a:r>
                      <a:r>
                        <a:rPr sz="1100" spc="-15" dirty="0">
                          <a:solidFill>
                            <a:srgbClr val="808080"/>
                          </a:solidFill>
                          <a:latin typeface="Segoe UI"/>
                          <a:cs typeface="Segoe UI"/>
                        </a:rPr>
                        <a:t> </a:t>
                      </a:r>
                      <a:r>
                        <a:rPr sz="1100" dirty="0">
                          <a:solidFill>
                            <a:srgbClr val="808080"/>
                          </a:solidFill>
                          <a:latin typeface="Segoe UI"/>
                          <a:cs typeface="Segoe UI"/>
                        </a:rPr>
                        <a:t>to</a:t>
                      </a:r>
                      <a:r>
                        <a:rPr sz="1100" spc="10" dirty="0">
                          <a:solidFill>
                            <a:srgbClr val="808080"/>
                          </a:solidFill>
                          <a:latin typeface="Segoe UI"/>
                          <a:cs typeface="Segoe UI"/>
                        </a:rPr>
                        <a:t> </a:t>
                      </a:r>
                      <a:r>
                        <a:rPr lang="en-US" sz="1100" spc="10" dirty="0">
                          <a:solidFill>
                            <a:srgbClr val="808080"/>
                          </a:solidFill>
                          <a:latin typeface="Segoe UI"/>
                          <a:cs typeface="Segoe UI"/>
                        </a:rPr>
                        <a:t>3</a:t>
                      </a:r>
                      <a:r>
                        <a:rPr sz="1100" dirty="0">
                          <a:solidFill>
                            <a:srgbClr val="808080"/>
                          </a:solidFill>
                          <a:latin typeface="Segoe UI"/>
                          <a:cs typeface="Segoe UI"/>
                        </a:rPr>
                        <a:t>0</a:t>
                      </a:r>
                      <a:r>
                        <a:rPr sz="1100" spc="-25" dirty="0">
                          <a:solidFill>
                            <a:srgbClr val="808080"/>
                          </a:solidFill>
                          <a:latin typeface="Segoe UI"/>
                          <a:cs typeface="Segoe UI"/>
                        </a:rPr>
                        <a:t> </a:t>
                      </a:r>
                      <a:r>
                        <a:rPr sz="1100" spc="-20" dirty="0">
                          <a:solidFill>
                            <a:srgbClr val="808080"/>
                          </a:solidFill>
                          <a:latin typeface="Segoe UI"/>
                          <a:cs typeface="Segoe UI"/>
                        </a:rPr>
                        <a:t>days</a:t>
                      </a:r>
                      <a:endParaRPr sz="1100" dirty="0">
                        <a:latin typeface="Segoe UI"/>
                        <a:cs typeface="Segoe UI"/>
                      </a:endParaRPr>
                    </a:p>
                  </a:txBody>
                  <a:tcPr marL="0" marR="0" marT="6413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spc="-25" dirty="0">
                          <a:solidFill>
                            <a:srgbClr val="808080"/>
                          </a:solidFill>
                          <a:latin typeface="Segoe UI"/>
                          <a:cs typeface="Segoe UI"/>
                        </a:rPr>
                        <a:t>1942</a:t>
                      </a:r>
                    </a:p>
                    <a:p>
                      <a:pPr algn="ctr">
                        <a:lnSpc>
                          <a:spcPct val="100000"/>
                        </a:lnSpc>
                        <a:spcBef>
                          <a:spcPts val="0"/>
                        </a:spcBef>
                      </a:pPr>
                      <a:r>
                        <a:rPr lang="en-US" sz="1200" spc="-25" dirty="0">
                          <a:solidFill>
                            <a:srgbClr val="808080"/>
                          </a:solidFill>
                          <a:latin typeface="Segoe UI"/>
                          <a:cs typeface="Segoe UI"/>
                        </a:rPr>
                        <a:t>(7 RCTs)</a:t>
                      </a: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r>
                        <a:rPr lang="en-US" sz="2000" spc="-20" dirty="0">
                          <a:solidFill>
                            <a:srgbClr val="C0C0C0"/>
                          </a:solidFill>
                          <a:latin typeface="Segoe UI"/>
                          <a:cs typeface="Segoe UI"/>
                        </a:rPr>
                        <a:t>●</a:t>
                      </a:r>
                      <a:endParaRPr lang="en-US" sz="2000" spc="0" dirty="0">
                        <a:solidFill>
                          <a:schemeClr val="tx1"/>
                        </a:solidFill>
                        <a:latin typeface="Segoe UI"/>
                        <a:cs typeface="Segoe UI"/>
                      </a:endParaRPr>
                    </a:p>
                    <a:p>
                      <a:pPr marL="384175">
                        <a:lnSpc>
                          <a:spcPct val="100000"/>
                        </a:lnSpc>
                        <a:spcBef>
                          <a:spcPts val="0"/>
                        </a:spcBef>
                      </a:pPr>
                      <a:r>
                        <a:rPr lang="en-US" sz="1200" spc="-25" dirty="0">
                          <a:solidFill>
                            <a:srgbClr val="808080"/>
                          </a:solidFill>
                          <a:latin typeface="Segoe UI"/>
                          <a:cs typeface="Segoe UI"/>
                        </a:rPr>
                        <a:t>VERY </a:t>
                      </a:r>
                      <a:r>
                        <a:rPr sz="1200" spc="-25" dirty="0">
                          <a:solidFill>
                            <a:srgbClr val="808080"/>
                          </a:solidFill>
                          <a:latin typeface="Segoe UI"/>
                          <a:cs typeface="Segoe UI"/>
                        </a:rPr>
                        <a:t>LOW</a:t>
                      </a:r>
                      <a:endParaRPr sz="1200" dirty="0">
                        <a:latin typeface="Segoe UI"/>
                        <a:cs typeface="Segoe UI"/>
                      </a:endParaRPr>
                    </a:p>
                  </a:txBody>
                  <a:tcPr marL="0" marR="0" marT="168275"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marL="635" algn="ctr">
                        <a:lnSpc>
                          <a:spcPct val="100000"/>
                        </a:lnSpc>
                        <a:spcBef>
                          <a:spcPts val="0"/>
                        </a:spcBef>
                      </a:pPr>
                      <a:r>
                        <a:rPr lang="en-US" sz="1200" dirty="0">
                          <a:solidFill>
                            <a:srgbClr val="808080"/>
                          </a:solidFill>
                          <a:latin typeface="Segoe UI"/>
                          <a:cs typeface="Segoe UI"/>
                        </a:rPr>
                        <a:t>OR 0.73</a:t>
                      </a:r>
                    </a:p>
                    <a:p>
                      <a:pPr marL="635" algn="ctr">
                        <a:lnSpc>
                          <a:spcPct val="100000"/>
                        </a:lnSpc>
                        <a:spcBef>
                          <a:spcPts val="0"/>
                        </a:spcBef>
                      </a:pPr>
                      <a:r>
                        <a:rPr lang="en-US" sz="1200" dirty="0">
                          <a:solidFill>
                            <a:srgbClr val="808080"/>
                          </a:solidFill>
                          <a:latin typeface="Segoe UI"/>
                          <a:cs typeface="Segoe UI"/>
                        </a:rPr>
                        <a:t>(0.42 to 1.24)</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2200" dirty="0">
                        <a:latin typeface="Times New Roman"/>
                        <a:cs typeface="Times New Roman"/>
                      </a:endParaRPr>
                    </a:p>
                    <a:p>
                      <a:pPr marL="479425">
                        <a:lnSpc>
                          <a:spcPct val="100000"/>
                        </a:lnSpc>
                        <a:spcBef>
                          <a:spcPts val="0"/>
                        </a:spcBef>
                      </a:pPr>
                      <a:r>
                        <a:rPr lang="en-US" sz="1200" dirty="0">
                          <a:solidFill>
                            <a:srgbClr val="808080"/>
                          </a:solidFill>
                          <a:latin typeface="Segoe UI"/>
                          <a:cs typeface="Segoe UI"/>
                        </a:rPr>
                        <a:t>41</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1270" marB="0">
                    <a:lnT w="12700">
                      <a:solidFill>
                        <a:srgbClr val="C0C0C0"/>
                      </a:solidFill>
                      <a:prstDash val="solid"/>
                    </a:lnT>
                    <a:lnB w="12700">
                      <a:solidFill>
                        <a:srgbClr val="C0C0C0"/>
                      </a:solidFill>
                      <a:prstDash val="solid"/>
                    </a:lnB>
                    <a:solidFill>
                      <a:srgbClr val="F2F2F2"/>
                    </a:solidFill>
                  </a:tcPr>
                </a:tc>
                <a:tc>
                  <a:txBody>
                    <a:bodyPr/>
                    <a:lstStyle/>
                    <a:p>
                      <a:pPr>
                        <a:lnSpc>
                          <a:spcPct val="100000"/>
                        </a:lnSpc>
                        <a:spcBef>
                          <a:spcPts val="0"/>
                        </a:spcBef>
                      </a:pPr>
                      <a:endParaRPr sz="1550" dirty="0">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11 fewer per 1000</a:t>
                      </a:r>
                    </a:p>
                    <a:p>
                      <a:pPr algn="ctr">
                        <a:lnSpc>
                          <a:spcPct val="100000"/>
                        </a:lnSpc>
                        <a:spcBef>
                          <a:spcPts val="0"/>
                        </a:spcBef>
                      </a:pPr>
                      <a:r>
                        <a:rPr lang="en-US" sz="1200" dirty="0">
                          <a:solidFill>
                            <a:srgbClr val="808080"/>
                          </a:solidFill>
                          <a:latin typeface="Segoe UI"/>
                          <a:cs typeface="Segoe UI"/>
                        </a:rPr>
                        <a:t>(from 23 fewer to 9 more)</a:t>
                      </a:r>
                      <a:endParaRPr sz="1200" dirty="0">
                        <a:latin typeface="Segoe UI"/>
                        <a:cs typeface="Segoe UI"/>
                      </a:endParaRPr>
                    </a:p>
                  </a:txBody>
                  <a:tcPr marL="0" marR="0" marT="5080"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822689">
                <a:tc>
                  <a:txBody>
                    <a:bodyPr/>
                    <a:lstStyle/>
                    <a:p>
                      <a:pPr marL="90805">
                        <a:lnSpc>
                          <a:spcPct val="100000"/>
                        </a:lnSpc>
                        <a:spcBef>
                          <a:spcPts val="0"/>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1440" marR="817880" defTabSz="1028700">
                        <a:lnSpc>
                          <a:spcPct val="100000"/>
                        </a:lnSpc>
                        <a:spcBef>
                          <a:spcPts val="0"/>
                        </a:spcBef>
                      </a:pPr>
                      <a:r>
                        <a:rPr lang="en-US" sz="1200" dirty="0">
                          <a:solidFill>
                            <a:srgbClr val="808080"/>
                          </a:solidFill>
                          <a:latin typeface="Segoe UI"/>
                          <a:cs typeface="Segoe UI"/>
                        </a:rPr>
                        <a:t>follow</a:t>
                      </a:r>
                      <a:r>
                        <a:rPr lang="en-US" sz="1200" spc="-20" dirty="0">
                          <a:solidFill>
                            <a:srgbClr val="808080"/>
                          </a:solidFill>
                          <a:latin typeface="Segoe UI"/>
                          <a:cs typeface="Segoe UI"/>
                        </a:rPr>
                        <a:t> </a:t>
                      </a:r>
                      <a:r>
                        <a:rPr lang="en-US" sz="1200" dirty="0">
                          <a:solidFill>
                            <a:srgbClr val="808080"/>
                          </a:solidFill>
                          <a:latin typeface="Segoe UI"/>
                          <a:cs typeface="Segoe UI"/>
                        </a:rPr>
                        <a:t>up:</a:t>
                      </a:r>
                      <a:r>
                        <a:rPr lang="en-US" sz="1200" spc="-10" dirty="0">
                          <a:solidFill>
                            <a:srgbClr val="808080"/>
                          </a:solidFill>
                          <a:latin typeface="Segoe UI"/>
                          <a:cs typeface="Segoe UI"/>
                        </a:rPr>
                        <a:t> </a:t>
                      </a:r>
                      <a:r>
                        <a:rPr lang="en-US" sz="1200" spc="-20" dirty="0">
                          <a:solidFill>
                            <a:srgbClr val="808080"/>
                          </a:solidFill>
                          <a:latin typeface="Segoe UI"/>
                          <a:cs typeface="Segoe UI"/>
                        </a:rPr>
                        <a:t>range</a:t>
                      </a:r>
                      <a:r>
                        <a:rPr lang="en-US" sz="1200" dirty="0">
                          <a:solidFill>
                            <a:srgbClr val="808080"/>
                          </a:solidFill>
                          <a:latin typeface="Segoe UI"/>
                          <a:cs typeface="Segoe UI"/>
                        </a:rPr>
                        <a:t> 7 days</a:t>
                      </a:r>
                      <a:r>
                        <a:rPr lang="en-US" sz="1200" spc="-15" dirty="0">
                          <a:solidFill>
                            <a:srgbClr val="808080"/>
                          </a:solidFill>
                          <a:latin typeface="Segoe UI"/>
                          <a:cs typeface="Segoe UI"/>
                        </a:rPr>
                        <a:t> </a:t>
                      </a:r>
                      <a:r>
                        <a:rPr lang="en-US" sz="1200" dirty="0">
                          <a:solidFill>
                            <a:srgbClr val="808080"/>
                          </a:solidFill>
                          <a:latin typeface="Segoe UI"/>
                          <a:cs typeface="Segoe UI"/>
                        </a:rPr>
                        <a:t>to</a:t>
                      </a:r>
                      <a:r>
                        <a:rPr lang="en-US" sz="1200" spc="10" dirty="0">
                          <a:solidFill>
                            <a:srgbClr val="808080"/>
                          </a:solidFill>
                          <a:latin typeface="Segoe UI"/>
                          <a:cs typeface="Segoe UI"/>
                        </a:rPr>
                        <a:t> 3</a:t>
                      </a:r>
                      <a:r>
                        <a:rPr lang="en-US" sz="1200" dirty="0">
                          <a:solidFill>
                            <a:srgbClr val="808080"/>
                          </a:solidFill>
                          <a:latin typeface="Segoe UI"/>
                          <a:cs typeface="Segoe UI"/>
                        </a:rPr>
                        <a:t>0 </a:t>
                      </a:r>
                      <a:r>
                        <a:rPr lang="en-US" sz="1200" spc="-20" dirty="0">
                          <a:solidFill>
                            <a:srgbClr val="808080"/>
                          </a:solidFill>
                          <a:latin typeface="Segoe UI"/>
                          <a:cs typeface="Segoe UI"/>
                        </a:rPr>
                        <a:t>days</a:t>
                      </a:r>
                      <a:endParaRPr lang="en-US"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1944</a:t>
                      </a:r>
                    </a:p>
                    <a:p>
                      <a:pPr algn="ctr">
                        <a:lnSpc>
                          <a:spcPct val="100000"/>
                        </a:lnSpc>
                        <a:spcBef>
                          <a:spcPts val="0"/>
                        </a:spcBef>
                      </a:pPr>
                      <a:r>
                        <a:rPr lang="en-US" sz="1200" spc="-25" dirty="0">
                          <a:solidFill>
                            <a:srgbClr val="808080"/>
                          </a:solidFill>
                          <a:latin typeface="Segoe UI"/>
                          <a:cs typeface="Segoe UI"/>
                        </a:rPr>
                        <a:t>(7 RCTs)</a:t>
                      </a: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marL="384175">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37185">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63500" marB="0">
                    <a:lnT w="12700" cap="flat" cmpd="sng" algn="ctr">
                      <a:solidFill>
                        <a:srgbClr val="C0C0C0"/>
                      </a:solidFill>
                      <a:prstDash val="solid"/>
                      <a:round/>
                      <a:headEnd type="none" w="med" len="med"/>
                      <a:tailEnd type="none" w="med" len="med"/>
                    </a:lnT>
                    <a:solidFill>
                      <a:srgbClr val="F2F2F2"/>
                    </a:solidFill>
                  </a:tcPr>
                </a:tc>
                <a:tc>
                  <a:txBody>
                    <a:bodyPr/>
                    <a:lstStyle/>
                    <a:p>
                      <a:pPr marL="635" algn="ctr">
                        <a:lnSpc>
                          <a:spcPct val="100000"/>
                        </a:lnSpc>
                        <a:spcBef>
                          <a:spcPts val="0"/>
                        </a:spcBef>
                      </a:pPr>
                      <a:r>
                        <a:rPr lang="en-US" sz="1200" dirty="0">
                          <a:solidFill>
                            <a:srgbClr val="808080"/>
                          </a:solidFill>
                          <a:latin typeface="Segoe UI"/>
                          <a:cs typeface="Segoe UI"/>
                        </a:rPr>
                        <a:t>OR 1.78</a:t>
                      </a:r>
                    </a:p>
                    <a:p>
                      <a:pPr marL="635" algn="ctr">
                        <a:lnSpc>
                          <a:spcPct val="100000"/>
                        </a:lnSpc>
                        <a:spcBef>
                          <a:spcPts val="0"/>
                        </a:spcBef>
                      </a:pPr>
                      <a:r>
                        <a:rPr lang="en-US" sz="1200" dirty="0">
                          <a:solidFill>
                            <a:srgbClr val="808080"/>
                          </a:solidFill>
                          <a:latin typeface="Segoe UI"/>
                          <a:cs typeface="Segoe UI"/>
                        </a:rPr>
                        <a:t>(1.00 to 3.18)</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tc>
                  <a:txBody>
                    <a:bodyPr/>
                    <a:lstStyle/>
                    <a:p>
                      <a:pPr>
                        <a:lnSpc>
                          <a:spcPct val="100000"/>
                        </a:lnSpc>
                        <a:spcBef>
                          <a:spcPts val="0"/>
                        </a:spcBef>
                      </a:pPr>
                      <a:endParaRPr sz="1450" dirty="0">
                        <a:latin typeface="Times New Roman"/>
                        <a:cs typeface="Times New Roman"/>
                      </a:endParaRPr>
                    </a:p>
                    <a:p>
                      <a:pPr marL="520065">
                        <a:lnSpc>
                          <a:spcPct val="100000"/>
                        </a:lnSpc>
                        <a:spcBef>
                          <a:spcPts val="0"/>
                        </a:spcBef>
                      </a:pPr>
                      <a:r>
                        <a:rPr lang="en-US" sz="1200" spc="-10" dirty="0">
                          <a:solidFill>
                            <a:srgbClr val="808080"/>
                          </a:solidFill>
                          <a:latin typeface="Segoe UI"/>
                          <a:cs typeface="Segoe UI"/>
                        </a:rPr>
                        <a:t>34</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6985" marB="0">
                    <a:lnT w="12700" cap="flat" cmpd="sng" algn="ctr">
                      <a:solidFill>
                        <a:srgbClr val="C0C0C0"/>
                      </a:solidFill>
                      <a:prstDash val="solid"/>
                      <a:round/>
                      <a:headEnd type="none" w="med" len="med"/>
                      <a:tailEnd type="none" w="med" len="med"/>
                    </a:lnT>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25 more per 1000</a:t>
                      </a:r>
                    </a:p>
                    <a:p>
                      <a:pPr algn="ctr">
                        <a:lnSpc>
                          <a:spcPct val="100000"/>
                        </a:lnSpc>
                        <a:spcBef>
                          <a:spcPts val="0"/>
                        </a:spcBef>
                      </a:pPr>
                      <a:r>
                        <a:rPr lang="en-US" sz="1200" dirty="0">
                          <a:solidFill>
                            <a:srgbClr val="808080"/>
                          </a:solidFill>
                          <a:latin typeface="Segoe UI"/>
                          <a:cs typeface="Segoe UI"/>
                        </a:rPr>
                        <a:t>(from 0 fewer to 67 more)</a:t>
                      </a:r>
                      <a:endParaRPr sz="1200" dirty="0">
                        <a:latin typeface="Segoe UI"/>
                        <a:cs typeface="Segoe UI"/>
                      </a:endParaRPr>
                    </a:p>
                  </a:txBody>
                  <a:tcPr marL="0" marR="0" marT="127000" marB="0">
                    <a:lnT w="12700" cap="flat" cmpd="sng" algn="ctr">
                      <a:solidFill>
                        <a:srgbClr val="C0C0C0"/>
                      </a:solidFill>
                      <a:prstDash val="solid"/>
                      <a:round/>
                      <a:headEnd type="none" w="med" len="med"/>
                      <a:tailEnd type="none" w="med" len="med"/>
                    </a:lnT>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132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Recommendation</a:t>
            </a:r>
          </a:p>
        </p:txBody>
      </p:sp>
      <p:grpSp>
        <p:nvGrpSpPr>
          <p:cNvPr id="6" name="Group 5">
            <a:extLst>
              <a:ext uri="{FF2B5EF4-FFF2-40B4-BE49-F238E27FC236}">
                <a16:creationId xmlns:a16="http://schemas.microsoft.com/office/drawing/2014/main" id="{54ED7A79-797C-079C-7174-BB77CCC644BA}"/>
              </a:ext>
            </a:extLst>
          </p:cNvPr>
          <p:cNvGrpSpPr/>
          <p:nvPr/>
        </p:nvGrpSpPr>
        <p:grpSpPr>
          <a:xfrm>
            <a:off x="1619885" y="2590800"/>
            <a:ext cx="8952230" cy="2827528"/>
            <a:chOff x="1618488" y="2895600"/>
            <a:chExt cx="8952230" cy="2827528"/>
          </a:xfrm>
        </p:grpSpPr>
        <p:sp>
          <p:nvSpPr>
            <p:cNvPr id="3" name="object 3"/>
            <p:cNvSpPr txBox="1"/>
            <p:nvPr/>
          </p:nvSpPr>
          <p:spPr>
            <a:xfrm>
              <a:off x="1618488" y="2895600"/>
              <a:ext cx="8952230" cy="990600"/>
            </a:xfrm>
            <a:prstGeom prst="rect">
              <a:avLst/>
            </a:prstGeom>
            <a:solidFill>
              <a:srgbClr val="E43E31"/>
            </a:solidFill>
          </p:spPr>
          <p:txBody>
            <a:bodyPr vert="horz" wrap="square" lIns="0" tIns="0" rIns="0" bIns="0" rtlCol="0" anchor="ctr">
              <a:noAutofit/>
            </a:bodyPr>
            <a:lstStyle/>
            <a:p>
              <a:pPr marL="240029" marR="144145" indent="2540" algn="ctr">
                <a:lnSpc>
                  <a:spcPct val="100000"/>
                </a:lnSpc>
                <a:spcBef>
                  <a:spcPts val="640"/>
                </a:spcBef>
              </a:pPr>
              <a:r>
                <a:rPr sz="1400" dirty="0">
                  <a:solidFill>
                    <a:srgbClr val="FFFFFF"/>
                  </a:solidFill>
                  <a:latin typeface="Calibri"/>
                  <a:cs typeface="Calibri"/>
                </a:rPr>
                <a:t>The</a:t>
              </a:r>
              <a:r>
                <a:rPr sz="1400" spc="-35" dirty="0">
                  <a:solidFill>
                    <a:srgbClr val="FFFFFF"/>
                  </a:solidFill>
                  <a:latin typeface="Calibri"/>
                  <a:cs typeface="Calibri"/>
                </a:rPr>
                <a:t> </a:t>
              </a:r>
              <a:r>
                <a:rPr sz="1400" dirty="0">
                  <a:solidFill>
                    <a:srgbClr val="FFFFFF"/>
                  </a:solidFill>
                  <a:latin typeface="Calibri"/>
                  <a:cs typeface="Calibri"/>
                </a:rPr>
                <a:t>ASH</a:t>
              </a:r>
              <a:r>
                <a:rPr sz="1400" spc="-25" dirty="0">
                  <a:solidFill>
                    <a:srgbClr val="FFFFFF"/>
                  </a:solidFill>
                  <a:latin typeface="Calibri"/>
                  <a:cs typeface="Calibri"/>
                </a:rPr>
                <a:t> </a:t>
              </a:r>
              <a:r>
                <a:rPr sz="1400" dirty="0">
                  <a:solidFill>
                    <a:srgbClr val="FFFFFF"/>
                  </a:solidFill>
                  <a:latin typeface="Calibri"/>
                  <a:cs typeface="Calibri"/>
                </a:rPr>
                <a:t>guideline</a:t>
              </a:r>
              <a:r>
                <a:rPr sz="1400" spc="-25" dirty="0">
                  <a:solidFill>
                    <a:srgbClr val="FFFFFF"/>
                  </a:solidFill>
                  <a:latin typeface="Calibri"/>
                  <a:cs typeface="Calibri"/>
                </a:rPr>
                <a:t> </a:t>
              </a:r>
              <a:r>
                <a:rPr sz="1400" dirty="0">
                  <a:solidFill>
                    <a:srgbClr val="FFFFFF"/>
                  </a:solidFill>
                  <a:latin typeface="Calibri"/>
                  <a:cs typeface="Calibri"/>
                </a:rPr>
                <a:t>panel</a:t>
              </a:r>
              <a:r>
                <a:rPr sz="1400" spc="-30" dirty="0">
                  <a:solidFill>
                    <a:srgbClr val="FFFFFF"/>
                  </a:solidFill>
                  <a:latin typeface="Calibri"/>
                  <a:cs typeface="Calibri"/>
                </a:rPr>
                <a:t> </a:t>
              </a:r>
              <a:r>
                <a:rPr sz="1400" dirty="0">
                  <a:solidFill>
                    <a:srgbClr val="FFFFFF"/>
                  </a:solidFill>
                  <a:uFill>
                    <a:solidFill>
                      <a:srgbClr val="FFFFFF"/>
                    </a:solidFill>
                  </a:uFill>
                  <a:latin typeface="Calibri"/>
                  <a:cs typeface="Calibri"/>
                </a:rPr>
                <a:t>suggests</a:t>
              </a:r>
              <a:r>
                <a:rPr sz="1400" spc="-35" dirty="0">
                  <a:solidFill>
                    <a:srgbClr val="FFFFFF"/>
                  </a:solidFill>
                  <a:latin typeface="Calibri"/>
                  <a:cs typeface="Calibri"/>
                </a:rPr>
                <a:t> </a:t>
              </a:r>
              <a:r>
                <a:rPr sz="1400" dirty="0">
                  <a:solidFill>
                    <a:srgbClr val="FFFFFF"/>
                  </a:solidFill>
                  <a:latin typeface="Calibri"/>
                  <a:cs typeface="Calibri"/>
                </a:rPr>
                <a:t>using</a:t>
              </a:r>
              <a:r>
                <a:rPr sz="1400" spc="-25" dirty="0">
                  <a:solidFill>
                    <a:srgbClr val="FFFFFF"/>
                  </a:solidFill>
                  <a:latin typeface="Calibri"/>
                  <a:cs typeface="Calibri"/>
                </a:rPr>
                <a:t> </a:t>
              </a:r>
              <a:r>
                <a:rPr sz="1400" u="sng" spc="-10" dirty="0">
                  <a:solidFill>
                    <a:srgbClr val="FFFFFF"/>
                  </a:solidFill>
                  <a:uFill>
                    <a:solidFill>
                      <a:srgbClr val="FFFFFF"/>
                    </a:solidFill>
                  </a:uFill>
                  <a:latin typeface="Calibri"/>
                  <a:cs typeface="Calibri"/>
                </a:rPr>
                <a:t>prophylactic-</a:t>
              </a:r>
              <a:r>
                <a:rPr sz="1400" u="sng" dirty="0">
                  <a:solidFill>
                    <a:srgbClr val="FFFFFF"/>
                  </a:solidFill>
                  <a:uFill>
                    <a:solidFill>
                      <a:srgbClr val="FFFFFF"/>
                    </a:solidFill>
                  </a:uFill>
                  <a:latin typeface="Calibri"/>
                  <a:cs typeface="Calibri"/>
                </a:rPr>
                <a:t>intensity</a:t>
              </a:r>
              <a:r>
                <a:rPr sz="1400" spc="-10" dirty="0">
                  <a:solidFill>
                    <a:srgbClr val="FFFFFF"/>
                  </a:solidFill>
                  <a:latin typeface="Calibri"/>
                  <a:cs typeface="Calibri"/>
                </a:rPr>
                <a:t> </a:t>
              </a:r>
              <a:r>
                <a:rPr sz="1400" dirty="0">
                  <a:solidFill>
                    <a:srgbClr val="FFFFFF"/>
                  </a:solidFill>
                  <a:latin typeface="Calibri"/>
                  <a:cs typeface="Calibri"/>
                </a:rPr>
                <a:t>over</a:t>
              </a:r>
              <a:r>
                <a:rPr sz="1400" spc="-20" dirty="0">
                  <a:solidFill>
                    <a:srgbClr val="FFFFFF"/>
                  </a:solidFill>
                  <a:latin typeface="Calibri"/>
                  <a:cs typeface="Calibri"/>
                </a:rPr>
                <a:t> </a:t>
              </a:r>
              <a:r>
                <a:rPr sz="1400" spc="-10" dirty="0">
                  <a:solidFill>
                    <a:srgbClr val="FFFFFF"/>
                  </a:solidFill>
                  <a:latin typeface="Calibri"/>
                  <a:cs typeface="Calibri"/>
                </a:rPr>
                <a:t>intermediate- </a:t>
              </a:r>
              <a:r>
                <a:rPr sz="1400" dirty="0">
                  <a:solidFill>
                    <a:srgbClr val="FFFFFF"/>
                  </a:solidFill>
                  <a:latin typeface="Calibri"/>
                  <a:cs typeface="Calibri"/>
                </a:rPr>
                <a:t>intensity</a:t>
              </a:r>
              <a:r>
                <a:rPr sz="1400" spc="-20" dirty="0">
                  <a:solidFill>
                    <a:srgbClr val="FFFFFF"/>
                  </a:solidFill>
                  <a:latin typeface="Calibri"/>
                  <a:cs typeface="Calibri"/>
                </a:rPr>
                <a:t> </a:t>
              </a:r>
              <a:r>
                <a:rPr sz="1400" dirty="0">
                  <a:solidFill>
                    <a:srgbClr val="FFFFFF"/>
                  </a:solidFill>
                  <a:latin typeface="Calibri"/>
                  <a:cs typeface="Calibri"/>
                </a:rPr>
                <a:t>or</a:t>
              </a:r>
              <a:r>
                <a:rPr sz="1400" spc="-45" dirty="0">
                  <a:solidFill>
                    <a:srgbClr val="FFFFFF"/>
                  </a:solidFill>
                  <a:latin typeface="Calibri"/>
                  <a:cs typeface="Calibri"/>
                </a:rPr>
                <a:t> </a:t>
              </a:r>
              <a:r>
                <a:rPr sz="1400" spc="-10" dirty="0">
                  <a:solidFill>
                    <a:srgbClr val="FFFFFF"/>
                  </a:solidFill>
                  <a:latin typeface="Calibri"/>
                  <a:cs typeface="Calibri"/>
                </a:rPr>
                <a:t>therapeutic-</a:t>
              </a:r>
              <a:r>
                <a:rPr sz="1400" dirty="0">
                  <a:solidFill>
                    <a:srgbClr val="FFFFFF"/>
                  </a:solidFill>
                  <a:latin typeface="Calibri"/>
                  <a:cs typeface="Calibri"/>
                </a:rPr>
                <a:t>intensity</a:t>
              </a:r>
              <a:r>
                <a:rPr sz="1400" spc="-10" dirty="0">
                  <a:solidFill>
                    <a:srgbClr val="FFFFFF"/>
                  </a:solidFill>
                  <a:latin typeface="Calibri"/>
                  <a:cs typeface="Calibri"/>
                </a:rPr>
                <a:t> </a:t>
              </a:r>
              <a:r>
                <a:rPr sz="1400" dirty="0">
                  <a:solidFill>
                    <a:srgbClr val="FFFFFF"/>
                  </a:solidFill>
                  <a:latin typeface="Calibri"/>
                  <a:cs typeface="Calibri"/>
                </a:rPr>
                <a:t>anticoagulation</a:t>
              </a:r>
              <a:r>
                <a:rPr sz="1400" spc="-30" dirty="0">
                  <a:solidFill>
                    <a:srgbClr val="FFFFFF"/>
                  </a:solidFill>
                  <a:latin typeface="Calibri"/>
                  <a:cs typeface="Calibri"/>
                </a:rPr>
                <a:t> </a:t>
              </a:r>
              <a:r>
                <a:rPr sz="1400" dirty="0">
                  <a:solidFill>
                    <a:srgbClr val="FFFFFF"/>
                  </a:solidFill>
                  <a:latin typeface="Calibri"/>
                  <a:cs typeface="Calibri"/>
                </a:rPr>
                <a:t>in</a:t>
              </a:r>
              <a:r>
                <a:rPr sz="1400" spc="-25" dirty="0">
                  <a:solidFill>
                    <a:srgbClr val="FFFFFF"/>
                  </a:solidFill>
                  <a:latin typeface="Calibri"/>
                  <a:cs typeface="Calibri"/>
                </a:rPr>
                <a:t> </a:t>
              </a:r>
              <a:r>
                <a:rPr sz="1400" dirty="0">
                  <a:solidFill>
                    <a:srgbClr val="FFFFFF"/>
                  </a:solidFill>
                  <a:latin typeface="Calibri"/>
                  <a:cs typeface="Calibri"/>
                </a:rPr>
                <a:t>patients</a:t>
              </a:r>
              <a:r>
                <a:rPr sz="1400" spc="-20" dirty="0">
                  <a:solidFill>
                    <a:srgbClr val="FFFFFF"/>
                  </a:solidFill>
                  <a:latin typeface="Calibri"/>
                  <a:cs typeface="Calibri"/>
                </a:rPr>
                <a:t> </a:t>
              </a:r>
              <a:r>
                <a:rPr sz="1400" dirty="0">
                  <a:solidFill>
                    <a:srgbClr val="FFFFFF"/>
                  </a:solidFill>
                  <a:latin typeface="Calibri"/>
                  <a:cs typeface="Calibri"/>
                </a:rPr>
                <a:t>with</a:t>
              </a:r>
              <a:r>
                <a:rPr sz="1400" spc="-20" dirty="0">
                  <a:solidFill>
                    <a:srgbClr val="FFFFFF"/>
                  </a:solidFill>
                  <a:latin typeface="Calibri"/>
                  <a:cs typeface="Calibri"/>
                </a:rPr>
                <a:t> </a:t>
              </a:r>
              <a:r>
                <a:rPr sz="1400" spc="-10" dirty="0">
                  <a:solidFill>
                    <a:srgbClr val="FFFFFF"/>
                  </a:solidFill>
                  <a:latin typeface="Calibri"/>
                  <a:cs typeface="Calibri"/>
                </a:rPr>
                <a:t>COVID-</a:t>
              </a:r>
              <a:r>
                <a:rPr sz="1400" dirty="0">
                  <a:solidFill>
                    <a:srgbClr val="FFFFFF"/>
                  </a:solidFill>
                  <a:latin typeface="Calibri"/>
                  <a:cs typeface="Calibri"/>
                </a:rPr>
                <a:t>19</a:t>
              </a:r>
              <a:r>
                <a:rPr sz="1400" spc="-65" dirty="0">
                  <a:solidFill>
                    <a:srgbClr val="FFFFFF"/>
                  </a:solidFill>
                  <a:latin typeface="Calibri"/>
                  <a:cs typeface="Calibri"/>
                </a:rPr>
                <a:t> </a:t>
              </a:r>
              <a:r>
                <a:rPr sz="1400" spc="-10" dirty="0">
                  <a:solidFill>
                    <a:srgbClr val="FFFFFF"/>
                  </a:solidFill>
                  <a:latin typeface="Calibri"/>
                  <a:cs typeface="Calibri"/>
                </a:rPr>
                <a:t>related </a:t>
              </a:r>
              <a:r>
                <a:rPr sz="1400" dirty="0">
                  <a:solidFill>
                    <a:srgbClr val="FFFFFF"/>
                  </a:solidFill>
                  <a:latin typeface="Calibri"/>
                  <a:cs typeface="Calibri"/>
                </a:rPr>
                <a:t>critical</a:t>
              </a:r>
              <a:r>
                <a:rPr sz="1400" spc="-30" dirty="0">
                  <a:solidFill>
                    <a:srgbClr val="FFFFFF"/>
                  </a:solidFill>
                  <a:latin typeface="Calibri"/>
                  <a:cs typeface="Calibri"/>
                </a:rPr>
                <a:t> </a:t>
              </a:r>
              <a:r>
                <a:rPr sz="1400" dirty="0">
                  <a:solidFill>
                    <a:srgbClr val="FFFFFF"/>
                  </a:solidFill>
                  <a:latin typeface="Calibri"/>
                  <a:cs typeface="Calibri"/>
                </a:rPr>
                <a:t>illness</a:t>
              </a:r>
              <a:r>
                <a:rPr sz="1400" spc="-5" dirty="0">
                  <a:solidFill>
                    <a:srgbClr val="FFFFFF"/>
                  </a:solidFill>
                  <a:latin typeface="Calibri"/>
                  <a:cs typeface="Calibri"/>
                </a:rPr>
                <a:t> </a:t>
              </a:r>
              <a:r>
                <a:rPr sz="1400" dirty="0">
                  <a:solidFill>
                    <a:srgbClr val="FFFFFF"/>
                  </a:solidFill>
                  <a:latin typeface="Calibri"/>
                  <a:cs typeface="Calibri"/>
                </a:rPr>
                <a:t>who</a:t>
              </a:r>
              <a:r>
                <a:rPr sz="1400" spc="-35" dirty="0">
                  <a:solidFill>
                    <a:srgbClr val="FFFFFF"/>
                  </a:solidFill>
                  <a:latin typeface="Calibri"/>
                  <a:cs typeface="Calibri"/>
                </a:rPr>
                <a:t> </a:t>
              </a:r>
              <a:r>
                <a:rPr sz="1400" dirty="0">
                  <a:solidFill>
                    <a:srgbClr val="FFFFFF"/>
                  </a:solidFill>
                  <a:latin typeface="Calibri"/>
                  <a:cs typeface="Calibri"/>
                </a:rPr>
                <a:t>do</a:t>
              </a:r>
              <a:r>
                <a:rPr sz="1400" spc="-45" dirty="0">
                  <a:solidFill>
                    <a:srgbClr val="FFFFFF"/>
                  </a:solidFill>
                  <a:latin typeface="Calibri"/>
                  <a:cs typeface="Calibri"/>
                </a:rPr>
                <a:t> </a:t>
              </a:r>
              <a:r>
                <a:rPr sz="1400" dirty="0">
                  <a:solidFill>
                    <a:srgbClr val="FFFFFF"/>
                  </a:solidFill>
                  <a:latin typeface="Calibri"/>
                  <a:cs typeface="Calibri"/>
                </a:rPr>
                <a:t>not</a:t>
              </a:r>
              <a:r>
                <a:rPr sz="1400" spc="-30" dirty="0">
                  <a:solidFill>
                    <a:srgbClr val="FFFFFF"/>
                  </a:solidFill>
                  <a:latin typeface="Calibri"/>
                  <a:cs typeface="Calibri"/>
                </a:rPr>
                <a:t> </a:t>
              </a:r>
              <a:r>
                <a:rPr sz="1400" dirty="0">
                  <a:solidFill>
                    <a:srgbClr val="FFFFFF"/>
                  </a:solidFill>
                  <a:latin typeface="Calibri"/>
                  <a:cs typeface="Calibri"/>
                </a:rPr>
                <a:t>have</a:t>
              </a:r>
              <a:r>
                <a:rPr sz="1400" spc="-25" dirty="0">
                  <a:solidFill>
                    <a:srgbClr val="FFFFFF"/>
                  </a:solidFill>
                  <a:latin typeface="Calibri"/>
                  <a:cs typeface="Calibri"/>
                </a:rPr>
                <a:t> </a:t>
              </a:r>
              <a:r>
                <a:rPr sz="1400" dirty="0">
                  <a:solidFill>
                    <a:srgbClr val="FFFFFF"/>
                  </a:solidFill>
                  <a:latin typeface="Calibri"/>
                  <a:cs typeface="Calibri"/>
                </a:rPr>
                <a:t>suspected</a:t>
              </a:r>
              <a:r>
                <a:rPr sz="1400" spc="-20" dirty="0">
                  <a:solidFill>
                    <a:srgbClr val="FFFFFF"/>
                  </a:solidFill>
                  <a:latin typeface="Calibri"/>
                  <a:cs typeface="Calibri"/>
                </a:rPr>
                <a:t> </a:t>
              </a:r>
              <a:r>
                <a:rPr sz="1400" dirty="0">
                  <a:solidFill>
                    <a:srgbClr val="FFFFFF"/>
                  </a:solidFill>
                  <a:latin typeface="Calibri"/>
                  <a:cs typeface="Calibri"/>
                </a:rPr>
                <a:t>or</a:t>
              </a:r>
              <a:r>
                <a:rPr sz="1400" spc="-20" dirty="0">
                  <a:solidFill>
                    <a:srgbClr val="FFFFFF"/>
                  </a:solidFill>
                  <a:latin typeface="Calibri"/>
                  <a:cs typeface="Calibri"/>
                </a:rPr>
                <a:t> </a:t>
              </a:r>
              <a:r>
                <a:rPr sz="1400" dirty="0">
                  <a:solidFill>
                    <a:srgbClr val="FFFFFF"/>
                  </a:solidFill>
                  <a:latin typeface="Calibri"/>
                  <a:cs typeface="Calibri"/>
                </a:rPr>
                <a:t>confirmed</a:t>
              </a:r>
              <a:r>
                <a:rPr sz="1400" spc="-30" dirty="0">
                  <a:solidFill>
                    <a:srgbClr val="FFFFFF"/>
                  </a:solidFill>
                  <a:latin typeface="Calibri"/>
                  <a:cs typeface="Calibri"/>
                </a:rPr>
                <a:t> </a:t>
              </a:r>
              <a:r>
                <a:rPr sz="1400" dirty="0">
                  <a:solidFill>
                    <a:srgbClr val="FFFFFF"/>
                  </a:solidFill>
                  <a:latin typeface="Calibri"/>
                  <a:cs typeface="Calibri"/>
                </a:rPr>
                <a:t>VTE</a:t>
              </a:r>
              <a:r>
                <a:rPr sz="1400" spc="-20" dirty="0">
                  <a:solidFill>
                    <a:srgbClr val="FFFFFF"/>
                  </a:solidFill>
                  <a:latin typeface="Calibri"/>
                  <a:cs typeface="Calibri"/>
                </a:rPr>
                <a:t> </a:t>
              </a:r>
              <a:r>
                <a:rPr sz="1400" i="1" spc="-10" dirty="0">
                  <a:solidFill>
                    <a:srgbClr val="FFFFFF"/>
                  </a:solidFill>
                  <a:latin typeface="Calibri"/>
                  <a:cs typeface="Calibri"/>
                </a:rPr>
                <a:t>(Conditional </a:t>
              </a:r>
              <a:r>
                <a:rPr sz="1400" i="1" dirty="0">
                  <a:solidFill>
                    <a:srgbClr val="FFFFFF"/>
                  </a:solidFill>
                  <a:latin typeface="Calibri"/>
                  <a:cs typeface="Calibri"/>
                </a:rPr>
                <a:t>recommendation</a:t>
              </a:r>
              <a:r>
                <a:rPr sz="1400" i="1" spc="-25" dirty="0">
                  <a:solidFill>
                    <a:srgbClr val="FFFFFF"/>
                  </a:solidFill>
                  <a:latin typeface="Calibri"/>
                  <a:cs typeface="Calibri"/>
                </a:rPr>
                <a:t> </a:t>
              </a:r>
              <a:r>
                <a:rPr sz="1400" i="1" dirty="0">
                  <a:solidFill>
                    <a:srgbClr val="FFFFFF"/>
                  </a:solidFill>
                  <a:latin typeface="Calibri"/>
                  <a:cs typeface="Calibri"/>
                </a:rPr>
                <a:t>based</a:t>
              </a:r>
              <a:r>
                <a:rPr sz="1400" i="1" spc="-10" dirty="0">
                  <a:solidFill>
                    <a:srgbClr val="FFFFFF"/>
                  </a:solidFill>
                  <a:latin typeface="Calibri"/>
                  <a:cs typeface="Calibri"/>
                </a:rPr>
                <a:t> </a:t>
              </a:r>
              <a:r>
                <a:rPr sz="1400" i="1" dirty="0">
                  <a:solidFill>
                    <a:srgbClr val="FFFFFF"/>
                  </a:solidFill>
                  <a:latin typeface="Calibri"/>
                  <a:cs typeface="Calibri"/>
                </a:rPr>
                <a:t>on</a:t>
              </a:r>
              <a:r>
                <a:rPr sz="1400" i="1" spc="-15" dirty="0">
                  <a:solidFill>
                    <a:srgbClr val="FFFFFF"/>
                  </a:solidFill>
                  <a:latin typeface="Calibri"/>
                  <a:cs typeface="Calibri"/>
                </a:rPr>
                <a:t> </a:t>
              </a:r>
              <a:r>
                <a:rPr sz="1400" b="1" i="1" dirty="0">
                  <a:solidFill>
                    <a:srgbClr val="FFFFFF"/>
                  </a:solidFill>
                  <a:latin typeface="Calibri"/>
                  <a:cs typeface="Calibri"/>
                </a:rPr>
                <a:t>very</a:t>
              </a:r>
              <a:r>
                <a:rPr sz="1400" b="1" i="1" spc="-5" dirty="0">
                  <a:solidFill>
                    <a:srgbClr val="FFFFFF"/>
                  </a:solidFill>
                  <a:latin typeface="Calibri"/>
                  <a:cs typeface="Calibri"/>
                </a:rPr>
                <a:t> </a:t>
              </a:r>
              <a:r>
                <a:rPr sz="1400" b="1" i="1" dirty="0">
                  <a:solidFill>
                    <a:srgbClr val="FFFFFF"/>
                  </a:solidFill>
                  <a:latin typeface="Calibri"/>
                  <a:cs typeface="Calibri"/>
                </a:rPr>
                <a:t>low</a:t>
              </a:r>
              <a:r>
                <a:rPr sz="1400" b="1" i="1" spc="-25" dirty="0">
                  <a:solidFill>
                    <a:srgbClr val="FFFFFF"/>
                  </a:solidFill>
                  <a:latin typeface="Calibri"/>
                  <a:cs typeface="Calibri"/>
                </a:rPr>
                <a:t> </a:t>
              </a:r>
              <a:r>
                <a:rPr sz="1400" b="1" i="1" dirty="0">
                  <a:solidFill>
                    <a:srgbClr val="FFFFFF"/>
                  </a:solidFill>
                  <a:latin typeface="Calibri"/>
                  <a:cs typeface="Calibri"/>
                </a:rPr>
                <a:t>certainty</a:t>
              </a:r>
              <a:r>
                <a:rPr sz="1400" b="1" i="1" spc="-15" dirty="0">
                  <a:solidFill>
                    <a:srgbClr val="FFFFFF"/>
                  </a:solidFill>
                  <a:latin typeface="Calibri"/>
                  <a:cs typeface="Calibri"/>
                </a:rPr>
                <a:t> </a:t>
              </a:r>
              <a:r>
                <a:rPr sz="1400" i="1" dirty="0">
                  <a:solidFill>
                    <a:srgbClr val="FFFFFF"/>
                  </a:solidFill>
                  <a:latin typeface="Calibri"/>
                  <a:cs typeface="Calibri"/>
                </a:rPr>
                <a:t>in</a:t>
              </a:r>
              <a:r>
                <a:rPr sz="1400" i="1" spc="-25" dirty="0">
                  <a:solidFill>
                    <a:srgbClr val="FFFFFF"/>
                  </a:solidFill>
                  <a:latin typeface="Calibri"/>
                  <a:cs typeface="Calibri"/>
                </a:rPr>
                <a:t> </a:t>
              </a:r>
              <a:r>
                <a:rPr sz="1400" i="1" dirty="0">
                  <a:solidFill>
                    <a:srgbClr val="FFFFFF"/>
                  </a:solidFill>
                  <a:latin typeface="Calibri"/>
                  <a:cs typeface="Calibri"/>
                </a:rPr>
                <a:t>the</a:t>
              </a:r>
              <a:r>
                <a:rPr sz="1400" i="1" spc="-5" dirty="0">
                  <a:solidFill>
                    <a:srgbClr val="FFFFFF"/>
                  </a:solidFill>
                  <a:latin typeface="Calibri"/>
                  <a:cs typeface="Calibri"/>
                </a:rPr>
                <a:t> </a:t>
              </a:r>
              <a:r>
                <a:rPr sz="1400" i="1" dirty="0">
                  <a:solidFill>
                    <a:srgbClr val="FFFFFF"/>
                  </a:solidFill>
                  <a:latin typeface="Calibri"/>
                  <a:cs typeface="Calibri"/>
                </a:rPr>
                <a:t>evidence</a:t>
              </a:r>
              <a:r>
                <a:rPr sz="1400" i="1" spc="-5" dirty="0">
                  <a:solidFill>
                    <a:srgbClr val="FFFFFF"/>
                  </a:solidFill>
                  <a:latin typeface="Calibri"/>
                  <a:cs typeface="Calibri"/>
                </a:rPr>
                <a:t> </a:t>
              </a:r>
              <a:r>
                <a:rPr sz="1400" i="1" dirty="0">
                  <a:solidFill>
                    <a:srgbClr val="FFFFFF"/>
                  </a:solidFill>
                  <a:latin typeface="Calibri"/>
                  <a:cs typeface="Calibri"/>
                </a:rPr>
                <a:t>about</a:t>
              </a:r>
              <a:r>
                <a:rPr sz="1400" i="1" spc="-25" dirty="0">
                  <a:solidFill>
                    <a:srgbClr val="FFFFFF"/>
                  </a:solidFill>
                  <a:latin typeface="Calibri"/>
                  <a:cs typeface="Calibri"/>
                </a:rPr>
                <a:t> </a:t>
              </a:r>
              <a:r>
                <a:rPr sz="1400" i="1" spc="-10" dirty="0">
                  <a:solidFill>
                    <a:srgbClr val="FFFFFF"/>
                  </a:solidFill>
                  <a:latin typeface="Calibri"/>
                  <a:cs typeface="Calibri"/>
                </a:rPr>
                <a:t>effects)</a:t>
              </a:r>
              <a:endParaRPr sz="1400" dirty="0">
                <a:latin typeface="Calibri"/>
                <a:cs typeface="Calibri"/>
              </a:endParaRPr>
            </a:p>
          </p:txBody>
        </p:sp>
        <p:sp>
          <p:nvSpPr>
            <p:cNvPr id="4" name="object 4"/>
            <p:cNvSpPr txBox="1"/>
            <p:nvPr/>
          </p:nvSpPr>
          <p:spPr>
            <a:xfrm>
              <a:off x="1618488" y="4064507"/>
              <a:ext cx="4416551" cy="1658619"/>
            </a:xfrm>
            <a:prstGeom prst="rect">
              <a:avLst/>
            </a:prstGeom>
            <a:solidFill>
              <a:srgbClr val="C8C3D5"/>
            </a:solidFill>
          </p:spPr>
          <p:txBody>
            <a:bodyPr vert="horz" wrap="square" lIns="0" tIns="1905" rIns="0" bIns="0" rtlCol="0">
              <a:noAutofit/>
            </a:bodyPr>
            <a:lstStyle/>
            <a:p>
              <a:pPr>
                <a:lnSpc>
                  <a:spcPct val="100000"/>
                </a:lnSpc>
                <a:spcBef>
                  <a:spcPts val="15"/>
                </a:spcBef>
              </a:pPr>
              <a:endParaRPr sz="1200" dirty="0">
                <a:latin typeface="Times New Roman"/>
                <a:cs typeface="Times New Roman"/>
              </a:endParaRPr>
            </a:p>
            <a:p>
              <a:pPr marL="182245" marR="100965">
                <a:lnSpc>
                  <a:spcPct val="100000"/>
                </a:lnSpc>
              </a:pPr>
              <a:r>
                <a:rPr sz="1400" dirty="0">
                  <a:solidFill>
                    <a:srgbClr val="808080"/>
                  </a:solidFill>
                  <a:latin typeface="Calibri"/>
                  <a:cs typeface="Calibri"/>
                </a:rPr>
                <a:t>The</a:t>
              </a:r>
              <a:r>
                <a:rPr sz="1400" spc="-35" dirty="0">
                  <a:solidFill>
                    <a:srgbClr val="808080"/>
                  </a:solidFill>
                  <a:latin typeface="Calibri"/>
                  <a:cs typeface="Calibri"/>
                </a:rPr>
                <a:t> </a:t>
              </a:r>
              <a:r>
                <a:rPr sz="1400" dirty="0">
                  <a:solidFill>
                    <a:srgbClr val="808080"/>
                  </a:solidFill>
                  <a:latin typeface="Calibri"/>
                  <a:cs typeface="Calibri"/>
                </a:rPr>
                <a:t>panel</a:t>
              </a:r>
              <a:r>
                <a:rPr sz="1400" spc="-5" dirty="0">
                  <a:solidFill>
                    <a:srgbClr val="808080"/>
                  </a:solidFill>
                  <a:latin typeface="Calibri"/>
                  <a:cs typeface="Calibri"/>
                </a:rPr>
                <a:t> </a:t>
              </a:r>
              <a:r>
                <a:rPr sz="1400" dirty="0">
                  <a:solidFill>
                    <a:srgbClr val="808080"/>
                  </a:solidFill>
                  <a:latin typeface="Calibri"/>
                  <a:cs typeface="Calibri"/>
                </a:rPr>
                <a:t>agreed</a:t>
              </a:r>
              <a:r>
                <a:rPr sz="1400" spc="-25" dirty="0">
                  <a:solidFill>
                    <a:srgbClr val="808080"/>
                  </a:solidFill>
                  <a:latin typeface="Calibri"/>
                  <a:cs typeface="Calibri"/>
                </a:rPr>
                <a:t> </a:t>
              </a:r>
              <a:r>
                <a:rPr sz="1400" dirty="0">
                  <a:solidFill>
                    <a:srgbClr val="808080"/>
                  </a:solidFill>
                  <a:latin typeface="Calibri"/>
                  <a:cs typeface="Calibri"/>
                </a:rPr>
                <a:t>that</a:t>
              </a:r>
              <a:r>
                <a:rPr sz="1400" spc="-10" dirty="0">
                  <a:solidFill>
                    <a:srgbClr val="808080"/>
                  </a:solidFill>
                  <a:latin typeface="Calibri"/>
                  <a:cs typeface="Calibri"/>
                </a:rPr>
                <a:t> </a:t>
              </a:r>
              <a:r>
                <a:rPr sz="1400" dirty="0">
                  <a:solidFill>
                    <a:srgbClr val="808080"/>
                  </a:solidFill>
                  <a:latin typeface="Calibri"/>
                  <a:cs typeface="Calibri"/>
                </a:rPr>
                <a:t>there</a:t>
              </a:r>
              <a:r>
                <a:rPr sz="1400" spc="-10" dirty="0">
                  <a:solidFill>
                    <a:srgbClr val="808080"/>
                  </a:solidFill>
                  <a:latin typeface="Calibri"/>
                  <a:cs typeface="Calibri"/>
                </a:rPr>
                <a:t> </a:t>
              </a:r>
              <a:r>
                <a:rPr sz="1400" dirty="0">
                  <a:solidFill>
                    <a:srgbClr val="808080"/>
                  </a:solidFill>
                  <a:latin typeface="Calibri"/>
                  <a:cs typeface="Calibri"/>
                </a:rPr>
                <a:t>was</a:t>
              </a:r>
              <a:r>
                <a:rPr sz="1400" spc="-45" dirty="0">
                  <a:solidFill>
                    <a:srgbClr val="808080"/>
                  </a:solidFill>
                  <a:latin typeface="Calibri"/>
                  <a:cs typeface="Calibri"/>
                </a:rPr>
                <a:t> </a:t>
              </a:r>
              <a:r>
                <a:rPr sz="1400" b="1" u="sng" dirty="0">
                  <a:solidFill>
                    <a:srgbClr val="808080"/>
                  </a:solidFill>
                  <a:uFill>
                    <a:solidFill>
                      <a:srgbClr val="808080"/>
                    </a:solidFill>
                  </a:uFill>
                  <a:latin typeface="Calibri"/>
                  <a:cs typeface="Calibri"/>
                </a:rPr>
                <a:t>less</a:t>
              </a:r>
              <a:r>
                <a:rPr sz="1400" b="1" u="sng" spc="-25" dirty="0">
                  <a:solidFill>
                    <a:srgbClr val="808080"/>
                  </a:solidFill>
                  <a:uFill>
                    <a:solidFill>
                      <a:srgbClr val="808080"/>
                    </a:solidFill>
                  </a:uFill>
                  <a:latin typeface="Calibri"/>
                  <a:cs typeface="Calibri"/>
                </a:rPr>
                <a:t> </a:t>
              </a:r>
              <a:r>
                <a:rPr sz="1400" b="1" u="sng" spc="-10" dirty="0">
                  <a:solidFill>
                    <a:srgbClr val="808080"/>
                  </a:solidFill>
                  <a:uFill>
                    <a:solidFill>
                      <a:srgbClr val="808080"/>
                    </a:solidFill>
                  </a:uFill>
                  <a:latin typeface="Calibri"/>
                  <a:cs typeface="Calibri"/>
                </a:rPr>
                <a:t>uncertainty</a:t>
              </a:r>
              <a:r>
                <a:rPr sz="1400" b="1" spc="-10" dirty="0">
                  <a:solidFill>
                    <a:srgbClr val="808080"/>
                  </a:solidFill>
                  <a:latin typeface="Calibri"/>
                  <a:cs typeface="Calibri"/>
                </a:rPr>
                <a:t> </a:t>
              </a:r>
              <a:r>
                <a:rPr sz="1400" spc="-10" dirty="0">
                  <a:solidFill>
                    <a:srgbClr val="808080"/>
                  </a:solidFill>
                  <a:latin typeface="Calibri"/>
                  <a:cs typeface="Calibri"/>
                </a:rPr>
                <a:t>regarding</a:t>
              </a:r>
              <a:r>
                <a:rPr sz="1400" spc="-20" dirty="0">
                  <a:solidFill>
                    <a:srgbClr val="808080"/>
                  </a:solidFill>
                  <a:latin typeface="Calibri"/>
                  <a:cs typeface="Calibri"/>
                </a:rPr>
                <a:t> </a:t>
              </a:r>
              <a:r>
                <a:rPr sz="1400" dirty="0">
                  <a:solidFill>
                    <a:srgbClr val="808080"/>
                  </a:solidFill>
                  <a:latin typeface="Calibri"/>
                  <a:cs typeface="Calibri"/>
                </a:rPr>
                <a:t>the</a:t>
              </a:r>
              <a:r>
                <a:rPr sz="1400" spc="-30" dirty="0">
                  <a:solidFill>
                    <a:srgbClr val="808080"/>
                  </a:solidFill>
                  <a:latin typeface="Calibri"/>
                  <a:cs typeface="Calibri"/>
                </a:rPr>
                <a:t> </a:t>
              </a:r>
              <a:r>
                <a:rPr sz="1400" dirty="0">
                  <a:solidFill>
                    <a:srgbClr val="808080"/>
                  </a:solidFill>
                  <a:latin typeface="Calibri"/>
                  <a:cs typeface="Calibri"/>
                </a:rPr>
                <a:t>influence</a:t>
              </a:r>
              <a:r>
                <a:rPr sz="1400" spc="-20" dirty="0">
                  <a:solidFill>
                    <a:srgbClr val="808080"/>
                  </a:solidFill>
                  <a:latin typeface="Calibri"/>
                  <a:cs typeface="Calibri"/>
                </a:rPr>
                <a:t> </a:t>
              </a:r>
              <a:r>
                <a:rPr sz="1400" dirty="0">
                  <a:solidFill>
                    <a:srgbClr val="808080"/>
                  </a:solidFill>
                  <a:latin typeface="Calibri"/>
                  <a:cs typeface="Calibri"/>
                </a:rPr>
                <a:t>on</a:t>
              </a:r>
              <a:r>
                <a:rPr sz="1400" spc="-45" dirty="0">
                  <a:solidFill>
                    <a:srgbClr val="808080"/>
                  </a:solidFill>
                  <a:latin typeface="Calibri"/>
                  <a:cs typeface="Calibri"/>
                </a:rPr>
                <a:t> </a:t>
              </a:r>
              <a:r>
                <a:rPr sz="1400" dirty="0">
                  <a:solidFill>
                    <a:srgbClr val="808080"/>
                  </a:solidFill>
                  <a:latin typeface="Calibri"/>
                  <a:cs typeface="Calibri"/>
                </a:rPr>
                <a:t>undesirable</a:t>
              </a:r>
              <a:r>
                <a:rPr sz="1400" spc="-15" dirty="0">
                  <a:solidFill>
                    <a:srgbClr val="808080"/>
                  </a:solidFill>
                  <a:latin typeface="Calibri"/>
                  <a:cs typeface="Calibri"/>
                </a:rPr>
                <a:t> </a:t>
              </a:r>
              <a:r>
                <a:rPr sz="1400" spc="-10" dirty="0">
                  <a:solidFill>
                    <a:srgbClr val="808080"/>
                  </a:solidFill>
                  <a:latin typeface="Calibri"/>
                  <a:cs typeface="Calibri"/>
                </a:rPr>
                <a:t>effects</a:t>
              </a:r>
              <a:r>
                <a:rPr sz="1400" spc="500" dirty="0">
                  <a:solidFill>
                    <a:srgbClr val="808080"/>
                  </a:solidFill>
                  <a:latin typeface="Calibri"/>
                  <a:cs typeface="Calibri"/>
                </a:rPr>
                <a:t> </a:t>
              </a:r>
              <a:r>
                <a:rPr sz="1400" dirty="0">
                  <a:solidFill>
                    <a:srgbClr val="808080"/>
                  </a:solidFill>
                  <a:latin typeface="Calibri"/>
                  <a:cs typeface="Calibri"/>
                </a:rPr>
                <a:t>(bleeding)</a:t>
              </a:r>
              <a:r>
                <a:rPr sz="1400" spc="-30" dirty="0">
                  <a:solidFill>
                    <a:srgbClr val="808080"/>
                  </a:solidFill>
                  <a:latin typeface="Calibri"/>
                  <a:cs typeface="Calibri"/>
                </a:rPr>
                <a:t> </a:t>
              </a:r>
              <a:r>
                <a:rPr sz="1400" dirty="0">
                  <a:solidFill>
                    <a:srgbClr val="808080"/>
                  </a:solidFill>
                  <a:latin typeface="Calibri"/>
                  <a:cs typeface="Calibri"/>
                </a:rPr>
                <a:t>compared</a:t>
              </a:r>
              <a:r>
                <a:rPr sz="1400" spc="-40" dirty="0">
                  <a:solidFill>
                    <a:srgbClr val="808080"/>
                  </a:solidFill>
                  <a:latin typeface="Calibri"/>
                  <a:cs typeface="Calibri"/>
                </a:rPr>
                <a:t> </a:t>
              </a:r>
              <a:r>
                <a:rPr sz="1400" dirty="0">
                  <a:solidFill>
                    <a:srgbClr val="808080"/>
                  </a:solidFill>
                  <a:latin typeface="Calibri"/>
                  <a:cs typeface="Calibri"/>
                </a:rPr>
                <a:t>with</a:t>
              </a:r>
              <a:r>
                <a:rPr sz="1400" spc="-40" dirty="0">
                  <a:solidFill>
                    <a:srgbClr val="808080"/>
                  </a:solidFill>
                  <a:latin typeface="Calibri"/>
                  <a:cs typeface="Calibri"/>
                </a:rPr>
                <a:t> </a:t>
              </a:r>
              <a:r>
                <a:rPr sz="1400" dirty="0">
                  <a:solidFill>
                    <a:srgbClr val="808080"/>
                  </a:solidFill>
                  <a:latin typeface="Calibri"/>
                  <a:cs typeface="Calibri"/>
                </a:rPr>
                <a:t>desirable</a:t>
              </a:r>
              <a:r>
                <a:rPr sz="1400" spc="-35" dirty="0">
                  <a:solidFill>
                    <a:srgbClr val="808080"/>
                  </a:solidFill>
                  <a:latin typeface="Calibri"/>
                  <a:cs typeface="Calibri"/>
                </a:rPr>
                <a:t> </a:t>
              </a:r>
              <a:r>
                <a:rPr sz="1400" spc="-10" dirty="0">
                  <a:solidFill>
                    <a:srgbClr val="808080"/>
                  </a:solidFill>
                  <a:latin typeface="Calibri"/>
                  <a:cs typeface="Calibri"/>
                </a:rPr>
                <a:t>effects</a:t>
              </a:r>
              <a:r>
                <a:rPr sz="1400" spc="-40" dirty="0">
                  <a:solidFill>
                    <a:srgbClr val="808080"/>
                  </a:solidFill>
                  <a:latin typeface="Calibri"/>
                  <a:cs typeface="Calibri"/>
                </a:rPr>
                <a:t> </a:t>
              </a:r>
              <a:r>
                <a:rPr sz="1400" spc="-10" dirty="0">
                  <a:solidFill>
                    <a:srgbClr val="808080"/>
                  </a:solidFill>
                  <a:latin typeface="Calibri"/>
                  <a:cs typeface="Calibri"/>
                </a:rPr>
                <a:t>(mortality </a:t>
              </a:r>
              <a:r>
                <a:rPr sz="1400" dirty="0">
                  <a:solidFill>
                    <a:srgbClr val="808080"/>
                  </a:solidFill>
                  <a:latin typeface="Calibri"/>
                  <a:cs typeface="Calibri"/>
                </a:rPr>
                <a:t>and</a:t>
              </a:r>
              <a:r>
                <a:rPr sz="1400" spc="-45" dirty="0">
                  <a:solidFill>
                    <a:srgbClr val="808080"/>
                  </a:solidFill>
                  <a:latin typeface="Calibri"/>
                  <a:cs typeface="Calibri"/>
                </a:rPr>
                <a:t> </a:t>
              </a:r>
              <a:r>
                <a:rPr sz="1400" dirty="0">
                  <a:solidFill>
                    <a:srgbClr val="808080"/>
                  </a:solidFill>
                  <a:latin typeface="Calibri"/>
                  <a:cs typeface="Calibri"/>
                </a:rPr>
                <a:t>VTE).</a:t>
              </a:r>
              <a:r>
                <a:rPr sz="1400" spc="-20" dirty="0">
                  <a:solidFill>
                    <a:srgbClr val="808080"/>
                  </a:solidFill>
                  <a:latin typeface="Calibri"/>
                  <a:cs typeface="Calibri"/>
                </a:rPr>
                <a:t> </a:t>
              </a:r>
              <a:r>
                <a:rPr sz="1400" dirty="0">
                  <a:solidFill>
                    <a:srgbClr val="808080"/>
                  </a:solidFill>
                  <a:latin typeface="Calibri"/>
                  <a:cs typeface="Calibri"/>
                </a:rPr>
                <a:t>This</a:t>
              </a:r>
              <a:r>
                <a:rPr sz="1400" spc="-25" dirty="0">
                  <a:solidFill>
                    <a:srgbClr val="808080"/>
                  </a:solidFill>
                  <a:latin typeface="Calibri"/>
                  <a:cs typeface="Calibri"/>
                </a:rPr>
                <a:t> </a:t>
              </a:r>
              <a:r>
                <a:rPr sz="1400" dirty="0">
                  <a:solidFill>
                    <a:srgbClr val="808080"/>
                  </a:solidFill>
                  <a:latin typeface="Calibri"/>
                  <a:cs typeface="Calibri"/>
                </a:rPr>
                <a:t>was</a:t>
              </a:r>
              <a:r>
                <a:rPr sz="1400" spc="-45" dirty="0">
                  <a:solidFill>
                    <a:srgbClr val="808080"/>
                  </a:solidFill>
                  <a:latin typeface="Calibri"/>
                  <a:cs typeface="Calibri"/>
                </a:rPr>
                <a:t> </a:t>
              </a:r>
              <a:r>
                <a:rPr sz="1400" dirty="0">
                  <a:solidFill>
                    <a:srgbClr val="808080"/>
                  </a:solidFill>
                  <a:latin typeface="Calibri"/>
                  <a:cs typeface="Calibri"/>
                </a:rPr>
                <a:t>driven</a:t>
              </a:r>
              <a:r>
                <a:rPr sz="1400" spc="-30" dirty="0">
                  <a:solidFill>
                    <a:srgbClr val="808080"/>
                  </a:solidFill>
                  <a:latin typeface="Calibri"/>
                  <a:cs typeface="Calibri"/>
                </a:rPr>
                <a:t> </a:t>
              </a:r>
              <a:r>
                <a:rPr sz="1400" dirty="0">
                  <a:solidFill>
                    <a:srgbClr val="808080"/>
                  </a:solidFill>
                  <a:latin typeface="Calibri"/>
                  <a:cs typeface="Calibri"/>
                </a:rPr>
                <a:t>by</a:t>
              </a:r>
              <a:r>
                <a:rPr sz="1400" spc="-25" dirty="0">
                  <a:solidFill>
                    <a:srgbClr val="808080"/>
                  </a:solidFill>
                  <a:latin typeface="Calibri"/>
                  <a:cs typeface="Calibri"/>
                </a:rPr>
                <a:t> </a:t>
              </a:r>
              <a:r>
                <a:rPr sz="1400" dirty="0">
                  <a:solidFill>
                    <a:srgbClr val="808080"/>
                  </a:solidFill>
                  <a:latin typeface="Calibri"/>
                  <a:cs typeface="Calibri"/>
                </a:rPr>
                <a:t>extensive</a:t>
              </a:r>
              <a:r>
                <a:rPr sz="1400" spc="-20" dirty="0">
                  <a:solidFill>
                    <a:srgbClr val="808080"/>
                  </a:solidFill>
                  <a:latin typeface="Calibri"/>
                  <a:cs typeface="Calibri"/>
                </a:rPr>
                <a:t> </a:t>
              </a:r>
              <a:r>
                <a:rPr sz="1400" dirty="0">
                  <a:solidFill>
                    <a:srgbClr val="808080"/>
                  </a:solidFill>
                  <a:latin typeface="Calibri"/>
                  <a:cs typeface="Calibri"/>
                </a:rPr>
                <a:t>indirect</a:t>
              </a:r>
              <a:r>
                <a:rPr sz="1400" spc="-15" dirty="0">
                  <a:solidFill>
                    <a:srgbClr val="808080"/>
                  </a:solidFill>
                  <a:latin typeface="Calibri"/>
                  <a:cs typeface="Calibri"/>
                </a:rPr>
                <a:t> </a:t>
              </a:r>
              <a:r>
                <a:rPr sz="1400" spc="-10" dirty="0">
                  <a:solidFill>
                    <a:srgbClr val="808080"/>
                  </a:solidFill>
                  <a:latin typeface="Calibri"/>
                  <a:cs typeface="Calibri"/>
                </a:rPr>
                <a:t>evidence </a:t>
              </a:r>
              <a:r>
                <a:rPr sz="1400" dirty="0">
                  <a:solidFill>
                    <a:srgbClr val="808080"/>
                  </a:solidFill>
                  <a:latin typeface="Calibri"/>
                  <a:cs typeface="Calibri"/>
                </a:rPr>
                <a:t>of</a:t>
              </a:r>
              <a:r>
                <a:rPr sz="1400" spc="-55" dirty="0">
                  <a:solidFill>
                    <a:srgbClr val="808080"/>
                  </a:solidFill>
                  <a:latin typeface="Calibri"/>
                  <a:cs typeface="Calibri"/>
                </a:rPr>
                <a:t> </a:t>
              </a:r>
              <a:r>
                <a:rPr sz="1400" spc="-10" dirty="0">
                  <a:solidFill>
                    <a:srgbClr val="808080"/>
                  </a:solidFill>
                  <a:latin typeface="Calibri"/>
                  <a:cs typeface="Calibri"/>
                </a:rPr>
                <a:t>dose-</a:t>
              </a:r>
              <a:r>
                <a:rPr sz="1400" dirty="0">
                  <a:solidFill>
                    <a:srgbClr val="808080"/>
                  </a:solidFill>
                  <a:latin typeface="Calibri"/>
                  <a:cs typeface="Calibri"/>
                </a:rPr>
                <a:t>dependent</a:t>
              </a:r>
              <a:r>
                <a:rPr sz="1400" spc="-5" dirty="0">
                  <a:solidFill>
                    <a:srgbClr val="808080"/>
                  </a:solidFill>
                  <a:latin typeface="Calibri"/>
                  <a:cs typeface="Calibri"/>
                </a:rPr>
                <a:t> </a:t>
              </a:r>
              <a:r>
                <a:rPr sz="1400" spc="-10" dirty="0">
                  <a:solidFill>
                    <a:srgbClr val="808080"/>
                  </a:solidFill>
                  <a:latin typeface="Calibri"/>
                  <a:cs typeface="Calibri"/>
                </a:rPr>
                <a:t>effects</a:t>
              </a:r>
              <a:r>
                <a:rPr sz="1400" spc="-30" dirty="0">
                  <a:solidFill>
                    <a:srgbClr val="808080"/>
                  </a:solidFill>
                  <a:latin typeface="Calibri"/>
                  <a:cs typeface="Calibri"/>
                </a:rPr>
                <a:t> </a:t>
              </a:r>
              <a:r>
                <a:rPr sz="1400" dirty="0">
                  <a:solidFill>
                    <a:srgbClr val="808080"/>
                  </a:solidFill>
                  <a:latin typeface="Calibri"/>
                  <a:cs typeface="Calibri"/>
                </a:rPr>
                <a:t>of</a:t>
              </a:r>
              <a:r>
                <a:rPr sz="1400" spc="-45" dirty="0">
                  <a:solidFill>
                    <a:srgbClr val="808080"/>
                  </a:solidFill>
                  <a:latin typeface="Calibri"/>
                  <a:cs typeface="Calibri"/>
                </a:rPr>
                <a:t> </a:t>
              </a:r>
              <a:r>
                <a:rPr sz="1400" dirty="0">
                  <a:solidFill>
                    <a:srgbClr val="808080"/>
                  </a:solidFill>
                  <a:latin typeface="Calibri"/>
                  <a:cs typeface="Calibri"/>
                </a:rPr>
                <a:t>anticoagulation </a:t>
              </a:r>
              <a:r>
                <a:rPr sz="1400" spc="-25" dirty="0">
                  <a:solidFill>
                    <a:srgbClr val="808080"/>
                  </a:solidFill>
                  <a:latin typeface="Calibri"/>
                  <a:cs typeface="Calibri"/>
                </a:rPr>
                <a:t>on </a:t>
              </a:r>
              <a:r>
                <a:rPr sz="1400" spc="-10" dirty="0">
                  <a:solidFill>
                    <a:srgbClr val="808080"/>
                  </a:solidFill>
                  <a:latin typeface="Calibri"/>
                  <a:cs typeface="Calibri"/>
                </a:rPr>
                <a:t>bleeding.</a:t>
              </a:r>
              <a:endParaRPr sz="1400" dirty="0">
                <a:latin typeface="Calibri"/>
                <a:cs typeface="Calibri"/>
              </a:endParaRPr>
            </a:p>
          </p:txBody>
        </p:sp>
        <p:sp>
          <p:nvSpPr>
            <p:cNvPr id="5" name="object 5"/>
            <p:cNvSpPr txBox="1"/>
            <p:nvPr/>
          </p:nvSpPr>
          <p:spPr>
            <a:xfrm>
              <a:off x="6213347" y="4064508"/>
              <a:ext cx="4357370" cy="1658620"/>
            </a:xfrm>
            <a:prstGeom prst="rect">
              <a:avLst/>
            </a:prstGeom>
            <a:solidFill>
              <a:srgbClr val="CAD7AF"/>
            </a:solidFill>
          </p:spPr>
          <p:txBody>
            <a:bodyPr vert="horz" wrap="square" lIns="0" tIns="4445" rIns="0" bIns="0" rtlCol="0">
              <a:spAutoFit/>
            </a:bodyPr>
            <a:lstStyle/>
            <a:p>
              <a:pPr>
                <a:lnSpc>
                  <a:spcPct val="100000"/>
                </a:lnSpc>
                <a:spcBef>
                  <a:spcPts val="35"/>
                </a:spcBef>
              </a:pPr>
              <a:endParaRPr sz="1650" dirty="0">
                <a:latin typeface="Times New Roman"/>
                <a:cs typeface="Times New Roman"/>
              </a:endParaRPr>
            </a:p>
            <a:p>
              <a:pPr marL="410209" indent="-229235">
                <a:lnSpc>
                  <a:spcPct val="100000"/>
                </a:lnSpc>
                <a:spcBef>
                  <a:spcPts val="5"/>
                </a:spcBef>
                <a:buFont typeface="Arial"/>
                <a:buChar char="•"/>
                <a:tabLst>
                  <a:tab pos="410209" algn="l"/>
                  <a:tab pos="410845" algn="l"/>
                </a:tabLst>
              </a:pPr>
              <a:r>
                <a:rPr sz="1400" dirty="0">
                  <a:solidFill>
                    <a:srgbClr val="808080"/>
                  </a:solidFill>
                  <a:latin typeface="Calibri"/>
                  <a:cs typeface="Calibri"/>
                </a:rPr>
                <a:t>Individualized</a:t>
              </a:r>
              <a:r>
                <a:rPr sz="1400" spc="-65" dirty="0">
                  <a:solidFill>
                    <a:srgbClr val="808080"/>
                  </a:solidFill>
                  <a:latin typeface="Calibri"/>
                  <a:cs typeface="Calibri"/>
                </a:rPr>
                <a:t> </a:t>
              </a:r>
              <a:r>
                <a:rPr sz="1400" spc="-10" dirty="0">
                  <a:solidFill>
                    <a:srgbClr val="808080"/>
                  </a:solidFill>
                  <a:latin typeface="Calibri"/>
                  <a:cs typeface="Calibri"/>
                </a:rPr>
                <a:t>assessment</a:t>
              </a:r>
              <a:endParaRPr sz="1400" dirty="0">
                <a:latin typeface="Calibri"/>
                <a:cs typeface="Calibri"/>
              </a:endParaRPr>
            </a:p>
            <a:p>
              <a:pPr marL="410209" marR="241300" indent="-228600">
                <a:lnSpc>
                  <a:spcPct val="100000"/>
                </a:lnSpc>
                <a:spcBef>
                  <a:spcPts val="300"/>
                </a:spcBef>
                <a:buFont typeface="Arial"/>
                <a:buChar char="•"/>
                <a:tabLst>
                  <a:tab pos="410209" algn="l"/>
                  <a:tab pos="410845" algn="l"/>
                </a:tabLst>
              </a:pPr>
              <a:r>
                <a:rPr sz="1400" dirty="0">
                  <a:solidFill>
                    <a:srgbClr val="808080"/>
                  </a:solidFill>
                  <a:latin typeface="Calibri"/>
                  <a:cs typeface="Calibri"/>
                </a:rPr>
                <a:t>No</a:t>
              </a:r>
              <a:r>
                <a:rPr sz="1400" spc="-60" dirty="0">
                  <a:solidFill>
                    <a:srgbClr val="808080"/>
                  </a:solidFill>
                  <a:latin typeface="Calibri"/>
                  <a:cs typeface="Calibri"/>
                </a:rPr>
                <a:t> </a:t>
              </a:r>
              <a:r>
                <a:rPr sz="1400" dirty="0">
                  <a:solidFill>
                    <a:srgbClr val="808080"/>
                  </a:solidFill>
                  <a:latin typeface="Calibri"/>
                  <a:cs typeface="Calibri"/>
                </a:rPr>
                <a:t>validated risk</a:t>
              </a:r>
              <a:r>
                <a:rPr sz="1400" spc="-35" dirty="0">
                  <a:solidFill>
                    <a:srgbClr val="808080"/>
                  </a:solidFill>
                  <a:latin typeface="Calibri"/>
                  <a:cs typeface="Calibri"/>
                </a:rPr>
                <a:t> </a:t>
              </a:r>
              <a:r>
                <a:rPr sz="1400" dirty="0">
                  <a:solidFill>
                    <a:srgbClr val="808080"/>
                  </a:solidFill>
                  <a:latin typeface="Calibri"/>
                  <a:cs typeface="Calibri"/>
                </a:rPr>
                <a:t>assessment</a:t>
              </a:r>
              <a:r>
                <a:rPr sz="1400" spc="-25" dirty="0">
                  <a:solidFill>
                    <a:srgbClr val="808080"/>
                  </a:solidFill>
                  <a:latin typeface="Calibri"/>
                  <a:cs typeface="Calibri"/>
                </a:rPr>
                <a:t> </a:t>
              </a:r>
              <a:r>
                <a:rPr sz="1400" dirty="0">
                  <a:solidFill>
                    <a:srgbClr val="808080"/>
                  </a:solidFill>
                  <a:latin typeface="Calibri"/>
                  <a:cs typeface="Calibri"/>
                </a:rPr>
                <a:t>models</a:t>
              </a:r>
              <a:r>
                <a:rPr sz="1400" spc="-25" dirty="0">
                  <a:solidFill>
                    <a:srgbClr val="808080"/>
                  </a:solidFill>
                  <a:latin typeface="Calibri"/>
                  <a:cs typeface="Calibri"/>
                </a:rPr>
                <a:t> </a:t>
              </a:r>
              <a:r>
                <a:rPr sz="1400" dirty="0">
                  <a:solidFill>
                    <a:srgbClr val="808080"/>
                  </a:solidFill>
                  <a:latin typeface="Calibri"/>
                  <a:cs typeface="Calibri"/>
                </a:rPr>
                <a:t>for</a:t>
              </a:r>
              <a:r>
                <a:rPr sz="1400" spc="-55" dirty="0">
                  <a:solidFill>
                    <a:srgbClr val="808080"/>
                  </a:solidFill>
                  <a:latin typeface="Calibri"/>
                  <a:cs typeface="Calibri"/>
                </a:rPr>
                <a:t> </a:t>
              </a:r>
              <a:r>
                <a:rPr sz="1400" dirty="0">
                  <a:solidFill>
                    <a:srgbClr val="808080"/>
                  </a:solidFill>
                  <a:latin typeface="Calibri"/>
                  <a:cs typeface="Calibri"/>
                </a:rPr>
                <a:t>in</a:t>
              </a:r>
              <a:r>
                <a:rPr sz="1400" spc="-35" dirty="0">
                  <a:solidFill>
                    <a:srgbClr val="808080"/>
                  </a:solidFill>
                  <a:latin typeface="Calibri"/>
                  <a:cs typeface="Calibri"/>
                </a:rPr>
                <a:t> </a:t>
              </a:r>
              <a:r>
                <a:rPr sz="1400" spc="-10" dirty="0">
                  <a:solidFill>
                    <a:srgbClr val="808080"/>
                  </a:solidFill>
                  <a:latin typeface="Calibri"/>
                  <a:cs typeface="Calibri"/>
                </a:rPr>
                <a:t>patients </a:t>
              </a:r>
              <a:r>
                <a:rPr sz="1400" dirty="0">
                  <a:solidFill>
                    <a:srgbClr val="808080"/>
                  </a:solidFill>
                  <a:latin typeface="Calibri"/>
                  <a:cs typeface="Calibri"/>
                </a:rPr>
                <a:t>with</a:t>
              </a:r>
              <a:r>
                <a:rPr sz="1400" spc="-15" dirty="0">
                  <a:solidFill>
                    <a:srgbClr val="808080"/>
                  </a:solidFill>
                  <a:latin typeface="Calibri"/>
                  <a:cs typeface="Calibri"/>
                </a:rPr>
                <a:t> </a:t>
              </a:r>
              <a:r>
                <a:rPr sz="1400" spc="-10" dirty="0">
                  <a:solidFill>
                    <a:srgbClr val="808080"/>
                  </a:solidFill>
                  <a:latin typeface="Calibri"/>
                  <a:cs typeface="Calibri"/>
                </a:rPr>
                <a:t>COVID-</a:t>
              </a:r>
              <a:r>
                <a:rPr sz="1400" spc="-25" dirty="0">
                  <a:solidFill>
                    <a:srgbClr val="808080"/>
                  </a:solidFill>
                  <a:latin typeface="Calibri"/>
                  <a:cs typeface="Calibri"/>
                </a:rPr>
                <a:t>19</a:t>
              </a:r>
              <a:endParaRPr sz="1400" dirty="0">
                <a:latin typeface="Calibri"/>
                <a:cs typeface="Calibri"/>
              </a:endParaRPr>
            </a:p>
            <a:p>
              <a:pPr marL="410209" marR="206375" indent="-228600">
                <a:lnSpc>
                  <a:spcPct val="100000"/>
                </a:lnSpc>
                <a:spcBef>
                  <a:spcPts val="300"/>
                </a:spcBef>
                <a:buFont typeface="Arial"/>
                <a:buChar char="•"/>
                <a:tabLst>
                  <a:tab pos="410209" algn="l"/>
                  <a:tab pos="410845" algn="l"/>
                </a:tabLst>
              </a:pPr>
              <a:r>
                <a:rPr sz="1400" dirty="0">
                  <a:solidFill>
                    <a:srgbClr val="808080"/>
                  </a:solidFill>
                  <a:latin typeface="Calibri"/>
                  <a:cs typeface="Calibri"/>
                </a:rPr>
                <a:t>No</a:t>
              </a:r>
              <a:r>
                <a:rPr sz="1400" spc="-70" dirty="0">
                  <a:solidFill>
                    <a:srgbClr val="808080"/>
                  </a:solidFill>
                  <a:latin typeface="Calibri"/>
                  <a:cs typeface="Calibri"/>
                </a:rPr>
                <a:t> </a:t>
              </a:r>
              <a:r>
                <a:rPr sz="1400" dirty="0">
                  <a:solidFill>
                    <a:srgbClr val="808080"/>
                  </a:solidFill>
                  <a:latin typeface="Calibri"/>
                  <a:cs typeface="Calibri"/>
                </a:rPr>
                <a:t>direct</a:t>
              </a:r>
              <a:r>
                <a:rPr sz="1400" spc="-15" dirty="0">
                  <a:solidFill>
                    <a:srgbClr val="808080"/>
                  </a:solidFill>
                  <a:latin typeface="Calibri"/>
                  <a:cs typeface="Calibri"/>
                </a:rPr>
                <a:t> </a:t>
              </a:r>
              <a:r>
                <a:rPr sz="1400" spc="-10" dirty="0">
                  <a:solidFill>
                    <a:srgbClr val="808080"/>
                  </a:solidFill>
                  <a:latin typeface="Calibri"/>
                  <a:cs typeface="Calibri"/>
                </a:rPr>
                <a:t>high-</a:t>
              </a:r>
              <a:r>
                <a:rPr sz="1400" dirty="0">
                  <a:solidFill>
                    <a:srgbClr val="808080"/>
                  </a:solidFill>
                  <a:latin typeface="Calibri"/>
                  <a:cs typeface="Calibri"/>
                </a:rPr>
                <a:t>quality</a:t>
              </a:r>
              <a:r>
                <a:rPr sz="1400" spc="-5" dirty="0">
                  <a:solidFill>
                    <a:srgbClr val="808080"/>
                  </a:solidFill>
                  <a:latin typeface="Calibri"/>
                  <a:cs typeface="Calibri"/>
                </a:rPr>
                <a:t> </a:t>
              </a:r>
              <a:r>
                <a:rPr sz="1400" dirty="0">
                  <a:solidFill>
                    <a:srgbClr val="808080"/>
                  </a:solidFill>
                  <a:latin typeface="Calibri"/>
                  <a:cs typeface="Calibri"/>
                </a:rPr>
                <a:t>evidence</a:t>
              </a:r>
              <a:r>
                <a:rPr sz="1400" spc="-15" dirty="0">
                  <a:solidFill>
                    <a:srgbClr val="808080"/>
                  </a:solidFill>
                  <a:latin typeface="Calibri"/>
                  <a:cs typeface="Calibri"/>
                </a:rPr>
                <a:t> </a:t>
              </a:r>
              <a:r>
                <a:rPr sz="1400" dirty="0">
                  <a:solidFill>
                    <a:srgbClr val="808080"/>
                  </a:solidFill>
                  <a:latin typeface="Calibri"/>
                  <a:cs typeface="Calibri"/>
                </a:rPr>
                <a:t>comparing</a:t>
              </a:r>
              <a:r>
                <a:rPr sz="1400" spc="-25" dirty="0">
                  <a:solidFill>
                    <a:srgbClr val="808080"/>
                  </a:solidFill>
                  <a:latin typeface="Calibri"/>
                  <a:cs typeface="Calibri"/>
                </a:rPr>
                <a:t> </a:t>
              </a:r>
              <a:r>
                <a:rPr sz="1400" spc="-10" dirty="0">
                  <a:solidFill>
                    <a:srgbClr val="808080"/>
                  </a:solidFill>
                  <a:latin typeface="Calibri"/>
                  <a:cs typeface="Calibri"/>
                </a:rPr>
                <a:t>different anticoagulants</a:t>
              </a:r>
              <a:endParaRPr sz="1400" dirty="0">
                <a:latin typeface="Calibri"/>
                <a:cs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48259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55" dirty="0">
                <a:solidFill>
                  <a:srgbClr val="E53E31"/>
                </a:solidFill>
                <a:latin typeface="Calibri"/>
                <a:cs typeface="Calibri"/>
              </a:rPr>
              <a:t> </a:t>
            </a:r>
            <a:r>
              <a:rPr sz="2800" dirty="0">
                <a:solidFill>
                  <a:srgbClr val="E53E31"/>
                </a:solidFill>
                <a:latin typeface="Calibri"/>
                <a:cs typeface="Calibri"/>
              </a:rPr>
              <a:t>2:</a:t>
            </a:r>
            <a:r>
              <a:rPr sz="2800" spc="-45" dirty="0">
                <a:solidFill>
                  <a:srgbClr val="E53E31"/>
                </a:solidFill>
                <a:latin typeface="Calibri"/>
                <a:cs typeface="Calibri"/>
              </a:rPr>
              <a:t> </a:t>
            </a:r>
            <a:r>
              <a:rPr sz="2800" spc="-35" dirty="0">
                <a:solidFill>
                  <a:srgbClr val="E53E31"/>
                </a:solidFill>
                <a:latin typeface="Calibri"/>
                <a:cs typeface="Calibri"/>
              </a:rPr>
              <a:t>COVID-</a:t>
            </a:r>
            <a:r>
              <a:rPr sz="2800" dirty="0">
                <a:solidFill>
                  <a:srgbClr val="E53E31"/>
                </a:solidFill>
                <a:latin typeface="Calibri"/>
                <a:cs typeface="Calibri"/>
              </a:rPr>
              <a:t>19</a:t>
            </a:r>
            <a:r>
              <a:rPr sz="2800" spc="-25" dirty="0">
                <a:solidFill>
                  <a:srgbClr val="E53E31"/>
                </a:solidFill>
                <a:latin typeface="Calibri"/>
                <a:cs typeface="Calibri"/>
              </a:rPr>
              <a:t> </a:t>
            </a:r>
            <a:r>
              <a:rPr sz="2800" spc="-10" dirty="0">
                <a:solidFill>
                  <a:srgbClr val="E53E31"/>
                </a:solidFill>
                <a:latin typeface="Calibri"/>
                <a:cs typeface="Calibri"/>
              </a:rPr>
              <a:t>related</a:t>
            </a:r>
            <a:r>
              <a:rPr sz="2800" spc="-60" dirty="0">
                <a:solidFill>
                  <a:srgbClr val="E53E31"/>
                </a:solidFill>
                <a:latin typeface="Calibri"/>
                <a:cs typeface="Calibri"/>
              </a:rPr>
              <a:t> </a:t>
            </a:r>
            <a:r>
              <a:rPr sz="2800" dirty="0">
                <a:solidFill>
                  <a:srgbClr val="E53E31"/>
                </a:solidFill>
                <a:latin typeface="Calibri"/>
                <a:cs typeface="Calibri"/>
              </a:rPr>
              <a:t>acute</a:t>
            </a:r>
            <a:r>
              <a:rPr sz="2800" spc="-55" dirty="0">
                <a:solidFill>
                  <a:srgbClr val="E53E31"/>
                </a:solidFill>
                <a:latin typeface="Calibri"/>
                <a:cs typeface="Calibri"/>
              </a:rPr>
              <a:t> </a:t>
            </a:r>
            <a:r>
              <a:rPr sz="2800" spc="-10" dirty="0">
                <a:solidFill>
                  <a:srgbClr val="E53E31"/>
                </a:solidFill>
                <a:latin typeface="Calibri"/>
                <a:cs typeface="Calibri"/>
              </a:rPr>
              <a:t>illness</a:t>
            </a:r>
            <a:endParaRPr sz="2800">
              <a:latin typeface="Calibri"/>
              <a:cs typeface="Calibri"/>
            </a:endParaRPr>
          </a:p>
        </p:txBody>
      </p:sp>
      <p:graphicFrame>
        <p:nvGraphicFramePr>
          <p:cNvPr id="3" name="object 3"/>
          <p:cNvGraphicFramePr>
            <a:graphicFrameLocks noGrp="1"/>
          </p:cNvGraphicFramePr>
          <p:nvPr>
            <p:extLst>
              <p:ext uri="{D42A27DB-BD31-4B8C-83A1-F6EECF244321}">
                <p14:modId xmlns:p14="http://schemas.microsoft.com/office/powerpoint/2010/main" val="1175393279"/>
              </p:ext>
            </p:extLst>
          </p:nvPr>
        </p:nvGraphicFramePr>
        <p:xfrm>
          <a:off x="933958" y="2836386"/>
          <a:ext cx="4792980" cy="2145030"/>
        </p:xfrm>
        <a:graphic>
          <a:graphicData uri="http://schemas.openxmlformats.org/drawingml/2006/table">
            <a:tbl>
              <a:tblPr firstRow="1" bandRow="1">
                <a:tableStyleId>{2D5ABB26-0587-4C30-8999-92F81FD0307C}</a:tableStyleId>
              </a:tblPr>
              <a:tblGrid>
                <a:gridCol w="4792980">
                  <a:extLst>
                    <a:ext uri="{9D8B030D-6E8A-4147-A177-3AD203B41FA5}">
                      <a16:colId xmlns:a16="http://schemas.microsoft.com/office/drawing/2014/main" val="20000"/>
                    </a:ext>
                  </a:extLst>
                </a:gridCol>
              </a:tblGrid>
              <a:tr h="389255">
                <a:tc>
                  <a:txBody>
                    <a:bodyPr/>
                    <a:lstStyle/>
                    <a:p>
                      <a:pPr algn="ctr">
                        <a:lnSpc>
                          <a:spcPct val="100000"/>
                        </a:lnSpc>
                        <a:spcBef>
                          <a:spcPts val="535"/>
                        </a:spcBef>
                      </a:pPr>
                      <a:r>
                        <a:rPr sz="1600" b="1" dirty="0">
                          <a:solidFill>
                            <a:srgbClr val="FFFFFF"/>
                          </a:solidFill>
                          <a:latin typeface="Segoe UI"/>
                          <a:cs typeface="Segoe UI"/>
                        </a:rPr>
                        <a:t>Patient</a:t>
                      </a:r>
                      <a:r>
                        <a:rPr sz="1600" b="1" spc="-105" dirty="0">
                          <a:solidFill>
                            <a:srgbClr val="FFFFFF"/>
                          </a:solidFill>
                          <a:latin typeface="Segoe UI"/>
                          <a:cs typeface="Segoe UI"/>
                        </a:rPr>
                        <a:t> </a:t>
                      </a:r>
                      <a:r>
                        <a:rPr sz="1600" b="1" spc="-50" dirty="0">
                          <a:solidFill>
                            <a:srgbClr val="FFFFFF"/>
                          </a:solidFill>
                          <a:latin typeface="Segoe UI"/>
                          <a:cs typeface="Segoe UI"/>
                        </a:rPr>
                        <a:t>K</a:t>
                      </a:r>
                      <a:endParaRPr sz="1600" dirty="0">
                        <a:latin typeface="Segoe UI"/>
                        <a:cs typeface="Segoe UI"/>
                      </a:endParaRP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C0C0C0"/>
                      </a:solidFill>
                      <a:prstDash val="solid"/>
                    </a:lnB>
                    <a:solidFill>
                      <a:srgbClr val="E43E31"/>
                    </a:solidFill>
                  </a:tcPr>
                </a:tc>
                <a:extLst>
                  <a:ext uri="{0D108BD9-81ED-4DB2-BD59-A6C34878D82A}">
                    <a16:rowId xmlns:a16="http://schemas.microsoft.com/office/drawing/2014/main" val="10000"/>
                  </a:ext>
                </a:extLst>
              </a:tr>
              <a:tr h="351155">
                <a:tc>
                  <a:txBody>
                    <a:bodyPr/>
                    <a:lstStyle/>
                    <a:p>
                      <a:pPr algn="ctr">
                        <a:lnSpc>
                          <a:spcPct val="100000"/>
                        </a:lnSpc>
                        <a:spcBef>
                          <a:spcPts val="370"/>
                        </a:spcBef>
                      </a:pPr>
                      <a:r>
                        <a:rPr sz="1600" dirty="0">
                          <a:solidFill>
                            <a:srgbClr val="808080"/>
                          </a:solidFill>
                          <a:latin typeface="Microsoft YaHei"/>
                          <a:cs typeface="Microsoft YaHei"/>
                        </a:rPr>
                        <a:t>♂</a:t>
                      </a:r>
                      <a:r>
                        <a:rPr sz="1600" dirty="0">
                          <a:solidFill>
                            <a:srgbClr val="808080"/>
                          </a:solidFill>
                          <a:latin typeface="Segoe UI"/>
                          <a:cs typeface="Segoe UI"/>
                        </a:rPr>
                        <a:t>,</a:t>
                      </a:r>
                      <a:r>
                        <a:rPr sz="1600" spc="-45" dirty="0">
                          <a:solidFill>
                            <a:srgbClr val="808080"/>
                          </a:solidFill>
                          <a:latin typeface="Segoe UI"/>
                          <a:cs typeface="Segoe UI"/>
                        </a:rPr>
                        <a:t> </a:t>
                      </a:r>
                      <a:r>
                        <a:rPr lang="en-US" sz="1600" dirty="0">
                          <a:solidFill>
                            <a:srgbClr val="808080"/>
                          </a:solidFill>
                          <a:latin typeface="Segoe UI"/>
                          <a:cs typeface="Segoe UI"/>
                        </a:rPr>
                        <a:t>White</a:t>
                      </a:r>
                      <a:r>
                        <a:rPr sz="1600" dirty="0">
                          <a:solidFill>
                            <a:srgbClr val="808080"/>
                          </a:solidFill>
                          <a:latin typeface="Segoe UI"/>
                          <a:cs typeface="Segoe UI"/>
                        </a:rPr>
                        <a:t>,</a:t>
                      </a:r>
                      <a:r>
                        <a:rPr sz="1600" spc="-45" dirty="0">
                          <a:solidFill>
                            <a:srgbClr val="808080"/>
                          </a:solidFill>
                          <a:latin typeface="Segoe UI"/>
                          <a:cs typeface="Segoe UI"/>
                        </a:rPr>
                        <a:t> </a:t>
                      </a:r>
                      <a:r>
                        <a:rPr sz="1600" dirty="0">
                          <a:solidFill>
                            <a:srgbClr val="808080"/>
                          </a:solidFill>
                          <a:latin typeface="Segoe UI"/>
                          <a:cs typeface="Segoe UI"/>
                        </a:rPr>
                        <a:t>52</a:t>
                      </a:r>
                      <a:r>
                        <a:rPr sz="1600" spc="-50" dirty="0">
                          <a:solidFill>
                            <a:srgbClr val="808080"/>
                          </a:solidFill>
                          <a:latin typeface="Segoe UI"/>
                          <a:cs typeface="Segoe UI"/>
                        </a:rPr>
                        <a:t> </a:t>
                      </a:r>
                      <a:r>
                        <a:rPr sz="1600" spc="-20" dirty="0">
                          <a:solidFill>
                            <a:srgbClr val="808080"/>
                          </a:solidFill>
                          <a:latin typeface="Segoe UI"/>
                          <a:cs typeface="Segoe UI"/>
                        </a:rPr>
                        <a:t>years</a:t>
                      </a:r>
                      <a:endParaRPr sz="1600" dirty="0">
                        <a:latin typeface="Segoe UI"/>
                        <a:cs typeface="Segoe UI"/>
                      </a:endParaRPr>
                    </a:p>
                  </a:txBody>
                  <a:tcPr marL="0" marR="0" marT="46990"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1"/>
                  </a:ext>
                </a:extLst>
              </a:tr>
              <a:tr h="351155">
                <a:tc>
                  <a:txBody>
                    <a:bodyPr/>
                    <a:lstStyle/>
                    <a:p>
                      <a:pPr algn="ctr">
                        <a:lnSpc>
                          <a:spcPct val="100000"/>
                        </a:lnSpc>
                        <a:spcBef>
                          <a:spcPts val="384"/>
                        </a:spcBef>
                      </a:pPr>
                      <a:r>
                        <a:rPr sz="1600" dirty="0">
                          <a:solidFill>
                            <a:srgbClr val="808080"/>
                          </a:solidFill>
                          <a:latin typeface="Segoe UI"/>
                          <a:cs typeface="Segoe UI"/>
                        </a:rPr>
                        <a:t>BMI</a:t>
                      </a:r>
                      <a:r>
                        <a:rPr sz="1600" spc="-40" dirty="0">
                          <a:solidFill>
                            <a:srgbClr val="808080"/>
                          </a:solidFill>
                          <a:latin typeface="Segoe UI"/>
                          <a:cs typeface="Segoe UI"/>
                        </a:rPr>
                        <a:t> </a:t>
                      </a:r>
                      <a:r>
                        <a:rPr sz="1600" dirty="0">
                          <a:solidFill>
                            <a:srgbClr val="808080"/>
                          </a:solidFill>
                          <a:latin typeface="Segoe UI"/>
                          <a:cs typeface="Segoe UI"/>
                        </a:rPr>
                        <a:t>23</a:t>
                      </a:r>
                      <a:r>
                        <a:rPr sz="1600" spc="-45" dirty="0">
                          <a:solidFill>
                            <a:srgbClr val="808080"/>
                          </a:solidFill>
                          <a:latin typeface="Segoe UI"/>
                          <a:cs typeface="Segoe UI"/>
                        </a:rPr>
                        <a:t> </a:t>
                      </a:r>
                      <a:r>
                        <a:rPr sz="1600" dirty="0">
                          <a:solidFill>
                            <a:srgbClr val="808080"/>
                          </a:solidFill>
                          <a:latin typeface="Segoe UI"/>
                          <a:cs typeface="Segoe UI"/>
                        </a:rPr>
                        <a:t>kg/m</a:t>
                      </a:r>
                      <a:r>
                        <a:rPr sz="1575" baseline="26455" dirty="0">
                          <a:solidFill>
                            <a:srgbClr val="808080"/>
                          </a:solidFill>
                          <a:latin typeface="Segoe UI"/>
                          <a:cs typeface="Segoe UI"/>
                        </a:rPr>
                        <a:t>2</a:t>
                      </a:r>
                      <a:r>
                        <a:rPr sz="1600" dirty="0">
                          <a:solidFill>
                            <a:srgbClr val="808080"/>
                          </a:solidFill>
                          <a:latin typeface="Segoe UI"/>
                          <a:cs typeface="Segoe UI"/>
                        </a:rPr>
                        <a:t>,</a:t>
                      </a:r>
                      <a:r>
                        <a:rPr sz="1600" spc="-45" dirty="0">
                          <a:solidFill>
                            <a:srgbClr val="808080"/>
                          </a:solidFill>
                          <a:latin typeface="Segoe UI"/>
                          <a:cs typeface="Segoe UI"/>
                        </a:rPr>
                        <a:t> </a:t>
                      </a:r>
                      <a:r>
                        <a:rPr sz="1600" spc="-10" dirty="0">
                          <a:solidFill>
                            <a:srgbClr val="808080"/>
                          </a:solidFill>
                          <a:latin typeface="Segoe UI"/>
                          <a:cs typeface="Segoe UI"/>
                        </a:rPr>
                        <a:t>Asthma</a:t>
                      </a:r>
                      <a:endParaRPr sz="1600">
                        <a:latin typeface="Segoe UI"/>
                        <a:cs typeface="Segoe UI"/>
                      </a:endParaRPr>
                    </a:p>
                  </a:txBody>
                  <a:tcPr marL="0" marR="0" marT="48894"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2"/>
                  </a:ext>
                </a:extLst>
              </a:tr>
              <a:tr h="351155">
                <a:tc>
                  <a:txBody>
                    <a:bodyPr/>
                    <a:lstStyle/>
                    <a:p>
                      <a:pPr algn="ctr">
                        <a:lnSpc>
                          <a:spcPct val="100000"/>
                        </a:lnSpc>
                        <a:spcBef>
                          <a:spcPts val="380"/>
                        </a:spcBef>
                      </a:pPr>
                      <a:r>
                        <a:rPr sz="1600" spc="-25" dirty="0">
                          <a:solidFill>
                            <a:srgbClr val="808080"/>
                          </a:solidFill>
                          <a:latin typeface="Segoe UI"/>
                          <a:cs typeface="Segoe UI"/>
                        </a:rPr>
                        <a:t>COVID-</a:t>
                      </a:r>
                      <a:r>
                        <a:rPr sz="1600" dirty="0">
                          <a:solidFill>
                            <a:srgbClr val="808080"/>
                          </a:solidFill>
                          <a:latin typeface="Segoe UI"/>
                          <a:cs typeface="Segoe UI"/>
                        </a:rPr>
                        <a:t>19</a:t>
                      </a:r>
                      <a:r>
                        <a:rPr sz="1600" spc="25" dirty="0">
                          <a:solidFill>
                            <a:srgbClr val="808080"/>
                          </a:solidFill>
                          <a:latin typeface="Segoe UI"/>
                          <a:cs typeface="Segoe UI"/>
                        </a:rPr>
                        <a:t> </a:t>
                      </a:r>
                      <a:r>
                        <a:rPr sz="1600" dirty="0">
                          <a:solidFill>
                            <a:srgbClr val="808080"/>
                          </a:solidFill>
                          <a:latin typeface="Segoe UI"/>
                          <a:cs typeface="Segoe UI"/>
                        </a:rPr>
                        <a:t>day </a:t>
                      </a:r>
                      <a:r>
                        <a:rPr sz="1600" spc="-50" dirty="0">
                          <a:solidFill>
                            <a:srgbClr val="808080"/>
                          </a:solidFill>
                          <a:latin typeface="Segoe UI"/>
                          <a:cs typeface="Segoe UI"/>
                        </a:rPr>
                        <a:t>6</a:t>
                      </a:r>
                      <a:endParaRPr sz="1600">
                        <a:latin typeface="Segoe UI"/>
                        <a:cs typeface="Segoe UI"/>
                      </a:endParaRPr>
                    </a:p>
                  </a:txBody>
                  <a:tcPr marL="0" marR="0" marT="48260"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3"/>
                  </a:ext>
                </a:extLst>
              </a:tr>
              <a:tr h="351155">
                <a:tc>
                  <a:txBody>
                    <a:bodyPr/>
                    <a:lstStyle/>
                    <a:p>
                      <a:pPr algn="ctr">
                        <a:lnSpc>
                          <a:spcPct val="100000"/>
                        </a:lnSpc>
                        <a:spcBef>
                          <a:spcPts val="380"/>
                        </a:spcBef>
                      </a:pPr>
                      <a:r>
                        <a:rPr sz="1600" dirty="0">
                          <a:solidFill>
                            <a:srgbClr val="808080"/>
                          </a:solidFill>
                          <a:latin typeface="Segoe UI"/>
                          <a:cs typeface="Segoe UI"/>
                        </a:rPr>
                        <a:t>Anosmia,</a:t>
                      </a:r>
                      <a:r>
                        <a:rPr sz="1600" spc="-55" dirty="0">
                          <a:solidFill>
                            <a:srgbClr val="808080"/>
                          </a:solidFill>
                          <a:latin typeface="Segoe UI"/>
                          <a:cs typeface="Segoe UI"/>
                        </a:rPr>
                        <a:t> </a:t>
                      </a:r>
                      <a:r>
                        <a:rPr sz="1600" dirty="0">
                          <a:solidFill>
                            <a:srgbClr val="808080"/>
                          </a:solidFill>
                          <a:latin typeface="Segoe UI"/>
                          <a:cs typeface="Segoe UI"/>
                        </a:rPr>
                        <a:t>shortness</a:t>
                      </a:r>
                      <a:r>
                        <a:rPr sz="1600" spc="-55" dirty="0">
                          <a:solidFill>
                            <a:srgbClr val="808080"/>
                          </a:solidFill>
                          <a:latin typeface="Segoe UI"/>
                          <a:cs typeface="Segoe UI"/>
                        </a:rPr>
                        <a:t> </a:t>
                      </a:r>
                      <a:r>
                        <a:rPr sz="1600" dirty="0">
                          <a:solidFill>
                            <a:srgbClr val="808080"/>
                          </a:solidFill>
                          <a:latin typeface="Segoe UI"/>
                          <a:cs typeface="Segoe UI"/>
                        </a:rPr>
                        <a:t>of</a:t>
                      </a:r>
                      <a:r>
                        <a:rPr sz="1600" spc="-60" dirty="0">
                          <a:solidFill>
                            <a:srgbClr val="808080"/>
                          </a:solidFill>
                          <a:latin typeface="Segoe UI"/>
                          <a:cs typeface="Segoe UI"/>
                        </a:rPr>
                        <a:t> </a:t>
                      </a:r>
                      <a:r>
                        <a:rPr sz="1600" dirty="0">
                          <a:solidFill>
                            <a:srgbClr val="808080"/>
                          </a:solidFill>
                          <a:latin typeface="Segoe UI"/>
                          <a:cs typeface="Segoe UI"/>
                        </a:rPr>
                        <a:t>breath</a:t>
                      </a:r>
                      <a:r>
                        <a:rPr sz="1600" spc="-60" dirty="0">
                          <a:solidFill>
                            <a:srgbClr val="808080"/>
                          </a:solidFill>
                          <a:latin typeface="Segoe UI"/>
                          <a:cs typeface="Segoe UI"/>
                        </a:rPr>
                        <a:t> </a:t>
                      </a:r>
                      <a:r>
                        <a:rPr sz="1600" dirty="0">
                          <a:solidFill>
                            <a:srgbClr val="808080"/>
                          </a:solidFill>
                          <a:latin typeface="Segoe UI"/>
                          <a:cs typeface="Segoe UI"/>
                        </a:rPr>
                        <a:t>with</a:t>
                      </a:r>
                      <a:r>
                        <a:rPr sz="1600" spc="-60" dirty="0">
                          <a:solidFill>
                            <a:srgbClr val="808080"/>
                          </a:solidFill>
                          <a:latin typeface="Segoe UI"/>
                          <a:cs typeface="Segoe UI"/>
                        </a:rPr>
                        <a:t> </a:t>
                      </a:r>
                      <a:r>
                        <a:rPr sz="1600" spc="-10" dirty="0">
                          <a:solidFill>
                            <a:srgbClr val="808080"/>
                          </a:solidFill>
                          <a:latin typeface="Segoe UI"/>
                          <a:cs typeface="Segoe UI"/>
                        </a:rPr>
                        <a:t>exercise</a:t>
                      </a:r>
                      <a:endParaRPr sz="1600">
                        <a:latin typeface="Segoe UI"/>
                        <a:cs typeface="Segoe UI"/>
                      </a:endParaRPr>
                    </a:p>
                  </a:txBody>
                  <a:tcPr marL="0" marR="0" marT="48260" marB="0">
                    <a:lnL w="12700">
                      <a:solidFill>
                        <a:srgbClr val="FFFFFF"/>
                      </a:solidFill>
                      <a:prstDash val="solid"/>
                    </a:lnL>
                    <a:lnR w="12700">
                      <a:solidFill>
                        <a:srgbClr val="FFFFFF"/>
                      </a:solidFill>
                      <a:prstDash val="solid"/>
                    </a:lnR>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004"/>
                  </a:ext>
                </a:extLst>
              </a:tr>
              <a:tr h="351155">
                <a:tc>
                  <a:txBody>
                    <a:bodyPr/>
                    <a:lstStyle/>
                    <a:p>
                      <a:pPr algn="ctr">
                        <a:lnSpc>
                          <a:spcPct val="100000"/>
                        </a:lnSpc>
                        <a:spcBef>
                          <a:spcPts val="380"/>
                        </a:spcBef>
                      </a:pPr>
                      <a:r>
                        <a:rPr sz="1600" dirty="0">
                          <a:solidFill>
                            <a:srgbClr val="808080"/>
                          </a:solidFill>
                          <a:latin typeface="Segoe UI"/>
                          <a:cs typeface="Segoe UI"/>
                        </a:rPr>
                        <a:t>HR</a:t>
                      </a:r>
                      <a:r>
                        <a:rPr sz="1600" spc="-35" dirty="0">
                          <a:solidFill>
                            <a:srgbClr val="808080"/>
                          </a:solidFill>
                          <a:latin typeface="Segoe UI"/>
                          <a:cs typeface="Segoe UI"/>
                        </a:rPr>
                        <a:t> </a:t>
                      </a:r>
                      <a:r>
                        <a:rPr sz="1600" dirty="0">
                          <a:solidFill>
                            <a:srgbClr val="808080"/>
                          </a:solidFill>
                          <a:latin typeface="Segoe UI"/>
                          <a:cs typeface="Segoe UI"/>
                        </a:rPr>
                        <a:t>95/min,</a:t>
                      </a:r>
                      <a:r>
                        <a:rPr sz="1600" spc="-35" dirty="0">
                          <a:solidFill>
                            <a:srgbClr val="808080"/>
                          </a:solidFill>
                          <a:latin typeface="Segoe UI"/>
                          <a:cs typeface="Segoe UI"/>
                        </a:rPr>
                        <a:t> </a:t>
                      </a:r>
                      <a:r>
                        <a:rPr sz="1600" dirty="0">
                          <a:solidFill>
                            <a:srgbClr val="808080"/>
                          </a:solidFill>
                          <a:latin typeface="Segoe UI"/>
                          <a:cs typeface="Segoe UI"/>
                        </a:rPr>
                        <a:t>RR</a:t>
                      </a:r>
                      <a:r>
                        <a:rPr sz="1600" spc="-35" dirty="0">
                          <a:solidFill>
                            <a:srgbClr val="808080"/>
                          </a:solidFill>
                          <a:latin typeface="Segoe UI"/>
                          <a:cs typeface="Segoe UI"/>
                        </a:rPr>
                        <a:t> </a:t>
                      </a:r>
                      <a:r>
                        <a:rPr sz="1600" dirty="0">
                          <a:solidFill>
                            <a:srgbClr val="808080"/>
                          </a:solidFill>
                          <a:latin typeface="Segoe UI"/>
                          <a:cs typeface="Segoe UI"/>
                        </a:rPr>
                        <a:t>20/min,</a:t>
                      </a:r>
                      <a:r>
                        <a:rPr sz="1600" spc="-40" dirty="0">
                          <a:solidFill>
                            <a:srgbClr val="808080"/>
                          </a:solidFill>
                          <a:latin typeface="Segoe UI"/>
                          <a:cs typeface="Segoe UI"/>
                        </a:rPr>
                        <a:t> </a:t>
                      </a:r>
                      <a:r>
                        <a:rPr sz="1600" dirty="0">
                          <a:solidFill>
                            <a:srgbClr val="808080"/>
                          </a:solidFill>
                          <a:latin typeface="Segoe UI"/>
                          <a:cs typeface="Segoe UI"/>
                        </a:rPr>
                        <a:t>sat</a:t>
                      </a:r>
                      <a:r>
                        <a:rPr sz="1600" spc="-50" dirty="0">
                          <a:solidFill>
                            <a:srgbClr val="808080"/>
                          </a:solidFill>
                          <a:latin typeface="Segoe UI"/>
                          <a:cs typeface="Segoe UI"/>
                        </a:rPr>
                        <a:t> </a:t>
                      </a:r>
                      <a:r>
                        <a:rPr sz="1600" dirty="0">
                          <a:solidFill>
                            <a:srgbClr val="808080"/>
                          </a:solidFill>
                          <a:latin typeface="Segoe UI"/>
                          <a:cs typeface="Segoe UI"/>
                        </a:rPr>
                        <a:t>90%</a:t>
                      </a:r>
                      <a:r>
                        <a:rPr sz="1600" spc="-30" dirty="0">
                          <a:solidFill>
                            <a:srgbClr val="808080"/>
                          </a:solidFill>
                          <a:latin typeface="Segoe UI"/>
                          <a:cs typeface="Segoe UI"/>
                        </a:rPr>
                        <a:t> </a:t>
                      </a:r>
                      <a:r>
                        <a:rPr sz="1600" dirty="0">
                          <a:solidFill>
                            <a:srgbClr val="808080"/>
                          </a:solidFill>
                          <a:latin typeface="Segoe UI"/>
                          <a:cs typeface="Segoe UI"/>
                        </a:rPr>
                        <a:t>at</a:t>
                      </a:r>
                      <a:r>
                        <a:rPr sz="1600" spc="-50" dirty="0">
                          <a:solidFill>
                            <a:srgbClr val="808080"/>
                          </a:solidFill>
                          <a:latin typeface="Segoe UI"/>
                          <a:cs typeface="Segoe UI"/>
                        </a:rPr>
                        <a:t> </a:t>
                      </a:r>
                      <a:r>
                        <a:rPr sz="1600" dirty="0">
                          <a:solidFill>
                            <a:srgbClr val="808080"/>
                          </a:solidFill>
                          <a:latin typeface="Segoe UI"/>
                          <a:cs typeface="Segoe UI"/>
                        </a:rPr>
                        <a:t>room</a:t>
                      </a:r>
                      <a:r>
                        <a:rPr sz="1600" spc="-25" dirty="0">
                          <a:solidFill>
                            <a:srgbClr val="808080"/>
                          </a:solidFill>
                          <a:latin typeface="Segoe UI"/>
                          <a:cs typeface="Segoe UI"/>
                        </a:rPr>
                        <a:t> air</a:t>
                      </a:r>
                      <a:endParaRPr sz="1600" dirty="0">
                        <a:latin typeface="Segoe UI"/>
                        <a:cs typeface="Segoe UI"/>
                      </a:endParaRPr>
                    </a:p>
                  </a:txBody>
                  <a:tcPr marL="0" marR="0" marT="48260" marB="0">
                    <a:lnL w="12700">
                      <a:solidFill>
                        <a:srgbClr val="FFFFFF"/>
                      </a:solidFill>
                      <a:prstDash val="solid"/>
                    </a:lnL>
                    <a:lnR w="12700">
                      <a:solidFill>
                        <a:srgbClr val="FFFFFF"/>
                      </a:solidFill>
                      <a:prstDash val="solid"/>
                    </a:lnR>
                    <a:lnT w="12700">
                      <a:solidFill>
                        <a:srgbClr val="C0C0C0"/>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5"/>
                  </a:ext>
                </a:extLst>
              </a:tr>
            </a:tbl>
          </a:graphicData>
        </a:graphic>
      </p:graphicFrame>
      <p:pic>
        <p:nvPicPr>
          <p:cNvPr id="5" name="object 4">
            <a:extLst>
              <a:ext uri="{FF2B5EF4-FFF2-40B4-BE49-F238E27FC236}">
                <a16:creationId xmlns:a16="http://schemas.microsoft.com/office/drawing/2014/main" id="{612CA9E5-0185-9A61-3D1A-4CF6529BE65F}"/>
              </a:ext>
            </a:extLst>
          </p:cNvPr>
          <p:cNvPicPr/>
          <p:nvPr/>
        </p:nvPicPr>
        <p:blipFill>
          <a:blip r:embed="rId4" cstate="print"/>
          <a:stretch>
            <a:fillRect/>
          </a:stretch>
        </p:blipFill>
        <p:spPr>
          <a:xfrm>
            <a:off x="6549272" y="2362200"/>
            <a:ext cx="4792980" cy="32004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Question</a:t>
            </a:r>
            <a:r>
              <a:rPr spc="-135" dirty="0"/>
              <a:t> </a:t>
            </a:r>
            <a:r>
              <a:rPr spc="-25" dirty="0"/>
              <a:t>#2</a:t>
            </a:r>
          </a:p>
        </p:txBody>
      </p:sp>
      <p:sp>
        <p:nvSpPr>
          <p:cNvPr id="3" name="object 3"/>
          <p:cNvSpPr txBox="1"/>
          <p:nvPr/>
        </p:nvSpPr>
        <p:spPr>
          <a:xfrm>
            <a:off x="406400" y="1957909"/>
            <a:ext cx="10333990" cy="1530350"/>
          </a:xfrm>
          <a:prstGeom prst="rect">
            <a:avLst/>
          </a:prstGeom>
        </p:spPr>
        <p:txBody>
          <a:bodyPr vert="horz" wrap="square" lIns="0" tIns="52069" rIns="0" bIns="0" rtlCol="0">
            <a:spAutoFit/>
          </a:bodyPr>
          <a:lstStyle/>
          <a:p>
            <a:pPr marL="12700" marR="5080">
              <a:lnSpc>
                <a:spcPct val="90700"/>
              </a:lnSpc>
              <a:spcBef>
                <a:spcPts val="409"/>
              </a:spcBef>
            </a:pPr>
            <a:r>
              <a:rPr sz="2650" dirty="0">
                <a:solidFill>
                  <a:srgbClr val="808080"/>
                </a:solidFill>
                <a:latin typeface="Calibri"/>
                <a:cs typeface="Calibri"/>
              </a:rPr>
              <a:t>Should</a:t>
            </a:r>
            <a:r>
              <a:rPr sz="2650" spc="-40" dirty="0">
                <a:solidFill>
                  <a:srgbClr val="808080"/>
                </a:solidFill>
                <a:latin typeface="Calibri"/>
                <a:cs typeface="Calibri"/>
              </a:rPr>
              <a:t> </a:t>
            </a:r>
            <a:r>
              <a:rPr sz="2650" dirty="0">
                <a:solidFill>
                  <a:srgbClr val="808080"/>
                </a:solidFill>
                <a:latin typeface="Calibri"/>
                <a:cs typeface="Calibri"/>
              </a:rPr>
              <a:t>DOACs,</a:t>
            </a:r>
            <a:r>
              <a:rPr sz="2650" spc="-40" dirty="0">
                <a:solidFill>
                  <a:srgbClr val="808080"/>
                </a:solidFill>
                <a:latin typeface="Calibri"/>
                <a:cs typeface="Calibri"/>
              </a:rPr>
              <a:t> </a:t>
            </a:r>
            <a:r>
              <a:rPr sz="2650" dirty="0">
                <a:solidFill>
                  <a:srgbClr val="808080"/>
                </a:solidFill>
                <a:latin typeface="Calibri"/>
                <a:cs typeface="Calibri"/>
              </a:rPr>
              <a:t>LMWH,</a:t>
            </a:r>
            <a:r>
              <a:rPr sz="2650" spc="-35" dirty="0">
                <a:solidFill>
                  <a:srgbClr val="808080"/>
                </a:solidFill>
                <a:latin typeface="Calibri"/>
                <a:cs typeface="Calibri"/>
              </a:rPr>
              <a:t> </a:t>
            </a:r>
            <a:r>
              <a:rPr sz="2650" dirty="0">
                <a:solidFill>
                  <a:srgbClr val="808080"/>
                </a:solidFill>
                <a:latin typeface="Calibri"/>
                <a:cs typeface="Calibri"/>
              </a:rPr>
              <a:t>UFH,</a:t>
            </a:r>
            <a:r>
              <a:rPr sz="2650" spc="-30" dirty="0">
                <a:solidFill>
                  <a:srgbClr val="808080"/>
                </a:solidFill>
                <a:latin typeface="Calibri"/>
                <a:cs typeface="Calibri"/>
              </a:rPr>
              <a:t> </a:t>
            </a:r>
            <a:r>
              <a:rPr sz="2650" dirty="0">
                <a:solidFill>
                  <a:srgbClr val="808080"/>
                </a:solidFill>
                <a:latin typeface="Calibri"/>
                <a:cs typeface="Calibri"/>
              </a:rPr>
              <a:t>fondaparinux,</a:t>
            </a:r>
            <a:r>
              <a:rPr sz="2650" spc="-40" dirty="0">
                <a:solidFill>
                  <a:srgbClr val="808080"/>
                </a:solidFill>
                <a:latin typeface="Calibri"/>
                <a:cs typeface="Calibri"/>
              </a:rPr>
              <a:t> </a:t>
            </a:r>
            <a:r>
              <a:rPr sz="2650" spc="-10" dirty="0">
                <a:solidFill>
                  <a:srgbClr val="808080"/>
                </a:solidFill>
                <a:latin typeface="Calibri"/>
                <a:cs typeface="Calibri"/>
              </a:rPr>
              <a:t>argatroban,</a:t>
            </a:r>
            <a:r>
              <a:rPr sz="2650" spc="-45" dirty="0">
                <a:solidFill>
                  <a:srgbClr val="808080"/>
                </a:solidFill>
                <a:latin typeface="Calibri"/>
                <a:cs typeface="Calibri"/>
              </a:rPr>
              <a:t> </a:t>
            </a:r>
            <a:r>
              <a:rPr sz="2650" dirty="0">
                <a:solidFill>
                  <a:srgbClr val="808080"/>
                </a:solidFill>
                <a:latin typeface="Calibri"/>
                <a:cs typeface="Calibri"/>
              </a:rPr>
              <a:t>or</a:t>
            </a:r>
            <a:r>
              <a:rPr sz="2650" spc="-30" dirty="0">
                <a:solidFill>
                  <a:srgbClr val="808080"/>
                </a:solidFill>
                <a:latin typeface="Calibri"/>
                <a:cs typeface="Calibri"/>
              </a:rPr>
              <a:t> </a:t>
            </a:r>
            <a:r>
              <a:rPr sz="2650" dirty="0">
                <a:solidFill>
                  <a:srgbClr val="808080"/>
                </a:solidFill>
                <a:latin typeface="Calibri"/>
                <a:cs typeface="Calibri"/>
              </a:rPr>
              <a:t>bivalirudin</a:t>
            </a:r>
            <a:r>
              <a:rPr sz="2650" spc="-45" dirty="0">
                <a:solidFill>
                  <a:srgbClr val="808080"/>
                </a:solidFill>
                <a:latin typeface="Calibri"/>
                <a:cs typeface="Calibri"/>
              </a:rPr>
              <a:t> </a:t>
            </a:r>
            <a:r>
              <a:rPr sz="2650" spc="-25" dirty="0">
                <a:solidFill>
                  <a:srgbClr val="808080"/>
                </a:solidFill>
                <a:latin typeface="Calibri"/>
                <a:cs typeface="Calibri"/>
              </a:rPr>
              <a:t>at </a:t>
            </a:r>
            <a:r>
              <a:rPr sz="2650" spc="-20" dirty="0">
                <a:solidFill>
                  <a:srgbClr val="808080"/>
                </a:solidFill>
                <a:latin typeface="Calibri"/>
                <a:cs typeface="Calibri"/>
              </a:rPr>
              <a:t>intermediate-</a:t>
            </a:r>
            <a:r>
              <a:rPr sz="2650" dirty="0">
                <a:solidFill>
                  <a:srgbClr val="808080"/>
                </a:solidFill>
                <a:latin typeface="Calibri"/>
                <a:cs typeface="Calibri"/>
              </a:rPr>
              <a:t>intensity</a:t>
            </a:r>
            <a:r>
              <a:rPr sz="2650" spc="-45" dirty="0">
                <a:solidFill>
                  <a:srgbClr val="808080"/>
                </a:solidFill>
                <a:latin typeface="Calibri"/>
                <a:cs typeface="Calibri"/>
              </a:rPr>
              <a:t> </a:t>
            </a:r>
            <a:r>
              <a:rPr sz="2650" dirty="0">
                <a:solidFill>
                  <a:srgbClr val="808080"/>
                </a:solidFill>
                <a:latin typeface="Calibri"/>
                <a:cs typeface="Calibri"/>
              </a:rPr>
              <a:t>or</a:t>
            </a:r>
            <a:r>
              <a:rPr sz="2650" spc="-20" dirty="0">
                <a:solidFill>
                  <a:srgbClr val="808080"/>
                </a:solidFill>
                <a:latin typeface="Calibri"/>
                <a:cs typeface="Calibri"/>
              </a:rPr>
              <a:t> </a:t>
            </a:r>
            <a:r>
              <a:rPr sz="2650" spc="-10" dirty="0">
                <a:solidFill>
                  <a:srgbClr val="808080"/>
                </a:solidFill>
                <a:latin typeface="Calibri"/>
                <a:cs typeface="Calibri"/>
              </a:rPr>
              <a:t>therapeutic-</a:t>
            </a:r>
            <a:r>
              <a:rPr sz="2650" dirty="0">
                <a:solidFill>
                  <a:srgbClr val="808080"/>
                </a:solidFill>
                <a:latin typeface="Calibri"/>
                <a:cs typeface="Calibri"/>
              </a:rPr>
              <a:t>intensity</a:t>
            </a:r>
            <a:r>
              <a:rPr sz="2650" spc="-45" dirty="0">
                <a:solidFill>
                  <a:srgbClr val="808080"/>
                </a:solidFill>
                <a:latin typeface="Calibri"/>
                <a:cs typeface="Calibri"/>
              </a:rPr>
              <a:t> </a:t>
            </a:r>
            <a:r>
              <a:rPr sz="2650" dirty="0">
                <a:solidFill>
                  <a:srgbClr val="808080"/>
                </a:solidFill>
                <a:latin typeface="Calibri"/>
                <a:cs typeface="Calibri"/>
              </a:rPr>
              <a:t>vs.</a:t>
            </a:r>
            <a:r>
              <a:rPr sz="2650" spc="-30" dirty="0">
                <a:solidFill>
                  <a:srgbClr val="808080"/>
                </a:solidFill>
                <a:latin typeface="Calibri"/>
                <a:cs typeface="Calibri"/>
              </a:rPr>
              <a:t> </a:t>
            </a:r>
            <a:r>
              <a:rPr sz="2650" spc="-10" dirty="0">
                <a:solidFill>
                  <a:srgbClr val="808080"/>
                </a:solidFill>
                <a:latin typeface="Calibri"/>
                <a:cs typeface="Calibri"/>
              </a:rPr>
              <a:t>prophylactic-</a:t>
            </a:r>
            <a:r>
              <a:rPr sz="2650" dirty="0">
                <a:solidFill>
                  <a:srgbClr val="808080"/>
                </a:solidFill>
                <a:latin typeface="Calibri"/>
                <a:cs typeface="Calibri"/>
              </a:rPr>
              <a:t>intensity</a:t>
            </a:r>
            <a:r>
              <a:rPr sz="2650" spc="-15" dirty="0">
                <a:solidFill>
                  <a:srgbClr val="808080"/>
                </a:solidFill>
                <a:latin typeface="Calibri"/>
                <a:cs typeface="Calibri"/>
              </a:rPr>
              <a:t> </a:t>
            </a:r>
            <a:r>
              <a:rPr sz="2650" spc="-25" dirty="0">
                <a:solidFill>
                  <a:srgbClr val="808080"/>
                </a:solidFill>
                <a:latin typeface="Calibri"/>
                <a:cs typeface="Calibri"/>
              </a:rPr>
              <a:t>be </a:t>
            </a:r>
            <a:r>
              <a:rPr sz="2650" dirty="0">
                <a:solidFill>
                  <a:srgbClr val="808080"/>
                </a:solidFill>
                <a:latin typeface="Calibri"/>
                <a:cs typeface="Calibri"/>
              </a:rPr>
              <a:t>used</a:t>
            </a:r>
            <a:r>
              <a:rPr sz="2650" spc="-50" dirty="0">
                <a:solidFill>
                  <a:srgbClr val="808080"/>
                </a:solidFill>
                <a:latin typeface="Calibri"/>
                <a:cs typeface="Calibri"/>
              </a:rPr>
              <a:t> </a:t>
            </a:r>
            <a:r>
              <a:rPr sz="2650" dirty="0">
                <a:solidFill>
                  <a:srgbClr val="808080"/>
                </a:solidFill>
                <a:latin typeface="Calibri"/>
                <a:cs typeface="Calibri"/>
              </a:rPr>
              <a:t>for</a:t>
            </a:r>
            <a:r>
              <a:rPr sz="2650" spc="-20" dirty="0">
                <a:solidFill>
                  <a:srgbClr val="808080"/>
                </a:solidFill>
                <a:latin typeface="Calibri"/>
                <a:cs typeface="Calibri"/>
              </a:rPr>
              <a:t> </a:t>
            </a:r>
            <a:r>
              <a:rPr sz="2650" dirty="0">
                <a:solidFill>
                  <a:srgbClr val="808080"/>
                </a:solidFill>
                <a:latin typeface="Calibri"/>
                <a:cs typeface="Calibri"/>
              </a:rPr>
              <a:t>patients</a:t>
            </a:r>
            <a:r>
              <a:rPr sz="2650" spc="-35" dirty="0">
                <a:solidFill>
                  <a:srgbClr val="808080"/>
                </a:solidFill>
                <a:latin typeface="Calibri"/>
                <a:cs typeface="Calibri"/>
              </a:rPr>
              <a:t> </a:t>
            </a:r>
            <a:r>
              <a:rPr sz="2650" dirty="0">
                <a:solidFill>
                  <a:srgbClr val="808080"/>
                </a:solidFill>
                <a:latin typeface="Calibri"/>
                <a:cs typeface="Calibri"/>
              </a:rPr>
              <a:t>with</a:t>
            </a:r>
            <a:r>
              <a:rPr sz="2650" spc="-25" dirty="0">
                <a:solidFill>
                  <a:srgbClr val="808080"/>
                </a:solidFill>
                <a:latin typeface="Calibri"/>
                <a:cs typeface="Calibri"/>
              </a:rPr>
              <a:t> </a:t>
            </a:r>
            <a:r>
              <a:rPr sz="2650" spc="-20" dirty="0">
                <a:solidFill>
                  <a:srgbClr val="808080"/>
                </a:solidFill>
                <a:latin typeface="Calibri"/>
                <a:cs typeface="Calibri"/>
              </a:rPr>
              <a:t>COVID-</a:t>
            </a:r>
            <a:r>
              <a:rPr sz="2650" dirty="0">
                <a:solidFill>
                  <a:srgbClr val="808080"/>
                </a:solidFill>
                <a:latin typeface="Calibri"/>
                <a:cs typeface="Calibri"/>
              </a:rPr>
              <a:t>19</a:t>
            </a:r>
            <a:r>
              <a:rPr sz="2650" spc="-20" dirty="0">
                <a:solidFill>
                  <a:srgbClr val="808080"/>
                </a:solidFill>
                <a:latin typeface="Calibri"/>
                <a:cs typeface="Calibri"/>
              </a:rPr>
              <a:t> </a:t>
            </a:r>
            <a:r>
              <a:rPr sz="2650" dirty="0">
                <a:solidFill>
                  <a:srgbClr val="808080"/>
                </a:solidFill>
                <a:latin typeface="Calibri"/>
                <a:cs typeface="Calibri"/>
              </a:rPr>
              <a:t>related</a:t>
            </a:r>
            <a:r>
              <a:rPr sz="2650" spc="-25" dirty="0">
                <a:solidFill>
                  <a:srgbClr val="808080"/>
                </a:solidFill>
                <a:latin typeface="Calibri"/>
                <a:cs typeface="Calibri"/>
              </a:rPr>
              <a:t> </a:t>
            </a:r>
            <a:r>
              <a:rPr sz="2650" dirty="0">
                <a:solidFill>
                  <a:srgbClr val="808080"/>
                </a:solidFill>
                <a:latin typeface="Calibri"/>
                <a:cs typeface="Calibri"/>
              </a:rPr>
              <a:t>acute</a:t>
            </a:r>
            <a:r>
              <a:rPr sz="2650" spc="-35" dirty="0">
                <a:solidFill>
                  <a:srgbClr val="808080"/>
                </a:solidFill>
                <a:latin typeface="Calibri"/>
                <a:cs typeface="Calibri"/>
              </a:rPr>
              <a:t> </a:t>
            </a:r>
            <a:r>
              <a:rPr sz="2650" dirty="0">
                <a:solidFill>
                  <a:srgbClr val="808080"/>
                </a:solidFill>
                <a:latin typeface="Calibri"/>
                <a:cs typeface="Calibri"/>
              </a:rPr>
              <a:t>illness</a:t>
            </a:r>
            <a:r>
              <a:rPr sz="2650" spc="-40" dirty="0">
                <a:solidFill>
                  <a:srgbClr val="808080"/>
                </a:solidFill>
                <a:latin typeface="Calibri"/>
                <a:cs typeface="Calibri"/>
              </a:rPr>
              <a:t> </a:t>
            </a:r>
            <a:r>
              <a:rPr sz="2650" dirty="0">
                <a:solidFill>
                  <a:srgbClr val="808080"/>
                </a:solidFill>
                <a:latin typeface="Calibri"/>
                <a:cs typeface="Calibri"/>
              </a:rPr>
              <a:t>who</a:t>
            </a:r>
            <a:r>
              <a:rPr sz="2650" spc="-15" dirty="0">
                <a:solidFill>
                  <a:srgbClr val="808080"/>
                </a:solidFill>
                <a:latin typeface="Calibri"/>
                <a:cs typeface="Calibri"/>
              </a:rPr>
              <a:t> </a:t>
            </a:r>
            <a:r>
              <a:rPr sz="2650" dirty="0">
                <a:solidFill>
                  <a:srgbClr val="808080"/>
                </a:solidFill>
                <a:latin typeface="Calibri"/>
                <a:cs typeface="Calibri"/>
              </a:rPr>
              <a:t>do</a:t>
            </a:r>
            <a:r>
              <a:rPr sz="2650" spc="-30" dirty="0">
                <a:solidFill>
                  <a:srgbClr val="808080"/>
                </a:solidFill>
                <a:latin typeface="Calibri"/>
                <a:cs typeface="Calibri"/>
              </a:rPr>
              <a:t> </a:t>
            </a:r>
            <a:r>
              <a:rPr sz="2650" dirty="0">
                <a:solidFill>
                  <a:srgbClr val="808080"/>
                </a:solidFill>
                <a:latin typeface="Calibri"/>
                <a:cs typeface="Calibri"/>
              </a:rPr>
              <a:t>not</a:t>
            </a:r>
            <a:r>
              <a:rPr sz="2650" spc="-20" dirty="0">
                <a:solidFill>
                  <a:srgbClr val="808080"/>
                </a:solidFill>
                <a:latin typeface="Calibri"/>
                <a:cs typeface="Calibri"/>
              </a:rPr>
              <a:t> have </a:t>
            </a:r>
            <a:r>
              <a:rPr sz="2650" dirty="0">
                <a:solidFill>
                  <a:srgbClr val="808080"/>
                </a:solidFill>
                <a:latin typeface="Calibri"/>
                <a:cs typeface="Calibri"/>
              </a:rPr>
              <a:t>suspected</a:t>
            </a:r>
            <a:r>
              <a:rPr sz="2650" spc="-60" dirty="0">
                <a:solidFill>
                  <a:srgbClr val="808080"/>
                </a:solidFill>
                <a:latin typeface="Calibri"/>
                <a:cs typeface="Calibri"/>
              </a:rPr>
              <a:t> </a:t>
            </a:r>
            <a:r>
              <a:rPr sz="2650" dirty="0">
                <a:solidFill>
                  <a:srgbClr val="808080"/>
                </a:solidFill>
                <a:latin typeface="Calibri"/>
                <a:cs typeface="Calibri"/>
              </a:rPr>
              <a:t>or</a:t>
            </a:r>
            <a:r>
              <a:rPr sz="2650" spc="-35" dirty="0">
                <a:solidFill>
                  <a:srgbClr val="808080"/>
                </a:solidFill>
                <a:latin typeface="Calibri"/>
                <a:cs typeface="Calibri"/>
              </a:rPr>
              <a:t> </a:t>
            </a:r>
            <a:r>
              <a:rPr sz="2650" dirty="0">
                <a:solidFill>
                  <a:srgbClr val="808080"/>
                </a:solidFill>
                <a:latin typeface="Calibri"/>
                <a:cs typeface="Calibri"/>
              </a:rPr>
              <a:t>confirmed</a:t>
            </a:r>
            <a:r>
              <a:rPr sz="2650" spc="-30" dirty="0">
                <a:solidFill>
                  <a:srgbClr val="808080"/>
                </a:solidFill>
                <a:latin typeface="Calibri"/>
                <a:cs typeface="Calibri"/>
              </a:rPr>
              <a:t> </a:t>
            </a:r>
            <a:r>
              <a:rPr sz="2650" spc="-20" dirty="0">
                <a:solidFill>
                  <a:srgbClr val="808080"/>
                </a:solidFill>
                <a:latin typeface="Calibri"/>
                <a:cs typeface="Calibri"/>
              </a:rPr>
              <a:t>VTE?</a:t>
            </a:r>
            <a:endParaRPr sz="2650">
              <a:latin typeface="Calibri"/>
              <a:cs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779125" cy="4486485"/>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10" dirty="0">
                <a:solidFill>
                  <a:srgbClr val="808080"/>
                </a:solidFill>
                <a:latin typeface="Calibri"/>
                <a:cs typeface="Calibri"/>
              </a:rPr>
              <a:t> </a:t>
            </a:r>
            <a:r>
              <a:rPr sz="2400" b="1" dirty="0">
                <a:solidFill>
                  <a:srgbClr val="808080"/>
                </a:solidFill>
                <a:latin typeface="Calibri"/>
                <a:cs typeface="Calibri"/>
              </a:rPr>
              <a:t>with</a:t>
            </a:r>
            <a:r>
              <a:rPr sz="2400" b="1" spc="-40"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acute</a:t>
            </a:r>
            <a:r>
              <a:rPr sz="2400" b="1" spc="-35"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chemeClr val="tx1">
                    <a:lumMod val="50000"/>
                    <a:lumOff val="50000"/>
                  </a:schemeClr>
                </a:solidFill>
                <a:latin typeface="Calibri"/>
                <a:cs typeface="Calibri"/>
              </a:rPr>
              <a:t>Intermediate-</a:t>
            </a:r>
            <a:r>
              <a:rPr sz="2400" spc="-65" dirty="0">
                <a:solidFill>
                  <a:schemeClr val="tx1">
                    <a:lumMod val="50000"/>
                    <a:lumOff val="50000"/>
                  </a:schemeClr>
                </a:solidFill>
                <a:latin typeface="Calibri"/>
                <a:cs typeface="Calibri"/>
              </a:rPr>
              <a:t> </a:t>
            </a:r>
            <a:r>
              <a:rPr sz="2400" dirty="0">
                <a:solidFill>
                  <a:schemeClr val="tx1">
                    <a:lumMod val="50000"/>
                    <a:lumOff val="50000"/>
                  </a:schemeClr>
                </a:solidFill>
                <a:latin typeface="Calibri"/>
                <a:cs typeface="Calibri"/>
              </a:rPr>
              <a:t>or</a:t>
            </a:r>
            <a:r>
              <a:rPr sz="2400" spc="-30"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therapeutic-</a:t>
            </a:r>
            <a:r>
              <a:rPr sz="2400" dirty="0">
                <a:solidFill>
                  <a:schemeClr val="tx1">
                    <a:lumMod val="50000"/>
                    <a:lumOff val="50000"/>
                  </a:schemeClr>
                </a:solidFill>
                <a:latin typeface="Calibri"/>
                <a:cs typeface="Calibri"/>
              </a:rPr>
              <a:t>intensity</a:t>
            </a:r>
            <a:r>
              <a:rPr sz="2400" spc="-55"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anticoagulation</a:t>
            </a:r>
            <a:endParaRPr lang="en-US" sz="2400" spc="-10" dirty="0">
              <a:solidFill>
                <a:schemeClr val="tx1">
                  <a:lumMod val="50000"/>
                  <a:lumOff val="50000"/>
                </a:schemeClr>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Graduated</a:t>
            </a:r>
            <a:r>
              <a:rPr lang="en-US" sz="2400" spc="-12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compression</a:t>
            </a:r>
            <a:r>
              <a:rPr lang="en-US" sz="2400" spc="-100" dirty="0">
                <a:solidFill>
                  <a:schemeClr val="tx1">
                    <a:lumMod val="50000"/>
                    <a:lumOff val="50000"/>
                  </a:schemeClr>
                </a:solidFill>
                <a:latin typeface="Calibri"/>
                <a:cs typeface="Calibri"/>
              </a:rPr>
              <a:t> </a:t>
            </a:r>
            <a:r>
              <a:rPr lang="en-US" sz="2400" spc="-10" dirty="0">
                <a:solidFill>
                  <a:schemeClr val="tx1">
                    <a:lumMod val="50000"/>
                    <a:lumOff val="50000"/>
                  </a:schemeClr>
                </a:solidFill>
                <a:latin typeface="Calibri"/>
                <a:cs typeface="Calibri"/>
              </a:rPr>
              <a:t>stockings</a:t>
            </a:r>
            <a:endParaRPr lang="en-US" sz="2400" dirty="0">
              <a:solidFill>
                <a:schemeClr val="tx1">
                  <a:lumMod val="50000"/>
                  <a:lumOff val="50000"/>
                </a:schemeClr>
              </a:solidFill>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No</a:t>
            </a:r>
            <a:r>
              <a:rPr lang="en-US" sz="2400" spc="-6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prophylaxis</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because</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patient</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is</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at</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low</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thrombosis</a:t>
            </a:r>
            <a:r>
              <a:rPr lang="en-US" sz="2400" spc="-55" dirty="0">
                <a:solidFill>
                  <a:schemeClr val="tx1">
                    <a:lumMod val="50000"/>
                    <a:lumOff val="50000"/>
                  </a:schemeClr>
                </a:solidFill>
                <a:latin typeface="Calibri"/>
                <a:cs typeface="Calibri"/>
              </a:rPr>
              <a:t> </a:t>
            </a:r>
            <a:r>
              <a:rPr lang="en-US" sz="2400" spc="-20" dirty="0">
                <a:solidFill>
                  <a:schemeClr val="tx1">
                    <a:lumMod val="50000"/>
                    <a:lumOff val="50000"/>
                  </a:schemeClr>
                </a:solidFill>
                <a:latin typeface="Calibri"/>
                <a:cs typeface="Calibri"/>
              </a:rPr>
              <a:t>risk</a:t>
            </a:r>
            <a:endParaRPr lang="en-US" sz="2400" dirty="0">
              <a:solidFill>
                <a:schemeClr val="tx1">
                  <a:lumMod val="50000"/>
                  <a:lumOff val="50000"/>
                </a:schemeClr>
              </a:solidFill>
              <a:latin typeface="Calibri"/>
              <a:cs typeface="Calibri"/>
            </a:endParaRPr>
          </a:p>
          <a:p>
            <a:pPr marL="12700">
              <a:lnSpc>
                <a:spcPct val="100000"/>
              </a:lnSpc>
              <a:spcBef>
                <a:spcPts val="5"/>
              </a:spcBef>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sz="2400" dirty="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71484"/>
            <a:ext cx="10779125" cy="4486485"/>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sz="2400" b="1" spc="-10" dirty="0">
                <a:solidFill>
                  <a:srgbClr val="808080"/>
                </a:solidFill>
                <a:latin typeface="Calibri"/>
                <a:cs typeface="Calibri"/>
              </a:rPr>
              <a:t>thromboprophylaxis</a:t>
            </a:r>
            <a:r>
              <a:rPr sz="2400" b="1" spc="-40" dirty="0">
                <a:solidFill>
                  <a:srgbClr val="808080"/>
                </a:solidFill>
                <a:latin typeface="Calibri"/>
                <a:cs typeface="Calibri"/>
              </a:rPr>
              <a:t> </a:t>
            </a:r>
            <a:r>
              <a:rPr sz="2400" b="1" dirty="0">
                <a:solidFill>
                  <a:srgbClr val="808080"/>
                </a:solidFill>
                <a:latin typeface="Calibri"/>
                <a:cs typeface="Calibri"/>
              </a:rPr>
              <a:t>in</a:t>
            </a:r>
            <a:r>
              <a:rPr sz="2400" b="1" spc="-25" dirty="0">
                <a:solidFill>
                  <a:srgbClr val="808080"/>
                </a:solidFill>
                <a:latin typeface="Calibri"/>
                <a:cs typeface="Calibri"/>
              </a:rPr>
              <a:t> </a:t>
            </a:r>
            <a:r>
              <a:rPr sz="2400" b="1" spc="-50" dirty="0">
                <a:solidFill>
                  <a:srgbClr val="808080"/>
                </a:solidFill>
                <a:latin typeface="Calibri"/>
                <a:cs typeface="Calibri"/>
              </a:rPr>
              <a:t>a </a:t>
            </a:r>
            <a:r>
              <a:rPr sz="2400" b="1" dirty="0">
                <a:solidFill>
                  <a:srgbClr val="808080"/>
                </a:solidFill>
                <a:latin typeface="Calibri"/>
                <a:cs typeface="Calibri"/>
              </a:rPr>
              <a:t>hospitalized</a:t>
            </a:r>
            <a:r>
              <a:rPr sz="2400" b="1" spc="-55" dirty="0">
                <a:solidFill>
                  <a:srgbClr val="808080"/>
                </a:solidFill>
                <a:latin typeface="Calibri"/>
                <a:cs typeface="Calibri"/>
              </a:rPr>
              <a:t> </a:t>
            </a:r>
            <a:r>
              <a:rPr sz="2400" b="1" dirty="0">
                <a:solidFill>
                  <a:srgbClr val="808080"/>
                </a:solidFill>
                <a:latin typeface="Calibri"/>
                <a:cs typeface="Calibri"/>
              </a:rPr>
              <a:t>patient</a:t>
            </a:r>
            <a:r>
              <a:rPr sz="2400" b="1" spc="-10" dirty="0">
                <a:solidFill>
                  <a:srgbClr val="808080"/>
                </a:solidFill>
                <a:latin typeface="Calibri"/>
                <a:cs typeface="Calibri"/>
              </a:rPr>
              <a:t> </a:t>
            </a:r>
            <a:r>
              <a:rPr sz="2400" b="1" dirty="0">
                <a:solidFill>
                  <a:srgbClr val="808080"/>
                </a:solidFill>
                <a:latin typeface="Calibri"/>
                <a:cs typeface="Calibri"/>
              </a:rPr>
              <a:t>with</a:t>
            </a:r>
            <a:r>
              <a:rPr sz="2400" b="1" spc="-40" dirty="0">
                <a:solidFill>
                  <a:srgbClr val="808080"/>
                </a:solidFill>
                <a:latin typeface="Calibri"/>
                <a:cs typeface="Calibri"/>
              </a:rPr>
              <a:t> </a:t>
            </a:r>
            <a:r>
              <a:rPr sz="2400" b="1" spc="-20" dirty="0">
                <a:solidFill>
                  <a:srgbClr val="808080"/>
                </a:solidFill>
                <a:latin typeface="Calibri"/>
                <a:cs typeface="Calibri"/>
              </a:rPr>
              <a:t>COVID-</a:t>
            </a:r>
            <a:r>
              <a:rPr sz="2400" b="1" dirty="0">
                <a:solidFill>
                  <a:srgbClr val="808080"/>
                </a:solidFill>
                <a:latin typeface="Calibri"/>
                <a:cs typeface="Calibri"/>
              </a:rPr>
              <a:t>19</a:t>
            </a:r>
            <a:r>
              <a:rPr sz="2400" b="1" spc="-30" dirty="0">
                <a:solidFill>
                  <a:srgbClr val="808080"/>
                </a:solidFill>
                <a:latin typeface="Calibri"/>
                <a:cs typeface="Calibri"/>
              </a:rPr>
              <a:t> </a:t>
            </a:r>
            <a:r>
              <a:rPr sz="2400" b="1" dirty="0">
                <a:solidFill>
                  <a:srgbClr val="808080"/>
                </a:solidFill>
                <a:latin typeface="Calibri"/>
                <a:cs typeface="Calibri"/>
              </a:rPr>
              <a:t>related</a:t>
            </a:r>
            <a:r>
              <a:rPr sz="2400" b="1" spc="-45" dirty="0">
                <a:solidFill>
                  <a:srgbClr val="808080"/>
                </a:solidFill>
                <a:latin typeface="Calibri"/>
                <a:cs typeface="Calibri"/>
              </a:rPr>
              <a:t> </a:t>
            </a:r>
            <a:r>
              <a:rPr sz="2400" b="1" dirty="0">
                <a:solidFill>
                  <a:srgbClr val="808080"/>
                </a:solidFill>
                <a:latin typeface="Calibri"/>
                <a:cs typeface="Calibri"/>
              </a:rPr>
              <a:t>acute</a:t>
            </a:r>
            <a:r>
              <a:rPr sz="2400" b="1" spc="-35" dirty="0">
                <a:solidFill>
                  <a:srgbClr val="808080"/>
                </a:solidFill>
                <a:latin typeface="Calibri"/>
                <a:cs typeface="Calibri"/>
              </a:rPr>
              <a:t> </a:t>
            </a:r>
            <a:r>
              <a:rPr sz="2400" b="1" dirty="0">
                <a:solidFill>
                  <a:srgbClr val="808080"/>
                </a:solidFill>
                <a:latin typeface="Calibri"/>
                <a:cs typeface="Calibri"/>
              </a:rPr>
              <a:t>illness</a:t>
            </a:r>
            <a:r>
              <a:rPr sz="2400" b="1" spc="-25" dirty="0">
                <a:solidFill>
                  <a:srgbClr val="808080"/>
                </a:solidFill>
                <a:latin typeface="Calibri"/>
                <a:cs typeface="Calibri"/>
              </a:rPr>
              <a:t> </a:t>
            </a:r>
            <a:r>
              <a:rPr sz="2400" dirty="0">
                <a:solidFill>
                  <a:srgbClr val="808080"/>
                </a:solidFill>
                <a:latin typeface="Calibri"/>
                <a:cs typeface="Calibri"/>
              </a:rPr>
              <a:t>who</a:t>
            </a:r>
            <a:r>
              <a:rPr sz="2400" spc="-45" dirty="0">
                <a:solidFill>
                  <a:srgbClr val="808080"/>
                </a:solidFill>
                <a:latin typeface="Calibri"/>
                <a:cs typeface="Calibri"/>
              </a:rPr>
              <a:t> </a:t>
            </a:r>
            <a:r>
              <a:rPr sz="2400" dirty="0">
                <a:solidFill>
                  <a:srgbClr val="808080"/>
                </a:solidFill>
                <a:latin typeface="Calibri"/>
                <a:cs typeface="Calibri"/>
              </a:rPr>
              <a:t>does</a:t>
            </a:r>
            <a:r>
              <a:rPr sz="2400" spc="-45" dirty="0">
                <a:solidFill>
                  <a:srgbClr val="808080"/>
                </a:solidFill>
                <a:latin typeface="Calibri"/>
                <a:cs typeface="Calibri"/>
              </a:rPr>
              <a:t> </a:t>
            </a:r>
            <a:r>
              <a:rPr sz="2400" dirty="0">
                <a:solidFill>
                  <a:srgbClr val="808080"/>
                </a:solidFill>
                <a:latin typeface="Calibri"/>
                <a:cs typeface="Calibri"/>
              </a:rPr>
              <a:t>not</a:t>
            </a:r>
            <a:r>
              <a:rPr sz="2400" spc="-40" dirty="0">
                <a:solidFill>
                  <a:srgbClr val="808080"/>
                </a:solidFill>
                <a:latin typeface="Calibri"/>
                <a:cs typeface="Calibri"/>
              </a:rPr>
              <a:t> </a:t>
            </a:r>
            <a:r>
              <a:rPr sz="2400" dirty="0">
                <a:solidFill>
                  <a:srgbClr val="808080"/>
                </a:solidFill>
                <a:latin typeface="Calibri"/>
                <a:cs typeface="Calibri"/>
              </a:rPr>
              <a:t>have</a:t>
            </a:r>
            <a:r>
              <a:rPr sz="2400" spc="-30" dirty="0">
                <a:solidFill>
                  <a:srgbClr val="808080"/>
                </a:solidFill>
                <a:latin typeface="Calibri"/>
                <a:cs typeface="Calibri"/>
              </a:rPr>
              <a:t> </a:t>
            </a:r>
            <a:r>
              <a:rPr sz="2400" spc="-10" dirty="0">
                <a:solidFill>
                  <a:srgbClr val="808080"/>
                </a:solidFill>
                <a:latin typeface="Calibri"/>
                <a:cs typeface="Calibri"/>
              </a:rPr>
              <a:t>suspected </a:t>
            </a:r>
            <a:r>
              <a:rPr sz="2400" dirty="0">
                <a:solidFill>
                  <a:srgbClr val="808080"/>
                </a:solidFill>
                <a:latin typeface="Calibri"/>
                <a:cs typeface="Calibri"/>
              </a:rPr>
              <a:t>or</a:t>
            </a:r>
            <a:r>
              <a:rPr sz="2400" spc="-45" dirty="0">
                <a:solidFill>
                  <a:srgbClr val="808080"/>
                </a:solidFill>
                <a:latin typeface="Calibri"/>
                <a:cs typeface="Calibri"/>
              </a:rPr>
              <a:t> </a:t>
            </a:r>
            <a:r>
              <a:rPr sz="2400" dirty="0">
                <a:solidFill>
                  <a:srgbClr val="808080"/>
                </a:solidFill>
                <a:latin typeface="Calibri"/>
                <a:cs typeface="Calibri"/>
              </a:rPr>
              <a:t>confirmed</a:t>
            </a:r>
            <a:r>
              <a:rPr sz="2400" spc="-45" dirty="0">
                <a:solidFill>
                  <a:srgbClr val="808080"/>
                </a:solidFill>
                <a:latin typeface="Calibri"/>
                <a:cs typeface="Calibri"/>
              </a:rPr>
              <a:t> </a:t>
            </a:r>
            <a:r>
              <a:rPr sz="2400" spc="-20" dirty="0">
                <a:solidFill>
                  <a:srgbClr val="808080"/>
                </a:solidFill>
                <a:latin typeface="Calibri"/>
                <a:cs typeface="Calibri"/>
              </a:rPr>
              <a:t>VTE</a:t>
            </a:r>
            <a:r>
              <a:rPr sz="2400" b="1" spc="-20" dirty="0">
                <a:solidFill>
                  <a:srgbClr val="808080"/>
                </a:solidFill>
                <a:latin typeface="Calibri"/>
                <a:cs typeface="Calibri"/>
              </a:rPr>
              <a:t>?</a:t>
            </a:r>
            <a:endParaRPr sz="2400" dirty="0">
              <a:latin typeface="Calibri"/>
              <a:cs typeface="Calibri"/>
            </a:endParaRPr>
          </a:p>
          <a:p>
            <a:pPr>
              <a:lnSpc>
                <a:spcPct val="100000"/>
              </a:lnSpc>
            </a:pPr>
            <a:endParaRPr sz="3500" dirty="0">
              <a:latin typeface="Calibri"/>
              <a:cs typeface="Calibri"/>
            </a:endParaRPr>
          </a:p>
          <a:p>
            <a:pPr marL="469900" indent="-457200">
              <a:lnSpc>
                <a:spcPct val="100000"/>
              </a:lnSpc>
              <a:spcBef>
                <a:spcPts val="600"/>
              </a:spcBef>
              <a:buFont typeface="+mj-lt"/>
              <a:buAutoNum type="alphaUcPeriod"/>
              <a:tabLst>
                <a:tab pos="527685" algn="l"/>
              </a:tabLst>
            </a:pPr>
            <a:r>
              <a:rPr sz="2400" dirty="0">
                <a:solidFill>
                  <a:schemeClr val="tx1">
                    <a:lumMod val="50000"/>
                    <a:lumOff val="50000"/>
                  </a:schemeClr>
                </a:solidFill>
                <a:latin typeface="Calibri"/>
                <a:cs typeface="Calibri"/>
              </a:rPr>
              <a:t>Intermediate-</a:t>
            </a:r>
            <a:r>
              <a:rPr sz="2400" spc="-65" dirty="0">
                <a:solidFill>
                  <a:schemeClr val="tx1">
                    <a:lumMod val="50000"/>
                    <a:lumOff val="50000"/>
                  </a:schemeClr>
                </a:solidFill>
                <a:latin typeface="Calibri"/>
                <a:cs typeface="Calibri"/>
              </a:rPr>
              <a:t> </a:t>
            </a:r>
            <a:r>
              <a:rPr sz="2400" dirty="0">
                <a:solidFill>
                  <a:schemeClr val="tx1">
                    <a:lumMod val="50000"/>
                    <a:lumOff val="50000"/>
                  </a:schemeClr>
                </a:solidFill>
                <a:latin typeface="Calibri"/>
                <a:cs typeface="Calibri"/>
              </a:rPr>
              <a:t>or</a:t>
            </a:r>
            <a:r>
              <a:rPr sz="2400" spc="-30"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therapeutic-</a:t>
            </a:r>
            <a:r>
              <a:rPr sz="2400" dirty="0">
                <a:solidFill>
                  <a:schemeClr val="tx1">
                    <a:lumMod val="50000"/>
                    <a:lumOff val="50000"/>
                  </a:schemeClr>
                </a:solidFill>
                <a:latin typeface="Calibri"/>
                <a:cs typeface="Calibri"/>
              </a:rPr>
              <a:t>intensity</a:t>
            </a:r>
            <a:r>
              <a:rPr sz="2400" spc="-55" dirty="0">
                <a:solidFill>
                  <a:schemeClr val="tx1">
                    <a:lumMod val="50000"/>
                    <a:lumOff val="50000"/>
                  </a:schemeClr>
                </a:solidFill>
                <a:latin typeface="Calibri"/>
                <a:cs typeface="Calibri"/>
              </a:rPr>
              <a:t> </a:t>
            </a:r>
            <a:r>
              <a:rPr sz="2400" spc="-10" dirty="0">
                <a:solidFill>
                  <a:schemeClr val="tx1">
                    <a:lumMod val="50000"/>
                    <a:lumOff val="50000"/>
                  </a:schemeClr>
                </a:solidFill>
                <a:latin typeface="Calibri"/>
                <a:cs typeface="Calibri"/>
              </a:rPr>
              <a:t>anticoagulation</a:t>
            </a:r>
            <a:endParaRPr lang="en-US" sz="2400" spc="-10" dirty="0">
              <a:solidFill>
                <a:schemeClr val="tx1">
                  <a:lumMod val="50000"/>
                  <a:lumOff val="50000"/>
                </a:schemeClr>
              </a:solidFill>
              <a:latin typeface="Calibri"/>
              <a:cs typeface="Calibri"/>
            </a:endParaRPr>
          </a:p>
          <a:p>
            <a:pPr marL="469900" indent="-457200">
              <a:lnSpc>
                <a:spcPct val="100000"/>
              </a:lnSpc>
              <a:spcBef>
                <a:spcPts val="600"/>
              </a:spcBef>
              <a:buFont typeface="+mj-lt"/>
              <a:buAutoNum type="alphaUcPeriod"/>
              <a:tabLst>
                <a:tab pos="527685" algn="l"/>
              </a:tabLst>
            </a:pPr>
            <a:r>
              <a:rPr lang="en-US" sz="2400" dirty="0">
                <a:solidFill>
                  <a:schemeClr val="tx1">
                    <a:lumMod val="50000"/>
                    <a:lumOff val="50000"/>
                  </a:schemeClr>
                </a:solidFill>
                <a:latin typeface="Calibri"/>
                <a:cs typeface="Calibri"/>
              </a:rPr>
              <a:t>Prophylactic-intensity anticoagulation</a:t>
            </a: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Graduated</a:t>
            </a:r>
            <a:r>
              <a:rPr lang="en-US" sz="2400" spc="-12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compression</a:t>
            </a:r>
            <a:r>
              <a:rPr lang="en-US" sz="2400" spc="-100" dirty="0">
                <a:solidFill>
                  <a:schemeClr val="tx1">
                    <a:lumMod val="50000"/>
                    <a:lumOff val="50000"/>
                  </a:schemeClr>
                </a:solidFill>
                <a:latin typeface="Calibri"/>
                <a:cs typeface="Calibri"/>
              </a:rPr>
              <a:t> </a:t>
            </a:r>
            <a:r>
              <a:rPr lang="en-US" sz="2400" spc="-10" dirty="0">
                <a:solidFill>
                  <a:schemeClr val="tx1">
                    <a:lumMod val="50000"/>
                    <a:lumOff val="50000"/>
                  </a:schemeClr>
                </a:solidFill>
                <a:latin typeface="Calibri"/>
                <a:cs typeface="Calibri"/>
              </a:rPr>
              <a:t>stockings</a:t>
            </a:r>
            <a:endParaRPr lang="en-US" sz="2400" dirty="0">
              <a:solidFill>
                <a:schemeClr val="tx1">
                  <a:lumMod val="50000"/>
                  <a:lumOff val="50000"/>
                </a:schemeClr>
              </a:solidFill>
              <a:latin typeface="Calibri"/>
              <a:cs typeface="Calibri"/>
            </a:endParaRPr>
          </a:p>
          <a:p>
            <a:pPr marL="469265" indent="-457200">
              <a:lnSpc>
                <a:spcPct val="100000"/>
              </a:lnSpc>
              <a:spcBef>
                <a:spcPts val="600"/>
              </a:spcBef>
              <a:buFont typeface="+mj-lt"/>
              <a:buAutoNum type="alphaUcPeriod"/>
              <a:tabLst>
                <a:tab pos="527685" algn="l"/>
                <a:tab pos="528320" algn="l"/>
              </a:tabLst>
            </a:pPr>
            <a:r>
              <a:rPr lang="en-US" sz="2400" dirty="0">
                <a:solidFill>
                  <a:schemeClr val="tx1">
                    <a:lumMod val="50000"/>
                    <a:lumOff val="50000"/>
                  </a:schemeClr>
                </a:solidFill>
                <a:latin typeface="Calibri"/>
                <a:cs typeface="Calibri"/>
              </a:rPr>
              <a:t>No</a:t>
            </a:r>
            <a:r>
              <a:rPr lang="en-US" sz="2400" spc="-6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prophylaxis</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because</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patient</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is</a:t>
            </a:r>
            <a:r>
              <a:rPr lang="en-US" sz="2400" spc="-50"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at</a:t>
            </a:r>
            <a:r>
              <a:rPr lang="en-US" sz="2400" spc="-5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low</a:t>
            </a:r>
            <a:r>
              <a:rPr lang="en-US" sz="2400" spc="-45" dirty="0">
                <a:solidFill>
                  <a:schemeClr val="tx1">
                    <a:lumMod val="50000"/>
                    <a:lumOff val="50000"/>
                  </a:schemeClr>
                </a:solidFill>
                <a:latin typeface="Calibri"/>
                <a:cs typeface="Calibri"/>
              </a:rPr>
              <a:t> </a:t>
            </a:r>
            <a:r>
              <a:rPr lang="en-US" sz="2400" dirty="0">
                <a:solidFill>
                  <a:schemeClr val="tx1">
                    <a:lumMod val="50000"/>
                    <a:lumOff val="50000"/>
                  </a:schemeClr>
                </a:solidFill>
                <a:latin typeface="Calibri"/>
                <a:cs typeface="Calibri"/>
              </a:rPr>
              <a:t>thrombosis</a:t>
            </a:r>
            <a:r>
              <a:rPr lang="en-US" sz="2400" spc="-55" dirty="0">
                <a:solidFill>
                  <a:schemeClr val="tx1">
                    <a:lumMod val="50000"/>
                    <a:lumOff val="50000"/>
                  </a:schemeClr>
                </a:solidFill>
                <a:latin typeface="Calibri"/>
                <a:cs typeface="Calibri"/>
              </a:rPr>
              <a:t> </a:t>
            </a:r>
            <a:r>
              <a:rPr lang="en-US" sz="2400" spc="-20" dirty="0">
                <a:solidFill>
                  <a:schemeClr val="tx1">
                    <a:lumMod val="50000"/>
                    <a:lumOff val="50000"/>
                  </a:schemeClr>
                </a:solidFill>
                <a:latin typeface="Calibri"/>
                <a:cs typeface="Calibri"/>
              </a:rPr>
              <a:t>risk</a:t>
            </a:r>
            <a:endParaRPr lang="en-US" sz="2400" dirty="0">
              <a:solidFill>
                <a:schemeClr val="tx1">
                  <a:lumMod val="50000"/>
                  <a:lumOff val="50000"/>
                </a:schemeClr>
              </a:solidFill>
              <a:latin typeface="Calibri"/>
              <a:cs typeface="Calibri"/>
            </a:endParaRPr>
          </a:p>
          <a:p>
            <a:pPr marL="12700">
              <a:lnSpc>
                <a:spcPct val="100000"/>
              </a:lnSpc>
              <a:spcBef>
                <a:spcPts val="5"/>
              </a:spcBef>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lang="en-US" sz="2400" dirty="0">
              <a:latin typeface="Calibri"/>
              <a:cs typeface="Calibri"/>
            </a:endParaRPr>
          </a:p>
          <a:p>
            <a:pPr marL="469900" indent="-457200">
              <a:lnSpc>
                <a:spcPct val="100000"/>
              </a:lnSpc>
              <a:spcBef>
                <a:spcPts val="5"/>
              </a:spcBef>
              <a:buFont typeface="+mj-lt"/>
              <a:buAutoNum type="alphaUcPeriod"/>
              <a:tabLst>
                <a:tab pos="527685" algn="l"/>
              </a:tabLst>
            </a:pPr>
            <a:endParaRPr sz="2400" dirty="0">
              <a:latin typeface="Calibri"/>
              <a:cs typeface="Calibri"/>
            </a:endParaRPr>
          </a:p>
        </p:txBody>
      </p:sp>
      <p:sp>
        <p:nvSpPr>
          <p:cNvPr id="5" name="Rectangle 4">
            <a:extLst>
              <a:ext uri="{FF2B5EF4-FFF2-40B4-BE49-F238E27FC236}">
                <a16:creationId xmlns:a16="http://schemas.microsoft.com/office/drawing/2014/main" id="{AF5B58B0-BC27-1F44-9672-DDC54A9ADB41}"/>
              </a:ext>
            </a:extLst>
          </p:cNvPr>
          <p:cNvSpPr/>
          <p:nvPr/>
        </p:nvSpPr>
        <p:spPr>
          <a:xfrm>
            <a:off x="228600" y="3352800"/>
            <a:ext cx="8991600" cy="457200"/>
          </a:xfrm>
          <a:prstGeom prst="rect">
            <a:avLst/>
          </a:prstGeom>
          <a:noFill/>
          <a:ln>
            <a:solidFill>
              <a:srgbClr val="E53E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8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371600"/>
            <a:ext cx="9178290" cy="45212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How</a:t>
            </a:r>
            <a:r>
              <a:rPr sz="2800" spc="-75" dirty="0">
                <a:solidFill>
                  <a:srgbClr val="E53E31"/>
                </a:solidFill>
                <a:latin typeface="Calibri"/>
                <a:cs typeface="Calibri"/>
              </a:rPr>
              <a:t> </a:t>
            </a:r>
            <a:r>
              <a:rPr sz="2800" dirty="0">
                <a:solidFill>
                  <a:srgbClr val="E53E31"/>
                </a:solidFill>
                <a:latin typeface="Calibri"/>
                <a:cs typeface="Calibri"/>
              </a:rPr>
              <a:t>patients</a:t>
            </a:r>
            <a:r>
              <a:rPr sz="2800" spc="-85" dirty="0">
                <a:solidFill>
                  <a:srgbClr val="E53E31"/>
                </a:solidFill>
                <a:latin typeface="Calibri"/>
                <a:cs typeface="Calibri"/>
              </a:rPr>
              <a:t> </a:t>
            </a:r>
            <a:r>
              <a:rPr sz="2800" dirty="0">
                <a:solidFill>
                  <a:srgbClr val="E53E31"/>
                </a:solidFill>
                <a:latin typeface="Calibri"/>
                <a:cs typeface="Calibri"/>
              </a:rPr>
              <a:t>and</a:t>
            </a:r>
            <a:r>
              <a:rPr sz="2800" spc="-75" dirty="0">
                <a:solidFill>
                  <a:srgbClr val="E53E31"/>
                </a:solidFill>
                <a:latin typeface="Calibri"/>
                <a:cs typeface="Calibri"/>
              </a:rPr>
              <a:t> </a:t>
            </a:r>
            <a:r>
              <a:rPr sz="2800" dirty="0">
                <a:solidFill>
                  <a:srgbClr val="E53E31"/>
                </a:solidFill>
                <a:latin typeface="Calibri"/>
                <a:cs typeface="Calibri"/>
              </a:rPr>
              <a:t>clinicians</a:t>
            </a:r>
            <a:r>
              <a:rPr sz="2800" spc="-70" dirty="0">
                <a:solidFill>
                  <a:srgbClr val="E53E31"/>
                </a:solidFill>
                <a:latin typeface="Calibri"/>
                <a:cs typeface="Calibri"/>
              </a:rPr>
              <a:t> </a:t>
            </a:r>
            <a:r>
              <a:rPr sz="2800" dirty="0">
                <a:solidFill>
                  <a:srgbClr val="E53E31"/>
                </a:solidFill>
                <a:latin typeface="Calibri"/>
                <a:cs typeface="Calibri"/>
              </a:rPr>
              <a:t>should</a:t>
            </a:r>
            <a:r>
              <a:rPr sz="2800" spc="-50" dirty="0">
                <a:solidFill>
                  <a:srgbClr val="E53E31"/>
                </a:solidFill>
                <a:latin typeface="Calibri"/>
                <a:cs typeface="Calibri"/>
              </a:rPr>
              <a:t> </a:t>
            </a:r>
            <a:r>
              <a:rPr sz="2800" dirty="0">
                <a:solidFill>
                  <a:srgbClr val="E53E31"/>
                </a:solidFill>
                <a:latin typeface="Calibri"/>
                <a:cs typeface="Calibri"/>
              </a:rPr>
              <a:t>use</a:t>
            </a:r>
            <a:r>
              <a:rPr sz="2800" spc="-80" dirty="0">
                <a:solidFill>
                  <a:srgbClr val="E53E31"/>
                </a:solidFill>
                <a:latin typeface="Calibri"/>
                <a:cs typeface="Calibri"/>
              </a:rPr>
              <a:t> </a:t>
            </a:r>
            <a:r>
              <a:rPr sz="2800" dirty="0">
                <a:solidFill>
                  <a:srgbClr val="E53E31"/>
                </a:solidFill>
                <a:latin typeface="Calibri"/>
                <a:cs typeface="Calibri"/>
              </a:rPr>
              <a:t>these</a:t>
            </a:r>
            <a:r>
              <a:rPr sz="2800" spc="-75" dirty="0">
                <a:solidFill>
                  <a:srgbClr val="E53E31"/>
                </a:solidFill>
                <a:latin typeface="Calibri"/>
                <a:cs typeface="Calibri"/>
              </a:rPr>
              <a:t> </a:t>
            </a:r>
            <a:r>
              <a:rPr sz="2800" spc="-10" dirty="0">
                <a:solidFill>
                  <a:srgbClr val="E53E31"/>
                </a:solidFill>
                <a:latin typeface="Calibri"/>
                <a:cs typeface="Calibri"/>
              </a:rPr>
              <a:t>recommendations</a:t>
            </a:r>
            <a:endParaRPr sz="2800" dirty="0">
              <a:latin typeface="Calibri"/>
              <a:cs typeface="Calibri"/>
            </a:endParaRPr>
          </a:p>
        </p:txBody>
      </p:sp>
      <p:graphicFrame>
        <p:nvGraphicFramePr>
          <p:cNvPr id="3" name="object 3"/>
          <p:cNvGraphicFramePr>
            <a:graphicFrameLocks noGrp="1"/>
          </p:cNvGraphicFramePr>
          <p:nvPr/>
        </p:nvGraphicFramePr>
        <p:xfrm>
          <a:off x="1518691" y="2540101"/>
          <a:ext cx="9124950" cy="3087370"/>
        </p:xfrm>
        <a:graphic>
          <a:graphicData uri="http://schemas.openxmlformats.org/drawingml/2006/table">
            <a:tbl>
              <a:tblPr firstRow="1" bandRow="1">
                <a:tableStyleId>{2D5ABB26-0587-4C30-8999-92F81FD0307C}</a:tableStyleId>
              </a:tblPr>
              <a:tblGrid>
                <a:gridCol w="1496060">
                  <a:extLst>
                    <a:ext uri="{9D8B030D-6E8A-4147-A177-3AD203B41FA5}">
                      <a16:colId xmlns:a16="http://schemas.microsoft.com/office/drawing/2014/main" val="20000"/>
                    </a:ext>
                  </a:extLst>
                </a:gridCol>
                <a:gridCol w="3451225">
                  <a:extLst>
                    <a:ext uri="{9D8B030D-6E8A-4147-A177-3AD203B41FA5}">
                      <a16:colId xmlns:a16="http://schemas.microsoft.com/office/drawing/2014/main" val="20001"/>
                    </a:ext>
                  </a:extLst>
                </a:gridCol>
                <a:gridCol w="4177665">
                  <a:extLst>
                    <a:ext uri="{9D8B030D-6E8A-4147-A177-3AD203B41FA5}">
                      <a16:colId xmlns:a16="http://schemas.microsoft.com/office/drawing/2014/main" val="20002"/>
                    </a:ext>
                  </a:extLst>
                </a:gridCol>
              </a:tblGrid>
              <a:tr h="624205">
                <a:tc>
                  <a:txBody>
                    <a:bodyPr/>
                    <a:lstStyle/>
                    <a:p>
                      <a:pPr>
                        <a:lnSpc>
                          <a:spcPct val="100000"/>
                        </a:lnSpc>
                      </a:pPr>
                      <a:endParaRPr sz="1900" dirty="0">
                        <a:latin typeface="Times New Roman"/>
                        <a:cs typeface="Times New Roman"/>
                      </a:endParaRPr>
                    </a:p>
                  </a:txBody>
                  <a:tcPr marL="0" marR="0" marT="0" marB="0">
                    <a:lnB w="12700">
                      <a:solidFill>
                        <a:srgbClr val="DADADA"/>
                      </a:solidFill>
                      <a:prstDash val="solid"/>
                    </a:lnB>
                  </a:tcPr>
                </a:tc>
                <a:tc>
                  <a:txBody>
                    <a:bodyPr/>
                    <a:lstStyle/>
                    <a:p>
                      <a:pPr marL="69850" algn="ctr">
                        <a:lnSpc>
                          <a:spcPct val="100000"/>
                        </a:lnSpc>
                        <a:spcBef>
                          <a:spcPts val="235"/>
                        </a:spcBef>
                      </a:pPr>
                      <a:r>
                        <a:rPr sz="1900" b="1" dirty="0">
                          <a:solidFill>
                            <a:srgbClr val="FFFFFF"/>
                          </a:solidFill>
                          <a:latin typeface="Calibri"/>
                          <a:cs typeface="Calibri"/>
                        </a:rPr>
                        <a:t>STRONG</a:t>
                      </a:r>
                      <a:r>
                        <a:rPr sz="1900" b="1" spc="-105" dirty="0">
                          <a:solidFill>
                            <a:srgbClr val="FFFFFF"/>
                          </a:solidFill>
                          <a:latin typeface="Calibri"/>
                          <a:cs typeface="Calibri"/>
                        </a:rPr>
                        <a:t> </a:t>
                      </a:r>
                      <a:r>
                        <a:rPr sz="1900" b="1" spc="-10" dirty="0">
                          <a:solidFill>
                            <a:srgbClr val="FFFFFF"/>
                          </a:solidFill>
                          <a:latin typeface="Calibri"/>
                          <a:cs typeface="Calibri"/>
                        </a:rPr>
                        <a:t>Recommendation</a:t>
                      </a:r>
                      <a:endParaRPr sz="1900" dirty="0">
                        <a:latin typeface="Calibri"/>
                        <a:cs typeface="Calibri"/>
                      </a:endParaRPr>
                    </a:p>
                    <a:p>
                      <a:pPr marL="71755" algn="ctr">
                        <a:lnSpc>
                          <a:spcPct val="100000"/>
                        </a:lnSpc>
                        <a:spcBef>
                          <a:spcPts val="25"/>
                        </a:spcBef>
                      </a:pPr>
                      <a:r>
                        <a:rPr sz="1600" dirty="0">
                          <a:solidFill>
                            <a:srgbClr val="FFFFFF"/>
                          </a:solidFill>
                          <a:latin typeface="Calibri"/>
                          <a:cs typeface="Calibri"/>
                        </a:rPr>
                        <a:t>(“The panel</a:t>
                      </a:r>
                      <a:r>
                        <a:rPr sz="1600" spc="-15" dirty="0">
                          <a:solidFill>
                            <a:srgbClr val="FFFFFF"/>
                          </a:solidFill>
                          <a:latin typeface="Calibri"/>
                          <a:cs typeface="Calibri"/>
                        </a:rPr>
                        <a:t> </a:t>
                      </a:r>
                      <a:r>
                        <a:rPr sz="1600" spc="-10" dirty="0">
                          <a:solidFill>
                            <a:srgbClr val="FFFFFF"/>
                          </a:solidFill>
                          <a:latin typeface="Calibri"/>
                          <a:cs typeface="Calibri"/>
                        </a:rPr>
                        <a:t>recommends…”)</a:t>
                      </a:r>
                      <a:endParaRPr sz="1600" dirty="0">
                        <a:latin typeface="Calibri"/>
                        <a:cs typeface="Calibri"/>
                      </a:endParaRPr>
                    </a:p>
                  </a:txBody>
                  <a:tcPr marL="0" marR="0" marT="29845" marB="0">
                    <a:lnB w="12700">
                      <a:solidFill>
                        <a:srgbClr val="DADADA"/>
                      </a:solidFill>
                      <a:prstDash val="solid"/>
                    </a:lnB>
                    <a:solidFill>
                      <a:srgbClr val="E53E31"/>
                    </a:solidFill>
                  </a:tcPr>
                </a:tc>
                <a:tc>
                  <a:txBody>
                    <a:bodyPr/>
                    <a:lstStyle/>
                    <a:p>
                      <a:pPr marL="69215" algn="ctr">
                        <a:lnSpc>
                          <a:spcPct val="100000"/>
                        </a:lnSpc>
                        <a:spcBef>
                          <a:spcPts val="235"/>
                        </a:spcBef>
                      </a:pPr>
                      <a:r>
                        <a:rPr sz="1900" b="1" spc="-10" dirty="0">
                          <a:solidFill>
                            <a:srgbClr val="FFFFFF"/>
                          </a:solidFill>
                          <a:latin typeface="Calibri"/>
                          <a:cs typeface="Calibri"/>
                        </a:rPr>
                        <a:t>CONDITIONAL</a:t>
                      </a:r>
                      <a:r>
                        <a:rPr sz="1900" b="1" spc="-25" dirty="0">
                          <a:solidFill>
                            <a:srgbClr val="FFFFFF"/>
                          </a:solidFill>
                          <a:latin typeface="Calibri"/>
                          <a:cs typeface="Calibri"/>
                        </a:rPr>
                        <a:t> </a:t>
                      </a:r>
                      <a:r>
                        <a:rPr sz="1900" b="1" spc="-10" dirty="0">
                          <a:solidFill>
                            <a:srgbClr val="FFFFFF"/>
                          </a:solidFill>
                          <a:latin typeface="Calibri"/>
                          <a:cs typeface="Calibri"/>
                        </a:rPr>
                        <a:t>Recommendation</a:t>
                      </a:r>
                      <a:endParaRPr sz="1900" dirty="0">
                        <a:latin typeface="Calibri"/>
                        <a:cs typeface="Calibri"/>
                      </a:endParaRPr>
                    </a:p>
                    <a:p>
                      <a:pPr marL="71120" algn="ctr">
                        <a:lnSpc>
                          <a:spcPct val="100000"/>
                        </a:lnSpc>
                        <a:spcBef>
                          <a:spcPts val="25"/>
                        </a:spcBef>
                      </a:pPr>
                      <a:r>
                        <a:rPr sz="1600" dirty="0">
                          <a:solidFill>
                            <a:srgbClr val="FFFFFF"/>
                          </a:solidFill>
                          <a:latin typeface="Calibri"/>
                          <a:cs typeface="Calibri"/>
                        </a:rPr>
                        <a:t>(“The panel</a:t>
                      </a:r>
                      <a:r>
                        <a:rPr sz="1600" spc="-15" dirty="0">
                          <a:solidFill>
                            <a:srgbClr val="FFFFFF"/>
                          </a:solidFill>
                          <a:latin typeface="Calibri"/>
                          <a:cs typeface="Calibri"/>
                        </a:rPr>
                        <a:t> </a:t>
                      </a:r>
                      <a:r>
                        <a:rPr sz="1600" spc="-10" dirty="0">
                          <a:solidFill>
                            <a:srgbClr val="FFFFFF"/>
                          </a:solidFill>
                          <a:latin typeface="Calibri"/>
                          <a:cs typeface="Calibri"/>
                        </a:rPr>
                        <a:t>suggests…”)</a:t>
                      </a:r>
                      <a:endParaRPr sz="1600" dirty="0">
                        <a:latin typeface="Calibri"/>
                        <a:cs typeface="Calibri"/>
                      </a:endParaRPr>
                    </a:p>
                  </a:txBody>
                  <a:tcPr marL="0" marR="0" marT="29845" marB="0">
                    <a:lnB w="12700">
                      <a:solidFill>
                        <a:srgbClr val="DADADA"/>
                      </a:solidFill>
                      <a:prstDash val="solid"/>
                    </a:lnB>
                    <a:solidFill>
                      <a:srgbClr val="E53E31"/>
                    </a:solidFill>
                  </a:tcPr>
                </a:tc>
                <a:extLst>
                  <a:ext uri="{0D108BD9-81ED-4DB2-BD59-A6C34878D82A}">
                    <a16:rowId xmlns:a16="http://schemas.microsoft.com/office/drawing/2014/main" val="10000"/>
                  </a:ext>
                </a:extLst>
              </a:tr>
              <a:tr h="956310">
                <a:tc>
                  <a:txBody>
                    <a:bodyPr/>
                    <a:lstStyle/>
                    <a:p>
                      <a:pPr>
                        <a:lnSpc>
                          <a:spcPct val="100000"/>
                        </a:lnSpc>
                        <a:spcBef>
                          <a:spcPts val="25"/>
                        </a:spcBef>
                      </a:pPr>
                      <a:endParaRPr sz="2150">
                        <a:latin typeface="Times New Roman"/>
                        <a:cs typeface="Times New Roman"/>
                      </a:endParaRPr>
                    </a:p>
                    <a:p>
                      <a:pPr marL="90805">
                        <a:lnSpc>
                          <a:spcPct val="100000"/>
                        </a:lnSpc>
                        <a:spcBef>
                          <a:spcPts val="5"/>
                        </a:spcBef>
                      </a:pPr>
                      <a:r>
                        <a:rPr sz="1900" b="1" dirty="0">
                          <a:solidFill>
                            <a:srgbClr val="808080"/>
                          </a:solidFill>
                          <a:latin typeface="Calibri"/>
                          <a:cs typeface="Calibri"/>
                        </a:rPr>
                        <a:t>For</a:t>
                      </a:r>
                      <a:r>
                        <a:rPr sz="1900" b="1" spc="-50" dirty="0">
                          <a:solidFill>
                            <a:srgbClr val="808080"/>
                          </a:solidFill>
                          <a:latin typeface="Calibri"/>
                          <a:cs typeface="Calibri"/>
                        </a:rPr>
                        <a:t> </a:t>
                      </a:r>
                      <a:r>
                        <a:rPr sz="1900" b="1" spc="-10" dirty="0">
                          <a:solidFill>
                            <a:srgbClr val="808080"/>
                          </a:solidFill>
                          <a:latin typeface="Calibri"/>
                          <a:cs typeface="Calibri"/>
                        </a:rPr>
                        <a:t>patients</a:t>
                      </a:r>
                      <a:endParaRPr sz="1900">
                        <a:latin typeface="Calibri"/>
                        <a:cs typeface="Calibri"/>
                      </a:endParaRPr>
                    </a:p>
                  </a:txBody>
                  <a:tcPr marL="0" marR="0" marT="3175" marB="0">
                    <a:lnT w="12700">
                      <a:solidFill>
                        <a:srgbClr val="DADADA"/>
                      </a:solidFill>
                      <a:prstDash val="solid"/>
                    </a:lnT>
                    <a:lnB w="12700">
                      <a:solidFill>
                        <a:srgbClr val="DADADA"/>
                      </a:solidFill>
                      <a:prstDash val="solid"/>
                    </a:lnB>
                    <a:solidFill>
                      <a:srgbClr val="F2F2F2"/>
                    </a:solidFill>
                  </a:tcPr>
                </a:tc>
                <a:tc>
                  <a:txBody>
                    <a:bodyPr/>
                    <a:lstStyle/>
                    <a:p>
                      <a:pPr marL="91440" marR="154940">
                        <a:lnSpc>
                          <a:spcPct val="100000"/>
                        </a:lnSpc>
                        <a:spcBef>
                          <a:spcPts val="1360"/>
                        </a:spcBef>
                      </a:pPr>
                      <a:r>
                        <a:rPr sz="1900" dirty="0">
                          <a:solidFill>
                            <a:srgbClr val="808080"/>
                          </a:solidFill>
                          <a:latin typeface="Calibri"/>
                          <a:cs typeface="Calibri"/>
                        </a:rPr>
                        <a:t>Most</a:t>
                      </a:r>
                      <a:r>
                        <a:rPr sz="1900" spc="-85" dirty="0">
                          <a:solidFill>
                            <a:srgbClr val="808080"/>
                          </a:solidFill>
                          <a:latin typeface="Calibri"/>
                          <a:cs typeface="Calibri"/>
                        </a:rPr>
                        <a:t> </a:t>
                      </a:r>
                      <a:r>
                        <a:rPr sz="1900" dirty="0">
                          <a:solidFill>
                            <a:srgbClr val="808080"/>
                          </a:solidFill>
                          <a:latin typeface="Calibri"/>
                          <a:cs typeface="Calibri"/>
                        </a:rPr>
                        <a:t>individuals</a:t>
                      </a:r>
                      <a:r>
                        <a:rPr sz="1900" spc="-55" dirty="0">
                          <a:solidFill>
                            <a:srgbClr val="808080"/>
                          </a:solidFill>
                          <a:latin typeface="Calibri"/>
                          <a:cs typeface="Calibri"/>
                        </a:rPr>
                        <a:t> </a:t>
                      </a:r>
                      <a:r>
                        <a:rPr sz="1900" dirty="0">
                          <a:solidFill>
                            <a:srgbClr val="808080"/>
                          </a:solidFill>
                          <a:latin typeface="Calibri"/>
                          <a:cs typeface="Calibri"/>
                        </a:rPr>
                        <a:t>would</a:t>
                      </a:r>
                      <a:r>
                        <a:rPr sz="1900" spc="-75" dirty="0">
                          <a:solidFill>
                            <a:srgbClr val="808080"/>
                          </a:solidFill>
                          <a:latin typeface="Calibri"/>
                          <a:cs typeface="Calibri"/>
                        </a:rPr>
                        <a:t> </a:t>
                      </a:r>
                      <a:r>
                        <a:rPr sz="1900" dirty="0">
                          <a:solidFill>
                            <a:srgbClr val="808080"/>
                          </a:solidFill>
                          <a:latin typeface="Calibri"/>
                          <a:cs typeface="Calibri"/>
                        </a:rPr>
                        <a:t>want</a:t>
                      </a:r>
                      <a:r>
                        <a:rPr sz="1900" spc="-85" dirty="0">
                          <a:solidFill>
                            <a:srgbClr val="808080"/>
                          </a:solidFill>
                          <a:latin typeface="Calibri"/>
                          <a:cs typeface="Calibri"/>
                        </a:rPr>
                        <a:t> </a:t>
                      </a:r>
                      <a:r>
                        <a:rPr sz="1900" spc="-25" dirty="0">
                          <a:solidFill>
                            <a:srgbClr val="808080"/>
                          </a:solidFill>
                          <a:latin typeface="Calibri"/>
                          <a:cs typeface="Calibri"/>
                        </a:rPr>
                        <a:t>the </a:t>
                      </a:r>
                      <a:r>
                        <a:rPr sz="1900" spc="-10" dirty="0">
                          <a:solidFill>
                            <a:srgbClr val="808080"/>
                          </a:solidFill>
                          <a:latin typeface="Calibri"/>
                          <a:cs typeface="Calibri"/>
                        </a:rPr>
                        <a:t>intervention.</a:t>
                      </a:r>
                      <a:endParaRPr sz="1900">
                        <a:latin typeface="Calibri"/>
                        <a:cs typeface="Calibri"/>
                      </a:endParaRPr>
                    </a:p>
                  </a:txBody>
                  <a:tcPr marL="0" marR="0" marT="172720" marB="0">
                    <a:lnT w="12700">
                      <a:solidFill>
                        <a:srgbClr val="DADADA"/>
                      </a:solidFill>
                      <a:prstDash val="solid"/>
                    </a:lnT>
                    <a:lnB w="12700">
                      <a:solidFill>
                        <a:srgbClr val="DADADA"/>
                      </a:solidFill>
                      <a:prstDash val="solid"/>
                    </a:lnB>
                    <a:solidFill>
                      <a:srgbClr val="F2F2F2"/>
                    </a:solidFill>
                  </a:tcPr>
                </a:tc>
                <a:tc>
                  <a:txBody>
                    <a:bodyPr/>
                    <a:lstStyle/>
                    <a:p>
                      <a:pPr marL="162560" marR="645795">
                        <a:lnSpc>
                          <a:spcPct val="100000"/>
                        </a:lnSpc>
                        <a:spcBef>
                          <a:spcPts val="1360"/>
                        </a:spcBef>
                      </a:pPr>
                      <a:r>
                        <a:rPr sz="1900" dirty="0">
                          <a:solidFill>
                            <a:srgbClr val="808080"/>
                          </a:solidFill>
                          <a:latin typeface="Calibri"/>
                          <a:cs typeface="Calibri"/>
                        </a:rPr>
                        <a:t>A</a:t>
                      </a:r>
                      <a:r>
                        <a:rPr sz="1900" spc="-70" dirty="0">
                          <a:solidFill>
                            <a:srgbClr val="808080"/>
                          </a:solidFill>
                          <a:latin typeface="Calibri"/>
                          <a:cs typeface="Calibri"/>
                        </a:rPr>
                        <a:t> </a:t>
                      </a:r>
                      <a:r>
                        <a:rPr sz="1900" dirty="0">
                          <a:solidFill>
                            <a:srgbClr val="808080"/>
                          </a:solidFill>
                          <a:latin typeface="Calibri"/>
                          <a:cs typeface="Calibri"/>
                        </a:rPr>
                        <a:t>majority</a:t>
                      </a:r>
                      <a:r>
                        <a:rPr sz="1900" spc="-60" dirty="0">
                          <a:solidFill>
                            <a:srgbClr val="808080"/>
                          </a:solidFill>
                          <a:latin typeface="Calibri"/>
                          <a:cs typeface="Calibri"/>
                        </a:rPr>
                        <a:t> </a:t>
                      </a:r>
                      <a:r>
                        <a:rPr sz="1900" dirty="0">
                          <a:solidFill>
                            <a:srgbClr val="808080"/>
                          </a:solidFill>
                          <a:latin typeface="Calibri"/>
                          <a:cs typeface="Calibri"/>
                        </a:rPr>
                        <a:t>would</a:t>
                      </a:r>
                      <a:r>
                        <a:rPr sz="1900" spc="-50" dirty="0">
                          <a:solidFill>
                            <a:srgbClr val="808080"/>
                          </a:solidFill>
                          <a:latin typeface="Calibri"/>
                          <a:cs typeface="Calibri"/>
                        </a:rPr>
                        <a:t> </a:t>
                      </a:r>
                      <a:r>
                        <a:rPr sz="1900" dirty="0">
                          <a:solidFill>
                            <a:srgbClr val="808080"/>
                          </a:solidFill>
                          <a:latin typeface="Calibri"/>
                          <a:cs typeface="Calibri"/>
                        </a:rPr>
                        <a:t>want</a:t>
                      </a:r>
                      <a:r>
                        <a:rPr sz="1900" spc="-65" dirty="0">
                          <a:solidFill>
                            <a:srgbClr val="808080"/>
                          </a:solidFill>
                          <a:latin typeface="Calibri"/>
                          <a:cs typeface="Calibri"/>
                        </a:rPr>
                        <a:t> </a:t>
                      </a:r>
                      <a:r>
                        <a:rPr sz="1900" spc="-25" dirty="0">
                          <a:solidFill>
                            <a:srgbClr val="808080"/>
                          </a:solidFill>
                          <a:latin typeface="Calibri"/>
                          <a:cs typeface="Calibri"/>
                        </a:rPr>
                        <a:t>the </a:t>
                      </a:r>
                      <a:r>
                        <a:rPr sz="1900" spc="-10" dirty="0">
                          <a:solidFill>
                            <a:srgbClr val="808080"/>
                          </a:solidFill>
                          <a:latin typeface="Calibri"/>
                          <a:cs typeface="Calibri"/>
                        </a:rPr>
                        <a:t>intervention,</a:t>
                      </a:r>
                      <a:r>
                        <a:rPr sz="1900" spc="-30" dirty="0">
                          <a:solidFill>
                            <a:srgbClr val="808080"/>
                          </a:solidFill>
                          <a:latin typeface="Calibri"/>
                          <a:cs typeface="Calibri"/>
                        </a:rPr>
                        <a:t> </a:t>
                      </a:r>
                      <a:r>
                        <a:rPr sz="1900" dirty="0">
                          <a:solidFill>
                            <a:srgbClr val="808080"/>
                          </a:solidFill>
                          <a:latin typeface="Calibri"/>
                          <a:cs typeface="Calibri"/>
                        </a:rPr>
                        <a:t>but</a:t>
                      </a:r>
                      <a:r>
                        <a:rPr sz="1900" spc="-65" dirty="0">
                          <a:solidFill>
                            <a:srgbClr val="808080"/>
                          </a:solidFill>
                          <a:latin typeface="Calibri"/>
                          <a:cs typeface="Calibri"/>
                        </a:rPr>
                        <a:t> </a:t>
                      </a:r>
                      <a:r>
                        <a:rPr sz="1900" dirty="0">
                          <a:solidFill>
                            <a:srgbClr val="808080"/>
                          </a:solidFill>
                          <a:latin typeface="Calibri"/>
                          <a:cs typeface="Calibri"/>
                        </a:rPr>
                        <a:t>many</a:t>
                      </a:r>
                      <a:r>
                        <a:rPr sz="1900" spc="-60" dirty="0">
                          <a:solidFill>
                            <a:srgbClr val="808080"/>
                          </a:solidFill>
                          <a:latin typeface="Calibri"/>
                          <a:cs typeface="Calibri"/>
                        </a:rPr>
                        <a:t> </a:t>
                      </a:r>
                      <a:r>
                        <a:rPr sz="1900" dirty="0">
                          <a:solidFill>
                            <a:srgbClr val="808080"/>
                          </a:solidFill>
                          <a:latin typeface="Calibri"/>
                          <a:cs typeface="Calibri"/>
                        </a:rPr>
                        <a:t>would</a:t>
                      </a:r>
                      <a:r>
                        <a:rPr sz="1900" spc="-55" dirty="0">
                          <a:solidFill>
                            <a:srgbClr val="808080"/>
                          </a:solidFill>
                          <a:latin typeface="Calibri"/>
                          <a:cs typeface="Calibri"/>
                        </a:rPr>
                        <a:t> </a:t>
                      </a:r>
                      <a:r>
                        <a:rPr sz="1900" spc="-20" dirty="0">
                          <a:solidFill>
                            <a:srgbClr val="808080"/>
                          </a:solidFill>
                          <a:latin typeface="Calibri"/>
                          <a:cs typeface="Calibri"/>
                        </a:rPr>
                        <a:t>not.</a:t>
                      </a:r>
                      <a:endParaRPr sz="1900">
                        <a:latin typeface="Calibri"/>
                        <a:cs typeface="Calibri"/>
                      </a:endParaRPr>
                    </a:p>
                  </a:txBody>
                  <a:tcPr marL="0" marR="0" marT="172720" marB="0">
                    <a:lnT w="12700">
                      <a:solidFill>
                        <a:srgbClr val="DADADA"/>
                      </a:solidFill>
                      <a:prstDash val="solid"/>
                    </a:lnT>
                    <a:lnB w="12700">
                      <a:solidFill>
                        <a:srgbClr val="DADADA"/>
                      </a:solidFill>
                      <a:prstDash val="solid"/>
                    </a:lnB>
                    <a:solidFill>
                      <a:srgbClr val="F2F2F2"/>
                    </a:solidFill>
                  </a:tcPr>
                </a:tc>
                <a:extLst>
                  <a:ext uri="{0D108BD9-81ED-4DB2-BD59-A6C34878D82A}">
                    <a16:rowId xmlns:a16="http://schemas.microsoft.com/office/drawing/2014/main" val="10001"/>
                  </a:ext>
                </a:extLst>
              </a:tr>
              <a:tr h="1506855">
                <a:tc>
                  <a:txBody>
                    <a:bodyPr/>
                    <a:lstStyle/>
                    <a:p>
                      <a:pPr>
                        <a:lnSpc>
                          <a:spcPct val="100000"/>
                        </a:lnSpc>
                      </a:pPr>
                      <a:endParaRPr sz="1900">
                        <a:latin typeface="Times New Roman"/>
                        <a:cs typeface="Times New Roman"/>
                      </a:endParaRPr>
                    </a:p>
                    <a:p>
                      <a:pPr>
                        <a:lnSpc>
                          <a:spcPct val="100000"/>
                        </a:lnSpc>
                        <a:spcBef>
                          <a:spcPts val="10"/>
                        </a:spcBef>
                      </a:pPr>
                      <a:endParaRPr sz="2150">
                        <a:latin typeface="Times New Roman"/>
                        <a:cs typeface="Times New Roman"/>
                      </a:endParaRPr>
                    </a:p>
                    <a:p>
                      <a:pPr marL="90805">
                        <a:lnSpc>
                          <a:spcPct val="100000"/>
                        </a:lnSpc>
                      </a:pPr>
                      <a:r>
                        <a:rPr sz="1900" b="1" dirty="0">
                          <a:solidFill>
                            <a:srgbClr val="808080"/>
                          </a:solidFill>
                          <a:latin typeface="Calibri"/>
                          <a:cs typeface="Calibri"/>
                        </a:rPr>
                        <a:t>For</a:t>
                      </a:r>
                      <a:r>
                        <a:rPr sz="1900" b="1" spc="-50" dirty="0">
                          <a:solidFill>
                            <a:srgbClr val="808080"/>
                          </a:solidFill>
                          <a:latin typeface="Calibri"/>
                          <a:cs typeface="Calibri"/>
                        </a:rPr>
                        <a:t> </a:t>
                      </a:r>
                      <a:r>
                        <a:rPr sz="1900" b="1" spc="-10" dirty="0">
                          <a:solidFill>
                            <a:srgbClr val="808080"/>
                          </a:solidFill>
                          <a:latin typeface="Calibri"/>
                          <a:cs typeface="Calibri"/>
                        </a:rPr>
                        <a:t>clinicians</a:t>
                      </a:r>
                      <a:endParaRPr sz="1900">
                        <a:latin typeface="Calibri"/>
                        <a:cs typeface="Calibri"/>
                      </a:endParaRPr>
                    </a:p>
                  </a:txBody>
                  <a:tcPr marL="0" marR="0" marT="0" marB="0">
                    <a:lnT w="12700">
                      <a:solidFill>
                        <a:srgbClr val="DADADA"/>
                      </a:solidFill>
                      <a:prstDash val="solid"/>
                    </a:lnT>
                    <a:solidFill>
                      <a:srgbClr val="F2F2F2"/>
                    </a:solidFill>
                  </a:tcPr>
                </a:tc>
                <a:tc>
                  <a:txBody>
                    <a:bodyPr/>
                    <a:lstStyle/>
                    <a:p>
                      <a:pPr>
                        <a:lnSpc>
                          <a:spcPct val="100000"/>
                        </a:lnSpc>
                      </a:pPr>
                      <a:endParaRPr sz="1900">
                        <a:latin typeface="Times New Roman"/>
                        <a:cs typeface="Times New Roman"/>
                      </a:endParaRPr>
                    </a:p>
                    <a:p>
                      <a:pPr marL="91440" marR="274320">
                        <a:lnSpc>
                          <a:spcPct val="100000"/>
                        </a:lnSpc>
                        <a:spcBef>
                          <a:spcPts val="1345"/>
                        </a:spcBef>
                      </a:pPr>
                      <a:r>
                        <a:rPr sz="1900" dirty="0">
                          <a:solidFill>
                            <a:srgbClr val="808080"/>
                          </a:solidFill>
                          <a:latin typeface="Calibri"/>
                          <a:cs typeface="Calibri"/>
                        </a:rPr>
                        <a:t>Most</a:t>
                      </a:r>
                      <a:r>
                        <a:rPr sz="1900" spc="-85" dirty="0">
                          <a:solidFill>
                            <a:srgbClr val="808080"/>
                          </a:solidFill>
                          <a:latin typeface="Calibri"/>
                          <a:cs typeface="Calibri"/>
                        </a:rPr>
                        <a:t> </a:t>
                      </a:r>
                      <a:r>
                        <a:rPr sz="1900" dirty="0">
                          <a:solidFill>
                            <a:srgbClr val="808080"/>
                          </a:solidFill>
                          <a:latin typeface="Calibri"/>
                          <a:cs typeface="Calibri"/>
                        </a:rPr>
                        <a:t>individuals</a:t>
                      </a:r>
                      <a:r>
                        <a:rPr sz="1900" spc="-50" dirty="0">
                          <a:solidFill>
                            <a:srgbClr val="808080"/>
                          </a:solidFill>
                          <a:latin typeface="Calibri"/>
                          <a:cs typeface="Calibri"/>
                        </a:rPr>
                        <a:t> </a:t>
                      </a:r>
                      <a:r>
                        <a:rPr sz="1900" dirty="0">
                          <a:solidFill>
                            <a:srgbClr val="808080"/>
                          </a:solidFill>
                          <a:latin typeface="Calibri"/>
                          <a:cs typeface="Calibri"/>
                        </a:rPr>
                        <a:t>should</a:t>
                      </a:r>
                      <a:r>
                        <a:rPr sz="1900" spc="-75" dirty="0">
                          <a:solidFill>
                            <a:srgbClr val="808080"/>
                          </a:solidFill>
                          <a:latin typeface="Calibri"/>
                          <a:cs typeface="Calibri"/>
                        </a:rPr>
                        <a:t> </a:t>
                      </a:r>
                      <a:r>
                        <a:rPr sz="1900" spc="-10" dirty="0">
                          <a:solidFill>
                            <a:srgbClr val="808080"/>
                          </a:solidFill>
                          <a:latin typeface="Calibri"/>
                          <a:cs typeface="Calibri"/>
                        </a:rPr>
                        <a:t>receive </a:t>
                      </a:r>
                      <a:r>
                        <a:rPr sz="1900" dirty="0">
                          <a:solidFill>
                            <a:srgbClr val="808080"/>
                          </a:solidFill>
                          <a:latin typeface="Calibri"/>
                          <a:cs typeface="Calibri"/>
                        </a:rPr>
                        <a:t>the</a:t>
                      </a:r>
                      <a:r>
                        <a:rPr sz="1900" spc="-30" dirty="0">
                          <a:solidFill>
                            <a:srgbClr val="808080"/>
                          </a:solidFill>
                          <a:latin typeface="Calibri"/>
                          <a:cs typeface="Calibri"/>
                        </a:rPr>
                        <a:t> </a:t>
                      </a:r>
                      <a:r>
                        <a:rPr sz="1900" spc="-10" dirty="0">
                          <a:solidFill>
                            <a:srgbClr val="808080"/>
                          </a:solidFill>
                          <a:latin typeface="Calibri"/>
                          <a:cs typeface="Calibri"/>
                        </a:rPr>
                        <a:t>intervention.</a:t>
                      </a:r>
                      <a:endParaRPr sz="1900">
                        <a:latin typeface="Calibri"/>
                        <a:cs typeface="Calibri"/>
                      </a:endParaRPr>
                    </a:p>
                  </a:txBody>
                  <a:tcPr marL="0" marR="0" marT="0" marB="0">
                    <a:lnT w="12700">
                      <a:solidFill>
                        <a:srgbClr val="DADADA"/>
                      </a:solidFill>
                      <a:prstDash val="solid"/>
                    </a:lnT>
                    <a:solidFill>
                      <a:srgbClr val="F2F2F2"/>
                    </a:solidFill>
                  </a:tcPr>
                </a:tc>
                <a:tc>
                  <a:txBody>
                    <a:bodyPr/>
                    <a:lstStyle/>
                    <a:p>
                      <a:pPr marL="162560" marR="116205">
                        <a:lnSpc>
                          <a:spcPct val="100000"/>
                        </a:lnSpc>
                        <a:spcBef>
                          <a:spcPts val="1250"/>
                        </a:spcBef>
                      </a:pPr>
                      <a:r>
                        <a:rPr sz="1900" spc="-10" dirty="0">
                          <a:solidFill>
                            <a:srgbClr val="808080"/>
                          </a:solidFill>
                          <a:latin typeface="Calibri"/>
                          <a:cs typeface="Calibri"/>
                        </a:rPr>
                        <a:t>Different</a:t>
                      </a:r>
                      <a:r>
                        <a:rPr sz="1900" spc="-45" dirty="0">
                          <a:solidFill>
                            <a:srgbClr val="808080"/>
                          </a:solidFill>
                          <a:latin typeface="Calibri"/>
                          <a:cs typeface="Calibri"/>
                        </a:rPr>
                        <a:t> </a:t>
                      </a:r>
                      <a:r>
                        <a:rPr sz="1900" dirty="0">
                          <a:solidFill>
                            <a:srgbClr val="808080"/>
                          </a:solidFill>
                          <a:latin typeface="Calibri"/>
                          <a:cs typeface="Calibri"/>
                        </a:rPr>
                        <a:t>choices</a:t>
                      </a:r>
                      <a:r>
                        <a:rPr sz="1900" spc="-75" dirty="0">
                          <a:solidFill>
                            <a:srgbClr val="808080"/>
                          </a:solidFill>
                          <a:latin typeface="Calibri"/>
                          <a:cs typeface="Calibri"/>
                        </a:rPr>
                        <a:t> </a:t>
                      </a:r>
                      <a:r>
                        <a:rPr sz="1900" dirty="0">
                          <a:solidFill>
                            <a:srgbClr val="808080"/>
                          </a:solidFill>
                          <a:latin typeface="Calibri"/>
                          <a:cs typeface="Calibri"/>
                        </a:rPr>
                        <a:t>will</a:t>
                      </a:r>
                      <a:r>
                        <a:rPr sz="1900" spc="-55" dirty="0">
                          <a:solidFill>
                            <a:srgbClr val="808080"/>
                          </a:solidFill>
                          <a:latin typeface="Calibri"/>
                          <a:cs typeface="Calibri"/>
                        </a:rPr>
                        <a:t> </a:t>
                      </a:r>
                      <a:r>
                        <a:rPr sz="1900" dirty="0">
                          <a:solidFill>
                            <a:srgbClr val="808080"/>
                          </a:solidFill>
                          <a:latin typeface="Calibri"/>
                          <a:cs typeface="Calibri"/>
                        </a:rPr>
                        <a:t>be</a:t>
                      </a:r>
                      <a:r>
                        <a:rPr sz="1900" spc="-60" dirty="0">
                          <a:solidFill>
                            <a:srgbClr val="808080"/>
                          </a:solidFill>
                          <a:latin typeface="Calibri"/>
                          <a:cs typeface="Calibri"/>
                        </a:rPr>
                        <a:t> </a:t>
                      </a:r>
                      <a:r>
                        <a:rPr sz="1900" spc="-10" dirty="0">
                          <a:solidFill>
                            <a:srgbClr val="808080"/>
                          </a:solidFill>
                          <a:latin typeface="Calibri"/>
                          <a:cs typeface="Calibri"/>
                        </a:rPr>
                        <a:t>appropriate</a:t>
                      </a:r>
                      <a:r>
                        <a:rPr sz="1900" spc="-30" dirty="0">
                          <a:solidFill>
                            <a:srgbClr val="808080"/>
                          </a:solidFill>
                          <a:latin typeface="Calibri"/>
                          <a:cs typeface="Calibri"/>
                        </a:rPr>
                        <a:t> </a:t>
                      </a:r>
                      <a:r>
                        <a:rPr sz="1900" spc="-25" dirty="0">
                          <a:solidFill>
                            <a:srgbClr val="808080"/>
                          </a:solidFill>
                          <a:latin typeface="Calibri"/>
                          <a:cs typeface="Calibri"/>
                        </a:rPr>
                        <a:t>for </a:t>
                      </a:r>
                      <a:r>
                        <a:rPr sz="1900" spc="-20" dirty="0">
                          <a:solidFill>
                            <a:srgbClr val="808080"/>
                          </a:solidFill>
                          <a:latin typeface="Calibri"/>
                          <a:cs typeface="Calibri"/>
                        </a:rPr>
                        <a:t>different</a:t>
                      </a:r>
                      <a:r>
                        <a:rPr sz="1900" spc="-35" dirty="0">
                          <a:solidFill>
                            <a:srgbClr val="808080"/>
                          </a:solidFill>
                          <a:latin typeface="Calibri"/>
                          <a:cs typeface="Calibri"/>
                        </a:rPr>
                        <a:t> </a:t>
                      </a:r>
                      <a:r>
                        <a:rPr sz="1900" spc="-10" dirty="0">
                          <a:solidFill>
                            <a:srgbClr val="808080"/>
                          </a:solidFill>
                          <a:latin typeface="Calibri"/>
                          <a:cs typeface="Calibri"/>
                        </a:rPr>
                        <a:t>patients,</a:t>
                      </a:r>
                      <a:r>
                        <a:rPr sz="1900" spc="-50" dirty="0">
                          <a:solidFill>
                            <a:srgbClr val="808080"/>
                          </a:solidFill>
                          <a:latin typeface="Calibri"/>
                          <a:cs typeface="Calibri"/>
                        </a:rPr>
                        <a:t> </a:t>
                      </a:r>
                      <a:r>
                        <a:rPr sz="1900" dirty="0">
                          <a:solidFill>
                            <a:srgbClr val="808080"/>
                          </a:solidFill>
                          <a:latin typeface="Calibri"/>
                          <a:cs typeface="Calibri"/>
                        </a:rPr>
                        <a:t>depending</a:t>
                      </a:r>
                      <a:r>
                        <a:rPr sz="1900" spc="-15" dirty="0">
                          <a:solidFill>
                            <a:srgbClr val="808080"/>
                          </a:solidFill>
                          <a:latin typeface="Calibri"/>
                          <a:cs typeface="Calibri"/>
                        </a:rPr>
                        <a:t> </a:t>
                      </a:r>
                      <a:r>
                        <a:rPr sz="1900" dirty="0">
                          <a:solidFill>
                            <a:srgbClr val="808080"/>
                          </a:solidFill>
                          <a:latin typeface="Calibri"/>
                          <a:cs typeface="Calibri"/>
                        </a:rPr>
                        <a:t>on</a:t>
                      </a:r>
                      <a:r>
                        <a:rPr sz="1900" spc="-45" dirty="0">
                          <a:solidFill>
                            <a:srgbClr val="808080"/>
                          </a:solidFill>
                          <a:latin typeface="Calibri"/>
                          <a:cs typeface="Calibri"/>
                        </a:rPr>
                        <a:t> </a:t>
                      </a:r>
                      <a:r>
                        <a:rPr sz="1900" spc="-10" dirty="0">
                          <a:solidFill>
                            <a:srgbClr val="808080"/>
                          </a:solidFill>
                          <a:latin typeface="Calibri"/>
                          <a:cs typeface="Calibri"/>
                        </a:rPr>
                        <a:t>their </a:t>
                      </a:r>
                      <a:r>
                        <a:rPr sz="1900" dirty="0">
                          <a:solidFill>
                            <a:srgbClr val="808080"/>
                          </a:solidFill>
                          <a:latin typeface="Calibri"/>
                          <a:cs typeface="Calibri"/>
                        </a:rPr>
                        <a:t>values</a:t>
                      </a:r>
                      <a:r>
                        <a:rPr sz="1900" spc="-30" dirty="0">
                          <a:solidFill>
                            <a:srgbClr val="808080"/>
                          </a:solidFill>
                          <a:latin typeface="Calibri"/>
                          <a:cs typeface="Calibri"/>
                        </a:rPr>
                        <a:t> </a:t>
                      </a:r>
                      <a:r>
                        <a:rPr sz="1900" dirty="0">
                          <a:solidFill>
                            <a:srgbClr val="808080"/>
                          </a:solidFill>
                          <a:latin typeface="Calibri"/>
                          <a:cs typeface="Calibri"/>
                        </a:rPr>
                        <a:t>and</a:t>
                      </a:r>
                      <a:r>
                        <a:rPr sz="1900" spc="-25" dirty="0">
                          <a:solidFill>
                            <a:srgbClr val="808080"/>
                          </a:solidFill>
                          <a:latin typeface="Calibri"/>
                          <a:cs typeface="Calibri"/>
                        </a:rPr>
                        <a:t> </a:t>
                      </a:r>
                      <a:r>
                        <a:rPr sz="1900" spc="-20" dirty="0">
                          <a:solidFill>
                            <a:srgbClr val="808080"/>
                          </a:solidFill>
                          <a:latin typeface="Calibri"/>
                          <a:cs typeface="Calibri"/>
                        </a:rPr>
                        <a:t>preferences.</a:t>
                      </a:r>
                      <a:r>
                        <a:rPr sz="1900" spc="-45" dirty="0">
                          <a:solidFill>
                            <a:srgbClr val="808080"/>
                          </a:solidFill>
                          <a:latin typeface="Calibri"/>
                          <a:cs typeface="Calibri"/>
                        </a:rPr>
                        <a:t> </a:t>
                      </a:r>
                      <a:r>
                        <a:rPr sz="1900" dirty="0">
                          <a:solidFill>
                            <a:srgbClr val="808080"/>
                          </a:solidFill>
                          <a:latin typeface="Calibri"/>
                          <a:cs typeface="Calibri"/>
                        </a:rPr>
                        <a:t>Use</a:t>
                      </a:r>
                      <a:r>
                        <a:rPr sz="1900" spc="-30" dirty="0">
                          <a:solidFill>
                            <a:srgbClr val="808080"/>
                          </a:solidFill>
                          <a:latin typeface="Calibri"/>
                          <a:cs typeface="Calibri"/>
                        </a:rPr>
                        <a:t> </a:t>
                      </a:r>
                      <a:r>
                        <a:rPr sz="1900" b="1" spc="-10" dirty="0">
                          <a:solidFill>
                            <a:srgbClr val="808080"/>
                          </a:solidFill>
                          <a:latin typeface="Calibri"/>
                          <a:cs typeface="Calibri"/>
                        </a:rPr>
                        <a:t>shared </a:t>
                      </a:r>
                      <a:r>
                        <a:rPr sz="1900" b="1" dirty="0">
                          <a:solidFill>
                            <a:srgbClr val="808080"/>
                          </a:solidFill>
                          <a:latin typeface="Calibri"/>
                          <a:cs typeface="Calibri"/>
                        </a:rPr>
                        <a:t>decision</a:t>
                      </a:r>
                      <a:r>
                        <a:rPr sz="1900" b="1" spc="-60" dirty="0">
                          <a:solidFill>
                            <a:srgbClr val="808080"/>
                          </a:solidFill>
                          <a:latin typeface="Calibri"/>
                          <a:cs typeface="Calibri"/>
                        </a:rPr>
                        <a:t> </a:t>
                      </a:r>
                      <a:r>
                        <a:rPr sz="1900" b="1" spc="-10" dirty="0">
                          <a:solidFill>
                            <a:srgbClr val="808080"/>
                          </a:solidFill>
                          <a:latin typeface="Calibri"/>
                          <a:cs typeface="Calibri"/>
                        </a:rPr>
                        <a:t>making</a:t>
                      </a:r>
                      <a:r>
                        <a:rPr sz="1900" spc="-10" dirty="0">
                          <a:solidFill>
                            <a:srgbClr val="808080"/>
                          </a:solidFill>
                          <a:latin typeface="Calibri"/>
                          <a:cs typeface="Calibri"/>
                        </a:rPr>
                        <a:t>.</a:t>
                      </a:r>
                      <a:endParaRPr sz="1900" dirty="0">
                        <a:latin typeface="Calibri"/>
                        <a:cs typeface="Calibri"/>
                      </a:endParaRPr>
                    </a:p>
                  </a:txBody>
                  <a:tcPr marL="0" marR="0" marT="158750" marB="0">
                    <a:lnT w="12700">
                      <a:solidFill>
                        <a:srgbClr val="DADADA"/>
                      </a:solidFill>
                      <a:prstDash val="solid"/>
                    </a:lnT>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4666"/>
            <a:ext cx="10333990" cy="1530350"/>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DOACs, LMWH, UFH, Fondaparinux, </a:t>
            </a:r>
            <a:r>
              <a:rPr lang="en-US" sz="2650" dirty="0" err="1">
                <a:solidFill>
                  <a:srgbClr val="808080"/>
                </a:solidFill>
                <a:latin typeface="Calibri"/>
                <a:cs typeface="Calibri"/>
              </a:rPr>
              <a:t>Argatroban</a:t>
            </a:r>
            <a:r>
              <a:rPr lang="en-US" sz="2650" dirty="0">
                <a:solidFill>
                  <a:srgbClr val="808080"/>
                </a:solidFill>
                <a:latin typeface="Calibri"/>
                <a:cs typeface="Calibri"/>
              </a:rPr>
              <a:t>, or Bivalirudin at Intermediate-intensity vs. Prophylactic-intensity be used for Patients with COVID-19 related acute illness who do not have suspected or confirmed VTE (PICO 2a)?</a:t>
            </a:r>
          </a:p>
        </p:txBody>
      </p:sp>
      <p:graphicFrame>
        <p:nvGraphicFramePr>
          <p:cNvPr id="3" name="object 3"/>
          <p:cNvGraphicFramePr>
            <a:graphicFrameLocks noGrp="1"/>
          </p:cNvGraphicFramePr>
          <p:nvPr>
            <p:extLst>
              <p:ext uri="{D42A27DB-BD31-4B8C-83A1-F6EECF244321}">
                <p14:modId xmlns:p14="http://schemas.microsoft.com/office/powerpoint/2010/main" val="2898133511"/>
              </p:ext>
            </p:extLst>
          </p:nvPr>
        </p:nvGraphicFramePr>
        <p:xfrm>
          <a:off x="2824477" y="3059005"/>
          <a:ext cx="7099300" cy="3195320"/>
        </p:xfrm>
        <a:graphic>
          <a:graphicData uri="http://schemas.openxmlformats.org/drawingml/2006/table">
            <a:tbl>
              <a:tblPr firstRow="1" bandRow="1">
                <a:tableStyleId>{2D5ABB26-0587-4C30-8999-92F81FD0307C}</a:tableStyleId>
              </a:tblPr>
              <a:tblGrid>
                <a:gridCol w="1684020">
                  <a:extLst>
                    <a:ext uri="{9D8B030D-6E8A-4147-A177-3AD203B41FA5}">
                      <a16:colId xmlns:a16="http://schemas.microsoft.com/office/drawing/2014/main" val="20000"/>
                    </a:ext>
                  </a:extLst>
                </a:gridCol>
                <a:gridCol w="5415280">
                  <a:extLst>
                    <a:ext uri="{9D8B030D-6E8A-4147-A177-3AD203B41FA5}">
                      <a16:colId xmlns:a16="http://schemas.microsoft.com/office/drawing/2014/main" val="20001"/>
                    </a:ext>
                  </a:extLst>
                </a:gridCol>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POPULATION: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sz="1400" dirty="0">
                          <a:solidFill>
                            <a:srgbClr val="808080"/>
                          </a:solidFill>
                          <a:latin typeface="Segoe UI"/>
                          <a:cs typeface="Segoe UI"/>
                        </a:rPr>
                        <a:t>Patients</a:t>
                      </a:r>
                      <a:r>
                        <a:rPr sz="1400" spc="-25" dirty="0">
                          <a:solidFill>
                            <a:srgbClr val="808080"/>
                          </a:solidFill>
                          <a:latin typeface="Segoe UI"/>
                          <a:cs typeface="Segoe UI"/>
                        </a:rPr>
                        <a:t> </a:t>
                      </a:r>
                      <a:r>
                        <a:rPr sz="1400" dirty="0">
                          <a:solidFill>
                            <a:srgbClr val="808080"/>
                          </a:solidFill>
                          <a:latin typeface="Segoe UI"/>
                          <a:cs typeface="Segoe UI"/>
                        </a:rPr>
                        <a:t>with</a:t>
                      </a:r>
                      <a:r>
                        <a:rPr sz="1400" spc="-30" dirty="0">
                          <a:solidFill>
                            <a:srgbClr val="808080"/>
                          </a:solidFill>
                          <a:latin typeface="Segoe UI"/>
                          <a:cs typeface="Segoe UI"/>
                        </a:rPr>
                        <a:t> </a:t>
                      </a:r>
                      <a:r>
                        <a:rPr sz="1400" spc="-10" dirty="0">
                          <a:solidFill>
                            <a:srgbClr val="808080"/>
                          </a:solidFill>
                          <a:latin typeface="Segoe UI"/>
                          <a:cs typeface="Segoe UI"/>
                        </a:rPr>
                        <a:t>COVID-</a:t>
                      </a:r>
                      <a:r>
                        <a:rPr sz="1400" dirty="0">
                          <a:solidFill>
                            <a:srgbClr val="808080"/>
                          </a:solidFill>
                          <a:latin typeface="Segoe UI"/>
                          <a:cs typeface="Segoe UI"/>
                        </a:rPr>
                        <a:t>19</a:t>
                      </a:r>
                      <a:r>
                        <a:rPr sz="1400" spc="-30" dirty="0">
                          <a:solidFill>
                            <a:srgbClr val="808080"/>
                          </a:solidFill>
                          <a:latin typeface="Segoe UI"/>
                          <a:cs typeface="Segoe UI"/>
                        </a:rPr>
                        <a:t> </a:t>
                      </a:r>
                      <a:r>
                        <a:rPr sz="1400" dirty="0">
                          <a:solidFill>
                            <a:srgbClr val="808080"/>
                          </a:solidFill>
                          <a:latin typeface="Segoe UI"/>
                          <a:cs typeface="Segoe UI"/>
                        </a:rPr>
                        <a:t>related</a:t>
                      </a:r>
                      <a:r>
                        <a:rPr sz="1400" spc="-5" dirty="0">
                          <a:solidFill>
                            <a:srgbClr val="808080"/>
                          </a:solidFill>
                          <a:latin typeface="Segoe UI"/>
                          <a:cs typeface="Segoe UI"/>
                        </a:rPr>
                        <a:t> </a:t>
                      </a:r>
                      <a:r>
                        <a:rPr sz="1400" b="1" i="1" dirty="0">
                          <a:solidFill>
                            <a:srgbClr val="808080"/>
                          </a:solidFill>
                          <a:latin typeface="Segoe UI"/>
                          <a:cs typeface="Segoe UI"/>
                        </a:rPr>
                        <a:t>acute</a:t>
                      </a:r>
                      <a:r>
                        <a:rPr sz="1400" b="1" i="1" spc="-25" dirty="0">
                          <a:solidFill>
                            <a:srgbClr val="808080"/>
                          </a:solidFill>
                          <a:latin typeface="Segoe UI"/>
                          <a:cs typeface="Segoe UI"/>
                        </a:rPr>
                        <a:t> </a:t>
                      </a:r>
                      <a:r>
                        <a:rPr sz="1400" b="1" i="1" dirty="0">
                          <a:solidFill>
                            <a:srgbClr val="808080"/>
                          </a:solidFill>
                          <a:latin typeface="Segoe UI"/>
                          <a:cs typeface="Segoe UI"/>
                        </a:rPr>
                        <a:t>illness</a:t>
                      </a:r>
                      <a:r>
                        <a:rPr sz="1400" b="1" i="1" spc="-10" dirty="0">
                          <a:solidFill>
                            <a:srgbClr val="808080"/>
                          </a:solidFill>
                          <a:latin typeface="Segoe UI"/>
                          <a:cs typeface="Segoe UI"/>
                        </a:rPr>
                        <a:t> </a:t>
                      </a:r>
                      <a:r>
                        <a:rPr sz="1400" dirty="0">
                          <a:solidFill>
                            <a:srgbClr val="808080"/>
                          </a:solidFill>
                          <a:latin typeface="Segoe UI"/>
                          <a:cs typeface="Segoe UI"/>
                        </a:rPr>
                        <a:t>who</a:t>
                      </a:r>
                      <a:r>
                        <a:rPr sz="1400" spc="-25" dirty="0">
                          <a:solidFill>
                            <a:srgbClr val="808080"/>
                          </a:solidFill>
                          <a:latin typeface="Segoe UI"/>
                          <a:cs typeface="Segoe UI"/>
                        </a:rPr>
                        <a:t> </a:t>
                      </a:r>
                      <a:r>
                        <a:rPr sz="1400" dirty="0">
                          <a:solidFill>
                            <a:srgbClr val="808080"/>
                          </a:solidFill>
                          <a:latin typeface="Segoe UI"/>
                          <a:cs typeface="Segoe UI"/>
                        </a:rPr>
                        <a:t>do</a:t>
                      </a:r>
                      <a:r>
                        <a:rPr sz="1400" spc="-25" dirty="0">
                          <a:solidFill>
                            <a:srgbClr val="808080"/>
                          </a:solidFill>
                          <a:latin typeface="Segoe UI"/>
                          <a:cs typeface="Segoe UI"/>
                        </a:rPr>
                        <a:t> </a:t>
                      </a:r>
                      <a:r>
                        <a:rPr sz="1400" dirty="0">
                          <a:solidFill>
                            <a:srgbClr val="808080"/>
                          </a:solidFill>
                          <a:latin typeface="Segoe UI"/>
                          <a:cs typeface="Segoe UI"/>
                        </a:rPr>
                        <a:t>not</a:t>
                      </a:r>
                      <a:r>
                        <a:rPr sz="1400" spc="-10" dirty="0">
                          <a:solidFill>
                            <a:srgbClr val="808080"/>
                          </a:solidFill>
                          <a:latin typeface="Segoe UI"/>
                          <a:cs typeface="Segoe UI"/>
                        </a:rPr>
                        <a:t> </a:t>
                      </a:r>
                      <a:r>
                        <a:rPr sz="1400" spc="-20" dirty="0">
                          <a:solidFill>
                            <a:srgbClr val="808080"/>
                          </a:solidFill>
                          <a:latin typeface="Segoe UI"/>
                          <a:cs typeface="Segoe UI"/>
                        </a:rPr>
                        <a:t>have </a:t>
                      </a:r>
                      <a:r>
                        <a:rPr sz="1400" dirty="0">
                          <a:solidFill>
                            <a:srgbClr val="808080"/>
                          </a:solidFill>
                          <a:latin typeface="Segoe UI"/>
                          <a:cs typeface="Segoe UI"/>
                        </a:rPr>
                        <a:t>suspected</a:t>
                      </a:r>
                      <a:r>
                        <a:rPr sz="1400" spc="-15" dirty="0">
                          <a:solidFill>
                            <a:srgbClr val="808080"/>
                          </a:solidFill>
                          <a:latin typeface="Segoe UI"/>
                          <a:cs typeface="Segoe UI"/>
                        </a:rPr>
                        <a:t> </a:t>
                      </a:r>
                      <a:r>
                        <a:rPr sz="1400" dirty="0">
                          <a:solidFill>
                            <a:srgbClr val="808080"/>
                          </a:solidFill>
                          <a:latin typeface="Segoe UI"/>
                          <a:cs typeface="Segoe UI"/>
                        </a:rPr>
                        <a:t>or</a:t>
                      </a:r>
                      <a:r>
                        <a:rPr sz="1400" spc="-15" dirty="0">
                          <a:solidFill>
                            <a:srgbClr val="808080"/>
                          </a:solidFill>
                          <a:latin typeface="Segoe UI"/>
                          <a:cs typeface="Segoe UI"/>
                        </a:rPr>
                        <a:t> </a:t>
                      </a:r>
                      <a:r>
                        <a:rPr sz="1400" dirty="0">
                          <a:solidFill>
                            <a:srgbClr val="808080"/>
                          </a:solidFill>
                          <a:latin typeface="Segoe UI"/>
                          <a:cs typeface="Segoe UI"/>
                        </a:rPr>
                        <a:t>confirmed</a:t>
                      </a:r>
                      <a:r>
                        <a:rPr sz="1400" spc="-35" dirty="0">
                          <a:solidFill>
                            <a:srgbClr val="808080"/>
                          </a:solidFill>
                          <a:latin typeface="Segoe UI"/>
                          <a:cs typeface="Segoe UI"/>
                        </a:rPr>
                        <a:t> </a:t>
                      </a:r>
                      <a:r>
                        <a:rPr sz="1400" spc="-25" dirty="0">
                          <a:solidFill>
                            <a:srgbClr val="808080"/>
                          </a:solidFill>
                          <a:latin typeface="Segoe UI"/>
                          <a:cs typeface="Segoe UI"/>
                        </a:rPr>
                        <a:t>VTE</a:t>
                      </a:r>
                      <a:endParaRPr sz="1400" dirty="0">
                        <a:latin typeface="Segoe UI"/>
                        <a:cs typeface="Segoe UI"/>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INTERVENTION: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Intermediate-intensity</a:t>
                      </a: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64490">
                <a:tc>
                  <a:txBody>
                    <a:bodyPr/>
                    <a:lstStyle/>
                    <a:p>
                      <a:pPr marL="90805">
                        <a:lnSpc>
                          <a:spcPct val="100000"/>
                        </a:lnSpc>
                        <a:spcBef>
                          <a:spcPts val="565"/>
                        </a:spcBef>
                      </a:pPr>
                      <a:r>
                        <a:rPr sz="1400" b="1" spc="-10" dirty="0">
                          <a:solidFill>
                            <a:srgbClr val="FFFFFF"/>
                          </a:solidFill>
                          <a:latin typeface="Segoe UI"/>
                          <a:cs typeface="Segoe UI"/>
                        </a:rPr>
                        <a:t>COMPARISON:</a:t>
                      </a:r>
                      <a:endParaRPr sz="140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sz="1400" spc="-10" dirty="0">
                          <a:solidFill>
                            <a:srgbClr val="808080"/>
                          </a:solidFill>
                          <a:latin typeface="Segoe UI"/>
                          <a:cs typeface="Segoe UI"/>
                        </a:rPr>
                        <a:t>Prophylactic-intensity</a:t>
                      </a:r>
                      <a:endParaRPr sz="1400" dirty="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dirty="0">
                        <a:latin typeface="Times New Roman"/>
                        <a:cs typeface="Times New Roman"/>
                      </a:endParaRPr>
                    </a:p>
                    <a:p>
                      <a:pPr marL="47625" marR="117475" indent="-635">
                        <a:lnSpc>
                          <a:spcPct val="100000"/>
                        </a:lnSpc>
                      </a:pPr>
                      <a:r>
                        <a:rPr lang="en-US" sz="1400" spc="-10" dirty="0">
                          <a:solidFill>
                            <a:srgbClr val="808080"/>
                          </a:solidFill>
                          <a:latin typeface="Segoe UI"/>
                          <a:cs typeface="Segoe UI"/>
                        </a:rPr>
                        <a:t>All-cause mortality; Pulmonary embolism - Moderate severity; Deep Venous Thrombosis of the upper leg - Moderate severity; Major bleeding; Multiple organ failure; Ischemic stroke - Severe; Intracranial hemorrhage; Invasive mechanical ventilation - Long-term; Limb amputation; ICU hospitalization; ST-elevation myocardial infarction</a:t>
                      </a:r>
                      <a:endParaRPr sz="1400" dirty="0">
                        <a:latin typeface="Segoe UI"/>
                        <a:cs typeface="Segoe U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271679730"/>
              </p:ext>
            </p:extLst>
          </p:nvPr>
        </p:nvGraphicFramePr>
        <p:xfrm>
          <a:off x="1305826" y="1383536"/>
          <a:ext cx="9815830" cy="4664709"/>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0779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2051685">
                  <a:extLst>
                    <a:ext uri="{9D8B030D-6E8A-4147-A177-3AD203B41FA5}">
                      <a16:colId xmlns:a16="http://schemas.microsoft.com/office/drawing/2014/main" val="20005"/>
                    </a:ext>
                  </a:extLst>
                </a:gridCol>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marL="139700" marR="133985" indent="1905"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982344">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dirty="0">
                        <a:latin typeface="Times New Roman"/>
                        <a:cs typeface="Times New Roman"/>
                      </a:endParaRPr>
                    </a:p>
                    <a:p>
                      <a:pPr marL="589280" marR="68580" indent="-512445">
                        <a:lnSpc>
                          <a:spcPct val="100000"/>
                        </a:lnSpc>
                      </a:pPr>
                      <a:r>
                        <a:rPr sz="1200" b="1" dirty="0">
                          <a:solidFill>
                            <a:srgbClr val="FFFFFF"/>
                          </a:solidFill>
                          <a:latin typeface="Segoe UI"/>
                          <a:cs typeface="Segoe UI"/>
                        </a:rPr>
                        <a:t>Risk</a:t>
                      </a:r>
                      <a:r>
                        <a:rPr sz="1200" b="1" spc="-10" dirty="0">
                          <a:solidFill>
                            <a:srgbClr val="FFFFFF"/>
                          </a:solidFill>
                          <a:latin typeface="Segoe UI"/>
                          <a:cs typeface="Segoe UI"/>
                        </a:rPr>
                        <a:t>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prophylactic- intensity</a:t>
                      </a:r>
                      <a:endParaRPr sz="1200" dirty="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sz="1200" b="1" dirty="0">
                          <a:solidFill>
                            <a:srgbClr val="FFFFFF"/>
                          </a:solidFill>
                          <a:latin typeface="Segoe UI"/>
                          <a:cs typeface="Segoe UI"/>
                        </a:rPr>
                        <a:t>Risk</a:t>
                      </a:r>
                      <a:r>
                        <a:rPr sz="1200" b="1" spc="-5" dirty="0">
                          <a:solidFill>
                            <a:srgbClr val="FFFFFF"/>
                          </a:solidFill>
                          <a:latin typeface="Segoe UI"/>
                          <a:cs typeface="Segoe UI"/>
                        </a:rPr>
                        <a:t> </a:t>
                      </a:r>
                      <a:r>
                        <a:rPr sz="1200" b="1" spc="-10" dirty="0">
                          <a:solidFill>
                            <a:srgbClr val="FFFFFF"/>
                          </a:solidFill>
                          <a:latin typeface="Segoe UI"/>
                          <a:cs typeface="Segoe UI"/>
                        </a:rPr>
                        <a:t>difference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anticoagulation</a:t>
                      </a:r>
                      <a:endParaRPr sz="1200" dirty="0">
                        <a:latin typeface="Segoe UI"/>
                        <a:cs typeface="Segoe UI"/>
                      </a:endParaRPr>
                    </a:p>
                    <a:p>
                      <a:pPr marL="443230">
                        <a:lnSpc>
                          <a:spcPct val="100000"/>
                        </a:lnSpc>
                      </a:pPr>
                      <a:r>
                        <a:rPr sz="1200" b="1" dirty="0">
                          <a:solidFill>
                            <a:srgbClr val="FFFFFF"/>
                          </a:solidFill>
                          <a:latin typeface="Segoe UI"/>
                          <a:cs typeface="Segoe UI"/>
                        </a:rPr>
                        <a:t>at</a:t>
                      </a:r>
                      <a:r>
                        <a:rPr sz="1200" b="1" spc="-20" dirty="0">
                          <a:solidFill>
                            <a:srgbClr val="FFFFFF"/>
                          </a:solidFill>
                          <a:latin typeface="Segoe UI"/>
                          <a:cs typeface="Segoe UI"/>
                        </a:rPr>
                        <a:t> </a:t>
                      </a:r>
                      <a:r>
                        <a:rPr sz="1200" b="1" spc="-10" dirty="0">
                          <a:solidFill>
                            <a:srgbClr val="FFFFFF"/>
                          </a:solidFill>
                          <a:latin typeface="Segoe UI"/>
                          <a:cs typeface="Segoe UI"/>
                        </a:rPr>
                        <a:t>intermediate-intensity</a:t>
                      </a:r>
                      <a:endParaRPr sz="1200" dirty="0">
                        <a:latin typeface="Segoe UI"/>
                        <a:cs typeface="Segoe UI"/>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extLst>
                  <a:ext uri="{0D108BD9-81ED-4DB2-BD59-A6C34878D82A}">
                    <a16:rowId xmlns:a16="http://schemas.microsoft.com/office/drawing/2014/main" val="10001"/>
                  </a:ext>
                </a:extLst>
              </a:tr>
              <a:tr h="599440">
                <a:tc>
                  <a:txBody>
                    <a:bodyPr/>
                    <a:lstStyle/>
                    <a:p>
                      <a:pPr marL="90805">
                        <a:lnSpc>
                          <a:spcPct val="100000"/>
                        </a:lnSpc>
                        <a:spcBef>
                          <a:spcPts val="885"/>
                        </a:spcBef>
                      </a:pPr>
                      <a:r>
                        <a:rPr sz="1200" b="1" spc="-10" dirty="0">
                          <a:solidFill>
                            <a:srgbClr val="808080"/>
                          </a:solidFill>
                          <a:latin typeface="Segoe UI"/>
                          <a:cs typeface="Segoe UI"/>
                        </a:rPr>
                        <a:t>ALL-</a:t>
                      </a:r>
                      <a:r>
                        <a:rPr sz="1200" b="1" dirty="0">
                          <a:solidFill>
                            <a:srgbClr val="808080"/>
                          </a:solidFill>
                          <a:latin typeface="Segoe UI"/>
                          <a:cs typeface="Segoe UI"/>
                        </a:rPr>
                        <a:t>CAUSE</a:t>
                      </a:r>
                      <a:r>
                        <a:rPr sz="1200" b="1" spc="-5" dirty="0">
                          <a:solidFill>
                            <a:srgbClr val="808080"/>
                          </a:solidFill>
                          <a:latin typeface="Segoe UI"/>
                          <a:cs typeface="Segoe UI"/>
                        </a:rPr>
                        <a:t> </a:t>
                      </a:r>
                      <a:r>
                        <a:rPr sz="1200" b="1" spc="-10" dirty="0">
                          <a:solidFill>
                            <a:srgbClr val="808080"/>
                          </a:solidFill>
                          <a:latin typeface="Segoe UI"/>
                          <a:cs typeface="Segoe UI"/>
                        </a:rPr>
                        <a:t>MORTALITY</a:t>
                      </a:r>
                      <a:endParaRPr sz="1200" dirty="0">
                        <a:latin typeface="Segoe UI"/>
                        <a:cs typeface="Segoe UI"/>
                      </a:endParaRPr>
                    </a:p>
                    <a:p>
                      <a:pPr marL="90805">
                        <a:lnSpc>
                          <a:spcPct val="100000"/>
                        </a:lnSpc>
                      </a:pPr>
                      <a:r>
                        <a:rPr lang="en-US" sz="1200" dirty="0">
                          <a:solidFill>
                            <a:srgbClr val="808080"/>
                          </a:solidFill>
                          <a:latin typeface="Segoe UI"/>
                          <a:cs typeface="Segoe UI"/>
                        </a:rPr>
                        <a:t>follow-up: range 5 to 50 days</a:t>
                      </a:r>
                      <a:endParaRPr sz="1200" dirty="0">
                        <a:latin typeface="Segoe UI"/>
                        <a:cs typeface="Segoe UI"/>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0" dirty="0">
                          <a:solidFill>
                            <a:srgbClr val="808080"/>
                          </a:solidFill>
                          <a:latin typeface="Segoe UI"/>
                          <a:cs typeface="Segoe UI"/>
                        </a:rPr>
                        <a:t>445</a:t>
                      </a:r>
                    </a:p>
                    <a:p>
                      <a:pPr algn="ctr">
                        <a:lnSpc>
                          <a:spcPct val="100000"/>
                        </a:lnSpc>
                        <a:spcBef>
                          <a:spcPts val="0"/>
                        </a:spcBef>
                      </a:pPr>
                      <a:r>
                        <a:rPr lang="en-US" sz="1200" spc="-20" dirty="0">
                          <a:solidFill>
                            <a:srgbClr val="808080"/>
                          </a:solidFill>
                          <a:latin typeface="Segoe UI"/>
                          <a:cs typeface="Segoe UI"/>
                        </a:rPr>
                        <a:t>(3 RCTs)</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488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1.49</a:t>
                      </a:r>
                    </a:p>
                    <a:p>
                      <a:pPr algn="ctr">
                        <a:lnSpc>
                          <a:spcPct val="100000"/>
                        </a:lnSpc>
                        <a:spcBef>
                          <a:spcPts val="0"/>
                        </a:spcBef>
                      </a:pPr>
                      <a:r>
                        <a:rPr lang="en-US" sz="1200" dirty="0">
                          <a:solidFill>
                            <a:srgbClr val="808080"/>
                          </a:solidFill>
                          <a:latin typeface="Segoe UI"/>
                          <a:cs typeface="Segoe UI"/>
                        </a:rPr>
                        <a:t>(0.82 to 2.72)</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15875" indent="-15875" algn="ctr">
                        <a:lnSpc>
                          <a:spcPct val="100000"/>
                        </a:lnSpc>
                        <a:spcBef>
                          <a:spcPts val="0"/>
                        </a:spcBef>
                      </a:pPr>
                      <a:r>
                        <a:rPr lang="en-US" sz="1200" dirty="0">
                          <a:solidFill>
                            <a:srgbClr val="808080"/>
                          </a:solidFill>
                          <a:latin typeface="Segoe UI"/>
                          <a:cs typeface="Segoe UI"/>
                        </a:rPr>
                        <a:t>97</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41 more per 1000</a:t>
                      </a:r>
                    </a:p>
                    <a:p>
                      <a:pPr marL="0" indent="0" algn="ctr">
                        <a:lnSpc>
                          <a:spcPct val="100000"/>
                        </a:lnSpc>
                        <a:spcBef>
                          <a:spcPts val="0"/>
                        </a:spcBef>
                      </a:pPr>
                      <a:r>
                        <a:rPr lang="en-US" sz="1200" dirty="0">
                          <a:solidFill>
                            <a:srgbClr val="808080"/>
                          </a:solidFill>
                          <a:latin typeface="Segoe UI"/>
                          <a:cs typeface="Segoe UI"/>
                        </a:rPr>
                        <a:t>(from 16 fewer to 129 more)</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580390">
                <a:tc>
                  <a:txBody>
                    <a:bodyPr/>
                    <a:lstStyle/>
                    <a:p>
                      <a:pPr marL="90805">
                        <a:lnSpc>
                          <a:spcPct val="100000"/>
                        </a:lnSpc>
                        <a:spcBef>
                          <a:spcPts val="90"/>
                        </a:spcBef>
                      </a:pPr>
                      <a:r>
                        <a:rPr sz="1200" b="1" spc="-25" dirty="0">
                          <a:solidFill>
                            <a:srgbClr val="808080"/>
                          </a:solidFill>
                          <a:latin typeface="Segoe UI"/>
                          <a:cs typeface="Segoe UI"/>
                        </a:rPr>
                        <a:t>PE</a:t>
                      </a:r>
                      <a:r>
                        <a:rPr lang="en-US" sz="1200" b="1" spc="-25" dirty="0">
                          <a:solidFill>
                            <a:schemeClr val="tx1"/>
                          </a:solidFill>
                          <a:latin typeface="Segoe UI"/>
                          <a:cs typeface="Segoe UI"/>
                        </a:rPr>
                        <a:t> </a:t>
                      </a:r>
                      <a:endParaRPr lang="en-US" sz="1200" dirty="0">
                        <a:solidFill>
                          <a:srgbClr val="808080"/>
                        </a:solidFill>
                        <a:latin typeface="Segoe UI"/>
                        <a:cs typeface="Segoe UI"/>
                      </a:endParaRPr>
                    </a:p>
                    <a:p>
                      <a:pPr marL="90805">
                        <a:lnSpc>
                          <a:spcPct val="100000"/>
                        </a:lnSpc>
                        <a:spcBef>
                          <a:spcPts val="90"/>
                        </a:spcBef>
                      </a:pPr>
                      <a:r>
                        <a:rPr lang="en-US" sz="1200" dirty="0">
                          <a:solidFill>
                            <a:srgbClr val="808080"/>
                          </a:solidFill>
                          <a:latin typeface="Segoe UI"/>
                          <a:cs typeface="Segoe UI"/>
                        </a:rPr>
                        <a:t>follow-up: range 4 to 34 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445</a:t>
                      </a:r>
                    </a:p>
                    <a:p>
                      <a:pPr algn="ctr">
                        <a:lnSpc>
                          <a:spcPct val="100000"/>
                        </a:lnSpc>
                        <a:spcBef>
                          <a:spcPts val="0"/>
                        </a:spcBef>
                      </a:pPr>
                      <a:r>
                        <a:rPr lang="en-US" sz="1200" spc="-25" dirty="0">
                          <a:solidFill>
                            <a:srgbClr val="808080"/>
                          </a:solidFill>
                          <a:latin typeface="Segoe UI"/>
                          <a:cs typeface="Segoe UI"/>
                        </a:rPr>
                        <a:t>(3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0.51</a:t>
                      </a:r>
                    </a:p>
                    <a:p>
                      <a:pPr algn="ctr">
                        <a:lnSpc>
                          <a:spcPct val="100000"/>
                        </a:lnSpc>
                        <a:spcBef>
                          <a:spcPts val="0"/>
                        </a:spcBef>
                      </a:pPr>
                      <a:r>
                        <a:rPr lang="en-US" sz="1200" dirty="0">
                          <a:solidFill>
                            <a:srgbClr val="808080"/>
                          </a:solidFill>
                          <a:latin typeface="Segoe UI"/>
                          <a:cs typeface="Segoe UI"/>
                        </a:rPr>
                        <a:t>(0.10 to 2.67)</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2</a:t>
                      </a:r>
                      <a:r>
                        <a:rPr sz="1200" dirty="0">
                          <a:solidFill>
                            <a:srgbClr val="808080"/>
                          </a:solidFill>
                          <a:latin typeface="Segoe UI"/>
                          <a:cs typeface="Segoe UI"/>
                        </a:rPr>
                        <a:t>6</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13 fewer per 1000</a:t>
                      </a:r>
                    </a:p>
                    <a:p>
                      <a:pPr marL="0" indent="0" algn="ctr">
                        <a:lnSpc>
                          <a:spcPct val="100000"/>
                        </a:lnSpc>
                        <a:spcBef>
                          <a:spcPts val="0"/>
                        </a:spcBef>
                      </a:pPr>
                      <a:r>
                        <a:rPr lang="en-US" sz="1200" dirty="0">
                          <a:solidFill>
                            <a:srgbClr val="808080"/>
                          </a:solidFill>
                          <a:latin typeface="Segoe UI"/>
                          <a:cs typeface="Segoe UI"/>
                        </a:rPr>
                        <a:t>(from 23 fewer to 41 more)</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580390">
                <a:tc>
                  <a:txBody>
                    <a:bodyPr/>
                    <a:lstStyle/>
                    <a:p>
                      <a:pPr marL="90805" marR="614680">
                        <a:lnSpc>
                          <a:spcPct val="100000"/>
                        </a:lnSpc>
                        <a:spcBef>
                          <a:spcPts val="0"/>
                        </a:spcBef>
                      </a:pPr>
                      <a:r>
                        <a:rPr lang="en-US" sz="1200" b="1" dirty="0">
                          <a:solidFill>
                            <a:srgbClr val="808080"/>
                          </a:solidFill>
                          <a:latin typeface="Segoe UI"/>
                          <a:cs typeface="Segoe UI"/>
                        </a:rPr>
                        <a:t>PROXIMAL</a:t>
                      </a:r>
                      <a:r>
                        <a:rPr lang="en-US" sz="1200" b="1" spc="-65" dirty="0">
                          <a:solidFill>
                            <a:srgbClr val="808080"/>
                          </a:solidFill>
                          <a:latin typeface="Segoe UI"/>
                          <a:cs typeface="Segoe UI"/>
                        </a:rPr>
                        <a:t> </a:t>
                      </a:r>
                      <a:r>
                        <a:rPr lang="en-US" sz="1200" b="1" spc="-20" dirty="0">
                          <a:solidFill>
                            <a:srgbClr val="808080"/>
                          </a:solidFill>
                          <a:latin typeface="Segoe UI"/>
                          <a:cs typeface="Segoe UI"/>
                        </a:rPr>
                        <a:t>LOWER </a:t>
                      </a:r>
                      <a:r>
                        <a:rPr lang="en-US" sz="1200" b="1" dirty="0">
                          <a:solidFill>
                            <a:srgbClr val="808080"/>
                          </a:solidFill>
                          <a:latin typeface="Segoe UI"/>
                          <a:cs typeface="Segoe UI"/>
                        </a:rPr>
                        <a:t>EXTREMITY</a:t>
                      </a:r>
                      <a:r>
                        <a:rPr lang="en-US" sz="1200" b="1" spc="30" dirty="0">
                          <a:solidFill>
                            <a:srgbClr val="808080"/>
                          </a:solidFill>
                          <a:latin typeface="Segoe UI"/>
                          <a:cs typeface="Segoe UI"/>
                        </a:rPr>
                        <a:t> </a:t>
                      </a:r>
                      <a:r>
                        <a:rPr lang="en-US" sz="1200" b="1" spc="-25" dirty="0">
                          <a:solidFill>
                            <a:srgbClr val="808080"/>
                          </a:solidFill>
                          <a:latin typeface="Segoe UI"/>
                          <a:cs typeface="Segoe UI"/>
                        </a:rPr>
                        <a:t>DVT</a:t>
                      </a:r>
                      <a:endParaRPr lang="en-US"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lang="en-US" sz="1200" dirty="0">
                          <a:solidFill>
                            <a:srgbClr val="808080"/>
                          </a:solidFill>
                          <a:latin typeface="Segoe UI"/>
                          <a:cs typeface="Segoe UI"/>
                        </a:rPr>
                        <a:t>: range 4 to 34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445</a:t>
                      </a:r>
                    </a:p>
                    <a:p>
                      <a:pPr algn="ctr">
                        <a:lnSpc>
                          <a:spcPct val="100000"/>
                        </a:lnSpc>
                        <a:spcBef>
                          <a:spcPts val="0"/>
                        </a:spcBef>
                      </a:pPr>
                      <a:r>
                        <a:rPr lang="en-US" sz="1200" spc="-25" dirty="0">
                          <a:solidFill>
                            <a:srgbClr val="808080"/>
                          </a:solidFill>
                          <a:latin typeface="Segoe UI"/>
                          <a:cs typeface="Segoe UI"/>
                        </a:rPr>
                        <a:t>(3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b="0" i="0" dirty="0">
                          <a:solidFill>
                            <a:srgbClr val="808080"/>
                          </a:solidFill>
                          <a:effectLst/>
                          <a:latin typeface="+mn-lt"/>
                          <a:ea typeface="+mn-ea"/>
                          <a:cs typeface="+mn-cs"/>
                        </a:rPr>
                        <a:t>not estimable</a:t>
                      </a:r>
                      <a:endParaRPr sz="1200" dirty="0">
                        <a:solidFill>
                          <a:srgbClr val="808080"/>
                        </a:solidFill>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spc="-1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latin typeface="Segoe UI"/>
                          <a:cs typeface="Segoe UI"/>
                        </a:rPr>
                        <a:t>--</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range 5 to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445</a:t>
                      </a:r>
                    </a:p>
                    <a:p>
                      <a:pPr algn="ctr">
                        <a:lnSpc>
                          <a:spcPct val="100000"/>
                        </a:lnSpc>
                        <a:spcBef>
                          <a:spcPts val="0"/>
                        </a:spcBef>
                      </a:pPr>
                      <a:r>
                        <a:rPr lang="en-US" sz="1200" dirty="0">
                          <a:solidFill>
                            <a:srgbClr val="808080"/>
                          </a:solidFill>
                          <a:latin typeface="Segoe UI"/>
                          <a:cs typeface="Segoe UI"/>
                        </a:rPr>
                        <a:t>(3 RCTs)</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134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1.01</a:t>
                      </a:r>
                    </a:p>
                    <a:p>
                      <a:pPr algn="ctr">
                        <a:lnSpc>
                          <a:spcPct val="100000"/>
                        </a:lnSpc>
                        <a:spcBef>
                          <a:spcPts val="0"/>
                        </a:spcBef>
                      </a:pPr>
                      <a:r>
                        <a:rPr lang="en-US" sz="1200" dirty="0">
                          <a:solidFill>
                            <a:srgbClr val="808080"/>
                          </a:solidFill>
                          <a:latin typeface="Segoe UI"/>
                          <a:cs typeface="Segoe UI"/>
                        </a:rPr>
                        <a:t>(0.06 to 16.41)</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13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p>
                      <a:pPr marL="91440" marR="107314" algn="ctr">
                        <a:lnSpc>
                          <a:spcPct val="100000"/>
                        </a:lnSpc>
                        <a:spcBef>
                          <a:spcPts val="0"/>
                        </a:spcBef>
                      </a:pPr>
                      <a:endParaRPr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spcBef>
                          <a:spcPts val="0"/>
                        </a:spcBef>
                      </a:pPr>
                      <a:r>
                        <a:rPr lang="en-US" sz="1200" dirty="0">
                          <a:solidFill>
                            <a:srgbClr val="808080"/>
                          </a:solidFill>
                        </a:rPr>
                        <a:t>0 fewer per 1000</a:t>
                      </a:r>
                    </a:p>
                    <a:p>
                      <a:pPr algn="ctr">
                        <a:spcBef>
                          <a:spcPts val="0"/>
                        </a:spcBef>
                      </a:pPr>
                      <a:r>
                        <a:rPr lang="en-US" sz="1200" dirty="0">
                          <a:solidFill>
                            <a:srgbClr val="808080"/>
                          </a:solidFill>
                        </a:rPr>
                        <a:t>(from 12 fewer to 165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lang="en-US" sz="1200" b="1" dirty="0">
                          <a:solidFill>
                            <a:srgbClr val="808080"/>
                          </a:solidFill>
                          <a:latin typeface="Segoe UI"/>
                          <a:cs typeface="Segoe UI"/>
                        </a:rPr>
                        <a:t>MULTIPLE ORGAN FAILURE</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mean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183</a:t>
                      </a:r>
                    </a:p>
                    <a:p>
                      <a:pPr algn="ctr">
                        <a:lnSpc>
                          <a:spcPct val="100000"/>
                        </a:lnSpc>
                        <a:spcBef>
                          <a:spcPts val="0"/>
                        </a:spcBef>
                      </a:pPr>
                      <a:r>
                        <a:rPr lang="en-US" sz="1200" dirty="0">
                          <a:solidFill>
                            <a:srgbClr val="808080"/>
                          </a:solidFill>
                          <a:latin typeface="Segoe UI"/>
                          <a:cs typeface="Segoe UI"/>
                        </a:rPr>
                        <a:t>(1 RCT)</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395605" algn="l">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134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1.53</a:t>
                      </a:r>
                    </a:p>
                    <a:p>
                      <a:pPr algn="ctr">
                        <a:lnSpc>
                          <a:spcPct val="100000"/>
                        </a:lnSpc>
                        <a:spcBef>
                          <a:spcPts val="0"/>
                        </a:spcBef>
                      </a:pPr>
                      <a:r>
                        <a:rPr lang="en-US" sz="1200" dirty="0">
                          <a:solidFill>
                            <a:srgbClr val="808080"/>
                          </a:solidFill>
                          <a:latin typeface="Segoe UI"/>
                          <a:cs typeface="Segoe UI"/>
                        </a:rPr>
                        <a:t>(0.25 to 9.40)</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49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spcBef>
                          <a:spcPts val="0"/>
                        </a:spcBef>
                      </a:pPr>
                      <a:r>
                        <a:rPr lang="en-US" sz="1200" dirty="0">
                          <a:solidFill>
                            <a:srgbClr val="808080"/>
                          </a:solidFill>
                        </a:rPr>
                        <a:t>24 more per 1000</a:t>
                      </a:r>
                    </a:p>
                    <a:p>
                      <a:pPr algn="ctr">
                        <a:spcBef>
                          <a:spcPts val="0"/>
                        </a:spcBef>
                      </a:pPr>
                      <a:r>
                        <a:rPr lang="en-US" sz="1200" dirty="0">
                          <a:solidFill>
                            <a:srgbClr val="808080"/>
                          </a:solidFill>
                        </a:rPr>
                        <a:t>(from 36 fewer to 277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372311"/>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CDAFA-A5C5-0C27-B917-E42515175C6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C98E49-E996-60D5-B43C-46860E9BE2E9}"/>
              </a:ext>
            </a:extLst>
          </p:cNvPr>
          <p:cNvSpPr txBox="1"/>
          <p:nvPr/>
        </p:nvSpPr>
        <p:spPr>
          <a:xfrm>
            <a:off x="406400" y="1264666"/>
            <a:ext cx="10333990" cy="1530350"/>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DOACs, LMWH, UFH, Fondaparinux, </a:t>
            </a:r>
            <a:r>
              <a:rPr lang="en-US" sz="2650" dirty="0" err="1">
                <a:solidFill>
                  <a:srgbClr val="808080"/>
                </a:solidFill>
                <a:latin typeface="Calibri"/>
                <a:cs typeface="Calibri"/>
              </a:rPr>
              <a:t>Argatroban</a:t>
            </a:r>
            <a:r>
              <a:rPr lang="en-US" sz="2650" dirty="0">
                <a:solidFill>
                  <a:srgbClr val="808080"/>
                </a:solidFill>
                <a:latin typeface="Calibri"/>
                <a:cs typeface="Calibri"/>
              </a:rPr>
              <a:t>, or Bivalirudin at Therapeutic-intensity vs. Prophylactic-intensity be used for Patients with COVID-19 related acute illness who do not have suspected or confirmed VTE (PICO 2b)?</a:t>
            </a:r>
          </a:p>
        </p:txBody>
      </p:sp>
      <p:graphicFrame>
        <p:nvGraphicFramePr>
          <p:cNvPr id="3" name="object 3">
            <a:extLst>
              <a:ext uri="{FF2B5EF4-FFF2-40B4-BE49-F238E27FC236}">
                <a16:creationId xmlns:a16="http://schemas.microsoft.com/office/drawing/2014/main" id="{2C0E59CA-293D-D8A7-0464-AF69C0E3A32E}"/>
              </a:ext>
            </a:extLst>
          </p:cNvPr>
          <p:cNvGraphicFramePr>
            <a:graphicFrameLocks noGrp="1"/>
          </p:cNvGraphicFramePr>
          <p:nvPr>
            <p:extLst>
              <p:ext uri="{D42A27DB-BD31-4B8C-83A1-F6EECF244321}">
                <p14:modId xmlns:p14="http://schemas.microsoft.com/office/powerpoint/2010/main" val="3573155607"/>
              </p:ext>
            </p:extLst>
          </p:nvPr>
        </p:nvGraphicFramePr>
        <p:xfrm>
          <a:off x="2824477" y="3059005"/>
          <a:ext cx="7099300" cy="3195320"/>
        </p:xfrm>
        <a:graphic>
          <a:graphicData uri="http://schemas.openxmlformats.org/drawingml/2006/table">
            <a:tbl>
              <a:tblPr firstRow="1" bandRow="1">
                <a:tableStyleId>{2D5ABB26-0587-4C30-8999-92F81FD0307C}</a:tableStyleId>
              </a:tblPr>
              <a:tblGrid>
                <a:gridCol w="1684020">
                  <a:extLst>
                    <a:ext uri="{9D8B030D-6E8A-4147-A177-3AD203B41FA5}">
                      <a16:colId xmlns:a16="http://schemas.microsoft.com/office/drawing/2014/main" val="20000"/>
                    </a:ext>
                  </a:extLst>
                </a:gridCol>
                <a:gridCol w="5415280">
                  <a:extLst>
                    <a:ext uri="{9D8B030D-6E8A-4147-A177-3AD203B41FA5}">
                      <a16:colId xmlns:a16="http://schemas.microsoft.com/office/drawing/2014/main" val="20001"/>
                    </a:ext>
                  </a:extLst>
                </a:gridCol>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POPULATION: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sz="1400" dirty="0">
                          <a:solidFill>
                            <a:srgbClr val="808080"/>
                          </a:solidFill>
                          <a:latin typeface="Segoe UI"/>
                          <a:cs typeface="Segoe UI"/>
                        </a:rPr>
                        <a:t>Patients</a:t>
                      </a:r>
                      <a:r>
                        <a:rPr sz="1400" spc="-25" dirty="0">
                          <a:solidFill>
                            <a:srgbClr val="808080"/>
                          </a:solidFill>
                          <a:latin typeface="Segoe UI"/>
                          <a:cs typeface="Segoe UI"/>
                        </a:rPr>
                        <a:t> </a:t>
                      </a:r>
                      <a:r>
                        <a:rPr sz="1400" dirty="0">
                          <a:solidFill>
                            <a:srgbClr val="808080"/>
                          </a:solidFill>
                          <a:latin typeface="Segoe UI"/>
                          <a:cs typeface="Segoe UI"/>
                        </a:rPr>
                        <a:t>with</a:t>
                      </a:r>
                      <a:r>
                        <a:rPr sz="1400" spc="-30" dirty="0">
                          <a:solidFill>
                            <a:srgbClr val="808080"/>
                          </a:solidFill>
                          <a:latin typeface="Segoe UI"/>
                          <a:cs typeface="Segoe UI"/>
                        </a:rPr>
                        <a:t> </a:t>
                      </a:r>
                      <a:r>
                        <a:rPr sz="1400" spc="-10" dirty="0">
                          <a:solidFill>
                            <a:srgbClr val="808080"/>
                          </a:solidFill>
                          <a:latin typeface="Segoe UI"/>
                          <a:cs typeface="Segoe UI"/>
                        </a:rPr>
                        <a:t>COVID-</a:t>
                      </a:r>
                      <a:r>
                        <a:rPr sz="1400" dirty="0">
                          <a:solidFill>
                            <a:srgbClr val="808080"/>
                          </a:solidFill>
                          <a:latin typeface="Segoe UI"/>
                          <a:cs typeface="Segoe UI"/>
                        </a:rPr>
                        <a:t>19</a:t>
                      </a:r>
                      <a:r>
                        <a:rPr sz="1400" spc="-30" dirty="0">
                          <a:solidFill>
                            <a:srgbClr val="808080"/>
                          </a:solidFill>
                          <a:latin typeface="Segoe UI"/>
                          <a:cs typeface="Segoe UI"/>
                        </a:rPr>
                        <a:t> </a:t>
                      </a:r>
                      <a:r>
                        <a:rPr sz="1400" dirty="0">
                          <a:solidFill>
                            <a:srgbClr val="808080"/>
                          </a:solidFill>
                          <a:latin typeface="Segoe UI"/>
                          <a:cs typeface="Segoe UI"/>
                        </a:rPr>
                        <a:t>related</a:t>
                      </a:r>
                      <a:r>
                        <a:rPr sz="1400" spc="-5" dirty="0">
                          <a:solidFill>
                            <a:srgbClr val="808080"/>
                          </a:solidFill>
                          <a:latin typeface="Segoe UI"/>
                          <a:cs typeface="Segoe UI"/>
                        </a:rPr>
                        <a:t> </a:t>
                      </a:r>
                      <a:r>
                        <a:rPr sz="1400" b="1" i="1" dirty="0">
                          <a:solidFill>
                            <a:srgbClr val="808080"/>
                          </a:solidFill>
                          <a:latin typeface="Segoe UI"/>
                          <a:cs typeface="Segoe UI"/>
                        </a:rPr>
                        <a:t>acute</a:t>
                      </a:r>
                      <a:r>
                        <a:rPr sz="1400" b="1" i="1" spc="-25" dirty="0">
                          <a:solidFill>
                            <a:srgbClr val="808080"/>
                          </a:solidFill>
                          <a:latin typeface="Segoe UI"/>
                          <a:cs typeface="Segoe UI"/>
                        </a:rPr>
                        <a:t> </a:t>
                      </a:r>
                      <a:r>
                        <a:rPr sz="1400" b="1" i="1" dirty="0">
                          <a:solidFill>
                            <a:srgbClr val="808080"/>
                          </a:solidFill>
                          <a:latin typeface="Segoe UI"/>
                          <a:cs typeface="Segoe UI"/>
                        </a:rPr>
                        <a:t>illness</a:t>
                      </a:r>
                      <a:r>
                        <a:rPr sz="1400" b="1" i="1" spc="-10" dirty="0">
                          <a:solidFill>
                            <a:srgbClr val="808080"/>
                          </a:solidFill>
                          <a:latin typeface="Segoe UI"/>
                          <a:cs typeface="Segoe UI"/>
                        </a:rPr>
                        <a:t> </a:t>
                      </a:r>
                      <a:r>
                        <a:rPr sz="1400" dirty="0">
                          <a:solidFill>
                            <a:srgbClr val="808080"/>
                          </a:solidFill>
                          <a:latin typeface="Segoe UI"/>
                          <a:cs typeface="Segoe UI"/>
                        </a:rPr>
                        <a:t>who</a:t>
                      </a:r>
                      <a:r>
                        <a:rPr sz="1400" spc="-25" dirty="0">
                          <a:solidFill>
                            <a:srgbClr val="808080"/>
                          </a:solidFill>
                          <a:latin typeface="Segoe UI"/>
                          <a:cs typeface="Segoe UI"/>
                        </a:rPr>
                        <a:t> </a:t>
                      </a:r>
                      <a:r>
                        <a:rPr sz="1400" dirty="0">
                          <a:solidFill>
                            <a:srgbClr val="808080"/>
                          </a:solidFill>
                          <a:latin typeface="Segoe UI"/>
                          <a:cs typeface="Segoe UI"/>
                        </a:rPr>
                        <a:t>do</a:t>
                      </a:r>
                      <a:r>
                        <a:rPr sz="1400" spc="-25" dirty="0">
                          <a:solidFill>
                            <a:srgbClr val="808080"/>
                          </a:solidFill>
                          <a:latin typeface="Segoe UI"/>
                          <a:cs typeface="Segoe UI"/>
                        </a:rPr>
                        <a:t> </a:t>
                      </a:r>
                      <a:r>
                        <a:rPr sz="1400" dirty="0">
                          <a:solidFill>
                            <a:srgbClr val="808080"/>
                          </a:solidFill>
                          <a:latin typeface="Segoe UI"/>
                          <a:cs typeface="Segoe UI"/>
                        </a:rPr>
                        <a:t>not</a:t>
                      </a:r>
                      <a:r>
                        <a:rPr sz="1400" spc="-10" dirty="0">
                          <a:solidFill>
                            <a:srgbClr val="808080"/>
                          </a:solidFill>
                          <a:latin typeface="Segoe UI"/>
                          <a:cs typeface="Segoe UI"/>
                        </a:rPr>
                        <a:t> </a:t>
                      </a:r>
                      <a:r>
                        <a:rPr sz="1400" spc="-20" dirty="0">
                          <a:solidFill>
                            <a:srgbClr val="808080"/>
                          </a:solidFill>
                          <a:latin typeface="Segoe UI"/>
                          <a:cs typeface="Segoe UI"/>
                        </a:rPr>
                        <a:t>have </a:t>
                      </a:r>
                      <a:r>
                        <a:rPr sz="1400" dirty="0">
                          <a:solidFill>
                            <a:srgbClr val="808080"/>
                          </a:solidFill>
                          <a:latin typeface="Segoe UI"/>
                          <a:cs typeface="Segoe UI"/>
                        </a:rPr>
                        <a:t>suspected</a:t>
                      </a:r>
                      <a:r>
                        <a:rPr sz="1400" spc="-15" dirty="0">
                          <a:solidFill>
                            <a:srgbClr val="808080"/>
                          </a:solidFill>
                          <a:latin typeface="Segoe UI"/>
                          <a:cs typeface="Segoe UI"/>
                        </a:rPr>
                        <a:t> </a:t>
                      </a:r>
                      <a:r>
                        <a:rPr sz="1400" dirty="0">
                          <a:solidFill>
                            <a:srgbClr val="808080"/>
                          </a:solidFill>
                          <a:latin typeface="Segoe UI"/>
                          <a:cs typeface="Segoe UI"/>
                        </a:rPr>
                        <a:t>or</a:t>
                      </a:r>
                      <a:r>
                        <a:rPr sz="1400" spc="-15" dirty="0">
                          <a:solidFill>
                            <a:srgbClr val="808080"/>
                          </a:solidFill>
                          <a:latin typeface="Segoe UI"/>
                          <a:cs typeface="Segoe UI"/>
                        </a:rPr>
                        <a:t> </a:t>
                      </a:r>
                      <a:r>
                        <a:rPr sz="1400" dirty="0">
                          <a:solidFill>
                            <a:srgbClr val="808080"/>
                          </a:solidFill>
                          <a:latin typeface="Segoe UI"/>
                          <a:cs typeface="Segoe UI"/>
                        </a:rPr>
                        <a:t>confirmed</a:t>
                      </a:r>
                      <a:r>
                        <a:rPr sz="1400" spc="-35" dirty="0">
                          <a:solidFill>
                            <a:srgbClr val="808080"/>
                          </a:solidFill>
                          <a:latin typeface="Segoe UI"/>
                          <a:cs typeface="Segoe UI"/>
                        </a:rPr>
                        <a:t> </a:t>
                      </a:r>
                      <a:r>
                        <a:rPr sz="1400" spc="-25" dirty="0">
                          <a:solidFill>
                            <a:srgbClr val="808080"/>
                          </a:solidFill>
                          <a:latin typeface="Segoe UI"/>
                          <a:cs typeface="Segoe UI"/>
                        </a:rPr>
                        <a:t>VTE</a:t>
                      </a:r>
                      <a:endParaRPr sz="1400" dirty="0">
                        <a:latin typeface="Segoe UI"/>
                        <a:cs typeface="Segoe UI"/>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INTERVENTION: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lang="en-US" sz="1400" dirty="0">
                          <a:solidFill>
                            <a:srgbClr val="808080"/>
                          </a:solidFill>
                          <a:latin typeface="Segoe UI"/>
                          <a:cs typeface="Segoe UI"/>
                        </a:rPr>
                        <a:t>DOACs, LMWH, UFH, Fondaparinux, </a:t>
                      </a:r>
                      <a:r>
                        <a:rPr lang="en-US" sz="1400" dirty="0" err="1">
                          <a:solidFill>
                            <a:srgbClr val="808080"/>
                          </a:solidFill>
                          <a:latin typeface="Segoe UI"/>
                          <a:cs typeface="Segoe UI"/>
                        </a:rPr>
                        <a:t>Argatroban</a:t>
                      </a:r>
                      <a:r>
                        <a:rPr lang="en-US" sz="1400" dirty="0">
                          <a:solidFill>
                            <a:srgbClr val="808080"/>
                          </a:solidFill>
                          <a:latin typeface="Segoe UI"/>
                          <a:cs typeface="Segoe UI"/>
                        </a:rPr>
                        <a:t>, or Bivalirudin at Therapeutic-intensity</a:t>
                      </a: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64490">
                <a:tc>
                  <a:txBody>
                    <a:bodyPr/>
                    <a:lstStyle/>
                    <a:p>
                      <a:pPr marL="90805">
                        <a:lnSpc>
                          <a:spcPct val="100000"/>
                        </a:lnSpc>
                        <a:spcBef>
                          <a:spcPts val="565"/>
                        </a:spcBef>
                      </a:pPr>
                      <a:r>
                        <a:rPr sz="1400" b="1" spc="-10" dirty="0">
                          <a:solidFill>
                            <a:srgbClr val="FFFFFF"/>
                          </a:solidFill>
                          <a:latin typeface="Segoe UI"/>
                          <a:cs typeface="Segoe UI"/>
                        </a:rPr>
                        <a:t>COMPARISON:</a:t>
                      </a:r>
                      <a:endParaRPr sz="140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sz="1400" spc="-10" dirty="0">
                          <a:solidFill>
                            <a:srgbClr val="808080"/>
                          </a:solidFill>
                          <a:latin typeface="Segoe UI"/>
                          <a:cs typeface="Segoe UI"/>
                        </a:rPr>
                        <a:t>Prophylactic-intensity</a:t>
                      </a:r>
                      <a:endParaRPr sz="1400" dirty="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dirty="0">
                        <a:latin typeface="Times New Roman"/>
                        <a:cs typeface="Times New Roman"/>
                      </a:endParaRPr>
                    </a:p>
                    <a:p>
                      <a:pPr marL="47625" marR="117475" indent="-635">
                        <a:lnSpc>
                          <a:spcPct val="100000"/>
                        </a:lnSpc>
                      </a:pPr>
                      <a:r>
                        <a:rPr lang="en-US" sz="1400" spc="-10" dirty="0">
                          <a:solidFill>
                            <a:srgbClr val="808080"/>
                          </a:solidFill>
                          <a:latin typeface="Segoe UI"/>
                          <a:cs typeface="Segoe UI"/>
                        </a:rPr>
                        <a:t>All-cause mortality; Pulmonary embolism - Moderate severity; Deep Venous Thrombosis of the upper leg - Moderate severity; Major bleeding; Multiple organ failure; Ischemic stroke - Severe; Intracranial hemorrhage; Invasive mechanical ventilation - Long-term; Limb amputation; ICU hospitalization; ST-elevation myocardial infarction;</a:t>
                      </a: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2476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C007F-22F7-C822-C8C7-B9E5EE5911F7}"/>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8232EFBA-75A8-FB04-3399-3396921078DA}"/>
              </a:ext>
            </a:extLst>
          </p:cNvPr>
          <p:cNvGraphicFramePr>
            <a:graphicFrameLocks noGrp="1"/>
          </p:cNvGraphicFramePr>
          <p:nvPr>
            <p:extLst>
              <p:ext uri="{D42A27DB-BD31-4B8C-83A1-F6EECF244321}">
                <p14:modId xmlns:p14="http://schemas.microsoft.com/office/powerpoint/2010/main" val="2316960886"/>
              </p:ext>
            </p:extLst>
          </p:nvPr>
        </p:nvGraphicFramePr>
        <p:xfrm>
          <a:off x="1188085" y="1383536"/>
          <a:ext cx="9815830" cy="4664709"/>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0779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2051685">
                  <a:extLst>
                    <a:ext uri="{9D8B030D-6E8A-4147-A177-3AD203B41FA5}">
                      <a16:colId xmlns:a16="http://schemas.microsoft.com/office/drawing/2014/main" val="20005"/>
                    </a:ext>
                  </a:extLst>
                </a:gridCol>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marL="139700" marR="133985" indent="1905"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982344">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dirty="0">
                        <a:latin typeface="Times New Roman"/>
                        <a:cs typeface="Times New Roman"/>
                      </a:endParaRPr>
                    </a:p>
                    <a:p>
                      <a:pPr marL="589280" marR="68580" indent="-512445">
                        <a:lnSpc>
                          <a:spcPct val="100000"/>
                        </a:lnSpc>
                      </a:pPr>
                      <a:r>
                        <a:rPr sz="1200" b="1" dirty="0">
                          <a:solidFill>
                            <a:srgbClr val="FFFFFF"/>
                          </a:solidFill>
                          <a:latin typeface="Segoe UI"/>
                          <a:cs typeface="Segoe UI"/>
                        </a:rPr>
                        <a:t>Risk</a:t>
                      </a:r>
                      <a:r>
                        <a:rPr sz="1200" b="1" spc="-10" dirty="0">
                          <a:solidFill>
                            <a:srgbClr val="FFFFFF"/>
                          </a:solidFill>
                          <a:latin typeface="Segoe UI"/>
                          <a:cs typeface="Segoe UI"/>
                        </a:rPr>
                        <a:t>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prophylactic- intensity</a:t>
                      </a:r>
                      <a:endParaRPr sz="1200" dirty="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sz="1200" b="1" dirty="0">
                          <a:solidFill>
                            <a:srgbClr val="FFFFFF"/>
                          </a:solidFill>
                          <a:latin typeface="Segoe UI"/>
                          <a:cs typeface="Segoe UI"/>
                        </a:rPr>
                        <a:t>Risk</a:t>
                      </a:r>
                      <a:r>
                        <a:rPr sz="1200" b="1" spc="-5" dirty="0">
                          <a:solidFill>
                            <a:srgbClr val="FFFFFF"/>
                          </a:solidFill>
                          <a:latin typeface="Segoe UI"/>
                          <a:cs typeface="Segoe UI"/>
                        </a:rPr>
                        <a:t> </a:t>
                      </a:r>
                      <a:r>
                        <a:rPr sz="1200" b="1" spc="-10" dirty="0">
                          <a:solidFill>
                            <a:srgbClr val="FFFFFF"/>
                          </a:solidFill>
                          <a:latin typeface="Segoe UI"/>
                          <a:cs typeface="Segoe UI"/>
                        </a:rPr>
                        <a:t>difference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anticoagulation</a:t>
                      </a:r>
                      <a:endParaRPr sz="1200" dirty="0">
                        <a:latin typeface="Segoe UI"/>
                        <a:cs typeface="Segoe UI"/>
                      </a:endParaRPr>
                    </a:p>
                    <a:p>
                      <a:pPr marL="443230">
                        <a:lnSpc>
                          <a:spcPct val="100000"/>
                        </a:lnSpc>
                      </a:pPr>
                      <a:r>
                        <a:rPr sz="1200" b="1" dirty="0">
                          <a:solidFill>
                            <a:srgbClr val="FFFFFF"/>
                          </a:solidFill>
                          <a:latin typeface="Segoe UI"/>
                          <a:cs typeface="Segoe UI"/>
                        </a:rPr>
                        <a:t>at</a:t>
                      </a:r>
                      <a:r>
                        <a:rPr sz="1200" b="1" spc="-20" dirty="0">
                          <a:solidFill>
                            <a:srgbClr val="FFFFFF"/>
                          </a:solidFill>
                          <a:latin typeface="Segoe UI"/>
                          <a:cs typeface="Segoe UI"/>
                        </a:rPr>
                        <a:t> </a:t>
                      </a:r>
                      <a:r>
                        <a:rPr sz="1200" b="1" spc="-10" dirty="0">
                          <a:solidFill>
                            <a:srgbClr val="FFFFFF"/>
                          </a:solidFill>
                          <a:latin typeface="Segoe UI"/>
                          <a:cs typeface="Segoe UI"/>
                        </a:rPr>
                        <a:t>therapeutic-intensity</a:t>
                      </a:r>
                      <a:endParaRPr sz="1200" dirty="0">
                        <a:latin typeface="Segoe UI"/>
                        <a:cs typeface="Segoe UI"/>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extLst>
                  <a:ext uri="{0D108BD9-81ED-4DB2-BD59-A6C34878D82A}">
                    <a16:rowId xmlns:a16="http://schemas.microsoft.com/office/drawing/2014/main" val="10001"/>
                  </a:ext>
                </a:extLst>
              </a:tr>
              <a:tr h="599440">
                <a:tc>
                  <a:txBody>
                    <a:bodyPr/>
                    <a:lstStyle/>
                    <a:p>
                      <a:pPr marL="90805">
                        <a:lnSpc>
                          <a:spcPct val="100000"/>
                        </a:lnSpc>
                        <a:spcBef>
                          <a:spcPts val="885"/>
                        </a:spcBef>
                      </a:pPr>
                      <a:r>
                        <a:rPr sz="1200" b="1" spc="-10" dirty="0">
                          <a:solidFill>
                            <a:srgbClr val="808080"/>
                          </a:solidFill>
                          <a:latin typeface="Segoe UI"/>
                          <a:cs typeface="Segoe UI"/>
                        </a:rPr>
                        <a:t>ALL-</a:t>
                      </a:r>
                      <a:r>
                        <a:rPr sz="1200" b="1" dirty="0">
                          <a:solidFill>
                            <a:srgbClr val="808080"/>
                          </a:solidFill>
                          <a:latin typeface="Segoe UI"/>
                          <a:cs typeface="Segoe UI"/>
                        </a:rPr>
                        <a:t>CAUSE</a:t>
                      </a:r>
                      <a:r>
                        <a:rPr sz="1200" b="1" spc="-5" dirty="0">
                          <a:solidFill>
                            <a:srgbClr val="808080"/>
                          </a:solidFill>
                          <a:latin typeface="Segoe UI"/>
                          <a:cs typeface="Segoe UI"/>
                        </a:rPr>
                        <a:t> </a:t>
                      </a:r>
                      <a:r>
                        <a:rPr sz="1200" b="1" spc="-10" dirty="0">
                          <a:solidFill>
                            <a:srgbClr val="808080"/>
                          </a:solidFill>
                          <a:latin typeface="Segoe UI"/>
                          <a:cs typeface="Segoe UI"/>
                        </a:rPr>
                        <a:t>MORTALITY</a:t>
                      </a:r>
                      <a:endParaRPr sz="1200" dirty="0">
                        <a:latin typeface="Segoe UI"/>
                        <a:cs typeface="Segoe UI"/>
                      </a:endParaRPr>
                    </a:p>
                    <a:p>
                      <a:pPr marL="90805">
                        <a:lnSpc>
                          <a:spcPct val="100000"/>
                        </a:lnSpc>
                      </a:pPr>
                      <a:r>
                        <a:rPr lang="en-US" sz="1200" dirty="0">
                          <a:solidFill>
                            <a:srgbClr val="808080"/>
                          </a:solidFill>
                          <a:latin typeface="Segoe UI"/>
                          <a:cs typeface="Segoe UI"/>
                        </a:rPr>
                        <a:t>follow-up: range 5 to 50 days</a:t>
                      </a:r>
                      <a:endParaRPr sz="1200" dirty="0">
                        <a:latin typeface="Segoe UI"/>
                        <a:cs typeface="Segoe UI"/>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0" dirty="0">
                          <a:solidFill>
                            <a:srgbClr val="808080"/>
                          </a:solidFill>
                          <a:latin typeface="Segoe UI"/>
                          <a:cs typeface="Segoe UI"/>
                        </a:rPr>
                        <a:t>7287</a:t>
                      </a:r>
                    </a:p>
                    <a:p>
                      <a:pPr algn="ctr">
                        <a:lnSpc>
                          <a:spcPct val="100000"/>
                        </a:lnSpc>
                        <a:spcBef>
                          <a:spcPts val="0"/>
                        </a:spcBef>
                      </a:pPr>
                      <a:r>
                        <a:rPr lang="en-US" sz="1200" spc="-20" dirty="0">
                          <a:solidFill>
                            <a:srgbClr val="808080"/>
                          </a:solidFill>
                          <a:latin typeface="Segoe UI"/>
                          <a:cs typeface="Segoe UI"/>
                        </a:rPr>
                        <a:t>(9 RCTs)</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spc="-2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0.80</a:t>
                      </a:r>
                    </a:p>
                    <a:p>
                      <a:pPr algn="ctr">
                        <a:lnSpc>
                          <a:spcPct val="100000"/>
                        </a:lnSpc>
                        <a:spcBef>
                          <a:spcPts val="0"/>
                        </a:spcBef>
                      </a:pPr>
                      <a:r>
                        <a:rPr lang="en-US" sz="1200" dirty="0">
                          <a:solidFill>
                            <a:srgbClr val="808080"/>
                          </a:solidFill>
                          <a:latin typeface="Segoe UI"/>
                          <a:cs typeface="Segoe UI"/>
                        </a:rPr>
                        <a:t>(0.55 to 1.16)</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15875" indent="-15875" algn="ctr">
                        <a:lnSpc>
                          <a:spcPct val="100000"/>
                        </a:lnSpc>
                        <a:spcBef>
                          <a:spcPts val="0"/>
                        </a:spcBef>
                      </a:pPr>
                      <a:r>
                        <a:rPr lang="en-US" sz="1200" dirty="0">
                          <a:solidFill>
                            <a:srgbClr val="808080"/>
                          </a:solidFill>
                          <a:latin typeface="Segoe UI"/>
                          <a:cs typeface="Segoe UI"/>
                        </a:rPr>
                        <a:t>97</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18 fewer per 1000</a:t>
                      </a:r>
                    </a:p>
                    <a:p>
                      <a:pPr marL="0" indent="0" algn="ctr">
                        <a:lnSpc>
                          <a:spcPct val="100000"/>
                        </a:lnSpc>
                        <a:spcBef>
                          <a:spcPts val="0"/>
                        </a:spcBef>
                      </a:pPr>
                      <a:r>
                        <a:rPr lang="en-US" sz="1200" dirty="0">
                          <a:solidFill>
                            <a:srgbClr val="808080"/>
                          </a:solidFill>
                          <a:latin typeface="Segoe UI"/>
                          <a:cs typeface="Segoe UI"/>
                        </a:rPr>
                        <a:t>(from 41 fewer to 14 more)</a:t>
                      </a:r>
                      <a:endParaRPr sz="1200" dirty="0">
                        <a:highlight>
                          <a:srgbClr val="FFFF00"/>
                        </a:highlight>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580390">
                <a:tc>
                  <a:txBody>
                    <a:bodyPr/>
                    <a:lstStyle/>
                    <a:p>
                      <a:pPr marL="90805">
                        <a:lnSpc>
                          <a:spcPct val="100000"/>
                        </a:lnSpc>
                        <a:spcBef>
                          <a:spcPts val="90"/>
                        </a:spcBef>
                      </a:pPr>
                      <a:r>
                        <a:rPr sz="1200" b="1" spc="-25" dirty="0">
                          <a:solidFill>
                            <a:srgbClr val="808080"/>
                          </a:solidFill>
                          <a:latin typeface="Segoe UI"/>
                          <a:cs typeface="Segoe UI"/>
                        </a:rPr>
                        <a:t>PE</a:t>
                      </a:r>
                      <a:r>
                        <a:rPr lang="en-US" sz="1200" b="1" spc="-25" dirty="0">
                          <a:solidFill>
                            <a:schemeClr val="tx1"/>
                          </a:solidFill>
                          <a:latin typeface="Segoe UI"/>
                          <a:cs typeface="Segoe UI"/>
                        </a:rPr>
                        <a:t> </a:t>
                      </a:r>
                      <a:endParaRPr lang="en-US" sz="1200" dirty="0">
                        <a:solidFill>
                          <a:srgbClr val="808080"/>
                        </a:solidFill>
                        <a:latin typeface="Segoe UI"/>
                        <a:cs typeface="Segoe UI"/>
                      </a:endParaRPr>
                    </a:p>
                    <a:p>
                      <a:pPr marL="90805">
                        <a:lnSpc>
                          <a:spcPct val="100000"/>
                        </a:lnSpc>
                        <a:spcBef>
                          <a:spcPts val="90"/>
                        </a:spcBef>
                      </a:pPr>
                      <a:r>
                        <a:rPr lang="en-US" sz="1200" dirty="0">
                          <a:solidFill>
                            <a:srgbClr val="808080"/>
                          </a:solidFill>
                          <a:latin typeface="Segoe UI"/>
                          <a:cs typeface="Segoe UI"/>
                        </a:rPr>
                        <a:t>follow-up: range 4 to 34 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7085</a:t>
                      </a:r>
                    </a:p>
                    <a:p>
                      <a:pPr algn="ctr">
                        <a:lnSpc>
                          <a:spcPct val="100000"/>
                        </a:lnSpc>
                        <a:spcBef>
                          <a:spcPts val="0"/>
                        </a:spcBef>
                      </a:pPr>
                      <a:r>
                        <a:rPr lang="en-US" sz="1200" spc="-25" dirty="0">
                          <a:solidFill>
                            <a:srgbClr val="808080"/>
                          </a:solidFill>
                          <a:latin typeface="Segoe UI"/>
                          <a:cs typeface="Segoe UI"/>
                        </a:rPr>
                        <a:t>(9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spc="-2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0.53</a:t>
                      </a:r>
                    </a:p>
                    <a:p>
                      <a:pPr algn="ctr">
                        <a:lnSpc>
                          <a:spcPct val="100000"/>
                        </a:lnSpc>
                        <a:spcBef>
                          <a:spcPts val="0"/>
                        </a:spcBef>
                      </a:pPr>
                      <a:r>
                        <a:rPr lang="en-US" sz="1200" dirty="0">
                          <a:solidFill>
                            <a:srgbClr val="808080"/>
                          </a:solidFill>
                          <a:latin typeface="Segoe UI"/>
                          <a:cs typeface="Segoe UI"/>
                        </a:rPr>
                        <a:t>(0.33 to 0.83)</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2</a:t>
                      </a:r>
                      <a:r>
                        <a:rPr sz="1200" dirty="0">
                          <a:solidFill>
                            <a:srgbClr val="808080"/>
                          </a:solidFill>
                          <a:latin typeface="Segoe UI"/>
                          <a:cs typeface="Segoe UI"/>
                        </a:rPr>
                        <a:t>6</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12 fewer per 1000</a:t>
                      </a:r>
                    </a:p>
                    <a:p>
                      <a:pPr marL="0" indent="0" algn="ctr">
                        <a:lnSpc>
                          <a:spcPct val="100000"/>
                        </a:lnSpc>
                        <a:spcBef>
                          <a:spcPts val="0"/>
                        </a:spcBef>
                      </a:pPr>
                      <a:r>
                        <a:rPr lang="en-US" sz="1200" dirty="0">
                          <a:solidFill>
                            <a:srgbClr val="808080"/>
                          </a:solidFill>
                          <a:latin typeface="Segoe UI"/>
                          <a:cs typeface="Segoe UI"/>
                        </a:rPr>
                        <a:t>(from 17 fewer to 4 fewer)</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580390">
                <a:tc>
                  <a:txBody>
                    <a:bodyPr/>
                    <a:lstStyle/>
                    <a:p>
                      <a:pPr marL="90805" marR="614680">
                        <a:lnSpc>
                          <a:spcPct val="100000"/>
                        </a:lnSpc>
                        <a:spcBef>
                          <a:spcPts val="0"/>
                        </a:spcBef>
                      </a:pPr>
                      <a:r>
                        <a:rPr lang="en-US" sz="1200" b="1" dirty="0">
                          <a:solidFill>
                            <a:srgbClr val="808080"/>
                          </a:solidFill>
                          <a:latin typeface="Segoe UI"/>
                          <a:cs typeface="Segoe UI"/>
                        </a:rPr>
                        <a:t>PROXIMAL</a:t>
                      </a:r>
                      <a:r>
                        <a:rPr lang="en-US" sz="1200" b="1" spc="-65" dirty="0">
                          <a:solidFill>
                            <a:srgbClr val="808080"/>
                          </a:solidFill>
                          <a:latin typeface="Segoe UI"/>
                          <a:cs typeface="Segoe UI"/>
                        </a:rPr>
                        <a:t> </a:t>
                      </a:r>
                      <a:r>
                        <a:rPr lang="en-US" sz="1200" b="1" spc="-20" dirty="0">
                          <a:solidFill>
                            <a:srgbClr val="808080"/>
                          </a:solidFill>
                          <a:latin typeface="Segoe UI"/>
                          <a:cs typeface="Segoe UI"/>
                        </a:rPr>
                        <a:t>LOWER </a:t>
                      </a:r>
                      <a:r>
                        <a:rPr lang="en-US" sz="1200" b="1" dirty="0">
                          <a:solidFill>
                            <a:srgbClr val="808080"/>
                          </a:solidFill>
                          <a:latin typeface="Segoe UI"/>
                          <a:cs typeface="Segoe UI"/>
                        </a:rPr>
                        <a:t>EXTREMITY</a:t>
                      </a:r>
                      <a:r>
                        <a:rPr lang="en-US" sz="1200" b="1" spc="30" dirty="0">
                          <a:solidFill>
                            <a:srgbClr val="808080"/>
                          </a:solidFill>
                          <a:latin typeface="Segoe UI"/>
                          <a:cs typeface="Segoe UI"/>
                        </a:rPr>
                        <a:t> </a:t>
                      </a:r>
                      <a:r>
                        <a:rPr lang="en-US" sz="1200" b="1" spc="-25" dirty="0">
                          <a:solidFill>
                            <a:srgbClr val="808080"/>
                          </a:solidFill>
                          <a:latin typeface="Segoe UI"/>
                          <a:cs typeface="Segoe UI"/>
                        </a:rPr>
                        <a:t>DVT</a:t>
                      </a:r>
                      <a:endParaRPr lang="en-US"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lang="en-US" sz="1200" dirty="0">
                          <a:solidFill>
                            <a:srgbClr val="808080"/>
                          </a:solidFill>
                          <a:latin typeface="Segoe UI"/>
                          <a:cs typeface="Segoe UI"/>
                        </a:rPr>
                        <a:t>: range 4 to 34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7085</a:t>
                      </a:r>
                    </a:p>
                    <a:p>
                      <a:pPr algn="ctr">
                        <a:lnSpc>
                          <a:spcPct val="100000"/>
                        </a:lnSpc>
                        <a:spcBef>
                          <a:spcPts val="0"/>
                        </a:spcBef>
                      </a:pPr>
                      <a:r>
                        <a:rPr lang="en-US" sz="1200" spc="-25" dirty="0">
                          <a:solidFill>
                            <a:srgbClr val="808080"/>
                          </a:solidFill>
                          <a:latin typeface="Segoe UI"/>
                          <a:cs typeface="Segoe UI"/>
                        </a:rPr>
                        <a:t>(9 RCTs)</a:t>
                      </a:r>
                      <a:endParaRPr sz="1200" dirty="0">
                        <a:highlight>
                          <a:srgbClr val="FFFF00"/>
                        </a:highlight>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dirty="0">
                          <a:solidFill>
                            <a:srgbClr val="808080"/>
                          </a:solidFill>
                          <a:latin typeface="Segoe UI"/>
                          <a:cs typeface="Segoe UI"/>
                        </a:rPr>
                        <a:t>MODERATE</a:t>
                      </a:r>
                      <a:endParaRPr sz="1200" dirty="0">
                        <a:latin typeface="Segoe UI"/>
                        <a:cs typeface="Segoe U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b="0" i="0" dirty="0">
                          <a:solidFill>
                            <a:srgbClr val="808080"/>
                          </a:solidFill>
                          <a:effectLst/>
                          <a:latin typeface="+mn-lt"/>
                          <a:ea typeface="+mn-ea"/>
                          <a:cs typeface="+mn-cs"/>
                        </a:rPr>
                        <a:t>OR 0.58</a:t>
                      </a:r>
                    </a:p>
                    <a:p>
                      <a:pPr algn="ctr">
                        <a:lnSpc>
                          <a:spcPct val="100000"/>
                        </a:lnSpc>
                        <a:spcBef>
                          <a:spcPts val="0"/>
                        </a:spcBef>
                      </a:pPr>
                      <a:r>
                        <a:rPr lang="en-US" sz="1200" b="0" i="0" dirty="0">
                          <a:solidFill>
                            <a:srgbClr val="808080"/>
                          </a:solidFill>
                          <a:effectLst/>
                          <a:latin typeface="+mn-lt"/>
                          <a:ea typeface="+mn-ea"/>
                          <a:cs typeface="+mn-cs"/>
                        </a:rPr>
                        <a:t>(0.30 to 1.08)</a:t>
                      </a:r>
                      <a:endParaRPr sz="1200" dirty="0">
                        <a:solidFill>
                          <a:srgbClr val="808080"/>
                        </a:solidFill>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spc="-10" dirty="0">
                          <a:solidFill>
                            <a:srgbClr val="808080"/>
                          </a:solidFill>
                          <a:latin typeface="Segoe UI"/>
                          <a:cs typeface="Segoe UI"/>
                        </a:rPr>
                        <a:t>8</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3 fewer per 1000</a:t>
                      </a:r>
                    </a:p>
                    <a:p>
                      <a:pPr algn="ctr">
                        <a:lnSpc>
                          <a:spcPct val="100000"/>
                        </a:lnSpc>
                        <a:spcBef>
                          <a:spcPts val="0"/>
                        </a:spcBef>
                      </a:pPr>
                      <a:r>
                        <a:rPr lang="en-US" sz="1200" dirty="0">
                          <a:solidFill>
                            <a:srgbClr val="808080"/>
                          </a:solidFill>
                          <a:latin typeface="Segoe UI"/>
                          <a:cs typeface="Segoe UI"/>
                        </a:rPr>
                        <a:t>(from 6 fewer to 1 more)</a:t>
                      </a:r>
                      <a:endParaRPr sz="1200" dirty="0">
                        <a:solidFill>
                          <a:srgbClr val="808080"/>
                        </a:solidFill>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range 5 to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7295</a:t>
                      </a:r>
                    </a:p>
                    <a:p>
                      <a:pPr algn="ctr">
                        <a:lnSpc>
                          <a:spcPct val="100000"/>
                        </a:lnSpc>
                        <a:spcBef>
                          <a:spcPts val="0"/>
                        </a:spcBef>
                      </a:pPr>
                      <a:r>
                        <a:rPr lang="en-US" sz="1200" dirty="0">
                          <a:solidFill>
                            <a:srgbClr val="808080"/>
                          </a:solidFill>
                          <a:latin typeface="Segoe UI"/>
                          <a:cs typeface="Segoe UI"/>
                        </a:rPr>
                        <a:t>(9 RCTs)</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lang="en-US" sz="1200" dirty="0">
                          <a:solidFill>
                            <a:srgbClr val="808080"/>
                          </a:solidFill>
                          <a:latin typeface="Segoe UI"/>
                          <a:cs typeface="Segoe UI"/>
                        </a:rPr>
                        <a:t>MODERATE</a:t>
                      </a:r>
                      <a:endParaRPr sz="1200" dirty="0">
                        <a:latin typeface="Segoe UI"/>
                        <a:cs typeface="Segoe U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1.92</a:t>
                      </a:r>
                    </a:p>
                    <a:p>
                      <a:pPr algn="ctr">
                        <a:lnSpc>
                          <a:spcPct val="100000"/>
                        </a:lnSpc>
                        <a:spcBef>
                          <a:spcPts val="0"/>
                        </a:spcBef>
                      </a:pPr>
                      <a:r>
                        <a:rPr lang="en-US" sz="1200" dirty="0">
                          <a:solidFill>
                            <a:srgbClr val="808080"/>
                          </a:solidFill>
                          <a:latin typeface="Segoe UI"/>
                          <a:cs typeface="Segoe UI"/>
                        </a:rPr>
                        <a:t>(1.10 to 3.36)</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13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p>
                      <a:pPr marL="91440" marR="107314" algn="ctr">
                        <a:lnSpc>
                          <a:spcPct val="100000"/>
                        </a:lnSpc>
                        <a:spcBef>
                          <a:spcPts val="0"/>
                        </a:spcBef>
                      </a:pPr>
                      <a:endParaRPr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spcBef>
                          <a:spcPts val="0"/>
                        </a:spcBef>
                      </a:pPr>
                      <a:r>
                        <a:rPr lang="en-US" sz="1200" dirty="0">
                          <a:solidFill>
                            <a:srgbClr val="808080"/>
                          </a:solidFill>
                        </a:rPr>
                        <a:t>12 more per 1000</a:t>
                      </a:r>
                    </a:p>
                    <a:p>
                      <a:pPr algn="ctr">
                        <a:spcBef>
                          <a:spcPts val="0"/>
                        </a:spcBef>
                      </a:pPr>
                      <a:r>
                        <a:rPr lang="en-US" sz="1200" dirty="0">
                          <a:solidFill>
                            <a:srgbClr val="808080"/>
                          </a:solidFill>
                        </a:rPr>
                        <a:t>(from 1 more to 29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lang="en-US" sz="1200" b="1" dirty="0">
                          <a:solidFill>
                            <a:srgbClr val="808080"/>
                          </a:solidFill>
                          <a:latin typeface="Segoe UI"/>
                          <a:cs typeface="Segoe UI"/>
                        </a:rPr>
                        <a:t>MULTIPLE ORGAN FAILURE</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spc="-30" dirty="0">
                          <a:solidFill>
                            <a:srgbClr val="808080"/>
                          </a:solidFill>
                          <a:latin typeface="Segoe UI"/>
                          <a:cs typeface="Segoe UI"/>
                        </a:rPr>
                        <a:t>mean 30 </a:t>
                      </a:r>
                      <a:r>
                        <a:rPr sz="1200" spc="-20" dirty="0">
                          <a:solidFill>
                            <a:srgbClr val="808080"/>
                          </a:solidFill>
                          <a:latin typeface="Segoe UI"/>
                          <a:cs typeface="Segoe UI"/>
                        </a:rPr>
                        <a:t>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endParaRPr sz="1350" dirty="0">
                        <a:highlight>
                          <a:srgbClr val="FFFF00"/>
                        </a:highlight>
                        <a:latin typeface="Times New Roman"/>
                        <a:cs typeface="Times New Roman"/>
                      </a:endParaRPr>
                    </a:p>
                    <a:p>
                      <a:pPr algn="ctr">
                        <a:lnSpc>
                          <a:spcPct val="100000"/>
                        </a:lnSpc>
                        <a:spcBef>
                          <a:spcPts val="0"/>
                        </a:spcBef>
                      </a:pPr>
                      <a:r>
                        <a:rPr lang="en-US" sz="1200" dirty="0">
                          <a:solidFill>
                            <a:srgbClr val="808080"/>
                          </a:solidFill>
                          <a:latin typeface="Segoe UI"/>
                          <a:cs typeface="Segoe UI"/>
                        </a:rPr>
                        <a:t>700</a:t>
                      </a:r>
                    </a:p>
                    <a:p>
                      <a:pPr algn="ctr">
                        <a:lnSpc>
                          <a:spcPct val="100000"/>
                        </a:lnSpc>
                        <a:spcBef>
                          <a:spcPts val="0"/>
                        </a:spcBef>
                      </a:pPr>
                      <a:r>
                        <a:rPr lang="en-US" sz="1200" dirty="0">
                          <a:solidFill>
                            <a:srgbClr val="808080"/>
                          </a:solidFill>
                          <a:latin typeface="Segoe UI"/>
                          <a:cs typeface="Segoe UI"/>
                        </a:rPr>
                        <a:t>(3 RCTs)</a:t>
                      </a:r>
                      <a:endParaRPr sz="1200" dirty="0">
                        <a:highlight>
                          <a:srgbClr val="FFFF00"/>
                        </a:highlight>
                        <a:latin typeface="Segoe UI"/>
                        <a:cs typeface="Segoe UI"/>
                      </a:endParaRP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395605" algn="l" fontAlgn="ctr" hangingPunct="0">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l" fontAlgn="ctr" hangingPunct="0">
                        <a:lnSpc>
                          <a:spcPct val="100000"/>
                        </a:lnSpc>
                        <a:spcBef>
                          <a:spcPts val="0"/>
                        </a:spcBef>
                      </a:pPr>
                      <a:r>
                        <a:rPr sz="1200" dirty="0">
                          <a:solidFill>
                            <a:srgbClr val="808080"/>
                          </a:solidFill>
                          <a:latin typeface="Segoe UI"/>
                          <a:cs typeface="Segoe UI"/>
                        </a:rPr>
                        <a:t>VERY</a:t>
                      </a:r>
                      <a:r>
                        <a:rPr sz="1200" spc="-35" dirty="0">
                          <a:solidFill>
                            <a:srgbClr val="808080"/>
                          </a:solidFill>
                          <a:latin typeface="Segoe UI"/>
                          <a:cs typeface="Segoe UI"/>
                        </a:rPr>
                        <a:t> </a:t>
                      </a:r>
                      <a:r>
                        <a:rPr sz="1200" spc="-25" dirty="0">
                          <a:solidFill>
                            <a:srgbClr val="808080"/>
                          </a:solidFill>
                          <a:latin typeface="Segoe UI"/>
                          <a:cs typeface="Segoe UI"/>
                        </a:rPr>
                        <a:t>LOW</a:t>
                      </a:r>
                      <a:endParaRPr sz="1200" dirty="0">
                        <a:latin typeface="Segoe UI"/>
                        <a:cs typeface="Segoe U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0.46</a:t>
                      </a:r>
                    </a:p>
                    <a:p>
                      <a:pPr algn="ctr">
                        <a:lnSpc>
                          <a:spcPct val="100000"/>
                        </a:lnSpc>
                        <a:spcBef>
                          <a:spcPts val="0"/>
                        </a:spcBef>
                      </a:pPr>
                      <a:r>
                        <a:rPr lang="en-US" sz="1200" dirty="0">
                          <a:solidFill>
                            <a:srgbClr val="808080"/>
                          </a:solidFill>
                          <a:latin typeface="Segoe UI"/>
                          <a:cs typeface="Segoe UI"/>
                        </a:rPr>
                        <a:t>(0.03 to 6.59)</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spc="-10" dirty="0">
                          <a:solidFill>
                            <a:srgbClr val="808080"/>
                          </a:solidFill>
                          <a:latin typeface="Segoe UI"/>
                          <a:cs typeface="Segoe UI"/>
                        </a:rPr>
                        <a:t>49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spcBef>
                          <a:spcPts val="0"/>
                        </a:spcBef>
                      </a:pPr>
                      <a:r>
                        <a:rPr lang="en-US" sz="1200" dirty="0">
                          <a:solidFill>
                            <a:srgbClr val="808080"/>
                          </a:solidFill>
                        </a:rPr>
                        <a:t>26 fewer per 1000</a:t>
                      </a:r>
                    </a:p>
                    <a:p>
                      <a:pPr algn="ctr">
                        <a:spcBef>
                          <a:spcPts val="0"/>
                        </a:spcBef>
                      </a:pPr>
                      <a:r>
                        <a:rPr lang="en-US" sz="1200" dirty="0">
                          <a:solidFill>
                            <a:srgbClr val="808080"/>
                          </a:solidFill>
                        </a:rPr>
                        <a:t>(from 47 fewer to 204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372311"/>
                  </a:ext>
                </a:extLst>
              </a:tr>
            </a:tbl>
          </a:graphicData>
        </a:graphic>
      </p:graphicFrame>
    </p:spTree>
    <p:extLst>
      <p:ext uri="{BB962C8B-B14F-4D97-AF65-F5344CB8AC3E}">
        <p14:creationId xmlns:p14="http://schemas.microsoft.com/office/powerpoint/2010/main" val="3742080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8488" y="2362200"/>
            <a:ext cx="8952230" cy="1371600"/>
          </a:xfrm>
          <a:prstGeom prst="rect">
            <a:avLst/>
          </a:prstGeom>
          <a:solidFill>
            <a:srgbClr val="E43E31"/>
          </a:solidFill>
        </p:spPr>
        <p:txBody>
          <a:bodyPr vert="horz" wrap="square" lIns="0" tIns="27940" rIns="0" bIns="0" rtlCol="0" anchor="ctr">
            <a:noAutofit/>
          </a:bodyPr>
          <a:lstStyle/>
          <a:p>
            <a:pPr marL="182245" marR="201930">
              <a:lnSpc>
                <a:spcPct val="100499"/>
              </a:lnSpc>
              <a:spcBef>
                <a:spcPts val="220"/>
              </a:spcBef>
            </a:pPr>
            <a:r>
              <a:rPr sz="1400" dirty="0">
                <a:solidFill>
                  <a:srgbClr val="FFFFFF"/>
                </a:solidFill>
                <a:latin typeface="Calibri"/>
                <a:cs typeface="Calibri"/>
              </a:rPr>
              <a:t>T</a:t>
            </a:r>
            <a:r>
              <a:rPr lang="en-US" sz="1400" dirty="0">
                <a:solidFill>
                  <a:srgbClr val="FFFFFF"/>
                </a:solidFill>
                <a:latin typeface="Calibri"/>
                <a:cs typeface="Calibri"/>
              </a:rPr>
              <a:t>he guideline</a:t>
            </a:r>
            <a:r>
              <a:rPr lang="en-US" sz="1400" spc="-20" dirty="0">
                <a:solidFill>
                  <a:srgbClr val="FFFFFF"/>
                </a:solidFill>
                <a:latin typeface="Calibri"/>
                <a:cs typeface="Calibri"/>
              </a:rPr>
              <a:t> </a:t>
            </a:r>
            <a:r>
              <a:rPr lang="en-US" sz="1400" dirty="0">
                <a:solidFill>
                  <a:srgbClr val="FFFFFF"/>
                </a:solidFill>
                <a:latin typeface="Calibri"/>
                <a:cs typeface="Calibri"/>
              </a:rPr>
              <a:t>panel</a:t>
            </a:r>
            <a:r>
              <a:rPr lang="en-US" sz="1400" spc="-35" dirty="0">
                <a:solidFill>
                  <a:srgbClr val="FFFFFF"/>
                </a:solidFill>
                <a:latin typeface="Calibri"/>
                <a:cs typeface="Calibri"/>
              </a:rPr>
              <a:t> </a:t>
            </a:r>
            <a:r>
              <a:rPr lang="en-US" sz="1400" dirty="0">
                <a:solidFill>
                  <a:srgbClr val="FFFFFF"/>
                </a:solidFill>
                <a:latin typeface="Calibri"/>
                <a:cs typeface="Calibri"/>
              </a:rPr>
              <a:t>suggests</a:t>
            </a:r>
            <a:r>
              <a:rPr lang="en-US" sz="1400" spc="-35" dirty="0">
                <a:solidFill>
                  <a:srgbClr val="FFFFFF"/>
                </a:solidFill>
                <a:latin typeface="Calibri"/>
                <a:cs typeface="Calibri"/>
              </a:rPr>
              <a:t> </a:t>
            </a:r>
            <a:r>
              <a:rPr lang="en-US" sz="1400" dirty="0">
                <a:solidFill>
                  <a:srgbClr val="FFFFFF"/>
                </a:solidFill>
                <a:latin typeface="Calibri"/>
                <a:cs typeface="Calibri"/>
              </a:rPr>
              <a:t>using</a:t>
            </a:r>
            <a:r>
              <a:rPr lang="en-US" sz="1400" spc="-25" dirty="0">
                <a:solidFill>
                  <a:srgbClr val="FFFFFF"/>
                </a:solidFill>
                <a:latin typeface="Calibri"/>
                <a:cs typeface="Calibri"/>
              </a:rPr>
              <a:t> </a:t>
            </a:r>
            <a:r>
              <a:rPr lang="en-US" sz="1400" spc="-10" dirty="0">
                <a:solidFill>
                  <a:srgbClr val="FFFFFF"/>
                </a:solidFill>
                <a:latin typeface="Calibri"/>
                <a:cs typeface="Calibri"/>
              </a:rPr>
              <a:t>prophylactic-</a:t>
            </a:r>
            <a:r>
              <a:rPr lang="en-US" sz="1400" dirty="0">
                <a:solidFill>
                  <a:srgbClr val="FFFFFF"/>
                </a:solidFill>
                <a:latin typeface="Calibri"/>
                <a:cs typeface="Calibri"/>
              </a:rPr>
              <a:t>intensity</a:t>
            </a:r>
            <a:r>
              <a:rPr lang="en-US" sz="1400" spc="-15" dirty="0">
                <a:solidFill>
                  <a:srgbClr val="FFFFFF"/>
                </a:solidFill>
                <a:latin typeface="Calibri"/>
                <a:cs typeface="Calibri"/>
              </a:rPr>
              <a:t> </a:t>
            </a:r>
            <a:r>
              <a:rPr lang="en-US" sz="1400" dirty="0">
                <a:solidFill>
                  <a:srgbClr val="FFFFFF"/>
                </a:solidFill>
                <a:latin typeface="Calibri"/>
                <a:cs typeface="Calibri"/>
              </a:rPr>
              <a:t>over</a:t>
            </a:r>
            <a:r>
              <a:rPr lang="en-US" sz="1400" spc="-15" dirty="0">
                <a:solidFill>
                  <a:srgbClr val="FFFFFF"/>
                </a:solidFill>
                <a:latin typeface="Calibri"/>
                <a:cs typeface="Calibri"/>
              </a:rPr>
              <a:t> </a:t>
            </a:r>
            <a:r>
              <a:rPr lang="en-US" sz="1400" spc="-10" dirty="0">
                <a:solidFill>
                  <a:srgbClr val="FFFFFF"/>
                </a:solidFill>
                <a:latin typeface="Calibri"/>
                <a:cs typeface="Calibri"/>
              </a:rPr>
              <a:t>intermediate- </a:t>
            </a:r>
            <a:r>
              <a:rPr lang="en-US" sz="1400" dirty="0">
                <a:solidFill>
                  <a:srgbClr val="FFFFFF"/>
                </a:solidFill>
                <a:latin typeface="Calibri"/>
                <a:cs typeface="Calibri"/>
              </a:rPr>
              <a:t>intensity</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5" dirty="0">
                <a:solidFill>
                  <a:srgbClr val="FFFFFF"/>
                </a:solidFill>
                <a:latin typeface="Calibri"/>
                <a:cs typeface="Calibri"/>
              </a:rPr>
              <a:t> </a:t>
            </a:r>
            <a:r>
              <a:rPr lang="en-US" sz="1400" spc="-10" dirty="0">
                <a:solidFill>
                  <a:srgbClr val="FFFFFF"/>
                </a:solidFill>
                <a:latin typeface="Calibri"/>
                <a:cs typeface="Calibri"/>
              </a:rPr>
              <a:t>therapeutic-</a:t>
            </a:r>
            <a:r>
              <a:rPr lang="en-US" sz="1400" dirty="0">
                <a:solidFill>
                  <a:srgbClr val="FFFFFF"/>
                </a:solidFill>
                <a:latin typeface="Calibri"/>
                <a:cs typeface="Calibri"/>
              </a:rPr>
              <a:t>intensity</a:t>
            </a:r>
            <a:r>
              <a:rPr lang="en-US" sz="1400" spc="-10" dirty="0">
                <a:solidFill>
                  <a:srgbClr val="FFFFFF"/>
                </a:solidFill>
                <a:latin typeface="Calibri"/>
                <a:cs typeface="Calibri"/>
              </a:rPr>
              <a:t> </a:t>
            </a:r>
            <a:r>
              <a:rPr lang="en-US" sz="1400" dirty="0">
                <a:solidFill>
                  <a:srgbClr val="FFFFFF"/>
                </a:solidFill>
                <a:latin typeface="Calibri"/>
                <a:cs typeface="Calibri"/>
              </a:rPr>
              <a:t>anticoagulation</a:t>
            </a:r>
            <a:r>
              <a:rPr lang="en-US" sz="1400" spc="-30" dirty="0">
                <a:solidFill>
                  <a:srgbClr val="FFFFFF"/>
                </a:solidFill>
                <a:latin typeface="Calibri"/>
                <a:cs typeface="Calibri"/>
              </a:rPr>
              <a:t> </a:t>
            </a:r>
            <a:r>
              <a:rPr lang="en-US" sz="1400" dirty="0">
                <a:solidFill>
                  <a:srgbClr val="FFFFFF"/>
                </a:solidFill>
                <a:latin typeface="Calibri"/>
                <a:cs typeface="Calibri"/>
              </a:rPr>
              <a:t>in</a:t>
            </a:r>
            <a:r>
              <a:rPr lang="en-US" sz="1400" spc="-25" dirty="0">
                <a:solidFill>
                  <a:srgbClr val="FFFFFF"/>
                </a:solidFill>
                <a:latin typeface="Calibri"/>
                <a:cs typeface="Calibri"/>
              </a:rPr>
              <a:t> </a:t>
            </a:r>
            <a:r>
              <a:rPr lang="en-US" sz="1400" dirty="0">
                <a:solidFill>
                  <a:srgbClr val="FFFFFF"/>
                </a:solidFill>
                <a:latin typeface="Calibri"/>
                <a:cs typeface="Calibri"/>
              </a:rPr>
              <a:t>patients</a:t>
            </a:r>
            <a:r>
              <a:rPr lang="en-US" sz="1400" spc="-20" dirty="0">
                <a:solidFill>
                  <a:srgbClr val="FFFFFF"/>
                </a:solidFill>
                <a:latin typeface="Calibri"/>
                <a:cs typeface="Calibri"/>
              </a:rPr>
              <a:t> </a:t>
            </a:r>
            <a:r>
              <a:rPr lang="en-US" sz="1400" dirty="0">
                <a:solidFill>
                  <a:srgbClr val="FFFFFF"/>
                </a:solidFill>
                <a:latin typeface="Calibri"/>
                <a:cs typeface="Calibri"/>
              </a:rPr>
              <a:t>with</a:t>
            </a:r>
            <a:r>
              <a:rPr lang="en-US" sz="1400" spc="-20" dirty="0">
                <a:solidFill>
                  <a:srgbClr val="FFFFFF"/>
                </a:solidFill>
                <a:latin typeface="Calibri"/>
                <a:cs typeface="Calibri"/>
              </a:rPr>
              <a:t> </a:t>
            </a:r>
            <a:r>
              <a:rPr lang="en-US" sz="1400" spc="-10" dirty="0">
                <a:solidFill>
                  <a:srgbClr val="FFFFFF"/>
                </a:solidFill>
                <a:latin typeface="Calibri"/>
                <a:cs typeface="Calibri"/>
              </a:rPr>
              <a:t>COVID-</a:t>
            </a:r>
            <a:r>
              <a:rPr lang="en-US" sz="1400" dirty="0">
                <a:solidFill>
                  <a:srgbClr val="FFFFFF"/>
                </a:solidFill>
                <a:latin typeface="Calibri"/>
                <a:cs typeface="Calibri"/>
              </a:rPr>
              <a:t>19</a:t>
            </a:r>
            <a:r>
              <a:rPr lang="en-US" sz="1400" spc="-65" dirty="0">
                <a:solidFill>
                  <a:srgbClr val="FFFFFF"/>
                </a:solidFill>
                <a:latin typeface="Calibri"/>
                <a:cs typeface="Calibri"/>
              </a:rPr>
              <a:t> </a:t>
            </a:r>
            <a:r>
              <a:rPr lang="en-US" sz="1400" spc="-10" dirty="0">
                <a:solidFill>
                  <a:srgbClr val="FFFFFF"/>
                </a:solidFill>
                <a:latin typeface="Calibri"/>
                <a:cs typeface="Calibri"/>
              </a:rPr>
              <a:t>related </a:t>
            </a:r>
            <a:r>
              <a:rPr lang="en-US" sz="1400" dirty="0">
                <a:solidFill>
                  <a:srgbClr val="FFFFFF"/>
                </a:solidFill>
                <a:latin typeface="Calibri"/>
                <a:cs typeface="Calibri"/>
              </a:rPr>
              <a:t>acute</a:t>
            </a:r>
            <a:r>
              <a:rPr lang="en-US" sz="1400" spc="-40" dirty="0">
                <a:solidFill>
                  <a:srgbClr val="FFFFFF"/>
                </a:solidFill>
                <a:latin typeface="Calibri"/>
                <a:cs typeface="Calibri"/>
              </a:rPr>
              <a:t> </a:t>
            </a:r>
            <a:r>
              <a:rPr lang="en-US" sz="1400" dirty="0">
                <a:solidFill>
                  <a:srgbClr val="FFFFFF"/>
                </a:solidFill>
                <a:latin typeface="Calibri"/>
                <a:cs typeface="Calibri"/>
              </a:rPr>
              <a:t>illness</a:t>
            </a:r>
            <a:r>
              <a:rPr lang="en-US" sz="1400" spc="-5" dirty="0">
                <a:solidFill>
                  <a:srgbClr val="FFFFFF"/>
                </a:solidFill>
                <a:latin typeface="Calibri"/>
                <a:cs typeface="Calibri"/>
              </a:rPr>
              <a:t> </a:t>
            </a:r>
            <a:r>
              <a:rPr lang="en-US" sz="1400" dirty="0">
                <a:solidFill>
                  <a:srgbClr val="FFFFFF"/>
                </a:solidFill>
                <a:latin typeface="Calibri"/>
                <a:cs typeface="Calibri"/>
              </a:rPr>
              <a:t>who</a:t>
            </a:r>
            <a:r>
              <a:rPr lang="en-US" sz="1400" spc="-50" dirty="0">
                <a:solidFill>
                  <a:srgbClr val="FFFFFF"/>
                </a:solidFill>
                <a:latin typeface="Calibri"/>
                <a:cs typeface="Calibri"/>
              </a:rPr>
              <a:t> </a:t>
            </a:r>
            <a:r>
              <a:rPr lang="en-US" sz="1400" dirty="0">
                <a:solidFill>
                  <a:srgbClr val="FFFFFF"/>
                </a:solidFill>
                <a:latin typeface="Calibri"/>
                <a:cs typeface="Calibri"/>
              </a:rPr>
              <a:t>do</a:t>
            </a:r>
            <a:r>
              <a:rPr lang="en-US" sz="1400" spc="-35" dirty="0">
                <a:solidFill>
                  <a:srgbClr val="FFFFFF"/>
                </a:solidFill>
                <a:latin typeface="Calibri"/>
                <a:cs typeface="Calibri"/>
              </a:rPr>
              <a:t> </a:t>
            </a:r>
            <a:r>
              <a:rPr lang="en-US" sz="1400" dirty="0">
                <a:solidFill>
                  <a:srgbClr val="FFFFFF"/>
                </a:solidFill>
                <a:latin typeface="Calibri"/>
                <a:cs typeface="Calibri"/>
              </a:rPr>
              <a:t>not</a:t>
            </a:r>
            <a:r>
              <a:rPr lang="en-US" sz="1400" spc="-35" dirty="0">
                <a:solidFill>
                  <a:srgbClr val="FFFFFF"/>
                </a:solidFill>
                <a:latin typeface="Calibri"/>
                <a:cs typeface="Calibri"/>
              </a:rPr>
              <a:t> </a:t>
            </a:r>
            <a:r>
              <a:rPr lang="en-US" sz="1400" dirty="0">
                <a:solidFill>
                  <a:srgbClr val="FFFFFF"/>
                </a:solidFill>
                <a:latin typeface="Calibri"/>
                <a:cs typeface="Calibri"/>
              </a:rPr>
              <a:t>have</a:t>
            </a:r>
            <a:r>
              <a:rPr lang="en-US" sz="1400" spc="-25" dirty="0">
                <a:solidFill>
                  <a:srgbClr val="FFFFFF"/>
                </a:solidFill>
                <a:latin typeface="Calibri"/>
                <a:cs typeface="Calibri"/>
              </a:rPr>
              <a:t> </a:t>
            </a:r>
            <a:r>
              <a:rPr lang="en-US" sz="1400" dirty="0">
                <a:solidFill>
                  <a:srgbClr val="FFFFFF"/>
                </a:solidFill>
                <a:latin typeface="Calibri"/>
                <a:cs typeface="Calibri"/>
              </a:rPr>
              <a:t>suspected</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0" dirty="0">
                <a:solidFill>
                  <a:srgbClr val="FFFFFF"/>
                </a:solidFill>
                <a:latin typeface="Calibri"/>
                <a:cs typeface="Calibri"/>
              </a:rPr>
              <a:t> </a:t>
            </a:r>
            <a:r>
              <a:rPr lang="en-US" sz="1400" dirty="0">
                <a:solidFill>
                  <a:srgbClr val="FFFFFF"/>
                </a:solidFill>
                <a:latin typeface="Calibri"/>
                <a:cs typeface="Calibri"/>
              </a:rPr>
              <a:t>confirmed</a:t>
            </a:r>
            <a:r>
              <a:rPr lang="en-US" sz="1400" spc="-35" dirty="0">
                <a:solidFill>
                  <a:srgbClr val="FFFFFF"/>
                </a:solidFill>
                <a:latin typeface="Calibri"/>
                <a:cs typeface="Calibri"/>
              </a:rPr>
              <a:t> </a:t>
            </a:r>
            <a:r>
              <a:rPr lang="en-US" sz="1400" dirty="0">
                <a:solidFill>
                  <a:srgbClr val="FFFFFF"/>
                </a:solidFill>
                <a:latin typeface="Calibri"/>
                <a:cs typeface="Calibri"/>
              </a:rPr>
              <a:t>VTE.</a:t>
            </a:r>
            <a:br>
              <a:rPr lang="en-US" sz="1400" dirty="0">
                <a:solidFill>
                  <a:srgbClr val="FFFFFF"/>
                </a:solidFill>
                <a:latin typeface="Calibri"/>
                <a:cs typeface="Calibri"/>
              </a:rPr>
            </a:br>
            <a:r>
              <a:rPr lang="en-US" sz="1400" spc="-35" dirty="0">
                <a:solidFill>
                  <a:srgbClr val="FFFFFF"/>
                </a:solidFill>
                <a:latin typeface="Calibri"/>
                <a:cs typeface="Calibri"/>
              </a:rPr>
              <a:t> T</a:t>
            </a:r>
            <a:r>
              <a:rPr sz="1400" dirty="0">
                <a:solidFill>
                  <a:srgbClr val="FFFFFF"/>
                </a:solidFill>
                <a:latin typeface="Calibri"/>
                <a:cs typeface="Calibri"/>
              </a:rPr>
              <a:t>he</a:t>
            </a:r>
            <a:r>
              <a:rPr sz="1400" spc="-30" dirty="0">
                <a:solidFill>
                  <a:srgbClr val="FFFFFF"/>
                </a:solidFill>
                <a:latin typeface="Calibri"/>
                <a:cs typeface="Calibri"/>
              </a:rPr>
              <a:t> </a:t>
            </a:r>
            <a:r>
              <a:rPr sz="1400" dirty="0">
                <a:solidFill>
                  <a:srgbClr val="FFFFFF"/>
                </a:solidFill>
                <a:latin typeface="Calibri"/>
                <a:cs typeface="Calibri"/>
              </a:rPr>
              <a:t>ASH</a:t>
            </a:r>
            <a:r>
              <a:rPr sz="1400" spc="-30" dirty="0">
                <a:solidFill>
                  <a:srgbClr val="FFFFFF"/>
                </a:solidFill>
                <a:latin typeface="Calibri"/>
                <a:cs typeface="Calibri"/>
              </a:rPr>
              <a:t> </a:t>
            </a:r>
            <a:r>
              <a:rPr lang="en-US" sz="1400" dirty="0">
                <a:solidFill>
                  <a:srgbClr val="FFFFFF"/>
                </a:solidFill>
                <a:latin typeface="Calibri"/>
                <a:cs typeface="Calibri"/>
              </a:rPr>
              <a:t>guideline</a:t>
            </a:r>
            <a:r>
              <a:rPr lang="en-US" sz="1400" spc="-20" dirty="0">
                <a:solidFill>
                  <a:srgbClr val="FFFFFF"/>
                </a:solidFill>
                <a:latin typeface="Calibri"/>
                <a:cs typeface="Calibri"/>
              </a:rPr>
              <a:t> </a:t>
            </a:r>
            <a:r>
              <a:rPr lang="en-US" sz="1400" dirty="0">
                <a:solidFill>
                  <a:srgbClr val="FFFFFF"/>
                </a:solidFill>
                <a:latin typeface="Calibri"/>
                <a:cs typeface="Calibri"/>
              </a:rPr>
              <a:t>panel</a:t>
            </a:r>
            <a:r>
              <a:rPr lang="en-US" sz="1400" spc="-35" dirty="0">
                <a:solidFill>
                  <a:srgbClr val="FFFFFF"/>
                </a:solidFill>
                <a:latin typeface="Calibri"/>
                <a:cs typeface="Calibri"/>
              </a:rPr>
              <a:t> </a:t>
            </a:r>
            <a:r>
              <a:rPr lang="en-US" sz="1400" dirty="0">
                <a:solidFill>
                  <a:srgbClr val="FFFFFF"/>
                </a:solidFill>
                <a:latin typeface="Calibri"/>
                <a:cs typeface="Calibri"/>
              </a:rPr>
              <a:t>suggests</a:t>
            </a:r>
            <a:r>
              <a:rPr lang="en-US" sz="1400" spc="-35" dirty="0">
                <a:solidFill>
                  <a:srgbClr val="FFFFFF"/>
                </a:solidFill>
                <a:latin typeface="Calibri"/>
                <a:cs typeface="Calibri"/>
              </a:rPr>
              <a:t> </a:t>
            </a:r>
            <a:r>
              <a:rPr lang="en-US" sz="1400" dirty="0">
                <a:solidFill>
                  <a:srgbClr val="FFFFFF"/>
                </a:solidFill>
                <a:latin typeface="Calibri"/>
                <a:cs typeface="Calibri"/>
              </a:rPr>
              <a:t>using</a:t>
            </a:r>
            <a:r>
              <a:rPr lang="en-US" sz="1400" spc="-25" dirty="0">
                <a:solidFill>
                  <a:srgbClr val="FFFFFF"/>
                </a:solidFill>
                <a:latin typeface="Calibri"/>
                <a:cs typeface="Calibri"/>
              </a:rPr>
              <a:t> </a:t>
            </a:r>
            <a:r>
              <a:rPr lang="en-US" sz="1400" spc="-10" dirty="0">
                <a:solidFill>
                  <a:srgbClr val="FFFFFF"/>
                </a:solidFill>
                <a:latin typeface="Calibri"/>
                <a:cs typeface="Calibri"/>
              </a:rPr>
              <a:t>prophylactic-</a:t>
            </a:r>
            <a:r>
              <a:rPr lang="en-US" sz="1400" dirty="0">
                <a:solidFill>
                  <a:srgbClr val="FFFFFF"/>
                </a:solidFill>
                <a:latin typeface="Calibri"/>
                <a:cs typeface="Calibri"/>
              </a:rPr>
              <a:t>intensity</a:t>
            </a:r>
            <a:r>
              <a:rPr lang="en-US" sz="1400" spc="-15" dirty="0">
                <a:solidFill>
                  <a:srgbClr val="FFFFFF"/>
                </a:solidFill>
                <a:latin typeface="Calibri"/>
                <a:cs typeface="Calibri"/>
              </a:rPr>
              <a:t> </a:t>
            </a:r>
            <a:r>
              <a:rPr lang="en-US" sz="1400" dirty="0">
                <a:solidFill>
                  <a:srgbClr val="FFFFFF"/>
                </a:solidFill>
                <a:latin typeface="Calibri"/>
                <a:cs typeface="Calibri"/>
              </a:rPr>
              <a:t>over</a:t>
            </a:r>
            <a:r>
              <a:rPr lang="en-US" sz="1400" spc="-15" dirty="0">
                <a:solidFill>
                  <a:srgbClr val="FFFFFF"/>
                </a:solidFill>
                <a:latin typeface="Calibri"/>
                <a:cs typeface="Calibri"/>
              </a:rPr>
              <a:t> </a:t>
            </a:r>
            <a:r>
              <a:rPr lang="en-US" sz="1400" spc="-10" dirty="0">
                <a:solidFill>
                  <a:srgbClr val="FFFFFF"/>
                </a:solidFill>
                <a:latin typeface="Calibri"/>
                <a:cs typeface="Calibri"/>
              </a:rPr>
              <a:t>intermediate- </a:t>
            </a:r>
            <a:r>
              <a:rPr lang="en-US" sz="1400" dirty="0">
                <a:solidFill>
                  <a:srgbClr val="FFFFFF"/>
                </a:solidFill>
                <a:latin typeface="Calibri"/>
                <a:cs typeface="Calibri"/>
              </a:rPr>
              <a:t>intensity</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5" dirty="0">
                <a:solidFill>
                  <a:srgbClr val="FFFFFF"/>
                </a:solidFill>
                <a:latin typeface="Calibri"/>
                <a:cs typeface="Calibri"/>
              </a:rPr>
              <a:t> </a:t>
            </a:r>
            <a:r>
              <a:rPr lang="en-US" sz="1400" spc="-10" dirty="0">
                <a:solidFill>
                  <a:srgbClr val="FFFFFF"/>
                </a:solidFill>
                <a:latin typeface="Calibri"/>
                <a:cs typeface="Calibri"/>
              </a:rPr>
              <a:t>therapeutic-</a:t>
            </a:r>
            <a:r>
              <a:rPr lang="en-US" sz="1400" dirty="0">
                <a:solidFill>
                  <a:srgbClr val="FFFFFF"/>
                </a:solidFill>
                <a:latin typeface="Calibri"/>
                <a:cs typeface="Calibri"/>
              </a:rPr>
              <a:t>intensity</a:t>
            </a:r>
            <a:r>
              <a:rPr lang="en-US" sz="1400" spc="-10" dirty="0">
                <a:solidFill>
                  <a:srgbClr val="FFFFFF"/>
                </a:solidFill>
                <a:latin typeface="Calibri"/>
                <a:cs typeface="Calibri"/>
              </a:rPr>
              <a:t> </a:t>
            </a:r>
            <a:r>
              <a:rPr lang="en-US" sz="1400" dirty="0">
                <a:solidFill>
                  <a:srgbClr val="FFFFFF"/>
                </a:solidFill>
                <a:latin typeface="Calibri"/>
                <a:cs typeface="Calibri"/>
              </a:rPr>
              <a:t>anticoagulation</a:t>
            </a:r>
            <a:r>
              <a:rPr lang="en-US" sz="1400" spc="-30" dirty="0">
                <a:solidFill>
                  <a:srgbClr val="FFFFFF"/>
                </a:solidFill>
                <a:latin typeface="Calibri"/>
                <a:cs typeface="Calibri"/>
              </a:rPr>
              <a:t> </a:t>
            </a:r>
            <a:r>
              <a:rPr lang="en-US" sz="1400" dirty="0">
                <a:solidFill>
                  <a:srgbClr val="FFFFFF"/>
                </a:solidFill>
                <a:latin typeface="Calibri"/>
                <a:cs typeface="Calibri"/>
              </a:rPr>
              <a:t>in</a:t>
            </a:r>
            <a:r>
              <a:rPr lang="en-US" sz="1400" spc="-25" dirty="0">
                <a:solidFill>
                  <a:srgbClr val="FFFFFF"/>
                </a:solidFill>
                <a:latin typeface="Calibri"/>
                <a:cs typeface="Calibri"/>
              </a:rPr>
              <a:t> </a:t>
            </a:r>
            <a:r>
              <a:rPr lang="en-US" sz="1400" dirty="0">
                <a:solidFill>
                  <a:srgbClr val="FFFFFF"/>
                </a:solidFill>
                <a:latin typeface="Calibri"/>
                <a:cs typeface="Calibri"/>
              </a:rPr>
              <a:t>patients</a:t>
            </a:r>
            <a:r>
              <a:rPr lang="en-US" sz="1400" spc="-20" dirty="0">
                <a:solidFill>
                  <a:srgbClr val="FFFFFF"/>
                </a:solidFill>
                <a:latin typeface="Calibri"/>
                <a:cs typeface="Calibri"/>
              </a:rPr>
              <a:t> </a:t>
            </a:r>
            <a:r>
              <a:rPr lang="en-US" sz="1400" dirty="0">
                <a:solidFill>
                  <a:srgbClr val="FFFFFF"/>
                </a:solidFill>
                <a:latin typeface="Calibri"/>
                <a:cs typeface="Calibri"/>
              </a:rPr>
              <a:t>with</a:t>
            </a:r>
            <a:r>
              <a:rPr lang="en-US" sz="1400" spc="-20" dirty="0">
                <a:solidFill>
                  <a:srgbClr val="FFFFFF"/>
                </a:solidFill>
                <a:latin typeface="Calibri"/>
                <a:cs typeface="Calibri"/>
              </a:rPr>
              <a:t> </a:t>
            </a:r>
            <a:r>
              <a:rPr lang="en-US" sz="1400" spc="-10" dirty="0">
                <a:solidFill>
                  <a:srgbClr val="FFFFFF"/>
                </a:solidFill>
                <a:latin typeface="Calibri"/>
                <a:cs typeface="Calibri"/>
              </a:rPr>
              <a:t>COVID-</a:t>
            </a:r>
            <a:r>
              <a:rPr lang="en-US" sz="1400" dirty="0">
                <a:solidFill>
                  <a:srgbClr val="FFFFFF"/>
                </a:solidFill>
                <a:latin typeface="Calibri"/>
                <a:cs typeface="Calibri"/>
              </a:rPr>
              <a:t>19</a:t>
            </a:r>
            <a:r>
              <a:rPr lang="en-US" sz="1400" spc="-65" dirty="0">
                <a:solidFill>
                  <a:srgbClr val="FFFFFF"/>
                </a:solidFill>
                <a:latin typeface="Calibri"/>
                <a:cs typeface="Calibri"/>
              </a:rPr>
              <a:t> </a:t>
            </a:r>
            <a:r>
              <a:rPr lang="en-US" sz="1400" spc="-10" dirty="0">
                <a:solidFill>
                  <a:srgbClr val="FFFFFF"/>
                </a:solidFill>
                <a:latin typeface="Calibri"/>
                <a:cs typeface="Calibri"/>
              </a:rPr>
              <a:t>related </a:t>
            </a:r>
            <a:r>
              <a:rPr lang="en-US" sz="1400" dirty="0">
                <a:solidFill>
                  <a:srgbClr val="FFFFFF"/>
                </a:solidFill>
                <a:latin typeface="Calibri"/>
                <a:cs typeface="Calibri"/>
              </a:rPr>
              <a:t>acute</a:t>
            </a:r>
            <a:r>
              <a:rPr lang="en-US" sz="1400" spc="-40" dirty="0">
                <a:solidFill>
                  <a:srgbClr val="FFFFFF"/>
                </a:solidFill>
                <a:latin typeface="Calibri"/>
                <a:cs typeface="Calibri"/>
              </a:rPr>
              <a:t> </a:t>
            </a:r>
            <a:r>
              <a:rPr lang="en-US" sz="1400" dirty="0">
                <a:solidFill>
                  <a:srgbClr val="FFFFFF"/>
                </a:solidFill>
                <a:latin typeface="Calibri"/>
                <a:cs typeface="Calibri"/>
              </a:rPr>
              <a:t>illness</a:t>
            </a:r>
            <a:r>
              <a:rPr lang="en-US" sz="1400" spc="-5" dirty="0">
                <a:solidFill>
                  <a:srgbClr val="FFFFFF"/>
                </a:solidFill>
                <a:latin typeface="Calibri"/>
                <a:cs typeface="Calibri"/>
              </a:rPr>
              <a:t> </a:t>
            </a:r>
            <a:r>
              <a:rPr lang="en-US" sz="1400" dirty="0">
                <a:solidFill>
                  <a:srgbClr val="FFFFFF"/>
                </a:solidFill>
                <a:latin typeface="Calibri"/>
                <a:cs typeface="Calibri"/>
              </a:rPr>
              <a:t>who</a:t>
            </a:r>
            <a:r>
              <a:rPr lang="en-US" sz="1400" spc="-50" dirty="0">
                <a:solidFill>
                  <a:srgbClr val="FFFFFF"/>
                </a:solidFill>
                <a:latin typeface="Calibri"/>
                <a:cs typeface="Calibri"/>
              </a:rPr>
              <a:t> </a:t>
            </a:r>
            <a:r>
              <a:rPr lang="en-US" sz="1400" dirty="0">
                <a:solidFill>
                  <a:srgbClr val="FFFFFF"/>
                </a:solidFill>
                <a:latin typeface="Calibri"/>
                <a:cs typeface="Calibri"/>
              </a:rPr>
              <a:t>do</a:t>
            </a:r>
            <a:r>
              <a:rPr lang="en-US" sz="1400" spc="-35" dirty="0">
                <a:solidFill>
                  <a:srgbClr val="FFFFFF"/>
                </a:solidFill>
                <a:latin typeface="Calibri"/>
                <a:cs typeface="Calibri"/>
              </a:rPr>
              <a:t> </a:t>
            </a:r>
            <a:r>
              <a:rPr lang="en-US" sz="1400" dirty="0">
                <a:solidFill>
                  <a:srgbClr val="FFFFFF"/>
                </a:solidFill>
                <a:latin typeface="Calibri"/>
                <a:cs typeface="Calibri"/>
              </a:rPr>
              <a:t>not</a:t>
            </a:r>
            <a:r>
              <a:rPr lang="en-US" sz="1400" spc="-35" dirty="0">
                <a:solidFill>
                  <a:srgbClr val="FFFFFF"/>
                </a:solidFill>
                <a:latin typeface="Calibri"/>
                <a:cs typeface="Calibri"/>
              </a:rPr>
              <a:t> </a:t>
            </a:r>
            <a:r>
              <a:rPr lang="en-US" sz="1400" dirty="0">
                <a:solidFill>
                  <a:srgbClr val="FFFFFF"/>
                </a:solidFill>
                <a:latin typeface="Calibri"/>
                <a:cs typeface="Calibri"/>
              </a:rPr>
              <a:t>have</a:t>
            </a:r>
            <a:r>
              <a:rPr lang="en-US" sz="1400" spc="-25" dirty="0">
                <a:solidFill>
                  <a:srgbClr val="FFFFFF"/>
                </a:solidFill>
                <a:latin typeface="Calibri"/>
                <a:cs typeface="Calibri"/>
              </a:rPr>
              <a:t> </a:t>
            </a:r>
            <a:r>
              <a:rPr lang="en-US" sz="1400" dirty="0">
                <a:solidFill>
                  <a:srgbClr val="FFFFFF"/>
                </a:solidFill>
                <a:latin typeface="Calibri"/>
                <a:cs typeface="Calibri"/>
              </a:rPr>
              <a:t>suspected</a:t>
            </a:r>
            <a:r>
              <a:rPr lang="en-US" sz="1400" spc="-20" dirty="0">
                <a:solidFill>
                  <a:srgbClr val="FFFFFF"/>
                </a:solidFill>
                <a:latin typeface="Calibri"/>
                <a:cs typeface="Calibri"/>
              </a:rPr>
              <a:t> </a:t>
            </a:r>
            <a:r>
              <a:rPr lang="en-US" sz="1400" dirty="0">
                <a:solidFill>
                  <a:srgbClr val="FFFFFF"/>
                </a:solidFill>
                <a:latin typeface="Calibri"/>
                <a:cs typeface="Calibri"/>
              </a:rPr>
              <a:t>or</a:t>
            </a:r>
            <a:r>
              <a:rPr lang="en-US" sz="1400" spc="-40" dirty="0">
                <a:solidFill>
                  <a:srgbClr val="FFFFFF"/>
                </a:solidFill>
                <a:latin typeface="Calibri"/>
                <a:cs typeface="Calibri"/>
              </a:rPr>
              <a:t> </a:t>
            </a:r>
            <a:r>
              <a:rPr lang="en-US" sz="1400" dirty="0">
                <a:solidFill>
                  <a:srgbClr val="FFFFFF"/>
                </a:solidFill>
                <a:latin typeface="Calibri"/>
                <a:cs typeface="Calibri"/>
              </a:rPr>
              <a:t>confirmed</a:t>
            </a:r>
            <a:r>
              <a:rPr lang="en-US" sz="1400" spc="-35" dirty="0">
                <a:solidFill>
                  <a:srgbClr val="FFFFFF"/>
                </a:solidFill>
                <a:latin typeface="Calibri"/>
                <a:cs typeface="Calibri"/>
              </a:rPr>
              <a:t> </a:t>
            </a:r>
            <a:r>
              <a:rPr lang="en-US" sz="1400" dirty="0">
                <a:solidFill>
                  <a:srgbClr val="FFFFFF"/>
                </a:solidFill>
                <a:latin typeface="Calibri"/>
                <a:cs typeface="Calibri"/>
              </a:rPr>
              <a:t>VTE.</a:t>
            </a:r>
            <a:r>
              <a:rPr lang="en-US" sz="1400" spc="-35" dirty="0">
                <a:solidFill>
                  <a:srgbClr val="FFFFFF"/>
                </a:solidFill>
                <a:latin typeface="Calibri"/>
                <a:cs typeface="Calibri"/>
              </a:rPr>
              <a:t> </a:t>
            </a:r>
            <a:r>
              <a:rPr sz="1400" i="1" dirty="0">
                <a:solidFill>
                  <a:srgbClr val="FFFFFF"/>
                </a:solidFill>
                <a:latin typeface="Calibri"/>
                <a:cs typeface="Calibri"/>
              </a:rPr>
              <a:t>(Conditional</a:t>
            </a:r>
            <a:r>
              <a:rPr sz="1400" i="1" spc="5" dirty="0">
                <a:solidFill>
                  <a:srgbClr val="FFFFFF"/>
                </a:solidFill>
                <a:latin typeface="Calibri"/>
                <a:cs typeface="Calibri"/>
              </a:rPr>
              <a:t> </a:t>
            </a:r>
            <a:r>
              <a:rPr sz="1400" i="1" spc="-10" dirty="0">
                <a:solidFill>
                  <a:srgbClr val="FFFFFF"/>
                </a:solidFill>
                <a:latin typeface="Calibri"/>
                <a:cs typeface="Calibri"/>
              </a:rPr>
              <a:t>recommendation </a:t>
            </a:r>
            <a:r>
              <a:rPr sz="1400" i="1" dirty="0">
                <a:solidFill>
                  <a:srgbClr val="FFFFFF"/>
                </a:solidFill>
                <a:latin typeface="Calibri"/>
                <a:cs typeface="Calibri"/>
              </a:rPr>
              <a:t>based</a:t>
            </a:r>
            <a:r>
              <a:rPr sz="1400" i="1" spc="-40" dirty="0">
                <a:solidFill>
                  <a:srgbClr val="FFFFFF"/>
                </a:solidFill>
                <a:latin typeface="Calibri"/>
                <a:cs typeface="Calibri"/>
              </a:rPr>
              <a:t> </a:t>
            </a:r>
            <a:r>
              <a:rPr sz="1400" i="1" dirty="0">
                <a:solidFill>
                  <a:srgbClr val="FFFFFF"/>
                </a:solidFill>
                <a:latin typeface="Calibri"/>
                <a:cs typeface="Calibri"/>
              </a:rPr>
              <a:t>on</a:t>
            </a:r>
            <a:r>
              <a:rPr sz="1400" i="1" spc="-30" dirty="0">
                <a:solidFill>
                  <a:srgbClr val="FFFFFF"/>
                </a:solidFill>
                <a:latin typeface="Calibri"/>
                <a:cs typeface="Calibri"/>
              </a:rPr>
              <a:t> </a:t>
            </a:r>
            <a:r>
              <a:rPr sz="1400" i="1" dirty="0">
                <a:solidFill>
                  <a:srgbClr val="FFFFFF"/>
                </a:solidFill>
                <a:latin typeface="Calibri"/>
                <a:cs typeface="Calibri"/>
              </a:rPr>
              <a:t>very</a:t>
            </a:r>
            <a:r>
              <a:rPr sz="1400" i="1" spc="-40" dirty="0">
                <a:solidFill>
                  <a:srgbClr val="FFFFFF"/>
                </a:solidFill>
                <a:latin typeface="Calibri"/>
                <a:cs typeface="Calibri"/>
              </a:rPr>
              <a:t> </a:t>
            </a:r>
            <a:r>
              <a:rPr sz="1400" i="1" dirty="0">
                <a:solidFill>
                  <a:srgbClr val="FFFFFF"/>
                </a:solidFill>
                <a:latin typeface="Calibri"/>
                <a:cs typeface="Calibri"/>
              </a:rPr>
              <a:t>low</a:t>
            </a:r>
            <a:r>
              <a:rPr sz="1400" i="1" spc="-30" dirty="0">
                <a:solidFill>
                  <a:srgbClr val="FFFFFF"/>
                </a:solidFill>
                <a:latin typeface="Calibri"/>
                <a:cs typeface="Calibri"/>
              </a:rPr>
              <a:t> </a:t>
            </a:r>
            <a:r>
              <a:rPr sz="1400" i="1" dirty="0">
                <a:solidFill>
                  <a:srgbClr val="FFFFFF"/>
                </a:solidFill>
                <a:latin typeface="Calibri"/>
                <a:cs typeface="Calibri"/>
              </a:rPr>
              <a:t>certainty</a:t>
            </a:r>
            <a:r>
              <a:rPr sz="1400" i="1" spc="-5" dirty="0">
                <a:solidFill>
                  <a:srgbClr val="FFFFFF"/>
                </a:solidFill>
                <a:latin typeface="Calibri"/>
                <a:cs typeface="Calibri"/>
              </a:rPr>
              <a:t> </a:t>
            </a:r>
            <a:r>
              <a:rPr sz="1400" i="1" dirty="0">
                <a:solidFill>
                  <a:srgbClr val="FFFFFF"/>
                </a:solidFill>
                <a:latin typeface="Calibri"/>
                <a:cs typeface="Calibri"/>
              </a:rPr>
              <a:t>in</a:t>
            </a:r>
            <a:r>
              <a:rPr sz="1400" i="1" spc="-30" dirty="0">
                <a:solidFill>
                  <a:srgbClr val="FFFFFF"/>
                </a:solidFill>
                <a:latin typeface="Calibri"/>
                <a:cs typeface="Calibri"/>
              </a:rPr>
              <a:t> </a:t>
            </a:r>
            <a:r>
              <a:rPr sz="1400" i="1" dirty="0">
                <a:solidFill>
                  <a:srgbClr val="FFFFFF"/>
                </a:solidFill>
                <a:latin typeface="Calibri"/>
                <a:cs typeface="Calibri"/>
              </a:rPr>
              <a:t>the</a:t>
            </a:r>
            <a:r>
              <a:rPr sz="1400" i="1" spc="-20" dirty="0">
                <a:solidFill>
                  <a:srgbClr val="FFFFFF"/>
                </a:solidFill>
                <a:latin typeface="Calibri"/>
                <a:cs typeface="Calibri"/>
              </a:rPr>
              <a:t> </a:t>
            </a:r>
            <a:r>
              <a:rPr sz="1400" i="1" dirty="0">
                <a:solidFill>
                  <a:srgbClr val="FFFFFF"/>
                </a:solidFill>
                <a:latin typeface="Calibri"/>
                <a:cs typeface="Calibri"/>
              </a:rPr>
              <a:t>evidence</a:t>
            </a:r>
            <a:r>
              <a:rPr sz="1400" i="1" spc="-35" dirty="0">
                <a:solidFill>
                  <a:srgbClr val="FFFFFF"/>
                </a:solidFill>
                <a:latin typeface="Calibri"/>
                <a:cs typeface="Calibri"/>
              </a:rPr>
              <a:t> </a:t>
            </a:r>
            <a:r>
              <a:rPr sz="1400" i="1" dirty="0">
                <a:solidFill>
                  <a:srgbClr val="FFFFFF"/>
                </a:solidFill>
                <a:latin typeface="Calibri"/>
                <a:cs typeface="Calibri"/>
              </a:rPr>
              <a:t>about </a:t>
            </a:r>
            <a:r>
              <a:rPr sz="1400" i="1" spc="-10" dirty="0">
                <a:solidFill>
                  <a:srgbClr val="FFFFFF"/>
                </a:solidFill>
                <a:latin typeface="Calibri"/>
                <a:cs typeface="Calibri"/>
              </a:rPr>
              <a:t>effects)</a:t>
            </a:r>
            <a:endParaRPr sz="1400" dirty="0">
              <a:latin typeface="Calibri"/>
              <a:cs typeface="Calibri"/>
            </a:endParaRPr>
          </a:p>
        </p:txBody>
      </p:sp>
      <p:sp>
        <p:nvSpPr>
          <p:cNvPr id="3" name="object 3"/>
          <p:cNvSpPr txBox="1"/>
          <p:nvPr/>
        </p:nvSpPr>
        <p:spPr>
          <a:xfrm>
            <a:off x="1618488" y="3877055"/>
            <a:ext cx="4417060" cy="1609344"/>
          </a:xfrm>
          <a:prstGeom prst="rect">
            <a:avLst/>
          </a:prstGeom>
          <a:solidFill>
            <a:srgbClr val="C8C3D5"/>
          </a:solidFill>
        </p:spPr>
        <p:txBody>
          <a:bodyPr vert="horz" wrap="square" lIns="0" tIns="0" rIns="0" bIns="0" rtlCol="0" anchor="ctr">
            <a:noAutofit/>
          </a:bodyPr>
          <a:lstStyle/>
          <a:p>
            <a:pPr marL="182245" marR="95250">
              <a:lnSpc>
                <a:spcPct val="100000"/>
              </a:lnSpc>
            </a:pPr>
            <a:r>
              <a:rPr sz="1400" dirty="0">
                <a:solidFill>
                  <a:srgbClr val="808080"/>
                </a:solidFill>
                <a:latin typeface="Calibri"/>
                <a:cs typeface="Calibri"/>
              </a:rPr>
              <a:t>The</a:t>
            </a:r>
            <a:r>
              <a:rPr sz="1400" spc="-25" dirty="0">
                <a:solidFill>
                  <a:srgbClr val="808080"/>
                </a:solidFill>
                <a:latin typeface="Calibri"/>
                <a:cs typeface="Calibri"/>
              </a:rPr>
              <a:t> </a:t>
            </a:r>
            <a:r>
              <a:rPr sz="1400" dirty="0">
                <a:solidFill>
                  <a:srgbClr val="808080"/>
                </a:solidFill>
                <a:latin typeface="Calibri"/>
                <a:cs typeface="Calibri"/>
              </a:rPr>
              <a:t>panel</a:t>
            </a:r>
            <a:r>
              <a:rPr sz="1400" spc="-5" dirty="0">
                <a:solidFill>
                  <a:srgbClr val="808080"/>
                </a:solidFill>
                <a:latin typeface="Calibri"/>
                <a:cs typeface="Calibri"/>
              </a:rPr>
              <a:t> </a:t>
            </a:r>
            <a:r>
              <a:rPr sz="1400" dirty="0">
                <a:solidFill>
                  <a:srgbClr val="808080"/>
                </a:solidFill>
                <a:latin typeface="Calibri"/>
                <a:cs typeface="Calibri"/>
              </a:rPr>
              <a:t>agreed</a:t>
            </a:r>
            <a:r>
              <a:rPr sz="1400" spc="-25" dirty="0">
                <a:solidFill>
                  <a:srgbClr val="808080"/>
                </a:solidFill>
                <a:latin typeface="Calibri"/>
                <a:cs typeface="Calibri"/>
              </a:rPr>
              <a:t> </a:t>
            </a:r>
            <a:r>
              <a:rPr sz="1400" dirty="0">
                <a:solidFill>
                  <a:srgbClr val="808080"/>
                </a:solidFill>
                <a:latin typeface="Calibri"/>
                <a:cs typeface="Calibri"/>
              </a:rPr>
              <a:t>that</a:t>
            </a:r>
            <a:r>
              <a:rPr sz="1400" spc="-10" dirty="0">
                <a:solidFill>
                  <a:srgbClr val="808080"/>
                </a:solidFill>
                <a:latin typeface="Calibri"/>
                <a:cs typeface="Calibri"/>
              </a:rPr>
              <a:t> </a:t>
            </a:r>
            <a:r>
              <a:rPr sz="1400" dirty="0">
                <a:solidFill>
                  <a:srgbClr val="808080"/>
                </a:solidFill>
                <a:latin typeface="Calibri"/>
                <a:cs typeface="Calibri"/>
              </a:rPr>
              <a:t>there</a:t>
            </a:r>
            <a:r>
              <a:rPr sz="1400" spc="-15" dirty="0">
                <a:solidFill>
                  <a:srgbClr val="808080"/>
                </a:solidFill>
                <a:latin typeface="Calibri"/>
                <a:cs typeface="Calibri"/>
              </a:rPr>
              <a:t> </a:t>
            </a:r>
            <a:r>
              <a:rPr sz="1400" dirty="0">
                <a:solidFill>
                  <a:srgbClr val="808080"/>
                </a:solidFill>
                <a:latin typeface="Calibri"/>
                <a:cs typeface="Calibri"/>
              </a:rPr>
              <a:t>was</a:t>
            </a:r>
            <a:r>
              <a:rPr sz="1400" spc="-40" dirty="0">
                <a:solidFill>
                  <a:srgbClr val="808080"/>
                </a:solidFill>
                <a:latin typeface="Calibri"/>
                <a:cs typeface="Calibri"/>
              </a:rPr>
              <a:t> </a:t>
            </a:r>
            <a:r>
              <a:rPr sz="1400" dirty="0">
                <a:solidFill>
                  <a:srgbClr val="808080"/>
                </a:solidFill>
                <a:latin typeface="Calibri"/>
                <a:cs typeface="Calibri"/>
              </a:rPr>
              <a:t>less</a:t>
            </a:r>
            <a:r>
              <a:rPr sz="1400" spc="-25" dirty="0">
                <a:solidFill>
                  <a:srgbClr val="808080"/>
                </a:solidFill>
                <a:latin typeface="Calibri"/>
                <a:cs typeface="Calibri"/>
              </a:rPr>
              <a:t> </a:t>
            </a:r>
            <a:r>
              <a:rPr sz="1400" spc="-10" dirty="0">
                <a:solidFill>
                  <a:srgbClr val="808080"/>
                </a:solidFill>
                <a:latin typeface="Calibri"/>
                <a:cs typeface="Calibri"/>
              </a:rPr>
              <a:t>uncertainty regarding</a:t>
            </a:r>
            <a:r>
              <a:rPr sz="1400" spc="-25" dirty="0">
                <a:solidFill>
                  <a:srgbClr val="808080"/>
                </a:solidFill>
                <a:latin typeface="Calibri"/>
                <a:cs typeface="Calibri"/>
              </a:rPr>
              <a:t> </a:t>
            </a:r>
            <a:r>
              <a:rPr sz="1400" dirty="0">
                <a:solidFill>
                  <a:srgbClr val="808080"/>
                </a:solidFill>
                <a:latin typeface="Calibri"/>
                <a:cs typeface="Calibri"/>
              </a:rPr>
              <a:t>the</a:t>
            </a:r>
            <a:r>
              <a:rPr sz="1400" spc="-30" dirty="0">
                <a:solidFill>
                  <a:srgbClr val="808080"/>
                </a:solidFill>
                <a:latin typeface="Calibri"/>
                <a:cs typeface="Calibri"/>
              </a:rPr>
              <a:t> </a:t>
            </a:r>
            <a:r>
              <a:rPr sz="1400" dirty="0">
                <a:solidFill>
                  <a:srgbClr val="808080"/>
                </a:solidFill>
                <a:latin typeface="Calibri"/>
                <a:cs typeface="Calibri"/>
              </a:rPr>
              <a:t>influence</a:t>
            </a:r>
            <a:r>
              <a:rPr sz="1400" spc="-15" dirty="0">
                <a:solidFill>
                  <a:srgbClr val="808080"/>
                </a:solidFill>
                <a:latin typeface="Calibri"/>
                <a:cs typeface="Calibri"/>
              </a:rPr>
              <a:t> </a:t>
            </a:r>
            <a:r>
              <a:rPr sz="1400" dirty="0">
                <a:solidFill>
                  <a:srgbClr val="808080"/>
                </a:solidFill>
                <a:latin typeface="Calibri"/>
                <a:cs typeface="Calibri"/>
              </a:rPr>
              <a:t>on</a:t>
            </a:r>
            <a:r>
              <a:rPr sz="1400" spc="-40" dirty="0">
                <a:solidFill>
                  <a:srgbClr val="808080"/>
                </a:solidFill>
                <a:latin typeface="Calibri"/>
                <a:cs typeface="Calibri"/>
              </a:rPr>
              <a:t> </a:t>
            </a:r>
            <a:r>
              <a:rPr sz="1400" dirty="0">
                <a:solidFill>
                  <a:srgbClr val="808080"/>
                </a:solidFill>
                <a:latin typeface="Calibri"/>
                <a:cs typeface="Calibri"/>
              </a:rPr>
              <a:t>undesirable</a:t>
            </a:r>
            <a:r>
              <a:rPr sz="1400" spc="-15" dirty="0">
                <a:solidFill>
                  <a:srgbClr val="808080"/>
                </a:solidFill>
                <a:latin typeface="Calibri"/>
                <a:cs typeface="Calibri"/>
              </a:rPr>
              <a:t> </a:t>
            </a:r>
            <a:r>
              <a:rPr sz="1400" spc="-10" dirty="0">
                <a:solidFill>
                  <a:srgbClr val="808080"/>
                </a:solidFill>
                <a:latin typeface="Calibri"/>
                <a:cs typeface="Calibri"/>
              </a:rPr>
              <a:t>effects</a:t>
            </a:r>
            <a:r>
              <a:rPr sz="1400" spc="-30" dirty="0">
                <a:solidFill>
                  <a:srgbClr val="808080"/>
                </a:solidFill>
                <a:latin typeface="Calibri"/>
                <a:cs typeface="Calibri"/>
              </a:rPr>
              <a:t> </a:t>
            </a:r>
            <a:r>
              <a:rPr sz="1400" spc="-10" dirty="0">
                <a:solidFill>
                  <a:srgbClr val="808080"/>
                </a:solidFill>
                <a:latin typeface="Calibri"/>
                <a:cs typeface="Calibri"/>
              </a:rPr>
              <a:t>(bleeding) </a:t>
            </a:r>
            <a:r>
              <a:rPr sz="1400" dirty="0">
                <a:solidFill>
                  <a:srgbClr val="808080"/>
                </a:solidFill>
                <a:latin typeface="Calibri"/>
                <a:cs typeface="Calibri"/>
              </a:rPr>
              <a:t>compared</a:t>
            </a:r>
            <a:r>
              <a:rPr sz="1400" spc="-35" dirty="0">
                <a:solidFill>
                  <a:srgbClr val="808080"/>
                </a:solidFill>
                <a:latin typeface="Calibri"/>
                <a:cs typeface="Calibri"/>
              </a:rPr>
              <a:t> </a:t>
            </a:r>
            <a:r>
              <a:rPr sz="1400" dirty="0">
                <a:solidFill>
                  <a:srgbClr val="808080"/>
                </a:solidFill>
                <a:latin typeface="Calibri"/>
                <a:cs typeface="Calibri"/>
              </a:rPr>
              <a:t>with</a:t>
            </a:r>
            <a:r>
              <a:rPr sz="1400" spc="-45" dirty="0">
                <a:solidFill>
                  <a:srgbClr val="808080"/>
                </a:solidFill>
                <a:latin typeface="Calibri"/>
                <a:cs typeface="Calibri"/>
              </a:rPr>
              <a:t> </a:t>
            </a:r>
            <a:r>
              <a:rPr sz="1400" dirty="0">
                <a:solidFill>
                  <a:srgbClr val="808080"/>
                </a:solidFill>
                <a:latin typeface="Calibri"/>
                <a:cs typeface="Calibri"/>
              </a:rPr>
              <a:t>desirable</a:t>
            </a:r>
            <a:r>
              <a:rPr sz="1400" spc="-30" dirty="0">
                <a:solidFill>
                  <a:srgbClr val="808080"/>
                </a:solidFill>
                <a:latin typeface="Calibri"/>
                <a:cs typeface="Calibri"/>
              </a:rPr>
              <a:t> </a:t>
            </a:r>
            <a:r>
              <a:rPr sz="1400" spc="-10" dirty="0">
                <a:solidFill>
                  <a:srgbClr val="808080"/>
                </a:solidFill>
                <a:latin typeface="Calibri"/>
                <a:cs typeface="Calibri"/>
              </a:rPr>
              <a:t>effects</a:t>
            </a:r>
            <a:r>
              <a:rPr sz="1400" spc="-35" dirty="0">
                <a:solidFill>
                  <a:srgbClr val="808080"/>
                </a:solidFill>
                <a:latin typeface="Calibri"/>
                <a:cs typeface="Calibri"/>
              </a:rPr>
              <a:t> </a:t>
            </a:r>
            <a:r>
              <a:rPr sz="1400" dirty="0">
                <a:solidFill>
                  <a:srgbClr val="808080"/>
                </a:solidFill>
                <a:latin typeface="Calibri"/>
                <a:cs typeface="Calibri"/>
              </a:rPr>
              <a:t>(mortality</a:t>
            </a:r>
            <a:r>
              <a:rPr sz="1400" spc="-30" dirty="0">
                <a:solidFill>
                  <a:srgbClr val="808080"/>
                </a:solidFill>
                <a:latin typeface="Calibri"/>
                <a:cs typeface="Calibri"/>
              </a:rPr>
              <a:t> </a:t>
            </a:r>
            <a:r>
              <a:rPr sz="1400" dirty="0">
                <a:solidFill>
                  <a:srgbClr val="808080"/>
                </a:solidFill>
                <a:latin typeface="Calibri"/>
                <a:cs typeface="Calibri"/>
              </a:rPr>
              <a:t>and</a:t>
            </a:r>
            <a:r>
              <a:rPr sz="1400" spc="-35" dirty="0">
                <a:solidFill>
                  <a:srgbClr val="808080"/>
                </a:solidFill>
                <a:latin typeface="Calibri"/>
                <a:cs typeface="Calibri"/>
              </a:rPr>
              <a:t> </a:t>
            </a:r>
            <a:r>
              <a:rPr sz="1400" dirty="0">
                <a:solidFill>
                  <a:srgbClr val="808080"/>
                </a:solidFill>
                <a:latin typeface="Calibri"/>
                <a:cs typeface="Calibri"/>
              </a:rPr>
              <a:t>VTE).</a:t>
            </a:r>
            <a:br>
              <a:rPr lang="en-US" sz="1400" dirty="0">
                <a:solidFill>
                  <a:srgbClr val="808080"/>
                </a:solidFill>
                <a:latin typeface="Calibri"/>
                <a:cs typeface="Calibri"/>
              </a:rPr>
            </a:br>
            <a:r>
              <a:rPr sz="1400" spc="-20" dirty="0">
                <a:solidFill>
                  <a:srgbClr val="808080"/>
                </a:solidFill>
                <a:latin typeface="Calibri"/>
                <a:cs typeface="Calibri"/>
              </a:rPr>
              <a:t> This </a:t>
            </a:r>
            <a:r>
              <a:rPr sz="1400" dirty="0">
                <a:solidFill>
                  <a:srgbClr val="808080"/>
                </a:solidFill>
                <a:latin typeface="Calibri"/>
                <a:cs typeface="Calibri"/>
              </a:rPr>
              <a:t>was</a:t>
            </a:r>
            <a:r>
              <a:rPr sz="1400" spc="-60" dirty="0">
                <a:solidFill>
                  <a:srgbClr val="808080"/>
                </a:solidFill>
                <a:latin typeface="Calibri"/>
                <a:cs typeface="Calibri"/>
              </a:rPr>
              <a:t> </a:t>
            </a:r>
            <a:r>
              <a:rPr sz="1400" dirty="0">
                <a:solidFill>
                  <a:srgbClr val="808080"/>
                </a:solidFill>
                <a:latin typeface="Calibri"/>
                <a:cs typeface="Calibri"/>
              </a:rPr>
              <a:t>driven</a:t>
            </a:r>
            <a:r>
              <a:rPr sz="1400" spc="-35" dirty="0">
                <a:solidFill>
                  <a:srgbClr val="808080"/>
                </a:solidFill>
                <a:latin typeface="Calibri"/>
                <a:cs typeface="Calibri"/>
              </a:rPr>
              <a:t> </a:t>
            </a:r>
            <a:r>
              <a:rPr sz="1400" dirty="0">
                <a:solidFill>
                  <a:srgbClr val="808080"/>
                </a:solidFill>
                <a:latin typeface="Calibri"/>
                <a:cs typeface="Calibri"/>
              </a:rPr>
              <a:t>by</a:t>
            </a:r>
            <a:r>
              <a:rPr sz="1400" spc="-30" dirty="0">
                <a:solidFill>
                  <a:srgbClr val="808080"/>
                </a:solidFill>
                <a:latin typeface="Calibri"/>
                <a:cs typeface="Calibri"/>
              </a:rPr>
              <a:t> </a:t>
            </a:r>
            <a:r>
              <a:rPr sz="1400" dirty="0">
                <a:solidFill>
                  <a:srgbClr val="808080"/>
                </a:solidFill>
                <a:latin typeface="Calibri"/>
                <a:cs typeface="Calibri"/>
              </a:rPr>
              <a:t>extensive</a:t>
            </a:r>
            <a:r>
              <a:rPr sz="1400" spc="-15" dirty="0">
                <a:solidFill>
                  <a:srgbClr val="808080"/>
                </a:solidFill>
                <a:latin typeface="Calibri"/>
                <a:cs typeface="Calibri"/>
              </a:rPr>
              <a:t> </a:t>
            </a:r>
            <a:r>
              <a:rPr sz="1400" dirty="0">
                <a:solidFill>
                  <a:srgbClr val="808080"/>
                </a:solidFill>
                <a:latin typeface="Calibri"/>
                <a:cs typeface="Calibri"/>
              </a:rPr>
              <a:t>indirect</a:t>
            </a:r>
            <a:r>
              <a:rPr sz="1400" spc="-20" dirty="0">
                <a:solidFill>
                  <a:srgbClr val="808080"/>
                </a:solidFill>
                <a:latin typeface="Calibri"/>
                <a:cs typeface="Calibri"/>
              </a:rPr>
              <a:t> </a:t>
            </a:r>
            <a:r>
              <a:rPr sz="1400" dirty="0">
                <a:solidFill>
                  <a:srgbClr val="808080"/>
                </a:solidFill>
                <a:latin typeface="Calibri"/>
                <a:cs typeface="Calibri"/>
              </a:rPr>
              <a:t>evidence</a:t>
            </a:r>
            <a:r>
              <a:rPr sz="1400" spc="-25" dirty="0">
                <a:solidFill>
                  <a:srgbClr val="808080"/>
                </a:solidFill>
                <a:latin typeface="Calibri"/>
                <a:cs typeface="Calibri"/>
              </a:rPr>
              <a:t> </a:t>
            </a:r>
            <a:r>
              <a:rPr sz="1400" dirty="0">
                <a:solidFill>
                  <a:srgbClr val="808080"/>
                </a:solidFill>
                <a:latin typeface="Calibri"/>
                <a:cs typeface="Calibri"/>
              </a:rPr>
              <a:t>of</a:t>
            </a:r>
            <a:r>
              <a:rPr sz="1400" spc="-45" dirty="0">
                <a:solidFill>
                  <a:srgbClr val="808080"/>
                </a:solidFill>
                <a:latin typeface="Calibri"/>
                <a:cs typeface="Calibri"/>
              </a:rPr>
              <a:t> </a:t>
            </a:r>
            <a:r>
              <a:rPr sz="1400" spc="-10" dirty="0">
                <a:solidFill>
                  <a:srgbClr val="808080"/>
                </a:solidFill>
                <a:latin typeface="Calibri"/>
                <a:cs typeface="Calibri"/>
              </a:rPr>
              <a:t>dose- </a:t>
            </a:r>
            <a:r>
              <a:rPr sz="1400" dirty="0">
                <a:solidFill>
                  <a:srgbClr val="808080"/>
                </a:solidFill>
                <a:latin typeface="Calibri"/>
                <a:cs typeface="Calibri"/>
              </a:rPr>
              <a:t>dependent</a:t>
            </a:r>
            <a:r>
              <a:rPr sz="1400" spc="20" dirty="0">
                <a:solidFill>
                  <a:srgbClr val="808080"/>
                </a:solidFill>
                <a:latin typeface="Calibri"/>
                <a:cs typeface="Calibri"/>
              </a:rPr>
              <a:t> </a:t>
            </a:r>
            <a:r>
              <a:rPr sz="1400" spc="-10" dirty="0">
                <a:solidFill>
                  <a:srgbClr val="808080"/>
                </a:solidFill>
                <a:latin typeface="Calibri"/>
                <a:cs typeface="Calibri"/>
              </a:rPr>
              <a:t>effects </a:t>
            </a:r>
            <a:r>
              <a:rPr sz="1400" dirty="0">
                <a:solidFill>
                  <a:srgbClr val="808080"/>
                </a:solidFill>
                <a:latin typeface="Calibri"/>
                <a:cs typeface="Calibri"/>
              </a:rPr>
              <a:t>of</a:t>
            </a:r>
            <a:r>
              <a:rPr sz="1400" spc="-20" dirty="0">
                <a:solidFill>
                  <a:srgbClr val="808080"/>
                </a:solidFill>
                <a:latin typeface="Calibri"/>
                <a:cs typeface="Calibri"/>
              </a:rPr>
              <a:t> </a:t>
            </a:r>
            <a:r>
              <a:rPr sz="1400" spc="-10" dirty="0">
                <a:solidFill>
                  <a:srgbClr val="808080"/>
                </a:solidFill>
                <a:latin typeface="Calibri"/>
                <a:cs typeface="Calibri"/>
              </a:rPr>
              <a:t>anticoagulation</a:t>
            </a:r>
            <a:r>
              <a:rPr sz="1400" spc="5" dirty="0">
                <a:solidFill>
                  <a:srgbClr val="808080"/>
                </a:solidFill>
                <a:latin typeface="Calibri"/>
                <a:cs typeface="Calibri"/>
              </a:rPr>
              <a:t> </a:t>
            </a:r>
            <a:r>
              <a:rPr sz="1400" dirty="0">
                <a:solidFill>
                  <a:srgbClr val="808080"/>
                </a:solidFill>
                <a:latin typeface="Calibri"/>
                <a:cs typeface="Calibri"/>
              </a:rPr>
              <a:t>on</a:t>
            </a:r>
            <a:r>
              <a:rPr sz="1400" spc="-15" dirty="0">
                <a:solidFill>
                  <a:srgbClr val="808080"/>
                </a:solidFill>
                <a:latin typeface="Calibri"/>
                <a:cs typeface="Calibri"/>
              </a:rPr>
              <a:t> </a:t>
            </a:r>
            <a:r>
              <a:rPr sz="1400" spc="-10" dirty="0">
                <a:solidFill>
                  <a:srgbClr val="808080"/>
                </a:solidFill>
                <a:latin typeface="Calibri"/>
                <a:cs typeface="Calibri"/>
              </a:rPr>
              <a:t>bleeding.</a:t>
            </a:r>
            <a:endParaRPr sz="1400" dirty="0">
              <a:latin typeface="Calibri"/>
              <a:cs typeface="Calibri"/>
            </a:endParaRPr>
          </a:p>
        </p:txBody>
      </p:sp>
      <p:sp>
        <p:nvSpPr>
          <p:cNvPr id="4" name="object 4"/>
          <p:cNvSpPr txBox="1"/>
          <p:nvPr/>
        </p:nvSpPr>
        <p:spPr>
          <a:xfrm>
            <a:off x="6225540" y="3877054"/>
            <a:ext cx="4345305" cy="1609345"/>
          </a:xfrm>
          <a:prstGeom prst="rect">
            <a:avLst/>
          </a:prstGeom>
          <a:solidFill>
            <a:srgbClr val="CAD7AF"/>
          </a:solidFill>
        </p:spPr>
        <p:txBody>
          <a:bodyPr vert="horz" wrap="square" lIns="0" tIns="3175" rIns="0" bIns="0" rtlCol="0" anchor="ctr">
            <a:noAutofit/>
          </a:bodyPr>
          <a:lstStyle/>
          <a:p>
            <a:pPr marL="411480" indent="-229235">
              <a:lnSpc>
                <a:spcPct val="100000"/>
              </a:lnSpc>
              <a:buFont typeface="Arial"/>
              <a:buChar char="•"/>
              <a:tabLst>
                <a:tab pos="411480" algn="l"/>
                <a:tab pos="412115" algn="l"/>
              </a:tabLst>
            </a:pPr>
            <a:r>
              <a:rPr sz="1400" dirty="0">
                <a:solidFill>
                  <a:srgbClr val="808080"/>
                </a:solidFill>
                <a:latin typeface="Calibri"/>
                <a:cs typeface="Calibri"/>
              </a:rPr>
              <a:t>Individualized</a:t>
            </a:r>
            <a:r>
              <a:rPr sz="1400" spc="-65" dirty="0">
                <a:solidFill>
                  <a:srgbClr val="808080"/>
                </a:solidFill>
                <a:latin typeface="Calibri"/>
                <a:cs typeface="Calibri"/>
              </a:rPr>
              <a:t> </a:t>
            </a:r>
            <a:r>
              <a:rPr sz="1400" spc="-10" dirty="0">
                <a:solidFill>
                  <a:srgbClr val="808080"/>
                </a:solidFill>
                <a:latin typeface="Calibri"/>
                <a:cs typeface="Calibri"/>
              </a:rPr>
              <a:t>assessment</a:t>
            </a:r>
            <a:endParaRPr sz="1400" dirty="0">
              <a:latin typeface="Calibri"/>
              <a:cs typeface="Calibri"/>
            </a:endParaRPr>
          </a:p>
          <a:p>
            <a:pPr marL="411480" marR="227965" indent="-228600">
              <a:lnSpc>
                <a:spcPct val="100000"/>
              </a:lnSpc>
              <a:spcBef>
                <a:spcPts val="300"/>
              </a:spcBef>
              <a:buFont typeface="Arial"/>
              <a:buChar char="•"/>
              <a:tabLst>
                <a:tab pos="411480" algn="l"/>
                <a:tab pos="412115" algn="l"/>
              </a:tabLst>
            </a:pPr>
            <a:r>
              <a:rPr sz="1400" dirty="0">
                <a:solidFill>
                  <a:srgbClr val="808080"/>
                </a:solidFill>
                <a:latin typeface="Calibri"/>
                <a:cs typeface="Calibri"/>
              </a:rPr>
              <a:t>No</a:t>
            </a:r>
            <a:r>
              <a:rPr sz="1400" spc="-60" dirty="0">
                <a:solidFill>
                  <a:srgbClr val="808080"/>
                </a:solidFill>
                <a:latin typeface="Calibri"/>
                <a:cs typeface="Calibri"/>
              </a:rPr>
              <a:t> </a:t>
            </a:r>
            <a:r>
              <a:rPr sz="1400" dirty="0">
                <a:solidFill>
                  <a:srgbClr val="808080"/>
                </a:solidFill>
                <a:latin typeface="Calibri"/>
                <a:cs typeface="Calibri"/>
              </a:rPr>
              <a:t>validated risk</a:t>
            </a:r>
            <a:r>
              <a:rPr sz="1400" spc="-35" dirty="0">
                <a:solidFill>
                  <a:srgbClr val="808080"/>
                </a:solidFill>
                <a:latin typeface="Calibri"/>
                <a:cs typeface="Calibri"/>
              </a:rPr>
              <a:t> </a:t>
            </a:r>
            <a:r>
              <a:rPr sz="1400" dirty="0">
                <a:solidFill>
                  <a:srgbClr val="808080"/>
                </a:solidFill>
                <a:latin typeface="Calibri"/>
                <a:cs typeface="Calibri"/>
              </a:rPr>
              <a:t>assessment</a:t>
            </a:r>
            <a:r>
              <a:rPr sz="1400" spc="-25" dirty="0">
                <a:solidFill>
                  <a:srgbClr val="808080"/>
                </a:solidFill>
                <a:latin typeface="Calibri"/>
                <a:cs typeface="Calibri"/>
              </a:rPr>
              <a:t> </a:t>
            </a:r>
            <a:r>
              <a:rPr sz="1400" dirty="0">
                <a:solidFill>
                  <a:srgbClr val="808080"/>
                </a:solidFill>
                <a:latin typeface="Calibri"/>
                <a:cs typeface="Calibri"/>
              </a:rPr>
              <a:t>models</a:t>
            </a:r>
            <a:r>
              <a:rPr sz="1400" spc="-25" dirty="0">
                <a:solidFill>
                  <a:srgbClr val="808080"/>
                </a:solidFill>
                <a:latin typeface="Calibri"/>
                <a:cs typeface="Calibri"/>
              </a:rPr>
              <a:t> </a:t>
            </a:r>
            <a:r>
              <a:rPr sz="1400" dirty="0">
                <a:solidFill>
                  <a:srgbClr val="808080"/>
                </a:solidFill>
                <a:latin typeface="Calibri"/>
                <a:cs typeface="Calibri"/>
              </a:rPr>
              <a:t>for</a:t>
            </a:r>
            <a:r>
              <a:rPr sz="1400" spc="-55" dirty="0">
                <a:solidFill>
                  <a:srgbClr val="808080"/>
                </a:solidFill>
                <a:latin typeface="Calibri"/>
                <a:cs typeface="Calibri"/>
              </a:rPr>
              <a:t> </a:t>
            </a:r>
            <a:r>
              <a:rPr sz="1400" dirty="0">
                <a:solidFill>
                  <a:srgbClr val="808080"/>
                </a:solidFill>
                <a:latin typeface="Calibri"/>
                <a:cs typeface="Calibri"/>
              </a:rPr>
              <a:t>in</a:t>
            </a:r>
            <a:r>
              <a:rPr sz="1400" spc="-35" dirty="0">
                <a:solidFill>
                  <a:srgbClr val="808080"/>
                </a:solidFill>
                <a:latin typeface="Calibri"/>
                <a:cs typeface="Calibri"/>
              </a:rPr>
              <a:t> </a:t>
            </a:r>
            <a:r>
              <a:rPr sz="1400" spc="-10" dirty="0">
                <a:solidFill>
                  <a:srgbClr val="808080"/>
                </a:solidFill>
                <a:latin typeface="Calibri"/>
                <a:cs typeface="Calibri"/>
              </a:rPr>
              <a:t>patients </a:t>
            </a:r>
            <a:r>
              <a:rPr sz="1400" dirty="0">
                <a:solidFill>
                  <a:srgbClr val="808080"/>
                </a:solidFill>
                <a:latin typeface="Calibri"/>
                <a:cs typeface="Calibri"/>
              </a:rPr>
              <a:t>with</a:t>
            </a:r>
            <a:r>
              <a:rPr sz="1400" spc="-15" dirty="0">
                <a:solidFill>
                  <a:srgbClr val="808080"/>
                </a:solidFill>
                <a:latin typeface="Calibri"/>
                <a:cs typeface="Calibri"/>
              </a:rPr>
              <a:t> </a:t>
            </a:r>
            <a:r>
              <a:rPr sz="1400" spc="-10" dirty="0">
                <a:solidFill>
                  <a:srgbClr val="808080"/>
                </a:solidFill>
                <a:latin typeface="Calibri"/>
                <a:cs typeface="Calibri"/>
              </a:rPr>
              <a:t>COVID-</a:t>
            </a:r>
            <a:r>
              <a:rPr sz="1400" spc="-25" dirty="0">
                <a:solidFill>
                  <a:srgbClr val="808080"/>
                </a:solidFill>
                <a:latin typeface="Calibri"/>
                <a:cs typeface="Calibri"/>
              </a:rPr>
              <a:t>19</a:t>
            </a:r>
            <a:endParaRPr sz="1400" dirty="0">
              <a:latin typeface="Calibri"/>
              <a:cs typeface="Calibri"/>
            </a:endParaRPr>
          </a:p>
          <a:p>
            <a:pPr marL="411480" marR="193040" indent="-228600">
              <a:lnSpc>
                <a:spcPct val="100000"/>
              </a:lnSpc>
              <a:spcBef>
                <a:spcPts val="300"/>
              </a:spcBef>
              <a:buFont typeface="Arial"/>
              <a:buChar char="•"/>
              <a:tabLst>
                <a:tab pos="411480" algn="l"/>
                <a:tab pos="412115" algn="l"/>
              </a:tabLst>
            </a:pPr>
            <a:r>
              <a:rPr sz="1400" dirty="0">
                <a:solidFill>
                  <a:srgbClr val="808080"/>
                </a:solidFill>
                <a:latin typeface="Calibri"/>
                <a:cs typeface="Calibri"/>
              </a:rPr>
              <a:t>No</a:t>
            </a:r>
            <a:r>
              <a:rPr sz="1400" spc="-70" dirty="0">
                <a:solidFill>
                  <a:srgbClr val="808080"/>
                </a:solidFill>
                <a:latin typeface="Calibri"/>
                <a:cs typeface="Calibri"/>
              </a:rPr>
              <a:t> </a:t>
            </a:r>
            <a:r>
              <a:rPr sz="1400" dirty="0">
                <a:solidFill>
                  <a:srgbClr val="808080"/>
                </a:solidFill>
                <a:latin typeface="Calibri"/>
                <a:cs typeface="Calibri"/>
              </a:rPr>
              <a:t>direct</a:t>
            </a:r>
            <a:r>
              <a:rPr sz="1400" spc="-15" dirty="0">
                <a:solidFill>
                  <a:srgbClr val="808080"/>
                </a:solidFill>
                <a:latin typeface="Calibri"/>
                <a:cs typeface="Calibri"/>
              </a:rPr>
              <a:t> </a:t>
            </a:r>
            <a:r>
              <a:rPr sz="1400" spc="-10" dirty="0">
                <a:solidFill>
                  <a:srgbClr val="808080"/>
                </a:solidFill>
                <a:latin typeface="Calibri"/>
                <a:cs typeface="Calibri"/>
              </a:rPr>
              <a:t>high-</a:t>
            </a:r>
            <a:r>
              <a:rPr sz="1400" dirty="0">
                <a:solidFill>
                  <a:srgbClr val="808080"/>
                </a:solidFill>
                <a:latin typeface="Calibri"/>
                <a:cs typeface="Calibri"/>
              </a:rPr>
              <a:t>quality</a:t>
            </a:r>
            <a:r>
              <a:rPr sz="1400" spc="-5" dirty="0">
                <a:solidFill>
                  <a:srgbClr val="808080"/>
                </a:solidFill>
                <a:latin typeface="Calibri"/>
                <a:cs typeface="Calibri"/>
              </a:rPr>
              <a:t> </a:t>
            </a:r>
            <a:r>
              <a:rPr sz="1400" dirty="0">
                <a:solidFill>
                  <a:srgbClr val="808080"/>
                </a:solidFill>
                <a:latin typeface="Calibri"/>
                <a:cs typeface="Calibri"/>
              </a:rPr>
              <a:t>evidence</a:t>
            </a:r>
            <a:r>
              <a:rPr sz="1400" spc="-15" dirty="0">
                <a:solidFill>
                  <a:srgbClr val="808080"/>
                </a:solidFill>
                <a:latin typeface="Calibri"/>
                <a:cs typeface="Calibri"/>
              </a:rPr>
              <a:t> </a:t>
            </a:r>
            <a:r>
              <a:rPr sz="1400" dirty="0">
                <a:solidFill>
                  <a:srgbClr val="808080"/>
                </a:solidFill>
                <a:latin typeface="Calibri"/>
                <a:cs typeface="Calibri"/>
              </a:rPr>
              <a:t>comparing</a:t>
            </a:r>
            <a:r>
              <a:rPr sz="1400" spc="-25" dirty="0">
                <a:solidFill>
                  <a:srgbClr val="808080"/>
                </a:solidFill>
                <a:latin typeface="Calibri"/>
                <a:cs typeface="Calibri"/>
              </a:rPr>
              <a:t> </a:t>
            </a:r>
            <a:r>
              <a:rPr sz="1400" spc="-10" dirty="0">
                <a:solidFill>
                  <a:srgbClr val="808080"/>
                </a:solidFill>
                <a:latin typeface="Calibri"/>
                <a:cs typeface="Calibri"/>
              </a:rPr>
              <a:t>different anticoagulants</a:t>
            </a:r>
            <a:endParaRPr sz="1400" dirty="0">
              <a:latin typeface="Calibri"/>
              <a:cs typeface="Calibri"/>
            </a:endParaRPr>
          </a:p>
        </p:txBody>
      </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Recommendation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482590" cy="443070"/>
          </a:xfrm>
          <a:prstGeom prst="rect">
            <a:avLst/>
          </a:prstGeom>
        </p:spPr>
        <p:txBody>
          <a:bodyPr vert="horz" wrap="square" lIns="0" tIns="12065" rIns="0" bIns="0" rtlCol="0">
            <a:spAutoFit/>
          </a:bodyPr>
          <a:lstStyle/>
          <a:p>
            <a:pPr marL="12700">
              <a:lnSpc>
                <a:spcPct val="100000"/>
              </a:lnSpc>
              <a:spcBef>
                <a:spcPts val="95"/>
              </a:spcBef>
            </a:pPr>
            <a:r>
              <a:rPr sz="2800" dirty="0">
                <a:solidFill>
                  <a:srgbClr val="E53E31"/>
                </a:solidFill>
                <a:latin typeface="Calibri"/>
                <a:cs typeface="Calibri"/>
              </a:rPr>
              <a:t>Case</a:t>
            </a:r>
            <a:r>
              <a:rPr sz="2800" spc="-55" dirty="0">
                <a:solidFill>
                  <a:srgbClr val="E53E31"/>
                </a:solidFill>
                <a:latin typeface="Calibri"/>
                <a:cs typeface="Calibri"/>
              </a:rPr>
              <a:t> </a:t>
            </a:r>
            <a:r>
              <a:rPr lang="en-US" sz="2800" dirty="0">
                <a:solidFill>
                  <a:srgbClr val="E53E31"/>
                </a:solidFill>
                <a:latin typeface="Calibri"/>
                <a:cs typeface="Calibri"/>
              </a:rPr>
              <a:t>3</a:t>
            </a:r>
            <a:r>
              <a:rPr sz="2800" dirty="0">
                <a:solidFill>
                  <a:srgbClr val="E53E31"/>
                </a:solidFill>
                <a:latin typeface="Calibri"/>
                <a:cs typeface="Calibri"/>
              </a:rPr>
              <a:t>:</a:t>
            </a:r>
            <a:r>
              <a:rPr sz="2800" spc="-45" dirty="0">
                <a:solidFill>
                  <a:srgbClr val="E53E31"/>
                </a:solidFill>
                <a:latin typeface="Calibri"/>
                <a:cs typeface="Calibri"/>
              </a:rPr>
              <a:t> </a:t>
            </a:r>
            <a:r>
              <a:rPr lang="en-US" sz="2800" spc="-35" dirty="0">
                <a:solidFill>
                  <a:srgbClr val="E53E31"/>
                </a:solidFill>
                <a:latin typeface="Calibri"/>
                <a:cs typeface="Calibri"/>
              </a:rPr>
              <a:t>Discharge from hospital </a:t>
            </a:r>
            <a:endParaRPr sz="2800" dirty="0">
              <a:latin typeface="Calibri"/>
              <a:cs typeface="Calibri"/>
            </a:endParaRPr>
          </a:p>
        </p:txBody>
      </p:sp>
      <p:graphicFrame>
        <p:nvGraphicFramePr>
          <p:cNvPr id="6" name="Table 5">
            <a:extLst>
              <a:ext uri="{FF2B5EF4-FFF2-40B4-BE49-F238E27FC236}">
                <a16:creationId xmlns:a16="http://schemas.microsoft.com/office/drawing/2014/main" id="{8B808623-811C-E82A-11B2-3C441C2F7764}"/>
              </a:ext>
            </a:extLst>
          </p:cNvPr>
          <p:cNvGraphicFramePr>
            <a:graphicFrameLocks noGrp="1"/>
          </p:cNvGraphicFramePr>
          <p:nvPr>
            <p:extLst>
              <p:ext uri="{D42A27DB-BD31-4B8C-83A1-F6EECF244321}">
                <p14:modId xmlns:p14="http://schemas.microsoft.com/office/powerpoint/2010/main" val="1900842880"/>
              </p:ext>
            </p:extLst>
          </p:nvPr>
        </p:nvGraphicFramePr>
        <p:xfrm>
          <a:off x="1524000" y="2568484"/>
          <a:ext cx="4191000" cy="2603126"/>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3541401514"/>
                    </a:ext>
                  </a:extLst>
                </a:gridCol>
              </a:tblGrid>
              <a:tr h="381000">
                <a:tc>
                  <a:txBody>
                    <a:bodyPr/>
                    <a:lstStyle/>
                    <a:p>
                      <a:pPr marR="118110" algn="ctr">
                        <a:lnSpc>
                          <a:spcPct val="100000"/>
                        </a:lnSpc>
                        <a:spcBef>
                          <a:spcPts val="265"/>
                        </a:spcBef>
                      </a:pPr>
                      <a:r>
                        <a:rPr sz="1600" b="1" spc="-10" dirty="0">
                          <a:solidFill>
                            <a:srgbClr val="FFFFFF"/>
                          </a:solidFill>
                          <a:latin typeface="Calibri"/>
                          <a:cs typeface="Calibri"/>
                        </a:rPr>
                        <a:t>Patient</a:t>
                      </a:r>
                      <a:r>
                        <a:rPr sz="1600" b="1" spc="-65" dirty="0">
                          <a:solidFill>
                            <a:srgbClr val="FFFFFF"/>
                          </a:solidFill>
                          <a:latin typeface="Calibri"/>
                          <a:cs typeface="Calibri"/>
                        </a:rPr>
                        <a:t> </a:t>
                      </a:r>
                      <a:r>
                        <a:rPr lang="en-US" sz="1600" b="1" spc="-50" dirty="0">
                          <a:solidFill>
                            <a:srgbClr val="FFFFFF"/>
                          </a:solidFill>
                          <a:latin typeface="Calibri"/>
                          <a:cs typeface="Calibri"/>
                        </a:rPr>
                        <a:t>X</a:t>
                      </a:r>
                      <a:endParaRPr sz="1600" dirty="0">
                        <a:latin typeface="Calibri"/>
                        <a:cs typeface="Calibri"/>
                      </a:endParaRPr>
                    </a:p>
                  </a:txBody>
                  <a:tcPr marL="0" marR="0" marT="33655" marB="0">
                    <a:solidFill>
                      <a:srgbClr val="E43E31"/>
                    </a:solidFill>
                  </a:tcPr>
                </a:tc>
                <a:extLst>
                  <a:ext uri="{0D108BD9-81ED-4DB2-BD59-A6C34878D82A}">
                    <a16:rowId xmlns:a16="http://schemas.microsoft.com/office/drawing/2014/main" val="224600485"/>
                  </a:ext>
                </a:extLst>
              </a:tr>
              <a:tr h="393576">
                <a:tc>
                  <a:txBody>
                    <a:bodyPr/>
                    <a:lstStyle/>
                    <a:p>
                      <a:pPr marR="117475" algn="ctr">
                        <a:lnSpc>
                          <a:spcPct val="100000"/>
                        </a:lnSpc>
                        <a:spcBef>
                          <a:spcPts val="270"/>
                        </a:spcBef>
                      </a:pPr>
                      <a:r>
                        <a:rPr lang="en-US" sz="1600" dirty="0">
                          <a:solidFill>
                            <a:schemeClr val="tx1">
                              <a:lumMod val="50000"/>
                              <a:lumOff val="50000"/>
                            </a:schemeClr>
                          </a:solidFill>
                          <a:latin typeface="Microsoft YaHei" panose="020B0503020204020204" pitchFamily="34" charset="-122"/>
                          <a:ea typeface="Microsoft YaHei" panose="020B0503020204020204" pitchFamily="34" charset="-122"/>
                          <a:cs typeface="Calibri"/>
                        </a:rPr>
                        <a:t>♀, </a:t>
                      </a:r>
                      <a:r>
                        <a:rPr lang="en-US" sz="1600" dirty="0">
                          <a:solidFill>
                            <a:schemeClr val="tx1">
                              <a:lumMod val="50000"/>
                              <a:lumOff val="50000"/>
                            </a:schemeClr>
                          </a:solidFill>
                          <a:latin typeface="+mj-lt"/>
                          <a:ea typeface="Microsoft YaHei" panose="020B0503020204020204" pitchFamily="34" charset="-122"/>
                          <a:cs typeface="Calibri"/>
                        </a:rPr>
                        <a:t>Black, 68 years</a:t>
                      </a:r>
                      <a:endParaRPr sz="1600" dirty="0">
                        <a:solidFill>
                          <a:schemeClr val="tx1">
                            <a:lumMod val="50000"/>
                            <a:lumOff val="50000"/>
                          </a:schemeClr>
                        </a:solidFill>
                        <a:latin typeface="Calibri"/>
                        <a:cs typeface="Calibri"/>
                      </a:endParaRPr>
                    </a:p>
                  </a:txBody>
                  <a:tcPr marL="0" marR="0" marT="34290" marB="0">
                    <a:lnB w="12700">
                      <a:solidFill>
                        <a:srgbClr val="C0C0C0"/>
                      </a:solidFill>
                      <a:prstDash val="solid"/>
                    </a:lnB>
                    <a:solidFill>
                      <a:srgbClr val="F2F2F2"/>
                    </a:solidFill>
                  </a:tcPr>
                </a:tc>
                <a:extLst>
                  <a:ext uri="{0D108BD9-81ED-4DB2-BD59-A6C34878D82A}">
                    <a16:rowId xmlns:a16="http://schemas.microsoft.com/office/drawing/2014/main" val="689360202"/>
                  </a:ext>
                </a:extLst>
              </a:tr>
              <a:tr h="392830">
                <a:tc>
                  <a:txBody>
                    <a:bodyPr/>
                    <a:lstStyle/>
                    <a:p>
                      <a:pPr marR="120014" algn="ctr">
                        <a:lnSpc>
                          <a:spcPct val="100000"/>
                        </a:lnSpc>
                        <a:spcBef>
                          <a:spcPts val="259"/>
                        </a:spcBef>
                      </a:pPr>
                      <a:r>
                        <a:rPr lang="en-US" sz="1600" dirty="0">
                          <a:solidFill>
                            <a:schemeClr val="tx1">
                              <a:lumMod val="50000"/>
                              <a:lumOff val="50000"/>
                            </a:schemeClr>
                          </a:solidFill>
                          <a:latin typeface="Calibri"/>
                          <a:cs typeface="Calibri"/>
                        </a:rPr>
                        <a:t>BMI 31 kg/m</a:t>
                      </a:r>
                      <a:r>
                        <a:rPr lang="en-US" sz="1600" baseline="30000" dirty="0">
                          <a:solidFill>
                            <a:schemeClr val="tx1">
                              <a:lumMod val="50000"/>
                              <a:lumOff val="50000"/>
                            </a:schemeClr>
                          </a:solidFill>
                          <a:latin typeface="Calibri"/>
                          <a:cs typeface="Calibri"/>
                        </a:rPr>
                        <a:t>2</a:t>
                      </a:r>
                      <a:r>
                        <a:rPr lang="en-US" sz="1600" baseline="0" dirty="0">
                          <a:solidFill>
                            <a:schemeClr val="tx1">
                              <a:lumMod val="50000"/>
                              <a:lumOff val="50000"/>
                            </a:schemeClr>
                          </a:solidFill>
                          <a:latin typeface="Calibri"/>
                          <a:cs typeface="Calibri"/>
                        </a:rPr>
                        <a:t>, rheumatoid arthritis on methotrexate and TNF inhibitor</a:t>
                      </a:r>
                      <a:endParaRPr sz="1600" baseline="300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77345539"/>
                  </a:ext>
                </a:extLst>
              </a:tr>
              <a:tr h="393576">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COVID-19 day 10</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538830417"/>
                  </a:ext>
                </a:extLst>
              </a:tr>
              <a:tr h="393576">
                <a:tc>
                  <a:txBody>
                    <a:bodyPr/>
                    <a:lstStyle/>
                    <a:p>
                      <a:pPr marL="0" marR="119380" lvl="0" indent="0" algn="ctr" defTabSz="914400" eaLnBrk="1" fontAlgn="auto" latinLnBrk="0" hangingPunct="1">
                        <a:lnSpc>
                          <a:spcPct val="100000"/>
                        </a:lnSpc>
                        <a:spcBef>
                          <a:spcPts val="259"/>
                        </a:spcBef>
                        <a:spcAft>
                          <a:spcPts val="0"/>
                        </a:spcAft>
                        <a:buClrTx/>
                        <a:buSzTx/>
                        <a:buFontTx/>
                        <a:buNone/>
                        <a:tabLst/>
                        <a:defRPr/>
                      </a:pPr>
                      <a:r>
                        <a:rPr lang="en-US" sz="1600" dirty="0">
                          <a:solidFill>
                            <a:schemeClr val="tx1">
                              <a:lumMod val="50000"/>
                              <a:lumOff val="50000"/>
                            </a:schemeClr>
                          </a:solidFill>
                          <a:latin typeface="+mn-lt"/>
                          <a:cs typeface="Calibri"/>
                        </a:rPr>
                        <a:t>Hospitalized x 6 days, supplemental oxygen by nasal cannula, remdesivir</a:t>
                      </a:r>
                    </a:p>
                  </a:txBody>
                  <a:tcPr marL="0" marR="0" marT="33019" marB="0">
                    <a:lnT w="12700">
                      <a:solidFill>
                        <a:srgbClr val="C0C0C0"/>
                      </a:solidFill>
                      <a:prstDash val="solid"/>
                    </a:lnT>
                    <a:lnB w="12700">
                      <a:solidFill>
                        <a:srgbClr val="C0C0C0"/>
                      </a:solidFill>
                      <a:prstDash val="solid"/>
                    </a:lnB>
                    <a:solidFill>
                      <a:srgbClr val="F2F2F2"/>
                    </a:solidFill>
                  </a:tcPr>
                </a:tc>
                <a:extLst>
                  <a:ext uri="{0D108BD9-81ED-4DB2-BD59-A6C34878D82A}">
                    <a16:rowId xmlns:a16="http://schemas.microsoft.com/office/drawing/2014/main" val="1055915901"/>
                  </a:ext>
                </a:extLst>
              </a:tr>
              <a:tr h="393576">
                <a:tc>
                  <a:txBody>
                    <a:bodyPr/>
                    <a:lstStyle/>
                    <a:p>
                      <a:pPr marR="116839" algn="ctr">
                        <a:lnSpc>
                          <a:spcPct val="100000"/>
                        </a:lnSpc>
                        <a:spcBef>
                          <a:spcPts val="259"/>
                        </a:spcBef>
                      </a:pPr>
                      <a:r>
                        <a:rPr lang="en-US" sz="1600" dirty="0">
                          <a:solidFill>
                            <a:schemeClr val="tx1">
                              <a:lumMod val="50000"/>
                              <a:lumOff val="50000"/>
                            </a:schemeClr>
                          </a:solidFill>
                          <a:latin typeface="Calibri"/>
                          <a:cs typeface="Calibri"/>
                        </a:rPr>
                        <a:t>Off oxygen, mobilizing well</a:t>
                      </a:r>
                      <a:endParaRPr sz="1600" dirty="0">
                        <a:solidFill>
                          <a:schemeClr val="tx1">
                            <a:lumMod val="50000"/>
                            <a:lumOff val="50000"/>
                          </a:schemeClr>
                        </a:solidFill>
                        <a:latin typeface="Calibri"/>
                        <a:cs typeface="Calibri"/>
                      </a:endParaRPr>
                    </a:p>
                  </a:txBody>
                  <a:tcPr marL="0" marR="0" marT="33019" marB="0">
                    <a:lnT w="12700">
                      <a:solidFill>
                        <a:srgbClr val="C0C0C0"/>
                      </a:solidFill>
                      <a:prstDash val="solid"/>
                    </a:lnT>
                    <a:solidFill>
                      <a:srgbClr val="F2F2F2"/>
                    </a:solidFill>
                  </a:tcPr>
                </a:tc>
                <a:extLst>
                  <a:ext uri="{0D108BD9-81ED-4DB2-BD59-A6C34878D82A}">
                    <a16:rowId xmlns:a16="http://schemas.microsoft.com/office/drawing/2014/main" val="1210624559"/>
                  </a:ext>
                </a:extLst>
              </a:tr>
            </a:tbl>
          </a:graphicData>
        </a:graphic>
      </p:graphicFrame>
      <p:sp>
        <p:nvSpPr>
          <p:cNvPr id="7" name="TextBox 6">
            <a:extLst>
              <a:ext uri="{FF2B5EF4-FFF2-40B4-BE49-F238E27FC236}">
                <a16:creationId xmlns:a16="http://schemas.microsoft.com/office/drawing/2014/main" id="{DBC9DF20-DED8-2FBA-2172-DB9640E979C3}"/>
              </a:ext>
            </a:extLst>
          </p:cNvPr>
          <p:cNvSpPr txBox="1"/>
          <p:nvPr/>
        </p:nvSpPr>
        <p:spPr>
          <a:xfrm>
            <a:off x="0" y="6324600"/>
            <a:ext cx="6096000" cy="307777"/>
          </a:xfrm>
          <a:prstGeom prst="rect">
            <a:avLst/>
          </a:prstGeom>
          <a:noFill/>
        </p:spPr>
        <p:txBody>
          <a:bodyPr wrap="square">
            <a:spAutoFit/>
          </a:bodyPr>
          <a:lstStyle/>
          <a:p>
            <a:r>
              <a:rPr lang="en-US" sz="1400" b="0" dirty="0">
                <a:solidFill>
                  <a:schemeClr val="tx1">
                    <a:lumMod val="50000"/>
                    <a:lumOff val="50000"/>
                  </a:schemeClr>
                </a:solidFill>
                <a:effectLst/>
                <a:latin typeface="interfaceregular"/>
              </a:rPr>
              <a:t>Cleverley et al. BMJ 2020;370:bmj.m2426</a:t>
            </a:r>
            <a:endParaRPr lang="en-US" sz="1400" dirty="0">
              <a:solidFill>
                <a:schemeClr val="tx1">
                  <a:lumMod val="50000"/>
                  <a:lumOff val="50000"/>
                </a:schemeClr>
              </a:solidFill>
            </a:endParaRPr>
          </a:p>
        </p:txBody>
      </p:sp>
      <p:pic>
        <p:nvPicPr>
          <p:cNvPr id="8" name="Picture 3">
            <a:extLst>
              <a:ext uri="{FF2B5EF4-FFF2-40B4-BE49-F238E27FC236}">
                <a16:creationId xmlns:a16="http://schemas.microsoft.com/office/drawing/2014/main" id="{05EE0072-BA92-D15F-4A7B-48905674D90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4280"/>
          <a:stretch/>
        </p:blipFill>
        <p:spPr bwMode="auto">
          <a:xfrm>
            <a:off x="7391400" y="2438400"/>
            <a:ext cx="2988730" cy="2863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1904925"/>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dirty="0"/>
              <a:t>Question</a:t>
            </a:r>
            <a:r>
              <a:rPr spc="-135" dirty="0"/>
              <a:t> </a:t>
            </a:r>
            <a:r>
              <a:rPr spc="-25" dirty="0"/>
              <a:t>#</a:t>
            </a:r>
            <a:r>
              <a:rPr lang="en-US" spc="-25" dirty="0"/>
              <a:t>3</a:t>
            </a:r>
            <a:endParaRPr spc="-25" dirty="0"/>
          </a:p>
        </p:txBody>
      </p:sp>
      <p:sp>
        <p:nvSpPr>
          <p:cNvPr id="3" name="object 3"/>
          <p:cNvSpPr txBox="1"/>
          <p:nvPr/>
        </p:nvSpPr>
        <p:spPr>
          <a:xfrm>
            <a:off x="406400" y="1957909"/>
            <a:ext cx="10333990" cy="1908214"/>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prophylactic-intensity DOACs, LMWH, UFH, Fondaparinux vs. no anticoagulation be used for post-discharge thromboprophylaxis in patients with COVID-19 who are being discharged from the hospital and who do not have suspected or confirmed VTE or another indication for anticoagulation?</a:t>
            </a:r>
            <a:endParaRPr lang="en-US" sz="2650" dirty="0">
              <a:latin typeface="Calibri"/>
              <a:cs typeface="Calibri"/>
            </a:endParaRPr>
          </a:p>
        </p:txBody>
      </p:sp>
    </p:spTree>
    <p:extLst>
      <p:ext uri="{BB962C8B-B14F-4D97-AF65-F5344CB8AC3E}">
        <p14:creationId xmlns:p14="http://schemas.microsoft.com/office/powerpoint/2010/main" val="2925649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714458"/>
            <a:ext cx="10779125" cy="3316934"/>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lang="en-US" sz="2400" b="1" spc="-20" dirty="0">
                <a:solidFill>
                  <a:srgbClr val="808080"/>
                </a:solidFill>
                <a:latin typeface="Calibri"/>
                <a:cs typeface="Calibri"/>
              </a:rPr>
              <a:t>a </a:t>
            </a:r>
            <a:r>
              <a:rPr lang="en-US" sz="2400" b="1" spc="-10" dirty="0">
                <a:solidFill>
                  <a:srgbClr val="808080"/>
                </a:solidFill>
                <a:latin typeface="Calibri"/>
                <a:cs typeface="Calibri"/>
              </a:rPr>
              <a:t>patient with COVID-19 being discharged from the hospital and who does not have suspected or confirmed VTE or another indication for anticoagulation</a:t>
            </a:r>
            <a:r>
              <a:rPr sz="2400" b="1" spc="-20" dirty="0">
                <a:solidFill>
                  <a:srgbClr val="808080"/>
                </a:solidFill>
                <a:latin typeface="Calibri"/>
                <a:cs typeface="Calibri"/>
              </a:rPr>
              <a:t>?</a:t>
            </a:r>
            <a:endParaRPr sz="2400" dirty="0">
              <a:latin typeface="Calibri"/>
              <a:cs typeface="Calibri"/>
            </a:endParaRPr>
          </a:p>
          <a:p>
            <a:pPr>
              <a:lnSpc>
                <a:spcPct val="100000"/>
              </a:lnSpc>
            </a:pPr>
            <a:endParaRPr lang="en-US" sz="3500" dirty="0">
              <a:latin typeface="Calibri"/>
              <a:cs typeface="Calibri"/>
            </a:endParaRPr>
          </a:p>
          <a:p>
            <a:pPr>
              <a:lnSpc>
                <a:spcPct val="100000"/>
              </a:lnSpc>
            </a:pPr>
            <a:r>
              <a:rPr lang="en-US" sz="2800" dirty="0">
                <a:solidFill>
                  <a:srgbClr val="808080"/>
                </a:solidFill>
                <a:latin typeface="Calibri"/>
                <a:cs typeface="Calibri"/>
              </a:rPr>
              <a:t>A. Intermediate-</a:t>
            </a:r>
            <a:r>
              <a:rPr lang="en-US" sz="2800" spc="-65" dirty="0">
                <a:solidFill>
                  <a:srgbClr val="808080"/>
                </a:solidFill>
                <a:latin typeface="Calibri"/>
                <a:cs typeface="Calibri"/>
              </a:rPr>
              <a:t> </a:t>
            </a:r>
            <a:r>
              <a:rPr lang="en-US" sz="2800" dirty="0">
                <a:solidFill>
                  <a:srgbClr val="808080"/>
                </a:solidFill>
                <a:latin typeface="Calibri"/>
                <a:cs typeface="Calibri"/>
              </a:rPr>
              <a:t>or</a:t>
            </a:r>
            <a:r>
              <a:rPr lang="en-US" sz="2800" spc="-30" dirty="0">
                <a:solidFill>
                  <a:srgbClr val="808080"/>
                </a:solidFill>
                <a:latin typeface="Calibri"/>
                <a:cs typeface="Calibri"/>
              </a:rPr>
              <a:t> </a:t>
            </a:r>
            <a:r>
              <a:rPr lang="en-US" sz="2800" spc="-10" dirty="0">
                <a:solidFill>
                  <a:srgbClr val="808080"/>
                </a:solidFill>
                <a:latin typeface="Calibri"/>
                <a:cs typeface="Calibri"/>
              </a:rPr>
              <a:t>therapeutic-</a:t>
            </a:r>
            <a:r>
              <a:rPr lang="en-US" sz="2800" dirty="0">
                <a:solidFill>
                  <a:srgbClr val="808080"/>
                </a:solidFill>
                <a:latin typeface="Calibri"/>
                <a:cs typeface="Calibri"/>
              </a:rPr>
              <a:t>intensity</a:t>
            </a:r>
            <a:r>
              <a:rPr lang="en-US" sz="2800" spc="-55" dirty="0">
                <a:solidFill>
                  <a:srgbClr val="808080"/>
                </a:solidFill>
                <a:latin typeface="Calibri"/>
                <a:cs typeface="Calibri"/>
              </a:rPr>
              <a:t> </a:t>
            </a:r>
            <a:r>
              <a:rPr lang="en-US" sz="2800" spc="-10" dirty="0">
                <a:solidFill>
                  <a:srgbClr val="808080"/>
                </a:solidFill>
                <a:latin typeface="Calibri"/>
                <a:cs typeface="Calibri"/>
              </a:rPr>
              <a:t>anticoagulation</a:t>
            </a:r>
            <a:endParaRPr lang="en-US" sz="2800" dirty="0">
              <a:solidFill>
                <a:srgbClr val="808080"/>
              </a:solidFill>
              <a:latin typeface="Calibri"/>
              <a:cs typeface="Calibri"/>
            </a:endParaRPr>
          </a:p>
          <a:p>
            <a:pPr>
              <a:lnSpc>
                <a:spcPct val="100000"/>
              </a:lnSpc>
            </a:pPr>
            <a:r>
              <a:rPr lang="en-US" sz="2800" dirty="0">
                <a:solidFill>
                  <a:srgbClr val="808080"/>
                </a:solidFill>
                <a:latin typeface="Calibri"/>
                <a:cs typeface="Calibri"/>
              </a:rPr>
              <a:t>B. No anticoagulation</a:t>
            </a:r>
          </a:p>
          <a:p>
            <a:pPr>
              <a:lnSpc>
                <a:spcPct val="100000"/>
              </a:lnSpc>
            </a:pPr>
            <a:r>
              <a:rPr lang="en-US" sz="2800" dirty="0">
                <a:solidFill>
                  <a:srgbClr val="808080"/>
                </a:solidFill>
                <a:latin typeface="Calibri"/>
                <a:cs typeface="Calibri"/>
              </a:rPr>
              <a:t>C. Prophylactic-intensity anticoagulation</a:t>
            </a:r>
          </a:p>
          <a:p>
            <a:pPr>
              <a:lnSpc>
                <a:spcPct val="100000"/>
              </a:lnSpc>
            </a:pPr>
            <a:r>
              <a:rPr lang="en-US" sz="2800" dirty="0">
                <a:solidFill>
                  <a:srgbClr val="808080"/>
                </a:solidFill>
                <a:latin typeface="Calibri"/>
                <a:cs typeface="Calibri"/>
              </a:rPr>
              <a:t>D. Aspirin</a:t>
            </a:r>
            <a:endParaRPr sz="2800" dirty="0">
              <a:latin typeface="Calibri"/>
              <a:cs typeface="Calibri"/>
            </a:endParaRPr>
          </a:p>
        </p:txBody>
      </p:sp>
    </p:spTree>
    <p:extLst>
      <p:ext uri="{BB962C8B-B14F-4D97-AF65-F5344CB8AC3E}">
        <p14:creationId xmlns:p14="http://schemas.microsoft.com/office/powerpoint/2010/main" val="2863538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714458"/>
            <a:ext cx="10779125" cy="3316934"/>
          </a:xfrm>
          <a:prstGeom prst="rect">
            <a:avLst/>
          </a:prstGeom>
        </p:spPr>
        <p:txBody>
          <a:bodyPr vert="horz" wrap="square" lIns="0" tIns="53975" rIns="0" bIns="0" rtlCol="0">
            <a:spAutoFit/>
          </a:bodyPr>
          <a:lstStyle/>
          <a:p>
            <a:pPr marL="12700" marR="5080">
              <a:lnSpc>
                <a:spcPts val="2590"/>
              </a:lnSpc>
              <a:spcBef>
                <a:spcPts val="425"/>
              </a:spcBef>
            </a:pPr>
            <a:r>
              <a:rPr sz="2400" b="1" dirty="0">
                <a:solidFill>
                  <a:srgbClr val="808080"/>
                </a:solidFill>
                <a:latin typeface="Calibri"/>
                <a:cs typeface="Calibri"/>
              </a:rPr>
              <a:t>Which</a:t>
            </a:r>
            <a:r>
              <a:rPr sz="2400" b="1" spc="-30" dirty="0">
                <a:solidFill>
                  <a:srgbClr val="808080"/>
                </a:solidFill>
                <a:latin typeface="Calibri"/>
                <a:cs typeface="Calibri"/>
              </a:rPr>
              <a:t> </a:t>
            </a:r>
            <a:r>
              <a:rPr sz="2400" b="1" dirty="0">
                <a:solidFill>
                  <a:srgbClr val="808080"/>
                </a:solidFill>
                <a:latin typeface="Calibri"/>
                <a:cs typeface="Calibri"/>
              </a:rPr>
              <a:t>ONE</a:t>
            </a:r>
            <a:r>
              <a:rPr sz="2400" b="1" spc="-25" dirty="0">
                <a:solidFill>
                  <a:srgbClr val="808080"/>
                </a:solidFill>
                <a:latin typeface="Calibri"/>
                <a:cs typeface="Calibri"/>
              </a:rPr>
              <a:t> </a:t>
            </a:r>
            <a:r>
              <a:rPr sz="2400" b="1" dirty="0">
                <a:solidFill>
                  <a:srgbClr val="808080"/>
                </a:solidFill>
                <a:latin typeface="Calibri"/>
                <a:cs typeface="Calibri"/>
              </a:rPr>
              <a:t>of</a:t>
            </a:r>
            <a:r>
              <a:rPr sz="2400" b="1" spc="-25" dirty="0">
                <a:solidFill>
                  <a:srgbClr val="808080"/>
                </a:solidFill>
                <a:latin typeface="Calibri"/>
                <a:cs typeface="Calibri"/>
              </a:rPr>
              <a:t> </a:t>
            </a:r>
            <a:r>
              <a:rPr sz="2400" b="1" dirty="0">
                <a:solidFill>
                  <a:srgbClr val="808080"/>
                </a:solidFill>
                <a:latin typeface="Calibri"/>
                <a:cs typeface="Calibri"/>
              </a:rPr>
              <a:t>the</a:t>
            </a:r>
            <a:r>
              <a:rPr sz="2400" b="1" spc="-10" dirty="0">
                <a:solidFill>
                  <a:srgbClr val="808080"/>
                </a:solidFill>
                <a:latin typeface="Calibri"/>
                <a:cs typeface="Calibri"/>
              </a:rPr>
              <a:t> </a:t>
            </a:r>
            <a:r>
              <a:rPr sz="2400" b="1" dirty="0">
                <a:solidFill>
                  <a:srgbClr val="808080"/>
                </a:solidFill>
                <a:latin typeface="Calibri"/>
                <a:cs typeface="Calibri"/>
              </a:rPr>
              <a:t>following</a:t>
            </a:r>
            <a:r>
              <a:rPr sz="2400" b="1" spc="-40" dirty="0">
                <a:solidFill>
                  <a:srgbClr val="808080"/>
                </a:solidFill>
                <a:latin typeface="Calibri"/>
                <a:cs typeface="Calibri"/>
              </a:rPr>
              <a:t> </a:t>
            </a:r>
            <a:r>
              <a:rPr sz="2400" b="1" dirty="0">
                <a:solidFill>
                  <a:srgbClr val="808080"/>
                </a:solidFill>
                <a:latin typeface="Calibri"/>
                <a:cs typeface="Calibri"/>
              </a:rPr>
              <a:t>options</a:t>
            </a:r>
            <a:r>
              <a:rPr sz="2400" b="1" spc="-20" dirty="0">
                <a:solidFill>
                  <a:srgbClr val="808080"/>
                </a:solidFill>
                <a:latin typeface="Calibri"/>
                <a:cs typeface="Calibri"/>
              </a:rPr>
              <a:t> </a:t>
            </a:r>
            <a:r>
              <a:rPr sz="2400" b="1" dirty="0">
                <a:solidFill>
                  <a:srgbClr val="808080"/>
                </a:solidFill>
                <a:latin typeface="Calibri"/>
                <a:cs typeface="Calibri"/>
              </a:rPr>
              <a:t>would</a:t>
            </a:r>
            <a:r>
              <a:rPr sz="2400" b="1" spc="-25" dirty="0">
                <a:solidFill>
                  <a:srgbClr val="808080"/>
                </a:solidFill>
                <a:latin typeface="Calibri"/>
                <a:cs typeface="Calibri"/>
              </a:rPr>
              <a:t> </a:t>
            </a:r>
            <a:r>
              <a:rPr sz="2400" b="1" dirty="0">
                <a:solidFill>
                  <a:srgbClr val="808080"/>
                </a:solidFill>
                <a:latin typeface="Calibri"/>
                <a:cs typeface="Calibri"/>
              </a:rPr>
              <a:t>you</a:t>
            </a:r>
            <a:r>
              <a:rPr sz="2400" b="1" spc="-35" dirty="0">
                <a:solidFill>
                  <a:srgbClr val="808080"/>
                </a:solidFill>
                <a:latin typeface="Calibri"/>
                <a:cs typeface="Calibri"/>
              </a:rPr>
              <a:t> </a:t>
            </a:r>
            <a:r>
              <a:rPr sz="2400" b="1" dirty="0">
                <a:solidFill>
                  <a:srgbClr val="808080"/>
                </a:solidFill>
                <a:latin typeface="Calibri"/>
                <a:cs typeface="Calibri"/>
              </a:rPr>
              <a:t>suggest</a:t>
            </a:r>
            <a:r>
              <a:rPr sz="2400" b="1" spc="-30" dirty="0">
                <a:solidFill>
                  <a:srgbClr val="808080"/>
                </a:solidFill>
                <a:latin typeface="Calibri"/>
                <a:cs typeface="Calibri"/>
              </a:rPr>
              <a:t> </a:t>
            </a:r>
            <a:r>
              <a:rPr sz="2400" b="1" dirty="0">
                <a:solidFill>
                  <a:srgbClr val="808080"/>
                </a:solidFill>
                <a:latin typeface="Calibri"/>
                <a:cs typeface="Calibri"/>
              </a:rPr>
              <a:t>for</a:t>
            </a:r>
            <a:r>
              <a:rPr sz="2400" b="1" spc="-20" dirty="0">
                <a:solidFill>
                  <a:srgbClr val="808080"/>
                </a:solidFill>
                <a:latin typeface="Calibri"/>
                <a:cs typeface="Calibri"/>
              </a:rPr>
              <a:t> </a:t>
            </a:r>
            <a:r>
              <a:rPr lang="en-US" sz="2400" b="1" spc="-20" dirty="0">
                <a:solidFill>
                  <a:srgbClr val="808080"/>
                </a:solidFill>
                <a:latin typeface="Calibri"/>
                <a:cs typeface="Calibri"/>
              </a:rPr>
              <a:t>a </a:t>
            </a:r>
            <a:r>
              <a:rPr lang="en-US" sz="2400" b="1" spc="-10" dirty="0">
                <a:solidFill>
                  <a:srgbClr val="808080"/>
                </a:solidFill>
                <a:latin typeface="Calibri"/>
                <a:cs typeface="Calibri"/>
              </a:rPr>
              <a:t>patient with COVID-19 being discharged from the hospital and who does not have suspected or confirmed VTE or another indication for anticoagulation</a:t>
            </a:r>
            <a:r>
              <a:rPr sz="2400" b="1" spc="-20" dirty="0">
                <a:solidFill>
                  <a:srgbClr val="808080"/>
                </a:solidFill>
                <a:latin typeface="Calibri"/>
                <a:cs typeface="Calibri"/>
              </a:rPr>
              <a:t>?</a:t>
            </a:r>
            <a:endParaRPr sz="2400" dirty="0">
              <a:latin typeface="Calibri"/>
              <a:cs typeface="Calibri"/>
            </a:endParaRPr>
          </a:p>
          <a:p>
            <a:pPr>
              <a:lnSpc>
                <a:spcPct val="100000"/>
              </a:lnSpc>
            </a:pPr>
            <a:endParaRPr lang="en-US" sz="3500" dirty="0">
              <a:latin typeface="Calibri"/>
              <a:cs typeface="Calibri"/>
            </a:endParaRPr>
          </a:p>
          <a:p>
            <a:pPr>
              <a:lnSpc>
                <a:spcPct val="100000"/>
              </a:lnSpc>
            </a:pPr>
            <a:r>
              <a:rPr lang="en-US" sz="2800" dirty="0">
                <a:solidFill>
                  <a:srgbClr val="808080"/>
                </a:solidFill>
                <a:latin typeface="Calibri"/>
                <a:cs typeface="Calibri"/>
              </a:rPr>
              <a:t>A. Intermediate-</a:t>
            </a:r>
            <a:r>
              <a:rPr lang="en-US" sz="2800" spc="-65" dirty="0">
                <a:solidFill>
                  <a:srgbClr val="808080"/>
                </a:solidFill>
                <a:latin typeface="Calibri"/>
                <a:cs typeface="Calibri"/>
              </a:rPr>
              <a:t> </a:t>
            </a:r>
            <a:r>
              <a:rPr lang="en-US" sz="2800" dirty="0">
                <a:solidFill>
                  <a:srgbClr val="808080"/>
                </a:solidFill>
                <a:latin typeface="Calibri"/>
                <a:cs typeface="Calibri"/>
              </a:rPr>
              <a:t>or</a:t>
            </a:r>
            <a:r>
              <a:rPr lang="en-US" sz="2800" spc="-30" dirty="0">
                <a:solidFill>
                  <a:srgbClr val="808080"/>
                </a:solidFill>
                <a:latin typeface="Calibri"/>
                <a:cs typeface="Calibri"/>
              </a:rPr>
              <a:t> </a:t>
            </a:r>
            <a:r>
              <a:rPr lang="en-US" sz="2800" spc="-10" dirty="0">
                <a:solidFill>
                  <a:srgbClr val="808080"/>
                </a:solidFill>
                <a:latin typeface="Calibri"/>
                <a:cs typeface="Calibri"/>
              </a:rPr>
              <a:t>therapeutic-</a:t>
            </a:r>
            <a:r>
              <a:rPr lang="en-US" sz="2800" dirty="0">
                <a:solidFill>
                  <a:srgbClr val="808080"/>
                </a:solidFill>
                <a:latin typeface="Calibri"/>
                <a:cs typeface="Calibri"/>
              </a:rPr>
              <a:t>intensity</a:t>
            </a:r>
            <a:r>
              <a:rPr lang="en-US" sz="2800" spc="-55" dirty="0">
                <a:solidFill>
                  <a:srgbClr val="808080"/>
                </a:solidFill>
                <a:latin typeface="Calibri"/>
                <a:cs typeface="Calibri"/>
              </a:rPr>
              <a:t> </a:t>
            </a:r>
            <a:r>
              <a:rPr lang="en-US" sz="2800" spc="-10" dirty="0">
                <a:solidFill>
                  <a:srgbClr val="808080"/>
                </a:solidFill>
                <a:latin typeface="Calibri"/>
                <a:cs typeface="Calibri"/>
              </a:rPr>
              <a:t>anticoagulation</a:t>
            </a:r>
            <a:endParaRPr lang="en-US" sz="2800" dirty="0">
              <a:solidFill>
                <a:srgbClr val="808080"/>
              </a:solidFill>
              <a:latin typeface="Calibri"/>
              <a:cs typeface="Calibri"/>
            </a:endParaRPr>
          </a:p>
          <a:p>
            <a:pPr>
              <a:lnSpc>
                <a:spcPct val="100000"/>
              </a:lnSpc>
            </a:pPr>
            <a:r>
              <a:rPr lang="en-US" sz="2800" dirty="0">
                <a:solidFill>
                  <a:srgbClr val="808080"/>
                </a:solidFill>
                <a:latin typeface="Calibri"/>
                <a:cs typeface="Calibri"/>
              </a:rPr>
              <a:t>B. No anticoagulation</a:t>
            </a:r>
          </a:p>
          <a:p>
            <a:pPr>
              <a:lnSpc>
                <a:spcPct val="100000"/>
              </a:lnSpc>
            </a:pPr>
            <a:r>
              <a:rPr lang="en-US" sz="2800" dirty="0">
                <a:solidFill>
                  <a:srgbClr val="808080"/>
                </a:solidFill>
                <a:latin typeface="Calibri"/>
                <a:cs typeface="Calibri"/>
              </a:rPr>
              <a:t>C. Prophylactic-intensity anticoagulation</a:t>
            </a:r>
          </a:p>
          <a:p>
            <a:pPr>
              <a:lnSpc>
                <a:spcPct val="100000"/>
              </a:lnSpc>
            </a:pPr>
            <a:r>
              <a:rPr lang="en-US" sz="2800" dirty="0">
                <a:solidFill>
                  <a:srgbClr val="808080"/>
                </a:solidFill>
                <a:latin typeface="Calibri"/>
                <a:cs typeface="Calibri"/>
              </a:rPr>
              <a:t>D. Aspirin</a:t>
            </a:r>
            <a:endParaRPr sz="2800" dirty="0">
              <a:latin typeface="Calibri"/>
              <a:cs typeface="Calibri"/>
            </a:endParaRPr>
          </a:p>
        </p:txBody>
      </p:sp>
      <p:sp>
        <p:nvSpPr>
          <p:cNvPr id="3" name="object 3"/>
          <p:cNvSpPr txBox="1"/>
          <p:nvPr/>
        </p:nvSpPr>
        <p:spPr>
          <a:xfrm>
            <a:off x="304800" y="3733800"/>
            <a:ext cx="8785860" cy="389209"/>
          </a:xfrm>
          <a:prstGeom prst="rect">
            <a:avLst/>
          </a:prstGeom>
          <a:ln w="28575">
            <a:solidFill>
              <a:srgbClr val="E43E31"/>
            </a:solidFill>
          </a:ln>
        </p:spPr>
        <p:txBody>
          <a:bodyPr vert="horz" wrap="square" lIns="0" tIns="19685" rIns="0" bIns="0" rtlCol="0">
            <a:spAutoFit/>
          </a:bodyPr>
          <a:lstStyle/>
          <a:p>
            <a:pPr marL="69215">
              <a:lnSpc>
                <a:spcPct val="100000"/>
              </a:lnSpc>
              <a:spcBef>
                <a:spcPts val="155"/>
              </a:spcBef>
              <a:tabLst>
                <a:tab pos="584200" algn="l"/>
              </a:tabLst>
            </a:pPr>
            <a:endParaRPr sz="2400" dirty="0">
              <a:latin typeface="Calibri"/>
              <a:cs typeface="Calibri"/>
            </a:endParaRPr>
          </a:p>
        </p:txBody>
      </p:sp>
    </p:spTree>
    <p:extLst>
      <p:ext uri="{BB962C8B-B14F-4D97-AF65-F5344CB8AC3E}">
        <p14:creationId xmlns:p14="http://schemas.microsoft.com/office/powerpoint/2010/main" val="16708079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4666"/>
            <a:ext cx="10333990" cy="1908214"/>
          </a:xfrm>
          <a:prstGeom prst="rect">
            <a:avLst/>
          </a:prstGeom>
        </p:spPr>
        <p:txBody>
          <a:bodyPr vert="horz" wrap="square" lIns="0" tIns="52069" rIns="0" bIns="0" rtlCol="0">
            <a:spAutoFit/>
          </a:bodyPr>
          <a:lstStyle/>
          <a:p>
            <a:pPr marL="12700" marR="5080">
              <a:lnSpc>
                <a:spcPct val="90700"/>
              </a:lnSpc>
              <a:spcBef>
                <a:spcPts val="409"/>
              </a:spcBef>
            </a:pPr>
            <a:r>
              <a:rPr lang="en-US" sz="2650" dirty="0">
                <a:solidFill>
                  <a:srgbClr val="808080"/>
                </a:solidFill>
                <a:latin typeface="Calibri"/>
                <a:cs typeface="Calibri"/>
              </a:rPr>
              <a:t>Should prophylactic-intensity DOACs, LMWH, UFH, Fondaparinux vs. no anticoagulation be used for post-discharge thromboprophylaxis in patients with COVID-19 who are being discharged from the hospital and who do not have suspected or confirmed VTE or another indication for anticoagulation?</a:t>
            </a:r>
          </a:p>
        </p:txBody>
      </p:sp>
      <p:graphicFrame>
        <p:nvGraphicFramePr>
          <p:cNvPr id="3" name="object 3"/>
          <p:cNvGraphicFramePr>
            <a:graphicFrameLocks noGrp="1"/>
          </p:cNvGraphicFramePr>
          <p:nvPr>
            <p:extLst>
              <p:ext uri="{D42A27DB-BD31-4B8C-83A1-F6EECF244321}">
                <p14:modId xmlns:p14="http://schemas.microsoft.com/office/powerpoint/2010/main" val="2420339255"/>
              </p:ext>
            </p:extLst>
          </p:nvPr>
        </p:nvGraphicFramePr>
        <p:xfrm>
          <a:off x="2819400" y="3203006"/>
          <a:ext cx="7099300" cy="3247815"/>
        </p:xfrm>
        <a:graphic>
          <a:graphicData uri="http://schemas.openxmlformats.org/drawingml/2006/table">
            <a:tbl>
              <a:tblPr firstRow="1" bandRow="1">
                <a:tableStyleId>{2D5ABB26-0587-4C30-8999-92F81FD0307C}</a:tableStyleId>
              </a:tblPr>
              <a:tblGrid>
                <a:gridCol w="1684020">
                  <a:extLst>
                    <a:ext uri="{9D8B030D-6E8A-4147-A177-3AD203B41FA5}">
                      <a16:colId xmlns:a16="http://schemas.microsoft.com/office/drawing/2014/main" val="20000"/>
                    </a:ext>
                  </a:extLst>
                </a:gridCol>
                <a:gridCol w="5415280">
                  <a:extLst>
                    <a:ext uri="{9D8B030D-6E8A-4147-A177-3AD203B41FA5}">
                      <a16:colId xmlns:a16="http://schemas.microsoft.com/office/drawing/2014/main" val="20001"/>
                    </a:ext>
                  </a:extLst>
                </a:gridCol>
              </a:tblGrid>
              <a:tr h="65405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POPULATION: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480695">
                        <a:lnSpc>
                          <a:spcPct val="100000"/>
                        </a:lnSpc>
                        <a:spcBef>
                          <a:spcPts val="865"/>
                        </a:spcBef>
                      </a:pPr>
                      <a:r>
                        <a:rPr lang="en-US" sz="1400" dirty="0">
                          <a:solidFill>
                            <a:srgbClr val="808080"/>
                          </a:solidFill>
                          <a:latin typeface="Segoe UI"/>
                          <a:cs typeface="Segoe UI"/>
                        </a:rPr>
                        <a:t>patients with COVID-19 who are being discharged from the hospital and who do not have suspected or confirmed VTE or another indication for anticoagulation</a:t>
                      </a: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0"/>
                  </a:ext>
                </a:extLst>
              </a:tr>
              <a:tr h="610660">
                <a:tc>
                  <a:txBody>
                    <a:bodyPr/>
                    <a:lstStyle/>
                    <a:p>
                      <a:pPr>
                        <a:lnSpc>
                          <a:spcPct val="100000"/>
                        </a:lnSpc>
                        <a:spcBef>
                          <a:spcPts val="35"/>
                        </a:spcBef>
                      </a:pPr>
                      <a:endParaRPr sz="1450">
                        <a:latin typeface="Times New Roman"/>
                        <a:cs typeface="Times New Roman"/>
                      </a:endParaRPr>
                    </a:p>
                    <a:p>
                      <a:pPr marL="91440">
                        <a:lnSpc>
                          <a:spcPct val="100000"/>
                        </a:lnSpc>
                      </a:pPr>
                      <a:r>
                        <a:rPr sz="1400" b="1" spc="-10" dirty="0">
                          <a:solidFill>
                            <a:srgbClr val="FFFFFF"/>
                          </a:solidFill>
                          <a:latin typeface="Segoe UI"/>
                          <a:cs typeface="Segoe UI"/>
                        </a:rPr>
                        <a:t>INTERVENTION:</a:t>
                      </a:r>
                      <a:endParaRPr sz="140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marR="365125">
                        <a:lnSpc>
                          <a:spcPct val="100000"/>
                        </a:lnSpc>
                        <a:spcBef>
                          <a:spcPts val="865"/>
                        </a:spcBef>
                      </a:pPr>
                      <a:r>
                        <a:rPr lang="en-US" sz="1400" dirty="0">
                          <a:solidFill>
                            <a:srgbClr val="808080"/>
                          </a:solidFill>
                          <a:latin typeface="Segoe UI"/>
                          <a:cs typeface="Segoe UI"/>
                        </a:rPr>
                        <a:t>prophylactic-intensity DOACs, LMWH, UFH, Fondaparinux</a:t>
                      </a:r>
                      <a:endParaRPr sz="1400" dirty="0">
                        <a:latin typeface="Segoe UI"/>
                        <a:cs typeface="Segoe UI"/>
                      </a:endParaRPr>
                    </a:p>
                  </a:txBody>
                  <a:tcPr marL="0" marR="0" marT="1098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1"/>
                  </a:ext>
                </a:extLst>
              </a:tr>
              <a:tr h="364490">
                <a:tc>
                  <a:txBody>
                    <a:bodyPr/>
                    <a:lstStyle/>
                    <a:p>
                      <a:pPr marL="90805">
                        <a:lnSpc>
                          <a:spcPct val="100000"/>
                        </a:lnSpc>
                        <a:spcBef>
                          <a:spcPts val="565"/>
                        </a:spcBef>
                      </a:pPr>
                      <a:r>
                        <a:rPr sz="1400" b="1" spc="-10" dirty="0">
                          <a:solidFill>
                            <a:srgbClr val="FFFFFF"/>
                          </a:solidFill>
                          <a:latin typeface="Segoe UI"/>
                          <a:cs typeface="Segoe UI"/>
                        </a:rPr>
                        <a:t>COMPARISON:</a:t>
                      </a:r>
                      <a:endParaRPr sz="140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46990">
                        <a:lnSpc>
                          <a:spcPct val="100000"/>
                        </a:lnSpc>
                        <a:spcBef>
                          <a:spcPts val="565"/>
                        </a:spcBef>
                      </a:pPr>
                      <a:r>
                        <a:rPr lang="en-US" sz="1400" spc="-10" dirty="0">
                          <a:solidFill>
                            <a:srgbClr val="808080"/>
                          </a:solidFill>
                          <a:latin typeface="Segoe UI"/>
                          <a:cs typeface="Segoe UI"/>
                        </a:rPr>
                        <a:t>No anticoagulation</a:t>
                      </a:r>
                      <a:endParaRPr sz="1400" dirty="0">
                        <a:latin typeface="Segoe UI"/>
                        <a:cs typeface="Segoe UI"/>
                      </a:endParaRPr>
                    </a:p>
                  </a:txBody>
                  <a:tcPr marL="0" marR="0" marT="717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1522730">
                <a:tc>
                  <a:txBody>
                    <a:bodyPr/>
                    <a:lstStyle/>
                    <a:p>
                      <a:pPr>
                        <a:lnSpc>
                          <a:spcPct val="100000"/>
                        </a:lnSpc>
                      </a:pPr>
                      <a:endParaRPr sz="1800">
                        <a:latin typeface="Times New Roman"/>
                        <a:cs typeface="Times New Roman"/>
                      </a:endParaRPr>
                    </a:p>
                    <a:p>
                      <a:pPr>
                        <a:lnSpc>
                          <a:spcPct val="100000"/>
                        </a:lnSpc>
                        <a:spcBef>
                          <a:spcPts val="30"/>
                        </a:spcBef>
                      </a:pPr>
                      <a:endParaRPr sz="1900">
                        <a:latin typeface="Times New Roman"/>
                        <a:cs typeface="Times New Roman"/>
                      </a:endParaRPr>
                    </a:p>
                    <a:p>
                      <a:pPr marL="91440" marR="561340">
                        <a:lnSpc>
                          <a:spcPct val="100000"/>
                        </a:lnSpc>
                      </a:pPr>
                      <a:r>
                        <a:rPr sz="1400" b="1" spc="-20" dirty="0">
                          <a:solidFill>
                            <a:srgbClr val="FFFFFF"/>
                          </a:solidFill>
                          <a:latin typeface="Segoe UI"/>
                          <a:cs typeface="Segoe UI"/>
                        </a:rPr>
                        <a:t>MAIN </a:t>
                      </a:r>
                      <a:r>
                        <a:rPr sz="1400" b="1" spc="-10" dirty="0">
                          <a:solidFill>
                            <a:srgbClr val="FFFFFF"/>
                          </a:solidFill>
                          <a:latin typeface="Segoe UI"/>
                          <a:cs typeface="Segoe UI"/>
                        </a:rPr>
                        <a:t>OUTCOMES:</a:t>
                      </a:r>
                      <a:endParaRPr sz="14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40"/>
                        </a:spcBef>
                      </a:pPr>
                      <a:endParaRPr sz="1500" dirty="0">
                        <a:latin typeface="Times New Roman"/>
                        <a:cs typeface="Times New Roman"/>
                      </a:endParaRPr>
                    </a:p>
                    <a:p>
                      <a:pPr marL="47625" marR="117475" indent="-635">
                        <a:lnSpc>
                          <a:spcPct val="100000"/>
                        </a:lnSpc>
                      </a:pPr>
                      <a:r>
                        <a:rPr lang="en-US" sz="1400" spc="-10" dirty="0">
                          <a:solidFill>
                            <a:srgbClr val="808080"/>
                          </a:solidFill>
                          <a:latin typeface="Segoe UI"/>
                          <a:cs typeface="Segoe UI"/>
                        </a:rPr>
                        <a:t>Mortality; Pulmonary Embolism; Deep Venous Thrombosis; Venous Thromboembolism; Major Bleeding; Ischemic Stroke; ST-elevation Myocardial Infarction; Readmission</a:t>
                      </a: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117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6400" y="1262339"/>
            <a:ext cx="582422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E53E31"/>
                </a:solidFill>
                <a:latin typeface="Calibri"/>
                <a:cs typeface="Calibri"/>
              </a:rPr>
              <a:t>Patient</a:t>
            </a:r>
            <a:r>
              <a:rPr sz="2800" spc="-105" dirty="0">
                <a:solidFill>
                  <a:srgbClr val="E53E31"/>
                </a:solidFill>
                <a:latin typeface="Calibri"/>
                <a:cs typeface="Calibri"/>
              </a:rPr>
              <a:t> </a:t>
            </a:r>
            <a:r>
              <a:rPr sz="2800" dirty="0">
                <a:solidFill>
                  <a:srgbClr val="E53E31"/>
                </a:solidFill>
                <a:latin typeface="Calibri"/>
                <a:cs typeface="Calibri"/>
              </a:rPr>
              <a:t>groups</a:t>
            </a:r>
            <a:r>
              <a:rPr sz="2800" spc="-90" dirty="0">
                <a:solidFill>
                  <a:srgbClr val="E53E31"/>
                </a:solidFill>
                <a:latin typeface="Calibri"/>
                <a:cs typeface="Calibri"/>
              </a:rPr>
              <a:t> </a:t>
            </a:r>
            <a:r>
              <a:rPr sz="2800" dirty="0">
                <a:solidFill>
                  <a:srgbClr val="E53E31"/>
                </a:solidFill>
                <a:latin typeface="Calibri"/>
                <a:cs typeface="Calibri"/>
              </a:rPr>
              <a:t>addressed</a:t>
            </a:r>
            <a:r>
              <a:rPr sz="2800" spc="-85" dirty="0">
                <a:solidFill>
                  <a:srgbClr val="E53E31"/>
                </a:solidFill>
                <a:latin typeface="Calibri"/>
                <a:cs typeface="Calibri"/>
              </a:rPr>
              <a:t> </a:t>
            </a:r>
            <a:r>
              <a:rPr sz="2800" dirty="0">
                <a:solidFill>
                  <a:srgbClr val="E53E31"/>
                </a:solidFill>
                <a:latin typeface="Calibri"/>
                <a:cs typeface="Calibri"/>
              </a:rPr>
              <a:t>in</a:t>
            </a:r>
            <a:r>
              <a:rPr sz="2800" spc="-90" dirty="0">
                <a:solidFill>
                  <a:srgbClr val="E53E31"/>
                </a:solidFill>
                <a:latin typeface="Calibri"/>
                <a:cs typeface="Calibri"/>
              </a:rPr>
              <a:t> </a:t>
            </a:r>
            <a:r>
              <a:rPr sz="2800" dirty="0">
                <a:solidFill>
                  <a:srgbClr val="E53E31"/>
                </a:solidFill>
                <a:latin typeface="Calibri"/>
                <a:cs typeface="Calibri"/>
              </a:rPr>
              <a:t>this</a:t>
            </a:r>
            <a:r>
              <a:rPr sz="2800" spc="-90" dirty="0">
                <a:solidFill>
                  <a:srgbClr val="E53E31"/>
                </a:solidFill>
                <a:latin typeface="Calibri"/>
                <a:cs typeface="Calibri"/>
              </a:rPr>
              <a:t> </a:t>
            </a:r>
            <a:r>
              <a:rPr sz="2800" spc="-10" dirty="0">
                <a:solidFill>
                  <a:srgbClr val="E53E31"/>
                </a:solidFill>
                <a:latin typeface="Calibri"/>
                <a:cs typeface="Calibri"/>
              </a:rPr>
              <a:t>chapter</a:t>
            </a:r>
            <a:endParaRPr sz="2800" dirty="0">
              <a:latin typeface="Calibri"/>
              <a:cs typeface="Calibri"/>
            </a:endParaRPr>
          </a:p>
        </p:txBody>
      </p:sp>
      <p:sp>
        <p:nvSpPr>
          <p:cNvPr id="11" name="Freeform 10">
            <a:extLst>
              <a:ext uri="{FF2B5EF4-FFF2-40B4-BE49-F238E27FC236}">
                <a16:creationId xmlns:a16="http://schemas.microsoft.com/office/drawing/2014/main" id="{C8B7A267-E318-2A70-8EB4-0C5D828E5A0B}"/>
              </a:ext>
            </a:extLst>
          </p:cNvPr>
          <p:cNvSpPr/>
          <p:nvPr/>
        </p:nvSpPr>
        <p:spPr>
          <a:xfrm>
            <a:off x="1146183" y="2349647"/>
            <a:ext cx="4891456" cy="1528580"/>
          </a:xfrm>
          <a:custGeom>
            <a:avLst/>
            <a:gdLst>
              <a:gd name="connsiteX0" fmla="*/ 0 w 4891456"/>
              <a:gd name="connsiteY0" fmla="*/ 0 h 1528580"/>
              <a:gd name="connsiteX1" fmla="*/ 4891456 w 4891456"/>
              <a:gd name="connsiteY1" fmla="*/ 0 h 1528580"/>
              <a:gd name="connsiteX2" fmla="*/ 4891456 w 4891456"/>
              <a:gd name="connsiteY2" fmla="*/ 1528580 h 1528580"/>
              <a:gd name="connsiteX3" fmla="*/ 0 w 4891456"/>
              <a:gd name="connsiteY3" fmla="*/ 1528580 h 1528580"/>
              <a:gd name="connsiteX4" fmla="*/ 0 w 4891456"/>
              <a:gd name="connsiteY4" fmla="*/ 0 h 152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56" h="1528580">
                <a:moveTo>
                  <a:pt x="0" y="0"/>
                </a:moveTo>
                <a:lnTo>
                  <a:pt x="4891456" y="0"/>
                </a:lnTo>
                <a:lnTo>
                  <a:pt x="4891456" y="1528580"/>
                </a:lnTo>
                <a:lnTo>
                  <a:pt x="0" y="1528580"/>
                </a:lnTo>
                <a:lnTo>
                  <a:pt x="0" y="0"/>
                </a:lnTo>
                <a:close/>
              </a:path>
            </a:pathLst>
          </a:custGeom>
          <a:solidFill>
            <a:srgbClr val="BDE0E4"/>
          </a:solidFill>
          <a:ln>
            <a:noFill/>
          </a:ln>
        </p:spPr>
        <p:style>
          <a:lnRef idx="1">
            <a:scrgbClr r="0" g="0" b="0"/>
          </a:lnRef>
          <a:fillRef idx="1">
            <a:scrgbClr r="0" g="0" b="0"/>
          </a:fillRef>
          <a:effectRef idx="0">
            <a:schemeClr val="accent2">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28016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E53E31"/>
                </a:solidFill>
                <a:latin typeface="Segoe UI" panose="020B0502040204020203" pitchFamily="34" charset="0"/>
                <a:cs typeface="Segoe UI" panose="020B0502040204020203" pitchFamily="34" charset="0"/>
              </a:rPr>
              <a:t>Acutely ill medical patients</a:t>
            </a:r>
          </a:p>
          <a:p>
            <a:pPr marL="0" lvl="1" indent="0" algn="l" defTabSz="711200">
              <a:lnSpc>
                <a:spcPct val="90000"/>
              </a:lnSpc>
              <a:spcBef>
                <a:spcPct val="0"/>
              </a:spcBef>
              <a:spcAft>
                <a:spcPct val="1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Patients hospitalized for medical illness </a:t>
            </a:r>
          </a:p>
        </p:txBody>
      </p:sp>
      <p:sp>
        <p:nvSpPr>
          <p:cNvPr id="12" name="Rectangle 11">
            <a:extLst>
              <a:ext uri="{FF2B5EF4-FFF2-40B4-BE49-F238E27FC236}">
                <a16:creationId xmlns:a16="http://schemas.microsoft.com/office/drawing/2014/main" id="{64A21844-0DE2-9ED0-2F37-33DE37078D12}"/>
              </a:ext>
            </a:extLst>
          </p:cNvPr>
          <p:cNvSpPr/>
          <p:nvPr/>
        </p:nvSpPr>
        <p:spPr>
          <a:xfrm>
            <a:off x="1295400" y="2504337"/>
            <a:ext cx="914395" cy="1219200"/>
          </a:xfrm>
          <a:prstGeom prst="rect">
            <a:avLst/>
          </a:prstGeom>
          <a:blipFill dpi="0"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l="-29253" t="-15294" r="-33334" b="-6648"/>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3" name="Freeform 12">
            <a:extLst>
              <a:ext uri="{FF2B5EF4-FFF2-40B4-BE49-F238E27FC236}">
                <a16:creationId xmlns:a16="http://schemas.microsoft.com/office/drawing/2014/main" id="{86A00FB5-EF9F-516A-BD33-6809899F7D48}"/>
              </a:ext>
            </a:extLst>
          </p:cNvPr>
          <p:cNvSpPr/>
          <p:nvPr/>
        </p:nvSpPr>
        <p:spPr>
          <a:xfrm>
            <a:off x="6358169" y="2349647"/>
            <a:ext cx="4891456" cy="1528580"/>
          </a:xfrm>
          <a:custGeom>
            <a:avLst/>
            <a:gdLst>
              <a:gd name="connsiteX0" fmla="*/ 0 w 4891456"/>
              <a:gd name="connsiteY0" fmla="*/ 0 h 1528580"/>
              <a:gd name="connsiteX1" fmla="*/ 4891456 w 4891456"/>
              <a:gd name="connsiteY1" fmla="*/ 0 h 1528580"/>
              <a:gd name="connsiteX2" fmla="*/ 4891456 w 4891456"/>
              <a:gd name="connsiteY2" fmla="*/ 1528580 h 1528580"/>
              <a:gd name="connsiteX3" fmla="*/ 0 w 4891456"/>
              <a:gd name="connsiteY3" fmla="*/ 1528580 h 1528580"/>
              <a:gd name="connsiteX4" fmla="*/ 0 w 4891456"/>
              <a:gd name="connsiteY4" fmla="*/ 0 h 152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56" h="1528580">
                <a:moveTo>
                  <a:pt x="0" y="0"/>
                </a:moveTo>
                <a:lnTo>
                  <a:pt x="4891456" y="0"/>
                </a:lnTo>
                <a:lnTo>
                  <a:pt x="4891456" y="1528580"/>
                </a:lnTo>
                <a:lnTo>
                  <a:pt x="0" y="1528580"/>
                </a:lnTo>
                <a:lnTo>
                  <a:pt x="0" y="0"/>
                </a:lnTo>
                <a:close/>
              </a:path>
            </a:pathLst>
          </a:custGeom>
          <a:solidFill>
            <a:srgbClr val="FFD9B0"/>
          </a:solidFill>
          <a:ln>
            <a:noFill/>
          </a:ln>
        </p:spPr>
        <p:style>
          <a:lnRef idx="1">
            <a:scrgbClr r="0" g="0" b="0"/>
          </a:lnRef>
          <a:fillRef idx="1">
            <a:scrgbClr r="0" g="0" b="0"/>
          </a:fillRef>
          <a:effectRef idx="0">
            <a:schemeClr val="accent2">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28016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E53E31"/>
                </a:solidFill>
                <a:latin typeface="Segoe UI" panose="020B0502040204020203" pitchFamily="34" charset="0"/>
                <a:cs typeface="Segoe UI" panose="020B0502040204020203" pitchFamily="34" charset="0"/>
              </a:rPr>
              <a:t>Critically ill patients</a:t>
            </a:r>
          </a:p>
          <a:p>
            <a:pPr marL="0" lvl="1" indent="0" algn="l" defTabSz="711200">
              <a:lnSpc>
                <a:spcPct val="90000"/>
              </a:lnSpc>
              <a:spcBef>
                <a:spcPct val="0"/>
              </a:spcBef>
              <a:spcAft>
                <a:spcPct val="1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Patients with immediately life-threatening illness requiring admission to intensive care unit</a:t>
            </a:r>
          </a:p>
        </p:txBody>
      </p:sp>
      <p:sp>
        <p:nvSpPr>
          <p:cNvPr id="15" name="Freeform 14">
            <a:extLst>
              <a:ext uri="{FF2B5EF4-FFF2-40B4-BE49-F238E27FC236}">
                <a16:creationId xmlns:a16="http://schemas.microsoft.com/office/drawing/2014/main" id="{AFB41C45-31AB-E725-F02C-A640E13AAA62}"/>
              </a:ext>
            </a:extLst>
          </p:cNvPr>
          <p:cNvSpPr/>
          <p:nvPr/>
        </p:nvSpPr>
        <p:spPr>
          <a:xfrm>
            <a:off x="3752176" y="4329256"/>
            <a:ext cx="4891456" cy="1528580"/>
          </a:xfrm>
          <a:custGeom>
            <a:avLst/>
            <a:gdLst>
              <a:gd name="connsiteX0" fmla="*/ 0 w 4891456"/>
              <a:gd name="connsiteY0" fmla="*/ 0 h 1528580"/>
              <a:gd name="connsiteX1" fmla="*/ 4891456 w 4891456"/>
              <a:gd name="connsiteY1" fmla="*/ 0 h 1528580"/>
              <a:gd name="connsiteX2" fmla="*/ 4891456 w 4891456"/>
              <a:gd name="connsiteY2" fmla="*/ 1528580 h 1528580"/>
              <a:gd name="connsiteX3" fmla="*/ 0 w 4891456"/>
              <a:gd name="connsiteY3" fmla="*/ 1528580 h 1528580"/>
              <a:gd name="connsiteX4" fmla="*/ 0 w 4891456"/>
              <a:gd name="connsiteY4" fmla="*/ 0 h 152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1456" h="1528580">
                <a:moveTo>
                  <a:pt x="0" y="0"/>
                </a:moveTo>
                <a:lnTo>
                  <a:pt x="4891456" y="0"/>
                </a:lnTo>
                <a:lnTo>
                  <a:pt x="4891456" y="1528580"/>
                </a:lnTo>
                <a:lnTo>
                  <a:pt x="0" y="1528580"/>
                </a:lnTo>
                <a:lnTo>
                  <a:pt x="0" y="0"/>
                </a:lnTo>
                <a:close/>
              </a:path>
            </a:pathLst>
          </a:custGeom>
          <a:solidFill>
            <a:srgbClr val="C8C3D5"/>
          </a:solidFill>
          <a:ln>
            <a:noFill/>
          </a:ln>
        </p:spPr>
        <p:style>
          <a:lnRef idx="1">
            <a:scrgbClr r="0" g="0" b="0"/>
          </a:lnRef>
          <a:fillRef idx="1">
            <a:scrgbClr r="0" g="0" b="0"/>
          </a:fillRef>
          <a:effectRef idx="0">
            <a:schemeClr val="accent2">
              <a:alpha val="40000"/>
              <a:tint val="40000"/>
              <a:hueOff val="0"/>
              <a:satOff val="0"/>
              <a:lumOff val="0"/>
              <a:alphaOff val="0"/>
            </a:schemeClr>
          </a:effectRef>
          <a:fontRef idx="minor">
            <a:schemeClr val="dk1">
              <a:hueOff val="0"/>
              <a:satOff val="0"/>
              <a:lumOff val="0"/>
              <a:alphaOff val="0"/>
            </a:schemeClr>
          </a:fontRef>
        </p:style>
        <p:txBody>
          <a:bodyPr spcFirstLastPara="0" vert="horz" wrap="square" lIns="128016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E53E31"/>
                </a:solidFill>
                <a:latin typeface="Segoe UI" panose="020B0502040204020203" pitchFamily="34" charset="0"/>
                <a:cs typeface="Segoe UI" panose="020B0502040204020203" pitchFamily="34" charset="0"/>
              </a:rPr>
              <a:t>Discharged patients</a:t>
            </a:r>
          </a:p>
          <a:p>
            <a:pPr marL="0" lvl="1" indent="0" algn="l" defTabSz="711200">
              <a:lnSpc>
                <a:spcPct val="90000"/>
              </a:lnSpc>
              <a:spcBef>
                <a:spcPct val="0"/>
              </a:spcBef>
              <a:spcAft>
                <a:spcPct val="15000"/>
              </a:spcAft>
              <a:buNone/>
            </a:pPr>
            <a:r>
              <a:rPr lang="en-US" sz="1600" kern="1200" dirty="0">
                <a:solidFill>
                  <a:schemeClr val="tx1">
                    <a:lumMod val="50000"/>
                    <a:lumOff val="50000"/>
                  </a:schemeClr>
                </a:solidFill>
                <a:latin typeface="Segoe UI" panose="020B0502040204020203" pitchFamily="34" charset="0"/>
                <a:cs typeface="Segoe UI" panose="020B0502040204020203" pitchFamily="34" charset="0"/>
              </a:rPr>
              <a:t>Patients who have been discharged after hospitalization for COVID-19</a:t>
            </a:r>
          </a:p>
        </p:txBody>
      </p:sp>
      <p:sp>
        <p:nvSpPr>
          <p:cNvPr id="16" name="Rectangle 15">
            <a:extLst>
              <a:ext uri="{FF2B5EF4-FFF2-40B4-BE49-F238E27FC236}">
                <a16:creationId xmlns:a16="http://schemas.microsoft.com/office/drawing/2014/main" id="{AB9289FE-9071-0A23-C433-4E56E2FDE8B6}"/>
              </a:ext>
            </a:extLst>
          </p:cNvPr>
          <p:cNvSpPr/>
          <p:nvPr/>
        </p:nvSpPr>
        <p:spPr>
          <a:xfrm>
            <a:off x="3886200" y="4483946"/>
            <a:ext cx="914401" cy="1219200"/>
          </a:xfrm>
          <a:prstGeom prst="rect">
            <a:avLst/>
          </a:prstGeom>
          <a:blipFill dpi="0" rotWithShape="1">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l="-25003" t="-6118" r="-29949" b="-10096"/>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Rectangle 13">
            <a:extLst>
              <a:ext uri="{FF2B5EF4-FFF2-40B4-BE49-F238E27FC236}">
                <a16:creationId xmlns:a16="http://schemas.microsoft.com/office/drawing/2014/main" id="{2BA5F368-8574-A92E-7BD5-93456137ED18}"/>
              </a:ext>
            </a:extLst>
          </p:cNvPr>
          <p:cNvSpPr/>
          <p:nvPr/>
        </p:nvSpPr>
        <p:spPr>
          <a:xfrm>
            <a:off x="6553200" y="2426178"/>
            <a:ext cx="922548" cy="1383822"/>
          </a:xfrm>
          <a:prstGeom prst="rect">
            <a:avLst/>
          </a:prstGeom>
          <a:blipFill dpi="0"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a:stretch>
              <a:fillRect l="-15418" t="6239" r="-15637" b="6391"/>
            </a:stretch>
          </a:blipFill>
          <a:ln>
            <a:no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993927185"/>
              </p:ext>
            </p:extLst>
          </p:nvPr>
        </p:nvGraphicFramePr>
        <p:xfrm>
          <a:off x="1188085" y="1524000"/>
          <a:ext cx="9815830" cy="4055744"/>
        </p:xfrm>
        <a:graphic>
          <a:graphicData uri="http://schemas.openxmlformats.org/drawingml/2006/table">
            <a:tbl>
              <a:tblPr firstRow="1" bandRow="1">
                <a:tableStyleId>{2D5ABB26-0587-4C30-8999-92F81FD0307C}</a:tableStyleId>
              </a:tblPr>
              <a:tblGrid>
                <a:gridCol w="206184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gridCol w="1407795">
                  <a:extLst>
                    <a:ext uri="{9D8B030D-6E8A-4147-A177-3AD203B41FA5}">
                      <a16:colId xmlns:a16="http://schemas.microsoft.com/office/drawing/2014/main" val="20002"/>
                    </a:ext>
                  </a:extLst>
                </a:gridCol>
                <a:gridCol w="1362075">
                  <a:extLst>
                    <a:ext uri="{9D8B030D-6E8A-4147-A177-3AD203B41FA5}">
                      <a16:colId xmlns:a16="http://schemas.microsoft.com/office/drawing/2014/main" val="20003"/>
                    </a:ext>
                  </a:extLst>
                </a:gridCol>
                <a:gridCol w="1798955">
                  <a:extLst>
                    <a:ext uri="{9D8B030D-6E8A-4147-A177-3AD203B41FA5}">
                      <a16:colId xmlns:a16="http://schemas.microsoft.com/office/drawing/2014/main" val="20004"/>
                    </a:ext>
                  </a:extLst>
                </a:gridCol>
                <a:gridCol w="2051685">
                  <a:extLst>
                    <a:ext uri="{9D8B030D-6E8A-4147-A177-3AD203B41FA5}">
                      <a16:colId xmlns:a16="http://schemas.microsoft.com/office/drawing/2014/main" val="20005"/>
                    </a:ext>
                  </a:extLst>
                </a:gridCol>
              </a:tblGrid>
              <a:tr h="379095">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669925">
                        <a:lnSpc>
                          <a:spcPct val="100000"/>
                        </a:lnSpc>
                        <a:spcBef>
                          <a:spcPts val="925"/>
                        </a:spcBef>
                      </a:pPr>
                      <a:r>
                        <a:rPr sz="1200" b="1" spc="-10" dirty="0">
                          <a:solidFill>
                            <a:srgbClr val="FFFFFF"/>
                          </a:solidFill>
                          <a:latin typeface="Segoe UI"/>
                          <a:cs typeface="Segoe UI"/>
                        </a:rPr>
                        <a:t>Outcomes</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spcBef>
                          <a:spcPts val="30"/>
                        </a:spcBef>
                      </a:pPr>
                      <a:endParaRPr sz="2100">
                        <a:latin typeface="Times New Roman"/>
                        <a:cs typeface="Times New Roman"/>
                      </a:endParaRPr>
                    </a:p>
                    <a:p>
                      <a:pPr marL="139700" marR="133985" indent="1905" algn="ctr">
                        <a:lnSpc>
                          <a:spcPct val="100000"/>
                        </a:lnSpc>
                      </a:pPr>
                      <a:r>
                        <a:rPr sz="1200" b="1" dirty="0">
                          <a:solidFill>
                            <a:srgbClr val="FFFFFF"/>
                          </a:solidFill>
                          <a:latin typeface="Segoe UI"/>
                          <a:cs typeface="Segoe UI"/>
                        </a:rPr>
                        <a:t>№ </a:t>
                      </a:r>
                      <a:r>
                        <a:rPr sz="1200" b="1" spc="-25" dirty="0">
                          <a:solidFill>
                            <a:srgbClr val="FFFFFF"/>
                          </a:solidFill>
                          <a:latin typeface="Segoe UI"/>
                          <a:cs typeface="Segoe UI"/>
                        </a:rPr>
                        <a:t>of </a:t>
                      </a:r>
                      <a:r>
                        <a:rPr sz="1200" b="1" spc="-10" dirty="0">
                          <a:solidFill>
                            <a:srgbClr val="FFFFFF"/>
                          </a:solidFill>
                          <a:latin typeface="Segoe UI"/>
                          <a:cs typeface="Segoe UI"/>
                        </a:rPr>
                        <a:t>participants (studies)</a:t>
                      </a:r>
                      <a:endParaRPr sz="1200">
                        <a:latin typeface="Segoe UI"/>
                        <a:cs typeface="Segoe U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marL="387985" marR="132715" indent="-247015">
                        <a:lnSpc>
                          <a:spcPct val="100000"/>
                        </a:lnSpc>
                        <a:spcBef>
                          <a:spcPts val="1325"/>
                        </a:spcBef>
                      </a:pPr>
                      <a:r>
                        <a:rPr sz="1200" b="1" dirty="0">
                          <a:solidFill>
                            <a:srgbClr val="FFFFFF"/>
                          </a:solidFill>
                          <a:latin typeface="Segoe UI"/>
                          <a:cs typeface="Segoe UI"/>
                        </a:rPr>
                        <a:t>Certainty</a:t>
                      </a:r>
                      <a:r>
                        <a:rPr sz="1200" b="1" spc="-10" dirty="0">
                          <a:solidFill>
                            <a:srgbClr val="FFFFFF"/>
                          </a:solidFill>
                          <a:latin typeface="Segoe UI"/>
                          <a:cs typeface="Segoe UI"/>
                        </a:rPr>
                        <a:t> </a:t>
                      </a:r>
                      <a:r>
                        <a:rPr sz="1200" b="1" dirty="0">
                          <a:solidFill>
                            <a:srgbClr val="FFFFFF"/>
                          </a:solidFill>
                          <a:latin typeface="Segoe UI"/>
                          <a:cs typeface="Segoe UI"/>
                        </a:rPr>
                        <a:t>of </a:t>
                      </a:r>
                      <a:r>
                        <a:rPr sz="1200" b="1" spc="-25" dirty="0">
                          <a:solidFill>
                            <a:srgbClr val="FFFFFF"/>
                          </a:solidFill>
                          <a:latin typeface="Segoe UI"/>
                          <a:cs typeface="Segoe UI"/>
                        </a:rPr>
                        <a:t>the </a:t>
                      </a:r>
                      <a:r>
                        <a:rPr sz="1200" b="1" spc="-10" dirty="0">
                          <a:solidFill>
                            <a:srgbClr val="FFFFFF"/>
                          </a:solidFill>
                          <a:latin typeface="Segoe UI"/>
                          <a:cs typeface="Segoe UI"/>
                        </a:rPr>
                        <a:t>evidence (GRADE)</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rowSpan="2">
                  <a:txBody>
                    <a:bodyPr/>
                    <a:lstStyle/>
                    <a:p>
                      <a:pPr>
                        <a:lnSpc>
                          <a:spcPct val="100000"/>
                        </a:lnSpc>
                      </a:pPr>
                      <a:endParaRPr sz="1600">
                        <a:latin typeface="Times New Roman"/>
                        <a:cs typeface="Times New Roman"/>
                      </a:endParaRPr>
                    </a:p>
                    <a:p>
                      <a:pPr>
                        <a:lnSpc>
                          <a:spcPct val="100000"/>
                        </a:lnSpc>
                        <a:spcBef>
                          <a:spcPts val="30"/>
                        </a:spcBef>
                      </a:pPr>
                      <a:endParaRPr sz="1750">
                        <a:latin typeface="Times New Roman"/>
                        <a:cs typeface="Times New Roman"/>
                      </a:endParaRPr>
                    </a:p>
                    <a:p>
                      <a:pPr marL="379095" marR="161290" indent="-210820">
                        <a:lnSpc>
                          <a:spcPct val="100000"/>
                        </a:lnSpc>
                        <a:spcBef>
                          <a:spcPts val="5"/>
                        </a:spcBef>
                      </a:pPr>
                      <a:r>
                        <a:rPr sz="1200" b="1" dirty="0">
                          <a:solidFill>
                            <a:srgbClr val="FFFFFF"/>
                          </a:solidFill>
                          <a:latin typeface="Segoe UI"/>
                          <a:cs typeface="Segoe UI"/>
                        </a:rPr>
                        <a:t>Relative</a:t>
                      </a:r>
                      <a:r>
                        <a:rPr sz="1200" b="1" spc="-70" dirty="0">
                          <a:solidFill>
                            <a:srgbClr val="FFFFFF"/>
                          </a:solidFill>
                          <a:latin typeface="Segoe UI"/>
                          <a:cs typeface="Segoe UI"/>
                        </a:rPr>
                        <a:t> </a:t>
                      </a:r>
                      <a:r>
                        <a:rPr sz="1200" b="1" spc="-10" dirty="0">
                          <a:solidFill>
                            <a:srgbClr val="FFFFFF"/>
                          </a:solidFill>
                          <a:latin typeface="Segoe UI"/>
                          <a:cs typeface="Segoe UI"/>
                        </a:rPr>
                        <a:t>effect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gridSpan="2">
                  <a:txBody>
                    <a:bodyPr/>
                    <a:lstStyle/>
                    <a:p>
                      <a:pPr marL="1623695" marR="916305" indent="-701040">
                        <a:lnSpc>
                          <a:spcPct val="100000"/>
                        </a:lnSpc>
                        <a:spcBef>
                          <a:spcPts val="5"/>
                        </a:spcBef>
                      </a:pPr>
                      <a:r>
                        <a:rPr sz="1200" b="1" dirty="0">
                          <a:solidFill>
                            <a:srgbClr val="FFFFFF"/>
                          </a:solidFill>
                          <a:latin typeface="Segoe UI"/>
                          <a:cs typeface="Segoe UI"/>
                        </a:rPr>
                        <a:t>Anticipated</a:t>
                      </a:r>
                      <a:r>
                        <a:rPr sz="1200" b="1" spc="-35" dirty="0">
                          <a:solidFill>
                            <a:srgbClr val="FFFFFF"/>
                          </a:solidFill>
                          <a:latin typeface="Segoe UI"/>
                          <a:cs typeface="Segoe UI"/>
                        </a:rPr>
                        <a:t> </a:t>
                      </a:r>
                      <a:r>
                        <a:rPr sz="1200" b="1" dirty="0">
                          <a:solidFill>
                            <a:srgbClr val="FFFFFF"/>
                          </a:solidFill>
                          <a:latin typeface="Segoe UI"/>
                          <a:cs typeface="Segoe UI"/>
                        </a:rPr>
                        <a:t>absolute</a:t>
                      </a:r>
                      <a:r>
                        <a:rPr sz="1200" b="1" spc="-45" dirty="0">
                          <a:solidFill>
                            <a:srgbClr val="FFFFFF"/>
                          </a:solidFill>
                          <a:latin typeface="Segoe UI"/>
                          <a:cs typeface="Segoe UI"/>
                        </a:rPr>
                        <a:t> </a:t>
                      </a:r>
                      <a:r>
                        <a:rPr sz="1200" b="1" spc="-10" dirty="0">
                          <a:solidFill>
                            <a:srgbClr val="FFFFFF"/>
                          </a:solidFill>
                          <a:latin typeface="Segoe UI"/>
                          <a:cs typeface="Segoe UI"/>
                        </a:rPr>
                        <a:t>effects </a:t>
                      </a:r>
                      <a:r>
                        <a:rPr sz="1200" b="1" dirty="0">
                          <a:solidFill>
                            <a:srgbClr val="FFFFFF"/>
                          </a:solidFill>
                          <a:latin typeface="Segoe UI"/>
                          <a:cs typeface="Segoe UI"/>
                        </a:rPr>
                        <a:t>(95%</a:t>
                      </a:r>
                      <a:r>
                        <a:rPr sz="1200" b="1" spc="-20" dirty="0">
                          <a:solidFill>
                            <a:srgbClr val="FFFFFF"/>
                          </a:solidFill>
                          <a:latin typeface="Segoe UI"/>
                          <a:cs typeface="Segoe UI"/>
                        </a:rPr>
                        <a:t> </a:t>
                      </a:r>
                      <a:r>
                        <a:rPr sz="1200" b="1" spc="-25" dirty="0">
                          <a:solidFill>
                            <a:srgbClr val="FFFFFF"/>
                          </a:solidFill>
                          <a:latin typeface="Segoe UI"/>
                          <a:cs typeface="Segoe UI"/>
                        </a:rPr>
                        <a:t>CI)</a:t>
                      </a:r>
                      <a:endParaRPr sz="1200">
                        <a:latin typeface="Segoe UI"/>
                        <a:cs typeface="Segoe UI"/>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hMerge="1">
                  <a:txBody>
                    <a:bodyPr/>
                    <a:lstStyle/>
                    <a:p>
                      <a:endParaRPr/>
                    </a:p>
                  </a:txBody>
                  <a:tcPr marL="0" marR="0" marT="0" marB="0"/>
                </a:tc>
                <a:extLst>
                  <a:ext uri="{0D108BD9-81ED-4DB2-BD59-A6C34878D82A}">
                    <a16:rowId xmlns:a16="http://schemas.microsoft.com/office/drawing/2014/main" val="10000"/>
                  </a:ext>
                </a:extLst>
              </a:tr>
              <a:tr h="982344">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a:lnSpc>
                          <a:spcPct val="100000"/>
                        </a:lnSpc>
                        <a:spcBef>
                          <a:spcPts val="35"/>
                        </a:spcBef>
                      </a:pPr>
                      <a:endParaRPr sz="2050" dirty="0">
                        <a:latin typeface="Times New Roman"/>
                        <a:cs typeface="Times New Roman"/>
                      </a:endParaRPr>
                    </a:p>
                    <a:p>
                      <a:pPr marL="52388" marR="68580" indent="25400">
                        <a:lnSpc>
                          <a:spcPct val="100000"/>
                        </a:lnSpc>
                      </a:pPr>
                      <a:r>
                        <a:rPr sz="1200" b="1" dirty="0">
                          <a:solidFill>
                            <a:srgbClr val="FFFFFF"/>
                          </a:solidFill>
                          <a:latin typeface="Segoe UI"/>
                          <a:cs typeface="Segoe UI"/>
                        </a:rPr>
                        <a:t>Risk</a:t>
                      </a:r>
                      <a:r>
                        <a:rPr sz="1200" b="1" spc="-10" dirty="0">
                          <a:solidFill>
                            <a:srgbClr val="FFFFFF"/>
                          </a:solidFill>
                          <a:latin typeface="Segoe UI"/>
                          <a:cs typeface="Segoe UI"/>
                        </a:rPr>
                        <a:t> </a:t>
                      </a:r>
                      <a:r>
                        <a:rPr sz="1200" b="1" dirty="0">
                          <a:solidFill>
                            <a:srgbClr val="FFFFFF"/>
                          </a:solidFill>
                          <a:latin typeface="Segoe UI"/>
                          <a:cs typeface="Segoe UI"/>
                        </a:rPr>
                        <a:t>with</a:t>
                      </a:r>
                      <a:r>
                        <a:rPr sz="1200" b="1" spc="-15" dirty="0">
                          <a:solidFill>
                            <a:srgbClr val="FFFFFF"/>
                          </a:solidFill>
                          <a:latin typeface="Segoe UI"/>
                          <a:cs typeface="Segoe UI"/>
                        </a:rPr>
                        <a:t> </a:t>
                      </a:r>
                      <a:r>
                        <a:rPr lang="en-US" sz="1200" b="1" spc="-10" dirty="0">
                          <a:solidFill>
                            <a:srgbClr val="FFFFFF"/>
                          </a:solidFill>
                          <a:latin typeface="Segoe UI"/>
                          <a:cs typeface="Segoe UI"/>
                        </a:rPr>
                        <a:t>no anticoagulation</a:t>
                      </a:r>
                      <a:endParaRPr sz="1200" dirty="0">
                        <a:latin typeface="Segoe UI"/>
                        <a:cs typeface="Segoe U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tc>
                  <a:txBody>
                    <a:bodyPr/>
                    <a:lstStyle/>
                    <a:p>
                      <a:pPr marL="286385" marR="280035" indent="207010">
                        <a:lnSpc>
                          <a:spcPct val="100000"/>
                        </a:lnSpc>
                        <a:spcBef>
                          <a:spcPts val="950"/>
                        </a:spcBef>
                      </a:pPr>
                      <a:r>
                        <a:rPr sz="1200" b="1" dirty="0">
                          <a:solidFill>
                            <a:srgbClr val="FFFFFF"/>
                          </a:solidFill>
                          <a:latin typeface="Segoe UI"/>
                          <a:cs typeface="Segoe UI"/>
                        </a:rPr>
                        <a:t>Risk</a:t>
                      </a:r>
                      <a:r>
                        <a:rPr sz="1200" b="1" spc="-5" dirty="0">
                          <a:solidFill>
                            <a:srgbClr val="FFFFFF"/>
                          </a:solidFill>
                          <a:latin typeface="Segoe UI"/>
                          <a:cs typeface="Segoe UI"/>
                        </a:rPr>
                        <a:t> </a:t>
                      </a:r>
                      <a:r>
                        <a:rPr sz="1200" b="1" spc="-10" dirty="0">
                          <a:solidFill>
                            <a:srgbClr val="FFFFFF"/>
                          </a:solidFill>
                          <a:latin typeface="Segoe UI"/>
                          <a:cs typeface="Segoe UI"/>
                        </a:rPr>
                        <a:t>difference </a:t>
                      </a:r>
                      <a:r>
                        <a:rPr sz="1200" b="1" dirty="0">
                          <a:solidFill>
                            <a:srgbClr val="FFFFFF"/>
                          </a:solidFill>
                          <a:latin typeface="Segoe UI"/>
                          <a:cs typeface="Segoe UI"/>
                        </a:rPr>
                        <a:t>with</a:t>
                      </a:r>
                      <a:r>
                        <a:rPr sz="1200" b="1" spc="-15" dirty="0">
                          <a:solidFill>
                            <a:srgbClr val="FFFFFF"/>
                          </a:solidFill>
                          <a:latin typeface="Segoe UI"/>
                          <a:cs typeface="Segoe UI"/>
                        </a:rPr>
                        <a:t> </a:t>
                      </a:r>
                      <a:r>
                        <a:rPr sz="1200" b="1" spc="-10" dirty="0">
                          <a:solidFill>
                            <a:srgbClr val="FFFFFF"/>
                          </a:solidFill>
                          <a:latin typeface="Segoe UI"/>
                          <a:cs typeface="Segoe UI"/>
                        </a:rPr>
                        <a:t>anticoagulation</a:t>
                      </a:r>
                      <a:endParaRPr sz="1200" dirty="0">
                        <a:latin typeface="Segoe UI"/>
                        <a:cs typeface="Segoe UI"/>
                      </a:endParaRPr>
                    </a:p>
                    <a:p>
                      <a:pPr marL="443230">
                        <a:lnSpc>
                          <a:spcPct val="100000"/>
                        </a:lnSpc>
                      </a:pPr>
                      <a:r>
                        <a:rPr sz="1200" b="1" dirty="0">
                          <a:solidFill>
                            <a:srgbClr val="FFFFFF"/>
                          </a:solidFill>
                          <a:latin typeface="Segoe UI"/>
                          <a:cs typeface="Segoe UI"/>
                        </a:rPr>
                        <a:t>at</a:t>
                      </a:r>
                      <a:r>
                        <a:rPr sz="1200" b="1" spc="-20" dirty="0">
                          <a:solidFill>
                            <a:srgbClr val="FFFFFF"/>
                          </a:solidFill>
                          <a:latin typeface="Segoe UI"/>
                          <a:cs typeface="Segoe UI"/>
                        </a:rPr>
                        <a:t> </a:t>
                      </a:r>
                      <a:r>
                        <a:rPr lang="en-US" sz="1200" b="1" spc="-10" dirty="0">
                          <a:solidFill>
                            <a:srgbClr val="FFFFFF"/>
                          </a:solidFill>
                          <a:latin typeface="Segoe UI"/>
                          <a:cs typeface="Segoe UI"/>
                        </a:rPr>
                        <a:t>prophylactic</a:t>
                      </a:r>
                      <a:r>
                        <a:rPr sz="1200" b="1" spc="-10" dirty="0">
                          <a:solidFill>
                            <a:srgbClr val="FFFFFF"/>
                          </a:solidFill>
                          <a:latin typeface="Segoe UI"/>
                          <a:cs typeface="Segoe UI"/>
                        </a:rPr>
                        <a:t>-intensity</a:t>
                      </a:r>
                      <a:endParaRPr sz="1200" dirty="0">
                        <a:latin typeface="Segoe UI"/>
                        <a:cs typeface="Segoe UI"/>
                      </a:endParaRPr>
                    </a:p>
                  </a:txBody>
                  <a:tcPr marL="0" marR="0" marT="1206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43E31"/>
                    </a:solidFill>
                  </a:tcPr>
                </a:tc>
                <a:extLst>
                  <a:ext uri="{0D108BD9-81ED-4DB2-BD59-A6C34878D82A}">
                    <a16:rowId xmlns:a16="http://schemas.microsoft.com/office/drawing/2014/main" val="10001"/>
                  </a:ext>
                </a:extLst>
              </a:tr>
              <a:tr h="599440">
                <a:tc>
                  <a:txBody>
                    <a:bodyPr/>
                    <a:lstStyle/>
                    <a:p>
                      <a:pPr marL="90805">
                        <a:lnSpc>
                          <a:spcPct val="100000"/>
                        </a:lnSpc>
                        <a:spcBef>
                          <a:spcPts val="885"/>
                        </a:spcBef>
                      </a:pPr>
                      <a:r>
                        <a:rPr sz="1200" b="1" spc="-10" dirty="0">
                          <a:solidFill>
                            <a:srgbClr val="808080"/>
                          </a:solidFill>
                          <a:latin typeface="Segoe UI"/>
                          <a:cs typeface="Segoe UI"/>
                        </a:rPr>
                        <a:t>ALL-</a:t>
                      </a:r>
                      <a:r>
                        <a:rPr sz="1200" b="1" dirty="0">
                          <a:solidFill>
                            <a:srgbClr val="808080"/>
                          </a:solidFill>
                          <a:latin typeface="Segoe UI"/>
                          <a:cs typeface="Segoe UI"/>
                        </a:rPr>
                        <a:t>CAUSE</a:t>
                      </a:r>
                      <a:r>
                        <a:rPr sz="1200" b="1" spc="-5" dirty="0">
                          <a:solidFill>
                            <a:srgbClr val="808080"/>
                          </a:solidFill>
                          <a:latin typeface="Segoe UI"/>
                          <a:cs typeface="Segoe UI"/>
                        </a:rPr>
                        <a:t> </a:t>
                      </a:r>
                      <a:r>
                        <a:rPr sz="1200" b="1" spc="-10" dirty="0">
                          <a:solidFill>
                            <a:srgbClr val="808080"/>
                          </a:solidFill>
                          <a:latin typeface="Segoe UI"/>
                          <a:cs typeface="Segoe UI"/>
                        </a:rPr>
                        <a:t>MORTALITY</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dirty="0">
                          <a:solidFill>
                            <a:srgbClr val="808080"/>
                          </a:solidFill>
                          <a:latin typeface="Segoe UI"/>
                          <a:cs typeface="Segoe UI"/>
                        </a:rPr>
                        <a:t>range 6 to 90 days</a:t>
                      </a:r>
                      <a:endParaRPr sz="1200" dirty="0">
                        <a:latin typeface="Segoe UI"/>
                        <a:cs typeface="Segoe UI"/>
                      </a:endParaRPr>
                    </a:p>
                  </a:txBody>
                  <a:tcPr marL="0" marR="0" marT="1123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0" dirty="0">
                          <a:solidFill>
                            <a:srgbClr val="808080"/>
                          </a:solidFill>
                          <a:latin typeface="Segoe UI"/>
                          <a:cs typeface="Segoe UI"/>
                        </a:rPr>
                        <a:t>1535</a:t>
                      </a:r>
                    </a:p>
                    <a:p>
                      <a:pPr algn="ctr">
                        <a:lnSpc>
                          <a:spcPct val="100000"/>
                        </a:lnSpc>
                        <a:spcBef>
                          <a:spcPts val="0"/>
                        </a:spcBef>
                      </a:pPr>
                      <a:r>
                        <a:rPr lang="en-US" sz="1200" spc="-20" dirty="0">
                          <a:solidFill>
                            <a:srgbClr val="808080"/>
                          </a:solidFill>
                          <a:latin typeface="Segoe UI"/>
                          <a:cs typeface="Segoe UI"/>
                        </a:rPr>
                        <a:t>(2 RCTs)</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488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0.84</a:t>
                      </a:r>
                    </a:p>
                    <a:p>
                      <a:pPr algn="ctr">
                        <a:lnSpc>
                          <a:spcPct val="100000"/>
                        </a:lnSpc>
                        <a:spcBef>
                          <a:spcPts val="0"/>
                        </a:spcBef>
                      </a:pPr>
                      <a:r>
                        <a:rPr lang="en-US" sz="1200" dirty="0">
                          <a:solidFill>
                            <a:srgbClr val="808080"/>
                          </a:solidFill>
                          <a:latin typeface="Segoe UI"/>
                          <a:cs typeface="Segoe UI"/>
                        </a:rPr>
                        <a:t>(0.37 to 1.89)</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sz="1200" dirty="0">
                          <a:solidFill>
                            <a:srgbClr val="808080"/>
                          </a:solidFill>
                          <a:latin typeface="Segoe UI"/>
                          <a:cs typeface="Segoe UI"/>
                        </a:rPr>
                        <a:t>1</a:t>
                      </a:r>
                      <a:r>
                        <a:rPr lang="en-US" sz="1200" dirty="0">
                          <a:solidFill>
                            <a:srgbClr val="808080"/>
                          </a:solidFill>
                          <a:latin typeface="Segoe UI"/>
                          <a:cs typeface="Segoe UI"/>
                        </a:rPr>
                        <a:t>9</a:t>
                      </a:r>
                      <a:r>
                        <a:rPr sz="1200" dirty="0">
                          <a:solidFill>
                            <a:srgbClr val="808080"/>
                          </a:solidFill>
                          <a:latin typeface="Segoe UI"/>
                          <a:cs typeface="Segoe UI"/>
                        </a:rPr>
                        <a:t> per</a:t>
                      </a:r>
                      <a:r>
                        <a:rPr sz="1200" spc="-30" dirty="0">
                          <a:solidFill>
                            <a:srgbClr val="808080"/>
                          </a:solidFill>
                          <a:latin typeface="Segoe UI"/>
                          <a:cs typeface="Segoe UI"/>
                        </a:rPr>
                        <a:t> </a:t>
                      </a:r>
                      <a:r>
                        <a:rPr sz="1200" spc="-20" dirty="0">
                          <a:solidFill>
                            <a:srgbClr val="808080"/>
                          </a:solidFill>
                          <a:latin typeface="Segoe UI"/>
                          <a:cs typeface="Segoe UI"/>
                        </a:rPr>
                        <a:t>1,000</a:t>
                      </a:r>
                      <a:endParaRPr sz="1200" dirty="0">
                        <a:latin typeface="Segoe UI"/>
                        <a:cs typeface="Segoe UI"/>
                      </a:endParaRPr>
                    </a:p>
                  </a:txBody>
                  <a:tcPr marL="0" marR="0" marT="635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3 fewer per 1000</a:t>
                      </a:r>
                    </a:p>
                    <a:p>
                      <a:pPr marL="0" indent="0" algn="ctr">
                        <a:lnSpc>
                          <a:spcPct val="100000"/>
                        </a:lnSpc>
                        <a:spcBef>
                          <a:spcPts val="0"/>
                        </a:spcBef>
                      </a:pPr>
                      <a:r>
                        <a:rPr lang="en-US" sz="1200" dirty="0">
                          <a:solidFill>
                            <a:srgbClr val="808080"/>
                          </a:solidFill>
                          <a:latin typeface="Segoe UI"/>
                          <a:cs typeface="Segoe UI"/>
                        </a:rPr>
                        <a:t>(from 12 fewer to 16 more)</a:t>
                      </a:r>
                      <a:endParaRPr sz="1200" dirty="0">
                        <a:latin typeface="Segoe UI"/>
                        <a:cs typeface="Segoe UI"/>
                      </a:endParaRPr>
                    </a:p>
                  </a:txBody>
                  <a:tcPr marL="0" marR="0" marT="11239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2"/>
                  </a:ext>
                </a:extLst>
              </a:tr>
              <a:tr h="580390">
                <a:tc>
                  <a:txBody>
                    <a:bodyPr/>
                    <a:lstStyle/>
                    <a:p>
                      <a:pPr marL="90805">
                        <a:lnSpc>
                          <a:spcPct val="100000"/>
                        </a:lnSpc>
                        <a:spcBef>
                          <a:spcPts val="90"/>
                        </a:spcBef>
                      </a:pPr>
                      <a:r>
                        <a:rPr sz="1200" b="1" spc="-25" dirty="0">
                          <a:solidFill>
                            <a:srgbClr val="808080"/>
                          </a:solidFill>
                          <a:latin typeface="Segoe UI"/>
                          <a:cs typeface="Segoe UI"/>
                        </a:rPr>
                        <a:t>PE</a:t>
                      </a:r>
                      <a:endParaRPr sz="1200" dirty="0">
                        <a:latin typeface="Segoe UI"/>
                        <a:cs typeface="Segoe UI"/>
                      </a:endParaRPr>
                    </a:p>
                    <a:p>
                      <a:pPr marL="90805" marR="797560">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sz="1200" spc="-10" dirty="0">
                          <a:solidFill>
                            <a:srgbClr val="808080"/>
                          </a:solidFill>
                          <a:latin typeface="Segoe UI"/>
                          <a:cs typeface="Segoe UI"/>
                        </a:rPr>
                        <a:t>range </a:t>
                      </a:r>
                      <a:r>
                        <a:rPr lang="en-US" sz="1200" spc="-10" dirty="0">
                          <a:solidFill>
                            <a:srgbClr val="808080"/>
                          </a:solidFill>
                          <a:latin typeface="Segoe UI"/>
                          <a:cs typeface="Segoe UI"/>
                        </a:rPr>
                        <a:t>30 to 90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1535</a:t>
                      </a:r>
                    </a:p>
                    <a:p>
                      <a:pPr algn="ctr">
                        <a:lnSpc>
                          <a:spcPct val="100000"/>
                        </a:lnSpc>
                        <a:spcBef>
                          <a:spcPts val="0"/>
                        </a:spcBef>
                      </a:pPr>
                      <a:r>
                        <a:rPr lang="en-US" sz="1200" spc="-25" dirty="0">
                          <a:solidFill>
                            <a:srgbClr val="808080"/>
                          </a:solidFill>
                          <a:latin typeface="Segoe UI"/>
                          <a:cs typeface="Segoe UI"/>
                        </a:rPr>
                        <a:t>(2 RCTs)</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0.66</a:t>
                      </a:r>
                    </a:p>
                    <a:p>
                      <a:pPr algn="ctr">
                        <a:lnSpc>
                          <a:spcPct val="100000"/>
                        </a:lnSpc>
                        <a:spcBef>
                          <a:spcPts val="0"/>
                        </a:spcBef>
                      </a:pPr>
                      <a:r>
                        <a:rPr lang="en-US" sz="1200" dirty="0">
                          <a:solidFill>
                            <a:srgbClr val="808080"/>
                          </a:solidFill>
                          <a:latin typeface="Segoe UI"/>
                          <a:cs typeface="Segoe UI"/>
                        </a:rPr>
                        <a:t>(0.08 to 5.44)</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spc="-10" dirty="0">
                          <a:solidFill>
                            <a:srgbClr val="808080"/>
                          </a:solidFill>
                          <a:latin typeface="Segoe UI"/>
                          <a:cs typeface="Segoe UI"/>
                        </a:rPr>
                        <a:t>7</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2 fewer per 1000</a:t>
                      </a:r>
                    </a:p>
                    <a:p>
                      <a:pPr marL="0" indent="0" algn="ctr">
                        <a:lnSpc>
                          <a:spcPct val="100000"/>
                        </a:lnSpc>
                        <a:spcBef>
                          <a:spcPts val="0"/>
                        </a:spcBef>
                      </a:pPr>
                      <a:r>
                        <a:rPr lang="en-US" sz="1200" dirty="0">
                          <a:solidFill>
                            <a:srgbClr val="808080"/>
                          </a:solidFill>
                          <a:latin typeface="Segoe UI"/>
                          <a:cs typeface="Segoe UI"/>
                        </a:rPr>
                        <a:t>(from 6 fewer to 30 more)</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3"/>
                  </a:ext>
                </a:extLst>
              </a:tr>
              <a:tr h="580390">
                <a:tc>
                  <a:txBody>
                    <a:bodyPr/>
                    <a:lstStyle/>
                    <a:p>
                      <a:pPr marL="90805" marR="615315">
                        <a:lnSpc>
                          <a:spcPct val="100000"/>
                        </a:lnSpc>
                        <a:spcBef>
                          <a:spcPts val="90"/>
                        </a:spcBef>
                      </a:pPr>
                      <a:r>
                        <a:rPr sz="1200" b="1" dirty="0">
                          <a:solidFill>
                            <a:srgbClr val="808080"/>
                          </a:solidFill>
                          <a:latin typeface="Segoe UI"/>
                          <a:cs typeface="Segoe UI"/>
                        </a:rPr>
                        <a:t>PROXIMAL</a:t>
                      </a:r>
                      <a:r>
                        <a:rPr sz="1200" b="1" spc="-65" dirty="0">
                          <a:solidFill>
                            <a:srgbClr val="808080"/>
                          </a:solidFill>
                          <a:latin typeface="Segoe UI"/>
                          <a:cs typeface="Segoe UI"/>
                        </a:rPr>
                        <a:t> </a:t>
                      </a:r>
                      <a:r>
                        <a:rPr sz="1200" b="1" spc="-20" dirty="0">
                          <a:solidFill>
                            <a:srgbClr val="808080"/>
                          </a:solidFill>
                          <a:latin typeface="Segoe UI"/>
                          <a:cs typeface="Segoe UI"/>
                        </a:rPr>
                        <a:t>LOWER </a:t>
                      </a:r>
                      <a:r>
                        <a:rPr sz="1200" b="1" dirty="0">
                          <a:solidFill>
                            <a:srgbClr val="808080"/>
                          </a:solidFill>
                          <a:latin typeface="Segoe UI"/>
                          <a:cs typeface="Segoe UI"/>
                        </a:rPr>
                        <a:t>EXTREMITY</a:t>
                      </a:r>
                      <a:r>
                        <a:rPr sz="1200" b="1" spc="30" dirty="0">
                          <a:solidFill>
                            <a:srgbClr val="808080"/>
                          </a:solidFill>
                          <a:latin typeface="Segoe UI"/>
                          <a:cs typeface="Segoe UI"/>
                        </a:rPr>
                        <a:t> </a:t>
                      </a:r>
                      <a:r>
                        <a:rPr sz="1200" b="1" spc="-25" dirty="0">
                          <a:solidFill>
                            <a:srgbClr val="808080"/>
                          </a:solidFill>
                          <a:latin typeface="Segoe UI"/>
                          <a:cs typeface="Segoe UI"/>
                        </a:rPr>
                        <a:t>DVT</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dirty="0">
                          <a:solidFill>
                            <a:srgbClr val="808080"/>
                          </a:solidFill>
                          <a:latin typeface="Segoe UI"/>
                          <a:cs typeface="Segoe UI"/>
                        </a:rPr>
                        <a:t>range 30 to 42</a:t>
                      </a:r>
                      <a:r>
                        <a:rPr sz="1200" dirty="0">
                          <a:solidFill>
                            <a:srgbClr val="808080"/>
                          </a:solidFill>
                          <a:latin typeface="Segoe UI"/>
                          <a:cs typeface="Segoe UI"/>
                        </a:rPr>
                        <a:t> </a:t>
                      </a:r>
                      <a:r>
                        <a:rPr sz="1200" spc="-20" dirty="0">
                          <a:solidFill>
                            <a:srgbClr val="808080"/>
                          </a:solidFill>
                          <a:latin typeface="Segoe UI"/>
                          <a:cs typeface="Segoe UI"/>
                        </a:rPr>
                        <a:t>days</a:t>
                      </a:r>
                      <a:endParaRPr sz="1200" dirty="0">
                        <a:latin typeface="Segoe UI"/>
                        <a:cs typeface="Segoe UI"/>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spc="-25" dirty="0">
                          <a:solidFill>
                            <a:srgbClr val="808080"/>
                          </a:solidFill>
                          <a:latin typeface="Segoe UI"/>
                          <a:cs typeface="Segoe UI"/>
                        </a:rPr>
                        <a:t>1535</a:t>
                      </a:r>
                    </a:p>
                    <a:p>
                      <a:pPr algn="ctr">
                        <a:lnSpc>
                          <a:spcPct val="100000"/>
                        </a:lnSpc>
                        <a:spcBef>
                          <a:spcPts val="0"/>
                        </a:spcBef>
                      </a:pPr>
                      <a:r>
                        <a:rPr lang="en-US" sz="1200" spc="-25" dirty="0">
                          <a:solidFill>
                            <a:srgbClr val="808080"/>
                          </a:solidFill>
                          <a:latin typeface="Segoe UI"/>
                          <a:cs typeface="Segoe UI"/>
                        </a:rPr>
                        <a:t>(2 RCTs)</a:t>
                      </a: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lang="en-US" sz="1200" dirty="0">
                          <a:solidFill>
                            <a:srgbClr val="808080"/>
                          </a:solidFill>
                          <a:latin typeface="Segoe UI"/>
                          <a:cs typeface="Segoe UI"/>
                        </a:rPr>
                        <a:t>MODERATE</a:t>
                      </a:r>
                      <a:endParaRPr sz="1200" dirty="0">
                        <a:latin typeface="Segoe UI"/>
                        <a:cs typeface="Segoe UI"/>
                      </a:endParaRPr>
                    </a:p>
                  </a:txBody>
                  <a:tcPr marL="0" marR="0" marT="393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0.51</a:t>
                      </a:r>
                    </a:p>
                    <a:p>
                      <a:pPr algn="ctr">
                        <a:lnSpc>
                          <a:spcPct val="100000"/>
                        </a:lnSpc>
                        <a:spcBef>
                          <a:spcPts val="0"/>
                        </a:spcBef>
                      </a:pPr>
                      <a:r>
                        <a:rPr lang="en-US" sz="1200" dirty="0">
                          <a:solidFill>
                            <a:srgbClr val="808080"/>
                          </a:solidFill>
                          <a:latin typeface="Segoe UI"/>
                          <a:cs typeface="Segoe UI"/>
                        </a:rPr>
                        <a:t>(0.08 to 3.29)</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marL="0" indent="0" algn="ctr">
                        <a:lnSpc>
                          <a:spcPct val="100000"/>
                        </a:lnSpc>
                        <a:spcBef>
                          <a:spcPts val="0"/>
                        </a:spcBef>
                      </a:pPr>
                      <a:r>
                        <a:rPr lang="en-US" sz="1200" dirty="0">
                          <a:solidFill>
                            <a:srgbClr val="808080"/>
                          </a:solidFill>
                          <a:latin typeface="Segoe UI"/>
                          <a:cs typeface="Segoe UI"/>
                        </a:rPr>
                        <a:t>3</a:t>
                      </a:r>
                      <a:r>
                        <a:rPr sz="1200" spc="-10" dirty="0">
                          <a:solidFill>
                            <a:srgbClr val="808080"/>
                          </a:solidFill>
                          <a:latin typeface="Segoe UI"/>
                          <a:cs typeface="Segoe UI"/>
                        </a:rPr>
                        <a:t> </a:t>
                      </a:r>
                      <a:r>
                        <a:rPr sz="1200" dirty="0">
                          <a:solidFill>
                            <a:srgbClr val="808080"/>
                          </a:solidFill>
                          <a:latin typeface="Segoe UI"/>
                          <a:cs typeface="Segoe UI"/>
                        </a:rPr>
                        <a:t>per</a:t>
                      </a:r>
                      <a:r>
                        <a:rPr sz="1200" spc="-15" dirty="0">
                          <a:solidFill>
                            <a:srgbClr val="808080"/>
                          </a:solidFill>
                          <a:latin typeface="Segoe UI"/>
                          <a:cs typeface="Segoe UI"/>
                        </a:rPr>
                        <a:t> </a:t>
                      </a:r>
                      <a:r>
                        <a:rPr sz="1200" spc="-10" dirty="0">
                          <a:solidFill>
                            <a:srgbClr val="808080"/>
                          </a:solidFill>
                          <a:latin typeface="Segoe UI"/>
                          <a:cs typeface="Segoe UI"/>
                        </a:rPr>
                        <a:t>1,000</a:t>
                      </a:r>
                      <a:endParaRPr sz="1200" dirty="0">
                        <a:latin typeface="Segoe UI"/>
                        <a:cs typeface="Segoe UI"/>
                      </a:endParaRPr>
                    </a:p>
                  </a:txBody>
                  <a:tcPr marL="0" marR="0" marT="4445"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 fewer per 1000</a:t>
                      </a:r>
                    </a:p>
                    <a:p>
                      <a:pPr algn="ctr">
                        <a:lnSpc>
                          <a:spcPct val="100000"/>
                        </a:lnSpc>
                        <a:spcBef>
                          <a:spcPts val="0"/>
                        </a:spcBef>
                      </a:pPr>
                      <a:r>
                        <a:rPr lang="en-US" sz="1200" dirty="0">
                          <a:solidFill>
                            <a:srgbClr val="808080"/>
                          </a:solidFill>
                          <a:latin typeface="Segoe UI"/>
                          <a:cs typeface="Segoe UI"/>
                        </a:rPr>
                        <a:t>(from 3 fewer to 7 more)</a:t>
                      </a:r>
                      <a:endParaRPr sz="1200" dirty="0">
                        <a:latin typeface="Segoe UI"/>
                        <a:cs typeface="Segoe UI"/>
                      </a:endParaRPr>
                    </a:p>
                  </a:txBody>
                  <a:tcPr marL="0" marR="0" marT="10287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2F2F2"/>
                    </a:solidFill>
                  </a:tcPr>
                </a:tc>
                <a:extLst>
                  <a:ext uri="{0D108BD9-81ED-4DB2-BD59-A6C34878D82A}">
                    <a16:rowId xmlns:a16="http://schemas.microsoft.com/office/drawing/2014/main" val="10004"/>
                  </a:ext>
                </a:extLst>
              </a:tr>
              <a:tr h="771525">
                <a:tc>
                  <a:txBody>
                    <a:bodyPr/>
                    <a:lstStyle/>
                    <a:p>
                      <a:pPr>
                        <a:lnSpc>
                          <a:spcPct val="100000"/>
                        </a:lnSpc>
                        <a:spcBef>
                          <a:spcPts val="5"/>
                        </a:spcBef>
                      </a:pPr>
                      <a:endParaRPr sz="1350" dirty="0">
                        <a:latin typeface="Times New Roman"/>
                        <a:cs typeface="Times New Roman"/>
                      </a:endParaRPr>
                    </a:p>
                    <a:p>
                      <a:pPr marL="90805">
                        <a:lnSpc>
                          <a:spcPct val="100000"/>
                        </a:lnSpc>
                        <a:spcBef>
                          <a:spcPts val="5"/>
                        </a:spcBef>
                      </a:pPr>
                      <a:r>
                        <a:rPr sz="1200" b="1" dirty="0">
                          <a:solidFill>
                            <a:srgbClr val="808080"/>
                          </a:solidFill>
                          <a:latin typeface="Segoe UI"/>
                          <a:cs typeface="Segoe UI"/>
                        </a:rPr>
                        <a:t>MAJOR</a:t>
                      </a:r>
                      <a:r>
                        <a:rPr sz="1200" b="1" spc="45" dirty="0">
                          <a:solidFill>
                            <a:srgbClr val="808080"/>
                          </a:solidFill>
                          <a:latin typeface="Segoe UI"/>
                          <a:cs typeface="Segoe UI"/>
                        </a:rPr>
                        <a:t> </a:t>
                      </a:r>
                      <a:r>
                        <a:rPr sz="1200" b="1" spc="-10" dirty="0">
                          <a:solidFill>
                            <a:srgbClr val="808080"/>
                          </a:solidFill>
                          <a:latin typeface="Segoe UI"/>
                          <a:cs typeface="Segoe UI"/>
                        </a:rPr>
                        <a:t>BLEEDING</a:t>
                      </a:r>
                      <a:endParaRPr sz="1200" dirty="0">
                        <a:latin typeface="Segoe UI"/>
                        <a:cs typeface="Segoe UI"/>
                      </a:endParaRPr>
                    </a:p>
                    <a:p>
                      <a:pPr marL="90805">
                        <a:lnSpc>
                          <a:spcPct val="100000"/>
                        </a:lnSpc>
                      </a:pPr>
                      <a:r>
                        <a:rPr sz="1200" dirty="0">
                          <a:solidFill>
                            <a:srgbClr val="808080"/>
                          </a:solidFill>
                          <a:latin typeface="Segoe UI"/>
                          <a:cs typeface="Segoe UI"/>
                        </a:rPr>
                        <a:t>follow</a:t>
                      </a:r>
                      <a:r>
                        <a:rPr sz="1200" spc="-35" dirty="0">
                          <a:solidFill>
                            <a:srgbClr val="808080"/>
                          </a:solidFill>
                          <a:latin typeface="Segoe UI"/>
                          <a:cs typeface="Segoe UI"/>
                        </a:rPr>
                        <a:t> </a:t>
                      </a:r>
                      <a:r>
                        <a:rPr sz="1200" dirty="0">
                          <a:solidFill>
                            <a:srgbClr val="808080"/>
                          </a:solidFill>
                          <a:latin typeface="Segoe UI"/>
                          <a:cs typeface="Segoe UI"/>
                        </a:rPr>
                        <a:t>up:</a:t>
                      </a:r>
                      <a:r>
                        <a:rPr sz="1200" spc="-30" dirty="0">
                          <a:solidFill>
                            <a:srgbClr val="808080"/>
                          </a:solidFill>
                          <a:latin typeface="Segoe UI"/>
                          <a:cs typeface="Segoe UI"/>
                        </a:rPr>
                        <a:t> </a:t>
                      </a:r>
                      <a:r>
                        <a:rPr lang="en-US" sz="1200" dirty="0">
                          <a:solidFill>
                            <a:srgbClr val="808080"/>
                          </a:solidFill>
                          <a:latin typeface="Segoe UI"/>
                          <a:cs typeface="Segoe UI"/>
                        </a:rPr>
                        <a:t>range 30 to 92 days</a:t>
                      </a:r>
                      <a:endParaRPr sz="1200" dirty="0">
                        <a:latin typeface="Segoe UI"/>
                        <a:cs typeface="Segoe UI"/>
                      </a:endParaRPr>
                    </a:p>
                  </a:txBody>
                  <a:tcPr marL="0" marR="0" marT="63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1535</a:t>
                      </a:r>
                    </a:p>
                    <a:p>
                      <a:pPr algn="ctr">
                        <a:lnSpc>
                          <a:spcPct val="100000"/>
                        </a:lnSpc>
                        <a:spcBef>
                          <a:spcPts val="0"/>
                        </a:spcBef>
                      </a:pPr>
                      <a:r>
                        <a:rPr lang="en-US" sz="1200" dirty="0">
                          <a:solidFill>
                            <a:srgbClr val="808080"/>
                          </a:solidFill>
                          <a:latin typeface="Segoe UI"/>
                          <a:cs typeface="Segoe UI"/>
                        </a:rPr>
                        <a:t>(2 RCTs)</a:t>
                      </a:r>
                    </a:p>
                  </a:txBody>
                  <a:tcPr marL="0" marR="0" marT="63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395605" algn="ctr">
                        <a:lnSpc>
                          <a:spcPct val="100000"/>
                        </a:lnSpc>
                        <a:spcBef>
                          <a:spcPts val="0"/>
                        </a:spcBef>
                      </a:pPr>
                      <a:r>
                        <a:rPr sz="2000" spc="-20" dirty="0">
                          <a:solidFill>
                            <a:srgbClr val="E43E31"/>
                          </a:solidFill>
                          <a:latin typeface="Segoe UI"/>
                          <a:cs typeface="Segoe UI"/>
                        </a:rPr>
                        <a:t>●●</a:t>
                      </a:r>
                      <a:r>
                        <a:rPr sz="2000" spc="-20" dirty="0">
                          <a:solidFill>
                            <a:srgbClr val="C0C0C0"/>
                          </a:solidFill>
                          <a:latin typeface="Segoe UI"/>
                          <a:cs typeface="Segoe UI"/>
                        </a:rPr>
                        <a:t>●●</a:t>
                      </a:r>
                      <a:endParaRPr sz="2000" dirty="0">
                        <a:latin typeface="Segoe UI"/>
                        <a:cs typeface="Segoe UI"/>
                      </a:endParaRPr>
                    </a:p>
                    <a:p>
                      <a:pPr marL="349885" algn="ctr">
                        <a:lnSpc>
                          <a:spcPct val="100000"/>
                        </a:lnSpc>
                        <a:spcBef>
                          <a:spcPts val="0"/>
                        </a:spcBef>
                      </a:pPr>
                      <a:r>
                        <a:rPr sz="1200" spc="-25" dirty="0">
                          <a:solidFill>
                            <a:srgbClr val="808080"/>
                          </a:solidFill>
                          <a:latin typeface="Segoe UI"/>
                          <a:cs typeface="Segoe UI"/>
                        </a:rPr>
                        <a:t>LOW</a:t>
                      </a:r>
                      <a:endParaRPr sz="1200" dirty="0">
                        <a:latin typeface="Segoe UI"/>
                        <a:cs typeface="Segoe UI"/>
                      </a:endParaRPr>
                    </a:p>
                  </a:txBody>
                  <a:tcPr marL="0" marR="0" marT="134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lnSpc>
                          <a:spcPct val="100000"/>
                        </a:lnSpc>
                        <a:spcBef>
                          <a:spcPts val="0"/>
                        </a:spcBef>
                      </a:pPr>
                      <a:r>
                        <a:rPr lang="en-US" sz="1200" dirty="0">
                          <a:solidFill>
                            <a:srgbClr val="808080"/>
                          </a:solidFill>
                          <a:latin typeface="Segoe UI"/>
                          <a:cs typeface="Segoe UI"/>
                        </a:rPr>
                        <a:t>OR 1.99</a:t>
                      </a:r>
                    </a:p>
                    <a:p>
                      <a:pPr algn="ctr">
                        <a:lnSpc>
                          <a:spcPct val="100000"/>
                        </a:lnSpc>
                        <a:spcBef>
                          <a:spcPts val="0"/>
                        </a:spcBef>
                      </a:pPr>
                      <a:r>
                        <a:rPr lang="en-US" sz="1200" dirty="0">
                          <a:solidFill>
                            <a:srgbClr val="808080"/>
                          </a:solidFill>
                          <a:latin typeface="Segoe UI"/>
                          <a:cs typeface="Segoe UI"/>
                        </a:rPr>
                        <a:t>(0.18 to 22.04)</a:t>
                      </a:r>
                      <a:endParaRPr sz="1200" dirty="0">
                        <a:latin typeface="Segoe UI"/>
                        <a:cs typeface="Segoe UI"/>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marL="91440" marR="107314" lvl="0" indent="0" algn="ctr" defTabSz="914400" eaLnBrk="1" fontAlgn="auto" latinLnBrk="0" hangingPunct="1">
                        <a:lnSpc>
                          <a:spcPct val="100000"/>
                        </a:lnSpc>
                        <a:spcBef>
                          <a:spcPts val="0"/>
                        </a:spcBef>
                        <a:spcAft>
                          <a:spcPts val="0"/>
                        </a:spcAft>
                        <a:buClrTx/>
                        <a:buSzTx/>
                        <a:buFontTx/>
                        <a:buNone/>
                        <a:tabLst/>
                        <a:defRPr/>
                      </a:pPr>
                      <a:r>
                        <a:rPr lang="en-US" sz="1200" dirty="0">
                          <a:solidFill>
                            <a:srgbClr val="808080"/>
                          </a:solidFill>
                          <a:latin typeface="Segoe UI"/>
                          <a:cs typeface="Segoe UI"/>
                        </a:rPr>
                        <a:t>3</a:t>
                      </a:r>
                      <a:r>
                        <a:rPr lang="en-US" sz="1200" spc="-10" dirty="0">
                          <a:solidFill>
                            <a:srgbClr val="808080"/>
                          </a:solidFill>
                          <a:latin typeface="Segoe UI"/>
                          <a:cs typeface="Segoe UI"/>
                        </a:rPr>
                        <a:t> </a:t>
                      </a:r>
                      <a:r>
                        <a:rPr lang="en-US" sz="1200" dirty="0">
                          <a:solidFill>
                            <a:srgbClr val="808080"/>
                          </a:solidFill>
                          <a:latin typeface="Segoe UI"/>
                          <a:cs typeface="Segoe UI"/>
                        </a:rPr>
                        <a:t>per</a:t>
                      </a:r>
                      <a:r>
                        <a:rPr lang="en-US" sz="1200" spc="-15" dirty="0">
                          <a:solidFill>
                            <a:srgbClr val="808080"/>
                          </a:solidFill>
                          <a:latin typeface="Segoe UI"/>
                          <a:cs typeface="Segoe UI"/>
                        </a:rPr>
                        <a:t> </a:t>
                      </a:r>
                      <a:r>
                        <a:rPr lang="en-US" sz="1200" spc="-10" dirty="0">
                          <a:solidFill>
                            <a:srgbClr val="808080"/>
                          </a:solidFill>
                          <a:latin typeface="Segoe UI"/>
                          <a:cs typeface="Segoe UI"/>
                        </a:rPr>
                        <a:t>1,000</a:t>
                      </a:r>
                      <a:endParaRPr lang="en-US" sz="1200" dirty="0">
                        <a:latin typeface="Segoe UI"/>
                        <a:cs typeface="Segoe UI"/>
                      </a:endParaRPr>
                    </a:p>
                    <a:p>
                      <a:pPr marL="91440" marR="107314" algn="ctr">
                        <a:lnSpc>
                          <a:spcPct val="100000"/>
                        </a:lnSpc>
                        <a:spcBef>
                          <a:spcPts val="0"/>
                        </a:spcBef>
                      </a:pPr>
                      <a:endParaRPr sz="1200" dirty="0">
                        <a:latin typeface="Segoe UI"/>
                        <a:cs typeface="Segoe UI"/>
                      </a:endParaRPr>
                    </a:p>
                  </a:txBody>
                  <a:tcPr marL="0" marR="0" marT="10668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F2F2F2"/>
                    </a:solidFill>
                  </a:tcPr>
                </a:tc>
                <a:tc>
                  <a:txBody>
                    <a:bodyPr/>
                    <a:lstStyle/>
                    <a:p>
                      <a:pPr algn="ctr">
                        <a:spcBef>
                          <a:spcPts val="0"/>
                        </a:spcBef>
                      </a:pPr>
                      <a:r>
                        <a:rPr lang="en-US" sz="1200" dirty="0">
                          <a:solidFill>
                            <a:srgbClr val="808080"/>
                          </a:solidFill>
                        </a:rPr>
                        <a:t>3 more per 1000</a:t>
                      </a:r>
                    </a:p>
                    <a:p>
                      <a:pPr algn="ctr">
                        <a:spcBef>
                          <a:spcPts val="0"/>
                        </a:spcBef>
                      </a:pPr>
                      <a:r>
                        <a:rPr lang="en-US" sz="1200" dirty="0">
                          <a:solidFill>
                            <a:srgbClr val="808080"/>
                          </a:solidFill>
                        </a:rPr>
                        <a:t>(from 2 fewer to 59 more)</a:t>
                      </a:r>
                      <a:endParaRPr sz="1200" dirty="0">
                        <a:solidFill>
                          <a:srgbClr val="808080"/>
                        </a:solidFill>
                      </a:endParaRPr>
                    </a:p>
                  </a:txBody>
                  <a:tcPr marL="0" marR="0" marT="10668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914429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E337FBA-2403-5FA7-13C4-6BECF70CD7EA}"/>
              </a:ext>
            </a:extLst>
          </p:cNvPr>
          <p:cNvGrpSpPr/>
          <p:nvPr/>
        </p:nvGrpSpPr>
        <p:grpSpPr>
          <a:xfrm>
            <a:off x="1618488" y="2743200"/>
            <a:ext cx="8952230" cy="2254790"/>
            <a:chOff x="1618488" y="2743200"/>
            <a:chExt cx="8952230" cy="2254790"/>
          </a:xfrm>
        </p:grpSpPr>
        <p:sp>
          <p:nvSpPr>
            <p:cNvPr id="2" name="object 2"/>
            <p:cNvSpPr txBox="1"/>
            <p:nvPr/>
          </p:nvSpPr>
          <p:spPr>
            <a:xfrm>
              <a:off x="1618488" y="2743200"/>
              <a:ext cx="8952230" cy="1004223"/>
            </a:xfrm>
            <a:prstGeom prst="rect">
              <a:avLst/>
            </a:prstGeom>
            <a:solidFill>
              <a:srgbClr val="E43E31"/>
            </a:solidFill>
          </p:spPr>
          <p:txBody>
            <a:bodyPr vert="horz" wrap="square" lIns="0" tIns="27940" rIns="0" bIns="0" rtlCol="0" anchor="ctr">
              <a:noAutofit/>
            </a:bodyPr>
            <a:lstStyle/>
            <a:p>
              <a:pPr marL="182245" marR="201930">
                <a:lnSpc>
                  <a:spcPct val="100499"/>
                </a:lnSpc>
                <a:spcBef>
                  <a:spcPts val="220"/>
                </a:spcBef>
              </a:pPr>
              <a:r>
                <a:rPr lang="en-US" sz="1400" dirty="0">
                  <a:solidFill>
                    <a:srgbClr val="FFFFFF"/>
                  </a:solidFill>
                  <a:latin typeface="Calibri"/>
                  <a:cs typeface="Calibri"/>
                </a:rPr>
                <a:t>The ASH guideline panel suggests against using outpatient anticoagulant thromboprophylaxis in patients with COVID-19 who are being discharged from the hospital and who do not have suspected or confirmed VTE or another indication for anticoagulation </a:t>
              </a:r>
              <a:r>
                <a:rPr lang="en-US" sz="1400" i="1" dirty="0">
                  <a:solidFill>
                    <a:srgbClr val="FFFFFF"/>
                  </a:solidFill>
                  <a:latin typeface="Calibri"/>
                  <a:cs typeface="Calibri"/>
                </a:rPr>
                <a:t>(conditional recommendation based on very low certainty in the evidence about effects).</a:t>
              </a:r>
              <a:endParaRPr lang="en-US" sz="1400" i="1" dirty="0">
                <a:latin typeface="Calibri"/>
                <a:cs typeface="Calibri"/>
              </a:endParaRPr>
            </a:p>
          </p:txBody>
        </p:sp>
        <p:sp>
          <p:nvSpPr>
            <p:cNvPr id="3" name="object 3"/>
            <p:cNvSpPr txBox="1"/>
            <p:nvPr/>
          </p:nvSpPr>
          <p:spPr>
            <a:xfrm>
              <a:off x="1618488" y="3917566"/>
              <a:ext cx="4417060" cy="1080424"/>
            </a:xfrm>
            <a:prstGeom prst="rect">
              <a:avLst/>
            </a:prstGeom>
            <a:solidFill>
              <a:srgbClr val="C8C3D5"/>
            </a:solidFill>
          </p:spPr>
          <p:txBody>
            <a:bodyPr vert="horz" wrap="square" lIns="0" tIns="0" rIns="182880" bIns="0" rtlCol="0" anchor="ctr">
              <a:noAutofit/>
            </a:bodyPr>
            <a:lstStyle/>
            <a:p>
              <a:pPr marL="182245">
                <a:lnSpc>
                  <a:spcPct val="100000"/>
                </a:lnSpc>
                <a:tabLst>
                  <a:tab pos="411480" algn="l"/>
                  <a:tab pos="412115" algn="l"/>
                </a:tabLst>
              </a:pPr>
              <a:r>
                <a:rPr lang="en-US" sz="1400" dirty="0">
                  <a:solidFill>
                    <a:srgbClr val="808080"/>
                  </a:solidFill>
                  <a:latin typeface="Calibri"/>
                  <a:cs typeface="Calibri"/>
                </a:rPr>
                <a:t>The panel acknowledged that post-discharge thromboprophylaxis may be reasonable in patients judged to be at high thrombotic risk and low </a:t>
              </a:r>
              <a:br>
                <a:rPr lang="en-US" sz="1400" dirty="0">
                  <a:solidFill>
                    <a:srgbClr val="808080"/>
                  </a:solidFill>
                  <a:latin typeface="Calibri"/>
                  <a:cs typeface="Calibri"/>
                </a:rPr>
              </a:br>
              <a:r>
                <a:rPr lang="en-US" sz="1400" dirty="0">
                  <a:solidFill>
                    <a:srgbClr val="808080"/>
                  </a:solidFill>
                  <a:latin typeface="Calibri"/>
                  <a:cs typeface="Calibri"/>
                </a:rPr>
                <a:t>bleeding risk.</a:t>
              </a:r>
            </a:p>
          </p:txBody>
        </p:sp>
        <p:sp>
          <p:nvSpPr>
            <p:cNvPr id="4" name="object 4"/>
            <p:cNvSpPr txBox="1"/>
            <p:nvPr/>
          </p:nvSpPr>
          <p:spPr>
            <a:xfrm>
              <a:off x="6225413" y="3917566"/>
              <a:ext cx="4345305" cy="1080424"/>
            </a:xfrm>
            <a:prstGeom prst="rect">
              <a:avLst/>
            </a:prstGeom>
            <a:solidFill>
              <a:srgbClr val="CAD7AF"/>
            </a:solidFill>
          </p:spPr>
          <p:txBody>
            <a:bodyPr vert="horz" wrap="square" lIns="0" tIns="3175" rIns="182880" bIns="0" rtlCol="0" anchor="ctr">
              <a:noAutofit/>
            </a:bodyPr>
            <a:lstStyle/>
            <a:p>
              <a:pPr marL="182245">
                <a:lnSpc>
                  <a:spcPct val="100000"/>
                </a:lnSpc>
                <a:tabLst>
                  <a:tab pos="411480" algn="l"/>
                  <a:tab pos="412115" algn="l"/>
                </a:tabLst>
              </a:pPr>
              <a:r>
                <a:rPr lang="en-US" sz="1400" dirty="0">
                  <a:solidFill>
                    <a:srgbClr val="808080"/>
                  </a:solidFill>
                  <a:latin typeface="Calibri"/>
                  <a:cs typeface="Calibri"/>
                </a:rPr>
                <a:t>An individualized assessment of the patient’s risk of thrombosis and bleeding and shared decision-making is important when deciding whether to use post-discharge thromboprophylaxis.</a:t>
              </a:r>
            </a:p>
          </p:txBody>
        </p:sp>
      </p:grpSp>
      <p:sp>
        <p:nvSpPr>
          <p:cNvPr id="5" name="object 5"/>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Recommendation</a:t>
            </a:r>
          </a:p>
        </p:txBody>
      </p:sp>
    </p:spTree>
    <p:extLst>
      <p:ext uri="{BB962C8B-B14F-4D97-AF65-F5344CB8AC3E}">
        <p14:creationId xmlns:p14="http://schemas.microsoft.com/office/powerpoint/2010/main" val="695818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Very</a:t>
            </a:r>
            <a:r>
              <a:rPr spc="-80" dirty="0"/>
              <a:t> </a:t>
            </a:r>
            <a:r>
              <a:rPr dirty="0"/>
              <a:t>low</a:t>
            </a:r>
            <a:r>
              <a:rPr spc="-80" dirty="0"/>
              <a:t> </a:t>
            </a:r>
            <a:r>
              <a:rPr spc="-10" dirty="0"/>
              <a:t>certainty</a:t>
            </a:r>
            <a:r>
              <a:rPr spc="-75" dirty="0"/>
              <a:t> </a:t>
            </a:r>
            <a:r>
              <a:rPr dirty="0"/>
              <a:t>of</a:t>
            </a:r>
            <a:r>
              <a:rPr spc="-85" dirty="0"/>
              <a:t> </a:t>
            </a:r>
            <a:r>
              <a:rPr spc="-10" dirty="0"/>
              <a:t>evidence</a:t>
            </a:r>
          </a:p>
        </p:txBody>
      </p:sp>
      <p:sp>
        <p:nvSpPr>
          <p:cNvPr id="3" name="object 3"/>
          <p:cNvSpPr txBox="1"/>
          <p:nvPr/>
        </p:nvSpPr>
        <p:spPr>
          <a:xfrm>
            <a:off x="2029967" y="2470404"/>
            <a:ext cx="3733800" cy="767518"/>
          </a:xfrm>
          <a:prstGeom prst="rect">
            <a:avLst/>
          </a:prstGeom>
          <a:solidFill>
            <a:srgbClr val="E43E31"/>
          </a:solidFill>
        </p:spPr>
        <p:txBody>
          <a:bodyPr vert="horz" wrap="square" lIns="0" tIns="0" rIns="0" bIns="0" rtlCol="0" anchor="ctr">
            <a:noAutofit/>
          </a:bodyPr>
          <a:lstStyle/>
          <a:p>
            <a:pPr algn="ctr">
              <a:lnSpc>
                <a:spcPct val="100000"/>
              </a:lnSpc>
              <a:spcBef>
                <a:spcPts val="2625"/>
              </a:spcBef>
            </a:pPr>
            <a:r>
              <a:rPr sz="2000" b="1" dirty="0">
                <a:solidFill>
                  <a:srgbClr val="FFFFFF"/>
                </a:solidFill>
                <a:latin typeface="Segoe UI"/>
                <a:cs typeface="Segoe UI"/>
              </a:rPr>
              <a:t>Baseline</a:t>
            </a:r>
            <a:r>
              <a:rPr sz="2000" b="1" spc="-10" dirty="0">
                <a:solidFill>
                  <a:srgbClr val="FFFFFF"/>
                </a:solidFill>
                <a:latin typeface="Segoe UI"/>
                <a:cs typeface="Segoe UI"/>
              </a:rPr>
              <a:t> </a:t>
            </a:r>
            <a:r>
              <a:rPr sz="2000" b="1" dirty="0">
                <a:solidFill>
                  <a:srgbClr val="FFFFFF"/>
                </a:solidFill>
                <a:latin typeface="Segoe UI"/>
                <a:cs typeface="Segoe UI"/>
              </a:rPr>
              <a:t>risk</a:t>
            </a:r>
            <a:r>
              <a:rPr sz="2000" b="1" spc="-15" dirty="0">
                <a:solidFill>
                  <a:srgbClr val="FFFFFF"/>
                </a:solidFill>
                <a:latin typeface="Segoe UI"/>
                <a:cs typeface="Segoe UI"/>
              </a:rPr>
              <a:t> </a:t>
            </a:r>
            <a:r>
              <a:rPr sz="2000" b="1" spc="-10" dirty="0">
                <a:solidFill>
                  <a:srgbClr val="FFFFFF"/>
                </a:solidFill>
                <a:latin typeface="Segoe UI"/>
                <a:cs typeface="Segoe UI"/>
              </a:rPr>
              <a:t>studies</a:t>
            </a:r>
            <a:endParaRPr sz="2000" dirty="0">
              <a:latin typeface="Segoe UI"/>
              <a:cs typeface="Segoe UI"/>
            </a:endParaRPr>
          </a:p>
        </p:txBody>
      </p:sp>
      <p:sp>
        <p:nvSpPr>
          <p:cNvPr id="4" name="object 4"/>
          <p:cNvSpPr txBox="1"/>
          <p:nvPr/>
        </p:nvSpPr>
        <p:spPr>
          <a:xfrm>
            <a:off x="2029967" y="3237922"/>
            <a:ext cx="3733800" cy="2019878"/>
          </a:xfrm>
          <a:prstGeom prst="rect">
            <a:avLst/>
          </a:prstGeom>
          <a:solidFill>
            <a:srgbClr val="F2F2F2">
              <a:alpha val="90194"/>
            </a:srgbClr>
          </a:solidFill>
        </p:spPr>
        <p:txBody>
          <a:bodyPr vert="horz" wrap="square" lIns="0" tIns="84455" rIns="0" bIns="0" rtlCol="0">
            <a:noAutofit/>
          </a:bodyPr>
          <a:lstStyle/>
          <a:p>
            <a:pPr marL="267970" marR="885190" indent="-172720">
              <a:lnSpc>
                <a:spcPct val="99700"/>
              </a:lnSpc>
              <a:spcBef>
                <a:spcPts val="665"/>
              </a:spcBef>
              <a:buChar char="•"/>
              <a:tabLst>
                <a:tab pos="268605" algn="l"/>
              </a:tabLst>
            </a:pPr>
            <a:r>
              <a:rPr sz="1800" dirty="0">
                <a:solidFill>
                  <a:srgbClr val="808080"/>
                </a:solidFill>
                <a:latin typeface="Calibri" panose="020F0502020204030204" pitchFamily="34" charset="0"/>
                <a:cs typeface="Calibri" panose="020F0502020204030204" pitchFamily="34" charset="0"/>
              </a:rPr>
              <a:t>Lack</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3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definitions</a:t>
            </a:r>
            <a:r>
              <a:rPr sz="1800" spc="-10" dirty="0">
                <a:solidFill>
                  <a:srgbClr val="808080"/>
                </a:solidFill>
                <a:latin typeface="Calibri" panose="020F0502020204030204" pitchFamily="34" charset="0"/>
                <a:cs typeface="Calibri" panose="020F0502020204030204" pitchFamily="34" charset="0"/>
              </a:rPr>
              <a:t> and/or </a:t>
            </a:r>
            <a:r>
              <a:rPr sz="1800" dirty="0">
                <a:solidFill>
                  <a:srgbClr val="808080"/>
                </a:solidFill>
                <a:latin typeface="Calibri" panose="020F0502020204030204" pitchFamily="34" charset="0"/>
                <a:cs typeface="Calibri" panose="020F0502020204030204" pitchFamily="34" charset="0"/>
              </a:rPr>
              <a:t>descriptions</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40" dirty="0">
                <a:solidFill>
                  <a:srgbClr val="808080"/>
                </a:solidFill>
                <a:latin typeface="Calibri" panose="020F0502020204030204" pitchFamily="34" charset="0"/>
                <a:cs typeface="Calibri" panose="020F0502020204030204" pitchFamily="34" charset="0"/>
              </a:rPr>
              <a:t> </a:t>
            </a:r>
            <a:r>
              <a:rPr sz="1800" spc="-10" dirty="0">
                <a:solidFill>
                  <a:srgbClr val="808080"/>
                </a:solidFill>
                <a:latin typeface="Calibri" panose="020F0502020204030204" pitchFamily="34" charset="0"/>
                <a:cs typeface="Calibri" panose="020F0502020204030204" pitchFamily="34" charset="0"/>
              </a:rPr>
              <a:t>outcome measurement</a:t>
            </a:r>
            <a:endParaRPr sz="1800" dirty="0">
              <a:latin typeface="Calibri" panose="020F0502020204030204" pitchFamily="34" charset="0"/>
              <a:cs typeface="Calibri" panose="020F0502020204030204" pitchFamily="34" charset="0"/>
            </a:endParaRPr>
          </a:p>
          <a:p>
            <a:pPr marL="267970" indent="-172720">
              <a:lnSpc>
                <a:spcPct val="100000"/>
              </a:lnSpc>
              <a:spcBef>
                <a:spcPts val="360"/>
              </a:spcBef>
              <a:buChar char="•"/>
              <a:tabLst>
                <a:tab pos="268605" algn="l"/>
              </a:tabLst>
            </a:pPr>
            <a:r>
              <a:rPr sz="1800" dirty="0">
                <a:solidFill>
                  <a:srgbClr val="808080"/>
                </a:solidFill>
                <a:latin typeface="Calibri" panose="020F0502020204030204" pitchFamily="34" charset="0"/>
                <a:cs typeface="Calibri" panose="020F0502020204030204" pitchFamily="34" charset="0"/>
              </a:rPr>
              <a:t>Incomplete/missing </a:t>
            </a:r>
            <a:r>
              <a:rPr sz="1800" spc="-10" dirty="0">
                <a:solidFill>
                  <a:srgbClr val="808080"/>
                </a:solidFill>
                <a:latin typeface="Calibri" panose="020F0502020204030204" pitchFamily="34" charset="0"/>
                <a:cs typeface="Calibri" panose="020F0502020204030204" pitchFamily="34" charset="0"/>
              </a:rPr>
              <a:t>follow-</a:t>
            </a:r>
            <a:r>
              <a:rPr sz="1800" spc="-25" dirty="0">
                <a:solidFill>
                  <a:srgbClr val="808080"/>
                </a:solidFill>
                <a:latin typeface="Calibri" panose="020F0502020204030204" pitchFamily="34" charset="0"/>
                <a:cs typeface="Calibri" panose="020F0502020204030204" pitchFamily="34" charset="0"/>
              </a:rPr>
              <a:t>up</a:t>
            </a:r>
            <a:endParaRPr sz="1800" dirty="0">
              <a:latin typeface="Calibri" panose="020F0502020204030204" pitchFamily="34" charset="0"/>
              <a:cs typeface="Calibri" panose="020F0502020204030204" pitchFamily="34" charset="0"/>
            </a:endParaRPr>
          </a:p>
          <a:p>
            <a:pPr marL="267970" marR="196215" indent="-172720">
              <a:lnSpc>
                <a:spcPct val="100000"/>
              </a:lnSpc>
              <a:spcBef>
                <a:spcPts val="350"/>
              </a:spcBef>
              <a:buChar char="•"/>
              <a:tabLst>
                <a:tab pos="268605" algn="l"/>
              </a:tabLst>
            </a:pPr>
            <a:r>
              <a:rPr sz="1800" dirty="0">
                <a:solidFill>
                  <a:srgbClr val="808080"/>
                </a:solidFill>
                <a:latin typeface="Calibri" panose="020F0502020204030204" pitchFamily="34" charset="0"/>
                <a:cs typeface="Calibri" panose="020F0502020204030204" pitchFamily="34" charset="0"/>
              </a:rPr>
              <a:t>Incidence</a:t>
            </a:r>
            <a:r>
              <a:rPr sz="1800" spc="-1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rates</a:t>
            </a:r>
            <a:r>
              <a:rPr sz="1800" spc="-1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not</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reported</a:t>
            </a:r>
            <a:r>
              <a:rPr sz="1800" spc="-5" dirty="0">
                <a:solidFill>
                  <a:srgbClr val="808080"/>
                </a:solidFill>
                <a:latin typeface="Calibri" panose="020F0502020204030204" pitchFamily="34" charset="0"/>
                <a:cs typeface="Calibri" panose="020F0502020204030204" pitchFamily="34" charset="0"/>
              </a:rPr>
              <a:t> </a:t>
            </a:r>
            <a:r>
              <a:rPr sz="1800" spc="-20" dirty="0">
                <a:solidFill>
                  <a:srgbClr val="808080"/>
                </a:solidFill>
                <a:latin typeface="Calibri" panose="020F0502020204030204" pitchFamily="34" charset="0"/>
                <a:cs typeface="Calibri" panose="020F0502020204030204" pitchFamily="34" charset="0"/>
              </a:rPr>
              <a:t>(i.e. </a:t>
            </a:r>
            <a:r>
              <a:rPr sz="1800" dirty="0">
                <a:solidFill>
                  <a:srgbClr val="808080"/>
                </a:solidFill>
                <a:latin typeface="Calibri" panose="020F0502020204030204" pitchFamily="34" charset="0"/>
                <a:cs typeface="Calibri" panose="020F0502020204030204" pitchFamily="34" charset="0"/>
              </a:rPr>
              <a:t>events</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per</a:t>
            </a:r>
            <a:r>
              <a:rPr sz="1800" spc="-1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unit</a:t>
            </a:r>
            <a:r>
              <a:rPr sz="1800" spc="-1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10" dirty="0">
                <a:solidFill>
                  <a:srgbClr val="808080"/>
                </a:solidFill>
                <a:latin typeface="Calibri" panose="020F0502020204030204" pitchFamily="34" charset="0"/>
                <a:cs typeface="Calibri" panose="020F0502020204030204" pitchFamily="34" charset="0"/>
              </a:rPr>
              <a:t> follow-</a:t>
            </a:r>
            <a:r>
              <a:rPr sz="1800" spc="-25" dirty="0">
                <a:solidFill>
                  <a:srgbClr val="808080"/>
                </a:solidFill>
                <a:latin typeface="Calibri" panose="020F0502020204030204" pitchFamily="34" charset="0"/>
                <a:cs typeface="Calibri" panose="020F0502020204030204" pitchFamily="34" charset="0"/>
              </a:rPr>
              <a:t>up)</a:t>
            </a:r>
            <a:endParaRPr sz="1800" dirty="0">
              <a:latin typeface="Calibri" panose="020F0502020204030204" pitchFamily="34" charset="0"/>
              <a:cs typeface="Calibri" panose="020F0502020204030204" pitchFamily="34" charset="0"/>
            </a:endParaRPr>
          </a:p>
        </p:txBody>
      </p:sp>
      <p:sp>
        <p:nvSpPr>
          <p:cNvPr id="5" name="object 5"/>
          <p:cNvSpPr txBox="1"/>
          <p:nvPr/>
        </p:nvSpPr>
        <p:spPr>
          <a:xfrm>
            <a:off x="6288023" y="2470404"/>
            <a:ext cx="3733800" cy="767518"/>
          </a:xfrm>
          <a:prstGeom prst="rect">
            <a:avLst/>
          </a:prstGeom>
          <a:solidFill>
            <a:srgbClr val="E43E31"/>
          </a:solidFill>
        </p:spPr>
        <p:txBody>
          <a:bodyPr vert="horz" wrap="square" lIns="0" tIns="0" rIns="0" bIns="0" rtlCol="0" anchor="ctr">
            <a:noAutofit/>
          </a:bodyPr>
          <a:lstStyle/>
          <a:p>
            <a:pPr marR="187960" algn="ctr">
              <a:lnSpc>
                <a:spcPct val="100000"/>
              </a:lnSpc>
              <a:spcBef>
                <a:spcPts val="1185"/>
              </a:spcBef>
            </a:pPr>
            <a:r>
              <a:rPr sz="2000" b="1" dirty="0">
                <a:solidFill>
                  <a:srgbClr val="FFFFFF"/>
                </a:solidFill>
                <a:latin typeface="Segoe UI"/>
                <a:cs typeface="Segoe UI"/>
              </a:rPr>
              <a:t>Effect</a:t>
            </a:r>
            <a:r>
              <a:rPr sz="2000" b="1" spc="-30" dirty="0">
                <a:solidFill>
                  <a:srgbClr val="FFFFFF"/>
                </a:solidFill>
                <a:latin typeface="Segoe UI"/>
                <a:cs typeface="Segoe UI"/>
              </a:rPr>
              <a:t> </a:t>
            </a:r>
            <a:r>
              <a:rPr sz="2000" b="1" spc="-25" dirty="0">
                <a:solidFill>
                  <a:srgbClr val="FFFFFF"/>
                </a:solidFill>
                <a:latin typeface="Segoe UI"/>
                <a:cs typeface="Segoe UI"/>
              </a:rPr>
              <a:t>of </a:t>
            </a:r>
            <a:r>
              <a:rPr sz="2000" b="1" dirty="0">
                <a:solidFill>
                  <a:srgbClr val="FFFFFF"/>
                </a:solidFill>
                <a:latin typeface="Segoe UI"/>
                <a:cs typeface="Segoe UI"/>
              </a:rPr>
              <a:t>anticoagulation</a:t>
            </a:r>
            <a:r>
              <a:rPr sz="2000" b="1" spc="-60" dirty="0">
                <a:solidFill>
                  <a:srgbClr val="FFFFFF"/>
                </a:solidFill>
                <a:latin typeface="Segoe UI"/>
                <a:cs typeface="Segoe UI"/>
              </a:rPr>
              <a:t> </a:t>
            </a:r>
            <a:r>
              <a:rPr sz="2000" b="1" spc="-10" dirty="0">
                <a:solidFill>
                  <a:srgbClr val="FFFFFF"/>
                </a:solidFill>
                <a:latin typeface="Segoe UI"/>
                <a:cs typeface="Segoe UI"/>
              </a:rPr>
              <a:t>studies</a:t>
            </a:r>
            <a:endParaRPr sz="2000" dirty="0">
              <a:latin typeface="Segoe UI"/>
              <a:cs typeface="Segoe UI"/>
            </a:endParaRPr>
          </a:p>
        </p:txBody>
      </p:sp>
      <p:sp>
        <p:nvSpPr>
          <p:cNvPr id="6" name="object 6"/>
          <p:cNvSpPr txBox="1"/>
          <p:nvPr/>
        </p:nvSpPr>
        <p:spPr>
          <a:xfrm>
            <a:off x="6288023" y="3237922"/>
            <a:ext cx="3733800" cy="2019878"/>
          </a:xfrm>
          <a:prstGeom prst="rect">
            <a:avLst/>
          </a:prstGeom>
          <a:solidFill>
            <a:srgbClr val="F2F2F2">
              <a:alpha val="90194"/>
            </a:srgbClr>
          </a:solidFill>
        </p:spPr>
        <p:txBody>
          <a:bodyPr vert="horz" wrap="square" lIns="0" tIns="83820" rIns="0" bIns="0" rtlCol="0">
            <a:noAutofit/>
          </a:bodyPr>
          <a:lstStyle/>
          <a:p>
            <a:pPr marL="267335" marR="263525" indent="-172720">
              <a:lnSpc>
                <a:spcPct val="100000"/>
              </a:lnSpc>
              <a:spcBef>
                <a:spcPts val="660"/>
              </a:spcBef>
              <a:buChar char="•"/>
              <a:tabLst>
                <a:tab pos="267970" algn="l"/>
              </a:tabLst>
            </a:pPr>
            <a:r>
              <a:rPr sz="1800" dirty="0">
                <a:solidFill>
                  <a:srgbClr val="808080"/>
                </a:solidFill>
                <a:latin typeface="Calibri" panose="020F0502020204030204" pitchFamily="34" charset="0"/>
                <a:cs typeface="Calibri" panose="020F0502020204030204" pitchFamily="34" charset="0"/>
              </a:rPr>
              <a:t>Confounding</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with</a:t>
            </a:r>
            <a:r>
              <a:rPr sz="1800" spc="-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use</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15" dirty="0">
                <a:solidFill>
                  <a:srgbClr val="808080"/>
                </a:solidFill>
                <a:latin typeface="Calibri" panose="020F0502020204030204" pitchFamily="34" charset="0"/>
                <a:cs typeface="Calibri" panose="020F0502020204030204" pitchFamily="34" charset="0"/>
              </a:rPr>
              <a:t> </a:t>
            </a:r>
            <a:r>
              <a:rPr sz="1800" spc="-10" dirty="0">
                <a:solidFill>
                  <a:srgbClr val="808080"/>
                </a:solidFill>
                <a:latin typeface="Calibri" panose="020F0502020204030204" pitchFamily="34" charset="0"/>
                <a:cs typeface="Calibri" panose="020F0502020204030204" pitchFamily="34" charset="0"/>
              </a:rPr>
              <a:t>higher </a:t>
            </a:r>
            <a:r>
              <a:rPr sz="1800" dirty="0">
                <a:solidFill>
                  <a:srgbClr val="808080"/>
                </a:solidFill>
                <a:latin typeface="Calibri" panose="020F0502020204030204" pitchFamily="34" charset="0"/>
                <a:cs typeface="Calibri" panose="020F0502020204030204" pitchFamily="34" charset="0"/>
              </a:rPr>
              <a:t>intensities</a:t>
            </a:r>
            <a:r>
              <a:rPr sz="1800" spc="-2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in</a:t>
            </a:r>
            <a:r>
              <a:rPr sz="1800" spc="-4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selected</a:t>
            </a:r>
            <a:r>
              <a:rPr sz="1800" spc="-15" dirty="0">
                <a:solidFill>
                  <a:srgbClr val="808080"/>
                </a:solidFill>
                <a:latin typeface="Calibri" panose="020F0502020204030204" pitchFamily="34" charset="0"/>
                <a:cs typeface="Calibri" panose="020F0502020204030204" pitchFamily="34" charset="0"/>
              </a:rPr>
              <a:t> </a:t>
            </a:r>
            <a:r>
              <a:rPr sz="1800" spc="-10" dirty="0">
                <a:solidFill>
                  <a:srgbClr val="808080"/>
                </a:solidFill>
                <a:latin typeface="Calibri" panose="020F0502020204030204" pitchFamily="34" charset="0"/>
                <a:cs typeface="Calibri" panose="020F0502020204030204" pitchFamily="34" charset="0"/>
              </a:rPr>
              <a:t>patients</a:t>
            </a:r>
            <a:endParaRPr sz="1800" dirty="0">
              <a:latin typeface="Calibri" panose="020F0502020204030204" pitchFamily="34" charset="0"/>
              <a:cs typeface="Calibri" panose="020F0502020204030204" pitchFamily="34" charset="0"/>
            </a:endParaRPr>
          </a:p>
          <a:p>
            <a:pPr marL="267335" marR="995680" indent="-172720">
              <a:lnSpc>
                <a:spcPct val="99700"/>
              </a:lnSpc>
              <a:spcBef>
                <a:spcPts val="355"/>
              </a:spcBef>
              <a:buChar char="•"/>
              <a:tabLst>
                <a:tab pos="267970" algn="l"/>
              </a:tabLst>
            </a:pPr>
            <a:r>
              <a:rPr sz="1800" dirty="0">
                <a:solidFill>
                  <a:srgbClr val="808080"/>
                </a:solidFill>
                <a:latin typeface="Calibri" panose="020F0502020204030204" pitchFamily="34" charset="0"/>
                <a:cs typeface="Calibri" panose="020F0502020204030204" pitchFamily="34" charset="0"/>
              </a:rPr>
              <a:t>Lack</a:t>
            </a:r>
            <a:r>
              <a:rPr sz="1800" spc="-25"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of</a:t>
            </a:r>
            <a:r>
              <a:rPr sz="1800" spc="-30" dirty="0">
                <a:solidFill>
                  <a:srgbClr val="808080"/>
                </a:solidFill>
                <a:latin typeface="Calibri" panose="020F0502020204030204" pitchFamily="34" charset="0"/>
                <a:cs typeface="Calibri" panose="020F0502020204030204" pitchFamily="34" charset="0"/>
              </a:rPr>
              <a:t> </a:t>
            </a:r>
            <a:r>
              <a:rPr sz="1800" dirty="0">
                <a:solidFill>
                  <a:srgbClr val="808080"/>
                </a:solidFill>
                <a:latin typeface="Calibri" panose="020F0502020204030204" pitchFamily="34" charset="0"/>
                <a:cs typeface="Calibri" panose="020F0502020204030204" pitchFamily="34" charset="0"/>
              </a:rPr>
              <a:t>details</a:t>
            </a:r>
            <a:r>
              <a:rPr sz="1800" spc="-10" dirty="0">
                <a:solidFill>
                  <a:srgbClr val="808080"/>
                </a:solidFill>
                <a:latin typeface="Calibri" panose="020F0502020204030204" pitchFamily="34" charset="0"/>
                <a:cs typeface="Calibri" panose="020F0502020204030204" pitchFamily="34" charset="0"/>
              </a:rPr>
              <a:t> regarding </a:t>
            </a:r>
            <a:r>
              <a:rPr sz="1800" dirty="0">
                <a:solidFill>
                  <a:srgbClr val="808080"/>
                </a:solidFill>
                <a:latin typeface="Calibri" panose="020F0502020204030204" pitchFamily="34" charset="0"/>
                <a:cs typeface="Calibri" panose="020F0502020204030204" pitchFamily="34" charset="0"/>
              </a:rPr>
              <a:t>reported </a:t>
            </a:r>
            <a:r>
              <a:rPr sz="1800" spc="-10" dirty="0">
                <a:solidFill>
                  <a:srgbClr val="808080"/>
                </a:solidFill>
                <a:latin typeface="Calibri" panose="020F0502020204030204" pitchFamily="34" charset="0"/>
                <a:cs typeface="Calibri" panose="020F0502020204030204" pitchFamily="34" charset="0"/>
              </a:rPr>
              <a:t>anticoagulant intensities</a:t>
            </a:r>
            <a:endParaRPr sz="1800" dirty="0">
              <a:latin typeface="Calibri" panose="020F0502020204030204" pitchFamily="34" charset="0"/>
              <a:cs typeface="Calibri" panose="020F050202020403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1AD4ED-D89F-CF52-F1F4-18710C641A10}"/>
              </a:ext>
            </a:extLst>
          </p:cNvPr>
          <p:cNvSpPr>
            <a:spLocks noGrp="1"/>
          </p:cNvSpPr>
          <p:nvPr>
            <p:ph type="title"/>
          </p:nvPr>
        </p:nvSpPr>
        <p:spPr>
          <a:xfrm>
            <a:off x="555425" y="2050265"/>
            <a:ext cx="3787975" cy="3122984"/>
          </a:xfrm>
        </p:spPr>
        <p:txBody>
          <a:bodyPr>
            <a:normAutofit/>
          </a:bodyPr>
          <a:lstStyle/>
          <a:p>
            <a:pPr algn="l"/>
            <a:r>
              <a:rPr lang="en-CA" dirty="0"/>
              <a:t>Putting it all together: </a:t>
            </a:r>
            <a:br>
              <a:rPr lang="en-CA" dirty="0"/>
            </a:br>
            <a:br>
              <a:rPr lang="en-CA" dirty="0"/>
            </a:br>
            <a:r>
              <a:rPr lang="en-CA" dirty="0"/>
              <a:t>Executive summary and algorithm</a:t>
            </a:r>
          </a:p>
        </p:txBody>
      </p:sp>
      <p:pic>
        <p:nvPicPr>
          <p:cNvPr id="4" name="Picture 3" descr="A diagram of a patient&#10;&#10;Description automatically generated">
            <a:extLst>
              <a:ext uri="{FF2B5EF4-FFF2-40B4-BE49-F238E27FC236}">
                <a16:creationId xmlns:a16="http://schemas.microsoft.com/office/drawing/2014/main" id="{2E631271-B07C-8ED6-5E51-27D0BC858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371600"/>
            <a:ext cx="5882906" cy="5110977"/>
          </a:xfrm>
          <a:prstGeom prst="rect">
            <a:avLst/>
          </a:prstGeom>
        </p:spPr>
      </p:pic>
    </p:spTree>
    <p:extLst>
      <p:ext uri="{BB962C8B-B14F-4D97-AF65-F5344CB8AC3E}">
        <p14:creationId xmlns:p14="http://schemas.microsoft.com/office/powerpoint/2010/main" val="20986667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b="1" dirty="0">
                <a:latin typeface="Calibri"/>
                <a:cs typeface="Calibri"/>
              </a:rPr>
              <a:t>In</a:t>
            </a:r>
            <a:r>
              <a:rPr b="1" spc="-45" dirty="0">
                <a:latin typeface="Calibri"/>
                <a:cs typeface="Calibri"/>
              </a:rPr>
              <a:t> </a:t>
            </a:r>
            <a:r>
              <a:rPr b="1" dirty="0">
                <a:latin typeface="Calibri"/>
                <a:cs typeface="Calibri"/>
              </a:rPr>
              <a:t>Summary:</a:t>
            </a:r>
            <a:r>
              <a:rPr b="1" spc="-45" dirty="0">
                <a:latin typeface="Calibri"/>
                <a:cs typeface="Calibri"/>
              </a:rPr>
              <a:t> </a:t>
            </a:r>
            <a:r>
              <a:rPr dirty="0"/>
              <a:t>Back</a:t>
            </a:r>
            <a:r>
              <a:rPr spc="-55" dirty="0"/>
              <a:t> </a:t>
            </a:r>
            <a:r>
              <a:rPr dirty="0"/>
              <a:t>to</a:t>
            </a:r>
            <a:r>
              <a:rPr spc="-60" dirty="0"/>
              <a:t> </a:t>
            </a:r>
            <a:r>
              <a:rPr dirty="0"/>
              <a:t>our</a:t>
            </a:r>
            <a:r>
              <a:rPr spc="-45" dirty="0"/>
              <a:t> </a:t>
            </a:r>
            <a:r>
              <a:rPr spc="-10" dirty="0"/>
              <a:t>Objectives</a:t>
            </a:r>
          </a:p>
        </p:txBody>
      </p:sp>
      <p:sp>
        <p:nvSpPr>
          <p:cNvPr id="3" name="object 3"/>
          <p:cNvSpPr txBox="1">
            <a:spLocks noGrp="1"/>
          </p:cNvSpPr>
          <p:nvPr>
            <p:ph type="body" idx="1"/>
          </p:nvPr>
        </p:nvSpPr>
        <p:spPr>
          <a:xfrm>
            <a:off x="406400" y="1853704"/>
            <a:ext cx="10881360" cy="4641464"/>
          </a:xfrm>
          <a:prstGeom prst="rect">
            <a:avLst/>
          </a:prstGeom>
        </p:spPr>
        <p:txBody>
          <a:bodyPr vert="horz" wrap="square" lIns="0" tIns="164276" rIns="0" bIns="0" rtlCol="0">
            <a:spAutoFit/>
          </a:bodyPr>
          <a:lstStyle/>
          <a:p>
            <a:pPr marL="527685" marR="5080" indent="-515620">
              <a:lnSpc>
                <a:spcPts val="2590"/>
              </a:lnSpc>
              <a:spcBef>
                <a:spcPts val="425"/>
              </a:spcBef>
              <a:buAutoNum type="arabicPeriod"/>
              <a:tabLst>
                <a:tab pos="527685" algn="l"/>
                <a:tab pos="528320" algn="l"/>
              </a:tabLst>
            </a:pPr>
            <a:r>
              <a:rPr dirty="0"/>
              <a:t>Describe</a:t>
            </a:r>
            <a:r>
              <a:rPr spc="-65" dirty="0"/>
              <a:t> </a:t>
            </a:r>
            <a:r>
              <a:rPr dirty="0"/>
              <a:t>VTE</a:t>
            </a:r>
            <a:r>
              <a:rPr spc="-40" dirty="0"/>
              <a:t> </a:t>
            </a:r>
            <a:r>
              <a:rPr dirty="0"/>
              <a:t>prophylaxis</a:t>
            </a:r>
            <a:r>
              <a:rPr spc="-65" dirty="0"/>
              <a:t> </a:t>
            </a:r>
            <a:r>
              <a:rPr dirty="0"/>
              <a:t>recommendations</a:t>
            </a:r>
            <a:r>
              <a:rPr spc="-70" dirty="0"/>
              <a:t> </a:t>
            </a:r>
            <a:r>
              <a:rPr dirty="0"/>
              <a:t>for</a:t>
            </a:r>
            <a:r>
              <a:rPr spc="-50" dirty="0"/>
              <a:t> </a:t>
            </a:r>
            <a:r>
              <a:rPr dirty="0"/>
              <a:t>hospitalized</a:t>
            </a:r>
            <a:r>
              <a:rPr spc="-70" dirty="0"/>
              <a:t> </a:t>
            </a:r>
            <a:r>
              <a:rPr dirty="0"/>
              <a:t>patients</a:t>
            </a:r>
            <a:r>
              <a:rPr spc="-70" dirty="0"/>
              <a:t> </a:t>
            </a:r>
            <a:r>
              <a:rPr dirty="0"/>
              <a:t>with</a:t>
            </a:r>
            <a:r>
              <a:rPr spc="-65" dirty="0"/>
              <a:t> </a:t>
            </a:r>
            <a:r>
              <a:rPr spc="-20" dirty="0"/>
              <a:t>COVID-</a:t>
            </a:r>
            <a:r>
              <a:rPr spc="-25" dirty="0"/>
              <a:t>19 </a:t>
            </a:r>
            <a:r>
              <a:rPr dirty="0"/>
              <a:t>related</a:t>
            </a:r>
            <a:r>
              <a:rPr spc="-50" dirty="0"/>
              <a:t> </a:t>
            </a:r>
            <a:r>
              <a:rPr b="1" dirty="0">
                <a:latin typeface="Calibri"/>
                <a:cs typeface="Calibri"/>
              </a:rPr>
              <a:t>critical</a:t>
            </a:r>
            <a:r>
              <a:rPr b="1" spc="-50" dirty="0">
                <a:latin typeface="Calibri"/>
                <a:cs typeface="Calibri"/>
              </a:rPr>
              <a:t> </a:t>
            </a:r>
            <a:r>
              <a:rPr b="1" dirty="0">
                <a:latin typeface="Calibri"/>
                <a:cs typeface="Calibri"/>
              </a:rPr>
              <a:t>illness</a:t>
            </a:r>
            <a:r>
              <a:rPr b="1" spc="-20" dirty="0">
                <a:latin typeface="Calibri"/>
                <a:cs typeface="Calibri"/>
              </a:rPr>
              <a:t> </a:t>
            </a:r>
            <a:r>
              <a:rPr dirty="0"/>
              <a:t>who</a:t>
            </a:r>
            <a:r>
              <a:rPr spc="-40" dirty="0"/>
              <a:t> </a:t>
            </a:r>
            <a:r>
              <a:rPr dirty="0"/>
              <a:t>do</a:t>
            </a:r>
            <a:r>
              <a:rPr spc="-40" dirty="0"/>
              <a:t> </a:t>
            </a:r>
            <a:r>
              <a:rPr dirty="0"/>
              <a:t>not</a:t>
            </a:r>
            <a:r>
              <a:rPr spc="-35" dirty="0"/>
              <a:t> </a:t>
            </a:r>
            <a:r>
              <a:rPr dirty="0"/>
              <a:t>have</a:t>
            </a:r>
            <a:r>
              <a:rPr spc="-35" dirty="0"/>
              <a:t> </a:t>
            </a:r>
            <a:r>
              <a:rPr dirty="0"/>
              <a:t>suspected</a:t>
            </a:r>
            <a:r>
              <a:rPr spc="-45" dirty="0"/>
              <a:t> </a:t>
            </a:r>
            <a:r>
              <a:rPr dirty="0"/>
              <a:t>or</a:t>
            </a:r>
            <a:r>
              <a:rPr spc="-30" dirty="0"/>
              <a:t> </a:t>
            </a:r>
            <a:r>
              <a:rPr dirty="0"/>
              <a:t>confirmed</a:t>
            </a:r>
            <a:r>
              <a:rPr spc="-35" dirty="0"/>
              <a:t> </a:t>
            </a:r>
            <a:r>
              <a:rPr spc="-25" dirty="0"/>
              <a:t>VTE</a:t>
            </a:r>
          </a:p>
          <a:p>
            <a:pPr marL="698500" lvl="1" indent="-228600">
              <a:lnSpc>
                <a:spcPct val="100000"/>
              </a:lnSpc>
              <a:spcBef>
                <a:spcPts val="259"/>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sz="2300" dirty="0"/>
          </a:p>
          <a:p>
            <a:pPr marL="527685" marR="5080" indent="-515620">
              <a:lnSpc>
                <a:spcPts val="2590"/>
              </a:lnSpc>
              <a:spcBef>
                <a:spcPts val="1800"/>
              </a:spcBef>
              <a:buAutoNum type="arabicPeriod"/>
              <a:tabLst>
                <a:tab pos="527685" algn="l"/>
                <a:tab pos="528320" algn="l"/>
              </a:tabLst>
            </a:pPr>
            <a:r>
              <a:rPr dirty="0"/>
              <a:t>Describe</a:t>
            </a:r>
            <a:r>
              <a:rPr spc="-65" dirty="0"/>
              <a:t> </a:t>
            </a:r>
            <a:r>
              <a:rPr dirty="0"/>
              <a:t>VTE</a:t>
            </a:r>
            <a:r>
              <a:rPr spc="-40" dirty="0"/>
              <a:t> </a:t>
            </a:r>
            <a:r>
              <a:rPr dirty="0"/>
              <a:t>prophylaxis</a:t>
            </a:r>
            <a:r>
              <a:rPr spc="-65" dirty="0"/>
              <a:t> </a:t>
            </a:r>
            <a:r>
              <a:rPr dirty="0"/>
              <a:t>recommendations</a:t>
            </a:r>
            <a:r>
              <a:rPr spc="-70" dirty="0"/>
              <a:t> </a:t>
            </a:r>
            <a:r>
              <a:rPr dirty="0"/>
              <a:t>for</a:t>
            </a:r>
            <a:r>
              <a:rPr spc="-50" dirty="0"/>
              <a:t> </a:t>
            </a:r>
            <a:r>
              <a:rPr dirty="0"/>
              <a:t>hospitalized</a:t>
            </a:r>
            <a:r>
              <a:rPr spc="-70" dirty="0"/>
              <a:t> </a:t>
            </a:r>
            <a:r>
              <a:rPr dirty="0"/>
              <a:t>patients</a:t>
            </a:r>
            <a:r>
              <a:rPr spc="-70" dirty="0"/>
              <a:t> </a:t>
            </a:r>
            <a:r>
              <a:rPr dirty="0"/>
              <a:t>with</a:t>
            </a:r>
            <a:r>
              <a:rPr spc="-65" dirty="0"/>
              <a:t> </a:t>
            </a:r>
            <a:r>
              <a:rPr spc="-20" dirty="0"/>
              <a:t>COVID-</a:t>
            </a:r>
            <a:r>
              <a:rPr spc="-25" dirty="0"/>
              <a:t>19 </a:t>
            </a:r>
            <a:r>
              <a:rPr dirty="0"/>
              <a:t>related</a:t>
            </a:r>
            <a:r>
              <a:rPr spc="-50" dirty="0"/>
              <a:t> </a:t>
            </a:r>
            <a:r>
              <a:rPr b="1" dirty="0">
                <a:latin typeface="Calibri"/>
                <a:cs typeface="Calibri"/>
              </a:rPr>
              <a:t>acute</a:t>
            </a:r>
            <a:r>
              <a:rPr b="1" spc="-35" dirty="0">
                <a:latin typeface="Calibri"/>
                <a:cs typeface="Calibri"/>
              </a:rPr>
              <a:t> </a:t>
            </a:r>
            <a:r>
              <a:rPr b="1" dirty="0">
                <a:latin typeface="Calibri"/>
                <a:cs typeface="Calibri"/>
              </a:rPr>
              <a:t>illness</a:t>
            </a:r>
            <a:r>
              <a:rPr b="1" spc="-20" dirty="0">
                <a:latin typeface="Calibri"/>
                <a:cs typeface="Calibri"/>
              </a:rPr>
              <a:t> </a:t>
            </a:r>
            <a:r>
              <a:rPr dirty="0"/>
              <a:t>who</a:t>
            </a:r>
            <a:r>
              <a:rPr spc="-40" dirty="0"/>
              <a:t> </a:t>
            </a:r>
            <a:r>
              <a:rPr dirty="0"/>
              <a:t>do</a:t>
            </a:r>
            <a:r>
              <a:rPr spc="-40" dirty="0"/>
              <a:t> </a:t>
            </a:r>
            <a:r>
              <a:rPr dirty="0"/>
              <a:t>not</a:t>
            </a:r>
            <a:r>
              <a:rPr spc="-35" dirty="0"/>
              <a:t> </a:t>
            </a:r>
            <a:r>
              <a:rPr dirty="0"/>
              <a:t>have</a:t>
            </a:r>
            <a:r>
              <a:rPr spc="-30" dirty="0"/>
              <a:t> </a:t>
            </a:r>
            <a:r>
              <a:rPr dirty="0"/>
              <a:t>suspected</a:t>
            </a:r>
            <a:r>
              <a:rPr spc="-50" dirty="0"/>
              <a:t> </a:t>
            </a:r>
            <a:r>
              <a:rPr dirty="0"/>
              <a:t>or</a:t>
            </a:r>
            <a:r>
              <a:rPr spc="-30" dirty="0"/>
              <a:t> </a:t>
            </a:r>
            <a:r>
              <a:rPr dirty="0"/>
              <a:t>confirmed</a:t>
            </a:r>
            <a:r>
              <a:rPr spc="-35" dirty="0"/>
              <a:t> </a:t>
            </a:r>
            <a:r>
              <a:rPr spc="-25" dirty="0"/>
              <a:t>VTE</a:t>
            </a:r>
          </a:p>
          <a:p>
            <a:pPr marL="698500" lvl="1" indent="-228600">
              <a:lnSpc>
                <a:spcPct val="100000"/>
              </a:lnSpc>
              <a:spcBef>
                <a:spcPts val="240"/>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lang="en-US" sz="2000" spc="-10" dirty="0">
              <a:solidFill>
                <a:srgbClr val="E43D33"/>
              </a:solidFill>
              <a:latin typeface="Calibri"/>
              <a:cs typeface="Calibri"/>
            </a:endParaRPr>
          </a:p>
          <a:p>
            <a:pPr marL="527685" marR="5080" indent="-515620">
              <a:lnSpc>
                <a:spcPts val="2590"/>
              </a:lnSpc>
              <a:spcBef>
                <a:spcPts val="1800"/>
              </a:spcBef>
              <a:buAutoNum type="arabicPeriod"/>
              <a:tabLst>
                <a:tab pos="527685" algn="l"/>
                <a:tab pos="528320" algn="l"/>
              </a:tabLst>
            </a:pPr>
            <a:r>
              <a:rPr lang="en-US" dirty="0"/>
              <a:t>Describe</a:t>
            </a:r>
            <a:r>
              <a:rPr lang="en-US" spc="-65" dirty="0"/>
              <a:t> </a:t>
            </a:r>
            <a:r>
              <a:rPr lang="en-US" dirty="0"/>
              <a:t>VTE</a:t>
            </a:r>
            <a:r>
              <a:rPr lang="en-US" spc="-40" dirty="0"/>
              <a:t> </a:t>
            </a:r>
            <a:r>
              <a:rPr lang="en-US" dirty="0"/>
              <a:t>prophylaxis</a:t>
            </a:r>
            <a:r>
              <a:rPr lang="en-US" spc="-65" dirty="0"/>
              <a:t> </a:t>
            </a:r>
            <a:r>
              <a:rPr lang="en-US" dirty="0"/>
              <a:t>recommendations</a:t>
            </a:r>
            <a:r>
              <a:rPr lang="en-US" spc="-70" dirty="0"/>
              <a:t> </a:t>
            </a:r>
            <a:r>
              <a:rPr lang="en-US" dirty="0"/>
              <a:t>for</a:t>
            </a:r>
            <a:r>
              <a:rPr lang="en-US" spc="-50" dirty="0"/>
              <a:t> </a:t>
            </a:r>
            <a:r>
              <a:rPr lang="en-US" dirty="0"/>
              <a:t>Patients who have been discharged after hospitalization for COVID-19 who</a:t>
            </a:r>
            <a:r>
              <a:rPr lang="en-US" spc="-40" dirty="0"/>
              <a:t> </a:t>
            </a:r>
            <a:r>
              <a:rPr lang="en-US" dirty="0"/>
              <a:t>do</a:t>
            </a:r>
            <a:r>
              <a:rPr lang="en-US" spc="-40" dirty="0"/>
              <a:t> </a:t>
            </a:r>
            <a:r>
              <a:rPr lang="en-US" dirty="0"/>
              <a:t>not</a:t>
            </a:r>
            <a:r>
              <a:rPr lang="en-US" spc="-35" dirty="0"/>
              <a:t> </a:t>
            </a:r>
            <a:r>
              <a:rPr lang="en-US" dirty="0"/>
              <a:t>have</a:t>
            </a:r>
            <a:r>
              <a:rPr lang="en-US" spc="-30" dirty="0"/>
              <a:t> </a:t>
            </a:r>
            <a:r>
              <a:rPr lang="en-US" dirty="0"/>
              <a:t>suspected</a:t>
            </a:r>
            <a:r>
              <a:rPr lang="en-US" spc="-50" dirty="0"/>
              <a:t> </a:t>
            </a:r>
            <a:r>
              <a:rPr lang="en-US" dirty="0"/>
              <a:t>or</a:t>
            </a:r>
            <a:r>
              <a:rPr lang="en-US" spc="-30" dirty="0"/>
              <a:t> </a:t>
            </a:r>
            <a:r>
              <a:rPr lang="en-US" dirty="0"/>
              <a:t>confirmed</a:t>
            </a:r>
            <a:r>
              <a:rPr lang="en-US" spc="-35" dirty="0"/>
              <a:t> </a:t>
            </a:r>
            <a:r>
              <a:rPr lang="en-US" spc="-25" dirty="0"/>
              <a:t>VTE</a:t>
            </a:r>
          </a:p>
          <a:p>
            <a:pPr marL="698500" lvl="1" indent="-228600">
              <a:lnSpc>
                <a:spcPct val="100000"/>
              </a:lnSpc>
              <a:spcBef>
                <a:spcPts val="240"/>
              </a:spcBef>
              <a:buFont typeface="Arial"/>
              <a:buChar char="•"/>
              <a:tabLst>
                <a:tab pos="697865" algn="l"/>
                <a:tab pos="698500" algn="l"/>
              </a:tabLst>
            </a:pPr>
            <a:r>
              <a:rPr lang="en-US" sz="2000" dirty="0">
                <a:solidFill>
                  <a:srgbClr val="E43D33"/>
                </a:solidFill>
                <a:latin typeface="Calibri"/>
                <a:cs typeface="Calibri"/>
              </a:rPr>
              <a:t>Post-discharge</a:t>
            </a:r>
            <a:r>
              <a:rPr lang="en-US" sz="2000" spc="-35" dirty="0">
                <a:solidFill>
                  <a:srgbClr val="E43D33"/>
                </a:solidFill>
                <a:latin typeface="Calibri"/>
                <a:cs typeface="Calibri"/>
              </a:rPr>
              <a:t> </a:t>
            </a:r>
            <a:r>
              <a:rPr lang="en-US" sz="2000" spc="-10" dirty="0">
                <a:solidFill>
                  <a:srgbClr val="E43D33"/>
                </a:solidFill>
                <a:latin typeface="Calibri"/>
                <a:cs typeface="Calibri"/>
              </a:rPr>
              <a:t>prophylactic</a:t>
            </a:r>
            <a:r>
              <a:rPr lang="en-US" sz="2000" spc="-60" dirty="0">
                <a:solidFill>
                  <a:srgbClr val="E43D33"/>
                </a:solidFill>
                <a:latin typeface="Calibri"/>
                <a:cs typeface="Calibri"/>
              </a:rPr>
              <a:t> </a:t>
            </a:r>
            <a:r>
              <a:rPr lang="en-US" sz="2000" dirty="0">
                <a:solidFill>
                  <a:srgbClr val="E43D33"/>
                </a:solidFill>
                <a:latin typeface="Calibri"/>
                <a:cs typeface="Calibri"/>
              </a:rPr>
              <a:t>intensity</a:t>
            </a:r>
            <a:r>
              <a:rPr lang="en-US" sz="2000" spc="-25" dirty="0">
                <a:solidFill>
                  <a:srgbClr val="E43D33"/>
                </a:solidFill>
                <a:latin typeface="Calibri"/>
                <a:cs typeface="Calibri"/>
              </a:rPr>
              <a:t> </a:t>
            </a:r>
            <a:r>
              <a:rPr lang="en-US" sz="2000" spc="-10" dirty="0">
                <a:solidFill>
                  <a:srgbClr val="E43D33"/>
                </a:solidFill>
                <a:latin typeface="Calibri"/>
                <a:cs typeface="Calibri"/>
              </a:rPr>
              <a:t>anticoagulation</a:t>
            </a:r>
          </a:p>
          <a:p>
            <a:pPr marL="469900" lvl="1">
              <a:lnSpc>
                <a:spcPct val="100000"/>
              </a:lnSpc>
              <a:spcBef>
                <a:spcPts val="240"/>
              </a:spcBef>
              <a:tabLst>
                <a:tab pos="697865" algn="l"/>
                <a:tab pos="698500" algn="l"/>
              </a:tabLst>
            </a:pPr>
            <a:endParaRPr lang="en-US" sz="2000" spc="-10" dirty="0">
              <a:solidFill>
                <a:srgbClr val="E43D33"/>
              </a:solidFill>
              <a:latin typeface="Calibri"/>
              <a:cs typeface="Calibri"/>
            </a:endParaRPr>
          </a:p>
          <a:p>
            <a:pPr marL="698500" lvl="1" indent="-228600">
              <a:lnSpc>
                <a:spcPct val="100000"/>
              </a:lnSpc>
              <a:spcBef>
                <a:spcPts val="240"/>
              </a:spcBef>
              <a:buFont typeface="Arial"/>
              <a:buChar char="•"/>
              <a:tabLst>
                <a:tab pos="697865" algn="l"/>
                <a:tab pos="698500" algn="l"/>
              </a:tabLst>
            </a:pPr>
            <a:endParaRPr lang="en-US" sz="2000" spc="-10" dirty="0">
              <a:solidFill>
                <a:srgbClr val="E43D33"/>
              </a:solidFill>
              <a:latin typeface="Calibri"/>
              <a:cs typeface="Calibri"/>
            </a:endParaRPr>
          </a:p>
          <a:p>
            <a:pPr marL="469900" lvl="1">
              <a:lnSpc>
                <a:spcPct val="100000"/>
              </a:lnSpc>
              <a:spcBef>
                <a:spcPts val="240"/>
              </a:spcBef>
              <a:tabLst>
                <a:tab pos="697865" algn="l"/>
                <a:tab pos="698500" algn="l"/>
              </a:tabLst>
            </a:pPr>
            <a:endParaRPr lang="en-US" sz="2000" spc="-10" dirty="0">
              <a:solidFill>
                <a:srgbClr val="E43D33"/>
              </a:solidFill>
              <a:latin typeface="Calibri"/>
              <a:cs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Acknowledgements</a:t>
            </a:r>
          </a:p>
        </p:txBody>
      </p:sp>
      <p:sp>
        <p:nvSpPr>
          <p:cNvPr id="3" name="object 3"/>
          <p:cNvSpPr txBox="1"/>
          <p:nvPr/>
        </p:nvSpPr>
        <p:spPr>
          <a:xfrm>
            <a:off x="406400" y="1872565"/>
            <a:ext cx="10330815" cy="2251899"/>
          </a:xfrm>
          <a:prstGeom prst="rect">
            <a:avLst/>
          </a:prstGeom>
        </p:spPr>
        <p:txBody>
          <a:bodyPr vert="horz" wrap="square" lIns="0" tIns="104140" rIns="0" bIns="0" rtlCol="0">
            <a:spAutoFit/>
          </a:bodyPr>
          <a:lstStyle/>
          <a:p>
            <a:pPr marL="241300" indent="-228600">
              <a:lnSpc>
                <a:spcPct val="100000"/>
              </a:lnSpc>
              <a:spcBef>
                <a:spcPts val="820"/>
              </a:spcBef>
              <a:buFont typeface="Arial"/>
              <a:buChar char="•"/>
              <a:tabLst>
                <a:tab pos="241300" algn="l"/>
              </a:tabLst>
            </a:pPr>
            <a:r>
              <a:rPr sz="2400" dirty="0">
                <a:solidFill>
                  <a:srgbClr val="808080"/>
                </a:solidFill>
                <a:latin typeface="Calibri"/>
                <a:cs typeface="Calibri"/>
              </a:rPr>
              <a:t>ASH</a:t>
            </a:r>
            <a:r>
              <a:rPr sz="2400" spc="-45" dirty="0">
                <a:solidFill>
                  <a:srgbClr val="808080"/>
                </a:solidFill>
                <a:latin typeface="Calibri"/>
                <a:cs typeface="Calibri"/>
              </a:rPr>
              <a:t> </a:t>
            </a:r>
            <a:r>
              <a:rPr sz="2400" dirty="0">
                <a:solidFill>
                  <a:srgbClr val="808080"/>
                </a:solidFill>
                <a:latin typeface="Calibri"/>
                <a:cs typeface="Calibri"/>
              </a:rPr>
              <a:t>Guideline</a:t>
            </a:r>
            <a:r>
              <a:rPr sz="2400" spc="-20" dirty="0">
                <a:solidFill>
                  <a:srgbClr val="808080"/>
                </a:solidFill>
                <a:latin typeface="Calibri"/>
                <a:cs typeface="Calibri"/>
              </a:rPr>
              <a:t> </a:t>
            </a:r>
            <a:r>
              <a:rPr sz="2400" dirty="0">
                <a:solidFill>
                  <a:srgbClr val="808080"/>
                </a:solidFill>
                <a:latin typeface="Calibri"/>
                <a:cs typeface="Calibri"/>
              </a:rPr>
              <a:t>Panel</a:t>
            </a:r>
            <a:r>
              <a:rPr sz="2400" spc="-25" dirty="0">
                <a:solidFill>
                  <a:srgbClr val="808080"/>
                </a:solidFill>
                <a:latin typeface="Calibri"/>
                <a:cs typeface="Calibri"/>
              </a:rPr>
              <a:t> </a:t>
            </a:r>
            <a:r>
              <a:rPr sz="2400" dirty="0">
                <a:solidFill>
                  <a:srgbClr val="808080"/>
                </a:solidFill>
                <a:latin typeface="Calibri"/>
                <a:cs typeface="Calibri"/>
              </a:rPr>
              <a:t>team</a:t>
            </a:r>
            <a:r>
              <a:rPr sz="2400" spc="-45" dirty="0">
                <a:solidFill>
                  <a:srgbClr val="808080"/>
                </a:solidFill>
                <a:latin typeface="Calibri"/>
                <a:cs typeface="Calibri"/>
              </a:rPr>
              <a:t> </a:t>
            </a:r>
            <a:r>
              <a:rPr sz="2400" spc="-10" dirty="0">
                <a:solidFill>
                  <a:srgbClr val="808080"/>
                </a:solidFill>
                <a:latin typeface="Calibri"/>
                <a:cs typeface="Calibri"/>
              </a:rPr>
              <a:t>members</a:t>
            </a:r>
            <a:endParaRPr sz="2400" dirty="0">
              <a:latin typeface="Calibri"/>
              <a:cs typeface="Calibri"/>
            </a:endParaRPr>
          </a:p>
          <a:p>
            <a:pPr marL="241300" indent="-228600">
              <a:lnSpc>
                <a:spcPct val="100000"/>
              </a:lnSpc>
              <a:spcBef>
                <a:spcPts val="720"/>
              </a:spcBef>
              <a:buFont typeface="Arial"/>
              <a:buChar char="•"/>
              <a:tabLst>
                <a:tab pos="241300" algn="l"/>
              </a:tabLst>
            </a:pPr>
            <a:r>
              <a:rPr sz="2400" dirty="0">
                <a:solidFill>
                  <a:srgbClr val="808080"/>
                </a:solidFill>
                <a:latin typeface="Calibri"/>
                <a:cs typeface="Calibri"/>
              </a:rPr>
              <a:t>Knowledge</a:t>
            </a:r>
            <a:r>
              <a:rPr sz="2400" spc="-65" dirty="0">
                <a:solidFill>
                  <a:srgbClr val="808080"/>
                </a:solidFill>
                <a:latin typeface="Calibri"/>
                <a:cs typeface="Calibri"/>
              </a:rPr>
              <a:t> </a:t>
            </a:r>
            <a:r>
              <a:rPr sz="2400" dirty="0">
                <a:solidFill>
                  <a:srgbClr val="808080"/>
                </a:solidFill>
                <a:latin typeface="Calibri"/>
                <a:cs typeface="Calibri"/>
              </a:rPr>
              <a:t>Synthesis</a:t>
            </a:r>
            <a:r>
              <a:rPr sz="2400" spc="-75" dirty="0">
                <a:solidFill>
                  <a:srgbClr val="808080"/>
                </a:solidFill>
                <a:latin typeface="Calibri"/>
                <a:cs typeface="Calibri"/>
              </a:rPr>
              <a:t> </a:t>
            </a:r>
            <a:r>
              <a:rPr sz="2400" dirty="0">
                <a:solidFill>
                  <a:srgbClr val="808080"/>
                </a:solidFill>
                <a:latin typeface="Calibri"/>
                <a:cs typeface="Calibri"/>
              </a:rPr>
              <a:t>team</a:t>
            </a:r>
            <a:r>
              <a:rPr sz="2400" spc="-65" dirty="0">
                <a:solidFill>
                  <a:srgbClr val="808080"/>
                </a:solidFill>
                <a:latin typeface="Calibri"/>
                <a:cs typeface="Calibri"/>
              </a:rPr>
              <a:t> </a:t>
            </a:r>
            <a:r>
              <a:rPr sz="2400" spc="-10" dirty="0">
                <a:solidFill>
                  <a:srgbClr val="808080"/>
                </a:solidFill>
                <a:latin typeface="Calibri"/>
                <a:cs typeface="Calibri"/>
              </a:rPr>
              <a:t>members</a:t>
            </a:r>
            <a:endParaRPr sz="2400" dirty="0">
              <a:latin typeface="Calibri"/>
              <a:cs typeface="Calibri"/>
            </a:endParaRPr>
          </a:p>
          <a:p>
            <a:pPr marL="241300" indent="-228600">
              <a:lnSpc>
                <a:spcPct val="100000"/>
              </a:lnSpc>
              <a:spcBef>
                <a:spcPts val="705"/>
              </a:spcBef>
              <a:buFont typeface="Arial"/>
              <a:buChar char="•"/>
              <a:tabLst>
                <a:tab pos="241300" algn="l"/>
              </a:tabLst>
            </a:pPr>
            <a:r>
              <a:rPr sz="2400" dirty="0">
                <a:solidFill>
                  <a:srgbClr val="808080"/>
                </a:solidFill>
                <a:latin typeface="Calibri"/>
                <a:cs typeface="Calibri"/>
              </a:rPr>
              <a:t>McMaster</a:t>
            </a:r>
            <a:r>
              <a:rPr sz="2400" spc="-80" dirty="0">
                <a:solidFill>
                  <a:srgbClr val="808080"/>
                </a:solidFill>
                <a:latin typeface="Calibri"/>
                <a:cs typeface="Calibri"/>
              </a:rPr>
              <a:t> </a:t>
            </a:r>
            <a:r>
              <a:rPr sz="2400" dirty="0">
                <a:solidFill>
                  <a:srgbClr val="808080"/>
                </a:solidFill>
                <a:latin typeface="Calibri"/>
                <a:cs typeface="Calibri"/>
              </a:rPr>
              <a:t>University</a:t>
            </a:r>
            <a:r>
              <a:rPr sz="2400" spc="-55" dirty="0">
                <a:solidFill>
                  <a:srgbClr val="808080"/>
                </a:solidFill>
                <a:latin typeface="Calibri"/>
                <a:cs typeface="Calibri"/>
              </a:rPr>
              <a:t> </a:t>
            </a:r>
            <a:r>
              <a:rPr sz="2400" dirty="0">
                <a:solidFill>
                  <a:srgbClr val="808080"/>
                </a:solidFill>
                <a:latin typeface="Calibri"/>
                <a:cs typeface="Calibri"/>
              </a:rPr>
              <a:t>GRADE</a:t>
            </a:r>
            <a:r>
              <a:rPr sz="2400" spc="-55" dirty="0">
                <a:solidFill>
                  <a:srgbClr val="808080"/>
                </a:solidFill>
                <a:latin typeface="Calibri"/>
                <a:cs typeface="Calibri"/>
              </a:rPr>
              <a:t> </a:t>
            </a:r>
            <a:r>
              <a:rPr sz="2400" spc="-10" dirty="0">
                <a:solidFill>
                  <a:srgbClr val="808080"/>
                </a:solidFill>
                <a:latin typeface="Calibri"/>
                <a:cs typeface="Calibri"/>
              </a:rPr>
              <a:t>Centre</a:t>
            </a:r>
            <a:endParaRPr sz="2400" dirty="0">
              <a:latin typeface="Calibri"/>
              <a:cs typeface="Calibri"/>
            </a:endParaRPr>
          </a:p>
          <a:p>
            <a:pPr marL="241300" marR="5080" indent="-228600">
              <a:lnSpc>
                <a:spcPts val="2700"/>
              </a:lnSpc>
              <a:spcBef>
                <a:spcPts val="1275"/>
              </a:spcBef>
              <a:buFont typeface="Arial"/>
              <a:buChar char="•"/>
              <a:tabLst>
                <a:tab pos="241300" algn="l"/>
              </a:tabLst>
            </a:pPr>
            <a:r>
              <a:rPr sz="2800" dirty="0">
                <a:solidFill>
                  <a:srgbClr val="808080"/>
                </a:solidFill>
                <a:latin typeface="Calibri"/>
                <a:cs typeface="Calibri"/>
              </a:rPr>
              <a:t>Author</a:t>
            </a:r>
            <a:r>
              <a:rPr sz="2800" spc="-25" dirty="0">
                <a:solidFill>
                  <a:srgbClr val="808080"/>
                </a:solidFill>
                <a:latin typeface="Calibri"/>
                <a:cs typeface="Calibri"/>
              </a:rPr>
              <a:t> </a:t>
            </a:r>
            <a:r>
              <a:rPr sz="2800" dirty="0">
                <a:solidFill>
                  <a:srgbClr val="808080"/>
                </a:solidFill>
                <a:latin typeface="Calibri"/>
                <a:cs typeface="Calibri"/>
              </a:rPr>
              <a:t>of</a:t>
            </a:r>
            <a:r>
              <a:rPr sz="2800" spc="-50" dirty="0">
                <a:solidFill>
                  <a:srgbClr val="808080"/>
                </a:solidFill>
                <a:latin typeface="Calibri"/>
                <a:cs typeface="Calibri"/>
              </a:rPr>
              <a:t> </a:t>
            </a:r>
            <a:r>
              <a:rPr sz="2800" dirty="0">
                <a:solidFill>
                  <a:srgbClr val="808080"/>
                </a:solidFill>
                <a:latin typeface="Calibri"/>
                <a:cs typeface="Calibri"/>
              </a:rPr>
              <a:t>ASH</a:t>
            </a:r>
            <a:r>
              <a:rPr sz="2800" spc="-45" dirty="0">
                <a:solidFill>
                  <a:srgbClr val="808080"/>
                </a:solidFill>
                <a:latin typeface="Calibri"/>
                <a:cs typeface="Calibri"/>
              </a:rPr>
              <a:t> </a:t>
            </a:r>
            <a:r>
              <a:rPr sz="2800" dirty="0">
                <a:solidFill>
                  <a:srgbClr val="808080"/>
                </a:solidFill>
                <a:latin typeface="Calibri"/>
                <a:cs typeface="Calibri"/>
              </a:rPr>
              <a:t>VTE</a:t>
            </a:r>
            <a:r>
              <a:rPr sz="2800" spc="-55" dirty="0">
                <a:solidFill>
                  <a:srgbClr val="808080"/>
                </a:solidFill>
                <a:latin typeface="Calibri"/>
                <a:cs typeface="Calibri"/>
              </a:rPr>
              <a:t> </a:t>
            </a:r>
            <a:r>
              <a:rPr sz="2800" dirty="0">
                <a:solidFill>
                  <a:srgbClr val="808080"/>
                </a:solidFill>
                <a:latin typeface="Calibri"/>
                <a:cs typeface="Calibri"/>
              </a:rPr>
              <a:t>Slide</a:t>
            </a:r>
            <a:r>
              <a:rPr sz="2800" spc="-40" dirty="0">
                <a:solidFill>
                  <a:srgbClr val="808080"/>
                </a:solidFill>
                <a:latin typeface="Calibri"/>
                <a:cs typeface="Calibri"/>
              </a:rPr>
              <a:t> </a:t>
            </a:r>
            <a:r>
              <a:rPr sz="2800" dirty="0">
                <a:solidFill>
                  <a:srgbClr val="808080"/>
                </a:solidFill>
                <a:latin typeface="Calibri"/>
                <a:cs typeface="Calibri"/>
              </a:rPr>
              <a:t>Sets:</a:t>
            </a:r>
            <a:r>
              <a:rPr sz="2800" spc="-45" dirty="0">
                <a:solidFill>
                  <a:srgbClr val="808080"/>
                </a:solidFill>
                <a:latin typeface="Calibri"/>
                <a:cs typeface="Calibri"/>
              </a:rPr>
              <a:t> </a:t>
            </a:r>
            <a:r>
              <a:rPr sz="2400" b="1" dirty="0">
                <a:solidFill>
                  <a:srgbClr val="808080"/>
                </a:solidFill>
                <a:latin typeface="Calibri"/>
                <a:cs typeface="Calibri"/>
              </a:rPr>
              <a:t>Deborah</a:t>
            </a:r>
            <a:r>
              <a:rPr sz="2400" b="1" spc="-65" dirty="0">
                <a:solidFill>
                  <a:srgbClr val="808080"/>
                </a:solidFill>
                <a:latin typeface="Calibri"/>
                <a:cs typeface="Calibri"/>
              </a:rPr>
              <a:t> </a:t>
            </a:r>
            <a:r>
              <a:rPr sz="2400" b="1" dirty="0">
                <a:solidFill>
                  <a:srgbClr val="808080"/>
                </a:solidFill>
                <a:latin typeface="Calibri"/>
                <a:cs typeface="Calibri"/>
              </a:rPr>
              <a:t>Siegal,</a:t>
            </a:r>
            <a:r>
              <a:rPr sz="2400" b="1" spc="-55" dirty="0">
                <a:solidFill>
                  <a:srgbClr val="808080"/>
                </a:solidFill>
                <a:latin typeface="Calibri"/>
                <a:cs typeface="Calibri"/>
              </a:rPr>
              <a:t> </a:t>
            </a:r>
            <a:r>
              <a:rPr sz="2400" b="1" dirty="0">
                <a:solidFill>
                  <a:srgbClr val="808080"/>
                </a:solidFill>
                <a:latin typeface="Calibri"/>
                <a:cs typeface="Calibri"/>
              </a:rPr>
              <a:t>MD,</a:t>
            </a:r>
            <a:r>
              <a:rPr sz="2400" b="1" spc="-45" dirty="0">
                <a:solidFill>
                  <a:srgbClr val="808080"/>
                </a:solidFill>
                <a:latin typeface="Calibri"/>
                <a:cs typeface="Calibri"/>
              </a:rPr>
              <a:t> </a:t>
            </a:r>
            <a:r>
              <a:rPr sz="2400" b="1" spc="-20" dirty="0">
                <a:solidFill>
                  <a:srgbClr val="808080"/>
                </a:solidFill>
                <a:latin typeface="Calibri"/>
                <a:cs typeface="Calibri"/>
              </a:rPr>
              <a:t>MSc, </a:t>
            </a:r>
            <a:r>
              <a:rPr sz="2400" b="1" dirty="0">
                <a:solidFill>
                  <a:srgbClr val="808080"/>
                </a:solidFill>
                <a:latin typeface="Calibri"/>
                <a:cs typeface="Calibri"/>
              </a:rPr>
              <a:t>Robby</a:t>
            </a:r>
            <a:r>
              <a:rPr sz="2400" b="1" spc="-85" dirty="0">
                <a:solidFill>
                  <a:srgbClr val="808080"/>
                </a:solidFill>
                <a:latin typeface="Calibri"/>
                <a:cs typeface="Calibri"/>
              </a:rPr>
              <a:t> </a:t>
            </a:r>
            <a:r>
              <a:rPr sz="2400" b="1" dirty="0">
                <a:solidFill>
                  <a:srgbClr val="808080"/>
                </a:solidFill>
                <a:latin typeface="Calibri"/>
                <a:cs typeface="Calibri"/>
              </a:rPr>
              <a:t>Nieuwlaat,</a:t>
            </a:r>
            <a:r>
              <a:rPr sz="2400" b="1" spc="-30" dirty="0">
                <a:solidFill>
                  <a:srgbClr val="808080"/>
                </a:solidFill>
                <a:latin typeface="Calibri"/>
                <a:cs typeface="Calibri"/>
              </a:rPr>
              <a:t> </a:t>
            </a:r>
            <a:r>
              <a:rPr sz="2400" b="1" dirty="0">
                <a:solidFill>
                  <a:srgbClr val="808080"/>
                </a:solidFill>
                <a:latin typeface="Calibri"/>
                <a:cs typeface="Calibri"/>
              </a:rPr>
              <a:t>PhD,</a:t>
            </a:r>
            <a:r>
              <a:rPr sz="2400" b="1" spc="-50" dirty="0">
                <a:solidFill>
                  <a:srgbClr val="808080"/>
                </a:solidFill>
                <a:latin typeface="Calibri"/>
                <a:cs typeface="Calibri"/>
              </a:rPr>
              <a:t> </a:t>
            </a:r>
            <a:r>
              <a:rPr sz="2400" b="1" dirty="0">
                <a:solidFill>
                  <a:srgbClr val="808080"/>
                </a:solidFill>
                <a:latin typeface="Calibri"/>
                <a:cs typeface="Calibri"/>
              </a:rPr>
              <a:t>MSc,</a:t>
            </a:r>
            <a:r>
              <a:rPr sz="2400" b="1" spc="-55" dirty="0">
                <a:solidFill>
                  <a:srgbClr val="808080"/>
                </a:solidFill>
                <a:latin typeface="Calibri"/>
                <a:cs typeface="Calibri"/>
              </a:rPr>
              <a:t> </a:t>
            </a:r>
            <a:r>
              <a:rPr sz="2400" b="1" dirty="0">
                <a:solidFill>
                  <a:srgbClr val="808080"/>
                </a:solidFill>
                <a:latin typeface="Calibri"/>
                <a:cs typeface="Calibri"/>
              </a:rPr>
              <a:t>Adam</a:t>
            </a:r>
            <a:r>
              <a:rPr sz="2400" b="1" spc="-60" dirty="0">
                <a:solidFill>
                  <a:srgbClr val="808080"/>
                </a:solidFill>
                <a:latin typeface="Calibri"/>
                <a:cs typeface="Calibri"/>
              </a:rPr>
              <a:t> </a:t>
            </a:r>
            <a:r>
              <a:rPr sz="2400" b="1" spc="-25" dirty="0">
                <a:solidFill>
                  <a:srgbClr val="808080"/>
                </a:solidFill>
                <a:latin typeface="Calibri"/>
                <a:cs typeface="Calibri"/>
              </a:rPr>
              <a:t>Cuker,</a:t>
            </a:r>
            <a:r>
              <a:rPr sz="2400" b="1" spc="-50" dirty="0">
                <a:solidFill>
                  <a:srgbClr val="808080"/>
                </a:solidFill>
                <a:latin typeface="Calibri"/>
                <a:cs typeface="Calibri"/>
              </a:rPr>
              <a:t> </a:t>
            </a:r>
            <a:r>
              <a:rPr sz="2400" b="1" dirty="0">
                <a:solidFill>
                  <a:srgbClr val="808080"/>
                </a:solidFill>
                <a:latin typeface="Calibri"/>
                <a:cs typeface="Calibri"/>
              </a:rPr>
              <a:t>MD,</a:t>
            </a:r>
            <a:r>
              <a:rPr sz="2400" b="1" spc="-45" dirty="0">
                <a:solidFill>
                  <a:srgbClr val="808080"/>
                </a:solidFill>
                <a:latin typeface="Calibri"/>
                <a:cs typeface="Calibri"/>
              </a:rPr>
              <a:t> </a:t>
            </a:r>
            <a:r>
              <a:rPr sz="2400" b="1" spc="-25" dirty="0">
                <a:solidFill>
                  <a:srgbClr val="808080"/>
                </a:solidFill>
                <a:latin typeface="Calibri"/>
                <a:cs typeface="Calibri"/>
              </a:rPr>
              <a:t>MS</a:t>
            </a:r>
            <a:r>
              <a:rPr lang="en-US" sz="2400" b="1" spc="-25" dirty="0">
                <a:solidFill>
                  <a:srgbClr val="808080"/>
                </a:solidFill>
                <a:latin typeface="Calibri"/>
                <a:cs typeface="Calibri"/>
              </a:rPr>
              <a:t>, Erik </a:t>
            </a:r>
            <a:r>
              <a:rPr lang="en-US" sz="2400" b="1" spc="-25" dirty="0" err="1">
                <a:solidFill>
                  <a:srgbClr val="808080"/>
                </a:solidFill>
                <a:latin typeface="Calibri"/>
                <a:cs typeface="Calibri"/>
              </a:rPr>
              <a:t>Klok</a:t>
            </a:r>
            <a:r>
              <a:rPr lang="en-US" sz="2400" b="1" spc="-25" dirty="0">
                <a:solidFill>
                  <a:srgbClr val="808080"/>
                </a:solidFill>
                <a:latin typeface="Calibri"/>
                <a:cs typeface="Calibri"/>
              </a:rPr>
              <a:t>, MD, PhD</a:t>
            </a:r>
            <a:endParaRPr sz="2400" dirty="0">
              <a:latin typeface="Calibri"/>
              <a:cs typeface="Calibri"/>
            </a:endParaRPr>
          </a:p>
        </p:txBody>
      </p:sp>
      <p:sp>
        <p:nvSpPr>
          <p:cNvPr id="4" name="object 4"/>
          <p:cNvSpPr txBox="1"/>
          <p:nvPr/>
        </p:nvSpPr>
        <p:spPr>
          <a:xfrm>
            <a:off x="406400" y="5013529"/>
            <a:ext cx="1017841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808080"/>
                </a:solidFill>
                <a:latin typeface="Calibri"/>
                <a:cs typeface="Calibri"/>
              </a:rPr>
              <a:t>See</a:t>
            </a:r>
            <a:r>
              <a:rPr sz="2400" spc="-40" dirty="0">
                <a:solidFill>
                  <a:srgbClr val="808080"/>
                </a:solidFill>
                <a:latin typeface="Calibri"/>
                <a:cs typeface="Calibri"/>
              </a:rPr>
              <a:t> </a:t>
            </a:r>
            <a:r>
              <a:rPr sz="2400" dirty="0">
                <a:solidFill>
                  <a:srgbClr val="808080"/>
                </a:solidFill>
                <a:latin typeface="Calibri"/>
                <a:cs typeface="Calibri"/>
              </a:rPr>
              <a:t>more</a:t>
            </a:r>
            <a:r>
              <a:rPr sz="2400" spc="-15" dirty="0">
                <a:solidFill>
                  <a:srgbClr val="808080"/>
                </a:solidFill>
                <a:latin typeface="Calibri"/>
                <a:cs typeface="Calibri"/>
              </a:rPr>
              <a:t> </a:t>
            </a:r>
            <a:r>
              <a:rPr sz="2400" dirty="0">
                <a:solidFill>
                  <a:srgbClr val="808080"/>
                </a:solidFill>
                <a:latin typeface="Calibri"/>
                <a:cs typeface="Calibri"/>
              </a:rPr>
              <a:t>about</a:t>
            </a:r>
            <a:r>
              <a:rPr sz="2400" spc="-20" dirty="0">
                <a:solidFill>
                  <a:srgbClr val="808080"/>
                </a:solidFill>
                <a:latin typeface="Calibri"/>
                <a:cs typeface="Calibri"/>
              </a:rPr>
              <a:t> </a:t>
            </a:r>
            <a:r>
              <a:rPr sz="2400" dirty="0">
                <a:solidFill>
                  <a:srgbClr val="808080"/>
                </a:solidFill>
                <a:latin typeface="Calibri"/>
                <a:cs typeface="Calibri"/>
              </a:rPr>
              <a:t>the</a:t>
            </a:r>
            <a:r>
              <a:rPr sz="2400" spc="-15" dirty="0">
                <a:solidFill>
                  <a:srgbClr val="808080"/>
                </a:solidFill>
                <a:latin typeface="Calibri"/>
                <a:cs typeface="Calibri"/>
              </a:rPr>
              <a:t> </a:t>
            </a:r>
            <a:r>
              <a:rPr sz="2400" b="1" dirty="0">
                <a:solidFill>
                  <a:srgbClr val="808080"/>
                </a:solidFill>
                <a:latin typeface="Calibri"/>
                <a:cs typeface="Calibri"/>
              </a:rPr>
              <a:t>ASH</a:t>
            </a:r>
            <a:r>
              <a:rPr sz="2400" b="1" spc="-40" dirty="0">
                <a:solidFill>
                  <a:srgbClr val="808080"/>
                </a:solidFill>
                <a:latin typeface="Calibri"/>
                <a:cs typeface="Calibri"/>
              </a:rPr>
              <a:t> </a:t>
            </a:r>
            <a:r>
              <a:rPr sz="2400" b="1" dirty="0">
                <a:solidFill>
                  <a:srgbClr val="808080"/>
                </a:solidFill>
                <a:latin typeface="Calibri"/>
                <a:cs typeface="Calibri"/>
              </a:rPr>
              <a:t>VTE</a:t>
            </a:r>
            <a:r>
              <a:rPr sz="2400" b="1" spc="-15" dirty="0">
                <a:solidFill>
                  <a:srgbClr val="808080"/>
                </a:solidFill>
                <a:latin typeface="Calibri"/>
                <a:cs typeface="Calibri"/>
              </a:rPr>
              <a:t> </a:t>
            </a:r>
            <a:r>
              <a:rPr sz="2400" b="1" dirty="0">
                <a:solidFill>
                  <a:srgbClr val="808080"/>
                </a:solidFill>
                <a:latin typeface="Calibri"/>
                <a:cs typeface="Calibri"/>
              </a:rPr>
              <a:t>guidelines</a:t>
            </a:r>
            <a:r>
              <a:rPr sz="2400" b="1" spc="-5" dirty="0">
                <a:solidFill>
                  <a:srgbClr val="808080"/>
                </a:solidFill>
                <a:latin typeface="Calibri"/>
                <a:cs typeface="Calibri"/>
              </a:rPr>
              <a:t> </a:t>
            </a:r>
            <a:r>
              <a:rPr sz="2400" dirty="0">
                <a:solidFill>
                  <a:srgbClr val="808080"/>
                </a:solidFill>
                <a:latin typeface="Calibri"/>
                <a:cs typeface="Calibri"/>
              </a:rPr>
              <a:t>at</a:t>
            </a:r>
            <a:r>
              <a:rPr sz="2400" spc="-20" dirty="0">
                <a:solidFill>
                  <a:srgbClr val="808080"/>
                </a:solidFill>
                <a:latin typeface="Calibri"/>
                <a:cs typeface="Calibri"/>
              </a:rPr>
              <a:t> </a:t>
            </a:r>
            <a:r>
              <a:rPr sz="2400" u="sng" spc="-10" dirty="0">
                <a:solidFill>
                  <a:srgbClr val="0563C1"/>
                </a:solidFill>
                <a:uFill>
                  <a:solidFill>
                    <a:srgbClr val="0563C1"/>
                  </a:solidFill>
                </a:uFill>
                <a:latin typeface="Calibri"/>
                <a:cs typeface="Calibri"/>
                <a:hlinkClick r:id="rId3"/>
              </a:rPr>
              <a:t>www.hematology.org/COVIDguidelines</a:t>
            </a:r>
            <a:endParaRPr sz="2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a:t>What</a:t>
            </a:r>
            <a:r>
              <a:rPr lang="en-US" spc="-90"/>
              <a:t> </a:t>
            </a:r>
            <a:r>
              <a:rPr lang="en-US"/>
              <a:t>these</a:t>
            </a:r>
            <a:r>
              <a:rPr lang="en-US" spc="-85"/>
              <a:t> </a:t>
            </a:r>
            <a:r>
              <a:rPr lang="en-US"/>
              <a:t>guidelines</a:t>
            </a:r>
            <a:r>
              <a:rPr lang="en-US" spc="-80"/>
              <a:t> </a:t>
            </a:r>
            <a:r>
              <a:rPr lang="en-US"/>
              <a:t>are</a:t>
            </a:r>
            <a:r>
              <a:rPr lang="en-US" spc="-100"/>
              <a:t> </a:t>
            </a:r>
            <a:r>
              <a:rPr lang="en-US" spc="-10"/>
              <a:t>about</a:t>
            </a:r>
            <a:endParaRPr lang="en-US" spc="-10" dirty="0"/>
          </a:p>
        </p:txBody>
      </p:sp>
      <p:sp>
        <p:nvSpPr>
          <p:cNvPr id="7" name="TextBox 4">
            <a:extLst>
              <a:ext uri="{FF2B5EF4-FFF2-40B4-BE49-F238E27FC236}">
                <a16:creationId xmlns:a16="http://schemas.microsoft.com/office/drawing/2014/main" id="{D40F5946-C380-4E94-A804-5E577CE00077}"/>
              </a:ext>
            </a:extLst>
          </p:cNvPr>
          <p:cNvSpPr txBox="1"/>
          <p:nvPr/>
        </p:nvSpPr>
        <p:spPr>
          <a:xfrm>
            <a:off x="2223188" y="2971800"/>
            <a:ext cx="3864911" cy="1077218"/>
          </a:xfrm>
          <a:prstGeom prst="rect">
            <a:avLst/>
          </a:prstGeom>
          <a:solidFill>
            <a:srgbClr val="BDE0E4"/>
          </a:solidFill>
          <a:ln>
            <a:noFill/>
          </a:ln>
          <a:effectLst/>
        </p:spPr>
        <p:txBody>
          <a:bodyPr wrap="square" lIns="9144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Anticoagulants carry </a:t>
            </a:r>
            <a:r>
              <a:rPr lang="en-CA" sz="1600" b="1" u="sng" dirty="0">
                <a:solidFill>
                  <a:schemeClr val="tx1">
                    <a:lumMod val="50000"/>
                    <a:lumOff val="50000"/>
                  </a:schemeClr>
                </a:solidFill>
                <a:latin typeface="Segoe UI" panose="020B0502040204020203" pitchFamily="34" charset="0"/>
                <a:cs typeface="Segoe UI" panose="020B0502040204020203" pitchFamily="34" charset="0"/>
              </a:rPr>
              <a:t>benefits</a:t>
            </a:r>
            <a:r>
              <a:rPr lang="en-CA" sz="1600" b="1" dirty="0">
                <a:solidFill>
                  <a:schemeClr val="tx1">
                    <a:lumMod val="50000"/>
                    <a:lumOff val="50000"/>
                  </a:schemeClr>
                </a:solidFill>
                <a:latin typeface="Segoe UI" panose="020B0502040204020203" pitchFamily="34" charset="0"/>
                <a:cs typeface="Segoe UI" panose="020B0502040204020203" pitchFamily="34" charset="0"/>
              </a:rPr>
              <a:t> </a:t>
            </a:r>
            <a:r>
              <a:rPr lang="en-CA" sz="1600" dirty="0">
                <a:solidFill>
                  <a:schemeClr val="tx1">
                    <a:lumMod val="50000"/>
                    <a:lumOff val="50000"/>
                  </a:schemeClr>
                </a:solidFill>
                <a:latin typeface="Segoe UI" panose="020B0502040204020203" pitchFamily="34" charset="0"/>
                <a:cs typeface="Segoe UI" panose="020B0502040204020203" pitchFamily="34" charset="0"/>
              </a:rPr>
              <a:t>(reducing venous thromboembolism) and </a:t>
            </a:r>
            <a:r>
              <a:rPr lang="en-CA" sz="1600" b="1" u="sng" dirty="0">
                <a:solidFill>
                  <a:schemeClr val="tx1">
                    <a:lumMod val="50000"/>
                    <a:lumOff val="50000"/>
                  </a:schemeClr>
                </a:solidFill>
                <a:latin typeface="Segoe UI" panose="020B0502040204020203" pitchFamily="34" charset="0"/>
                <a:cs typeface="Segoe UI" panose="020B0502040204020203" pitchFamily="34" charset="0"/>
              </a:rPr>
              <a:t>risks</a:t>
            </a:r>
            <a:r>
              <a:rPr lang="en-CA" sz="1600" dirty="0">
                <a:solidFill>
                  <a:schemeClr val="tx1">
                    <a:lumMod val="50000"/>
                    <a:lumOff val="50000"/>
                  </a:schemeClr>
                </a:solidFill>
                <a:latin typeface="Segoe UI" panose="020B0502040204020203" pitchFamily="34" charset="0"/>
                <a:cs typeface="Segoe UI" panose="020B0502040204020203" pitchFamily="34" charset="0"/>
              </a:rPr>
              <a:t> (life-threatening bleeding)</a:t>
            </a:r>
          </a:p>
        </p:txBody>
      </p:sp>
      <p:sp>
        <p:nvSpPr>
          <p:cNvPr id="8" name="TextBox 6">
            <a:extLst>
              <a:ext uri="{FF2B5EF4-FFF2-40B4-BE49-F238E27FC236}">
                <a16:creationId xmlns:a16="http://schemas.microsoft.com/office/drawing/2014/main" id="{7116B2EF-F2CF-4D5D-AF03-FE2C4D703C31}"/>
              </a:ext>
            </a:extLst>
          </p:cNvPr>
          <p:cNvSpPr txBox="1"/>
          <p:nvPr/>
        </p:nvSpPr>
        <p:spPr>
          <a:xfrm>
            <a:off x="2223188" y="4207643"/>
            <a:ext cx="7942762" cy="1077218"/>
          </a:xfrm>
          <a:prstGeom prst="rect">
            <a:avLst/>
          </a:prstGeom>
          <a:solidFill>
            <a:srgbClr val="C8C3D5"/>
          </a:solidFill>
          <a:ln>
            <a:noFill/>
          </a:ln>
          <a:effectLst/>
        </p:spPr>
        <p:txBody>
          <a:bodyPr wrap="square" lIns="18288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dirty="0">
                <a:solidFill>
                  <a:schemeClr val="tx1">
                    <a:lumMod val="50000"/>
                    <a:lumOff val="50000"/>
                  </a:schemeClr>
                </a:solidFill>
                <a:latin typeface="Segoe UI" panose="020B0502040204020203" pitchFamily="34" charset="0"/>
                <a:cs typeface="Segoe UI" panose="020B0502040204020203" pitchFamily="34" charset="0"/>
              </a:rPr>
              <a:t>This guideline focuses on </a:t>
            </a:r>
            <a:r>
              <a:rPr lang="en-CA" sz="1600" b="1" u="sng" dirty="0">
                <a:solidFill>
                  <a:schemeClr val="tx1">
                    <a:lumMod val="50000"/>
                    <a:lumOff val="50000"/>
                  </a:schemeClr>
                </a:solidFill>
                <a:latin typeface="Segoe UI" panose="020B0502040204020203" pitchFamily="34" charset="0"/>
                <a:cs typeface="Segoe UI" panose="020B0502040204020203" pitchFamily="34" charset="0"/>
              </a:rPr>
              <a:t>anticoagulant dose intensity</a:t>
            </a:r>
            <a:r>
              <a:rPr lang="en-CA" sz="1600" u="sng" dirty="0">
                <a:solidFill>
                  <a:schemeClr val="tx1">
                    <a:lumMod val="50000"/>
                    <a:lumOff val="50000"/>
                  </a:schemeClr>
                </a:solidFill>
                <a:latin typeface="Segoe UI" panose="020B0502040204020203" pitchFamily="34" charset="0"/>
                <a:cs typeface="Segoe UI" panose="020B0502040204020203" pitchFamily="34" charset="0"/>
              </a:rPr>
              <a:t> </a:t>
            </a:r>
            <a:r>
              <a:rPr lang="en-CA" sz="1600" dirty="0">
                <a:solidFill>
                  <a:schemeClr val="tx1">
                    <a:lumMod val="50000"/>
                    <a:lumOff val="50000"/>
                  </a:schemeClr>
                </a:solidFill>
                <a:latin typeface="Segoe UI" panose="020B0502040204020203" pitchFamily="34" charset="0"/>
                <a:cs typeface="Segoe UI" panose="020B0502040204020203" pitchFamily="34" charset="0"/>
              </a:rPr>
              <a:t>for critically ill and acutely ill hospitalized patients with COVID-19 and patients who were discharged after hospitalization for COVID-19 who do not have suspected or confirmed venous thromboembolism</a:t>
            </a:r>
          </a:p>
        </p:txBody>
      </p:sp>
      <p:sp>
        <p:nvSpPr>
          <p:cNvPr id="9" name="TextBox 8">
            <a:extLst>
              <a:ext uri="{FF2B5EF4-FFF2-40B4-BE49-F238E27FC236}">
                <a16:creationId xmlns:a16="http://schemas.microsoft.com/office/drawing/2014/main" id="{4F7255B5-A4E2-42E4-B6C7-9A4F274E9455}"/>
              </a:ext>
            </a:extLst>
          </p:cNvPr>
          <p:cNvSpPr txBox="1"/>
          <p:nvPr/>
        </p:nvSpPr>
        <p:spPr>
          <a:xfrm>
            <a:off x="6248400" y="2971800"/>
            <a:ext cx="3917550" cy="1077218"/>
          </a:xfrm>
          <a:prstGeom prst="rect">
            <a:avLst/>
          </a:prstGeom>
          <a:solidFill>
            <a:srgbClr val="FFD9B0"/>
          </a:solidFill>
          <a:ln>
            <a:noFill/>
          </a:ln>
          <a:effectLst/>
        </p:spPr>
        <p:txBody>
          <a:bodyPr wrap="square" lIns="18288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600">
                <a:solidFill>
                  <a:schemeClr val="tx1">
                    <a:lumMod val="50000"/>
                    <a:lumOff val="50000"/>
                  </a:schemeClr>
                </a:solidFill>
                <a:latin typeface="Segoe UI" panose="020B0502040204020203" pitchFamily="34" charset="0"/>
                <a:cs typeface="Segoe UI" panose="020B0502040204020203" pitchFamily="34" charset="0"/>
              </a:rPr>
              <a:t>Recognizing and </a:t>
            </a:r>
            <a:r>
              <a:rPr lang="en-CA" sz="1600" b="1" u="sng">
                <a:solidFill>
                  <a:schemeClr val="tx1">
                    <a:lumMod val="50000"/>
                    <a:lumOff val="50000"/>
                  </a:schemeClr>
                </a:solidFill>
                <a:latin typeface="Segoe UI" panose="020B0502040204020203" pitchFamily="34" charset="0"/>
                <a:cs typeface="Segoe UI" panose="020B0502040204020203" pitchFamily="34" charset="0"/>
              </a:rPr>
              <a:t>mitigating</a:t>
            </a:r>
            <a:r>
              <a:rPr lang="en-CA" sz="1600" u="sng">
                <a:solidFill>
                  <a:schemeClr val="tx1">
                    <a:lumMod val="50000"/>
                    <a:lumOff val="50000"/>
                  </a:schemeClr>
                </a:solidFill>
                <a:latin typeface="Segoe UI" panose="020B0502040204020203" pitchFamily="34" charset="0"/>
                <a:cs typeface="Segoe UI" panose="020B0502040204020203" pitchFamily="34" charset="0"/>
              </a:rPr>
              <a:t> </a:t>
            </a:r>
            <a:r>
              <a:rPr lang="en-CA" sz="1600" b="1" u="sng">
                <a:solidFill>
                  <a:schemeClr val="tx1">
                    <a:lumMod val="50000"/>
                    <a:lumOff val="50000"/>
                  </a:schemeClr>
                </a:solidFill>
                <a:latin typeface="Segoe UI" panose="020B0502040204020203" pitchFamily="34" charset="0"/>
                <a:cs typeface="Segoe UI" panose="020B0502040204020203" pitchFamily="34" charset="0"/>
              </a:rPr>
              <a:t>risk for harm</a:t>
            </a:r>
            <a:r>
              <a:rPr lang="en-CA" sz="1600" b="1">
                <a:solidFill>
                  <a:schemeClr val="tx1">
                    <a:lumMod val="50000"/>
                    <a:lumOff val="50000"/>
                  </a:schemeClr>
                </a:solidFill>
                <a:latin typeface="Segoe UI" panose="020B0502040204020203" pitchFamily="34" charset="0"/>
                <a:cs typeface="Segoe UI" panose="020B0502040204020203" pitchFamily="34" charset="0"/>
              </a:rPr>
              <a:t> </a:t>
            </a:r>
            <a:r>
              <a:rPr lang="en-CA" sz="1600">
                <a:solidFill>
                  <a:schemeClr val="tx1">
                    <a:lumMod val="50000"/>
                    <a:lumOff val="50000"/>
                  </a:schemeClr>
                </a:solidFill>
                <a:latin typeface="Segoe UI" panose="020B0502040204020203" pitchFamily="34" charset="0"/>
                <a:cs typeface="Segoe UI" panose="020B0502040204020203" pitchFamily="34" charset="0"/>
              </a:rPr>
              <a:t>from anticoagulants requires evidence-based approach to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Objectives</a:t>
            </a:r>
          </a:p>
        </p:txBody>
      </p:sp>
      <p:sp>
        <p:nvSpPr>
          <p:cNvPr id="3" name="object 3"/>
          <p:cNvSpPr txBox="1">
            <a:spLocks noGrp="1"/>
          </p:cNvSpPr>
          <p:nvPr>
            <p:ph type="body" idx="1"/>
          </p:nvPr>
        </p:nvSpPr>
        <p:spPr>
          <a:xfrm>
            <a:off x="406400" y="1751403"/>
            <a:ext cx="10881360" cy="4464684"/>
          </a:xfrm>
          <a:prstGeom prst="rect">
            <a:avLst/>
          </a:prstGeom>
        </p:spPr>
        <p:txBody>
          <a:bodyPr vert="horz" wrap="square" lIns="0" tIns="118745" rIns="0" bIns="0" rtlCol="0" anchor="t">
            <a:spAutoFit/>
          </a:bodyPr>
          <a:lstStyle/>
          <a:p>
            <a:pPr marL="12700">
              <a:lnSpc>
                <a:spcPct val="100000"/>
              </a:lnSpc>
              <a:spcBef>
                <a:spcPts val="935"/>
              </a:spcBef>
            </a:pPr>
            <a:r>
              <a:rPr sz="2100" dirty="0"/>
              <a:t>By</a:t>
            </a:r>
            <a:r>
              <a:rPr sz="2100" spc="-10" dirty="0"/>
              <a:t> </a:t>
            </a:r>
            <a:r>
              <a:rPr sz="2100" dirty="0"/>
              <a:t>the</a:t>
            </a:r>
            <a:r>
              <a:rPr sz="2100" spc="-20" dirty="0"/>
              <a:t> </a:t>
            </a:r>
            <a:r>
              <a:rPr sz="2100" dirty="0"/>
              <a:t>end</a:t>
            </a:r>
            <a:r>
              <a:rPr sz="2100" spc="-20" dirty="0"/>
              <a:t> </a:t>
            </a:r>
            <a:r>
              <a:rPr sz="2100" dirty="0"/>
              <a:t>of</a:t>
            </a:r>
            <a:r>
              <a:rPr sz="2100" spc="5" dirty="0"/>
              <a:t> </a:t>
            </a:r>
            <a:r>
              <a:rPr sz="2100" dirty="0"/>
              <a:t>this</a:t>
            </a:r>
            <a:r>
              <a:rPr sz="2100" spc="-25" dirty="0"/>
              <a:t> </a:t>
            </a:r>
            <a:r>
              <a:rPr sz="2100" dirty="0"/>
              <a:t>session</a:t>
            </a:r>
            <a:r>
              <a:rPr sz="2100" spc="-25" dirty="0"/>
              <a:t> </a:t>
            </a:r>
            <a:r>
              <a:rPr sz="2100" dirty="0"/>
              <a:t>you</a:t>
            </a:r>
            <a:r>
              <a:rPr sz="2100" spc="15" dirty="0"/>
              <a:t> </a:t>
            </a:r>
            <a:r>
              <a:rPr sz="2100" dirty="0"/>
              <a:t>will</a:t>
            </a:r>
            <a:r>
              <a:rPr sz="2100" spc="-5" dirty="0"/>
              <a:t> </a:t>
            </a:r>
            <a:r>
              <a:rPr sz="2100" dirty="0"/>
              <a:t>be</a:t>
            </a:r>
            <a:r>
              <a:rPr sz="2100" spc="-25" dirty="0"/>
              <a:t> </a:t>
            </a:r>
            <a:r>
              <a:rPr sz="2100" dirty="0"/>
              <a:t>able</a:t>
            </a:r>
            <a:r>
              <a:rPr sz="2100" spc="-20" dirty="0"/>
              <a:t> </a:t>
            </a:r>
            <a:r>
              <a:rPr sz="2100" spc="-25" dirty="0"/>
              <a:t>to:</a:t>
            </a:r>
            <a:endParaRPr sz="2100" dirty="0"/>
          </a:p>
          <a:p>
            <a:pPr marL="527685" marR="5080" indent="-515620">
              <a:lnSpc>
                <a:spcPts val="2590"/>
              </a:lnSpc>
              <a:spcBef>
                <a:spcPts val="1070"/>
              </a:spcBef>
              <a:buAutoNum type="arabicPeriod"/>
              <a:tabLst>
                <a:tab pos="527685" algn="l"/>
                <a:tab pos="528320" algn="l"/>
              </a:tabLst>
            </a:pPr>
            <a:r>
              <a:rPr sz="2100" dirty="0"/>
              <a:t>Describe</a:t>
            </a:r>
            <a:r>
              <a:rPr sz="2100" spc="-65" dirty="0"/>
              <a:t> </a:t>
            </a:r>
            <a:r>
              <a:rPr sz="2100" dirty="0"/>
              <a:t>VTE</a:t>
            </a:r>
            <a:r>
              <a:rPr sz="2100" spc="-40" dirty="0"/>
              <a:t> </a:t>
            </a:r>
            <a:r>
              <a:rPr sz="2100" dirty="0"/>
              <a:t>prophylaxis</a:t>
            </a:r>
            <a:r>
              <a:rPr sz="2100" spc="-65" dirty="0"/>
              <a:t> </a:t>
            </a:r>
            <a:r>
              <a:rPr sz="2100" dirty="0"/>
              <a:t>recommendations</a:t>
            </a:r>
            <a:r>
              <a:rPr sz="2100" spc="-70" dirty="0"/>
              <a:t> </a:t>
            </a:r>
            <a:r>
              <a:rPr sz="2100" dirty="0"/>
              <a:t>for</a:t>
            </a:r>
            <a:r>
              <a:rPr sz="2100" spc="-50" dirty="0"/>
              <a:t> </a:t>
            </a:r>
            <a:r>
              <a:rPr sz="2100" dirty="0"/>
              <a:t>hospitalized</a:t>
            </a:r>
            <a:r>
              <a:rPr sz="2100" spc="-70" dirty="0"/>
              <a:t> </a:t>
            </a:r>
            <a:r>
              <a:rPr sz="2100" dirty="0"/>
              <a:t>patients</a:t>
            </a:r>
            <a:r>
              <a:rPr sz="2100" spc="-70" dirty="0"/>
              <a:t> </a:t>
            </a:r>
            <a:r>
              <a:rPr sz="2100" dirty="0"/>
              <a:t>with</a:t>
            </a:r>
            <a:r>
              <a:rPr sz="2100" spc="-65" dirty="0"/>
              <a:t> </a:t>
            </a:r>
            <a:r>
              <a:rPr sz="2100" spc="-20" dirty="0"/>
              <a:t>COVID-</a:t>
            </a:r>
            <a:r>
              <a:rPr sz="2100" spc="-25" dirty="0"/>
              <a:t>19 </a:t>
            </a:r>
            <a:r>
              <a:rPr sz="2100" dirty="0"/>
              <a:t>related</a:t>
            </a:r>
            <a:r>
              <a:rPr sz="2100" spc="-50" dirty="0"/>
              <a:t> </a:t>
            </a:r>
            <a:r>
              <a:rPr sz="2100" b="1" dirty="0">
                <a:latin typeface="Calibri"/>
                <a:cs typeface="Calibri"/>
              </a:rPr>
              <a:t>critical</a:t>
            </a:r>
            <a:r>
              <a:rPr sz="2100" b="1" spc="-50" dirty="0">
                <a:latin typeface="Calibri"/>
                <a:cs typeface="Calibri"/>
              </a:rPr>
              <a:t> </a:t>
            </a:r>
            <a:r>
              <a:rPr sz="2100" b="1" dirty="0">
                <a:latin typeface="Calibri"/>
                <a:cs typeface="Calibri"/>
              </a:rPr>
              <a:t>illness</a:t>
            </a:r>
            <a:r>
              <a:rPr sz="2100" b="1" spc="-20" dirty="0">
                <a:latin typeface="Calibri"/>
                <a:cs typeface="Calibri"/>
              </a:rPr>
              <a:t> </a:t>
            </a:r>
            <a:r>
              <a:rPr sz="2100" dirty="0"/>
              <a:t>who</a:t>
            </a:r>
            <a:r>
              <a:rPr sz="2100" spc="-40" dirty="0"/>
              <a:t> </a:t>
            </a:r>
            <a:r>
              <a:rPr sz="2100" dirty="0"/>
              <a:t>do</a:t>
            </a:r>
            <a:r>
              <a:rPr sz="2100" spc="-40" dirty="0"/>
              <a:t> </a:t>
            </a:r>
            <a:r>
              <a:rPr sz="2100" dirty="0"/>
              <a:t>not</a:t>
            </a:r>
            <a:r>
              <a:rPr sz="2100" spc="-35" dirty="0"/>
              <a:t> </a:t>
            </a:r>
            <a:r>
              <a:rPr sz="2100" dirty="0"/>
              <a:t>have</a:t>
            </a:r>
            <a:r>
              <a:rPr sz="2100" spc="-35" dirty="0"/>
              <a:t> </a:t>
            </a:r>
            <a:r>
              <a:rPr sz="2100" dirty="0"/>
              <a:t>suspected</a:t>
            </a:r>
            <a:r>
              <a:rPr sz="2100" spc="-45" dirty="0"/>
              <a:t> </a:t>
            </a:r>
            <a:r>
              <a:rPr sz="2100" dirty="0"/>
              <a:t>or</a:t>
            </a:r>
            <a:r>
              <a:rPr sz="2100" spc="-30" dirty="0"/>
              <a:t> </a:t>
            </a:r>
            <a:r>
              <a:rPr sz="2100" dirty="0"/>
              <a:t>confirmed</a:t>
            </a:r>
            <a:r>
              <a:rPr sz="2100" spc="-35" dirty="0"/>
              <a:t> </a:t>
            </a:r>
            <a:r>
              <a:rPr sz="2100" spc="-25" dirty="0"/>
              <a:t>VTE</a:t>
            </a:r>
          </a:p>
          <a:p>
            <a:pPr marL="698500" lvl="1" indent="-228600">
              <a:lnSpc>
                <a:spcPct val="100000"/>
              </a:lnSpc>
              <a:spcBef>
                <a:spcPts val="240"/>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sz="2300" dirty="0"/>
          </a:p>
          <a:p>
            <a:pPr marL="527685" marR="5080" indent="-515620">
              <a:lnSpc>
                <a:spcPts val="2590"/>
              </a:lnSpc>
              <a:spcBef>
                <a:spcPts val="1800"/>
              </a:spcBef>
              <a:buAutoNum type="arabicPeriod"/>
              <a:tabLst>
                <a:tab pos="527685" algn="l"/>
                <a:tab pos="528320" algn="l"/>
              </a:tabLst>
            </a:pPr>
            <a:r>
              <a:rPr sz="2100" dirty="0"/>
              <a:t>Describe</a:t>
            </a:r>
            <a:r>
              <a:rPr sz="2100" spc="-65" dirty="0"/>
              <a:t> </a:t>
            </a:r>
            <a:r>
              <a:rPr sz="2100" dirty="0"/>
              <a:t>VTE</a:t>
            </a:r>
            <a:r>
              <a:rPr sz="2100" spc="-40" dirty="0"/>
              <a:t> </a:t>
            </a:r>
            <a:r>
              <a:rPr sz="2100" dirty="0"/>
              <a:t>prophylaxis</a:t>
            </a:r>
            <a:r>
              <a:rPr sz="2100" spc="-65" dirty="0"/>
              <a:t> </a:t>
            </a:r>
            <a:r>
              <a:rPr sz="2100" dirty="0"/>
              <a:t>recommendations</a:t>
            </a:r>
            <a:r>
              <a:rPr sz="2100" spc="-70" dirty="0"/>
              <a:t> </a:t>
            </a:r>
            <a:r>
              <a:rPr sz="2100" dirty="0"/>
              <a:t>for</a:t>
            </a:r>
            <a:r>
              <a:rPr sz="2100" spc="-50" dirty="0"/>
              <a:t> </a:t>
            </a:r>
            <a:r>
              <a:rPr sz="2100" dirty="0"/>
              <a:t>hospitalized</a:t>
            </a:r>
            <a:r>
              <a:rPr sz="2100" spc="-70" dirty="0"/>
              <a:t> </a:t>
            </a:r>
            <a:r>
              <a:rPr sz="2100" dirty="0"/>
              <a:t>patients</a:t>
            </a:r>
            <a:r>
              <a:rPr sz="2100" spc="-70" dirty="0"/>
              <a:t> </a:t>
            </a:r>
            <a:r>
              <a:rPr sz="2100" dirty="0"/>
              <a:t>with</a:t>
            </a:r>
            <a:r>
              <a:rPr sz="2100" spc="-65" dirty="0"/>
              <a:t> </a:t>
            </a:r>
            <a:r>
              <a:rPr sz="2100" spc="-20" dirty="0"/>
              <a:t>COVID-</a:t>
            </a:r>
            <a:r>
              <a:rPr sz="2100" spc="-25" dirty="0"/>
              <a:t>19 </a:t>
            </a:r>
            <a:r>
              <a:rPr sz="2100" dirty="0"/>
              <a:t>related</a:t>
            </a:r>
            <a:r>
              <a:rPr sz="2100" spc="-50" dirty="0"/>
              <a:t> </a:t>
            </a:r>
            <a:r>
              <a:rPr sz="2100" b="1" dirty="0">
                <a:latin typeface="Calibri"/>
                <a:cs typeface="Calibri"/>
              </a:rPr>
              <a:t>acute</a:t>
            </a:r>
            <a:r>
              <a:rPr sz="2100" b="1" spc="-35" dirty="0">
                <a:latin typeface="Calibri"/>
                <a:cs typeface="Calibri"/>
              </a:rPr>
              <a:t> </a:t>
            </a:r>
            <a:r>
              <a:rPr sz="2100" b="1" dirty="0">
                <a:latin typeface="Calibri"/>
                <a:cs typeface="Calibri"/>
              </a:rPr>
              <a:t>illness</a:t>
            </a:r>
            <a:r>
              <a:rPr sz="2100" b="1" spc="-20" dirty="0">
                <a:latin typeface="Calibri"/>
                <a:cs typeface="Calibri"/>
              </a:rPr>
              <a:t> </a:t>
            </a:r>
            <a:r>
              <a:rPr sz="2100" dirty="0"/>
              <a:t>who</a:t>
            </a:r>
            <a:r>
              <a:rPr sz="2100" spc="-40" dirty="0"/>
              <a:t> </a:t>
            </a:r>
            <a:r>
              <a:rPr sz="2100" dirty="0"/>
              <a:t>do</a:t>
            </a:r>
            <a:r>
              <a:rPr sz="2100" spc="-40" dirty="0"/>
              <a:t> </a:t>
            </a:r>
            <a:r>
              <a:rPr sz="2100" dirty="0"/>
              <a:t>not</a:t>
            </a:r>
            <a:r>
              <a:rPr sz="2100" spc="-35" dirty="0"/>
              <a:t> </a:t>
            </a:r>
            <a:r>
              <a:rPr sz="2100" dirty="0"/>
              <a:t>have</a:t>
            </a:r>
            <a:r>
              <a:rPr sz="2100" spc="-30" dirty="0"/>
              <a:t> </a:t>
            </a:r>
            <a:r>
              <a:rPr sz="2100" dirty="0"/>
              <a:t>suspected</a:t>
            </a:r>
            <a:r>
              <a:rPr sz="2100" spc="-50" dirty="0"/>
              <a:t> </a:t>
            </a:r>
            <a:r>
              <a:rPr sz="2100" dirty="0"/>
              <a:t>or</a:t>
            </a:r>
            <a:r>
              <a:rPr sz="2100" spc="-30" dirty="0"/>
              <a:t> </a:t>
            </a:r>
            <a:r>
              <a:rPr sz="2100" dirty="0"/>
              <a:t>confirmed</a:t>
            </a:r>
            <a:r>
              <a:rPr sz="2100" spc="-35" dirty="0"/>
              <a:t> </a:t>
            </a:r>
            <a:r>
              <a:rPr sz="2100" spc="-25" dirty="0"/>
              <a:t>VTE</a:t>
            </a:r>
          </a:p>
          <a:p>
            <a:pPr marL="698500" lvl="1" indent="-228600">
              <a:lnSpc>
                <a:spcPct val="100000"/>
              </a:lnSpc>
              <a:spcBef>
                <a:spcPts val="245"/>
              </a:spcBef>
              <a:buFont typeface="Arial"/>
              <a:buChar char="•"/>
              <a:tabLst>
                <a:tab pos="697865" algn="l"/>
                <a:tab pos="698500" algn="l"/>
              </a:tabLst>
            </a:pPr>
            <a:r>
              <a:rPr sz="2000" dirty="0">
                <a:solidFill>
                  <a:srgbClr val="E43D33"/>
                </a:solidFill>
                <a:latin typeface="Calibri"/>
                <a:cs typeface="Calibri"/>
              </a:rPr>
              <a:t>Intermediate-</a:t>
            </a:r>
            <a:r>
              <a:rPr sz="2000" spc="-35" dirty="0">
                <a:solidFill>
                  <a:srgbClr val="E43D33"/>
                </a:solidFill>
                <a:latin typeface="Calibri"/>
                <a:cs typeface="Calibri"/>
              </a:rPr>
              <a:t> </a:t>
            </a:r>
            <a:r>
              <a:rPr sz="2000" dirty="0">
                <a:solidFill>
                  <a:srgbClr val="E43D33"/>
                </a:solidFill>
                <a:latin typeface="Calibri"/>
                <a:cs typeface="Calibri"/>
              </a:rPr>
              <a:t>or</a:t>
            </a:r>
            <a:r>
              <a:rPr sz="2000" spc="-45" dirty="0">
                <a:solidFill>
                  <a:srgbClr val="E43D33"/>
                </a:solidFill>
                <a:latin typeface="Calibri"/>
                <a:cs typeface="Calibri"/>
              </a:rPr>
              <a:t> </a:t>
            </a:r>
            <a:r>
              <a:rPr sz="2000" spc="-10" dirty="0">
                <a:solidFill>
                  <a:srgbClr val="E43D33"/>
                </a:solidFill>
                <a:latin typeface="Calibri"/>
                <a:cs typeface="Calibri"/>
              </a:rPr>
              <a:t>therapeutic-</a:t>
            </a:r>
            <a:r>
              <a:rPr sz="2000" dirty="0">
                <a:solidFill>
                  <a:srgbClr val="E43D33"/>
                </a:solidFill>
                <a:latin typeface="Calibri"/>
                <a:cs typeface="Calibri"/>
              </a:rPr>
              <a:t>intensity</a:t>
            </a:r>
            <a:r>
              <a:rPr sz="2000" spc="-25" dirty="0">
                <a:solidFill>
                  <a:srgbClr val="E43D33"/>
                </a:solidFill>
                <a:latin typeface="Calibri"/>
                <a:cs typeface="Calibri"/>
              </a:rPr>
              <a:t> </a:t>
            </a:r>
            <a:r>
              <a:rPr sz="2000" dirty="0">
                <a:solidFill>
                  <a:srgbClr val="E43D33"/>
                </a:solidFill>
                <a:latin typeface="Calibri"/>
                <a:cs typeface="Calibri"/>
              </a:rPr>
              <a:t>versus</a:t>
            </a:r>
            <a:r>
              <a:rPr sz="2000" spc="-35" dirty="0">
                <a:solidFill>
                  <a:srgbClr val="E43D33"/>
                </a:solidFill>
                <a:latin typeface="Calibri"/>
                <a:cs typeface="Calibri"/>
              </a:rPr>
              <a:t> </a:t>
            </a:r>
            <a:r>
              <a:rPr sz="2000" spc="-10" dirty="0">
                <a:solidFill>
                  <a:srgbClr val="E43D33"/>
                </a:solidFill>
                <a:latin typeface="Calibri"/>
                <a:cs typeface="Calibri"/>
              </a:rPr>
              <a:t>prophylactic</a:t>
            </a:r>
            <a:r>
              <a:rPr sz="2000" spc="-60" dirty="0">
                <a:solidFill>
                  <a:srgbClr val="E43D33"/>
                </a:solidFill>
                <a:latin typeface="Calibri"/>
                <a:cs typeface="Calibri"/>
              </a:rPr>
              <a:t> </a:t>
            </a:r>
            <a:r>
              <a:rPr sz="2000" dirty="0">
                <a:solidFill>
                  <a:srgbClr val="E43D33"/>
                </a:solidFill>
                <a:latin typeface="Calibri"/>
                <a:cs typeface="Calibri"/>
              </a:rPr>
              <a:t>intensity</a:t>
            </a:r>
            <a:r>
              <a:rPr sz="2000" spc="-25" dirty="0">
                <a:solidFill>
                  <a:srgbClr val="E43D33"/>
                </a:solidFill>
                <a:latin typeface="Calibri"/>
                <a:cs typeface="Calibri"/>
              </a:rPr>
              <a:t> </a:t>
            </a:r>
            <a:r>
              <a:rPr sz="2000" spc="-10" dirty="0">
                <a:solidFill>
                  <a:srgbClr val="E43D33"/>
                </a:solidFill>
                <a:latin typeface="Calibri"/>
                <a:cs typeface="Calibri"/>
              </a:rPr>
              <a:t>anticoagulation</a:t>
            </a:r>
            <a:endParaRPr lang="en-US" sz="2000" spc="-10" dirty="0">
              <a:solidFill>
                <a:srgbClr val="E43D33"/>
              </a:solidFill>
              <a:latin typeface="Calibri"/>
              <a:cs typeface="Calibri"/>
            </a:endParaRPr>
          </a:p>
          <a:p>
            <a:pPr marL="527685" marR="5080" indent="-515620">
              <a:lnSpc>
                <a:spcPts val="2590"/>
              </a:lnSpc>
              <a:spcBef>
                <a:spcPts val="1800"/>
              </a:spcBef>
              <a:buAutoNum type="arabicPeriod"/>
              <a:tabLst>
                <a:tab pos="527685" algn="l"/>
                <a:tab pos="528320" algn="l"/>
              </a:tabLst>
            </a:pPr>
            <a:r>
              <a:rPr lang="en-US" sz="2100" dirty="0"/>
              <a:t>Describe</a:t>
            </a:r>
            <a:r>
              <a:rPr lang="en-US" sz="2100" spc="-65" dirty="0"/>
              <a:t> </a:t>
            </a:r>
            <a:r>
              <a:rPr lang="en-US" sz="2100" dirty="0"/>
              <a:t>VTE</a:t>
            </a:r>
            <a:r>
              <a:rPr lang="en-US" sz="2100" spc="-40" dirty="0"/>
              <a:t> </a:t>
            </a:r>
            <a:r>
              <a:rPr lang="en-US" sz="2100" dirty="0"/>
              <a:t>prophylaxis</a:t>
            </a:r>
            <a:r>
              <a:rPr lang="en-US" sz="2100" spc="-65" dirty="0"/>
              <a:t> </a:t>
            </a:r>
            <a:r>
              <a:rPr lang="en-US" sz="2100" dirty="0"/>
              <a:t>recommendations</a:t>
            </a:r>
            <a:r>
              <a:rPr lang="en-US" sz="2100" spc="-70" dirty="0"/>
              <a:t> </a:t>
            </a:r>
            <a:r>
              <a:rPr lang="en-US" sz="2100" dirty="0"/>
              <a:t>for</a:t>
            </a:r>
            <a:r>
              <a:rPr lang="en-US" sz="2100" spc="-50" dirty="0"/>
              <a:t> </a:t>
            </a:r>
            <a:r>
              <a:rPr lang="en-US" sz="2100" dirty="0"/>
              <a:t>Patients who have been</a:t>
            </a:r>
            <a:r>
              <a:rPr lang="en-US" sz="2100" b="1" dirty="0"/>
              <a:t> discharged after hospitalization</a:t>
            </a:r>
            <a:r>
              <a:rPr lang="en-US" sz="2100" dirty="0"/>
              <a:t> for COVID-19 who</a:t>
            </a:r>
            <a:r>
              <a:rPr lang="en-US" sz="2100" spc="-40" dirty="0"/>
              <a:t> </a:t>
            </a:r>
            <a:r>
              <a:rPr lang="en-US" sz="2100" dirty="0"/>
              <a:t>do</a:t>
            </a:r>
            <a:r>
              <a:rPr lang="en-US" sz="2100" spc="-40" dirty="0"/>
              <a:t> </a:t>
            </a:r>
            <a:r>
              <a:rPr lang="en-US" sz="2100" dirty="0"/>
              <a:t>not</a:t>
            </a:r>
            <a:r>
              <a:rPr lang="en-US" sz="2100" spc="-35" dirty="0"/>
              <a:t> </a:t>
            </a:r>
            <a:r>
              <a:rPr lang="en-US" sz="2100" dirty="0"/>
              <a:t>have</a:t>
            </a:r>
            <a:r>
              <a:rPr lang="en-US" sz="2100" spc="-30" dirty="0"/>
              <a:t> </a:t>
            </a:r>
            <a:r>
              <a:rPr lang="en-US" sz="2100" dirty="0"/>
              <a:t>suspected</a:t>
            </a:r>
            <a:r>
              <a:rPr lang="en-US" sz="2100" spc="-50" dirty="0"/>
              <a:t> </a:t>
            </a:r>
            <a:r>
              <a:rPr lang="en-US" sz="2100" dirty="0"/>
              <a:t>or</a:t>
            </a:r>
            <a:r>
              <a:rPr lang="en-US" sz="2100" spc="-30" dirty="0"/>
              <a:t> </a:t>
            </a:r>
            <a:r>
              <a:rPr lang="en-US" sz="2100" dirty="0"/>
              <a:t>confirmed</a:t>
            </a:r>
            <a:r>
              <a:rPr lang="en-US" sz="2100" spc="-35" dirty="0"/>
              <a:t> </a:t>
            </a:r>
            <a:r>
              <a:rPr lang="en-US" sz="2100" spc="-25" dirty="0"/>
              <a:t>VTE</a:t>
            </a:r>
          </a:p>
          <a:p>
            <a:pPr marL="698500" lvl="1" indent="-228600">
              <a:lnSpc>
                <a:spcPct val="100000"/>
              </a:lnSpc>
              <a:spcBef>
                <a:spcPts val="240"/>
              </a:spcBef>
              <a:buFont typeface="Arial"/>
              <a:buChar char="•"/>
              <a:tabLst>
                <a:tab pos="697865" algn="l"/>
                <a:tab pos="698500" algn="l"/>
              </a:tabLst>
            </a:pPr>
            <a:r>
              <a:rPr lang="en-US" sz="2000" dirty="0">
                <a:solidFill>
                  <a:srgbClr val="E43D33"/>
                </a:solidFill>
                <a:latin typeface="Calibri"/>
                <a:cs typeface="Calibri"/>
              </a:rPr>
              <a:t>Post-discharge</a:t>
            </a:r>
            <a:r>
              <a:rPr lang="en-US" sz="2000" spc="-35" dirty="0">
                <a:solidFill>
                  <a:srgbClr val="E43D33"/>
                </a:solidFill>
                <a:latin typeface="Calibri"/>
                <a:cs typeface="Calibri"/>
              </a:rPr>
              <a:t> </a:t>
            </a:r>
            <a:r>
              <a:rPr lang="en-US" sz="2000" spc="-10" dirty="0">
                <a:solidFill>
                  <a:srgbClr val="E43D33"/>
                </a:solidFill>
                <a:latin typeface="Calibri"/>
                <a:cs typeface="Calibri"/>
              </a:rPr>
              <a:t>prophylactic</a:t>
            </a:r>
            <a:r>
              <a:rPr lang="en-US" sz="2000" spc="-60" dirty="0">
                <a:solidFill>
                  <a:srgbClr val="E43D33"/>
                </a:solidFill>
                <a:latin typeface="Calibri"/>
                <a:cs typeface="Calibri"/>
              </a:rPr>
              <a:t> </a:t>
            </a:r>
            <a:r>
              <a:rPr lang="en-US" sz="2000" dirty="0">
                <a:solidFill>
                  <a:srgbClr val="E43D33"/>
                </a:solidFill>
                <a:latin typeface="Calibri"/>
                <a:cs typeface="Calibri"/>
              </a:rPr>
              <a:t>intensity</a:t>
            </a:r>
            <a:r>
              <a:rPr lang="en-US" sz="2000" spc="-25" dirty="0">
                <a:solidFill>
                  <a:srgbClr val="E43D33"/>
                </a:solidFill>
                <a:latin typeface="Calibri"/>
                <a:cs typeface="Calibri"/>
              </a:rPr>
              <a:t> </a:t>
            </a:r>
            <a:r>
              <a:rPr lang="en-US" sz="2000" spc="-10" dirty="0">
                <a:solidFill>
                  <a:srgbClr val="E43D33"/>
                </a:solidFill>
                <a:latin typeface="Calibri"/>
                <a:cs typeface="Calibri"/>
              </a:rPr>
              <a:t>anticoagulation</a:t>
            </a:r>
          </a:p>
          <a:p>
            <a:pPr marL="698500" lvl="1" indent="-228600">
              <a:lnSpc>
                <a:spcPct val="100000"/>
              </a:lnSpc>
              <a:spcBef>
                <a:spcPts val="245"/>
              </a:spcBef>
              <a:buFont typeface="Arial"/>
              <a:buChar char="•"/>
              <a:tabLst>
                <a:tab pos="697865" algn="l"/>
                <a:tab pos="698500" algn="l"/>
              </a:tabLst>
            </a:pPr>
            <a:endParaRPr sz="20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Methods</a:t>
            </a:r>
          </a:p>
        </p:txBody>
      </p:sp>
      <p:grpSp>
        <p:nvGrpSpPr>
          <p:cNvPr id="3" name="Group 2">
            <a:extLst>
              <a:ext uri="{FF2B5EF4-FFF2-40B4-BE49-F238E27FC236}">
                <a16:creationId xmlns:a16="http://schemas.microsoft.com/office/drawing/2014/main" id="{0EF22513-76DE-D86C-3D13-4D8987D62AF0}"/>
              </a:ext>
            </a:extLst>
          </p:cNvPr>
          <p:cNvGrpSpPr/>
          <p:nvPr/>
        </p:nvGrpSpPr>
        <p:grpSpPr>
          <a:xfrm>
            <a:off x="810072" y="1839147"/>
            <a:ext cx="10696639" cy="4421425"/>
            <a:chOff x="1101062" y="1839147"/>
            <a:chExt cx="9989875" cy="4421425"/>
          </a:xfrm>
        </p:grpSpPr>
        <p:sp>
          <p:nvSpPr>
            <p:cNvPr id="4" name="Rectangle 3">
              <a:extLst>
                <a:ext uri="{FF2B5EF4-FFF2-40B4-BE49-F238E27FC236}">
                  <a16:creationId xmlns:a16="http://schemas.microsoft.com/office/drawing/2014/main" id="{1BF7DE46-FBD3-1779-C6D4-820E7718C117}"/>
                </a:ext>
              </a:extLst>
            </p:cNvPr>
            <p:cNvSpPr/>
            <p:nvPr/>
          </p:nvSpPr>
          <p:spPr>
            <a:xfrm>
              <a:off x="1101063" y="2590799"/>
              <a:ext cx="9285962" cy="3429001"/>
            </a:xfrm>
            <a:prstGeom prst="rect">
              <a:avLst/>
            </a:prstGeom>
            <a:solidFill>
              <a:schemeClr val="bg1">
                <a:lumMod val="95000"/>
              </a:schemeClr>
            </a:solidFill>
          </p:spPr>
          <p:txBody>
            <a:bodyPr/>
            <a:lstStyle/>
            <a:p>
              <a:endParaRPr lang="en-CA" dirty="0">
                <a:latin typeface="+mj-lt"/>
                <a:cs typeface="Segoe UI" panose="020B0502040204020203" pitchFamily="34" charset="0"/>
              </a:endParaRPr>
            </a:p>
          </p:txBody>
        </p:sp>
        <p:sp>
          <p:nvSpPr>
            <p:cNvPr id="6" name="Arrow: Right 5">
              <a:extLst>
                <a:ext uri="{FF2B5EF4-FFF2-40B4-BE49-F238E27FC236}">
                  <a16:creationId xmlns:a16="http://schemas.microsoft.com/office/drawing/2014/main" id="{8636EC64-2606-C47E-F16D-3A30B422D34B}"/>
                </a:ext>
              </a:extLst>
            </p:cNvPr>
            <p:cNvSpPr/>
            <p:nvPr/>
          </p:nvSpPr>
          <p:spPr>
            <a:xfrm>
              <a:off x="1101062" y="1839147"/>
              <a:ext cx="9989875" cy="1512000"/>
            </a:xfrm>
            <a:prstGeom prst="rightArrow">
              <a:avLst/>
            </a:prstGeom>
            <a:gradFill flip="none" rotWithShape="1">
              <a:gsLst>
                <a:gs pos="0">
                  <a:schemeClr val="accent3">
                    <a:lumMod val="60000"/>
                    <a:lumOff val="40000"/>
                  </a:schemeClr>
                </a:gs>
                <a:gs pos="84000">
                  <a:schemeClr val="accent3">
                    <a:hueOff val="0"/>
                    <a:satOff val="0"/>
                    <a:lumOff val="0"/>
                    <a:alphaOff val="0"/>
                    <a:shade val="90000"/>
                    <a:lumMod val="88000"/>
                  </a:schemeClr>
                </a:gs>
              </a:gsLst>
              <a:lin ang="0" scaled="1"/>
              <a:tileRect/>
            </a:gradFill>
            <a:ln>
              <a:no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a:lstStyle/>
            <a:p>
              <a:endParaRPr lang="en-CA" sz="1600">
                <a:latin typeface="+mj-lt"/>
                <a:cs typeface="Segoe UI" panose="020B0502040204020203" pitchFamily="34" charset="0"/>
              </a:endParaRPr>
            </a:p>
          </p:txBody>
        </p:sp>
        <p:sp>
          <p:nvSpPr>
            <p:cNvPr id="7" name="Freeform: Shape 6">
              <a:extLst>
                <a:ext uri="{FF2B5EF4-FFF2-40B4-BE49-F238E27FC236}">
                  <a16:creationId xmlns:a16="http://schemas.microsoft.com/office/drawing/2014/main" id="{34D8E9C7-A70B-BF84-71DA-CAA73815013E}"/>
                </a:ext>
              </a:extLst>
            </p:cNvPr>
            <p:cNvSpPr/>
            <p:nvPr/>
          </p:nvSpPr>
          <p:spPr>
            <a:xfrm>
              <a:off x="8606603" y="2200626"/>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Sunset</a:t>
              </a:r>
            </a:p>
          </p:txBody>
        </p:sp>
        <p:sp>
          <p:nvSpPr>
            <p:cNvPr id="8" name="Freeform: Shape 7">
              <a:extLst>
                <a:ext uri="{FF2B5EF4-FFF2-40B4-BE49-F238E27FC236}">
                  <a16:creationId xmlns:a16="http://schemas.microsoft.com/office/drawing/2014/main" id="{B5A9DA29-052C-53C0-9718-3DDCCE5E4E42}"/>
                </a:ext>
              </a:extLst>
            </p:cNvPr>
            <p:cNvSpPr/>
            <p:nvPr/>
          </p:nvSpPr>
          <p:spPr>
            <a:xfrm>
              <a:off x="6345187" y="3048747"/>
              <a:ext cx="2014963" cy="3159659"/>
            </a:xfrm>
            <a:custGeom>
              <a:avLst/>
              <a:gdLst>
                <a:gd name="connsiteX0" fmla="*/ 0 w 1780422"/>
                <a:gd name="connsiteY0" fmla="*/ 0 h 3159659"/>
                <a:gd name="connsiteX1" fmla="*/ 1780422 w 1780422"/>
                <a:gd name="connsiteY1" fmla="*/ 0 h 3159659"/>
                <a:gd name="connsiteX2" fmla="*/ 1780422 w 1780422"/>
                <a:gd name="connsiteY2" fmla="*/ 3159659 h 3159659"/>
                <a:gd name="connsiteX3" fmla="*/ 0 w 1780422"/>
                <a:gd name="connsiteY3" fmla="*/ 3159659 h 3159659"/>
                <a:gd name="connsiteX4" fmla="*/ 0 w 1780422"/>
                <a:gd name="connsiteY4" fmla="*/ 0 h 315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3159659">
                  <a:moveTo>
                    <a:pt x="0" y="0"/>
                  </a:moveTo>
                  <a:lnTo>
                    <a:pt x="1780422" y="0"/>
                  </a:lnTo>
                  <a:lnTo>
                    <a:pt x="1780422" y="3159659"/>
                  </a:lnTo>
                  <a:lnTo>
                    <a:pt x="0" y="3159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Monthly updated searches for baseline risk estimates, prognostic factors, effect of anticoagulation strategies</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Revisiting guideline recommendations if new evidence meets pre-specified criteria </a:t>
              </a:r>
            </a:p>
          </p:txBody>
        </p:sp>
        <p:sp>
          <p:nvSpPr>
            <p:cNvPr id="9" name="Freeform: Shape 8">
              <a:extLst>
                <a:ext uri="{FF2B5EF4-FFF2-40B4-BE49-F238E27FC236}">
                  <a16:creationId xmlns:a16="http://schemas.microsoft.com/office/drawing/2014/main" id="{F76299B9-70C1-81B5-9C74-9BB096C05A66}"/>
                </a:ext>
              </a:extLst>
            </p:cNvPr>
            <p:cNvSpPr/>
            <p:nvPr/>
          </p:nvSpPr>
          <p:spPr>
            <a:xfrm>
              <a:off x="6462458" y="2217147"/>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Living Phase</a:t>
              </a:r>
            </a:p>
          </p:txBody>
        </p:sp>
        <p:sp>
          <p:nvSpPr>
            <p:cNvPr id="10" name="Freeform: Shape 9">
              <a:extLst>
                <a:ext uri="{FF2B5EF4-FFF2-40B4-BE49-F238E27FC236}">
                  <a16:creationId xmlns:a16="http://schemas.microsoft.com/office/drawing/2014/main" id="{117320E9-4417-83A2-F31E-E05ABC57E79E}"/>
                </a:ext>
              </a:extLst>
            </p:cNvPr>
            <p:cNvSpPr/>
            <p:nvPr/>
          </p:nvSpPr>
          <p:spPr>
            <a:xfrm>
              <a:off x="3909639" y="3048747"/>
              <a:ext cx="1889744" cy="3159659"/>
            </a:xfrm>
            <a:custGeom>
              <a:avLst/>
              <a:gdLst>
                <a:gd name="connsiteX0" fmla="*/ 0 w 1780422"/>
                <a:gd name="connsiteY0" fmla="*/ 0 h 3159659"/>
                <a:gd name="connsiteX1" fmla="*/ 1780422 w 1780422"/>
                <a:gd name="connsiteY1" fmla="*/ 0 h 3159659"/>
                <a:gd name="connsiteX2" fmla="*/ 1780422 w 1780422"/>
                <a:gd name="connsiteY2" fmla="*/ 3159659 h 3159659"/>
                <a:gd name="connsiteX3" fmla="*/ 0 w 1780422"/>
                <a:gd name="connsiteY3" fmla="*/ 3159659 h 3159659"/>
                <a:gd name="connsiteX4" fmla="*/ 0 w 1780422"/>
                <a:gd name="connsiteY4" fmla="*/ 0 h 315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3159659">
                  <a:moveTo>
                    <a:pt x="0" y="0"/>
                  </a:moveTo>
                  <a:lnTo>
                    <a:pt x="1780422" y="0"/>
                  </a:lnTo>
                  <a:lnTo>
                    <a:pt x="1780422" y="3159659"/>
                  </a:lnTo>
                  <a:lnTo>
                    <a:pt x="0" y="3159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PICO question generation and prioritization</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Selection of critical outcomes</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Systematic review for baseline risk estimates</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Systematic review for effect of different anticoagulation intensities</a:t>
              </a:r>
            </a:p>
          </p:txBody>
        </p:sp>
        <p:sp>
          <p:nvSpPr>
            <p:cNvPr id="11" name="Freeform: Shape 10">
              <a:extLst>
                <a:ext uri="{FF2B5EF4-FFF2-40B4-BE49-F238E27FC236}">
                  <a16:creationId xmlns:a16="http://schemas.microsoft.com/office/drawing/2014/main" id="{BD6EC004-94A3-72D6-1555-C86BFC0C2B15}"/>
                </a:ext>
              </a:extLst>
            </p:cNvPr>
            <p:cNvSpPr/>
            <p:nvPr/>
          </p:nvSpPr>
          <p:spPr>
            <a:xfrm>
              <a:off x="3909639" y="2217147"/>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Initial Phase</a:t>
              </a:r>
            </a:p>
          </p:txBody>
        </p:sp>
        <p:sp>
          <p:nvSpPr>
            <p:cNvPr id="12" name="Freeform: Shape 11">
              <a:extLst>
                <a:ext uri="{FF2B5EF4-FFF2-40B4-BE49-F238E27FC236}">
                  <a16:creationId xmlns:a16="http://schemas.microsoft.com/office/drawing/2014/main" id="{A5F21625-1167-187A-546B-9F1886726122}"/>
                </a:ext>
              </a:extLst>
            </p:cNvPr>
            <p:cNvSpPr/>
            <p:nvPr/>
          </p:nvSpPr>
          <p:spPr>
            <a:xfrm>
              <a:off x="1718977" y="3100913"/>
              <a:ext cx="1889744" cy="3159659"/>
            </a:xfrm>
            <a:custGeom>
              <a:avLst/>
              <a:gdLst>
                <a:gd name="connsiteX0" fmla="*/ 0 w 1780422"/>
                <a:gd name="connsiteY0" fmla="*/ 0 h 3159659"/>
                <a:gd name="connsiteX1" fmla="*/ 1780422 w 1780422"/>
                <a:gd name="connsiteY1" fmla="*/ 0 h 3159659"/>
                <a:gd name="connsiteX2" fmla="*/ 1780422 w 1780422"/>
                <a:gd name="connsiteY2" fmla="*/ 3159659 h 3159659"/>
                <a:gd name="connsiteX3" fmla="*/ 0 w 1780422"/>
                <a:gd name="connsiteY3" fmla="*/ 3159659 h 3159659"/>
                <a:gd name="connsiteX4" fmla="*/ 0 w 1780422"/>
                <a:gd name="connsiteY4" fmla="*/ 0 h 3159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3159659">
                  <a:moveTo>
                    <a:pt x="0" y="0"/>
                  </a:moveTo>
                  <a:lnTo>
                    <a:pt x="1780422" y="0"/>
                  </a:lnTo>
                  <a:lnTo>
                    <a:pt x="1780422" y="3159659"/>
                  </a:lnTo>
                  <a:lnTo>
                    <a:pt x="0" y="31596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GRADE methodology for recommendation development</a:t>
              </a:r>
            </a:p>
            <a:p>
              <a:pPr marL="171450" lvl="1" indent="-171450" algn="l" defTabSz="711200">
                <a:lnSpc>
                  <a:spcPct val="90000"/>
                </a:lnSpc>
                <a:spcBef>
                  <a:spcPct val="0"/>
                </a:spcBef>
                <a:spcAft>
                  <a:spcPct val="15000"/>
                </a:spcAft>
                <a:buChar char="•"/>
              </a:pPr>
              <a:r>
                <a:rPr lang="en-US" sz="1600" kern="1200" dirty="0">
                  <a:solidFill>
                    <a:schemeClr val="tx1">
                      <a:lumMod val="50000"/>
                      <a:lumOff val="50000"/>
                    </a:schemeClr>
                  </a:solidFill>
                  <a:latin typeface="+mj-lt"/>
                  <a:cs typeface="Segoe UI" panose="020B0502040204020203" pitchFamily="34" charset="0"/>
                </a:rPr>
                <a:t>Cochrane methodology for systematic reviews</a:t>
              </a:r>
            </a:p>
          </p:txBody>
        </p:sp>
        <p:sp>
          <p:nvSpPr>
            <p:cNvPr id="13" name="Freeform: Shape 12">
              <a:extLst>
                <a:ext uri="{FF2B5EF4-FFF2-40B4-BE49-F238E27FC236}">
                  <a16:creationId xmlns:a16="http://schemas.microsoft.com/office/drawing/2014/main" id="{272D0E64-347D-8107-1841-521BB3B1CF81}"/>
                </a:ext>
              </a:extLst>
            </p:cNvPr>
            <p:cNvSpPr/>
            <p:nvPr/>
          </p:nvSpPr>
          <p:spPr>
            <a:xfrm>
              <a:off x="1569113" y="2243804"/>
              <a:ext cx="1780422" cy="756000"/>
            </a:xfrm>
            <a:custGeom>
              <a:avLst/>
              <a:gdLst>
                <a:gd name="connsiteX0" fmla="*/ 0 w 1780422"/>
                <a:gd name="connsiteY0" fmla="*/ 0 h 756000"/>
                <a:gd name="connsiteX1" fmla="*/ 1780422 w 1780422"/>
                <a:gd name="connsiteY1" fmla="*/ 0 h 756000"/>
                <a:gd name="connsiteX2" fmla="*/ 1780422 w 1780422"/>
                <a:gd name="connsiteY2" fmla="*/ 756000 h 756000"/>
                <a:gd name="connsiteX3" fmla="*/ 0 w 1780422"/>
                <a:gd name="connsiteY3" fmla="*/ 756000 h 756000"/>
                <a:gd name="connsiteX4" fmla="*/ 0 w 1780422"/>
                <a:gd name="connsiteY4" fmla="*/ 0 h 7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422" h="756000">
                  <a:moveTo>
                    <a:pt x="0" y="0"/>
                  </a:moveTo>
                  <a:lnTo>
                    <a:pt x="1780422" y="0"/>
                  </a:lnTo>
                  <a:lnTo>
                    <a:pt x="1780422" y="756000"/>
                  </a:lnTo>
                  <a:lnTo>
                    <a:pt x="0" y="756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13360" rIns="0" bIns="213360" numCol="1" spcCol="1270" anchor="ctr" anchorCtr="0">
              <a:noAutofit/>
            </a:bodyPr>
            <a:lstStyle/>
            <a:p>
              <a:pPr marL="0" lvl="0" indent="0" algn="ctr" defTabSz="933450">
                <a:lnSpc>
                  <a:spcPct val="90000"/>
                </a:lnSpc>
                <a:spcBef>
                  <a:spcPct val="0"/>
                </a:spcBef>
                <a:spcAft>
                  <a:spcPct val="35000"/>
                </a:spcAft>
                <a:buNone/>
              </a:pPr>
              <a:r>
                <a:rPr lang="en-US" sz="2000" b="1" kern="1200" dirty="0">
                  <a:solidFill>
                    <a:schemeClr val="bg1"/>
                  </a:solidFill>
                  <a:latin typeface="+mj-lt"/>
                  <a:cs typeface="Segoe UI" panose="020B0502040204020203" pitchFamily="34" charset="0"/>
                </a:rPr>
                <a:t>Overall</a:t>
              </a:r>
            </a:p>
          </p:txBody>
        </p:sp>
      </p:grpSp>
      <p:pic>
        <p:nvPicPr>
          <p:cNvPr id="14" name="Graphic 13" descr="Sunset scene with solid fill">
            <a:extLst>
              <a:ext uri="{FF2B5EF4-FFF2-40B4-BE49-F238E27FC236}">
                <a16:creationId xmlns:a16="http://schemas.microsoft.com/office/drawing/2014/main" id="{5D41F3E8-A698-9775-82FD-4CDE52D7FA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2619" y="3777503"/>
            <a:ext cx="1069447" cy="1069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1" ma:contentTypeDescription="Create a new document." ma:contentTypeScope="" ma:versionID="ff15e974bd0152749d745f0e34613650">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9de9d4cc880452221b4252ab9868750c"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196E8F-549D-4660-A8D9-3A315155DA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64CD90-2294-4E91-90B2-B017B4872C47}">
  <ds:schemaRefs>
    <ds:schemaRef ds:uri="http://schemas.microsoft.com/office/2006/metadata/customXsn"/>
  </ds:schemaRefs>
</ds:datastoreItem>
</file>

<file path=customXml/itemProps3.xml><?xml version="1.0" encoding="utf-8"?>
<ds:datastoreItem xmlns:ds="http://schemas.openxmlformats.org/officeDocument/2006/customXml" ds:itemID="{83A7A1AE-1BCE-433E-8BF0-1E48C8DAC772}">
  <ds:schemaRefs>
    <ds:schemaRef ds:uri="http://purl.org/dc/terms/"/>
    <ds:schemaRef ds:uri="http://schemas.microsoft.com/office/2006/documentManagement/types"/>
    <ds:schemaRef ds:uri="http://purl.org/dc/elements/1.1/"/>
    <ds:schemaRef ds:uri="f60e50cf-b4eb-4913-b91b-c5f6cad801d6"/>
    <ds:schemaRef ds:uri="f428f131-8437-48c9-9cdf-8fab9dca457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09ED394B-429B-4F79-A970-A762B9190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4188</TotalTime>
  <Words>6356</Words>
  <Application>Microsoft Office PowerPoint</Application>
  <PresentationFormat>Widescreen</PresentationFormat>
  <Paragraphs>938</Paragraphs>
  <Slides>65</Slides>
  <Notes>64</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Use of Anticoagulation in Patients with COVID-19</vt:lpstr>
      <vt:lpstr>Clinical Guidelines</vt:lpstr>
      <vt:lpstr>ASH Clinical Practice Guidelines on VTE</vt:lpstr>
      <vt:lpstr>PowerPoint Presentation</vt:lpstr>
      <vt:lpstr>PowerPoint Presentation</vt:lpstr>
      <vt:lpstr>PowerPoint Presentation</vt:lpstr>
      <vt:lpstr>What these guidelines are about</vt:lpstr>
      <vt:lpstr>Objectives</vt:lpstr>
      <vt:lpstr>Methods</vt:lpstr>
      <vt:lpstr>PowerPoint Presentation</vt:lpstr>
      <vt:lpstr>PowerPoint Presentation</vt:lpstr>
      <vt:lpstr>Outcome Selection</vt:lpstr>
      <vt:lpstr>Evidence for Effect of the Intervention</vt:lpstr>
      <vt:lpstr>Evidence-to-decision framing</vt:lpstr>
      <vt:lpstr>GRADE Certainty of Evidence</vt:lpstr>
      <vt:lpstr>Baseline Risk – Systematic Review</vt:lpstr>
      <vt:lpstr>Effect of Anticoagulation – Systematic Review</vt:lpstr>
      <vt:lpstr>Evidence for Other Domains</vt:lpstr>
      <vt:lpstr>Living Phase – Systematic Reviews</vt:lpstr>
      <vt:lpstr>Living Phase – Recommendations</vt:lpstr>
      <vt:lpstr>PowerPoint Presentation</vt:lpstr>
      <vt:lpstr>Main Methodological Challenges</vt:lpstr>
      <vt:lpstr>COVID-19 Thrombosis Challenges</vt:lpstr>
      <vt:lpstr>PowerPoint Presentation</vt:lpstr>
      <vt:lpstr>PowerPoint Presentation</vt:lpstr>
      <vt:lpstr>PowerPoint Presentation</vt:lpstr>
      <vt:lpstr>COVID-19 coagulopathy: initial reports (China)</vt:lpstr>
      <vt:lpstr>PowerPoint Presentation</vt:lpstr>
      <vt:lpstr>COVID-19 coagulopathy: initial reports (Europe)</vt:lpstr>
      <vt:lpstr>COVID-19: incidence of VTE</vt:lpstr>
      <vt:lpstr>Precise rates of VTE were (are?) uncertain</vt:lpstr>
      <vt:lpstr>Uncertainty of evidence = ongoing challenge</vt:lpstr>
      <vt:lpstr>Beneficial non-anticoagulant mechanisms?</vt:lpstr>
      <vt:lpstr>PowerPoint Presentation</vt:lpstr>
      <vt:lpstr>PowerPoint Presentation</vt:lpstr>
      <vt:lpstr>Million Dollar Question</vt:lpstr>
      <vt:lpstr>PowerPoint Presentation</vt:lpstr>
      <vt:lpstr>Question #1</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Question #2</vt:lpstr>
      <vt:lpstr>PowerPoint Presentation</vt:lpstr>
      <vt:lpstr>PowerPoint Presentation</vt:lpstr>
      <vt:lpstr>PowerPoint Presentation</vt:lpstr>
      <vt:lpstr>PowerPoint Presentation</vt:lpstr>
      <vt:lpstr>PowerPoint Presentation</vt:lpstr>
      <vt:lpstr>PowerPoint Presentation</vt:lpstr>
      <vt:lpstr>Recommendation</vt:lpstr>
      <vt:lpstr>PowerPoint Presentation</vt:lpstr>
      <vt:lpstr>Question #3</vt:lpstr>
      <vt:lpstr>PowerPoint Presentation</vt:lpstr>
      <vt:lpstr>PowerPoint Presentation</vt:lpstr>
      <vt:lpstr>PowerPoint Presentation</vt:lpstr>
      <vt:lpstr>PowerPoint Presentation</vt:lpstr>
      <vt:lpstr>Recommendation</vt:lpstr>
      <vt:lpstr>Very low certainty of evidence</vt:lpstr>
      <vt:lpstr>Putting it all together:   Executive summary and algorithm</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 Webinar Introduction Slides_Template</dc:title>
  <dc:creator>Morgan Homer</dc:creator>
  <cp:lastModifiedBy>Sarah Paliani</cp:lastModifiedBy>
  <cp:revision>51</cp:revision>
  <dcterms:created xsi:type="dcterms:W3CDTF">2022-10-05T18:11:54Z</dcterms:created>
  <dcterms:modified xsi:type="dcterms:W3CDTF">2024-09-24T19:59:54Z</dcterms:modified>
  <cp:category>None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20480">
    <vt:lpwstr>46</vt:lpwstr>
  </property>
  <property fmtid="{D5CDD505-2E9C-101B-9397-08002B2CF9AE}" pid="3" name="Busines Svs Classification">
    <vt:lpwstr>General</vt:lpwstr>
  </property>
  <property fmtid="{D5CDD505-2E9C-101B-9397-08002B2CF9AE}" pid="4" name="ContentType">
    <vt:lpwstr>Document</vt:lpwstr>
  </property>
  <property fmtid="{D5CDD505-2E9C-101B-9397-08002B2CF9AE}" pid="5" name="ContentTypeId">
    <vt:lpwstr>0x0101002065FF72BD9880498F842E047A956618</vt:lpwstr>
  </property>
  <property fmtid="{D5CDD505-2E9C-101B-9397-08002B2CF9AE}" pid="6" name="Created">
    <vt:filetime>2021-05-10T00:00:00Z</vt:filetime>
  </property>
  <property fmtid="{D5CDD505-2E9C-101B-9397-08002B2CF9AE}" pid="7" name="Creator">
    <vt:lpwstr>Acrobat PDFMaker 15 for PowerPoint</vt:lpwstr>
  </property>
  <property fmtid="{D5CDD505-2E9C-101B-9397-08002B2CF9AE}" pid="8" name="Department">
    <vt:lpwstr>Communications</vt:lpwstr>
  </property>
  <property fmtid="{D5CDD505-2E9C-101B-9397-08002B2CF9AE}" pid="9" name="Doc Status">
    <vt:lpwstr>Final</vt:lpwstr>
  </property>
  <property fmtid="{D5CDD505-2E9C-101B-9397-08002B2CF9AE}" pid="10" name="Doc Type">
    <vt:lpwstr>Template</vt:lpwstr>
  </property>
  <property fmtid="{D5CDD505-2E9C-101B-9397-08002B2CF9AE}" pid="11" name="Employee Classification">
    <vt:lpwstr>General</vt:lpwstr>
  </property>
  <property fmtid="{D5CDD505-2E9C-101B-9397-08002B2CF9AE}" pid="12" name="LastSaved">
    <vt:filetime>2022-10-05T00:00:00Z</vt:filetime>
  </property>
  <property fmtid="{D5CDD505-2E9C-101B-9397-08002B2CF9AE}" pid="13" name="Producer">
    <vt:lpwstr>Adobe PDF Library 15.0</vt:lpwstr>
  </property>
  <property fmtid="{D5CDD505-2E9C-101B-9397-08002B2CF9AE}" pid="14" name="Year">
    <vt:lpwstr>2010</vt:lpwstr>
  </property>
  <property fmtid="{D5CDD505-2E9C-101B-9397-08002B2CF9AE}" pid="15" name="MediaServiceImageTags">
    <vt:lpwstr/>
  </property>
</Properties>
</file>