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8"/>
  </p:notesMasterIdLst>
  <p:sldIdLst>
    <p:sldId id="256" r:id="rId6"/>
    <p:sldId id="371" r:id="rId7"/>
    <p:sldId id="1190" r:id="rId8"/>
    <p:sldId id="1191" r:id="rId9"/>
    <p:sldId id="1192" r:id="rId10"/>
    <p:sldId id="1193" r:id="rId11"/>
    <p:sldId id="1194" r:id="rId12"/>
    <p:sldId id="332" r:id="rId13"/>
    <p:sldId id="1195" r:id="rId14"/>
    <p:sldId id="366" r:id="rId15"/>
    <p:sldId id="335" r:id="rId16"/>
    <p:sldId id="333" r:id="rId17"/>
    <p:sldId id="263" r:id="rId18"/>
    <p:sldId id="264" r:id="rId19"/>
    <p:sldId id="319" r:id="rId20"/>
    <p:sldId id="337" r:id="rId21"/>
    <p:sldId id="339" r:id="rId22"/>
    <p:sldId id="347" r:id="rId23"/>
    <p:sldId id="1196" r:id="rId24"/>
    <p:sldId id="1197" r:id="rId25"/>
    <p:sldId id="336" r:id="rId26"/>
    <p:sldId id="309" r:id="rId27"/>
    <p:sldId id="260" r:id="rId28"/>
    <p:sldId id="261" r:id="rId29"/>
    <p:sldId id="1200" r:id="rId30"/>
    <p:sldId id="313" r:id="rId31"/>
    <p:sldId id="1198" r:id="rId32"/>
    <p:sldId id="1202" r:id="rId33"/>
    <p:sldId id="314" r:id="rId34"/>
    <p:sldId id="316" r:id="rId35"/>
    <p:sldId id="1203" r:id="rId36"/>
    <p:sldId id="334" r:id="rId37"/>
    <p:sldId id="346" r:id="rId38"/>
    <p:sldId id="1205" r:id="rId39"/>
    <p:sldId id="1206" r:id="rId40"/>
    <p:sldId id="349" r:id="rId41"/>
    <p:sldId id="324" r:id="rId42"/>
    <p:sldId id="321" r:id="rId43"/>
    <p:sldId id="322" r:id="rId44"/>
    <p:sldId id="273" r:id="rId45"/>
    <p:sldId id="1207" r:id="rId46"/>
    <p:sldId id="1208" r:id="rId47"/>
    <p:sldId id="1209" r:id="rId48"/>
    <p:sldId id="372" r:id="rId49"/>
    <p:sldId id="373" r:id="rId50"/>
    <p:sldId id="374" r:id="rId51"/>
    <p:sldId id="376" r:id="rId52"/>
    <p:sldId id="377" r:id="rId53"/>
    <p:sldId id="1210" r:id="rId54"/>
    <p:sldId id="1211" r:id="rId55"/>
    <p:sldId id="381" r:id="rId56"/>
    <p:sldId id="29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7" clrIdx="0">
    <p:extLst>
      <p:ext uri="{19B8F6BF-5375-455C-9EA6-DF929625EA0E}">
        <p15:presenceInfo xmlns:p15="http://schemas.microsoft.com/office/powerpoint/2012/main" userId="S::eric.tseng@mail.utoronto.ca::ff68222d-e22b-4bed-bc89-3c5383ae0691" providerId="AD"/>
      </p:ext>
    </p:extLst>
  </p:cmAuthor>
  <p:cmAuthor id="2" name="Kailee Boedeker" initials="KB" lastIdx="3" clrIdx="1">
    <p:extLst>
      <p:ext uri="{19B8F6BF-5375-455C-9EA6-DF929625EA0E}">
        <p15:presenceInfo xmlns:p15="http://schemas.microsoft.com/office/powerpoint/2012/main" userId="S::KBoedeker@hq.hematology.org::b77dd867-4351-4e21-a3f6-fcf19f53a39f" providerId="AD"/>
      </p:ext>
    </p:extLst>
  </p:cmAuthor>
  <p:cmAuthor id="3" name="Juan Carlos Serrano" initials="JCS" lastIdx="2" clrIdx="2">
    <p:extLst>
      <p:ext uri="{19B8F6BF-5375-455C-9EA6-DF929625EA0E}">
        <p15:presenceInfo xmlns:p15="http://schemas.microsoft.com/office/powerpoint/2012/main" userId="Juan Carlos Serr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EDBB1"/>
    <a:srgbClr val="FFE3C4"/>
    <a:srgbClr val="E63E31"/>
    <a:srgbClr val="E43D33"/>
    <a:srgbClr val="FDC17B"/>
    <a:srgbClr val="5388AE"/>
    <a:srgbClr val="1F9FAC"/>
    <a:srgbClr val="FED9AF"/>
    <a:srgbClr val="FCC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3768A-D9E7-4B73-8EBB-3B754BA36597}" v="4" dt="2023-08-01T14:45:30.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2023-10-19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dirty="0"/>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bep.gradepro.org/profile/FC27E96F-2A38-D41D-9C2D-0E39F7EBBE9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bep.gradepro.org/profile/E6630722-09BB-6950-9272-E88D93F723F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bep.gradepro.org/profile/D6ED324B-12B2-8D29-8873-2B41E847302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bep.gradepro.org/profile/D6ED324B-12B2-8D29-8873-2B41E8473024"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bep.gradepro.org/profile/D6ED324B-12B2-8D29-8873-2B41E8473024"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bep.gradepro.org/profile/19ED27FD-6AA0-F63E-8C49-378C0C283BC2"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dbep.gradepro.org/profile/B630AD49-0B51-4541-BA13-479F6E89F06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bep.gradepro.org/profile/19ED27FD-6AA0-F63E-8C49-378C0C283BC2"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dbep.gradepro.org/profile/B630AD49-0B51-4541-BA13-479F6E89F06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bep.gradepro.org/profile/0287B397-3095-8360-8630-729BF9D31158"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dirty="0"/>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CA" dirty="0"/>
          </a:p>
        </p:txBody>
      </p:sp>
    </p:spTree>
    <p:extLst>
      <p:ext uri="{BB962C8B-B14F-4D97-AF65-F5344CB8AC3E}">
        <p14:creationId xmlns:p14="http://schemas.microsoft.com/office/powerpoint/2010/main" val="386138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a:t>
            </a:r>
          </a:p>
          <a:p>
            <a:pPr defTabSz="929305">
              <a:defRPr/>
            </a:pPr>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For a population with intermediate clinical probability of PE, threshold criteria were met by pathways starting with D-dimer where patients with a positive D-dimer subsequently underwent testing by CTPA or VQ scan, then patients with non-diagnostic VQ scans received CTPA. </a:t>
            </a:r>
          </a:p>
          <a:p>
            <a:pPr marL="171450" indent="-171450" defTabSz="929305">
              <a:buFont typeface="Arial" panose="020B0604020202020204" pitchFamily="34" charset="0"/>
              <a:buChar char="•"/>
              <a:defRPr/>
            </a:pPr>
            <a:r>
              <a:rPr lang="en-CA" sz="1200" b="1" i="0" u="none" strike="noStrike" kern="1200" baseline="0" dirty="0">
                <a:solidFill>
                  <a:schemeClr val="tx1"/>
                </a:solidFill>
                <a:latin typeface="+mn-lt"/>
                <a:ea typeface="+mn-ea"/>
                <a:cs typeface="+mn-cs"/>
              </a:rPr>
              <a:t>Pathways with no follow-up testing for positive D-dimer patients resulted in a large number of false positive results.</a:t>
            </a:r>
            <a:r>
              <a:rPr lang="en-CA" sz="1200" b="0" i="0" u="none" strike="noStrike" kern="1200" baseline="0" dirty="0">
                <a:solidFill>
                  <a:schemeClr val="tx1"/>
                </a:solidFill>
                <a:latin typeface="+mn-lt"/>
                <a:ea typeface="+mn-ea"/>
                <a:cs typeface="+mn-cs"/>
              </a:rPr>
              <a:t> CTPA used as the sole diagnostic tool was adequate for meeting these threshold criteria. The addition of subsequent tests including D-dimer, proximal ultrasound, or VQ scan after CTPA increased the false positive rate beyond acceptable criteria. </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https://guidelines.gradepro.org/profile/2d575b1d-8e36-43db-8805-713732e1508a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dirty="0"/>
          </a:p>
        </p:txBody>
      </p:sp>
    </p:spTree>
    <p:extLst>
      <p:ext uri="{BB962C8B-B14F-4D97-AF65-F5344CB8AC3E}">
        <p14:creationId xmlns:p14="http://schemas.microsoft.com/office/powerpoint/2010/main" val="414748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 and 2b</a:t>
            </a:r>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https://guidelines.gradepro.org/profile/2d575b1d-8e36-43db-8805-713732e1508a</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17</a:t>
            </a:fld>
            <a:endParaRPr lang="en-CA" dirty="0"/>
          </a:p>
        </p:txBody>
      </p:sp>
    </p:spTree>
    <p:extLst>
      <p:ext uri="{BB962C8B-B14F-4D97-AF65-F5344CB8AC3E}">
        <p14:creationId xmlns:p14="http://schemas.microsoft.com/office/powerpoint/2010/main" val="265189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CA" dirty="0"/>
          </a:p>
        </p:txBody>
      </p:sp>
    </p:spTree>
    <p:extLst>
      <p:ext uri="{BB962C8B-B14F-4D97-AF65-F5344CB8AC3E}">
        <p14:creationId xmlns:p14="http://schemas.microsoft.com/office/powerpoint/2010/main" val="413119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a:t>
            </a:r>
          </a:p>
          <a:p>
            <a:pPr defTabSz="929305">
              <a:defRPr/>
            </a:pPr>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For a population with intermediate clinical probability of PE, threshold criteria were met by pathways starting with D-dimer where patients with a positive D-dimer subsequently underwent testing by CTPA or VQ scan, then patients with non-diagnostic VQ scans received CTPA. </a:t>
            </a:r>
          </a:p>
          <a:p>
            <a:pPr marL="171450" indent="-171450" defTabSz="929305">
              <a:buFont typeface="Arial" panose="020B0604020202020204" pitchFamily="34" charset="0"/>
              <a:buChar char="•"/>
              <a:defRPr/>
            </a:pPr>
            <a:r>
              <a:rPr lang="en-CA" sz="1200" b="1" i="0" u="none" strike="noStrike" kern="1200" baseline="0" dirty="0">
                <a:solidFill>
                  <a:schemeClr val="tx1"/>
                </a:solidFill>
                <a:latin typeface="+mn-lt"/>
                <a:ea typeface="+mn-ea"/>
                <a:cs typeface="+mn-cs"/>
              </a:rPr>
              <a:t>Pathways with no follow-up testing for positive D-dimer patients resulted in a large number of false positive results.</a:t>
            </a:r>
            <a:r>
              <a:rPr lang="en-CA" sz="1200" b="0" i="0" u="none" strike="noStrike" kern="1200" baseline="0" dirty="0">
                <a:solidFill>
                  <a:schemeClr val="tx1"/>
                </a:solidFill>
                <a:latin typeface="+mn-lt"/>
                <a:ea typeface="+mn-ea"/>
                <a:cs typeface="+mn-cs"/>
              </a:rPr>
              <a:t> CTPA used as the sole diagnostic tool was adequate for meeting these threshold criteria. The addition of subsequent tests including D-dimer, proximal ultrasound, or VQ scan after CTPA increased the false positive rate beyond acceptable criteria. </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https://guidelines.gradepro.org/profile/2d575b1d-8e36-43db-8805-713732e1508a</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dirty="0"/>
          </a:p>
        </p:txBody>
      </p:sp>
    </p:spTree>
    <p:extLst>
      <p:ext uri="{BB962C8B-B14F-4D97-AF65-F5344CB8AC3E}">
        <p14:creationId xmlns:p14="http://schemas.microsoft.com/office/powerpoint/2010/main" val="12535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CA" dirty="0"/>
          </a:p>
        </p:txBody>
      </p:sp>
    </p:spTree>
    <p:extLst>
      <p:ext uri="{BB962C8B-B14F-4D97-AF65-F5344CB8AC3E}">
        <p14:creationId xmlns:p14="http://schemas.microsoft.com/office/powerpoint/2010/main" val="2973318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dirty="0"/>
          </a:p>
        </p:txBody>
      </p:sp>
    </p:spTree>
    <p:extLst>
      <p:ext uri="{BB962C8B-B14F-4D97-AF65-F5344CB8AC3E}">
        <p14:creationId xmlns:p14="http://schemas.microsoft.com/office/powerpoint/2010/main" val="1919024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28</a:t>
            </a:fld>
            <a:endParaRPr lang="en-CA" dirty="0"/>
          </a:p>
        </p:txBody>
      </p:sp>
    </p:spTree>
    <p:extLst>
      <p:ext uri="{BB962C8B-B14F-4D97-AF65-F5344CB8AC3E}">
        <p14:creationId xmlns:p14="http://schemas.microsoft.com/office/powerpoint/2010/main" val="191902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0" dirty="0"/>
          </a:p>
          <a:p>
            <a:r>
              <a:rPr lang="en-CA" b="0" dirty="0"/>
              <a:t>For pregnant women with acute VTE, the panel recommends LMWH over UFH (strong recommendation, moderate certainty)</a:t>
            </a:r>
          </a:p>
          <a:p>
            <a:endParaRPr lang="en-CA" b="0" dirty="0"/>
          </a:p>
          <a:p>
            <a:r>
              <a:rPr lang="en-CA" b="0" u="sng" dirty="0"/>
              <a:t>NOTES:</a:t>
            </a:r>
          </a:p>
          <a:p>
            <a:endParaRPr lang="en-CA" b="0" u="none" dirty="0"/>
          </a:p>
          <a:p>
            <a:pPr marL="174245" indent="-174245">
              <a:buFont typeface="Arial" panose="020B0604020202020204" pitchFamily="34" charset="0"/>
              <a:buChar char="•"/>
            </a:pPr>
            <a:r>
              <a:rPr lang="en-CA" b="0" u="none" dirty="0"/>
              <a:t>LMWH appears to have a better safety profile than UFH during pregnancy</a:t>
            </a:r>
          </a:p>
          <a:p>
            <a:pPr marL="174245" indent="-174245">
              <a:buFont typeface="Arial" panose="020B0604020202020204" pitchFamily="34" charset="0"/>
              <a:buChar char="•"/>
            </a:pPr>
            <a:r>
              <a:rPr lang="en-CA" dirty="0"/>
              <a:t>Extended use of greater-than-standard prophylactic doses of unfractionated heparin during pregnancy was associated with a risk of osteoporotic fracture of 2.2%.</a:t>
            </a:r>
          </a:p>
          <a:p>
            <a:pPr marL="174245" indent="-174245">
              <a:buFont typeface="Arial" panose="020B0604020202020204" pitchFamily="34" charset="0"/>
              <a:buChar char="•"/>
            </a:pPr>
            <a:r>
              <a:rPr lang="en-CA" dirty="0"/>
              <a:t>The risk of heparin-induced thrombocytopenia during pregnancy appears low. However, in a randomized trial in the nonpregnant population, the reported risk of this complication was greater with unfractionated heparin prophylaxis than with low-molecular-weight heparin prophylaxis following hip surgery (2.7 % versus 0%; RR not estimable).</a:t>
            </a:r>
          </a:p>
          <a:p>
            <a:pPr marL="174245" indent="-174245">
              <a:buFont typeface="Arial" panose="020B0604020202020204" pitchFamily="34" charset="0"/>
              <a:buChar char="•"/>
            </a:pPr>
            <a:endParaRPr lang="en-CA" dirty="0"/>
          </a:p>
          <a:p>
            <a:r>
              <a:rPr lang="en-CA" dirty="0"/>
              <a:t>Link to Evidence-to-Decision Framework: </a:t>
            </a:r>
            <a:r>
              <a:rPr lang="en-US" sz="1200" u="sng" kern="1200" dirty="0">
                <a:solidFill>
                  <a:schemeClr val="tx1"/>
                </a:solidFill>
                <a:effectLst/>
                <a:latin typeface="+mn-lt"/>
                <a:ea typeface="+mn-ea"/>
                <a:cs typeface="+mn-cs"/>
                <a:hlinkClick r:id="rId3"/>
              </a:rPr>
              <a:t>https://dbep.gradepro.org/profile/FC27E96F-2A38-D41D-9C2D-0E39F7EBBE93</a:t>
            </a:r>
            <a:r>
              <a:rPr lang="en-US" sz="1200" kern="1200" dirty="0">
                <a:solidFill>
                  <a:schemeClr val="tx1"/>
                </a:solidFill>
                <a:effectLst/>
                <a:latin typeface="+mn-lt"/>
                <a:ea typeface="+mn-ea"/>
                <a:cs typeface="+mn-cs"/>
              </a:rPr>
              <a:t> </a:t>
            </a:r>
            <a:endParaRPr lang="en-CA"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29</a:t>
            </a:fld>
            <a:endParaRPr lang="en-CA" dirty="0"/>
          </a:p>
        </p:txBody>
      </p:sp>
    </p:spTree>
    <p:extLst>
      <p:ext uri="{BB962C8B-B14F-4D97-AF65-F5344CB8AC3E}">
        <p14:creationId xmlns:p14="http://schemas.microsoft.com/office/powerpoint/2010/main" val="344145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4</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very low certainty of evidence, leading to an unclear net health benefit for using twice-daily dosing of low-molecular-weight heparin compared to once-daily dosing. </a:t>
            </a:r>
          </a:p>
          <a:p>
            <a:pPr marL="174245" indent="-174245">
              <a:buFont typeface="Arial" panose="020B0604020202020204" pitchFamily="34" charset="0"/>
              <a:buChar char="•"/>
            </a:pPr>
            <a:r>
              <a:rPr lang="en-CA" dirty="0"/>
              <a:t>Based on the limited body of available evidence, it is difficult to draw any significant conclusions regarding a balance of benefits or harms. </a:t>
            </a:r>
          </a:p>
          <a:p>
            <a:pPr marL="174245" indent="-174245">
              <a:buFont typeface="Arial" panose="020B0604020202020204" pitchFamily="34" charset="0"/>
              <a:buChar char="•"/>
            </a:pPr>
            <a:r>
              <a:rPr lang="en-CA" dirty="0"/>
              <a:t>Therefore, the panel was unable to make a recommendation for either the intervention or the comparator and instead considered that either is a reasonable option and that individual treatment decisions should be made using a shared decision-making model between the patient and clinician. </a:t>
            </a:r>
          </a:p>
          <a:p>
            <a:pPr marL="174245" indent="-174245">
              <a:buFont typeface="Arial" panose="020B0604020202020204" pitchFamily="34" charset="0"/>
              <a:buChar char="•"/>
            </a:pPr>
            <a:r>
              <a:rPr lang="en-CA" dirty="0"/>
              <a:t>The smaller number of injections required with once-daily low-molecular weight heparin might increase feasibility and acceptability of VTE treatment in pregnancy.</a:t>
            </a:r>
            <a:endParaRPr lang="en-CA" b="0" dirty="0"/>
          </a:p>
          <a:p>
            <a:pPr defTabSz="929305">
              <a:defRP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https://dbep.gradepro.org/profile/E6630722-09BB-6950-9272-E88D93F723FF</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CA" dirty="0"/>
          </a:p>
        </p:txBody>
      </p:sp>
    </p:spTree>
    <p:extLst>
      <p:ext uri="{BB962C8B-B14F-4D97-AF65-F5344CB8AC3E}">
        <p14:creationId xmlns:p14="http://schemas.microsoft.com/office/powerpoint/2010/main" val="233316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dirty="0"/>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CA" dirty="0"/>
          </a:p>
        </p:txBody>
      </p:sp>
    </p:spTree>
    <p:extLst>
      <p:ext uri="{BB962C8B-B14F-4D97-AF65-F5344CB8AC3E}">
        <p14:creationId xmlns:p14="http://schemas.microsoft.com/office/powerpoint/2010/main" val="211430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28, 29</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very low certainty of evidence, leading to an unclear net health benefit for using intermediate dosing of low-molecular-weight heparin compared to standard dosing. </a:t>
            </a:r>
          </a:p>
          <a:p>
            <a:pPr marL="174245" indent="-174245">
              <a:buFont typeface="Arial" panose="020B0604020202020204" pitchFamily="34" charset="0"/>
              <a:buChar char="•"/>
            </a:pPr>
            <a:r>
              <a:rPr lang="en-CA" dirty="0"/>
              <a:t>However, because of very low certainty of evidence or no published information about other outcomes, lack of better evidence is not proof that such an effect does not exist and does not allow firm conclusions. </a:t>
            </a:r>
          </a:p>
          <a:p>
            <a:pPr marL="174245" indent="-174245">
              <a:buFont typeface="Arial" panose="020B0604020202020204" pitchFamily="34" charset="0"/>
              <a:buChar char="•"/>
            </a:pPr>
            <a:r>
              <a:rPr lang="en-CA" dirty="0"/>
              <a:t>There were some concerns about an increased risk of bleeding and reduced access to epidural analgesia with higher-dose antepartum prophylaxis; therefore, the panel agreed that a conditional recommendation in favor of standard prophylactic dosing of low-molecular-weight heparin prior to delivery was warranted. </a:t>
            </a:r>
          </a:p>
          <a:p>
            <a:pPr marL="174245" indent="-174245">
              <a:buFont typeface="Arial" panose="020B0604020202020204" pitchFamily="34" charset="0"/>
              <a:buChar char="•"/>
            </a:pPr>
            <a:r>
              <a:rPr lang="en-CA" dirty="0"/>
              <a:t>The panel considered that both options would lead to net desirable consequences after delivery, given the increased thrombotic risk during this time period.</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https://dbep.gradepro.org/profile/D6ED324B-12B2-8D29-8873-2B41E8473024</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33</a:t>
            </a:fld>
            <a:endParaRPr lang="en-CA" dirty="0"/>
          </a:p>
        </p:txBody>
      </p:sp>
    </p:spTree>
    <p:extLst>
      <p:ext uri="{BB962C8B-B14F-4D97-AF65-F5344CB8AC3E}">
        <p14:creationId xmlns:p14="http://schemas.microsoft.com/office/powerpoint/2010/main" val="237804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28, 29</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very low certainty of evidence, leading to an unclear net health benefit for using intermediate dosing of low-molecular-weight heparin compared to standard dosing. </a:t>
            </a:r>
          </a:p>
          <a:p>
            <a:pPr marL="174245" indent="-174245">
              <a:buFont typeface="Arial" panose="020B0604020202020204" pitchFamily="34" charset="0"/>
              <a:buChar char="•"/>
            </a:pPr>
            <a:r>
              <a:rPr lang="en-CA" dirty="0"/>
              <a:t>However, because of very low certainty of evidence or no published information about other outcomes, lack of better evidence is not proof that such an effect does not exist and does not allow firm conclusions. </a:t>
            </a:r>
          </a:p>
          <a:p>
            <a:pPr marL="174245" indent="-174245">
              <a:buFont typeface="Arial" panose="020B0604020202020204" pitchFamily="34" charset="0"/>
              <a:buChar char="•"/>
            </a:pPr>
            <a:r>
              <a:rPr lang="en-CA" dirty="0"/>
              <a:t>There were some concerns about an increased risk of bleeding and reduced access to epidural analgesia with higher-dose antepartum prophylaxis; therefore, the panel agreed that a conditional recommendation in favor of standard prophylactic dosing of low-molecular-weight heparin prior to delivery was warranted. </a:t>
            </a:r>
          </a:p>
          <a:p>
            <a:pPr marL="174245" indent="-174245">
              <a:buFont typeface="Arial" panose="020B0604020202020204" pitchFamily="34" charset="0"/>
              <a:buChar char="•"/>
            </a:pPr>
            <a:r>
              <a:rPr lang="en-CA" dirty="0"/>
              <a:t>The panel considered that both options would lead to net desirable consequences after delivery, given the increased thrombotic risk during this time period.</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https://dbep.gradepro.org/profile/D6ED324B-12B2-8D29-8873-2B41E8473024</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CA" dirty="0"/>
          </a:p>
        </p:txBody>
      </p:sp>
    </p:spTree>
    <p:extLst>
      <p:ext uri="{BB962C8B-B14F-4D97-AF65-F5344CB8AC3E}">
        <p14:creationId xmlns:p14="http://schemas.microsoft.com/office/powerpoint/2010/main" val="1740058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28, 29</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very low certainty of evidence, leading to an unclear net health benefit for using intermediate dosing of low-molecular-weight heparin compared to standard dosing. </a:t>
            </a:r>
          </a:p>
          <a:p>
            <a:pPr marL="174245" indent="-174245">
              <a:buFont typeface="Arial" panose="020B0604020202020204" pitchFamily="34" charset="0"/>
              <a:buChar char="•"/>
            </a:pPr>
            <a:r>
              <a:rPr lang="en-CA" dirty="0"/>
              <a:t>However, because of very low certainty of evidence or no published information about other outcomes, lack of better evidence is not proof that such an effect does not exist and does not allow firm conclusions. </a:t>
            </a:r>
          </a:p>
          <a:p>
            <a:pPr marL="174245" indent="-174245">
              <a:buFont typeface="Arial" panose="020B0604020202020204" pitchFamily="34" charset="0"/>
              <a:buChar char="•"/>
            </a:pPr>
            <a:r>
              <a:rPr lang="en-CA" dirty="0"/>
              <a:t>There were some concerns about an increased risk of bleeding and reduced access to epidural analgesia with higher-dose antepartum prophylaxis; therefore, the panel agreed that a conditional recommendation in favor of standard prophylactic dosing of low-molecular-weight heparin prior to delivery was warranted. </a:t>
            </a:r>
          </a:p>
          <a:p>
            <a:pPr marL="174245" indent="-174245">
              <a:buFont typeface="Arial" panose="020B0604020202020204" pitchFamily="34" charset="0"/>
              <a:buChar char="•"/>
            </a:pPr>
            <a:r>
              <a:rPr lang="en-CA" dirty="0"/>
              <a:t>The panel considered that both options would lead to net desirable consequences after delivery, given the increased thrombotic risk during this time period.</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https://dbep.gradepro.org/profile/D6ED324B-12B2-8D29-8873-2B41E8473024</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35</a:t>
            </a:fld>
            <a:endParaRPr lang="en-CA" dirty="0"/>
          </a:p>
        </p:txBody>
      </p:sp>
    </p:spTree>
    <p:extLst>
      <p:ext uri="{BB962C8B-B14F-4D97-AF65-F5344CB8AC3E}">
        <p14:creationId xmlns:p14="http://schemas.microsoft.com/office/powerpoint/2010/main" val="3897770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19, 20, 21, 22, 23, 24, 25, 26</a:t>
            </a:r>
          </a:p>
          <a:p>
            <a:endParaRPr lang="en-CA" b="1" dirty="0"/>
          </a:p>
          <a:p>
            <a:r>
              <a:rPr lang="en-CA" b="0" u="sng" dirty="0"/>
              <a:t>NOTES:</a:t>
            </a:r>
          </a:p>
          <a:p>
            <a:endParaRPr lang="en-CA" b="0" u="sng" dirty="0"/>
          </a:p>
          <a:p>
            <a:r>
              <a:rPr lang="en-CA" b="0" u="none" dirty="0"/>
              <a:t>RISK ESTIMATES for VTE (antepartum, postpartum):</a:t>
            </a:r>
          </a:p>
          <a:p>
            <a:pPr marL="171450" indent="-171450">
              <a:buFont typeface="Arial" panose="020B0604020202020204" pitchFamily="34" charset="0"/>
              <a:buChar char="•"/>
            </a:pPr>
            <a:r>
              <a:rPr lang="en-CA" b="0" u="none" dirty="0"/>
              <a:t>Homozygous PGM, POSITIVE family history: </a:t>
            </a:r>
          </a:p>
          <a:p>
            <a:pPr marL="628650" lvl="1" indent="-171450">
              <a:buFont typeface="Arial" panose="020B0604020202020204" pitchFamily="34" charset="0"/>
              <a:buChar char="•"/>
            </a:pPr>
            <a:r>
              <a:rPr lang="en-CA" b="0" u="none" dirty="0"/>
              <a:t>**Antepartum: there are no family studies available so no formal antepartum recommendations were made (however, given the risk estimates for those with this thrombophilia and no family history of VTE and corresponding data for those homozygous for FVL, panel members favoured antepartum prophylaxis)</a:t>
            </a:r>
          </a:p>
          <a:p>
            <a:pPr marL="628650" lvl="1" indent="-171450">
              <a:buFont typeface="Arial" panose="020B0604020202020204" pitchFamily="34" charset="0"/>
              <a:buChar char="•"/>
            </a:pPr>
            <a:r>
              <a:rPr lang="en-CA" b="0" u="none" dirty="0"/>
              <a:t>Postpartum: no family data available but risk estimates favor formal recommendation for postpartum prophylaxis</a:t>
            </a:r>
          </a:p>
          <a:p>
            <a:pPr marL="171450" indent="-171450">
              <a:buFont typeface="Arial" panose="020B0604020202020204" pitchFamily="34" charset="0"/>
              <a:buChar char="•"/>
            </a:pPr>
            <a:r>
              <a:rPr lang="en-CA" b="0" u="none" dirty="0"/>
              <a:t>Homozygous PGM, NEGATIVE family history (1.6%, 1.6%)</a:t>
            </a:r>
          </a:p>
          <a:p>
            <a:pPr marL="171450" indent="-171450">
              <a:buFont typeface="Arial" panose="020B0604020202020204" pitchFamily="34" charset="0"/>
              <a:buChar char="•"/>
            </a:pPr>
            <a:r>
              <a:rPr lang="en-CA" b="0" u="none" dirty="0"/>
              <a:t>Homozygous FVL, POSITIVE family history (6.9%, 5.9%); NEGATIVE family history (2.1%, 2.1%)</a:t>
            </a:r>
          </a:p>
          <a:p>
            <a:pPr marL="171450" indent="-171450">
              <a:buFont typeface="Arial" panose="020B0604020202020204" pitchFamily="34" charset="0"/>
              <a:buChar char="•"/>
            </a:pPr>
            <a:r>
              <a:rPr lang="en-CA" b="0" u="none" dirty="0"/>
              <a:t>Combined thrombophilia, POSITIVE family history</a:t>
            </a:r>
          </a:p>
          <a:p>
            <a:pPr marL="628650" lvl="1" indent="-171450">
              <a:buFont typeface="Arial" panose="020B0604020202020204" pitchFamily="34" charset="0"/>
              <a:buChar char="•"/>
            </a:pPr>
            <a:r>
              <a:rPr lang="en-CA" b="0" u="none" dirty="0"/>
              <a:t>Antepartum (0%) – although pooled estimate was 0.0%, the panel considered it unlikely that the risk of VTE would be substantially lower in those with a family history than in those without a family history of VTE. Therefore despite this estimate the panel made a recommendation in favor of antepartum prophylaxis</a:t>
            </a:r>
          </a:p>
          <a:p>
            <a:pPr marL="628650" lvl="1" indent="-171450">
              <a:buFont typeface="Arial" panose="020B0604020202020204" pitchFamily="34" charset="0"/>
              <a:buChar char="•"/>
            </a:pPr>
            <a:r>
              <a:rPr lang="en-CA" b="0" u="none" dirty="0"/>
              <a:t>Postpartum (4%)</a:t>
            </a:r>
          </a:p>
          <a:p>
            <a:pPr marL="171450" lvl="0" indent="-171450">
              <a:buFont typeface="Arial" panose="020B0604020202020204" pitchFamily="34" charset="0"/>
              <a:buChar char="•"/>
            </a:pPr>
            <a:r>
              <a:rPr lang="en-CA" b="0" u="none" dirty="0"/>
              <a:t>Combined thrombophilia, NEGATIVE family history (2.8%, 2.8%)</a:t>
            </a:r>
          </a:p>
          <a:p>
            <a:endParaRPr lang="en-CA" b="0" u="sng" dirty="0"/>
          </a:p>
          <a:p>
            <a:r>
              <a:rPr lang="en-CA" b="0" u="none" dirty="0"/>
              <a:t>Link to Evidence-to-Decision Framework: </a:t>
            </a:r>
          </a:p>
          <a:p>
            <a:r>
              <a:rPr lang="en-CA" b="1" u="none" dirty="0"/>
              <a:t>Recommendations 19, 20, 21 </a:t>
            </a:r>
            <a:r>
              <a:rPr lang="en-CA" b="0" u="none" dirty="0"/>
              <a:t>(ANTEPARTUM): </a:t>
            </a:r>
            <a:r>
              <a:rPr lang="en-US" sz="1200" u="sng" kern="1200" dirty="0">
                <a:solidFill>
                  <a:schemeClr val="tx1"/>
                </a:solidFill>
                <a:effectLst/>
                <a:latin typeface="+mn-lt"/>
                <a:ea typeface="+mn-ea"/>
                <a:cs typeface="+mn-cs"/>
                <a:hlinkClick r:id="rId3"/>
              </a:rPr>
              <a:t>https://dbep.gradepro.org/profile/19ED27FD-6AA0-F63E-8C49-378C0C283BC2</a:t>
            </a:r>
            <a:r>
              <a:rPr lang="en-US" sz="1200" kern="1200" dirty="0">
                <a:solidFill>
                  <a:schemeClr val="tx1"/>
                </a:solidFill>
                <a:effectLst/>
                <a:latin typeface="+mn-lt"/>
                <a:ea typeface="+mn-ea"/>
                <a:cs typeface="+mn-cs"/>
              </a:rPr>
              <a:t> </a:t>
            </a:r>
          </a:p>
          <a:p>
            <a:r>
              <a:rPr lang="en-CA" b="1" u="none" dirty="0"/>
              <a:t>Recommendations 22, 23, 24, 25, 26 </a:t>
            </a:r>
            <a:r>
              <a:rPr lang="en-CA" b="0" u="none" dirty="0"/>
              <a:t>(POSTPARTUM): </a:t>
            </a:r>
            <a:r>
              <a:rPr lang="en-US" sz="1200" u="sng" kern="1200" dirty="0">
                <a:solidFill>
                  <a:schemeClr val="tx1"/>
                </a:solidFill>
                <a:effectLst/>
                <a:latin typeface="+mn-lt"/>
                <a:ea typeface="+mn-ea"/>
                <a:cs typeface="+mn-cs"/>
                <a:hlinkClick r:id="rId4"/>
              </a:rPr>
              <a:t>https://dbep.gradepro.org/profile/B630AD49-0B51-4541-BA13-479F6E89F061</a:t>
            </a:r>
            <a:r>
              <a:rPr lang="en-US" sz="1200" kern="1200" dirty="0">
                <a:solidFill>
                  <a:schemeClr val="tx1"/>
                </a:solidFill>
                <a:effectLst/>
                <a:latin typeface="+mn-lt"/>
                <a:ea typeface="+mn-ea"/>
                <a:cs typeface="+mn-cs"/>
              </a:rPr>
              <a:t> </a:t>
            </a:r>
            <a:endParaRPr lang="en-CA" b="1" dirty="0"/>
          </a:p>
          <a:p>
            <a:endParaRPr lang="en-CA" dirty="0"/>
          </a:p>
          <a:p>
            <a:endParaRPr lang="en-CA" b="1"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dirty="0"/>
          </a:p>
        </p:txBody>
      </p:sp>
    </p:spTree>
    <p:extLst>
      <p:ext uri="{BB962C8B-B14F-4D97-AF65-F5344CB8AC3E}">
        <p14:creationId xmlns:p14="http://schemas.microsoft.com/office/powerpoint/2010/main" val="3854879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19, 20, 21, 22, 23, 24, 25, 26</a:t>
            </a:r>
          </a:p>
          <a:p>
            <a:endParaRPr lang="en-CA" b="1" dirty="0"/>
          </a:p>
          <a:p>
            <a:r>
              <a:rPr lang="en-CA" b="0" i="1" dirty="0"/>
              <a:t>PGM: Prothrombin Gene Mutation</a:t>
            </a:r>
          </a:p>
          <a:p>
            <a:endParaRPr lang="en-CA" b="1" dirty="0"/>
          </a:p>
          <a:p>
            <a:r>
              <a:rPr lang="en-CA" b="0" u="sng" dirty="0"/>
              <a:t>NOTES:</a:t>
            </a:r>
          </a:p>
          <a:p>
            <a:endParaRPr lang="en-CA" b="0" u="sng" dirty="0"/>
          </a:p>
          <a:p>
            <a:r>
              <a:rPr lang="en-CA" b="0" u="none" dirty="0"/>
              <a:t>RISK ESTIMATES for VTE (antepartum, postpartum):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u="none" dirty="0"/>
              <a:t>Heterozygous Prothrombin Gene Mutation, regardless of family history (&lt;1%, &lt;1%)</a:t>
            </a:r>
          </a:p>
          <a:p>
            <a:pPr marL="171450" indent="-171450">
              <a:buFont typeface="Arial" panose="020B0604020202020204" pitchFamily="34" charset="0"/>
              <a:buChar char="•"/>
            </a:pPr>
            <a:r>
              <a:rPr lang="en-CA" b="0" u="none" dirty="0"/>
              <a:t>Heterozygous Factor V Leiden, regardless of family history (&lt;1%, &lt;1%)</a:t>
            </a:r>
          </a:p>
          <a:p>
            <a:pPr marL="171450" indent="-171450">
              <a:buFont typeface="Arial" panose="020B0604020202020204" pitchFamily="34" charset="0"/>
              <a:buChar char="•"/>
            </a:pPr>
            <a:r>
              <a:rPr lang="en-CA" b="0" u="none" dirty="0"/>
              <a:t>Protein S Deficiency, POSITIVE family history (&lt;1%, 1.8%); NEGATIVE family history (&lt;1%, &lt;1%)</a:t>
            </a:r>
          </a:p>
          <a:p>
            <a:pPr marL="171450" indent="-171450">
              <a:buFont typeface="Arial" panose="020B0604020202020204" pitchFamily="34" charset="0"/>
              <a:buChar char="•"/>
            </a:pPr>
            <a:r>
              <a:rPr lang="en-CA" b="0" u="none" dirty="0"/>
              <a:t>Protein C Deficiency, POSITIVE family history (1.6%, 1.1%); NEGATIVE family history (&lt;1%, &lt;1%)</a:t>
            </a:r>
          </a:p>
          <a:p>
            <a:pPr marL="171450" indent="-171450">
              <a:buFont typeface="Arial" panose="020B0604020202020204" pitchFamily="34" charset="0"/>
              <a:buChar char="•"/>
            </a:pPr>
            <a:r>
              <a:rPr lang="en-CA" b="0" u="none" dirty="0"/>
              <a:t>Antithrombin Deficiency, POSITIVE family history (2.7%, 4.8%); NEGATIVE family history (&lt;1%, &lt;1%)</a:t>
            </a:r>
          </a:p>
          <a:p>
            <a:endParaRPr lang="en-CA" b="0" u="sng" dirty="0"/>
          </a:p>
          <a:p>
            <a:r>
              <a:rPr lang="en-CA" b="0" u="none" dirty="0"/>
              <a:t>Link to Evidence-to-Decision Framework: </a:t>
            </a:r>
          </a:p>
          <a:p>
            <a:r>
              <a:rPr lang="en-CA" b="1" u="none" dirty="0"/>
              <a:t>Recommendations 19, 20, 21 </a:t>
            </a:r>
            <a:r>
              <a:rPr lang="en-CA" b="0" u="none" dirty="0"/>
              <a:t>(ANTEPARTUM): </a:t>
            </a:r>
            <a:r>
              <a:rPr lang="en-US" sz="1200" u="sng" kern="1200" dirty="0">
                <a:solidFill>
                  <a:schemeClr val="tx1"/>
                </a:solidFill>
                <a:effectLst/>
                <a:latin typeface="+mn-lt"/>
                <a:ea typeface="+mn-ea"/>
                <a:cs typeface="+mn-cs"/>
                <a:hlinkClick r:id="rId3"/>
              </a:rPr>
              <a:t>https://dbep.gradepro.org/profile/19ED27FD-6AA0-F63E-8C49-378C0C283BC2</a:t>
            </a:r>
            <a:r>
              <a:rPr lang="en-US" sz="1200" kern="1200" dirty="0">
                <a:solidFill>
                  <a:schemeClr val="tx1"/>
                </a:solidFill>
                <a:effectLst/>
                <a:latin typeface="+mn-lt"/>
                <a:ea typeface="+mn-ea"/>
                <a:cs typeface="+mn-cs"/>
              </a:rPr>
              <a:t> </a:t>
            </a:r>
          </a:p>
          <a:p>
            <a:r>
              <a:rPr lang="en-CA" b="1" u="none" dirty="0"/>
              <a:t>Recommendations 22, 23, 24, 25, 26 </a:t>
            </a:r>
            <a:r>
              <a:rPr lang="en-CA" b="0" u="none" dirty="0"/>
              <a:t>(POSTPARTUM): </a:t>
            </a:r>
            <a:r>
              <a:rPr lang="en-US" sz="1200" u="sng" kern="1200" dirty="0">
                <a:solidFill>
                  <a:schemeClr val="tx1"/>
                </a:solidFill>
                <a:effectLst/>
                <a:latin typeface="+mn-lt"/>
                <a:ea typeface="+mn-ea"/>
                <a:cs typeface="+mn-cs"/>
                <a:hlinkClick r:id="rId4"/>
              </a:rPr>
              <a:t>https://dbep.gradepro.org/profile/B630AD49-0B51-4541-BA13-479F6E89F061</a:t>
            </a:r>
            <a:r>
              <a:rPr lang="en-US" sz="1200" kern="1200" dirty="0">
                <a:solidFill>
                  <a:schemeClr val="tx1"/>
                </a:solidFill>
                <a:effectLst/>
                <a:latin typeface="+mn-lt"/>
                <a:ea typeface="+mn-ea"/>
                <a:cs typeface="+mn-cs"/>
              </a:rPr>
              <a:t> </a:t>
            </a:r>
            <a:endParaRPr lang="en-CA" b="1" dirty="0"/>
          </a:p>
        </p:txBody>
      </p:sp>
      <p:sp>
        <p:nvSpPr>
          <p:cNvPr id="4" name="Slide Number Placeholder 3"/>
          <p:cNvSpPr>
            <a:spLocks noGrp="1"/>
          </p:cNvSpPr>
          <p:nvPr>
            <p:ph type="sldNum" sz="quarter" idx="5"/>
          </p:nvPr>
        </p:nvSpPr>
        <p:spPr/>
        <p:txBody>
          <a:bodyPr/>
          <a:lstStyle/>
          <a:p>
            <a:fld id="{A8A219AF-31E1-4C13-8A47-7C32BFDA626C}" type="slidenum">
              <a:rPr lang="en-CA" smtClean="0"/>
              <a:t>37</a:t>
            </a:fld>
            <a:endParaRPr lang="en-CA" dirty="0"/>
          </a:p>
        </p:txBody>
      </p:sp>
    </p:spTree>
    <p:extLst>
      <p:ext uri="{BB962C8B-B14F-4D97-AF65-F5344CB8AC3E}">
        <p14:creationId xmlns:p14="http://schemas.microsoft.com/office/powerpoint/2010/main" val="3688077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38</a:t>
            </a:fld>
            <a:endParaRPr lang="en-CA" dirty="0"/>
          </a:p>
        </p:txBody>
      </p:sp>
    </p:spTree>
    <p:extLst>
      <p:ext uri="{BB962C8B-B14F-4D97-AF65-F5344CB8AC3E}">
        <p14:creationId xmlns:p14="http://schemas.microsoft.com/office/powerpoint/2010/main" val="2973954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panel noted that other options for anticoagulant management, including conversion to intravenous unfractionated heparin with cessation 4 to 6 hours prior to delivery or anticipated need for epidural insertion with a repeat activated partial thromboplastin time drawn after 4 hours to confirm normalization, would be appropriate in patients considered at high risk for recurrent VTE with prolonged anticoagulant interruption (e.g., those with proximal deep vein thrombosis or pulmonary embolism diagnosed 2 to 4 weeks prior to delivery).</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https://dbep.gradepro.org/profile/0287B397-3095-8360-8630-729BF9D31158</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CA" dirty="0"/>
          </a:p>
        </p:txBody>
      </p:sp>
    </p:spTree>
    <p:extLst>
      <p:ext uri="{BB962C8B-B14F-4D97-AF65-F5344CB8AC3E}">
        <p14:creationId xmlns:p14="http://schemas.microsoft.com/office/powerpoint/2010/main" val="1344275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CA" dirty="0"/>
          </a:p>
        </p:txBody>
      </p:sp>
    </p:spTree>
    <p:extLst>
      <p:ext uri="{BB962C8B-B14F-4D97-AF65-F5344CB8AC3E}">
        <p14:creationId xmlns:p14="http://schemas.microsoft.com/office/powerpoint/2010/main" val="2744237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42</a:t>
            </a:fld>
            <a:endParaRPr lang="en-CA" dirty="0"/>
          </a:p>
        </p:txBody>
      </p:sp>
    </p:spTree>
    <p:extLst>
      <p:ext uri="{BB962C8B-B14F-4D97-AF65-F5344CB8AC3E}">
        <p14:creationId xmlns:p14="http://schemas.microsoft.com/office/powerpoint/2010/main" val="35370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dirty="0"/>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A9825F-515E-45CF-9C4F-95C027413CDD}" type="slidenum">
              <a:rPr lang="en-CA" altLang="es-CO" smtClean="0"/>
              <a:pPr/>
              <a:t>5</a:t>
            </a:fld>
            <a:endParaRPr lang="en-CA" altLang="es-CO"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44</a:t>
            </a:fld>
            <a:endParaRPr lang="en-CA" dirty="0"/>
          </a:p>
        </p:txBody>
      </p:sp>
    </p:spTree>
    <p:extLst>
      <p:ext uri="{BB962C8B-B14F-4D97-AF65-F5344CB8AC3E}">
        <p14:creationId xmlns:p14="http://schemas.microsoft.com/office/powerpoint/2010/main" val="1908535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pPr defTabSz="929305">
              <a:defRPr/>
            </a:pPr>
            <a:endParaRPr lang="en-CA" b="0" dirty="0"/>
          </a:p>
          <a:p>
            <a:pPr defTabSz="929305">
              <a:defRPr/>
            </a:pPr>
            <a:r>
              <a:rPr lang="en-CA" b="0" u="sng" dirty="0"/>
              <a:t>NOTES:</a:t>
            </a:r>
          </a:p>
          <a:p>
            <a:pPr defTabSz="929305">
              <a:defRPr/>
            </a:pPr>
            <a:endParaRPr lang="en-CA" b="0" u="none"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We identified a number of observational studies in children, primarily single arm studies with no comparison, that provided data on the outcomes of interest (mortality, recurrent VTE, PE, major bleeding); however, the total number of children involved across all studies was less than 1000.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Most studies did not separate symptomatic from asymptomatic thrombosis, limiting the ability to differentiate the effects between the two groups.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 heterogeneity of VTE in children (obstructive CVAD-related, non-obstructive CVAD-related; upper limb venous system, lower limb venous system, intracardiac, cerebral sino venous) and the heterogeneity of the underlying physiology (age, comorbidities, need for vascular access for life-saving treatment, presence or absence of right to left shunt making paradoxical emboli possible) led the panel to make a conditional recommendation for either anticoagulation or no anticoagulation based on individual patient factors </a:t>
            </a:r>
            <a:endParaRPr lang="en-CA" b="0" u="none" dirty="0"/>
          </a:p>
          <a:p>
            <a:pPr defTabSz="929305">
              <a:defRPr/>
            </a:pPr>
            <a:endParaRPr lang="en-CA" b="0" dirty="0"/>
          </a:p>
          <a:p>
            <a:pPr defTabSz="929305">
              <a:defRPr/>
            </a:pPr>
            <a:r>
              <a:rPr lang="en-CA" b="0" dirty="0"/>
              <a:t>Link to Evidence-to-Decision framework: </a:t>
            </a:r>
          </a:p>
          <a:p>
            <a:pPr defTabSz="929305">
              <a:defRPr/>
            </a:pPr>
            <a:r>
              <a:rPr lang="en-CA" b="0" dirty="0"/>
              <a:t>https://dbep.gradepro.org/profile/1E7B252C-9900-0D58-A1C3-565C2392037F</a:t>
            </a:r>
          </a:p>
        </p:txBody>
      </p:sp>
      <p:sp>
        <p:nvSpPr>
          <p:cNvPr id="4" name="Slide Number Placeholder 3"/>
          <p:cNvSpPr>
            <a:spLocks noGrp="1"/>
          </p:cNvSpPr>
          <p:nvPr>
            <p:ph type="sldNum" sz="quarter" idx="10"/>
          </p:nvPr>
        </p:nvSpPr>
        <p:spPr/>
        <p:txBody>
          <a:bodyPr/>
          <a:lstStyle/>
          <a:p>
            <a:fld id="{A8A219AF-31E1-4C13-8A47-7C32BFDA626C}" type="slidenum">
              <a:rPr lang="en-CA" smtClean="0"/>
              <a:t>45</a:t>
            </a:fld>
            <a:endParaRPr lang="en-CA" dirty="0"/>
          </a:p>
        </p:txBody>
      </p:sp>
    </p:spTree>
    <p:extLst>
      <p:ext uri="{BB962C8B-B14F-4D97-AF65-F5344CB8AC3E}">
        <p14:creationId xmlns:p14="http://schemas.microsoft.com/office/powerpoint/2010/main" val="3846165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47</a:t>
            </a:fld>
            <a:endParaRPr lang="en-CA" dirty="0"/>
          </a:p>
        </p:txBody>
      </p:sp>
    </p:spTree>
    <p:extLst>
      <p:ext uri="{BB962C8B-B14F-4D97-AF65-F5344CB8AC3E}">
        <p14:creationId xmlns:p14="http://schemas.microsoft.com/office/powerpoint/2010/main" val="1736737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 (anticoagulation for symptomatic VTE)</a:t>
            </a:r>
          </a:p>
          <a:p>
            <a:pPr defTabSz="929305">
              <a:defRPr/>
            </a:pPr>
            <a:endParaRPr lang="en-CA" b="0" dirty="0"/>
          </a:p>
          <a:p>
            <a:pPr defTabSz="929305">
              <a:defRPr/>
            </a:pPr>
            <a:r>
              <a:rPr lang="en-CA" b="0" dirty="0"/>
              <a:t>Link to Evidence-to-Decision framework: </a:t>
            </a:r>
          </a:p>
          <a:p>
            <a:pPr defTabSz="929305">
              <a:defRPr/>
            </a:pPr>
            <a:r>
              <a:rPr lang="en-CA" b="0" dirty="0"/>
              <a:t>https://dbep.gradepro.org/profile/FDD6C7B9-CE9A-F699-84B4-FDDE3EA0D129</a:t>
            </a:r>
          </a:p>
          <a:p>
            <a:pPr defTabSz="929305">
              <a:defRPr/>
            </a:pPr>
            <a:endParaRPr lang="en-CA" b="0" u="sng" dirty="0"/>
          </a:p>
          <a:p>
            <a:r>
              <a:rPr lang="en-CA" b="1" dirty="0"/>
              <a:t>Recommendation 7 (IVC filter)</a:t>
            </a:r>
          </a:p>
          <a:p>
            <a:pPr defTabSz="929305">
              <a:defRPr/>
            </a:pPr>
            <a:endParaRPr lang="en-CA" b="0" dirty="0"/>
          </a:p>
          <a:p>
            <a:pPr defTabSz="929305">
              <a:defRPr/>
            </a:pPr>
            <a:r>
              <a:rPr lang="en-CA" b="0" u="sng" dirty="0"/>
              <a:t>NOTES:</a:t>
            </a:r>
          </a:p>
          <a:p>
            <a:pPr defTabSz="929305">
              <a:defRPr/>
            </a:pPr>
            <a:endParaRPr lang="en-CA" b="0" u="none" dirty="0"/>
          </a:p>
          <a:p>
            <a:pPr marL="171450" indent="-171450" defTabSz="929305">
              <a:buFont typeface="Arial" panose="020B0604020202020204" pitchFamily="34" charset="0"/>
              <a:buChar char="•"/>
              <a:defRPr/>
            </a:pPr>
            <a:r>
              <a:rPr lang="en-CA" b="0" u="none" dirty="0"/>
              <a:t>IVC filters should be temporary, and there should always be a clear plan for removal</a:t>
            </a:r>
          </a:p>
          <a:p>
            <a:pPr marL="171450" indent="-171450" defTabSz="929305">
              <a:buFont typeface="Arial" panose="020B0604020202020204" pitchFamily="34" charset="0"/>
              <a:buChar char="•"/>
              <a:defRPr/>
            </a:pPr>
            <a:r>
              <a:rPr lang="en-CA" b="0" u="none" dirty="0"/>
              <a:t>When the absolute contraindication is resolved, restarting anticoagulation and removal of the filter is appropriate</a:t>
            </a:r>
          </a:p>
          <a:p>
            <a:pPr marL="171450" indent="-171450" defTabSz="929305">
              <a:buFont typeface="Arial" panose="020B0604020202020204" pitchFamily="34" charset="0"/>
              <a:buChar char="•"/>
              <a:defRPr/>
            </a:pPr>
            <a:r>
              <a:rPr lang="en-CA" b="0" u="none" dirty="0"/>
              <a:t>Not feasible to insert IVC filters in children who weight &lt; 10 kg</a:t>
            </a:r>
          </a:p>
          <a:p>
            <a:pPr defTabSz="929305">
              <a:defRPr/>
            </a:pPr>
            <a:endParaRPr lang="en-CA" b="0" dirty="0"/>
          </a:p>
          <a:p>
            <a:pPr defTabSz="929305">
              <a:defRPr/>
            </a:pPr>
            <a:r>
              <a:rPr lang="en-CA" b="0" dirty="0"/>
              <a:t>Link to Evidence-to-Decision framework: </a:t>
            </a:r>
          </a:p>
          <a:p>
            <a:pPr defTabSz="929305">
              <a:defRPr/>
            </a:pPr>
            <a:r>
              <a:rPr lang="en-CA" b="0" dirty="0"/>
              <a:t>https://dbep.gradepro.org/profile/653D785A-0A24-55D4-B2DA-EAF9A0B68F73</a:t>
            </a:r>
          </a:p>
        </p:txBody>
      </p:sp>
      <p:sp>
        <p:nvSpPr>
          <p:cNvPr id="4" name="Slide Number Placeholder 3"/>
          <p:cNvSpPr>
            <a:spLocks noGrp="1"/>
          </p:cNvSpPr>
          <p:nvPr>
            <p:ph type="sldNum" sz="quarter" idx="10"/>
          </p:nvPr>
        </p:nvSpPr>
        <p:spPr/>
        <p:txBody>
          <a:bodyPr/>
          <a:lstStyle/>
          <a:p>
            <a:fld id="{A8A219AF-31E1-4C13-8A47-7C32BFDA626C}" type="slidenum">
              <a:rPr lang="en-CA" smtClean="0"/>
              <a:t>48</a:t>
            </a:fld>
            <a:endParaRPr lang="en-CA" dirty="0"/>
          </a:p>
        </p:txBody>
      </p:sp>
    </p:spTree>
    <p:extLst>
      <p:ext uri="{BB962C8B-B14F-4D97-AF65-F5344CB8AC3E}">
        <p14:creationId xmlns:p14="http://schemas.microsoft.com/office/powerpoint/2010/main" val="3920631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51</a:t>
            </a:fld>
            <a:endParaRPr lang="en-CA" dirty="0"/>
          </a:p>
        </p:txBody>
      </p:sp>
    </p:spTree>
    <p:extLst>
      <p:ext uri="{BB962C8B-B14F-4D97-AF65-F5344CB8AC3E}">
        <p14:creationId xmlns:p14="http://schemas.microsoft.com/office/powerpoint/2010/main" val="401621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dirty="0"/>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2A90E0-5D2C-4ACD-BE12-006BECBF959B}" type="slidenum">
              <a:rPr lang="en-CA" altLang="es-CO" smtClean="0"/>
              <a:pPr/>
              <a:t>6</a:t>
            </a:fld>
            <a:endParaRPr lang="en-CA" alt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8</a:t>
            </a:fld>
            <a:endParaRPr lang="en-CA" dirty="0"/>
          </a:p>
        </p:txBody>
      </p:sp>
    </p:spTree>
    <p:extLst>
      <p:ext uri="{BB962C8B-B14F-4D97-AF65-F5344CB8AC3E}">
        <p14:creationId xmlns:p14="http://schemas.microsoft.com/office/powerpoint/2010/main" val="81809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u="none"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If using the two-level Wells Score for PE, the scoring is: PE unlikely ≤ 4 points, PE likely &gt; 4 points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If using the revised Geneva score, a simplified version exists (Klok JAMA Intern Med 2008) in which all components are awarded 1 point; scores can be trichotomized (low PTP 0-1 points, intermediate PTP 2-4 points, high PTP 5 or more points)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scope of this guideline does not include a review of existing clinical decision rules or comparisons between different rules. It is assumed the user will utilize a validated method to determine PTP.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pulmonary embolism (PE), this guideline assumed the prevalence of PE in patients with low, intermediate and high PTP to be ≤5%, 20%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deep vein thrombosis (DVT) of the lower extremities, the prevalence of DVT in patients with low, intermediate and high PTP was estimated at ≤10%, 25%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upper extremity DVT, the prevalence in patients with likely and unlikely probability was estimated at 10% and 40%. </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10</a:t>
            </a:fld>
            <a:endParaRPr lang="en-CA" dirty="0"/>
          </a:p>
        </p:txBody>
      </p:sp>
    </p:spTree>
    <p:extLst>
      <p:ext uri="{BB962C8B-B14F-4D97-AF65-F5344CB8AC3E}">
        <p14:creationId xmlns:p14="http://schemas.microsoft.com/office/powerpoint/2010/main" val="239378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u="none"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If using the two-tier Wells Score for DVT, the scoring is: DVT unlikely: 1 point or less, DVT likely: 2 points or more</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scope of this guideline does not include a review of existing clinical decision rules or comparisons between different rules. It is assumed the user will utilize a validated method to determine PTP.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pulmonary embolism (PE), this guideline assumed the prevalence of PE in patients with low, intermediate and high PTP to be ≤5%, 20%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deep vein thrombosis (DVT) of the lower extremities, the prevalence of DVT in patients with low, intermediate and high PTP was estimated at ≤10%, 25%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upper extremity DVT, the prevalence in patients with likely and unlikely probability was estimated at 10% and 40%. </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11</a:t>
            </a:fld>
            <a:endParaRPr lang="en-CA" dirty="0"/>
          </a:p>
        </p:txBody>
      </p:sp>
    </p:spTree>
    <p:extLst>
      <p:ext uri="{BB962C8B-B14F-4D97-AF65-F5344CB8AC3E}">
        <p14:creationId xmlns:p14="http://schemas.microsoft.com/office/powerpoint/2010/main" val="317845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Diagnostic tests for VTE are subject to error and the ability of these diagnostic tests to accurately diagnose VTE is dependent on the prevalence of VTE in the population.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rate of </a:t>
            </a:r>
            <a:r>
              <a:rPr lang="en-CA" sz="1200" b="0" i="1" u="none" strike="noStrike" kern="1200" baseline="0" dirty="0">
                <a:solidFill>
                  <a:schemeClr val="tx1"/>
                </a:solidFill>
                <a:latin typeface="+mn-lt"/>
                <a:ea typeface="+mn-ea"/>
                <a:cs typeface="+mn-cs"/>
              </a:rPr>
              <a:t>true positive </a:t>
            </a:r>
            <a:r>
              <a:rPr lang="en-CA" sz="1200" b="0" i="0" u="none" strike="noStrike" kern="1200" baseline="0" dirty="0">
                <a:solidFill>
                  <a:schemeClr val="tx1"/>
                </a:solidFill>
                <a:latin typeface="+mn-lt"/>
                <a:ea typeface="+mn-ea"/>
                <a:cs typeface="+mn-cs"/>
              </a:rPr>
              <a:t>(TP; patients correctly identified as having VTE), </a:t>
            </a:r>
            <a:r>
              <a:rPr lang="en-CA" sz="1200" b="0" i="1" u="none" strike="noStrike" kern="1200" baseline="0" dirty="0">
                <a:solidFill>
                  <a:schemeClr val="tx1"/>
                </a:solidFill>
                <a:latin typeface="+mn-lt"/>
                <a:ea typeface="+mn-ea"/>
                <a:cs typeface="+mn-cs"/>
              </a:rPr>
              <a:t>true negative </a:t>
            </a:r>
            <a:r>
              <a:rPr lang="en-CA" sz="1200" b="0" i="0" u="none" strike="noStrike" kern="1200" baseline="0" dirty="0">
                <a:solidFill>
                  <a:schemeClr val="tx1"/>
                </a:solidFill>
                <a:latin typeface="+mn-lt"/>
                <a:ea typeface="+mn-ea"/>
                <a:cs typeface="+mn-cs"/>
              </a:rPr>
              <a:t>(TN; patients correctly identified as not having VTE), </a:t>
            </a:r>
            <a:r>
              <a:rPr lang="en-CA" sz="1200" b="0" i="1" u="none" strike="noStrike" kern="1200" baseline="0" dirty="0">
                <a:solidFill>
                  <a:schemeClr val="tx1"/>
                </a:solidFill>
                <a:latin typeface="+mn-lt"/>
                <a:ea typeface="+mn-ea"/>
                <a:cs typeface="+mn-cs"/>
              </a:rPr>
              <a:t>false positive </a:t>
            </a:r>
            <a:r>
              <a:rPr lang="en-CA" sz="1200" b="0" i="0" u="none" strike="noStrike" kern="1200" baseline="0" dirty="0">
                <a:solidFill>
                  <a:schemeClr val="tx1"/>
                </a:solidFill>
                <a:latin typeface="+mn-lt"/>
                <a:ea typeface="+mn-ea"/>
                <a:cs typeface="+mn-cs"/>
              </a:rPr>
              <a:t>(FP; patients incorrectly identified as having VTE) and </a:t>
            </a:r>
            <a:r>
              <a:rPr lang="en-CA" sz="1200" b="0" i="1" u="none" strike="noStrike" kern="1200" baseline="0" dirty="0">
                <a:solidFill>
                  <a:schemeClr val="tx1"/>
                </a:solidFill>
                <a:latin typeface="+mn-lt"/>
                <a:ea typeface="+mn-ea"/>
                <a:cs typeface="+mn-cs"/>
              </a:rPr>
              <a:t>false negative </a:t>
            </a:r>
            <a:r>
              <a:rPr lang="en-CA" sz="1200" b="0" i="0" u="none" strike="noStrike" kern="1200" baseline="0" dirty="0">
                <a:solidFill>
                  <a:schemeClr val="tx1"/>
                </a:solidFill>
                <a:latin typeface="+mn-lt"/>
                <a:ea typeface="+mn-ea"/>
                <a:cs typeface="+mn-cs"/>
              </a:rPr>
              <a:t>(FN; patients incorrectly identified as not having VTE) test results can be determined for a single diagnostic test or one or more tests in a diagnostic strategy, where the results of the prior test influence the performance of a subsequent test. </a:t>
            </a:r>
          </a:p>
          <a:p>
            <a:pPr marL="171450" indent="-171450">
              <a:buFont typeface="Arial" panose="020B0604020202020204" pitchFamily="34" charset="0"/>
              <a:buChar char="•"/>
            </a:pPr>
            <a:r>
              <a:rPr lang="en-CA" u="none" dirty="0"/>
              <a:t>Determining the optimal diagnostic strategy is based on defining acceptable ‘misdiagnosis’ rates of false negative and positive results based on patients’ and physicians’ values and preferences, risk associated with different tests, cost and feasibility</a:t>
            </a:r>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CA" dirty="0"/>
          </a:p>
        </p:txBody>
      </p:sp>
    </p:spTree>
    <p:extLst>
      <p:ext uri="{BB962C8B-B14F-4D97-AF65-F5344CB8AC3E}">
        <p14:creationId xmlns:p14="http://schemas.microsoft.com/office/powerpoint/2010/main" val="264530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CA" dirty="0"/>
          </a:p>
        </p:txBody>
      </p:sp>
    </p:spTree>
    <p:extLst>
      <p:ext uri="{BB962C8B-B14F-4D97-AF65-F5344CB8AC3E}">
        <p14:creationId xmlns:p14="http://schemas.microsoft.com/office/powerpoint/2010/main" val="107397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C8CD-1DEB-4164-8475-063015A6F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8DCC329-AF79-41B9-89D8-4EC77FCDC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5B669A9-BEB3-4B6C-A83C-D1825B5F6BFE}"/>
              </a:ext>
            </a:extLst>
          </p:cNvPr>
          <p:cNvSpPr>
            <a:spLocks noGrp="1"/>
          </p:cNvSpPr>
          <p:nvPr>
            <p:ph type="dt" sz="half" idx="10"/>
          </p:nvPr>
        </p:nvSpPr>
        <p:spPr/>
        <p:txBody>
          <a:bodyPr/>
          <a:lstStyle/>
          <a:p>
            <a:fld id="{27F2488B-84B7-466D-93CB-888CBEA1C648}" type="datetimeFigureOut">
              <a:rPr lang="en-CA" smtClean="0"/>
              <a:t>2023-10-19</a:t>
            </a:fld>
            <a:endParaRPr lang="en-CA" dirty="0"/>
          </a:p>
        </p:txBody>
      </p:sp>
      <p:sp>
        <p:nvSpPr>
          <p:cNvPr id="5" name="Footer Placeholder 4">
            <a:extLst>
              <a:ext uri="{FF2B5EF4-FFF2-40B4-BE49-F238E27FC236}">
                <a16:creationId xmlns:a16="http://schemas.microsoft.com/office/drawing/2014/main" id="{9B40794B-4140-43C8-9A90-C6E7CD4DCEE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6C18FE7-37A3-4C18-9265-D505C68098B4}"/>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7" name="Rectangle 6">
            <a:extLst>
              <a:ext uri="{FF2B5EF4-FFF2-40B4-BE49-F238E27FC236}">
                <a16:creationId xmlns:a16="http://schemas.microsoft.com/office/drawing/2014/main" id="{B4743F0D-BDBA-4BD6-9957-F4A7C7E956F0}"/>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32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10/19/2023</a:t>
            </a:fld>
            <a:endParaRPr lang="en-US" dirty="0"/>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03887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10/19/2023</a:t>
            </a:fld>
            <a:endParaRPr lang="en-US" dirty="0"/>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756962546"/>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A94-977B-4D29-80D1-9B856C3535FA}"/>
              </a:ext>
            </a:extLst>
          </p:cNvPr>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AA464AC-1144-48A8-BEF3-A60E75357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CAA1F2-8836-4274-99AB-F9316D4236EB}"/>
              </a:ext>
            </a:extLst>
          </p:cNvPr>
          <p:cNvSpPr>
            <a:spLocks noGrp="1"/>
          </p:cNvSpPr>
          <p:nvPr>
            <p:ph type="dt" sz="half" idx="10"/>
          </p:nvPr>
        </p:nvSpPr>
        <p:spPr/>
        <p:txBody>
          <a:bodyPr/>
          <a:lstStyle/>
          <a:p>
            <a:fld id="{27F2488B-84B7-466D-93CB-888CBEA1C648}" type="datetimeFigureOut">
              <a:rPr lang="en-CA" smtClean="0"/>
              <a:t>2023-10-19</a:t>
            </a:fld>
            <a:endParaRPr lang="en-CA" dirty="0"/>
          </a:p>
        </p:txBody>
      </p:sp>
      <p:sp>
        <p:nvSpPr>
          <p:cNvPr id="5" name="Footer Placeholder 4">
            <a:extLst>
              <a:ext uri="{FF2B5EF4-FFF2-40B4-BE49-F238E27FC236}">
                <a16:creationId xmlns:a16="http://schemas.microsoft.com/office/drawing/2014/main" id="{75DC29A5-4F3D-4DBA-A209-0C6313F150D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E1A7E5C-3350-4828-A56B-0F9D01D64A9F}"/>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7" name="Rectangle 6">
            <a:extLst>
              <a:ext uri="{FF2B5EF4-FFF2-40B4-BE49-F238E27FC236}">
                <a16:creationId xmlns:a16="http://schemas.microsoft.com/office/drawing/2014/main" id="{A74F2729-20EE-4592-B56E-2360ECC98B0B}"/>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110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15F8-30AF-4EC7-A3F1-FA139131BD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BCF5DB-E216-4210-8F16-71BA38121F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210C53-B753-4622-8A73-513FD2934A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B56E49F-C3FE-4A38-9E05-A86B39DB0081}"/>
              </a:ext>
            </a:extLst>
          </p:cNvPr>
          <p:cNvSpPr>
            <a:spLocks noGrp="1"/>
          </p:cNvSpPr>
          <p:nvPr>
            <p:ph type="dt" sz="half" idx="10"/>
          </p:nvPr>
        </p:nvSpPr>
        <p:spPr/>
        <p:txBody>
          <a:bodyPr/>
          <a:lstStyle/>
          <a:p>
            <a:fld id="{27F2488B-84B7-466D-93CB-888CBEA1C648}" type="datetimeFigureOut">
              <a:rPr lang="en-CA" smtClean="0"/>
              <a:t>2023-10-19</a:t>
            </a:fld>
            <a:endParaRPr lang="en-CA" dirty="0"/>
          </a:p>
        </p:txBody>
      </p:sp>
      <p:sp>
        <p:nvSpPr>
          <p:cNvPr id="6" name="Footer Placeholder 5">
            <a:extLst>
              <a:ext uri="{FF2B5EF4-FFF2-40B4-BE49-F238E27FC236}">
                <a16:creationId xmlns:a16="http://schemas.microsoft.com/office/drawing/2014/main" id="{2863CC38-69EA-419C-AB9F-4B912BF66ED5}"/>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C7E2849-54EF-4D02-8938-1788AF592586}"/>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8" name="Rectangle 7">
            <a:extLst>
              <a:ext uri="{FF2B5EF4-FFF2-40B4-BE49-F238E27FC236}">
                <a16:creationId xmlns:a16="http://schemas.microsoft.com/office/drawing/2014/main" id="{2C01E4AB-E75C-46AA-BE90-157ADD99FE82}"/>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6885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854-C195-48BB-A778-E04716330F0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3B6C7B9-EE88-4BF0-A9AC-73D7B8016E6F}"/>
              </a:ext>
            </a:extLst>
          </p:cNvPr>
          <p:cNvSpPr>
            <a:spLocks noGrp="1"/>
          </p:cNvSpPr>
          <p:nvPr>
            <p:ph type="dt" sz="half" idx="10"/>
          </p:nvPr>
        </p:nvSpPr>
        <p:spPr/>
        <p:txBody>
          <a:bodyPr/>
          <a:lstStyle/>
          <a:p>
            <a:fld id="{27F2488B-84B7-466D-93CB-888CBEA1C648}" type="datetimeFigureOut">
              <a:rPr lang="en-CA" smtClean="0"/>
              <a:t>2023-10-19</a:t>
            </a:fld>
            <a:endParaRPr lang="en-CA" dirty="0"/>
          </a:p>
        </p:txBody>
      </p:sp>
      <p:sp>
        <p:nvSpPr>
          <p:cNvPr id="4" name="Footer Placeholder 3">
            <a:extLst>
              <a:ext uri="{FF2B5EF4-FFF2-40B4-BE49-F238E27FC236}">
                <a16:creationId xmlns:a16="http://schemas.microsoft.com/office/drawing/2014/main" id="{682D3CD8-57D8-4456-9778-CFC74825B7B5}"/>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C9278F98-F974-4AC6-8306-F1A7E491846E}"/>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6" name="Rectangle 5">
            <a:extLst>
              <a:ext uri="{FF2B5EF4-FFF2-40B4-BE49-F238E27FC236}">
                <a16:creationId xmlns:a16="http://schemas.microsoft.com/office/drawing/2014/main" id="{A0F37C3C-D2CD-4D87-A4AB-87907C8217CA}"/>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5984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7859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843B-7C82-426B-A6C2-5A5B36C9C11A}"/>
              </a:ext>
            </a:extLst>
          </p:cNvPr>
          <p:cNvSpPr>
            <a:spLocks noGrp="1"/>
          </p:cNvSpPr>
          <p:nvPr>
            <p:ph type="title"/>
          </p:nvPr>
        </p:nvSpPr>
        <p:spPr>
          <a:xfrm>
            <a:off x="838200" y="1207562"/>
            <a:ext cx="10515600" cy="1056739"/>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DA8DDCB-1C57-47F6-8678-A51FB3038E0A}"/>
              </a:ext>
            </a:extLst>
          </p:cNvPr>
          <p:cNvSpPr>
            <a:spLocks noGrp="1"/>
          </p:cNvSpPr>
          <p:nvPr>
            <p:ph type="body" idx="1"/>
          </p:nvPr>
        </p:nvSpPr>
        <p:spPr>
          <a:xfrm>
            <a:off x="838200" y="2063261"/>
            <a:ext cx="10515600" cy="4113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13931CE-D726-453A-92E5-2C226236B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2488B-84B7-466D-93CB-888CBEA1C648}" type="datetimeFigureOut">
              <a:rPr lang="en-CA" smtClean="0"/>
              <a:t>2023-10-19</a:t>
            </a:fld>
            <a:endParaRPr lang="en-CA" dirty="0"/>
          </a:p>
        </p:txBody>
      </p:sp>
      <p:sp>
        <p:nvSpPr>
          <p:cNvPr id="5" name="Footer Placeholder 4">
            <a:extLst>
              <a:ext uri="{FF2B5EF4-FFF2-40B4-BE49-F238E27FC236}">
                <a16:creationId xmlns:a16="http://schemas.microsoft.com/office/drawing/2014/main" id="{353F5B48-546C-4F59-B777-CCBA9EC67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236E6879-C471-402A-B560-3F7B83261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EB92-034B-43AA-B861-AD2C6436B8E1}" type="slidenum">
              <a:rPr lang="en-CA" smtClean="0"/>
              <a:t>‹#›</a:t>
            </a:fld>
            <a:endParaRPr lang="en-CA" dirty="0"/>
          </a:p>
        </p:txBody>
      </p:sp>
      <p:sp>
        <p:nvSpPr>
          <p:cNvPr id="8" name="CaixaDeTexto 7">
            <a:extLst>
              <a:ext uri="{FF2B5EF4-FFF2-40B4-BE49-F238E27FC236}">
                <a16:creationId xmlns:a16="http://schemas.microsoft.com/office/drawing/2014/main" id="{5E31993B-9B44-7B0F-4EAA-AD42E48FC753}"/>
              </a:ext>
            </a:extLst>
          </p:cNvPr>
          <p:cNvSpPr txBox="1"/>
          <p:nvPr userDrawn="1">
            <p:extLst>
              <p:ext uri="{1162E1C5-73C7-4A58-AE30-91384D911F3F}">
                <p184:classification xmlns:p184="http://schemas.microsoft.com/office/powerpoint/2018/4/main" val="hdr"/>
              </p:ext>
            </p:extLst>
          </p:nvPr>
        </p:nvSpPr>
        <p:spPr>
          <a:xfrm>
            <a:off x="5759450" y="63500"/>
            <a:ext cx="714375" cy="167640"/>
          </a:xfrm>
          <a:prstGeom prst="rect">
            <a:avLst/>
          </a:prstGeom>
        </p:spPr>
        <p:txBody>
          <a:bodyPr horzOverflow="overflow" lIns="0" tIns="0" rIns="0" bIns="0">
            <a:spAutoFit/>
          </a:bodyPr>
          <a:lstStyle/>
          <a:p>
            <a:pPr algn="l"/>
            <a:r>
              <a:rPr lang="pt-BR" sz="1100">
                <a:solidFill>
                  <a:srgbClr val="93979B"/>
                </a:solidFill>
                <a:latin typeface="Jost" pitchFamily="2" charset="0"/>
                <a:ea typeface="Jost" pitchFamily="2" charset="0"/>
              </a:rPr>
              <a:t>Internal use</a:t>
            </a:r>
          </a:p>
        </p:txBody>
      </p:sp>
    </p:spTree>
    <p:extLst>
      <p:ext uri="{BB962C8B-B14F-4D97-AF65-F5344CB8AC3E}">
        <p14:creationId xmlns:p14="http://schemas.microsoft.com/office/powerpoint/2010/main" val="390983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2" r:id="rId5"/>
    <p:sldLayoutId id="2147483654" r:id="rId6"/>
    <p:sldLayoutId id="2147483657" r:id="rId7"/>
  </p:sldLayoutIdLst>
  <p:txStyles>
    <p:titleStyle>
      <a:lvl1pPr algn="l" defTabSz="914400" rtl="0" eaLnBrk="1" latinLnBrk="0" hangingPunct="1">
        <a:lnSpc>
          <a:spcPct val="90000"/>
        </a:lnSpc>
        <a:spcBef>
          <a:spcPct val="0"/>
        </a:spcBef>
        <a:buNone/>
        <a:defRPr sz="3600" kern="1200">
          <a:solidFill>
            <a:srgbClr val="E43D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95451"/>
            <a:ext cx="10363200" cy="891931"/>
          </a:xfrm>
        </p:spPr>
        <p:txBody>
          <a:bodyPr>
            <a:normAutofit fontScale="90000"/>
          </a:bodyPr>
          <a:lstStyle/>
          <a:p>
            <a:pPr algn="l"/>
            <a:r>
              <a:rPr lang="es-VE" b="1" dirty="0"/>
              <a:t>Diagnóstico</a:t>
            </a:r>
            <a:r>
              <a:rPr lang="en-CA" b="1" dirty="0"/>
              <a:t> de </a:t>
            </a:r>
            <a:r>
              <a:rPr lang="en-CA" dirty="0"/>
              <a:t>Tromboembolismo </a:t>
            </a:r>
            <a:r>
              <a:rPr lang="es-DO" dirty="0"/>
              <a:t>Venoso</a:t>
            </a:r>
            <a:r>
              <a:rPr lang="en-CA" dirty="0"/>
              <a:t> y </a:t>
            </a:r>
            <a:r>
              <a:rPr lang="es-AR" dirty="0"/>
              <a:t>manejo</a:t>
            </a:r>
            <a:r>
              <a:rPr lang="en-CA" dirty="0"/>
              <a:t> de P</a:t>
            </a:r>
            <a:r>
              <a:rPr lang="es-ES" dirty="0"/>
              <a:t>oblaciones Especiales en América Latina</a:t>
            </a:r>
            <a:endParaRPr lang="en-CA" b="1" dirty="0"/>
          </a:p>
        </p:txBody>
      </p:sp>
      <p:sp>
        <p:nvSpPr>
          <p:cNvPr id="6" name="Subtitle 2">
            <a:extLst>
              <a:ext uri="{FF2B5EF4-FFF2-40B4-BE49-F238E27FC236}">
                <a16:creationId xmlns:a16="http://schemas.microsoft.com/office/drawing/2014/main" id="{F831702B-1D01-4984-975F-2A2FF1541BF2}"/>
              </a:ext>
            </a:extLst>
          </p:cNvPr>
          <p:cNvSpPr txBox="1">
            <a:spLocks/>
          </p:cNvSpPr>
          <p:nvPr/>
        </p:nvSpPr>
        <p:spPr>
          <a:xfrm>
            <a:off x="914400" y="4066360"/>
            <a:ext cx="8534400" cy="2397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bg1">
                    <a:lumMod val="50000"/>
                  </a:schemeClr>
                </a:solidFill>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en-CA" b="1" i="1" cap="none" dirty="0"/>
              <a:t>Kit de Diapositivas Educativas </a:t>
            </a:r>
          </a:p>
          <a:p>
            <a:pPr algn="l"/>
            <a:r>
              <a:rPr lang="en-CA" sz="2400" cap="none" dirty="0"/>
              <a:t>Sociedad Americana de </a:t>
            </a:r>
            <a:r>
              <a:rPr lang="es-DO" sz="2400" cap="none" dirty="0"/>
              <a:t>Hematología</a:t>
            </a:r>
            <a:r>
              <a:rPr lang="en-CA" sz="2400" cap="none" dirty="0"/>
              <a:t> 2022 </a:t>
            </a:r>
            <a:br>
              <a:rPr lang="en-CA" sz="2400" cap="none" dirty="0"/>
            </a:br>
            <a:r>
              <a:rPr lang="en-CA" sz="2400" cap="none" dirty="0"/>
              <a:t>para el Manejo de la Enfermedad Tromboembólica Venosa</a:t>
            </a:r>
            <a:endParaRPr lang="en-US" sz="1800" b="1" cap="none" dirty="0"/>
          </a:p>
          <a:p>
            <a:pPr algn="l"/>
            <a:endParaRPr lang="en-US" sz="1800" b="1" cap="none" dirty="0"/>
          </a:p>
          <a:p>
            <a:pPr algn="l">
              <a:spcBef>
                <a:spcPts val="0"/>
              </a:spcBef>
            </a:pPr>
            <a:r>
              <a:rPr lang="en-US" sz="1600" b="1" cap="none" dirty="0"/>
              <a:t>Autor: </a:t>
            </a:r>
            <a:br>
              <a:rPr lang="en-US" sz="1600" cap="none" dirty="0"/>
            </a:br>
            <a:r>
              <a:rPr lang="en-US" sz="1600" cap="none" dirty="0"/>
              <a:t>Dr </a:t>
            </a:r>
            <a:r>
              <a:rPr lang="en-CA" sz="1600" cap="none" dirty="0"/>
              <a:t>Juan Carlos Serrano Casas, MD, Universidad Central de Venezuela</a:t>
            </a:r>
          </a:p>
          <a:p>
            <a:pPr algn="l">
              <a:spcBef>
                <a:spcPts val="0"/>
              </a:spcBef>
            </a:pPr>
            <a:r>
              <a:rPr lang="en-CA" sz="1600" cap="none" dirty="0"/>
              <a:t>Clínica Cancerológica de Norte de Santander.</a:t>
            </a:r>
          </a:p>
          <a:p>
            <a:pPr algn="l">
              <a:spcBef>
                <a:spcPts val="0"/>
              </a:spcBef>
            </a:pPr>
            <a:r>
              <a:rPr lang="en-CA" sz="1600" cap="none" dirty="0"/>
              <a:t> </a:t>
            </a:r>
          </a:p>
          <a:p>
            <a:pPr algn="l"/>
            <a:endParaRPr lang="en-CA" sz="2000" dirty="0"/>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3298778" y="402770"/>
            <a:ext cx="10482263" cy="678731"/>
          </a:xfrm>
        </p:spPr>
        <p:txBody>
          <a:bodyPr>
            <a:noAutofit/>
          </a:bodyPr>
          <a:lstStyle/>
          <a:p>
            <a:r>
              <a:rPr lang="es-ES" dirty="0"/>
              <a:t>Probabilidad pre Test para EP mediante reglas </a:t>
            </a:r>
            <a:br>
              <a:rPr lang="es-ES" dirty="0"/>
            </a:br>
            <a:r>
              <a:rPr lang="es-ES" dirty="0"/>
              <a:t>de predicción clínica</a:t>
            </a:r>
            <a:endParaRPr lang="en-CA" dirty="0"/>
          </a:p>
        </p:txBody>
      </p:sp>
      <p:graphicFrame>
        <p:nvGraphicFramePr>
          <p:cNvPr id="5" name="Table 4">
            <a:extLst>
              <a:ext uri="{FF2B5EF4-FFF2-40B4-BE49-F238E27FC236}">
                <a16:creationId xmlns:a16="http://schemas.microsoft.com/office/drawing/2014/main" id="{6193A029-265F-4835-B3B9-CCB37DAEAAFC}"/>
              </a:ext>
            </a:extLst>
          </p:cNvPr>
          <p:cNvGraphicFramePr>
            <a:graphicFrameLocks noGrp="1"/>
          </p:cNvGraphicFramePr>
          <p:nvPr>
            <p:extLst>
              <p:ext uri="{D42A27DB-BD31-4B8C-83A1-F6EECF244321}">
                <p14:modId xmlns:p14="http://schemas.microsoft.com/office/powerpoint/2010/main" val="528310439"/>
              </p:ext>
            </p:extLst>
          </p:nvPr>
        </p:nvGraphicFramePr>
        <p:xfrm>
          <a:off x="4931084" y="1666422"/>
          <a:ext cx="3784291" cy="3109675"/>
        </p:xfrm>
        <a:graphic>
          <a:graphicData uri="http://schemas.openxmlformats.org/drawingml/2006/table">
            <a:tbl>
              <a:tblPr firstRow="1" bandRow="1">
                <a:tableStyleId>{5940675A-B579-460E-94D1-54222C63F5DA}</a:tableStyleId>
              </a:tblPr>
              <a:tblGrid>
                <a:gridCol w="2755591">
                  <a:extLst>
                    <a:ext uri="{9D8B030D-6E8A-4147-A177-3AD203B41FA5}">
                      <a16:colId xmlns:a16="http://schemas.microsoft.com/office/drawing/2014/main" val="3899270574"/>
                    </a:ext>
                  </a:extLst>
                </a:gridCol>
                <a:gridCol w="1028700">
                  <a:extLst>
                    <a:ext uri="{9D8B030D-6E8A-4147-A177-3AD203B41FA5}">
                      <a16:colId xmlns:a16="http://schemas.microsoft.com/office/drawing/2014/main" val="3095504583"/>
                    </a:ext>
                  </a:extLst>
                </a:gridCol>
              </a:tblGrid>
              <a:tr h="500310">
                <a:tc gridSpan="2">
                  <a:txBody>
                    <a:bodyPr/>
                    <a:lstStyle/>
                    <a:p>
                      <a:r>
                        <a:rPr lang="es-VE" sz="2400" b="1" noProof="0" dirty="0">
                          <a:solidFill>
                            <a:schemeClr val="bg1"/>
                          </a:solidFill>
                        </a:rPr>
                        <a:t>Puntuación</a:t>
                      </a:r>
                      <a:r>
                        <a:rPr lang="en-CA" sz="2400" b="1" dirty="0">
                          <a:solidFill>
                            <a:schemeClr val="bg1"/>
                          </a:solidFill>
                        </a:rPr>
                        <a:t> de Wells para EP</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407999">
                <a:tc>
                  <a:txBody>
                    <a:bodyPr/>
                    <a:lstStyle/>
                    <a:p>
                      <a:r>
                        <a:rPr lang="en-CA" sz="1800" b="1" dirty="0">
                          <a:solidFill>
                            <a:schemeClr val="bg1"/>
                          </a:solidFill>
                        </a:rPr>
                        <a:t>Componente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Puntos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201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Signos/síntomas de TVP</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Sin diagnóstico alternativo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Taquicardia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Inmovilización/cirugía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TVP o EP anteriores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hemoptisis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Cáncer activo</a:t>
                      </a:r>
                      <a:endParaRPr lang="en-CA"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6" name="Table 5">
            <a:extLst>
              <a:ext uri="{FF2B5EF4-FFF2-40B4-BE49-F238E27FC236}">
                <a16:creationId xmlns:a16="http://schemas.microsoft.com/office/drawing/2014/main" id="{2D55870A-1BFC-41AF-BEF4-E2FAC3A63B26}"/>
              </a:ext>
            </a:extLst>
          </p:cNvPr>
          <p:cNvGraphicFramePr>
            <a:graphicFrameLocks noGrp="1"/>
          </p:cNvGraphicFramePr>
          <p:nvPr>
            <p:extLst>
              <p:ext uri="{D42A27DB-BD31-4B8C-83A1-F6EECF244321}">
                <p14:modId xmlns:p14="http://schemas.microsoft.com/office/powerpoint/2010/main" val="3265689086"/>
              </p:ext>
            </p:extLst>
          </p:nvPr>
        </p:nvGraphicFramePr>
        <p:xfrm>
          <a:off x="928046" y="1648412"/>
          <a:ext cx="3773776" cy="3053080"/>
        </p:xfrm>
        <a:graphic>
          <a:graphicData uri="http://schemas.openxmlformats.org/drawingml/2006/table">
            <a:tbl>
              <a:tblPr firstRow="1" bandRow="1">
                <a:tableStyleId>{5940675A-B579-460E-94D1-54222C63F5DA}</a:tableStyleId>
              </a:tblPr>
              <a:tblGrid>
                <a:gridCol w="2739543">
                  <a:extLst>
                    <a:ext uri="{9D8B030D-6E8A-4147-A177-3AD203B41FA5}">
                      <a16:colId xmlns:a16="http://schemas.microsoft.com/office/drawing/2014/main" val="3899270574"/>
                    </a:ext>
                  </a:extLst>
                </a:gridCol>
                <a:gridCol w="1034233">
                  <a:extLst>
                    <a:ext uri="{9D8B030D-6E8A-4147-A177-3AD203B41FA5}">
                      <a16:colId xmlns:a16="http://schemas.microsoft.com/office/drawing/2014/main" val="3978969902"/>
                    </a:ext>
                  </a:extLst>
                </a:gridCol>
              </a:tblGrid>
              <a:tr h="370840">
                <a:tc gridSpan="2">
                  <a:txBody>
                    <a:bodyPr/>
                    <a:lstStyle/>
                    <a:p>
                      <a:r>
                        <a:rPr lang="en-CA" sz="2000" b="1" dirty="0">
                          <a:solidFill>
                            <a:schemeClr val="bg1"/>
                          </a:solidFill>
                        </a:rPr>
                        <a:t>Puntuación de Ginebra revisada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70840">
                <a:tc>
                  <a:txBody>
                    <a:bodyPr/>
                    <a:lstStyle/>
                    <a:p>
                      <a:r>
                        <a:rPr lang="en-CA" sz="1800" b="1" dirty="0">
                          <a:solidFill>
                            <a:schemeClr val="bg1"/>
                          </a:solidFill>
                        </a:rPr>
                        <a:t>Componente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Puntos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r>
                        <a:rPr lang="en-CA" sz="1600" dirty="0">
                          <a:solidFill>
                            <a:schemeClr val="tx1">
                              <a:lumMod val="50000"/>
                              <a:lumOff val="50000"/>
                            </a:schemeClr>
                          </a:solidFill>
                        </a:rPr>
                        <a:t>Dolor a palpación de extrem</a:t>
                      </a:r>
                    </a:p>
                    <a:p>
                      <a:r>
                        <a:rPr lang="en-CA" sz="1600" dirty="0">
                          <a:solidFill>
                            <a:schemeClr val="tx1">
                              <a:lumMod val="50000"/>
                              <a:lumOff val="50000"/>
                            </a:schemeClr>
                          </a:solidFill>
                        </a:rPr>
                        <a:t>TVP o EP anteriores</a:t>
                      </a:r>
                    </a:p>
                    <a:p>
                      <a:r>
                        <a:rPr lang="en-CA" sz="1600" dirty="0">
                          <a:solidFill>
                            <a:schemeClr val="tx1">
                              <a:lumMod val="50000"/>
                              <a:lumOff val="50000"/>
                            </a:schemeClr>
                          </a:solidFill>
                        </a:rPr>
                        <a:t>Dolor unilateral de miembros inferiores</a:t>
                      </a:r>
                    </a:p>
                    <a:p>
                      <a:r>
                        <a:rPr lang="en-CA" sz="1600" dirty="0">
                          <a:solidFill>
                            <a:schemeClr val="tx1">
                              <a:lumMod val="50000"/>
                              <a:lumOff val="50000"/>
                            </a:schemeClr>
                          </a:solidFill>
                        </a:rPr>
                        <a:t>Taquicardia</a:t>
                      </a:r>
                    </a:p>
                    <a:p>
                      <a:r>
                        <a:rPr lang="en-CA" sz="1600" dirty="0">
                          <a:solidFill>
                            <a:schemeClr val="tx1">
                              <a:lumMod val="50000"/>
                              <a:lumOff val="50000"/>
                            </a:schemeClr>
                          </a:solidFill>
                        </a:rPr>
                        <a:t>Cáncer activo</a:t>
                      </a:r>
                    </a:p>
                    <a:p>
                      <a:r>
                        <a:rPr lang="en-CA" sz="1600" dirty="0">
                          <a:solidFill>
                            <a:schemeClr val="tx1">
                              <a:lumMod val="50000"/>
                              <a:lumOff val="50000"/>
                            </a:schemeClr>
                          </a:solidFill>
                        </a:rPr>
                        <a:t>Cirugía reciente o fractura</a:t>
                      </a:r>
                    </a:p>
                    <a:p>
                      <a:r>
                        <a:rPr lang="en-CA" sz="1600" dirty="0">
                          <a:solidFill>
                            <a:schemeClr val="tx1">
                              <a:lumMod val="50000"/>
                              <a:lumOff val="50000"/>
                            </a:schemeClr>
                          </a:solidFill>
                        </a:rPr>
                        <a:t>hemoptisis</a:t>
                      </a:r>
                    </a:p>
                    <a:p>
                      <a:r>
                        <a:rPr lang="en-CA" sz="1600" dirty="0">
                          <a:solidFill>
                            <a:schemeClr val="tx1">
                              <a:lumMod val="50000"/>
                              <a:lumOff val="50000"/>
                            </a:schemeClr>
                          </a:solidFill>
                        </a:rPr>
                        <a:t>Edad ≥ 65</a:t>
                      </a:r>
                      <a:endParaRPr lang="en-CA" sz="1600" b="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4</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0 / 3 / 5</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0" name="TextBox 9">
            <a:extLst>
              <a:ext uri="{FF2B5EF4-FFF2-40B4-BE49-F238E27FC236}">
                <a16:creationId xmlns:a16="http://schemas.microsoft.com/office/drawing/2014/main" id="{C5A735AA-CBEF-4DB8-AF93-0F718A522FD0}"/>
              </a:ext>
            </a:extLst>
          </p:cNvPr>
          <p:cNvSpPr txBox="1"/>
          <p:nvPr/>
        </p:nvSpPr>
        <p:spPr>
          <a:xfrm>
            <a:off x="8862749" y="2345593"/>
            <a:ext cx="3086446" cy="1200329"/>
          </a:xfrm>
          <a:prstGeom prst="rect">
            <a:avLst/>
          </a:prstGeom>
          <a:solidFill>
            <a:srgbClr val="FFD8B0"/>
          </a:solidFill>
          <a:ln w="38100">
            <a:noFill/>
          </a:ln>
        </p:spPr>
        <p:txBody>
          <a:bodyPr wrap="square" rtlCol="0">
            <a:spAutoFit/>
          </a:bodyPr>
          <a:lstStyle/>
          <a:p>
            <a:r>
              <a:rPr lang="es-ES" b="1" u="sng" dirty="0">
                <a:solidFill>
                  <a:schemeClr val="tx1">
                    <a:lumMod val="50000"/>
                    <a:lumOff val="50000"/>
                  </a:schemeClr>
                </a:solidFill>
              </a:rPr>
              <a:t>Prevalencia por PTP:</a:t>
            </a:r>
          </a:p>
          <a:p>
            <a:r>
              <a:rPr lang="es-ES" b="1" u="sng" dirty="0">
                <a:solidFill>
                  <a:schemeClr val="tx1">
                    <a:lumMod val="50000"/>
                    <a:lumOff val="50000"/>
                  </a:schemeClr>
                </a:solidFill>
              </a:rPr>
              <a:t>PTP alto: ≥ 50%</a:t>
            </a:r>
          </a:p>
          <a:p>
            <a:r>
              <a:rPr lang="es-ES" b="1" u="sng" dirty="0">
                <a:solidFill>
                  <a:schemeClr val="tx1">
                    <a:lumMod val="50000"/>
                    <a:lumOff val="50000"/>
                  </a:schemeClr>
                </a:solidFill>
              </a:rPr>
              <a:t>PTP Intermedio: ~20%</a:t>
            </a:r>
          </a:p>
          <a:p>
            <a:r>
              <a:rPr lang="es-ES" b="1" u="sng" dirty="0">
                <a:solidFill>
                  <a:schemeClr val="tx1">
                    <a:lumMod val="50000"/>
                    <a:lumOff val="50000"/>
                  </a:schemeClr>
                </a:solidFill>
              </a:rPr>
              <a:t>PTP bajo: ≤ 5%</a:t>
            </a:r>
            <a:endParaRPr lang="en-CA" dirty="0">
              <a:solidFill>
                <a:schemeClr val="tx1">
                  <a:lumMod val="50000"/>
                  <a:lumOff val="50000"/>
                </a:schemeClr>
              </a:solidFill>
            </a:endParaRPr>
          </a:p>
        </p:txBody>
      </p:sp>
      <p:sp>
        <p:nvSpPr>
          <p:cNvPr id="15" name="TextBox 14">
            <a:extLst>
              <a:ext uri="{FF2B5EF4-FFF2-40B4-BE49-F238E27FC236}">
                <a16:creationId xmlns:a16="http://schemas.microsoft.com/office/drawing/2014/main" id="{7113E3CA-5CB4-4F91-9A0D-07A5549FEB89}"/>
              </a:ext>
            </a:extLst>
          </p:cNvPr>
          <p:cNvSpPr txBox="1"/>
          <p:nvPr/>
        </p:nvSpPr>
        <p:spPr>
          <a:xfrm>
            <a:off x="9415221" y="6071827"/>
            <a:ext cx="2533974" cy="461665"/>
          </a:xfrm>
          <a:prstGeom prst="rect">
            <a:avLst/>
          </a:prstGeom>
          <a:noFill/>
        </p:spPr>
        <p:txBody>
          <a:bodyPr wrap="square" rtlCol="0">
            <a:spAutoFit/>
          </a:bodyPr>
          <a:lstStyle/>
          <a:p>
            <a:r>
              <a:rPr lang="en-CA" sz="1200" dirty="0">
                <a:solidFill>
                  <a:schemeClr val="tx1">
                    <a:lumMod val="50000"/>
                    <a:lumOff val="50000"/>
                  </a:schemeClr>
                </a:solidFill>
              </a:rPr>
              <a:t>Wells Ann Intern Med 1998</a:t>
            </a:r>
          </a:p>
          <a:p>
            <a:r>
              <a:rPr lang="en-CA" sz="1200" dirty="0">
                <a:solidFill>
                  <a:schemeClr val="tx1">
                    <a:lumMod val="50000"/>
                    <a:lumOff val="50000"/>
                  </a:schemeClr>
                </a:solidFill>
              </a:rPr>
              <a:t>Le Gal Ann Intern Med 2006</a:t>
            </a:r>
          </a:p>
        </p:txBody>
      </p:sp>
      <p:sp>
        <p:nvSpPr>
          <p:cNvPr id="3" name="TextBox 2">
            <a:extLst>
              <a:ext uri="{FF2B5EF4-FFF2-40B4-BE49-F238E27FC236}">
                <a16:creationId xmlns:a16="http://schemas.microsoft.com/office/drawing/2014/main" id="{F6DA93E9-3FC9-4FE4-9415-E6DB1DB185E0}"/>
              </a:ext>
            </a:extLst>
          </p:cNvPr>
          <p:cNvSpPr txBox="1"/>
          <p:nvPr/>
        </p:nvSpPr>
        <p:spPr>
          <a:xfrm>
            <a:off x="4931084" y="5080967"/>
            <a:ext cx="4001814" cy="738664"/>
          </a:xfrm>
          <a:prstGeom prst="rect">
            <a:avLst/>
          </a:prstGeom>
          <a:noFill/>
        </p:spPr>
        <p:txBody>
          <a:bodyPr wrap="square" lIns="0" tIns="0" rIns="0" bIns="0" rtlCol="0">
            <a:spAutoFit/>
          </a:bodyPr>
          <a:lstStyle/>
          <a:p>
            <a:r>
              <a:rPr lang="es-ES" sz="1600" b="1" dirty="0">
                <a:solidFill>
                  <a:schemeClr val="tx1">
                    <a:lumMod val="50000"/>
                    <a:lumOff val="50000"/>
                  </a:schemeClr>
                </a:solidFill>
              </a:rPr>
              <a:t>Puntuación &gt; 6: PTP alto</a:t>
            </a:r>
          </a:p>
          <a:p>
            <a:r>
              <a:rPr lang="es-ES" sz="1600" b="1" dirty="0">
                <a:solidFill>
                  <a:schemeClr val="tx1">
                    <a:lumMod val="50000"/>
                    <a:lumOff val="50000"/>
                  </a:schemeClr>
                </a:solidFill>
              </a:rPr>
              <a:t>Puntuación ≥ 2 y ≤ 6: PTP intermedio</a:t>
            </a:r>
          </a:p>
          <a:p>
            <a:r>
              <a:rPr lang="es-ES" sz="1600" b="1" dirty="0">
                <a:solidFill>
                  <a:schemeClr val="tx1">
                    <a:lumMod val="50000"/>
                    <a:lumOff val="50000"/>
                  </a:schemeClr>
                </a:solidFill>
              </a:rPr>
              <a:t>Puntuación &lt; 2: PTP bajo</a:t>
            </a:r>
            <a:endParaRPr lang="en-CA" sz="1600" dirty="0">
              <a:solidFill>
                <a:schemeClr val="tx1">
                  <a:lumMod val="50000"/>
                  <a:lumOff val="50000"/>
                </a:schemeClr>
              </a:solidFill>
            </a:endParaRPr>
          </a:p>
        </p:txBody>
      </p:sp>
      <p:sp>
        <p:nvSpPr>
          <p:cNvPr id="16" name="TextBox 15">
            <a:extLst>
              <a:ext uri="{FF2B5EF4-FFF2-40B4-BE49-F238E27FC236}">
                <a16:creationId xmlns:a16="http://schemas.microsoft.com/office/drawing/2014/main" id="{EDB181D8-D1B5-486B-B1C9-AA5653E5FB62}"/>
              </a:ext>
            </a:extLst>
          </p:cNvPr>
          <p:cNvSpPr txBox="1"/>
          <p:nvPr/>
        </p:nvSpPr>
        <p:spPr>
          <a:xfrm>
            <a:off x="986101" y="5033472"/>
            <a:ext cx="3753172" cy="738664"/>
          </a:xfrm>
          <a:prstGeom prst="rect">
            <a:avLst/>
          </a:prstGeom>
          <a:noFill/>
        </p:spPr>
        <p:txBody>
          <a:bodyPr wrap="square" lIns="0" tIns="0" rIns="0" bIns="0" rtlCol="0">
            <a:spAutoFit/>
          </a:bodyPr>
          <a:lstStyle/>
          <a:p>
            <a:r>
              <a:rPr lang="es-ES" sz="1600" b="1" dirty="0">
                <a:solidFill>
                  <a:schemeClr val="tx1">
                    <a:lumMod val="50000"/>
                    <a:lumOff val="50000"/>
                  </a:schemeClr>
                </a:solidFill>
              </a:rPr>
              <a:t>Puntuación ≥ 11: PTP alto</a:t>
            </a:r>
          </a:p>
          <a:p>
            <a:r>
              <a:rPr lang="es-ES" sz="1600" b="1" dirty="0">
                <a:solidFill>
                  <a:schemeClr val="tx1">
                    <a:lumMod val="50000"/>
                    <a:lumOff val="50000"/>
                  </a:schemeClr>
                </a:solidFill>
              </a:rPr>
              <a:t>Puntuación 4 a 10: PTP intermedio</a:t>
            </a:r>
          </a:p>
          <a:p>
            <a:r>
              <a:rPr lang="es-ES" sz="1600" b="1" dirty="0">
                <a:solidFill>
                  <a:schemeClr val="tx1">
                    <a:lumMod val="50000"/>
                    <a:lumOff val="50000"/>
                  </a:schemeClr>
                </a:solidFill>
              </a:rPr>
              <a:t>Puntuación 0 a 3: PTP bajo</a:t>
            </a:r>
            <a:endParaRPr lang="en-CA" sz="1600" dirty="0">
              <a:solidFill>
                <a:schemeClr val="tx1">
                  <a:lumMod val="50000"/>
                  <a:lumOff val="50000"/>
                </a:schemeClr>
              </a:solidFill>
            </a:endParaRPr>
          </a:p>
        </p:txBody>
      </p:sp>
    </p:spTree>
    <p:extLst>
      <p:ext uri="{BB962C8B-B14F-4D97-AF65-F5344CB8AC3E}">
        <p14:creationId xmlns:p14="http://schemas.microsoft.com/office/powerpoint/2010/main" val="368784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3412834" y="559890"/>
            <a:ext cx="10972800" cy="418113"/>
          </a:xfrm>
        </p:spPr>
        <p:txBody>
          <a:bodyPr/>
          <a:lstStyle/>
          <a:p>
            <a:r>
              <a:rPr lang="es-ES" dirty="0"/>
              <a:t>Reglas de predicción clínica (PPT) para TVP:</a:t>
            </a:r>
            <a:endParaRPr lang="en-CA" dirty="0"/>
          </a:p>
        </p:txBody>
      </p:sp>
      <p:sp>
        <p:nvSpPr>
          <p:cNvPr id="4" name="Rectangle 3">
            <a:extLst>
              <a:ext uri="{FF2B5EF4-FFF2-40B4-BE49-F238E27FC236}">
                <a16:creationId xmlns:a16="http://schemas.microsoft.com/office/drawing/2014/main" id="{63DFF534-2F1C-4786-BADC-DCDCC5C3C73E}"/>
              </a:ext>
            </a:extLst>
          </p:cNvPr>
          <p:cNvSpPr/>
          <p:nvPr/>
        </p:nvSpPr>
        <p:spPr>
          <a:xfrm>
            <a:off x="9528450" y="5908100"/>
            <a:ext cx="2530201" cy="646331"/>
          </a:xfrm>
          <a:prstGeom prst="rect">
            <a:avLst/>
          </a:prstGeom>
        </p:spPr>
        <p:txBody>
          <a:bodyPr wrap="square">
            <a:spAutoFit/>
          </a:bodyPr>
          <a:lstStyle/>
          <a:p>
            <a:r>
              <a:rPr lang="en-CA" sz="1200" dirty="0">
                <a:solidFill>
                  <a:schemeClr val="tx1">
                    <a:lumMod val="50000"/>
                    <a:lumOff val="50000"/>
                  </a:schemeClr>
                </a:solidFill>
              </a:rPr>
              <a:t>Wells NEJM 2003</a:t>
            </a:r>
          </a:p>
          <a:p>
            <a:r>
              <a:rPr lang="es-CO" sz="1200" dirty="0"/>
              <a:t>Le Gal G,  Ann Intern Med 2006  </a:t>
            </a:r>
            <a:r>
              <a:rPr lang="en-CA" sz="1200" dirty="0">
                <a:solidFill>
                  <a:schemeClr val="tx1">
                    <a:lumMod val="50000"/>
                    <a:lumOff val="50000"/>
                  </a:schemeClr>
                </a:solidFill>
              </a:rPr>
              <a:t>Kleinjan Ann Intern Med 2014</a:t>
            </a:r>
          </a:p>
        </p:txBody>
      </p:sp>
      <p:graphicFrame>
        <p:nvGraphicFramePr>
          <p:cNvPr id="16" name="Table 15">
            <a:extLst>
              <a:ext uri="{FF2B5EF4-FFF2-40B4-BE49-F238E27FC236}">
                <a16:creationId xmlns:a16="http://schemas.microsoft.com/office/drawing/2014/main" id="{6376C56E-AFFA-4E38-B00B-727ED5374120}"/>
              </a:ext>
            </a:extLst>
          </p:cNvPr>
          <p:cNvGraphicFramePr>
            <a:graphicFrameLocks noGrp="1"/>
          </p:cNvGraphicFramePr>
          <p:nvPr>
            <p:extLst>
              <p:ext uri="{D42A27DB-BD31-4B8C-83A1-F6EECF244321}">
                <p14:modId xmlns:p14="http://schemas.microsoft.com/office/powerpoint/2010/main" val="1469769058"/>
              </p:ext>
            </p:extLst>
          </p:nvPr>
        </p:nvGraphicFramePr>
        <p:xfrm>
          <a:off x="6478003" y="1483284"/>
          <a:ext cx="4842460" cy="3664683"/>
        </p:xfrm>
        <a:graphic>
          <a:graphicData uri="http://schemas.openxmlformats.org/drawingml/2006/table">
            <a:tbl>
              <a:tblPr firstRow="1" bandRow="1">
                <a:tableStyleId>{5940675A-B579-460E-94D1-54222C63F5DA}</a:tableStyleId>
              </a:tblPr>
              <a:tblGrid>
                <a:gridCol w="3858693">
                  <a:extLst>
                    <a:ext uri="{9D8B030D-6E8A-4147-A177-3AD203B41FA5}">
                      <a16:colId xmlns:a16="http://schemas.microsoft.com/office/drawing/2014/main" val="3899270574"/>
                    </a:ext>
                  </a:extLst>
                </a:gridCol>
                <a:gridCol w="983767">
                  <a:extLst>
                    <a:ext uri="{9D8B030D-6E8A-4147-A177-3AD203B41FA5}">
                      <a16:colId xmlns:a16="http://schemas.microsoft.com/office/drawing/2014/main" val="3095504583"/>
                    </a:ext>
                  </a:extLst>
                </a:gridCol>
              </a:tblGrid>
              <a:tr h="275207">
                <a:tc gridSpan="2">
                  <a:txBody>
                    <a:bodyPr/>
                    <a:lstStyle/>
                    <a:p>
                      <a:r>
                        <a:rPr lang="es-ES" sz="2400" b="1" dirty="0">
                          <a:solidFill>
                            <a:schemeClr val="bg1"/>
                          </a:solidFill>
                        </a:rPr>
                        <a:t>Puntuación de Ginebra para EP</a:t>
                      </a:r>
                      <a:endParaRPr lang="en-CA" sz="2400" b="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372843">
                <a:tc>
                  <a:txBody>
                    <a:bodyPr/>
                    <a:lstStyle/>
                    <a:p>
                      <a:r>
                        <a:rPr lang="en-CA" sz="1800" b="1" dirty="0">
                          <a:solidFill>
                            <a:schemeClr val="bg1"/>
                          </a:solidFill>
                        </a:rPr>
                        <a:t>Componente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Igual o mayor de 65 años</a:t>
                      </a:r>
                      <a:r>
                        <a:rPr lang="en-CA" sz="1800" dirty="0">
                          <a:solidFill>
                            <a:schemeClr val="tx1">
                              <a:lumMod val="50000"/>
                              <a:lumOff val="5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800" b="0" i="0" kern="1200" dirty="0">
                          <a:solidFill>
                            <a:schemeClr val="tx1"/>
                          </a:solidFill>
                          <a:effectLst/>
                          <a:latin typeface="+mn-lt"/>
                          <a:ea typeface="+mn-ea"/>
                          <a:cs typeface="+mn-cs"/>
                        </a:rPr>
                        <a:t>TEP o TVP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Cirugía o Fractura de menos de un mes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800" b="0" i="0" kern="1200" dirty="0">
                          <a:solidFill>
                            <a:schemeClr val="tx1"/>
                          </a:solidFill>
                          <a:effectLst/>
                          <a:latin typeface="+mn-lt"/>
                          <a:ea typeface="+mn-ea"/>
                          <a:cs typeface="+mn-cs"/>
                        </a:rPr>
                        <a:t>Malignidad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Dolor unilateral en Extremidad Inferior</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800" b="0" i="0" kern="1200" dirty="0">
                          <a:solidFill>
                            <a:schemeClr val="tx1"/>
                          </a:solidFill>
                          <a:effectLst/>
                          <a:latin typeface="+mn-lt"/>
                          <a:ea typeface="+mn-ea"/>
                          <a:cs typeface="+mn-cs"/>
                        </a:rPr>
                        <a:t>Hemoptisis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Frecuencia cardiaca 75 a 94 x min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Frecuencia cardiaca 95 o mayo x min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Dolor a la palpación profunda de la pierna, y edema unilateral</a:t>
                      </a:r>
                      <a:endParaRPr lang="en-CA"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5</a:t>
                      </a:r>
                    </a:p>
                    <a:p>
                      <a:pPr algn="ctr"/>
                      <a:r>
                        <a:rPr lang="en-CA" sz="1800" dirty="0">
                          <a:solidFill>
                            <a:schemeClr val="tx1">
                              <a:lumMod val="50000"/>
                              <a:lumOff val="50000"/>
                            </a:schemeClr>
                          </a:solidFill>
                        </a:rPr>
                        <a:t>4</a:t>
                      </a:r>
                    </a:p>
                    <a:p>
                      <a:pPr algn="ctr"/>
                      <a:endParaRPr lang="en-CA"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17" name="Table 16">
            <a:extLst>
              <a:ext uri="{FF2B5EF4-FFF2-40B4-BE49-F238E27FC236}">
                <a16:creationId xmlns:a16="http://schemas.microsoft.com/office/drawing/2014/main" id="{C2D37E5B-9C98-451C-8B95-D9CB4133C085}"/>
              </a:ext>
            </a:extLst>
          </p:cNvPr>
          <p:cNvGraphicFramePr>
            <a:graphicFrameLocks noGrp="1"/>
          </p:cNvGraphicFramePr>
          <p:nvPr>
            <p:extLst>
              <p:ext uri="{D42A27DB-BD31-4B8C-83A1-F6EECF244321}">
                <p14:modId xmlns:p14="http://schemas.microsoft.com/office/powerpoint/2010/main" val="3913382990"/>
              </p:ext>
            </p:extLst>
          </p:nvPr>
        </p:nvGraphicFramePr>
        <p:xfrm>
          <a:off x="1034922" y="1419361"/>
          <a:ext cx="4842461" cy="4205662"/>
        </p:xfrm>
        <a:graphic>
          <a:graphicData uri="http://schemas.openxmlformats.org/drawingml/2006/table">
            <a:tbl>
              <a:tblPr firstRow="1" bandRow="1">
                <a:tableStyleId>{5940675A-B579-460E-94D1-54222C63F5DA}</a:tableStyleId>
              </a:tblPr>
              <a:tblGrid>
                <a:gridCol w="3523675">
                  <a:extLst>
                    <a:ext uri="{9D8B030D-6E8A-4147-A177-3AD203B41FA5}">
                      <a16:colId xmlns:a16="http://schemas.microsoft.com/office/drawing/2014/main" val="3899270574"/>
                    </a:ext>
                  </a:extLst>
                </a:gridCol>
                <a:gridCol w="1318786">
                  <a:extLst>
                    <a:ext uri="{9D8B030D-6E8A-4147-A177-3AD203B41FA5}">
                      <a16:colId xmlns:a16="http://schemas.microsoft.com/office/drawing/2014/main" val="3978969902"/>
                    </a:ext>
                  </a:extLst>
                </a:gridCol>
              </a:tblGrid>
              <a:tr h="859164">
                <a:tc gridSpan="2">
                  <a:txBody>
                    <a:bodyPr/>
                    <a:lstStyle/>
                    <a:p>
                      <a:r>
                        <a:rPr lang="es-ES" sz="2400" b="1" dirty="0">
                          <a:solidFill>
                            <a:schemeClr val="bg1"/>
                          </a:solidFill>
                        </a:rPr>
                        <a:t>Puntuación de Wells para TVP de extremidad inferior</a:t>
                      </a:r>
                      <a:endParaRPr lang="en-CA" sz="2400" b="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87154">
                <a:tc>
                  <a:txBody>
                    <a:bodyPr/>
                    <a:lstStyle/>
                    <a:p>
                      <a:r>
                        <a:rPr lang="en-CA" sz="1800" b="1" dirty="0">
                          <a:solidFill>
                            <a:schemeClr val="bg1"/>
                          </a:solidFill>
                        </a:rPr>
                        <a:t>Componente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959344">
                <a:tc>
                  <a:txBody>
                    <a:bodyPr/>
                    <a:lstStyle/>
                    <a:p>
                      <a:r>
                        <a:rPr lang="en-CA" sz="1800" dirty="0">
                          <a:solidFill>
                            <a:schemeClr val="tx1">
                              <a:lumMod val="50000"/>
                              <a:lumOff val="50000"/>
                            </a:schemeClr>
                          </a:solidFill>
                        </a:rPr>
                        <a:t>Cáncer activo</a:t>
                      </a:r>
                    </a:p>
                    <a:p>
                      <a:r>
                        <a:rPr lang="en-CA" sz="1800" dirty="0">
                          <a:solidFill>
                            <a:schemeClr val="tx1">
                              <a:lumMod val="50000"/>
                              <a:lumOff val="50000"/>
                            </a:schemeClr>
                          </a:solidFill>
                        </a:rPr>
                        <a:t>Sensibilidad localizada</a:t>
                      </a:r>
                    </a:p>
                    <a:p>
                      <a:r>
                        <a:rPr lang="en-CA" sz="1800" dirty="0">
                          <a:solidFill>
                            <a:schemeClr val="tx1">
                              <a:lumMod val="50000"/>
                              <a:lumOff val="50000"/>
                            </a:schemeClr>
                          </a:solidFill>
                        </a:rPr>
                        <a:t>toda la pierna hinchada</a:t>
                      </a:r>
                    </a:p>
                    <a:p>
                      <a:r>
                        <a:rPr lang="en-CA" sz="1800" dirty="0">
                          <a:solidFill>
                            <a:schemeClr val="tx1">
                              <a:lumMod val="50000"/>
                              <a:lumOff val="50000"/>
                            </a:schemeClr>
                          </a:solidFill>
                        </a:rPr>
                        <a:t>Hinchazón de pantorrilla &gt; 3 cm</a:t>
                      </a:r>
                    </a:p>
                    <a:p>
                      <a:r>
                        <a:rPr lang="en-CA" sz="1800" dirty="0">
                          <a:solidFill>
                            <a:schemeClr val="tx1">
                              <a:lumMod val="50000"/>
                              <a:lumOff val="50000"/>
                            </a:schemeClr>
                          </a:solidFill>
                        </a:rPr>
                        <a:t>Edema picaduras</a:t>
                      </a:r>
                    </a:p>
                    <a:p>
                      <a:r>
                        <a:rPr lang="en-CA" sz="1800" dirty="0">
                          <a:solidFill>
                            <a:schemeClr val="tx1">
                              <a:lumMod val="50000"/>
                              <a:lumOff val="50000"/>
                            </a:schemeClr>
                          </a:solidFill>
                        </a:rPr>
                        <a:t>Venas superficiales colaterales</a:t>
                      </a:r>
                    </a:p>
                    <a:p>
                      <a:r>
                        <a:rPr lang="en-CA" sz="1800" dirty="0">
                          <a:solidFill>
                            <a:schemeClr val="tx1">
                              <a:lumMod val="50000"/>
                              <a:lumOff val="50000"/>
                            </a:schemeClr>
                          </a:solidFill>
                        </a:rPr>
                        <a:t>TVP anterior</a:t>
                      </a:r>
                    </a:p>
                    <a:p>
                      <a:r>
                        <a:rPr lang="en-CA" sz="1800" dirty="0">
                          <a:solidFill>
                            <a:schemeClr val="tx1">
                              <a:lumMod val="50000"/>
                              <a:lumOff val="50000"/>
                            </a:schemeClr>
                          </a:solidFill>
                        </a:rPr>
                        <a:t>Postrado en cama/cirugía</a:t>
                      </a:r>
                    </a:p>
                    <a:p>
                      <a:r>
                        <a:rPr lang="en-CA" sz="1800" dirty="0">
                          <a:solidFill>
                            <a:schemeClr val="tx1">
                              <a:lumMod val="50000"/>
                              <a:lumOff val="50000"/>
                            </a:schemeClr>
                          </a:solidFill>
                        </a:rPr>
                        <a:t>Parálisis</a:t>
                      </a:r>
                    </a:p>
                    <a:p>
                      <a:r>
                        <a:rPr lang="en-CA" sz="1800" dirty="0">
                          <a:solidFill>
                            <a:schemeClr val="tx1">
                              <a:lumMod val="50000"/>
                              <a:lumOff val="50000"/>
                            </a:schemeClr>
                          </a:solidFill>
                        </a:rPr>
                        <a:t>Diagnóstico alternativo</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8" name="TextBox 17">
            <a:extLst>
              <a:ext uri="{FF2B5EF4-FFF2-40B4-BE49-F238E27FC236}">
                <a16:creationId xmlns:a16="http://schemas.microsoft.com/office/drawing/2014/main" id="{DA2E0D94-062E-47AC-8495-37089431B491}"/>
              </a:ext>
            </a:extLst>
          </p:cNvPr>
          <p:cNvSpPr txBox="1"/>
          <p:nvPr/>
        </p:nvSpPr>
        <p:spPr>
          <a:xfrm>
            <a:off x="1259997" y="5761710"/>
            <a:ext cx="4397604" cy="738664"/>
          </a:xfrm>
          <a:prstGeom prst="rect">
            <a:avLst/>
          </a:prstGeom>
          <a:noFill/>
        </p:spPr>
        <p:txBody>
          <a:bodyPr wrap="square" lIns="0" tIns="0" rIns="0" bIns="0" rtlCol="0">
            <a:spAutoFit/>
          </a:bodyPr>
          <a:lstStyle/>
          <a:p>
            <a:r>
              <a:rPr lang="en-CA" sz="1600" b="1" dirty="0">
                <a:solidFill>
                  <a:schemeClr val="tx1">
                    <a:lumMod val="50000"/>
                    <a:lumOff val="50000"/>
                  </a:schemeClr>
                </a:solidFill>
              </a:rPr>
              <a:t>Puntaje ≥ 3: alto</a:t>
            </a:r>
            <a:r>
              <a:rPr lang="en-CA" sz="1600" dirty="0">
                <a:solidFill>
                  <a:schemeClr val="tx1">
                    <a:lumMod val="50000"/>
                    <a:lumOff val="50000"/>
                  </a:schemeClr>
                </a:solidFill>
              </a:rPr>
              <a:t> PTP (≥ 50% prevalence)</a:t>
            </a:r>
          </a:p>
          <a:p>
            <a:r>
              <a:rPr lang="en-CA" sz="1600" b="1" dirty="0">
                <a:solidFill>
                  <a:schemeClr val="tx1">
                    <a:lumMod val="50000"/>
                    <a:lumOff val="50000"/>
                  </a:schemeClr>
                </a:solidFill>
              </a:rPr>
              <a:t>Puntaje: 1 to 2: </a:t>
            </a:r>
            <a:r>
              <a:rPr lang="en-CA" sz="1600" dirty="0">
                <a:solidFill>
                  <a:schemeClr val="tx1">
                    <a:lumMod val="50000"/>
                    <a:lumOff val="50000"/>
                  </a:schemeClr>
                </a:solidFill>
              </a:rPr>
              <a:t>intermedio PTP (~25%)</a:t>
            </a:r>
          </a:p>
          <a:p>
            <a:r>
              <a:rPr lang="en-CA" sz="1600" b="1" dirty="0">
                <a:solidFill>
                  <a:schemeClr val="tx1">
                    <a:lumMod val="50000"/>
                    <a:lumOff val="50000"/>
                  </a:schemeClr>
                </a:solidFill>
              </a:rPr>
              <a:t>Puntaje: 0 o menos: bajo </a:t>
            </a:r>
            <a:r>
              <a:rPr lang="en-CA" sz="1600" dirty="0">
                <a:solidFill>
                  <a:schemeClr val="tx1">
                    <a:lumMod val="50000"/>
                    <a:lumOff val="50000"/>
                  </a:schemeClr>
                </a:solidFill>
              </a:rPr>
              <a:t> PTP (≤ 10%)</a:t>
            </a:r>
          </a:p>
        </p:txBody>
      </p:sp>
      <p:sp>
        <p:nvSpPr>
          <p:cNvPr id="19" name="TextBox 18">
            <a:extLst>
              <a:ext uri="{FF2B5EF4-FFF2-40B4-BE49-F238E27FC236}">
                <a16:creationId xmlns:a16="http://schemas.microsoft.com/office/drawing/2014/main" id="{90C3F03B-5266-4157-A8AC-E10CF736E199}"/>
              </a:ext>
            </a:extLst>
          </p:cNvPr>
          <p:cNvSpPr txBox="1"/>
          <p:nvPr/>
        </p:nvSpPr>
        <p:spPr>
          <a:xfrm>
            <a:off x="6852453" y="5227792"/>
            <a:ext cx="4786064" cy="738664"/>
          </a:xfrm>
          <a:prstGeom prst="rect">
            <a:avLst/>
          </a:prstGeom>
          <a:noFill/>
        </p:spPr>
        <p:txBody>
          <a:bodyPr wrap="square" lIns="0" tIns="0" rIns="0" bIns="0" rtlCol="0">
            <a:spAutoFit/>
          </a:bodyPr>
          <a:lstStyle/>
          <a:p>
            <a:r>
              <a:rPr lang="es-ES" sz="1600" b="1" dirty="0">
                <a:solidFill>
                  <a:schemeClr val="tx1">
                    <a:lumMod val="50000"/>
                    <a:lumOff val="50000"/>
                  </a:schemeClr>
                </a:solidFill>
              </a:rPr>
              <a:t>Probabilidad baja 8%  (0 a 3 puntos)</a:t>
            </a:r>
          </a:p>
          <a:p>
            <a:r>
              <a:rPr lang="es-ES" sz="1600" b="1" dirty="0">
                <a:solidFill>
                  <a:schemeClr val="tx1">
                    <a:lumMod val="50000"/>
                    <a:lumOff val="50000"/>
                  </a:schemeClr>
                </a:solidFill>
              </a:rPr>
              <a:t>Probabilidad intermedia 28% (4 a 10 puntos)</a:t>
            </a:r>
          </a:p>
          <a:p>
            <a:r>
              <a:rPr lang="es-ES" sz="1600" b="1" dirty="0">
                <a:solidFill>
                  <a:schemeClr val="tx1">
                    <a:lumMod val="50000"/>
                    <a:lumOff val="50000"/>
                  </a:schemeClr>
                </a:solidFill>
              </a:rPr>
              <a:t>Probabilidad alta 74% (≥11 puntos).</a:t>
            </a:r>
            <a:endParaRPr lang="en-CA" sz="1600" dirty="0">
              <a:solidFill>
                <a:schemeClr val="tx1">
                  <a:lumMod val="50000"/>
                  <a:lumOff val="50000"/>
                </a:schemeClr>
              </a:solidFill>
            </a:endParaRPr>
          </a:p>
        </p:txBody>
      </p:sp>
    </p:spTree>
    <p:extLst>
      <p:ext uri="{BB962C8B-B14F-4D97-AF65-F5344CB8AC3E}">
        <p14:creationId xmlns:p14="http://schemas.microsoft.com/office/powerpoint/2010/main" val="361090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6D5033-15BB-4144-B753-DDBA0B648519}"/>
              </a:ext>
            </a:extLst>
          </p:cNvPr>
          <p:cNvSpPr>
            <a:spLocks noGrp="1"/>
          </p:cNvSpPr>
          <p:nvPr>
            <p:ph idx="1"/>
          </p:nvPr>
        </p:nvSpPr>
        <p:spPr>
          <a:xfrm>
            <a:off x="419100" y="1241523"/>
            <a:ext cx="10972800" cy="969408"/>
          </a:xfrm>
        </p:spPr>
        <p:txBody>
          <a:bodyPr>
            <a:normAutofit/>
          </a:bodyPr>
          <a:lstStyle/>
          <a:p>
            <a:pPr marL="0" indent="0">
              <a:buNone/>
            </a:pPr>
            <a:r>
              <a:rPr lang="es-ES" sz="2400" dirty="0">
                <a:solidFill>
                  <a:schemeClr val="tx1"/>
                </a:solidFill>
              </a:rPr>
              <a:t>Estudios que evalúan pruebas diagnósticas (CTPA, D-Dimero, etc.) en comparación con el estándar de referencia</a:t>
            </a:r>
          </a:p>
          <a:p>
            <a:pPr marL="0" indent="0">
              <a:buNone/>
            </a:pPr>
            <a:endParaRPr lang="en-CA" sz="2400" dirty="0">
              <a:solidFill>
                <a:schemeClr val="tx1"/>
              </a:solidFill>
            </a:endParaRPr>
          </a:p>
        </p:txBody>
      </p:sp>
      <p:sp>
        <p:nvSpPr>
          <p:cNvPr id="4" name="TextBox 3">
            <a:extLst>
              <a:ext uri="{FF2B5EF4-FFF2-40B4-BE49-F238E27FC236}">
                <a16:creationId xmlns:a16="http://schemas.microsoft.com/office/drawing/2014/main" id="{EF308B71-AE5E-4739-ACAE-DDB77B7B06C4}"/>
              </a:ext>
            </a:extLst>
          </p:cNvPr>
          <p:cNvSpPr txBox="1"/>
          <p:nvPr/>
        </p:nvSpPr>
        <p:spPr>
          <a:xfrm>
            <a:off x="838200" y="5550401"/>
            <a:ext cx="2719647" cy="1077218"/>
          </a:xfrm>
          <a:prstGeom prst="rect">
            <a:avLst/>
          </a:prstGeom>
          <a:solidFill>
            <a:srgbClr val="FFD8B0"/>
          </a:solidFill>
          <a:ln w="19050">
            <a:noFill/>
          </a:ln>
        </p:spPr>
        <p:txBody>
          <a:bodyPr wrap="square" rtlCol="0" anchor="ctr" anchorCtr="0">
            <a:noAutofit/>
          </a:bodyPr>
          <a:lstStyle/>
          <a:p>
            <a:pPr algn="ctr">
              <a:lnSpc>
                <a:spcPts val="2100"/>
              </a:lnSpc>
            </a:pPr>
            <a:r>
              <a:rPr lang="es-ES" sz="2200" b="1" dirty="0">
                <a:solidFill>
                  <a:srgbClr val="E63E31"/>
                </a:solidFill>
              </a:rPr>
              <a:t>Probabilidad pre Test</a:t>
            </a:r>
          </a:p>
          <a:p>
            <a:pPr algn="ctr">
              <a:lnSpc>
                <a:spcPts val="2100"/>
              </a:lnSpc>
            </a:pPr>
            <a:r>
              <a:rPr lang="es-ES" sz="2200" b="1" dirty="0"/>
              <a:t>(Prevalencia de TEV en un grupo)</a:t>
            </a:r>
            <a:endParaRPr lang="en-CA" sz="2200" dirty="0"/>
          </a:p>
        </p:txBody>
      </p:sp>
      <p:sp>
        <p:nvSpPr>
          <p:cNvPr id="5" name="TextBox 4">
            <a:extLst>
              <a:ext uri="{FF2B5EF4-FFF2-40B4-BE49-F238E27FC236}">
                <a16:creationId xmlns:a16="http://schemas.microsoft.com/office/drawing/2014/main" id="{B562DC57-55EB-4252-AEEF-6557A136F171}"/>
              </a:ext>
            </a:extLst>
          </p:cNvPr>
          <p:cNvSpPr txBox="1"/>
          <p:nvPr/>
        </p:nvSpPr>
        <p:spPr>
          <a:xfrm>
            <a:off x="4824150" y="5550401"/>
            <a:ext cx="2284615" cy="1077217"/>
          </a:xfrm>
          <a:prstGeom prst="rect">
            <a:avLst/>
          </a:prstGeom>
          <a:solidFill>
            <a:srgbClr val="BEE0E4"/>
          </a:solidFill>
          <a:ln>
            <a:noFill/>
          </a:ln>
        </p:spPr>
        <p:txBody>
          <a:bodyPr wrap="square" rtlCol="0" anchor="ctr" anchorCtr="0">
            <a:noAutofit/>
          </a:bodyPr>
          <a:lstStyle/>
          <a:p>
            <a:pPr algn="ctr">
              <a:lnSpc>
                <a:spcPts val="2100"/>
              </a:lnSpc>
            </a:pPr>
            <a:r>
              <a:rPr lang="en-CA" sz="2400" b="1" dirty="0">
                <a:solidFill>
                  <a:srgbClr val="FF0000"/>
                </a:solidFill>
              </a:rPr>
              <a:t>Exactitud de la prueba</a:t>
            </a:r>
            <a:endParaRPr lang="en-CA" sz="1600" b="1" dirty="0">
              <a:solidFill>
                <a:srgbClr val="FF0000"/>
              </a:solidFill>
            </a:endParaRPr>
          </a:p>
        </p:txBody>
      </p:sp>
      <p:sp>
        <p:nvSpPr>
          <p:cNvPr id="6" name="TextBox 5">
            <a:extLst>
              <a:ext uri="{FF2B5EF4-FFF2-40B4-BE49-F238E27FC236}">
                <a16:creationId xmlns:a16="http://schemas.microsoft.com/office/drawing/2014/main" id="{BF1F8126-15EF-4953-984B-A7E427A17F81}"/>
              </a:ext>
            </a:extLst>
          </p:cNvPr>
          <p:cNvSpPr txBox="1"/>
          <p:nvPr/>
        </p:nvSpPr>
        <p:spPr>
          <a:xfrm>
            <a:off x="8539939" y="5550401"/>
            <a:ext cx="2284615" cy="1077218"/>
          </a:xfrm>
          <a:prstGeom prst="rect">
            <a:avLst/>
          </a:prstGeom>
          <a:solidFill>
            <a:srgbClr val="C9D7AF"/>
          </a:solidFill>
          <a:ln>
            <a:noFill/>
          </a:ln>
        </p:spPr>
        <p:txBody>
          <a:bodyPr wrap="square" rtlCol="0" anchor="ctr" anchorCtr="0">
            <a:noAutofit/>
          </a:bodyPr>
          <a:lstStyle/>
          <a:p>
            <a:pPr algn="ctr">
              <a:lnSpc>
                <a:spcPts val="2100"/>
              </a:lnSpc>
            </a:pPr>
            <a:r>
              <a:rPr lang="en-CA" sz="2200" b="1" dirty="0">
                <a:solidFill>
                  <a:schemeClr val="tx1">
                    <a:lumMod val="50000"/>
                    <a:lumOff val="50000"/>
                  </a:schemeClr>
                </a:solidFill>
              </a:rPr>
              <a:t>Probabilidad  Post-test</a:t>
            </a:r>
            <a:br>
              <a:rPr lang="en-CA" sz="2200" b="1" dirty="0">
                <a:solidFill>
                  <a:schemeClr val="tx1">
                    <a:lumMod val="50000"/>
                    <a:lumOff val="50000"/>
                  </a:schemeClr>
                </a:solidFill>
              </a:rPr>
            </a:br>
            <a:r>
              <a:rPr lang="en-CA" sz="2200" b="1" dirty="0">
                <a:solidFill>
                  <a:schemeClr val="tx1">
                    <a:lumMod val="50000"/>
                    <a:lumOff val="50000"/>
                  </a:schemeClr>
                </a:solidFill>
              </a:rPr>
              <a:t>de TEV</a:t>
            </a:r>
          </a:p>
        </p:txBody>
      </p:sp>
      <p:sp>
        <p:nvSpPr>
          <p:cNvPr id="8" name="Plus Sign 7">
            <a:extLst>
              <a:ext uri="{FF2B5EF4-FFF2-40B4-BE49-F238E27FC236}">
                <a16:creationId xmlns:a16="http://schemas.microsoft.com/office/drawing/2014/main" id="{AAF41BB7-1812-4017-8B48-A63326E51383}"/>
              </a:ext>
            </a:extLst>
          </p:cNvPr>
          <p:cNvSpPr/>
          <p:nvPr/>
        </p:nvSpPr>
        <p:spPr>
          <a:xfrm>
            <a:off x="3923605" y="5787787"/>
            <a:ext cx="658092" cy="602450"/>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50000"/>
                  <a:lumOff val="50000"/>
                </a:schemeClr>
              </a:solidFill>
            </a:endParaRPr>
          </a:p>
        </p:txBody>
      </p:sp>
      <p:sp>
        <p:nvSpPr>
          <p:cNvPr id="9" name="Equals 8">
            <a:extLst>
              <a:ext uri="{FF2B5EF4-FFF2-40B4-BE49-F238E27FC236}">
                <a16:creationId xmlns:a16="http://schemas.microsoft.com/office/drawing/2014/main" id="{56147C82-20D3-4B52-99C3-83CE5CBFD4D8}"/>
              </a:ext>
            </a:extLst>
          </p:cNvPr>
          <p:cNvSpPr/>
          <p:nvPr/>
        </p:nvSpPr>
        <p:spPr>
          <a:xfrm>
            <a:off x="7474523" y="5673512"/>
            <a:ext cx="777240" cy="830997"/>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50000"/>
                  <a:lumOff val="50000"/>
                </a:schemeClr>
              </a:solidFill>
            </a:endParaRPr>
          </a:p>
        </p:txBody>
      </p:sp>
      <p:sp>
        <p:nvSpPr>
          <p:cNvPr id="7" name="Title 1">
            <a:extLst>
              <a:ext uri="{FF2B5EF4-FFF2-40B4-BE49-F238E27FC236}">
                <a16:creationId xmlns:a16="http://schemas.microsoft.com/office/drawing/2014/main" id="{BF823381-C205-2A09-9504-3E3F78104A3E}"/>
              </a:ext>
            </a:extLst>
          </p:cNvPr>
          <p:cNvSpPr txBox="1">
            <a:spLocks/>
          </p:cNvSpPr>
          <p:nvPr/>
        </p:nvSpPr>
        <p:spPr>
          <a:xfrm>
            <a:off x="3557847" y="557929"/>
            <a:ext cx="10972800"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CA" dirty="0"/>
              <a:t>EXACTITUD DE LAS PRUEBAS DIAGNOSTICAS</a:t>
            </a:r>
          </a:p>
        </p:txBody>
      </p:sp>
      <p:pic>
        <p:nvPicPr>
          <p:cNvPr id="1026" name="Picture 2" descr="Una historia interminable Indicadores de pruebas diagnósticas: la odds  ratio diagnóstica.">
            <a:extLst>
              <a:ext uri="{FF2B5EF4-FFF2-40B4-BE49-F238E27FC236}">
                <a16:creationId xmlns:a16="http://schemas.microsoft.com/office/drawing/2014/main" id="{99070CC6-8759-27F1-977E-7AA04D81B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905" y="2019867"/>
            <a:ext cx="8830102" cy="327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4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Case 1: SOSPECHA DE EMBOLISMO PULMONAR</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dirty="0"/>
              <a:t>Masculino  de 64 años de edad</a:t>
            </a:r>
          </a:p>
          <a:p>
            <a:pPr marL="0" indent="0">
              <a:buNone/>
            </a:pPr>
            <a:r>
              <a:rPr lang="en-CA" sz="2400" b="1" dirty="0">
                <a:solidFill>
                  <a:srgbClr val="E63E31"/>
                </a:solidFill>
              </a:rPr>
              <a:t>Antecedentes: </a:t>
            </a:r>
            <a:r>
              <a:rPr lang="en-CA" sz="2400" dirty="0">
                <a:solidFill>
                  <a:srgbClr val="E63E31"/>
                </a:solidFill>
              </a:rPr>
              <a:t>  </a:t>
            </a:r>
            <a:r>
              <a:rPr lang="en-CA" sz="2400" dirty="0"/>
              <a:t>HTA, Cardiopatía isquémica </a:t>
            </a:r>
            <a:endParaRPr lang="en-CA" sz="2400" b="1" dirty="0">
              <a:solidFill>
                <a:srgbClr val="FF0000"/>
              </a:solidFill>
            </a:endParaRPr>
          </a:p>
          <a:p>
            <a:pPr marL="0" indent="0">
              <a:buNone/>
            </a:pPr>
            <a:r>
              <a:rPr lang="en-CA" sz="2400" b="1" dirty="0">
                <a:solidFill>
                  <a:srgbClr val="E63E31"/>
                </a:solidFill>
              </a:rPr>
              <a:t>Medicación:  </a:t>
            </a:r>
            <a:r>
              <a:rPr lang="en-CA" sz="2400" dirty="0"/>
              <a:t>Losartan, carvedilol, Atorvastatina, Aspirina.</a:t>
            </a:r>
            <a:endParaRPr lang="en-CA" sz="2400" b="1" dirty="0">
              <a:solidFill>
                <a:srgbClr val="FF0000"/>
              </a:solidFill>
            </a:endParaRPr>
          </a:p>
          <a:p>
            <a:pPr marL="0" indent="0">
              <a:buNone/>
            </a:pPr>
            <a:r>
              <a:rPr lang="en-CA" sz="2400" b="1" dirty="0">
                <a:solidFill>
                  <a:srgbClr val="E63E31"/>
                </a:solidFill>
              </a:rPr>
              <a:t>Acude a Emergencia: </a:t>
            </a:r>
            <a:r>
              <a:rPr lang="en-CA" sz="2400" b="1" dirty="0"/>
              <a:t>Dolor Toráxico, disnea, palpitaciones</a:t>
            </a:r>
          </a:p>
        </p:txBody>
      </p:sp>
      <p:sp>
        <p:nvSpPr>
          <p:cNvPr id="5" name="TextBox 4">
            <a:extLst>
              <a:ext uri="{FF2B5EF4-FFF2-40B4-BE49-F238E27FC236}">
                <a16:creationId xmlns:a16="http://schemas.microsoft.com/office/drawing/2014/main" id="{9F1A7139-95EF-4970-B552-DA2A08AD8712}"/>
              </a:ext>
            </a:extLst>
          </p:cNvPr>
          <p:cNvSpPr txBox="1"/>
          <p:nvPr/>
        </p:nvSpPr>
        <p:spPr>
          <a:xfrm>
            <a:off x="958516" y="4210301"/>
            <a:ext cx="3625516" cy="1631216"/>
          </a:xfrm>
          <a:prstGeom prst="rect">
            <a:avLst/>
          </a:prstGeom>
          <a:solidFill>
            <a:srgbClr val="BEE0E4"/>
          </a:solidFill>
        </p:spPr>
        <p:txBody>
          <a:bodyPr wrap="square" rtlCol="0">
            <a:spAutoFit/>
          </a:bodyPr>
          <a:lstStyle/>
          <a:p>
            <a:pPr marL="342900" indent="-342900">
              <a:buFont typeface="Arial" panose="020B0604020202020204" pitchFamily="34" charset="0"/>
              <a:buChar char="•"/>
            </a:pPr>
            <a:r>
              <a:rPr lang="en-CA" sz="2000" dirty="0">
                <a:solidFill>
                  <a:schemeClr val="tx1">
                    <a:lumMod val="50000"/>
                    <a:lumOff val="50000"/>
                  </a:schemeClr>
                </a:solidFill>
              </a:rPr>
              <a:t>Sin datos sugestivo de TEV, sin cancer, QX, cirugías,. </a:t>
            </a:r>
          </a:p>
          <a:p>
            <a:pPr marL="342900" indent="-342900">
              <a:buFont typeface="Arial" panose="020B0604020202020204" pitchFamily="34" charset="0"/>
              <a:buChar char="•"/>
            </a:pPr>
            <a:r>
              <a:rPr lang="en-CA" sz="2000" dirty="0">
                <a:solidFill>
                  <a:schemeClr val="tx1">
                    <a:lumMod val="50000"/>
                    <a:lumOff val="50000"/>
                  </a:schemeClr>
                </a:solidFill>
              </a:rPr>
              <a:t>Cuadro de bronconeumonia leve reciente de manejo ambulatorio</a:t>
            </a:r>
          </a:p>
        </p:txBody>
      </p:sp>
      <p:sp>
        <p:nvSpPr>
          <p:cNvPr id="6" name="TextBox 5">
            <a:extLst>
              <a:ext uri="{FF2B5EF4-FFF2-40B4-BE49-F238E27FC236}">
                <a16:creationId xmlns:a16="http://schemas.microsoft.com/office/drawing/2014/main" id="{51026F57-061F-4553-B14B-A08D86E42A86}"/>
              </a:ext>
            </a:extLst>
          </p:cNvPr>
          <p:cNvSpPr txBox="1"/>
          <p:nvPr/>
        </p:nvSpPr>
        <p:spPr>
          <a:xfrm>
            <a:off x="4770521" y="4210301"/>
            <a:ext cx="3818021" cy="1938992"/>
          </a:xfrm>
          <a:prstGeom prst="rect">
            <a:avLst/>
          </a:prstGeom>
          <a:solidFill>
            <a:srgbClr val="FFD8B0"/>
          </a:solidFill>
        </p:spPr>
        <p:txBody>
          <a:bodyPr wrap="square" rtlCol="0">
            <a:noAutofit/>
          </a:bodyPr>
          <a:lstStyle/>
          <a:p>
            <a:pPr>
              <a:spcAft>
                <a:spcPts val="600"/>
              </a:spcAft>
            </a:pPr>
            <a:r>
              <a:rPr lang="en-CA" sz="2000" u="sng" dirty="0">
                <a:solidFill>
                  <a:schemeClr val="tx1">
                    <a:lumMod val="50000"/>
                    <a:lumOff val="50000"/>
                  </a:schemeClr>
                </a:solidFill>
              </a:rPr>
              <a:t>Examen:</a:t>
            </a:r>
            <a:r>
              <a:rPr lang="en-CA" sz="2000" dirty="0">
                <a:solidFill>
                  <a:schemeClr val="tx1">
                    <a:lumMod val="50000"/>
                    <a:lumOff val="50000"/>
                  </a:schemeClr>
                </a:solidFill>
              </a:rPr>
              <a:t> Frecuencia cardiaca  93 x min, saturación 90% en aire ambiente, edema grado  I/IV en Miembros inferiores</a:t>
            </a:r>
          </a:p>
          <a:p>
            <a:pPr>
              <a:spcAft>
                <a:spcPts val="600"/>
              </a:spcAft>
            </a:pPr>
            <a:r>
              <a:rPr lang="en-CA" sz="2000" u="sng" dirty="0">
                <a:solidFill>
                  <a:schemeClr val="tx1">
                    <a:lumMod val="50000"/>
                    <a:lumOff val="50000"/>
                  </a:schemeClr>
                </a:solidFill>
              </a:rPr>
              <a:t>Rx de Torax</a:t>
            </a:r>
            <a:r>
              <a:rPr lang="en-CA" sz="2000" dirty="0">
                <a:solidFill>
                  <a:schemeClr val="tx1">
                    <a:lumMod val="50000"/>
                    <a:lumOff val="50000"/>
                  </a:schemeClr>
                </a:solidFill>
              </a:rPr>
              <a:t>: Cardiomegalia</a:t>
            </a:r>
          </a:p>
        </p:txBody>
      </p:sp>
      <p:sp>
        <p:nvSpPr>
          <p:cNvPr id="7" name="TextBox 6">
            <a:extLst>
              <a:ext uri="{FF2B5EF4-FFF2-40B4-BE49-F238E27FC236}">
                <a16:creationId xmlns:a16="http://schemas.microsoft.com/office/drawing/2014/main" id="{C8ADD795-2B67-49F0-AAB9-2A61D5658BBE}"/>
              </a:ext>
            </a:extLst>
          </p:cNvPr>
          <p:cNvSpPr txBox="1"/>
          <p:nvPr/>
        </p:nvSpPr>
        <p:spPr>
          <a:xfrm>
            <a:off x="8775031" y="4394967"/>
            <a:ext cx="2803358" cy="1015663"/>
          </a:xfrm>
          <a:prstGeom prst="rect">
            <a:avLst/>
          </a:prstGeom>
          <a:noFill/>
        </p:spPr>
        <p:txBody>
          <a:bodyPr wrap="square" rtlCol="0">
            <a:spAutoFit/>
          </a:bodyPr>
          <a:lstStyle/>
          <a:p>
            <a:r>
              <a:rPr lang="en-CA" sz="2000" dirty="0">
                <a:solidFill>
                  <a:schemeClr val="tx1">
                    <a:lumMod val="50000"/>
                    <a:lumOff val="50000"/>
                  </a:schemeClr>
                </a:solidFill>
              </a:rPr>
              <a:t>Probabilidad  pre test Clinica (puntaje Ginebra revisado) </a:t>
            </a:r>
            <a:r>
              <a:rPr lang="en-CA" sz="2000" b="1" dirty="0">
                <a:solidFill>
                  <a:schemeClr val="tx1">
                    <a:lumMod val="50000"/>
                    <a:lumOff val="50000"/>
                  </a:schemeClr>
                </a:solidFill>
              </a:rPr>
              <a:t>baja  3 pts</a:t>
            </a:r>
          </a:p>
        </p:txBody>
      </p:sp>
    </p:spTree>
    <p:extLst>
      <p:ext uri="{BB962C8B-B14F-4D97-AF65-F5344CB8AC3E}">
        <p14:creationId xmlns:p14="http://schemas.microsoft.com/office/powerpoint/2010/main" val="1584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854863"/>
            <a:ext cx="10972800" cy="3954624"/>
          </a:xfrm>
        </p:spPr>
        <p:txBody>
          <a:bodyPr>
            <a:noAutofit/>
          </a:bodyPr>
          <a:lstStyle/>
          <a:p>
            <a:pPr marL="0" indent="0">
              <a:buNone/>
            </a:pPr>
            <a:r>
              <a:rPr lang="es-ES" sz="2400" b="1" dirty="0"/>
              <a:t>Su paciente tiene una probabilidad previa a la prueba baja o intermedia para EP.</a:t>
            </a:r>
            <a:r>
              <a:rPr lang="en-CA" sz="2400" b="1" dirty="0"/>
              <a:t>. </a:t>
            </a:r>
          </a:p>
          <a:p>
            <a:pPr marL="0" indent="0">
              <a:buNone/>
            </a:pPr>
            <a:endParaRPr lang="en-CA" sz="2400" b="1" dirty="0"/>
          </a:p>
          <a:p>
            <a:pPr marL="0" indent="0">
              <a:buNone/>
            </a:pPr>
            <a:r>
              <a:rPr lang="es-ES" sz="2400" b="1" dirty="0"/>
              <a:t>¿Cuál de las siguientes pruebas sugeriría para excluir un diagnóstico de EP?</a:t>
            </a:r>
          </a:p>
          <a:p>
            <a:pPr marL="0" indent="0">
              <a:buNone/>
            </a:pPr>
            <a:endParaRPr lang="en-CA" sz="2000" dirty="0"/>
          </a:p>
          <a:p>
            <a:pPr marL="514350" indent="-514350">
              <a:buAutoNum type="alphaUcPeriod"/>
            </a:pPr>
            <a:r>
              <a:rPr lang="es-ES" sz="2000" dirty="0"/>
              <a:t>Angio TAC pulmonar</a:t>
            </a:r>
          </a:p>
          <a:p>
            <a:pPr marL="514350" indent="-514350">
              <a:buAutoNum type="alphaUcPeriod"/>
            </a:pPr>
            <a:r>
              <a:rPr lang="es-ES" sz="2000" dirty="0"/>
              <a:t>Dímero D de alta sensibilidad</a:t>
            </a:r>
          </a:p>
          <a:p>
            <a:pPr marL="514350" indent="-514350">
              <a:buAutoNum type="alphaUcPeriod"/>
            </a:pPr>
            <a:r>
              <a:rPr lang="es-ES" sz="2000" dirty="0"/>
              <a:t>Ultrasonido de compresión bilateral de piernas</a:t>
            </a:r>
          </a:p>
          <a:p>
            <a:pPr marL="514350" indent="-514350">
              <a:buAutoNum type="alphaUcPeriod"/>
            </a:pPr>
            <a:r>
              <a:rPr lang="es-ES" sz="2000" dirty="0"/>
              <a:t>Electrocardiograma</a:t>
            </a:r>
          </a:p>
          <a:p>
            <a:pPr marL="514350" indent="-514350">
              <a:buAutoNum type="alphaUcPeriod"/>
            </a:pPr>
            <a:r>
              <a:rPr lang="es-ES" sz="2000" dirty="0"/>
              <a:t>Radiografía de tórax</a:t>
            </a:r>
            <a:endParaRPr lang="en-CA" sz="2000" dirty="0"/>
          </a:p>
        </p:txBody>
      </p:sp>
      <p:sp>
        <p:nvSpPr>
          <p:cNvPr id="4" name="Rectangle 3">
            <a:extLst>
              <a:ext uri="{FF2B5EF4-FFF2-40B4-BE49-F238E27FC236}">
                <a16:creationId xmlns:a16="http://schemas.microsoft.com/office/drawing/2014/main" id="{99BAD767-7BAB-4B53-9712-EA8DCDE89366}"/>
              </a:ext>
            </a:extLst>
          </p:cNvPr>
          <p:cNvSpPr/>
          <p:nvPr/>
        </p:nvSpPr>
        <p:spPr>
          <a:xfrm>
            <a:off x="854233" y="3891290"/>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A665C-E7C7-4D4D-8623-1C8BE6E93454}"/>
              </a:ext>
            </a:extLst>
          </p:cNvPr>
          <p:cNvSpPr txBox="1"/>
          <p:nvPr/>
        </p:nvSpPr>
        <p:spPr>
          <a:xfrm>
            <a:off x="8896350" y="2440746"/>
            <a:ext cx="2876550" cy="1569660"/>
          </a:xfrm>
          <a:prstGeom prst="rect">
            <a:avLst/>
          </a:prstGeom>
          <a:solidFill>
            <a:srgbClr val="FFD8B0"/>
          </a:solidFill>
          <a:ln w="28575">
            <a:noFill/>
          </a:ln>
        </p:spPr>
        <p:txBody>
          <a:bodyPr wrap="square" rtlCol="0">
            <a:noAutofit/>
          </a:bodyPr>
          <a:lstStyle/>
          <a:p>
            <a:r>
              <a:rPr lang="es-ES" sz="2000" b="1" dirty="0">
                <a:solidFill>
                  <a:schemeClr val="tx1">
                    <a:lumMod val="50000"/>
                    <a:lumOff val="50000"/>
                  </a:schemeClr>
                </a:solidFill>
              </a:rPr>
              <a:t>Se recomienda la misma estrategia diagnóstica (comenzando con el dímero D) para pacientes con PTP intermedia</a:t>
            </a:r>
            <a:endParaRPr lang="en-CA" sz="2000" b="1" dirty="0">
              <a:solidFill>
                <a:schemeClr val="tx1">
                  <a:lumMod val="50000"/>
                  <a:lumOff val="50000"/>
                </a:schemeClr>
              </a:solidFill>
            </a:endParaRPr>
          </a:p>
        </p:txBody>
      </p:sp>
      <p:sp>
        <p:nvSpPr>
          <p:cNvPr id="7" name="Title 6">
            <a:extLst>
              <a:ext uri="{FF2B5EF4-FFF2-40B4-BE49-F238E27FC236}">
                <a16:creationId xmlns:a16="http://schemas.microsoft.com/office/drawing/2014/main" id="{45ECD8B0-B7E6-6E4B-ADED-8C46F3906B86}"/>
              </a:ext>
            </a:extLst>
          </p:cNvPr>
          <p:cNvSpPr>
            <a:spLocks noGrp="1"/>
          </p:cNvSpPr>
          <p:nvPr>
            <p:ph type="title"/>
          </p:nvPr>
        </p:nvSpPr>
        <p:spPr>
          <a:xfrm>
            <a:off x="419100" y="1340569"/>
            <a:ext cx="10972800" cy="692525"/>
          </a:xfrm>
        </p:spPr>
        <p:txBody>
          <a:bodyPr>
            <a:normAutofit/>
          </a:bodyPr>
          <a:lstStyle/>
          <a:p>
            <a:r>
              <a:rPr lang="en-CA" dirty="0"/>
              <a:t>Recomendación 1 y 2 </a:t>
            </a:r>
            <a:endParaRPr lang="en-US" dirty="0"/>
          </a:p>
        </p:txBody>
      </p:sp>
      <p:sp>
        <p:nvSpPr>
          <p:cNvPr id="8" name="Content Placeholder 7">
            <a:extLst>
              <a:ext uri="{FF2B5EF4-FFF2-40B4-BE49-F238E27FC236}">
                <a16:creationId xmlns:a16="http://schemas.microsoft.com/office/drawing/2014/main" id="{6D179312-E97B-8840-9EEF-F62E8B22C250}"/>
              </a:ext>
            </a:extLst>
          </p:cNvPr>
          <p:cNvSpPr>
            <a:spLocks noGrp="1"/>
          </p:cNvSpPr>
          <p:nvPr>
            <p:ph idx="1"/>
          </p:nvPr>
        </p:nvSpPr>
        <p:spPr>
          <a:xfrm>
            <a:off x="419099" y="2033094"/>
            <a:ext cx="8062291" cy="3954624"/>
          </a:xfrm>
        </p:spPr>
        <p:txBody>
          <a:bodyPr>
            <a:noAutofit/>
          </a:bodyPr>
          <a:lstStyle/>
          <a:p>
            <a:pPr marL="0" indent="0">
              <a:buNone/>
            </a:pPr>
            <a:r>
              <a:rPr lang="es-ES" sz="2000" b="1" dirty="0"/>
              <a:t>En un paciente con baja probabilidad pretest de un primer episodio o recurrente de PE (≤5%), el panel de la guía ASH Latino Americana recomienda utilizar el dímero D para excluir PE (fuerte recomendación basada en evidencia de alta certeza sobre los efectos ⨁⨁⨁⨁), seguida de angiografía pulmonar por tomografía computarizada (Angio TAC) en pacientes con un dímero D positivo (recomendación condicional basada en una certeza muy baja sobre los efectos ⨁◯◯◯).</a:t>
            </a:r>
          </a:p>
          <a:p>
            <a:pPr marL="0" indent="0">
              <a:buNone/>
            </a:pPr>
            <a:r>
              <a:rPr lang="en-CA" sz="2000" b="1" dirty="0"/>
              <a:t>Observaciones:</a:t>
            </a:r>
          </a:p>
          <a:p>
            <a:pPr marL="0" indent="0">
              <a:buNone/>
            </a:pPr>
            <a:r>
              <a:rPr lang="es-ES" sz="2000" dirty="0"/>
              <a:t>Si la Angio TAC  no está disponible, una alternativa podría ser una exploración VQ seguida de ultrasonido de compresión proximal (CUS) si la exploración VQ no descarta ni confirma la EP (condicional).</a:t>
            </a:r>
          </a:p>
          <a:p>
            <a:r>
              <a:rPr lang="es-ES" sz="2000" dirty="0"/>
              <a:t>recomendación basada en una certeza muy baja sobre los efectos ⨁◯◯◯)</a:t>
            </a:r>
            <a:endParaRPr lang="en-US" sz="2000" dirty="0"/>
          </a:p>
        </p:txBody>
      </p:sp>
    </p:spTree>
    <p:extLst>
      <p:ext uri="{BB962C8B-B14F-4D97-AF65-F5344CB8AC3E}">
        <p14:creationId xmlns:p14="http://schemas.microsoft.com/office/powerpoint/2010/main" val="41358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6277-7138-4471-B2A7-2D2254ADF33E}"/>
              </a:ext>
            </a:extLst>
          </p:cNvPr>
          <p:cNvSpPr>
            <a:spLocks noGrp="1"/>
          </p:cNvSpPr>
          <p:nvPr>
            <p:ph type="title"/>
          </p:nvPr>
        </p:nvSpPr>
        <p:spPr/>
        <p:txBody>
          <a:bodyPr/>
          <a:lstStyle/>
          <a:p>
            <a:r>
              <a:rPr lang="en-CA" dirty="0"/>
              <a:t> Umbral diagnostic del  Dimero D</a:t>
            </a:r>
          </a:p>
        </p:txBody>
      </p:sp>
      <p:sp>
        <p:nvSpPr>
          <p:cNvPr id="3" name="Content Placeholder 2">
            <a:extLst>
              <a:ext uri="{FF2B5EF4-FFF2-40B4-BE49-F238E27FC236}">
                <a16:creationId xmlns:a16="http://schemas.microsoft.com/office/drawing/2014/main" id="{C56050E9-92B5-40DC-8C5F-C05D27E566BB}"/>
              </a:ext>
            </a:extLst>
          </p:cNvPr>
          <p:cNvSpPr>
            <a:spLocks noGrp="1"/>
          </p:cNvSpPr>
          <p:nvPr>
            <p:ph idx="1"/>
          </p:nvPr>
        </p:nvSpPr>
        <p:spPr/>
        <p:txBody>
          <a:bodyPr>
            <a:normAutofit fontScale="92500"/>
          </a:bodyPr>
          <a:lstStyle/>
          <a:p>
            <a:pPr marL="0" indent="0">
              <a:buNone/>
            </a:pPr>
            <a:r>
              <a:rPr lang="es-ES" sz="2400" dirty="0"/>
              <a:t>El dímero D tiene una utilidad limitada en los siguientes grupos de pacientes, debido a la alta frecuencia de resultados positivos con umbrales estándar</a:t>
            </a:r>
          </a:p>
          <a:p>
            <a:r>
              <a:rPr lang="es-ES" sz="2600" dirty="0">
                <a:solidFill>
                  <a:srgbClr val="E63E31"/>
                </a:solidFill>
              </a:rPr>
              <a:t>Pacientes hospitalizados</a:t>
            </a:r>
          </a:p>
          <a:p>
            <a:r>
              <a:rPr lang="es-ES" sz="2600" dirty="0">
                <a:solidFill>
                  <a:srgbClr val="E63E31"/>
                </a:solidFill>
              </a:rPr>
              <a:t>Post-quirúrgico</a:t>
            </a:r>
          </a:p>
          <a:p>
            <a:r>
              <a:rPr lang="es-ES" sz="2600" dirty="0">
                <a:solidFill>
                  <a:srgbClr val="E63E31"/>
                </a:solidFill>
              </a:rPr>
              <a:t>El embarazo</a:t>
            </a:r>
            <a:endParaRPr lang="en-CA" sz="2600" dirty="0"/>
          </a:p>
          <a:p>
            <a:pPr marL="0" indent="0">
              <a:buNone/>
            </a:pPr>
            <a:endParaRPr lang="en-CA" sz="2400" dirty="0"/>
          </a:p>
          <a:p>
            <a:pPr marL="0" indent="0">
              <a:buNone/>
            </a:pPr>
            <a:r>
              <a:rPr lang="es-ES" sz="2400" dirty="0"/>
              <a:t>El uso del punto de corte del dímero D "ajustado por edad" en pacientes ambulatorios mayores de 50 años es tan seguro como el punto de corte estándar y aumenta la utilidad diagnóstica</a:t>
            </a:r>
          </a:p>
          <a:p>
            <a:r>
              <a:rPr lang="es-ES" sz="2400" dirty="0"/>
              <a:t>Límite ajustado por edad = Edad (años) x 10 µg/L (utilizando ensayos de dímero D con un límite de 500 µg/L)</a:t>
            </a:r>
            <a:endParaRPr lang="en-CA" sz="2000" dirty="0"/>
          </a:p>
        </p:txBody>
      </p:sp>
      <p:sp>
        <p:nvSpPr>
          <p:cNvPr id="4" name="TextBox 3">
            <a:extLst>
              <a:ext uri="{FF2B5EF4-FFF2-40B4-BE49-F238E27FC236}">
                <a16:creationId xmlns:a16="http://schemas.microsoft.com/office/drawing/2014/main" id="{4028C897-F770-4879-A446-14AE9F0BC55F}"/>
              </a:ext>
            </a:extLst>
          </p:cNvPr>
          <p:cNvSpPr txBox="1"/>
          <p:nvPr/>
        </p:nvSpPr>
        <p:spPr>
          <a:xfrm>
            <a:off x="10537657" y="6311900"/>
            <a:ext cx="1632285" cy="307777"/>
          </a:xfrm>
          <a:prstGeom prst="rect">
            <a:avLst/>
          </a:prstGeom>
          <a:noFill/>
        </p:spPr>
        <p:txBody>
          <a:bodyPr wrap="square" rtlCol="0">
            <a:spAutoFit/>
          </a:bodyPr>
          <a:lstStyle/>
          <a:p>
            <a:r>
              <a:rPr lang="en-CA" sz="1400" dirty="0">
                <a:solidFill>
                  <a:schemeClr val="tx1">
                    <a:lumMod val="50000"/>
                    <a:lumOff val="50000"/>
                  </a:schemeClr>
                </a:solidFill>
              </a:rPr>
              <a:t>Righini JAMA 2014</a:t>
            </a:r>
          </a:p>
        </p:txBody>
      </p:sp>
    </p:spTree>
    <p:extLst>
      <p:ext uri="{BB962C8B-B14F-4D97-AF65-F5344CB8AC3E}">
        <p14:creationId xmlns:p14="http://schemas.microsoft.com/office/powerpoint/2010/main" val="399098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56EAA-38F1-4E64-9A3D-75E5583FBA64}"/>
              </a:ext>
            </a:extLst>
          </p:cNvPr>
          <p:cNvSpPr txBox="1"/>
          <p:nvPr/>
        </p:nvSpPr>
        <p:spPr>
          <a:xfrm>
            <a:off x="8382000" y="2165611"/>
            <a:ext cx="3380874" cy="3758108"/>
          </a:xfrm>
          <a:prstGeom prst="rect">
            <a:avLst/>
          </a:prstGeom>
          <a:solidFill>
            <a:schemeClr val="accent6">
              <a:lumMod val="20000"/>
              <a:lumOff val="80000"/>
            </a:schemeClr>
          </a:solidFill>
        </p:spPr>
        <p:txBody>
          <a:bodyPr wrap="square" rtlCol="0">
            <a:noAutofit/>
          </a:bodyPr>
          <a:lstStyle/>
          <a:p>
            <a:r>
              <a:rPr lang="es-ES" sz="2000" b="1" dirty="0">
                <a:solidFill>
                  <a:schemeClr val="tx1">
                    <a:lumMod val="50000"/>
                    <a:lumOff val="50000"/>
                  </a:schemeClr>
                </a:solidFill>
              </a:rPr>
              <a:t>LIMITACIONES DE CIINTILOGRAMA</a:t>
            </a:r>
          </a:p>
          <a:p>
            <a:endParaRPr lang="es-ES" sz="2000" b="1" dirty="0">
              <a:solidFill>
                <a:schemeClr val="tx1">
                  <a:lumMod val="50000"/>
                  <a:lumOff val="50000"/>
                </a:schemeClr>
              </a:solidFill>
            </a:endParaRPr>
          </a:p>
          <a:p>
            <a:r>
              <a:rPr lang="es-ES" sz="2000" b="1" dirty="0">
                <a:solidFill>
                  <a:schemeClr val="tx1">
                    <a:lumMod val="50000"/>
                    <a:lumOff val="50000"/>
                  </a:schemeClr>
                </a:solidFill>
              </a:rPr>
              <a:t>Probabilidad de un resultado diagnóstico (probabilidad normal o alta) </a:t>
            </a:r>
          </a:p>
          <a:p>
            <a:r>
              <a:rPr lang="es-ES" sz="2000" b="1" dirty="0">
                <a:solidFill>
                  <a:schemeClr val="tx1">
                    <a:lumMod val="50000"/>
                    <a:lumOff val="50000"/>
                  </a:schemeClr>
                </a:solidFill>
              </a:rPr>
              <a:t>Es menos factible en: Personas mayores, </a:t>
            </a:r>
          </a:p>
          <a:p>
            <a:r>
              <a:rPr lang="es-ES" sz="2000" b="1" dirty="0">
                <a:solidFill>
                  <a:schemeClr val="tx1">
                    <a:lumMod val="50000"/>
                    <a:lumOff val="50000"/>
                  </a:schemeClr>
                </a:solidFill>
              </a:rPr>
              <a:t>Enfermedad pulmonar preexistente </a:t>
            </a:r>
          </a:p>
          <a:p>
            <a:r>
              <a:rPr lang="es-ES" sz="2000" b="1" dirty="0">
                <a:solidFill>
                  <a:schemeClr val="tx1">
                    <a:lumMod val="50000"/>
                    <a:lumOff val="50000"/>
                  </a:schemeClr>
                </a:solidFill>
              </a:rPr>
              <a:t>Radiografía de tórax anormal.</a:t>
            </a:r>
            <a:endParaRPr lang="en-CA" sz="2000" dirty="0">
              <a:solidFill>
                <a:schemeClr val="tx1">
                  <a:lumMod val="50000"/>
                  <a:lumOff val="50000"/>
                </a:schemeClr>
              </a:solidFill>
            </a:endParaRPr>
          </a:p>
        </p:txBody>
      </p:sp>
      <p:sp>
        <p:nvSpPr>
          <p:cNvPr id="7" name="Title 6">
            <a:extLst>
              <a:ext uri="{FF2B5EF4-FFF2-40B4-BE49-F238E27FC236}">
                <a16:creationId xmlns:a16="http://schemas.microsoft.com/office/drawing/2014/main" id="{152B25E8-33E5-C24F-BBC7-A96EC7E9376D}"/>
              </a:ext>
            </a:extLst>
          </p:cNvPr>
          <p:cNvSpPr>
            <a:spLocks noGrp="1"/>
          </p:cNvSpPr>
          <p:nvPr>
            <p:ph type="title"/>
          </p:nvPr>
        </p:nvSpPr>
        <p:spPr>
          <a:xfrm>
            <a:off x="419100" y="1340569"/>
            <a:ext cx="10972800" cy="902569"/>
          </a:xfrm>
        </p:spPr>
        <p:txBody>
          <a:bodyPr/>
          <a:lstStyle/>
          <a:p>
            <a:r>
              <a:rPr lang="en-CA" dirty="0"/>
              <a:t>Recomendaciones de Guías Latinoamericana</a:t>
            </a:r>
            <a:endParaRPr lang="en-US" dirty="0"/>
          </a:p>
        </p:txBody>
      </p:sp>
      <p:sp>
        <p:nvSpPr>
          <p:cNvPr id="8" name="Content Placeholder 7">
            <a:extLst>
              <a:ext uri="{FF2B5EF4-FFF2-40B4-BE49-F238E27FC236}">
                <a16:creationId xmlns:a16="http://schemas.microsoft.com/office/drawing/2014/main" id="{3C8084C8-3F84-C641-8341-69EC483BD5D1}"/>
              </a:ext>
            </a:extLst>
          </p:cNvPr>
          <p:cNvSpPr>
            <a:spLocks noGrp="1"/>
          </p:cNvSpPr>
          <p:nvPr>
            <p:ph idx="1"/>
          </p:nvPr>
        </p:nvSpPr>
        <p:spPr>
          <a:xfrm>
            <a:off x="419100" y="2324638"/>
            <a:ext cx="7696200" cy="3758107"/>
          </a:xfrm>
        </p:spPr>
        <p:txBody>
          <a:bodyPr>
            <a:noAutofit/>
          </a:bodyPr>
          <a:lstStyle/>
          <a:p>
            <a:r>
              <a:rPr lang="es-ES" sz="2200" dirty="0"/>
              <a:t>Hubo un cambio con relación a Guías Originales, usaron dímero D seguido de  Cintilograma VP </a:t>
            </a:r>
            <a:r>
              <a:rPr lang="es-ES" sz="2200" i="1" dirty="0"/>
              <a:t>(c VP) </a:t>
            </a:r>
            <a:r>
              <a:rPr lang="es-ES" sz="2200" dirty="0"/>
              <a:t>y Angio TAC  en su defecto), Procurando menor exposición a radiación</a:t>
            </a:r>
          </a:p>
          <a:p>
            <a:r>
              <a:rPr lang="es-ES" sz="2200" dirty="0"/>
              <a:t> El panel latinoamericano consideró que el dímero D era asequible y generalmente disponible en la región; por lo que se consideró un primer paso razonable para descartar EP. </a:t>
            </a:r>
          </a:p>
          <a:p>
            <a:r>
              <a:rPr lang="es-ES" sz="2200" dirty="0"/>
              <a:t>En América Latina hay una disponibilidad muy limitada </a:t>
            </a:r>
            <a:r>
              <a:rPr lang="es-ES" sz="2200" i="1" dirty="0"/>
              <a:t>de c VP,  por lo que se  optó por sugerir Angio TAC  sobre  c VP como prueba de seguimiento con Dímero D positivo. </a:t>
            </a:r>
            <a:endParaRPr lang="en-CA" sz="2200" i="1" dirty="0"/>
          </a:p>
        </p:txBody>
      </p:sp>
    </p:spTree>
    <p:extLst>
      <p:ext uri="{BB962C8B-B14F-4D97-AF65-F5344CB8AC3E}">
        <p14:creationId xmlns:p14="http://schemas.microsoft.com/office/powerpoint/2010/main" val="22096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38DB-62DE-418B-A2A8-5DA49679809E}"/>
              </a:ext>
            </a:extLst>
          </p:cNvPr>
          <p:cNvSpPr>
            <a:spLocks noGrp="1"/>
          </p:cNvSpPr>
          <p:nvPr>
            <p:ph type="title"/>
          </p:nvPr>
        </p:nvSpPr>
        <p:spPr>
          <a:xfrm>
            <a:off x="3347828" y="399664"/>
            <a:ext cx="7667836" cy="726771"/>
          </a:xfrm>
        </p:spPr>
        <p:txBody>
          <a:bodyPr>
            <a:normAutofit fontScale="90000"/>
          </a:bodyPr>
          <a:lstStyle/>
          <a:p>
            <a:r>
              <a:rPr lang="es-ES" dirty="0"/>
              <a:t>Consideraciones de imagen para exploración VQ y CTPA </a:t>
            </a:r>
            <a:br>
              <a:rPr lang="es-ES" dirty="0"/>
            </a:br>
            <a:r>
              <a:rPr lang="es-ES" dirty="0"/>
              <a:t>en sospecha de EP</a:t>
            </a:r>
            <a:endParaRPr lang="en-CA" dirty="0"/>
          </a:p>
        </p:txBody>
      </p:sp>
      <p:graphicFrame>
        <p:nvGraphicFramePr>
          <p:cNvPr id="4" name="Table 3">
            <a:extLst>
              <a:ext uri="{FF2B5EF4-FFF2-40B4-BE49-F238E27FC236}">
                <a16:creationId xmlns:a16="http://schemas.microsoft.com/office/drawing/2014/main" id="{96C3D859-C3A4-4705-B3D0-4FAD2B129670}"/>
              </a:ext>
            </a:extLst>
          </p:cNvPr>
          <p:cNvGraphicFramePr>
            <a:graphicFrameLocks noGrp="1"/>
          </p:cNvGraphicFramePr>
          <p:nvPr>
            <p:extLst>
              <p:ext uri="{D42A27DB-BD31-4B8C-83A1-F6EECF244321}">
                <p14:modId xmlns:p14="http://schemas.microsoft.com/office/powerpoint/2010/main" val="4224165497"/>
              </p:ext>
            </p:extLst>
          </p:nvPr>
        </p:nvGraphicFramePr>
        <p:xfrm>
          <a:off x="715618" y="1571419"/>
          <a:ext cx="10300046" cy="4613289"/>
        </p:xfrm>
        <a:graphic>
          <a:graphicData uri="http://schemas.openxmlformats.org/drawingml/2006/table">
            <a:tbl>
              <a:tblPr firstRow="1" bandRow="1">
                <a:tableStyleId>{5940675A-B579-460E-94D1-54222C63F5DA}</a:tableStyleId>
              </a:tblPr>
              <a:tblGrid>
                <a:gridCol w="7713804">
                  <a:extLst>
                    <a:ext uri="{9D8B030D-6E8A-4147-A177-3AD203B41FA5}">
                      <a16:colId xmlns:a16="http://schemas.microsoft.com/office/drawing/2014/main" val="1582441802"/>
                    </a:ext>
                  </a:extLst>
                </a:gridCol>
                <a:gridCol w="1382164">
                  <a:extLst>
                    <a:ext uri="{9D8B030D-6E8A-4147-A177-3AD203B41FA5}">
                      <a16:colId xmlns:a16="http://schemas.microsoft.com/office/drawing/2014/main" val="165007151"/>
                    </a:ext>
                  </a:extLst>
                </a:gridCol>
                <a:gridCol w="1204078">
                  <a:extLst>
                    <a:ext uri="{9D8B030D-6E8A-4147-A177-3AD203B41FA5}">
                      <a16:colId xmlns:a16="http://schemas.microsoft.com/office/drawing/2014/main" val="1040425105"/>
                    </a:ext>
                  </a:extLst>
                </a:gridCol>
              </a:tblGrid>
              <a:tr h="416271">
                <a:tc>
                  <a:txBody>
                    <a:bodyPr/>
                    <a:lstStyle/>
                    <a:p>
                      <a:r>
                        <a:rPr lang="es-ES" sz="2000" b="1" dirty="0">
                          <a:solidFill>
                            <a:schemeClr val="bg1"/>
                          </a:solidFill>
                        </a:rPr>
                        <a:t>Acceso institucional limitado o experiencia en Medicina Nuclear</a:t>
                      </a:r>
                      <a:endParaRPr lang="en-CA" sz="2000" b="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dirty="0">
                          <a:solidFill>
                            <a:schemeClr val="bg1"/>
                          </a:solidFill>
                        </a:rPr>
                        <a:t>VQ Scan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dirty="0">
                          <a:solidFill>
                            <a:schemeClr val="bg1"/>
                          </a:solidFill>
                        </a:rPr>
                        <a:t>CTPA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96474635"/>
                  </a:ext>
                </a:extLst>
              </a:tr>
              <a:tr h="337642">
                <a:tc>
                  <a:txBody>
                    <a:bodyPr/>
                    <a:lstStyle/>
                    <a:p>
                      <a:r>
                        <a:rPr lang="es-ES" sz="1600" b="1" dirty="0">
                          <a:solidFill>
                            <a:schemeClr val="tx1"/>
                          </a:solidFill>
                        </a:rPr>
                        <a:t>En riesgo de reacción a los medios de contraste que requieren premedicación</a:t>
                      </a:r>
                      <a:endParaRPr lang="en-CA"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1569188"/>
                  </a:ext>
                </a:extLst>
              </a:tr>
              <a:tr h="337642">
                <a:tc>
                  <a:txBody>
                    <a:bodyPr/>
                    <a:lstStyle/>
                    <a:p>
                      <a:r>
                        <a:rPr lang="es-ES" sz="1600" b="1" dirty="0">
                          <a:solidFill>
                            <a:schemeClr val="tx1"/>
                          </a:solidFill>
                        </a:rPr>
                        <a:t>Preocupación por el problema de la radiación en los senos femeninos</a:t>
                      </a:r>
                      <a:endParaRPr lang="en-CA"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6183052"/>
                  </a:ext>
                </a:extLst>
              </a:tr>
              <a:tr h="337642">
                <a:tc>
                  <a:txBody>
                    <a:bodyPr/>
                    <a:lstStyle/>
                    <a:p>
                      <a:r>
                        <a:rPr lang="en-CA" sz="1600" b="1" dirty="0">
                          <a:solidFill>
                            <a:schemeClr val="tx1"/>
                          </a:solidFill>
                        </a:rPr>
                        <a:t>Insuficiencia renal</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6596498"/>
                  </a:ext>
                </a:extLst>
              </a:tr>
              <a:tr h="337642">
                <a:tc>
                  <a:txBody>
                    <a:bodyPr/>
                    <a:lstStyle/>
                    <a:p>
                      <a:r>
                        <a:rPr lang="es-ES" sz="1600" b="1" dirty="0">
                          <a:solidFill>
                            <a:schemeClr val="tx1"/>
                          </a:solidFill>
                        </a:rPr>
                        <a:t>Sospecha de recurrencia de TEV o fracaso del tratamiento con índice de EP diagnosticado por gammagrafía VQ</a:t>
                      </a:r>
                      <a:endParaRPr lang="en-CA"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0968068"/>
                  </a:ext>
                </a:extLst>
              </a:tr>
              <a:tr h="337642">
                <a:tc>
                  <a:txBody>
                    <a:bodyPr/>
                    <a:lstStyle/>
                    <a:p>
                      <a:r>
                        <a:rPr lang="es-ES" sz="1600" b="1" dirty="0">
                          <a:solidFill>
                            <a:schemeClr val="tx1"/>
                          </a:solidFill>
                        </a:rPr>
                        <a:t>Sospecha de recurrencia de TEV o fracaso del tratamiento con EP índice diagnosticada por CTPA</a:t>
                      </a:r>
                      <a:endParaRPr lang="en-CA"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9141979"/>
                  </a:ext>
                </a:extLst>
              </a:tr>
              <a:tr h="337642">
                <a:tc>
                  <a:txBody>
                    <a:bodyPr/>
                    <a:lstStyle/>
                    <a:p>
                      <a:r>
                        <a:rPr lang="es-ES" sz="1600" b="1" dirty="0">
                          <a:solidFill>
                            <a:schemeClr val="tx1"/>
                          </a:solidFill>
                        </a:rPr>
                        <a:t>Preocupación por la radiación al feto (especialmente en el primer trimestre)</a:t>
                      </a:r>
                      <a:endParaRPr lang="en-CA"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7214118"/>
                  </a:ext>
                </a:extLst>
              </a:tr>
              <a:tr h="337642">
                <a:tc>
                  <a:txBody>
                    <a:bodyPr/>
                    <a:lstStyle/>
                    <a:p>
                      <a:r>
                        <a:rPr lang="es-ES" sz="1600" b="1" dirty="0">
                          <a:solidFill>
                            <a:schemeClr val="tx1"/>
                          </a:solidFill>
                        </a:rPr>
                        <a:t>Minimizar el riesgo de TEV no descubierto a los 3 meses</a:t>
                      </a:r>
                      <a:endParaRPr lang="en-CA"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8109199"/>
                  </a:ext>
                </a:extLst>
              </a:tr>
              <a:tr h="337642">
                <a:tc>
                  <a:txBody>
                    <a:bodyPr/>
                    <a:lstStyle/>
                    <a:p>
                      <a:r>
                        <a:rPr lang="es-ES" sz="1600" b="1" dirty="0">
                          <a:solidFill>
                            <a:schemeClr val="tx1"/>
                          </a:solidFill>
                        </a:rPr>
                        <a:t>Se requiere resultado oportuno y ambas modalidades accesibles</a:t>
                      </a:r>
                      <a:endParaRPr lang="en-CA"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684351"/>
                  </a:ext>
                </a:extLst>
              </a:tr>
              <a:tr h="337642">
                <a:tc>
                  <a:txBody>
                    <a:bodyPr/>
                    <a:lstStyle/>
                    <a:p>
                      <a:r>
                        <a:rPr lang="en-CA" sz="1600" b="1" dirty="0">
                          <a:solidFill>
                            <a:schemeClr val="tx1"/>
                          </a:solidFill>
                        </a:rPr>
                        <a:t>Diagnósticos alternativos o concomitantes buscados activamente (por ejemplo, cáncer)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9496747"/>
                  </a:ext>
                </a:extLst>
              </a:tr>
              <a:tr h="337642">
                <a:tc>
                  <a:txBody>
                    <a:bodyPr/>
                    <a:lstStyle/>
                    <a:p>
                      <a:r>
                        <a:rPr lang="es-ES" sz="1600" b="1" dirty="0">
                          <a:solidFill>
                            <a:schemeClr val="tx1"/>
                          </a:solidFill>
                        </a:rPr>
                        <a:t>Anomalías presentes en la radiografía simple (hiperinsuflación, derrame)</a:t>
                      </a:r>
                      <a:endParaRPr lang="en-CA"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9214492"/>
                  </a:ext>
                </a:extLst>
              </a:tr>
              <a:tr h="337642">
                <a:tc>
                  <a:txBody>
                    <a:bodyPr/>
                    <a:lstStyle/>
                    <a:p>
                      <a:r>
                        <a:rPr lang="es-ES" sz="1600" b="1" dirty="0">
                          <a:solidFill>
                            <a:schemeClr val="tx1"/>
                          </a:solidFill>
                        </a:rPr>
                        <a:t>Acceso institucional limitado o experiencia en Medicina Nuclear</a:t>
                      </a:r>
                      <a:endParaRPr lang="en-CA"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9825689"/>
                  </a:ext>
                </a:extLst>
              </a:tr>
            </a:tbl>
          </a:graphicData>
        </a:graphic>
      </p:graphicFrame>
    </p:spTree>
    <p:extLst>
      <p:ext uri="{BB962C8B-B14F-4D97-AF65-F5344CB8AC3E}">
        <p14:creationId xmlns:p14="http://schemas.microsoft.com/office/powerpoint/2010/main" val="1013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964ED-C75E-45BD-012C-4BECB1A24182}"/>
              </a:ext>
            </a:extLst>
          </p:cNvPr>
          <p:cNvSpPr>
            <a:spLocks noGrp="1"/>
          </p:cNvSpPr>
          <p:nvPr>
            <p:ph type="title"/>
          </p:nvPr>
        </p:nvSpPr>
        <p:spPr>
          <a:xfrm>
            <a:off x="3761132" y="545439"/>
            <a:ext cx="4669735" cy="418113"/>
          </a:xfrm>
        </p:spPr>
        <p:txBody>
          <a:bodyPr/>
          <a:lstStyle/>
          <a:p>
            <a:r>
              <a:rPr lang="es-ES" sz="3200" dirty="0"/>
              <a:t>Continuación con el caso</a:t>
            </a:r>
            <a:endParaRPr lang="es-CO" sz="3200" dirty="0"/>
          </a:p>
        </p:txBody>
      </p:sp>
      <p:sp>
        <p:nvSpPr>
          <p:cNvPr id="3" name="Marcador de contenido 2">
            <a:extLst>
              <a:ext uri="{FF2B5EF4-FFF2-40B4-BE49-F238E27FC236}">
                <a16:creationId xmlns:a16="http://schemas.microsoft.com/office/drawing/2014/main" id="{B187B412-28D9-CAF5-4ED8-20CCBD08E2CB}"/>
              </a:ext>
            </a:extLst>
          </p:cNvPr>
          <p:cNvSpPr>
            <a:spLocks noGrp="1"/>
          </p:cNvSpPr>
          <p:nvPr>
            <p:ph idx="1"/>
          </p:nvPr>
        </p:nvSpPr>
        <p:spPr>
          <a:xfrm>
            <a:off x="419100" y="1317486"/>
            <a:ext cx="10972800" cy="2260604"/>
          </a:xfrm>
        </p:spPr>
        <p:txBody>
          <a:bodyPr>
            <a:normAutofit/>
          </a:bodyPr>
          <a:lstStyle/>
          <a:p>
            <a:r>
              <a:rPr lang="es-ES" sz="2400" dirty="0"/>
              <a:t>Por PESI score bajo, el paciente se coloco en anticoagulación con Rivaroxaban 15 mg cada 12 horas ambulatorio por 21 días  ambulatorio, luego rivaroxabán 20 mg día por  3 a 6 meses por cuadro provocado en contexto de bronconeumonía previa,  tomo  solo  un mes mas y abandono  por que otro medico  le dijo.</a:t>
            </a:r>
          </a:p>
          <a:p>
            <a:r>
              <a:rPr lang="es-ES" sz="2400" dirty="0"/>
              <a:t>Luego de 15 días tuvo de nuevo  dolor toráxico  con disnea  y además aumento de volumen  de pierna derecha con dolor, se sospecha TEP recurrente</a:t>
            </a:r>
            <a:endParaRPr lang="es-CO" sz="2400" dirty="0"/>
          </a:p>
        </p:txBody>
      </p:sp>
      <p:sp>
        <p:nvSpPr>
          <p:cNvPr id="4" name="Marcador de contenido 2">
            <a:extLst>
              <a:ext uri="{FF2B5EF4-FFF2-40B4-BE49-F238E27FC236}">
                <a16:creationId xmlns:a16="http://schemas.microsoft.com/office/drawing/2014/main" id="{1F5D4FB3-BD52-505B-1F01-ED2CC79C6FF4}"/>
              </a:ext>
            </a:extLst>
          </p:cNvPr>
          <p:cNvSpPr txBox="1">
            <a:spLocks/>
          </p:cNvSpPr>
          <p:nvPr/>
        </p:nvSpPr>
        <p:spPr>
          <a:xfrm>
            <a:off x="505240" y="3644350"/>
            <a:ext cx="10972800" cy="266821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dirty="0"/>
              <a:t>Que tipo de estudio recomendaría?</a:t>
            </a:r>
          </a:p>
          <a:p>
            <a:pPr marL="514350" indent="-514350">
              <a:buAutoNum type="alphaUcPeriod"/>
            </a:pPr>
            <a:r>
              <a:rPr lang="es-ES" sz="2300" dirty="0"/>
              <a:t>Angio TAC pulmonar</a:t>
            </a:r>
          </a:p>
          <a:p>
            <a:pPr marL="514350" indent="-514350">
              <a:buAutoNum type="alphaUcPeriod"/>
            </a:pPr>
            <a:r>
              <a:rPr lang="es-ES" sz="2300" dirty="0"/>
              <a:t>Dímero D de alta sensibilidad</a:t>
            </a:r>
          </a:p>
          <a:p>
            <a:pPr marL="514350" indent="-514350">
              <a:buAutoNum type="alphaUcPeriod"/>
            </a:pPr>
            <a:r>
              <a:rPr lang="es-ES" sz="2300" dirty="0"/>
              <a:t>Ultrasonido de compresión bilateral de piernas</a:t>
            </a:r>
          </a:p>
          <a:p>
            <a:pPr marL="514350" indent="-514350">
              <a:buAutoNum type="alphaUcPeriod"/>
            </a:pPr>
            <a:r>
              <a:rPr lang="es-ES" sz="2300" dirty="0"/>
              <a:t>Electrocardiograma</a:t>
            </a:r>
          </a:p>
          <a:p>
            <a:pPr marL="514350" indent="-514350">
              <a:buAutoNum type="alphaUcPeriod"/>
            </a:pPr>
            <a:r>
              <a:rPr lang="es-ES" sz="2300" dirty="0"/>
              <a:t>Radiografía de torax</a:t>
            </a:r>
            <a:endParaRPr lang="es-CO" sz="2400" dirty="0"/>
          </a:p>
        </p:txBody>
      </p:sp>
      <p:sp>
        <p:nvSpPr>
          <p:cNvPr id="5" name="Rectangle 3">
            <a:extLst>
              <a:ext uri="{FF2B5EF4-FFF2-40B4-BE49-F238E27FC236}">
                <a16:creationId xmlns:a16="http://schemas.microsoft.com/office/drawing/2014/main" id="{74090E1C-125D-5414-F279-57AB1B96E51C}"/>
              </a:ext>
            </a:extLst>
          </p:cNvPr>
          <p:cNvSpPr/>
          <p:nvPr/>
        </p:nvSpPr>
        <p:spPr>
          <a:xfrm>
            <a:off x="854233" y="4010558"/>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Tree>
    <p:extLst>
      <p:ext uri="{BB962C8B-B14F-4D97-AF65-F5344CB8AC3E}">
        <p14:creationId xmlns:p14="http://schemas.microsoft.com/office/powerpoint/2010/main" val="208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p:txBody>
          <a:bodyPr lIns="0" tIns="0" rIns="0" bIns="0"/>
          <a:lstStyle/>
          <a:p>
            <a:r>
              <a:rPr lang="es-VE" sz="2800" b="0" dirty="0">
                <a:solidFill>
                  <a:srgbClr val="E43D31"/>
                </a:solidFill>
              </a:rPr>
              <a:t>Guías</a:t>
            </a:r>
            <a:r>
              <a:rPr lang="en-US" sz="2800" b="0" dirty="0">
                <a:solidFill>
                  <a:srgbClr val="E43D31"/>
                </a:solidFill>
              </a:rPr>
              <a:t> </a:t>
            </a:r>
            <a:r>
              <a:rPr lang="es-VE" sz="2800" b="0" dirty="0">
                <a:solidFill>
                  <a:srgbClr val="E43D31"/>
                </a:solidFill>
              </a:rPr>
              <a:t>Clínicas</a:t>
            </a:r>
            <a:r>
              <a:rPr lang="en-US" sz="2800" b="0" dirty="0">
                <a:solidFill>
                  <a:srgbClr val="E43D31"/>
                </a:solidFill>
              </a:rPr>
              <a:t> </a:t>
            </a:r>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679547" y="1937412"/>
            <a:ext cx="9283321" cy="4033734"/>
          </a:xfrm>
        </p:spPr>
        <p:txBody>
          <a:bodyPr>
            <a:normAutofit/>
          </a:bodyPr>
          <a:lstStyle/>
          <a:p>
            <a:pPr marL="0" indent="0" algn="just">
              <a:buNone/>
            </a:pPr>
            <a:r>
              <a:rPr lang="es-CO" sz="2800" dirty="0"/>
              <a:t>ASH, ABHH, ACHO, Grupo CAHT, Grupo CLAHT, SAH, SBHH, SHU, SOCHIHEM, SOMETH, Sociedad Panameña de Hematología, SPH, SVH.</a:t>
            </a:r>
          </a:p>
          <a:p>
            <a:pPr marL="0" indent="0" algn="just">
              <a:buNone/>
            </a:pPr>
            <a:r>
              <a:rPr lang="es-CO" sz="2800" dirty="0"/>
              <a:t> Pautas 2022 para el diagnóstico de tromboembolismo venoso y manejo en Poblaciones especiales en América Latina </a:t>
            </a:r>
          </a:p>
          <a:p>
            <a:endParaRPr lang="es-CO" sz="2800" dirty="0"/>
          </a:p>
          <a:p>
            <a:pPr marL="0" indent="0">
              <a:buNone/>
            </a:pPr>
            <a:r>
              <a:rPr lang="en-US" sz="1900" dirty="0"/>
              <a:t>Ignacio Neumann, Ariel Izcovich, Ricardo Aguilar, Guillermo León Basantes, Patricia Casais, Cecilia Colorio, Cecilia Guillermo, Pedro Garcia Lazaro, Jaime Pereira, Luis Meillon, Suely Meireles Rezende, Juan Carlos Serrano, Mario Luis Tejerina Valle, Felipe Vera, Lorena Karzulovic, Gabriel Rada, Holger Schunemann. </a:t>
            </a:r>
            <a:endParaRPr lang="es-CO" sz="1900" dirty="0"/>
          </a:p>
          <a:p>
            <a:pPr marL="0" indent="0">
              <a:buNone/>
            </a:pPr>
            <a:endParaRPr lang="en-US" sz="2800" dirty="0"/>
          </a:p>
        </p:txBody>
      </p:sp>
    </p:spTree>
    <p:extLst>
      <p:ext uri="{BB962C8B-B14F-4D97-AF65-F5344CB8AC3E}">
        <p14:creationId xmlns:p14="http://schemas.microsoft.com/office/powerpoint/2010/main" val="93474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877DE-915C-4CFD-E3D3-7A68D974842B}"/>
              </a:ext>
            </a:extLst>
          </p:cNvPr>
          <p:cNvSpPr>
            <a:spLocks noGrp="1"/>
          </p:cNvSpPr>
          <p:nvPr>
            <p:ph type="title"/>
          </p:nvPr>
        </p:nvSpPr>
        <p:spPr>
          <a:xfrm>
            <a:off x="3559864" y="473893"/>
            <a:ext cx="6432274" cy="418113"/>
          </a:xfrm>
        </p:spPr>
        <p:txBody>
          <a:bodyPr/>
          <a:lstStyle/>
          <a:p>
            <a:r>
              <a:rPr lang="es-ES" dirty="0"/>
              <a:t>TEP RECURRENTE EN ALTA PROBABILIDAD</a:t>
            </a:r>
            <a:endParaRPr lang="es-CO" dirty="0"/>
          </a:p>
        </p:txBody>
      </p:sp>
      <p:sp>
        <p:nvSpPr>
          <p:cNvPr id="3" name="Marcador de contenido 2">
            <a:extLst>
              <a:ext uri="{FF2B5EF4-FFF2-40B4-BE49-F238E27FC236}">
                <a16:creationId xmlns:a16="http://schemas.microsoft.com/office/drawing/2014/main" id="{C25C9F19-2C40-D421-7E70-AC8D2F794781}"/>
              </a:ext>
            </a:extLst>
          </p:cNvPr>
          <p:cNvSpPr>
            <a:spLocks noGrp="1"/>
          </p:cNvSpPr>
          <p:nvPr>
            <p:ph idx="1"/>
          </p:nvPr>
        </p:nvSpPr>
        <p:spPr>
          <a:xfrm>
            <a:off x="419100" y="1330733"/>
            <a:ext cx="10972800" cy="1791176"/>
          </a:xfrm>
        </p:spPr>
        <p:txBody>
          <a:bodyPr>
            <a:normAutofit/>
          </a:bodyPr>
          <a:lstStyle/>
          <a:p>
            <a:r>
              <a:rPr lang="es-ES" sz="2200" b="1" dirty="0"/>
              <a:t>Recomendaciones 4 y 5</a:t>
            </a:r>
          </a:p>
          <a:p>
            <a:r>
              <a:rPr lang="es-ES" sz="2200" b="1" dirty="0"/>
              <a:t>En un paciente con alta probabilidad pretest de un primer episodio o EP recurrente (≥ 50%), el panel de la guía ASH Latin American sugiere utilizar una estrategia que comience con CTPA (ambas recomendaciones condicionales basadas en una certeza muy baja sobre los efectos ⨁◯◯◯)</a:t>
            </a:r>
          </a:p>
        </p:txBody>
      </p:sp>
      <p:sp>
        <p:nvSpPr>
          <p:cNvPr id="5" name="CuadroTexto 4">
            <a:extLst>
              <a:ext uri="{FF2B5EF4-FFF2-40B4-BE49-F238E27FC236}">
                <a16:creationId xmlns:a16="http://schemas.microsoft.com/office/drawing/2014/main" id="{2F46F61C-A967-9167-69C9-6B2E2A0DC4A2}"/>
              </a:ext>
            </a:extLst>
          </p:cNvPr>
          <p:cNvSpPr txBox="1"/>
          <p:nvPr/>
        </p:nvSpPr>
        <p:spPr>
          <a:xfrm>
            <a:off x="1696278" y="3070686"/>
            <a:ext cx="8295859" cy="1323439"/>
          </a:xfrm>
          <a:prstGeom prst="rect">
            <a:avLst/>
          </a:prstGeom>
          <a:solidFill>
            <a:schemeClr val="accent6">
              <a:lumMod val="60000"/>
              <a:lumOff val="40000"/>
            </a:schemeClr>
          </a:solidFill>
        </p:spPr>
        <p:txBody>
          <a:bodyPr wrap="square">
            <a:spAutoFit/>
          </a:bodyPr>
          <a:lstStyle/>
          <a:p>
            <a:pPr marL="0" indent="0">
              <a:buNone/>
            </a:pPr>
            <a:r>
              <a:rPr lang="es-ES" sz="2000" b="1" dirty="0"/>
              <a:t>Observaciones:</a:t>
            </a:r>
          </a:p>
          <a:p>
            <a:r>
              <a:rPr lang="es-ES" sz="2000" b="1" dirty="0"/>
              <a:t>Si la sospecha clínica de TEP sigue siendo alta después de una CTPA negativa, el seguimiento con una ecografía de compresión o un dímero D puede ayudar a descartar el diagnóstico.</a:t>
            </a:r>
            <a:endParaRPr lang="es-CO" sz="2000" b="1" dirty="0"/>
          </a:p>
        </p:txBody>
      </p:sp>
      <p:sp>
        <p:nvSpPr>
          <p:cNvPr id="7" name="CuadroTexto 6">
            <a:extLst>
              <a:ext uri="{FF2B5EF4-FFF2-40B4-BE49-F238E27FC236}">
                <a16:creationId xmlns:a16="http://schemas.microsoft.com/office/drawing/2014/main" id="{15079D84-F82E-2004-A0DE-2B5AFE7A6FD5}"/>
              </a:ext>
            </a:extLst>
          </p:cNvPr>
          <p:cNvSpPr txBox="1"/>
          <p:nvPr/>
        </p:nvSpPr>
        <p:spPr>
          <a:xfrm>
            <a:off x="419099" y="4515177"/>
            <a:ext cx="11256066" cy="2031325"/>
          </a:xfrm>
          <a:prstGeom prst="rect">
            <a:avLst/>
          </a:prstGeom>
          <a:noFill/>
        </p:spPr>
        <p:txBody>
          <a:bodyPr wrap="square">
            <a:spAutoFit/>
          </a:bodyPr>
          <a:lstStyle/>
          <a:p>
            <a:r>
              <a:rPr lang="es-ES" b="1" dirty="0">
                <a:solidFill>
                  <a:schemeClr val="bg1">
                    <a:lumMod val="50000"/>
                  </a:schemeClr>
                </a:solidFill>
                <a:latin typeface="Calibri" panose="020F0502020204030204" pitchFamily="34" charset="0"/>
              </a:rPr>
              <a:t>Conclusiones: </a:t>
            </a:r>
          </a:p>
          <a:p>
            <a:pPr marL="285750" indent="-285750">
              <a:buFont typeface="Arial" panose="020B0604020202020204" pitchFamily="34" charset="0"/>
              <a:buChar char="•"/>
            </a:pPr>
            <a:r>
              <a:rPr lang="es-ES" b="1" dirty="0">
                <a:solidFill>
                  <a:schemeClr val="bg1">
                    <a:lumMod val="50000"/>
                  </a:schemeClr>
                </a:solidFill>
                <a:latin typeface="Calibri" panose="020F0502020204030204" pitchFamily="34" charset="0"/>
              </a:rPr>
              <a:t>Una probabilidad pre test ≥ 50 % indica que EP es el diagnóstico más probable. </a:t>
            </a:r>
          </a:p>
          <a:p>
            <a:pPr marL="285750" indent="-285750">
              <a:buFont typeface="Arial" panose="020B0604020202020204" pitchFamily="34" charset="0"/>
              <a:buChar char="•"/>
            </a:pPr>
            <a:r>
              <a:rPr lang="es-ES" b="1" dirty="0">
                <a:solidFill>
                  <a:schemeClr val="bg1">
                    <a:lumMod val="50000"/>
                  </a:schemeClr>
                </a:solidFill>
                <a:latin typeface="Calibri" panose="020F0502020204030204" pitchFamily="34" charset="0"/>
              </a:rPr>
              <a:t>En estas circunstancias, el dímero D ya no puede descartar con seguridad la EP </a:t>
            </a:r>
          </a:p>
          <a:p>
            <a:pPr marL="285750" indent="-285750">
              <a:buFont typeface="Arial" panose="020B0604020202020204" pitchFamily="34" charset="0"/>
              <a:buChar char="•"/>
            </a:pPr>
            <a:r>
              <a:rPr lang="es-ES" b="1" dirty="0">
                <a:solidFill>
                  <a:schemeClr val="bg1">
                    <a:lumMod val="50000"/>
                  </a:schemeClr>
                </a:solidFill>
              </a:rPr>
              <a:t>En muchos casos en la región, estos casos pueden requerir traslado a centro donde esté disponible Angio TAC </a:t>
            </a:r>
          </a:p>
          <a:p>
            <a:pPr marL="285750" indent="-285750">
              <a:buFont typeface="Arial" panose="020B0604020202020204" pitchFamily="34" charset="0"/>
              <a:buChar char="•"/>
            </a:pPr>
            <a:r>
              <a:rPr lang="es-ES" b="1" dirty="0">
                <a:solidFill>
                  <a:schemeClr val="bg1">
                    <a:lumMod val="50000"/>
                  </a:schemeClr>
                </a:solidFill>
              </a:rPr>
              <a:t>Decisión crucial es iniciar anticoagulación empírica o esperar los resultados de la prueba.</a:t>
            </a:r>
          </a:p>
          <a:p>
            <a:pPr marL="285750" indent="-285750">
              <a:buFont typeface="Arial" panose="020B0604020202020204" pitchFamily="34" charset="0"/>
              <a:buChar char="•"/>
            </a:pPr>
            <a:r>
              <a:rPr lang="es-ES" b="1" dirty="0">
                <a:solidFill>
                  <a:schemeClr val="bg1">
                    <a:lumMod val="50000"/>
                  </a:schemeClr>
                </a:solidFill>
              </a:rPr>
              <a:t>En toma de decisión considerar demora en Angio TAC pulmonar, riesgo de muerte por TEP,  sangrado, valores y preferencias de los pacientes.</a:t>
            </a:r>
            <a:endParaRPr lang="es-CO" b="1" dirty="0">
              <a:solidFill>
                <a:schemeClr val="bg1">
                  <a:lumMod val="50000"/>
                </a:schemeClr>
              </a:solidFill>
            </a:endParaRPr>
          </a:p>
        </p:txBody>
      </p:sp>
    </p:spTree>
    <p:extLst>
      <p:ext uri="{BB962C8B-B14F-4D97-AF65-F5344CB8AC3E}">
        <p14:creationId xmlns:p14="http://schemas.microsoft.com/office/powerpoint/2010/main" val="4478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DF585E-57F7-B74C-A4D4-296CD1A0F09C}"/>
              </a:ext>
            </a:extLst>
          </p:cNvPr>
          <p:cNvSpPr>
            <a:spLocks noGrp="1"/>
          </p:cNvSpPr>
          <p:nvPr>
            <p:ph type="title"/>
          </p:nvPr>
        </p:nvSpPr>
        <p:spPr>
          <a:xfrm>
            <a:off x="260075" y="1340569"/>
            <a:ext cx="4391439" cy="1601414"/>
          </a:xfrm>
        </p:spPr>
        <p:txBody>
          <a:bodyPr>
            <a:normAutofit fontScale="90000"/>
          </a:bodyPr>
          <a:lstStyle/>
          <a:p>
            <a:r>
              <a:rPr lang="es-ES" b="1" dirty="0"/>
              <a:t>Diagrama de flujo para el Diagnóstico de TEP en pacientes con Probabilidad pre test (PPT) Episodio Recurrente</a:t>
            </a:r>
            <a:br>
              <a:rPr lang="en-CA" sz="2000" b="1" dirty="0">
                <a:solidFill>
                  <a:srgbClr val="FF0000"/>
                </a:solidFill>
              </a:rPr>
            </a:br>
            <a:endParaRPr lang="en-US" b="1" dirty="0"/>
          </a:p>
        </p:txBody>
      </p:sp>
      <p:sp>
        <p:nvSpPr>
          <p:cNvPr id="5" name="Content Placeholder 4">
            <a:extLst>
              <a:ext uri="{FF2B5EF4-FFF2-40B4-BE49-F238E27FC236}">
                <a16:creationId xmlns:a16="http://schemas.microsoft.com/office/drawing/2014/main" id="{DCEE22B3-0E04-A041-A758-CC5C09EECB33}"/>
              </a:ext>
            </a:extLst>
          </p:cNvPr>
          <p:cNvSpPr>
            <a:spLocks noGrp="1"/>
          </p:cNvSpPr>
          <p:nvPr>
            <p:ph idx="1"/>
          </p:nvPr>
        </p:nvSpPr>
        <p:spPr>
          <a:xfrm>
            <a:off x="419100" y="3167271"/>
            <a:ext cx="3473682" cy="777352"/>
          </a:xfrm>
        </p:spPr>
        <p:txBody>
          <a:bodyPr>
            <a:normAutofit lnSpcReduction="10000"/>
          </a:bodyPr>
          <a:lstStyle/>
          <a:p>
            <a:pPr marL="0" indent="0">
              <a:buNone/>
            </a:pPr>
            <a:r>
              <a:rPr lang="es-ES" sz="2000" b="1" dirty="0"/>
              <a:t>CDR -RDC = regla de decisión clínica (es decir, puntaje de Wells o puntaje de Ginebra)</a:t>
            </a:r>
            <a:endParaRPr lang="en-US" sz="2400" b="1" dirty="0"/>
          </a:p>
        </p:txBody>
      </p:sp>
      <p:pic>
        <p:nvPicPr>
          <p:cNvPr id="1030" name="Picture 6">
            <a:extLst>
              <a:ext uri="{FF2B5EF4-FFF2-40B4-BE49-F238E27FC236}">
                <a16:creationId xmlns:a16="http://schemas.microsoft.com/office/drawing/2014/main" id="{B19F99B8-CE1C-2D00-79FD-85EA7A7E6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749" y="212035"/>
            <a:ext cx="7540486" cy="643393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80494C3-98D3-CB18-68AA-4C2C97BC1F18}"/>
              </a:ext>
            </a:extLst>
          </p:cNvPr>
          <p:cNvSpPr txBox="1"/>
          <p:nvPr/>
        </p:nvSpPr>
        <p:spPr>
          <a:xfrm>
            <a:off x="5208102" y="5989979"/>
            <a:ext cx="5841622" cy="769441"/>
          </a:xfrm>
          <a:prstGeom prst="rect">
            <a:avLst/>
          </a:prstGeom>
          <a:solidFill>
            <a:schemeClr val="bg1"/>
          </a:solidFill>
        </p:spPr>
        <p:txBody>
          <a:bodyPr wrap="square" rtlCol="0">
            <a:spAutoFit/>
          </a:bodyPr>
          <a:lstStyle/>
          <a:p>
            <a:pPr algn="ctr"/>
            <a:r>
              <a:rPr lang="es-ES" sz="1600" b="1" dirty="0"/>
              <a:t>PE: Embolia pulmonar,  CDR: Regla de decisión clínica</a:t>
            </a:r>
          </a:p>
          <a:p>
            <a:pPr algn="ctr"/>
            <a:r>
              <a:rPr lang="es-ES" sz="1600" b="1" dirty="0"/>
              <a:t>CTPA: Angio TAC pulmonar, PTP Probabilidad pretest</a:t>
            </a:r>
          </a:p>
          <a:p>
            <a:pPr algn="ctr"/>
            <a:r>
              <a:rPr lang="es-ES" sz="1200" b="1" dirty="0"/>
              <a:t>*Hemo dinámicamente estable ** D Dimero D altamente sensible</a:t>
            </a:r>
            <a:endParaRPr lang="es-CO" sz="1200" b="1" dirty="0"/>
          </a:p>
        </p:txBody>
      </p:sp>
    </p:spTree>
    <p:extLst>
      <p:ext uri="{BB962C8B-B14F-4D97-AF65-F5344CB8AC3E}">
        <p14:creationId xmlns:p14="http://schemas.microsoft.com/office/powerpoint/2010/main" val="309219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Caso 1: Resumen</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1988621"/>
            <a:ext cx="11168063" cy="830997"/>
          </a:xfrm>
          <a:prstGeom prst="rect">
            <a:avLst/>
          </a:prstGeom>
          <a:solidFill>
            <a:srgbClr val="FFE3C4"/>
          </a:solidFill>
        </p:spPr>
        <p:txBody>
          <a:bodyPr wrap="square" rtlCol="0">
            <a:spAutoFit/>
          </a:bodyPr>
          <a:lstStyle/>
          <a:p>
            <a:r>
              <a:rPr lang="es-ES" sz="2400" dirty="0">
                <a:solidFill>
                  <a:schemeClr val="tx1">
                    <a:lumMod val="50000"/>
                    <a:lumOff val="50000"/>
                  </a:schemeClr>
                </a:solidFill>
              </a:rPr>
              <a:t>En pacientes con PTP baja o intermedia para EP, un dímero D de alta sensibilidad, si es negativo, puede descartar la EP de manera segura sin pruebas adicionales</a:t>
            </a:r>
            <a:endParaRPr lang="en-CA" sz="2400" dirty="0">
              <a:solidFill>
                <a:schemeClr val="tx1">
                  <a:lumMod val="50000"/>
                  <a:lumOff val="50000"/>
                </a:schemeClr>
              </a:solidFill>
            </a:endParaRPr>
          </a:p>
        </p:txBody>
      </p:sp>
      <p:sp>
        <p:nvSpPr>
          <p:cNvPr id="6" name="TextBox 5">
            <a:extLst>
              <a:ext uri="{FF2B5EF4-FFF2-40B4-BE49-F238E27FC236}">
                <a16:creationId xmlns:a16="http://schemas.microsoft.com/office/drawing/2014/main" id="{3669F80F-F834-4045-85E9-B1F9F8F069EA}"/>
              </a:ext>
            </a:extLst>
          </p:cNvPr>
          <p:cNvSpPr txBox="1"/>
          <p:nvPr/>
        </p:nvSpPr>
        <p:spPr>
          <a:xfrm>
            <a:off x="419100" y="3089312"/>
            <a:ext cx="11168063" cy="830997"/>
          </a:xfrm>
          <a:prstGeom prst="rect">
            <a:avLst/>
          </a:prstGeom>
          <a:solidFill>
            <a:srgbClr val="FFDBAF"/>
          </a:solidFill>
        </p:spPr>
        <p:txBody>
          <a:bodyPr wrap="square" rtlCol="0">
            <a:spAutoFit/>
          </a:bodyPr>
          <a:lstStyle/>
          <a:p>
            <a:r>
              <a:rPr lang="es-ES" sz="2400" dirty="0">
                <a:solidFill>
                  <a:schemeClr val="tx1">
                    <a:lumMod val="50000"/>
                    <a:lumOff val="50000"/>
                  </a:schemeClr>
                </a:solidFill>
              </a:rPr>
              <a:t>Guía Latino americana Angio TAC sobre Cintilograma VP, en especial casos  de edad avanzada o con enfermedad pulmonar preexistente.</a:t>
            </a:r>
            <a:endParaRPr lang="en-CA" sz="2400" dirty="0">
              <a:solidFill>
                <a:schemeClr val="tx1">
                  <a:lumMod val="50000"/>
                  <a:lumOff val="50000"/>
                </a:schemeClr>
              </a:solidFill>
            </a:endParaRPr>
          </a:p>
        </p:txBody>
      </p:sp>
      <p:sp>
        <p:nvSpPr>
          <p:cNvPr id="9" name="TextBox 8">
            <a:extLst>
              <a:ext uri="{FF2B5EF4-FFF2-40B4-BE49-F238E27FC236}">
                <a16:creationId xmlns:a16="http://schemas.microsoft.com/office/drawing/2014/main" id="{8D29FDD8-AEC6-4E3E-ADEA-A4D892E45FC4}"/>
              </a:ext>
            </a:extLst>
          </p:cNvPr>
          <p:cNvSpPr txBox="1"/>
          <p:nvPr/>
        </p:nvSpPr>
        <p:spPr>
          <a:xfrm>
            <a:off x="432457" y="4229768"/>
            <a:ext cx="11168062" cy="1200329"/>
          </a:xfrm>
          <a:prstGeom prst="rect">
            <a:avLst/>
          </a:prstGeom>
          <a:solidFill>
            <a:srgbClr val="FCC27B"/>
          </a:solidFill>
        </p:spPr>
        <p:txBody>
          <a:bodyPr wrap="square" rtlCol="0">
            <a:spAutoFit/>
          </a:bodyPr>
          <a:lstStyle/>
          <a:p>
            <a:r>
              <a:rPr lang="es-ES" sz="2400" dirty="0">
                <a:solidFill>
                  <a:schemeClr val="tx1">
                    <a:lumMod val="50000"/>
                    <a:lumOff val="50000"/>
                  </a:schemeClr>
                </a:solidFill>
              </a:rPr>
              <a:t>Los pacientes con sospecha de EP recurrente deben estratificarse en PTP probable o improbable para determinar las pruebas posteriores, aunque las reglas de predicción clínica no se han validado ampliamente para la EP recurrente.</a:t>
            </a:r>
            <a:endParaRPr lang="en-CA" sz="2400" dirty="0">
              <a:solidFill>
                <a:schemeClr val="tx1">
                  <a:lumMod val="50000"/>
                  <a:lumOff val="50000"/>
                </a:schemeClr>
              </a:solidFill>
            </a:endParaRPr>
          </a:p>
        </p:txBody>
      </p:sp>
    </p:spTree>
    <p:extLst>
      <p:ext uri="{BB962C8B-B14F-4D97-AF65-F5344CB8AC3E}">
        <p14:creationId xmlns:p14="http://schemas.microsoft.com/office/powerpoint/2010/main" val="63260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Objetivos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CA" b="1" dirty="0"/>
              <a:t>Para el final de esta sección, deberá  ser capaz de:</a:t>
            </a:r>
          </a:p>
          <a:p>
            <a:pPr marL="0" indent="0">
              <a:buNone/>
            </a:pPr>
            <a:endParaRPr lang="en-CA" dirty="0"/>
          </a:p>
          <a:p>
            <a:pPr marL="514350" indent="-514350">
              <a:buAutoNum type="arabicPeriod"/>
            </a:pPr>
            <a:r>
              <a:rPr lang="es-ES" dirty="0"/>
              <a:t>Describir las recomendaciones para el manejo del TEV agudo en el embarazo.</a:t>
            </a:r>
          </a:p>
          <a:p>
            <a:pPr marL="514350" indent="-514350">
              <a:buAutoNum type="arabicPeriod"/>
            </a:pPr>
            <a:endParaRPr lang="es-ES" dirty="0"/>
          </a:p>
          <a:p>
            <a:pPr marL="514350" indent="-514350">
              <a:buAutoNum type="arabicPeriod"/>
            </a:pPr>
            <a:r>
              <a:rPr lang="es-ES" dirty="0"/>
              <a:t>Identificar qué pacientes embarazadas merecen profilaxis anteparto y/o posparto de TEV</a:t>
            </a:r>
            <a:endParaRPr lang="en-CA" u="sng" dirty="0">
              <a:solidFill>
                <a:schemeClr val="bg2">
                  <a:lumMod val="50000"/>
                </a:schemeClr>
              </a:solidFill>
            </a:endParaRPr>
          </a:p>
        </p:txBody>
      </p:sp>
      <p:sp>
        <p:nvSpPr>
          <p:cNvPr id="2" name="Title 4">
            <a:extLst>
              <a:ext uri="{FF2B5EF4-FFF2-40B4-BE49-F238E27FC236}">
                <a16:creationId xmlns:a16="http://schemas.microsoft.com/office/drawing/2014/main" id="{01D2EC82-56C7-4C67-F5C6-2BF55A011980}"/>
              </a:ext>
            </a:extLst>
          </p:cNvPr>
          <p:cNvSpPr txBox="1">
            <a:spLocks/>
          </p:cNvSpPr>
          <p:nvPr/>
        </p:nvSpPr>
        <p:spPr>
          <a:xfrm>
            <a:off x="3486978" y="538812"/>
            <a:ext cx="4451074"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CA" sz="3600" dirty="0"/>
              <a:t>TVE en Gestación </a:t>
            </a:r>
          </a:p>
        </p:txBody>
      </p:sp>
    </p:spTree>
    <p:extLst>
      <p:ext uri="{BB962C8B-B14F-4D97-AF65-F5344CB8AC3E}">
        <p14:creationId xmlns:p14="http://schemas.microsoft.com/office/powerpoint/2010/main" val="257970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961531" y="2302329"/>
            <a:ext cx="5134468" cy="1612017"/>
          </a:xfrm>
          <a:prstGeom prst="rect">
            <a:avLst/>
          </a:prstGeom>
          <a:solidFill>
            <a:srgbClr val="FED9B0"/>
          </a:solidFill>
        </p:spPr>
        <p:txBody>
          <a:bodyPr wrap="square" rtlCol="0" anchor="ctr">
            <a:noAutofit/>
          </a:bodyPr>
          <a:lstStyle/>
          <a:p>
            <a:pPr algn="ctr"/>
            <a:r>
              <a:rPr lang="en-CA" sz="2800" dirty="0">
                <a:solidFill>
                  <a:srgbClr val="FF0000"/>
                </a:solidFill>
              </a:rPr>
              <a:t>La trombosis venosa </a:t>
            </a:r>
            <a:r>
              <a:rPr lang="en-CA" sz="2800" dirty="0">
                <a:solidFill>
                  <a:schemeClr val="tx1">
                    <a:lumMod val="50000"/>
                    <a:lumOff val="50000"/>
                  </a:schemeClr>
                </a:solidFill>
              </a:rPr>
              <a:t>complica aproximadamente 1,2 de cada 1000 partos</a:t>
            </a:r>
          </a:p>
        </p:txBody>
      </p:sp>
      <p:sp>
        <p:nvSpPr>
          <p:cNvPr id="9" name="TextBox 8">
            <a:extLst>
              <a:ext uri="{FF2B5EF4-FFF2-40B4-BE49-F238E27FC236}">
                <a16:creationId xmlns:a16="http://schemas.microsoft.com/office/drawing/2014/main" id="{AE554332-ABDD-4444-AA2A-CBE1C0E51A1D}"/>
              </a:ext>
            </a:extLst>
          </p:cNvPr>
          <p:cNvSpPr txBox="1"/>
          <p:nvPr/>
        </p:nvSpPr>
        <p:spPr>
          <a:xfrm>
            <a:off x="6368419" y="2302329"/>
            <a:ext cx="5134468" cy="1766088"/>
          </a:xfrm>
          <a:prstGeom prst="rect">
            <a:avLst/>
          </a:prstGeom>
          <a:solidFill>
            <a:srgbClr val="BEE0E4"/>
          </a:solidFill>
        </p:spPr>
        <p:txBody>
          <a:bodyPr wrap="square" rtlCol="0" anchor="ctr">
            <a:noAutofit/>
          </a:bodyPr>
          <a:lstStyle/>
          <a:p>
            <a:pPr algn="ctr"/>
            <a:r>
              <a:rPr lang="es-ES" sz="2400" dirty="0">
                <a:solidFill>
                  <a:schemeClr val="tx1">
                    <a:lumMod val="50000"/>
                    <a:lumOff val="50000"/>
                  </a:schemeClr>
                </a:solidFill>
              </a:rPr>
              <a:t>La incidencia de TEV es similar en los períodos de anteparto y posparto, pero </a:t>
            </a:r>
            <a:r>
              <a:rPr lang="es-ES" sz="2400" dirty="0">
                <a:solidFill>
                  <a:srgbClr val="FF0000"/>
                </a:solidFill>
              </a:rPr>
              <a:t>el período posparto es más corto, por lo que aumenta el riesgo diario de TEV</a:t>
            </a:r>
            <a:endParaRPr lang="en-CA" sz="2400" b="1" dirty="0">
              <a:solidFill>
                <a:srgbClr val="FF0000"/>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207065" y="1420081"/>
            <a:ext cx="11971683" cy="418113"/>
          </a:xfrm>
        </p:spPr>
        <p:txBody>
          <a:bodyPr/>
          <a:lstStyle/>
          <a:p>
            <a:r>
              <a:rPr lang="es-ES" dirty="0"/>
              <a:t>TEV es una de las principales causas de morbilidad y mortalidad en el embarazo</a:t>
            </a:r>
            <a:endParaRPr lang="en-CA" dirty="0"/>
          </a:p>
        </p:txBody>
      </p:sp>
      <p:sp>
        <p:nvSpPr>
          <p:cNvPr id="8" name="TextBox 7">
            <a:extLst>
              <a:ext uri="{FF2B5EF4-FFF2-40B4-BE49-F238E27FC236}">
                <a16:creationId xmlns:a16="http://schemas.microsoft.com/office/drawing/2014/main" id="{7D431369-ED22-471C-8B5E-BF6BF831D638}"/>
              </a:ext>
            </a:extLst>
          </p:cNvPr>
          <p:cNvSpPr txBox="1"/>
          <p:nvPr/>
        </p:nvSpPr>
        <p:spPr>
          <a:xfrm>
            <a:off x="961531" y="4265008"/>
            <a:ext cx="5134468" cy="1580621"/>
          </a:xfrm>
          <a:prstGeom prst="rect">
            <a:avLst/>
          </a:prstGeom>
          <a:solidFill>
            <a:srgbClr val="C9D7AF"/>
          </a:solidFill>
        </p:spPr>
        <p:txBody>
          <a:bodyPr wrap="square" rtlCol="0" anchor="ctr">
            <a:noAutofit/>
          </a:bodyPr>
          <a:lstStyle/>
          <a:p>
            <a:pPr algn="ctr"/>
            <a:r>
              <a:rPr lang="es-ES" sz="2400" dirty="0">
                <a:solidFill>
                  <a:schemeClr val="tx1">
                    <a:lumMod val="50000"/>
                    <a:lumOff val="50000"/>
                  </a:schemeClr>
                </a:solidFill>
              </a:rPr>
              <a:t>El aumento del riesgo persiste hasta las 12 semanas posparto, </a:t>
            </a:r>
            <a:r>
              <a:rPr lang="es-ES" sz="2400" dirty="0">
                <a:solidFill>
                  <a:srgbClr val="FF0000"/>
                </a:solidFill>
              </a:rPr>
              <a:t>con mayor riesgo en las primeras 6 semanas después del parto</a:t>
            </a:r>
            <a:endParaRPr lang="en-CA" sz="2400" dirty="0">
              <a:solidFill>
                <a:srgbClr val="FF0000"/>
              </a:solidFill>
            </a:endParaRPr>
          </a:p>
        </p:txBody>
      </p:sp>
      <p:sp>
        <p:nvSpPr>
          <p:cNvPr id="10" name="TextBox 9">
            <a:extLst>
              <a:ext uri="{FF2B5EF4-FFF2-40B4-BE49-F238E27FC236}">
                <a16:creationId xmlns:a16="http://schemas.microsoft.com/office/drawing/2014/main" id="{F0A0DD8D-4BCA-486F-9AE7-ECF0B6B24C27}"/>
              </a:ext>
            </a:extLst>
          </p:cNvPr>
          <p:cNvSpPr txBox="1"/>
          <p:nvPr/>
        </p:nvSpPr>
        <p:spPr>
          <a:xfrm>
            <a:off x="6368419" y="4265008"/>
            <a:ext cx="5023482" cy="1580621"/>
          </a:xfrm>
          <a:prstGeom prst="rect">
            <a:avLst/>
          </a:prstGeom>
          <a:solidFill>
            <a:srgbClr val="F9CBAC"/>
          </a:solidFill>
        </p:spPr>
        <p:txBody>
          <a:bodyPr wrap="square" rtlCol="0" anchor="ctr">
            <a:noAutofit/>
          </a:bodyPr>
          <a:lstStyle/>
          <a:p>
            <a:pPr algn="ctr"/>
            <a:r>
              <a:rPr lang="es-ES" sz="2400" dirty="0">
                <a:solidFill>
                  <a:schemeClr val="tx1">
                    <a:lumMod val="50000"/>
                    <a:lumOff val="50000"/>
                  </a:schemeClr>
                </a:solidFill>
              </a:rPr>
              <a:t>El diagnóstico, la prevención y el tratamiento de la TEV en el embarazo deben tener en cuenta </a:t>
            </a:r>
            <a:r>
              <a:rPr lang="es-ES" sz="2400" dirty="0">
                <a:solidFill>
                  <a:srgbClr val="FF0000"/>
                </a:solidFill>
              </a:rPr>
              <a:t>el bienestar fetal y materno</a:t>
            </a:r>
            <a:endParaRPr lang="en-CA" sz="2400" b="1" dirty="0">
              <a:solidFill>
                <a:srgbClr val="FF0000"/>
              </a:solidFill>
            </a:endParaRPr>
          </a:p>
        </p:txBody>
      </p:sp>
    </p:spTree>
    <p:extLst>
      <p:ext uri="{BB962C8B-B14F-4D97-AF65-F5344CB8AC3E}">
        <p14:creationId xmlns:p14="http://schemas.microsoft.com/office/powerpoint/2010/main" val="8678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solidFill>
                  <a:srgbClr val="E63E30"/>
                </a:solidFill>
              </a:rPr>
              <a:t>Case 1: Trombosis Venosa profunda en gestante</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fontScale="92500" lnSpcReduction="20000"/>
          </a:bodyPr>
          <a:lstStyle/>
          <a:p>
            <a:pPr marL="0" indent="0">
              <a:buNone/>
            </a:pPr>
            <a:r>
              <a:rPr lang="en-CA" sz="2400" dirty="0"/>
              <a:t>Paciente femenina de 28 años de edad en 1er embarazo de 32 semanas que vive cerca de la ciudad.</a:t>
            </a:r>
            <a:endParaRPr lang="en-CA" sz="2400" b="1" dirty="0">
              <a:solidFill>
                <a:srgbClr val="FF0000"/>
              </a:solidFill>
            </a:endParaRPr>
          </a:p>
          <a:p>
            <a:pPr marL="0" indent="0">
              <a:buNone/>
            </a:pPr>
            <a:r>
              <a:rPr lang="en-CA" sz="2400" b="1" dirty="0">
                <a:solidFill>
                  <a:srgbClr val="E63E30"/>
                </a:solidFill>
              </a:rPr>
              <a:t>Antecedentes Personales:</a:t>
            </a:r>
            <a:r>
              <a:rPr lang="en-CA" sz="2400" dirty="0">
                <a:solidFill>
                  <a:srgbClr val="E63E30"/>
                </a:solidFill>
              </a:rPr>
              <a:t> </a:t>
            </a:r>
            <a:r>
              <a:rPr lang="en-CA" sz="2400" dirty="0"/>
              <a:t>Trombosis venosa profunda a los 22 años cuando tomó anticonceptivos orales.</a:t>
            </a:r>
            <a:endParaRPr lang="en-CA" sz="2400" b="1" dirty="0"/>
          </a:p>
          <a:p>
            <a:pPr marL="0" indent="0">
              <a:buNone/>
            </a:pPr>
            <a:r>
              <a:rPr lang="en-CA" sz="2400" b="1" dirty="0">
                <a:solidFill>
                  <a:srgbClr val="E63E30"/>
                </a:solidFill>
              </a:rPr>
              <a:t>Medicaciones:</a:t>
            </a:r>
            <a:r>
              <a:rPr lang="en-CA" sz="2400" dirty="0">
                <a:solidFill>
                  <a:srgbClr val="E63E30"/>
                </a:solidFill>
              </a:rPr>
              <a:t> </a:t>
            </a:r>
            <a:r>
              <a:rPr lang="en-CA" sz="2400" dirty="0"/>
              <a:t>Vitaminas, Su medico no prescribió  profilaxia anti trombótica </a:t>
            </a:r>
            <a:endParaRPr lang="en-CA" sz="2400" b="1" dirty="0">
              <a:solidFill>
                <a:srgbClr val="FF0000"/>
              </a:solidFill>
            </a:endParaRPr>
          </a:p>
          <a:p>
            <a:pPr marL="0" indent="0">
              <a:buNone/>
            </a:pPr>
            <a:r>
              <a:rPr lang="en-CA" sz="2400" b="1" dirty="0">
                <a:solidFill>
                  <a:srgbClr val="E63E30"/>
                </a:solidFill>
              </a:rPr>
              <a:t>Acude a Emergencia </a:t>
            </a:r>
          </a:p>
          <a:p>
            <a:pPr marL="0" indent="0">
              <a:buNone/>
            </a:pPr>
            <a:r>
              <a:rPr lang="en-CA" sz="2400" dirty="0"/>
              <a:t>Con aumento de Volumen de pierna derecha en los últimos dos días , hay dolor toráxico y  disnea asociada.  Fr 91 x mm,  sat de 91%</a:t>
            </a:r>
          </a:p>
          <a:p>
            <a:pPr marL="0" indent="0">
              <a:buNone/>
            </a:pPr>
            <a:r>
              <a:rPr lang="en-CA" sz="2400" b="1" dirty="0">
                <a:solidFill>
                  <a:srgbClr val="E63E30"/>
                </a:solidFill>
              </a:rPr>
              <a:t>Eco Doppler Venoso  de estremidades inferiores.</a:t>
            </a:r>
          </a:p>
          <a:p>
            <a:pPr marL="0" indent="0">
              <a:buNone/>
            </a:pPr>
            <a:r>
              <a:rPr lang="en-CA" sz="2400" dirty="0"/>
              <a:t>Hay evidencia de TVP femoral derecha  y en el estudio de of Angio  TAC pulmonar se evidenció embolia pulmonar subsegmetaria bilateral </a:t>
            </a:r>
          </a:p>
          <a:p>
            <a:pPr marL="0" indent="0">
              <a:buNone/>
            </a:pPr>
            <a:r>
              <a:rPr lang="en-CA" sz="2400" dirty="0"/>
              <a:t>Pesi score 28 pts muy bajo riesgo.</a:t>
            </a:r>
          </a:p>
        </p:txBody>
      </p:sp>
    </p:spTree>
    <p:extLst>
      <p:ext uri="{BB962C8B-B14F-4D97-AF65-F5344CB8AC3E}">
        <p14:creationId xmlns:p14="http://schemas.microsoft.com/office/powerpoint/2010/main" val="985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529565" y="1755255"/>
            <a:ext cx="10972800" cy="3954624"/>
          </a:xfrm>
        </p:spPr>
        <p:txBody>
          <a:bodyPr>
            <a:noAutofit/>
          </a:bodyPr>
          <a:lstStyle/>
          <a:p>
            <a:pPr marL="0" indent="0">
              <a:buNone/>
            </a:pPr>
            <a:r>
              <a:rPr lang="es-ES" sz="2400" b="1" dirty="0"/>
              <a:t>Paciente tiene 29 semanas de embarazo y tiene una TVP proximal aguda con embolia pulmonar de bajo riesgo,  hemodinámicamente estable.</a:t>
            </a:r>
            <a:endParaRPr lang="en-CA" sz="2400" b="1" dirty="0"/>
          </a:p>
          <a:p>
            <a:pPr marL="0" indent="0">
              <a:buNone/>
            </a:pPr>
            <a:r>
              <a:rPr lang="en-CA" sz="2400" b="1" dirty="0"/>
              <a:t>Donde deciría tratar esta paciente?</a:t>
            </a:r>
            <a:endParaRPr lang="en-CA" sz="2400" i="1" dirty="0"/>
          </a:p>
          <a:p>
            <a:pPr marL="514350" indent="-514350">
              <a:buAutoNum type="alphaUcPeriod"/>
            </a:pPr>
            <a:endParaRPr lang="en-CA" sz="2400" dirty="0"/>
          </a:p>
          <a:p>
            <a:pPr marL="514350" indent="-514350">
              <a:buAutoNum type="alphaUcPeriod"/>
            </a:pPr>
            <a:r>
              <a:rPr lang="en-CA" sz="2400" dirty="0"/>
              <a:t>Hospitalizada por al menos 15 días en </a:t>
            </a:r>
          </a:p>
          <a:p>
            <a:pPr marL="514350" indent="-514350">
              <a:buAutoNum type="alphaUcPeriod"/>
            </a:pPr>
            <a:r>
              <a:rPr lang="en-CA" sz="2400" dirty="0"/>
              <a:t>Hospitalizada por 48 horas pero resto de manejo ambulatorio</a:t>
            </a:r>
          </a:p>
          <a:p>
            <a:pPr marL="514350" indent="-514350">
              <a:buAutoNum type="alphaUcPeriod"/>
            </a:pPr>
            <a:r>
              <a:rPr lang="en-CA" sz="2400" dirty="0"/>
              <a:t>Manejo ambularorio completamente</a:t>
            </a:r>
          </a:p>
          <a:p>
            <a:pPr marL="514350" indent="-514350">
              <a:buAutoNum type="alphaUcPeriod"/>
            </a:pPr>
            <a:r>
              <a:rPr lang="en-CA" sz="2400" dirty="0"/>
              <a:t>Ingreso a UCI</a:t>
            </a:r>
          </a:p>
        </p:txBody>
      </p:sp>
      <p:sp>
        <p:nvSpPr>
          <p:cNvPr id="5" name="Rectangle 4">
            <a:extLst>
              <a:ext uri="{FF2B5EF4-FFF2-40B4-BE49-F238E27FC236}">
                <a16:creationId xmlns:a16="http://schemas.microsoft.com/office/drawing/2014/main" id="{B809A1E2-86DE-4ADB-90AF-902C6ED43832}"/>
              </a:ext>
            </a:extLst>
          </p:cNvPr>
          <p:cNvSpPr/>
          <p:nvPr/>
        </p:nvSpPr>
        <p:spPr>
          <a:xfrm>
            <a:off x="524751" y="3907583"/>
            <a:ext cx="8234223" cy="86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CuadroTexto 1">
            <a:extLst>
              <a:ext uri="{FF2B5EF4-FFF2-40B4-BE49-F238E27FC236}">
                <a16:creationId xmlns:a16="http://schemas.microsoft.com/office/drawing/2014/main" id="{E1E42E2E-9A5D-7172-EFF7-9418D8B28D38}"/>
              </a:ext>
            </a:extLst>
          </p:cNvPr>
          <p:cNvSpPr txBox="1"/>
          <p:nvPr/>
        </p:nvSpPr>
        <p:spPr>
          <a:xfrm>
            <a:off x="4094922" y="5751446"/>
            <a:ext cx="2560509" cy="461665"/>
          </a:xfrm>
          <a:prstGeom prst="rect">
            <a:avLst/>
          </a:prstGeom>
          <a:noFill/>
        </p:spPr>
        <p:txBody>
          <a:bodyPr wrap="none" rtlCol="0">
            <a:spAutoFit/>
          </a:bodyPr>
          <a:lstStyle/>
          <a:p>
            <a:r>
              <a:rPr lang="es-ES" sz="2400" dirty="0"/>
              <a:t>B y C son Correctas</a:t>
            </a:r>
            <a:endParaRPr lang="es-CO" sz="2400" dirty="0"/>
          </a:p>
        </p:txBody>
      </p:sp>
    </p:spTree>
    <p:extLst>
      <p:ext uri="{BB962C8B-B14F-4D97-AF65-F5344CB8AC3E}">
        <p14:creationId xmlns:p14="http://schemas.microsoft.com/office/powerpoint/2010/main" val="20739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EA9EF-B275-E624-A57E-FCD846D8CF53}"/>
              </a:ext>
            </a:extLst>
          </p:cNvPr>
          <p:cNvSpPr>
            <a:spLocks noGrp="1"/>
          </p:cNvSpPr>
          <p:nvPr>
            <p:ph type="title"/>
          </p:nvPr>
        </p:nvSpPr>
        <p:spPr>
          <a:xfrm>
            <a:off x="3453846" y="578587"/>
            <a:ext cx="5902188" cy="418113"/>
          </a:xfrm>
        </p:spPr>
        <p:txBody>
          <a:bodyPr/>
          <a:lstStyle/>
          <a:p>
            <a:r>
              <a:rPr lang="es-ES" dirty="0"/>
              <a:t>Recomendación 15</a:t>
            </a:r>
            <a:endParaRPr lang="es-CO" dirty="0"/>
          </a:p>
        </p:txBody>
      </p:sp>
      <p:sp>
        <p:nvSpPr>
          <p:cNvPr id="3" name="Marcador de contenido 2">
            <a:extLst>
              <a:ext uri="{FF2B5EF4-FFF2-40B4-BE49-F238E27FC236}">
                <a16:creationId xmlns:a16="http://schemas.microsoft.com/office/drawing/2014/main" id="{74AF4584-C925-BA14-ED1D-5F7191BA30B2}"/>
              </a:ext>
            </a:extLst>
          </p:cNvPr>
          <p:cNvSpPr>
            <a:spLocks noGrp="1"/>
          </p:cNvSpPr>
          <p:nvPr>
            <p:ph idx="1"/>
          </p:nvPr>
        </p:nvSpPr>
        <p:spPr>
          <a:xfrm>
            <a:off x="419100" y="1489757"/>
            <a:ext cx="10972800" cy="1134176"/>
          </a:xfrm>
        </p:spPr>
        <p:txBody>
          <a:bodyPr>
            <a:normAutofit fontScale="92500"/>
          </a:bodyPr>
          <a:lstStyle/>
          <a:p>
            <a:pPr marL="0" indent="0">
              <a:buNone/>
            </a:pPr>
            <a:r>
              <a:rPr lang="es-ES" sz="2400" dirty="0"/>
              <a:t>En Gestantes con TVP o TEP y bajo riesgo de complicaciones (maternas y fetales), la Guía ASH Latino Americana sugiere tratamiento domiciliario en lugar de hospitalizado (recomendación condicional basada en baja certeza en la evidencia sobre efectos ⨁⨁◯◯)</a:t>
            </a:r>
            <a:endParaRPr lang="es-CO" sz="2400" dirty="0"/>
          </a:p>
        </p:txBody>
      </p:sp>
      <p:sp>
        <p:nvSpPr>
          <p:cNvPr id="5" name="CuadroTexto 4">
            <a:extLst>
              <a:ext uri="{FF2B5EF4-FFF2-40B4-BE49-F238E27FC236}">
                <a16:creationId xmlns:a16="http://schemas.microsoft.com/office/drawing/2014/main" id="{74D7DB36-1424-810C-6C02-F92135BEA079}"/>
              </a:ext>
            </a:extLst>
          </p:cNvPr>
          <p:cNvSpPr txBox="1"/>
          <p:nvPr/>
        </p:nvSpPr>
        <p:spPr>
          <a:xfrm>
            <a:off x="371064" y="2614357"/>
            <a:ext cx="5526157" cy="2031325"/>
          </a:xfrm>
          <a:prstGeom prst="rect">
            <a:avLst/>
          </a:prstGeom>
          <a:solidFill>
            <a:schemeClr val="accent1">
              <a:lumMod val="40000"/>
              <a:lumOff val="60000"/>
            </a:schemeClr>
          </a:solidFill>
        </p:spPr>
        <p:txBody>
          <a:bodyPr wrap="square">
            <a:spAutoFit/>
          </a:bodyPr>
          <a:lstStyle/>
          <a:p>
            <a:pPr algn="just"/>
            <a:r>
              <a:rPr lang="es-ES" sz="2100" dirty="0"/>
              <a:t>PROS</a:t>
            </a:r>
          </a:p>
          <a:p>
            <a:pPr marL="342900" indent="-342900" algn="just">
              <a:buFont typeface="Arial" panose="020B0604020202020204" pitchFamily="34" charset="0"/>
              <a:buChar char="•"/>
            </a:pPr>
            <a:r>
              <a:rPr lang="es-ES" sz="2100" dirty="0"/>
              <a:t>Las pacientes valoran más la comodidad de recibir tratamiento en casa </a:t>
            </a:r>
          </a:p>
          <a:p>
            <a:pPr marL="342900" indent="-342900" algn="just">
              <a:buFont typeface="Arial" panose="020B0604020202020204" pitchFamily="34" charset="0"/>
              <a:buChar char="•"/>
            </a:pPr>
            <a:r>
              <a:rPr lang="es-ES" sz="2100" dirty="0"/>
              <a:t>Los Costos en el sistema de salud puedan disminuir </a:t>
            </a:r>
          </a:p>
          <a:p>
            <a:pPr marL="342900" indent="-342900" algn="just">
              <a:buFont typeface="Arial" panose="020B0604020202020204" pitchFamily="34" charset="0"/>
              <a:buChar char="•"/>
            </a:pPr>
            <a:r>
              <a:rPr lang="es-ES" sz="2100" dirty="0"/>
              <a:t>Menor Impacto funcional y en estado anímico</a:t>
            </a:r>
          </a:p>
        </p:txBody>
      </p:sp>
      <p:sp>
        <p:nvSpPr>
          <p:cNvPr id="7" name="CuadroTexto 6">
            <a:extLst>
              <a:ext uri="{FF2B5EF4-FFF2-40B4-BE49-F238E27FC236}">
                <a16:creationId xmlns:a16="http://schemas.microsoft.com/office/drawing/2014/main" id="{2F714434-E0A7-65DB-CCBE-8633C32BE153}"/>
              </a:ext>
            </a:extLst>
          </p:cNvPr>
          <p:cNvSpPr txBox="1"/>
          <p:nvPr/>
        </p:nvSpPr>
        <p:spPr>
          <a:xfrm>
            <a:off x="6520078" y="2561139"/>
            <a:ext cx="5353874" cy="2677656"/>
          </a:xfrm>
          <a:prstGeom prst="rect">
            <a:avLst/>
          </a:prstGeom>
          <a:solidFill>
            <a:srgbClr val="FF0000"/>
          </a:solidFill>
        </p:spPr>
        <p:txBody>
          <a:bodyPr wrap="square">
            <a:spAutoFit/>
          </a:bodyPr>
          <a:lstStyle/>
          <a:p>
            <a:pPr algn="just"/>
            <a:r>
              <a:rPr lang="es-ES" sz="2100" dirty="0">
                <a:solidFill>
                  <a:schemeClr val="bg1"/>
                </a:solidFill>
              </a:rPr>
              <a:t>CONTRAS</a:t>
            </a:r>
          </a:p>
          <a:p>
            <a:pPr marL="342900" indent="-342900" algn="just">
              <a:buFont typeface="Arial" panose="020B0604020202020204" pitchFamily="34" charset="0"/>
              <a:buChar char="•"/>
            </a:pPr>
            <a:r>
              <a:rPr lang="es-ES" sz="2100" dirty="0">
                <a:solidFill>
                  <a:schemeClr val="bg1"/>
                </a:solidFill>
              </a:rPr>
              <a:t>La evidencia en embarazadas es limitada (Datos Extrapolados)</a:t>
            </a:r>
          </a:p>
          <a:p>
            <a:pPr marL="342900" indent="-342900" algn="just">
              <a:buFont typeface="Arial" panose="020B0604020202020204" pitchFamily="34" charset="0"/>
              <a:buChar char="•"/>
            </a:pPr>
            <a:r>
              <a:rPr lang="es-ES" sz="2100" dirty="0">
                <a:solidFill>
                  <a:schemeClr val="bg1"/>
                </a:solidFill>
              </a:rPr>
              <a:t>El acceso a  HBPM o HNF ambulatorio puede ser difícil  en algunos países</a:t>
            </a:r>
          </a:p>
          <a:p>
            <a:pPr marL="342900" indent="-342900" algn="just">
              <a:buFont typeface="Arial" panose="020B0604020202020204" pitchFamily="34" charset="0"/>
              <a:buChar char="•"/>
            </a:pPr>
            <a:r>
              <a:rPr lang="es-ES" sz="2100" dirty="0">
                <a:solidFill>
                  <a:schemeClr val="bg1"/>
                </a:solidFill>
              </a:rPr>
              <a:t>Las embarazadas pueden sentirse más seguras en hospital y preferir esa opción, ocasionalmente </a:t>
            </a:r>
            <a:endParaRPr lang="es-CO" sz="2100" dirty="0">
              <a:solidFill>
                <a:schemeClr val="bg1"/>
              </a:solidFill>
            </a:endParaRPr>
          </a:p>
        </p:txBody>
      </p:sp>
      <p:sp>
        <p:nvSpPr>
          <p:cNvPr id="10" name="CuadroTexto 9">
            <a:extLst>
              <a:ext uri="{FF2B5EF4-FFF2-40B4-BE49-F238E27FC236}">
                <a16:creationId xmlns:a16="http://schemas.microsoft.com/office/drawing/2014/main" id="{2F264028-AA01-6E96-18D7-A87078130548}"/>
              </a:ext>
            </a:extLst>
          </p:cNvPr>
          <p:cNvSpPr txBox="1"/>
          <p:nvPr/>
        </p:nvSpPr>
        <p:spPr>
          <a:xfrm>
            <a:off x="278297" y="4929811"/>
            <a:ext cx="6056242" cy="1477328"/>
          </a:xfrm>
          <a:prstGeom prst="rect">
            <a:avLst/>
          </a:prstGeom>
          <a:solidFill>
            <a:srgbClr val="FFFF00"/>
          </a:solidFill>
        </p:spPr>
        <p:txBody>
          <a:bodyPr wrap="square">
            <a:spAutoFit/>
          </a:bodyPr>
          <a:lstStyle/>
          <a:p>
            <a:r>
              <a:rPr lang="es-ES" dirty="0"/>
              <a:t>PRECAUCIÓN: </a:t>
            </a:r>
          </a:p>
          <a:p>
            <a:r>
              <a:rPr lang="es-ES" dirty="0"/>
              <a:t>Opción No valida en casos alto riesgo:  </a:t>
            </a:r>
          </a:p>
          <a:p>
            <a:r>
              <a:rPr lang="es-ES" dirty="0"/>
              <a:t>Signos vitales anormales,  Necesidades analgésicas , TEV extensa, Edad gestacional avanzada, Comorbilidades maternas</a:t>
            </a:r>
          </a:p>
          <a:p>
            <a:r>
              <a:rPr lang="es-ES" dirty="0"/>
              <a:t>Contraindicaciones de la HBPM</a:t>
            </a:r>
            <a:endParaRPr lang="es-CO" dirty="0"/>
          </a:p>
        </p:txBody>
      </p:sp>
    </p:spTree>
    <p:extLst>
      <p:ext uri="{BB962C8B-B14F-4D97-AF65-F5344CB8AC3E}">
        <p14:creationId xmlns:p14="http://schemas.microsoft.com/office/powerpoint/2010/main" val="15437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821111" y="1795011"/>
            <a:ext cx="10972800" cy="3954624"/>
          </a:xfrm>
        </p:spPr>
        <p:txBody>
          <a:bodyPr>
            <a:noAutofit/>
          </a:bodyPr>
          <a:lstStyle/>
          <a:p>
            <a:pPr marL="0" indent="0">
              <a:buNone/>
            </a:pPr>
            <a:r>
              <a:rPr lang="en-CA" sz="2800" b="1" dirty="0"/>
              <a:t>Pregunta 2</a:t>
            </a:r>
          </a:p>
          <a:p>
            <a:pPr marL="0" indent="0">
              <a:buNone/>
            </a:pPr>
            <a:r>
              <a:rPr lang="es-ES" sz="2400" b="1" dirty="0"/>
              <a:t>¿Qué tratamiento anticoagulante sugeriría para su TVP?</a:t>
            </a:r>
          </a:p>
          <a:p>
            <a:pPr marL="0" indent="0">
              <a:buNone/>
            </a:pPr>
            <a:r>
              <a:rPr lang="es-ES" sz="2400" b="1" dirty="0"/>
              <a:t>(HNF = Heparina no fraccionada, HBPM = heparina de bajo peso molecular)</a:t>
            </a:r>
            <a:endParaRPr lang="en-CA" sz="2400" dirty="0"/>
          </a:p>
          <a:p>
            <a:pPr marL="514350" indent="-514350">
              <a:buAutoNum type="alphaUcPeriod"/>
            </a:pPr>
            <a:r>
              <a:rPr lang="es-ES" sz="2400" dirty="0"/>
              <a:t>HNF subcutánea</a:t>
            </a:r>
          </a:p>
          <a:p>
            <a:pPr marL="514350" indent="-514350">
              <a:buAutoNum type="alphaUcPeriod"/>
            </a:pPr>
            <a:r>
              <a:rPr lang="es-ES" sz="2400" dirty="0"/>
              <a:t>anticoagulante oral directo</a:t>
            </a:r>
          </a:p>
          <a:p>
            <a:pPr marL="514350" indent="-514350">
              <a:buAutoNum type="alphaUcPeriod"/>
            </a:pPr>
            <a:r>
              <a:rPr lang="es-ES" sz="2400" dirty="0"/>
              <a:t>HBPM una o dos veces al día, con monitorización anti-Xa</a:t>
            </a:r>
          </a:p>
          <a:p>
            <a:pPr marL="514350" indent="-514350">
              <a:buAutoNum type="alphaUcPeriod"/>
            </a:pPr>
            <a:r>
              <a:rPr lang="es-ES" sz="2400" dirty="0"/>
              <a:t>HBPM una o dos veces al día, sin monitorización anti-Xa</a:t>
            </a:r>
            <a:endParaRPr lang="en-CA" sz="2400" dirty="0"/>
          </a:p>
        </p:txBody>
      </p:sp>
      <p:sp>
        <p:nvSpPr>
          <p:cNvPr id="5" name="Rectangle 4">
            <a:extLst>
              <a:ext uri="{FF2B5EF4-FFF2-40B4-BE49-F238E27FC236}">
                <a16:creationId xmlns:a16="http://schemas.microsoft.com/office/drawing/2014/main" id="{B809A1E2-86DE-4ADB-90AF-902C6ED43832}"/>
              </a:ext>
            </a:extLst>
          </p:cNvPr>
          <p:cNvSpPr/>
          <p:nvPr/>
        </p:nvSpPr>
        <p:spPr>
          <a:xfrm>
            <a:off x="564509" y="4517196"/>
            <a:ext cx="8234223" cy="465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565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ECDF-2E00-4E7F-850E-E064F369DA58}"/>
              </a:ext>
            </a:extLst>
          </p:cNvPr>
          <p:cNvSpPr>
            <a:spLocks noGrp="1"/>
          </p:cNvSpPr>
          <p:nvPr>
            <p:ph type="title"/>
          </p:nvPr>
        </p:nvSpPr>
        <p:spPr>
          <a:xfrm>
            <a:off x="3233531" y="585194"/>
            <a:ext cx="8330648" cy="418113"/>
          </a:xfrm>
        </p:spPr>
        <p:txBody>
          <a:bodyPr/>
          <a:lstStyle/>
          <a:p>
            <a:r>
              <a:rPr lang="en-CA" sz="2400" dirty="0"/>
              <a:t>¿Que anticoagulante  puede usarse con seguridad en gestación?</a:t>
            </a:r>
          </a:p>
        </p:txBody>
      </p:sp>
      <p:graphicFrame>
        <p:nvGraphicFramePr>
          <p:cNvPr id="4" name="Table 3">
            <a:extLst>
              <a:ext uri="{FF2B5EF4-FFF2-40B4-BE49-F238E27FC236}">
                <a16:creationId xmlns:a16="http://schemas.microsoft.com/office/drawing/2014/main" id="{98F67393-5605-4FBD-A9BF-79B4F08CEFC7}"/>
              </a:ext>
            </a:extLst>
          </p:cNvPr>
          <p:cNvGraphicFramePr>
            <a:graphicFrameLocks noGrp="1"/>
          </p:cNvGraphicFramePr>
          <p:nvPr>
            <p:extLst>
              <p:ext uri="{D42A27DB-BD31-4B8C-83A1-F6EECF244321}">
                <p14:modId xmlns:p14="http://schemas.microsoft.com/office/powerpoint/2010/main" val="3922089152"/>
              </p:ext>
            </p:extLst>
          </p:nvPr>
        </p:nvGraphicFramePr>
        <p:xfrm>
          <a:off x="1028699" y="1311988"/>
          <a:ext cx="10363201" cy="5022194"/>
        </p:xfrm>
        <a:graphic>
          <a:graphicData uri="http://schemas.openxmlformats.org/drawingml/2006/table">
            <a:tbl>
              <a:tblPr firstRow="1" bandRow="1">
                <a:tableStyleId>{5940675A-B579-460E-94D1-54222C63F5DA}</a:tableStyleId>
              </a:tblPr>
              <a:tblGrid>
                <a:gridCol w="2408501">
                  <a:extLst>
                    <a:ext uri="{9D8B030D-6E8A-4147-A177-3AD203B41FA5}">
                      <a16:colId xmlns:a16="http://schemas.microsoft.com/office/drawing/2014/main" val="3845297768"/>
                    </a:ext>
                  </a:extLst>
                </a:gridCol>
                <a:gridCol w="1665619">
                  <a:extLst>
                    <a:ext uri="{9D8B030D-6E8A-4147-A177-3AD203B41FA5}">
                      <a16:colId xmlns:a16="http://schemas.microsoft.com/office/drawing/2014/main" val="3087077041"/>
                    </a:ext>
                  </a:extLst>
                </a:gridCol>
                <a:gridCol w="6289081">
                  <a:extLst>
                    <a:ext uri="{9D8B030D-6E8A-4147-A177-3AD203B41FA5}">
                      <a16:colId xmlns:a16="http://schemas.microsoft.com/office/drawing/2014/main" val="3423204722"/>
                    </a:ext>
                  </a:extLst>
                </a:gridCol>
              </a:tblGrid>
              <a:tr h="630295">
                <a:tc>
                  <a:txBody>
                    <a:bodyPr/>
                    <a:lstStyle/>
                    <a:p>
                      <a:r>
                        <a:rPr lang="en-CA" sz="1800" b="1" dirty="0">
                          <a:solidFill>
                            <a:schemeClr val="bg1"/>
                          </a:solidFill>
                        </a:rPr>
                        <a:t>Anticoagulante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800" b="1" dirty="0">
                          <a:solidFill>
                            <a:schemeClr val="bg1"/>
                          </a:solidFill>
                        </a:rPr>
                        <a:t>Aceptabilidad en Embarazo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n-CA" sz="1800" b="1" dirty="0">
                          <a:solidFill>
                            <a:schemeClr val="bg1"/>
                          </a:solidFill>
                        </a:rPr>
                        <a:t>Comentarios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1150515903"/>
                  </a:ext>
                </a:extLst>
              </a:tr>
              <a:tr h="900422">
                <a:tc>
                  <a:txBody>
                    <a:bodyPr/>
                    <a:lstStyle/>
                    <a:p>
                      <a:r>
                        <a:rPr lang="en-CA" sz="1800" b="1" dirty="0">
                          <a:solidFill>
                            <a:srgbClr val="E63E30"/>
                          </a:solidFill>
                        </a:rPr>
                        <a:t>HBPM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SI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s-ES" sz="1800" dirty="0">
                          <a:solidFill>
                            <a:schemeClr val="tx1">
                              <a:lumMod val="50000"/>
                              <a:lumOff val="50000"/>
                            </a:schemeClr>
                          </a:solidFill>
                        </a:rPr>
                        <a:t>No atraviesa la placenta</a:t>
                      </a:r>
                    </a:p>
                    <a:p>
                      <a:pPr marL="342900" indent="-342900">
                        <a:buFont typeface="Arial" panose="020B0604020202020204" pitchFamily="34" charset="0"/>
                        <a:buChar char="•"/>
                      </a:pPr>
                      <a:r>
                        <a:rPr lang="es-ES" sz="1800" dirty="0">
                          <a:solidFill>
                            <a:schemeClr val="tx1">
                              <a:lumMod val="50000"/>
                              <a:lumOff val="50000"/>
                            </a:schemeClr>
                          </a:solidFill>
                        </a:rPr>
                        <a:t>Se prefiere la HBPM a la HNF debido al perfil de seguridad materna (menor riesgo de TIH, densidad mineral ósea reducida) No atraviesa la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0073984"/>
                  </a:ext>
                </a:extLst>
              </a:tr>
              <a:tr h="450194">
                <a:tc>
                  <a:txBody>
                    <a:bodyPr/>
                    <a:lstStyle/>
                    <a:p>
                      <a:r>
                        <a:rPr lang="en-CA" sz="1800" b="1" dirty="0">
                          <a:solidFill>
                            <a:srgbClr val="E63E30"/>
                          </a:solidFill>
                        </a:rPr>
                        <a:t>HNF</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SI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solidFill>
                            <a:schemeClr val="tx1">
                              <a:lumMod val="50000"/>
                              <a:lumOff val="50000"/>
                            </a:schemeClr>
                          </a:solidFill>
                        </a:rPr>
                        <a:t>No atraviesa la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687719"/>
                  </a:ext>
                </a:extLst>
              </a:tr>
              <a:tr h="630295">
                <a:tc>
                  <a:txBody>
                    <a:bodyPr/>
                    <a:lstStyle/>
                    <a:p>
                      <a:r>
                        <a:rPr lang="en-CA" sz="1800" b="1" dirty="0">
                          <a:solidFill>
                            <a:schemeClr val="tx1">
                              <a:lumMod val="50000"/>
                              <a:lumOff val="50000"/>
                            </a:schemeClr>
                          </a:solidFill>
                        </a:rPr>
                        <a:t>Fondaparinux</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 preferida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s-ES" sz="1800" dirty="0">
                          <a:solidFill>
                            <a:schemeClr val="tx1">
                              <a:lumMod val="50000"/>
                              <a:lumOff val="50000"/>
                            </a:schemeClr>
                          </a:solidFill>
                        </a:rPr>
                        <a:t>Se ha informado que atraviesa la placenta en pequeñas cantidades</a:t>
                      </a:r>
                    </a:p>
                    <a:p>
                      <a:pPr marL="342900" indent="-342900">
                        <a:buFont typeface="Arial" panose="020B0604020202020204" pitchFamily="34" charset="0"/>
                        <a:buChar char="•"/>
                      </a:pPr>
                      <a:r>
                        <a:rPr lang="es-ES" sz="1800" dirty="0">
                          <a:solidFill>
                            <a:schemeClr val="tx1">
                              <a:lumMod val="50000"/>
                              <a:lumOff val="50000"/>
                            </a:schemeClr>
                          </a:solidFill>
                        </a:rPr>
                        <a:t>Experiencia clínica con fondaparinux muy limitada</a:t>
                      </a:r>
                      <a:endParaRPr lang="en-CA" sz="18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5801623"/>
                  </a:ext>
                </a:extLst>
              </a:tr>
              <a:tr h="900422">
                <a:tc>
                  <a:txBody>
                    <a:bodyPr/>
                    <a:lstStyle/>
                    <a:p>
                      <a:r>
                        <a:rPr lang="en-CA" sz="1800" b="1" dirty="0">
                          <a:solidFill>
                            <a:schemeClr val="tx1">
                              <a:lumMod val="50000"/>
                              <a:lumOff val="50000"/>
                            </a:schemeClr>
                          </a:solidFill>
                        </a:rPr>
                        <a:t>Antagonistas de Vitamina K  (AVK)</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s-ES" sz="1800" dirty="0">
                          <a:solidFill>
                            <a:schemeClr val="tx1">
                              <a:lumMod val="50000"/>
                              <a:lumOff val="50000"/>
                            </a:schemeClr>
                          </a:solidFill>
                        </a:rPr>
                        <a:t>Atraviesa la placenta</a:t>
                      </a:r>
                    </a:p>
                    <a:p>
                      <a:pPr marL="342900" indent="-342900">
                        <a:buFont typeface="Arial" panose="020B0604020202020204" pitchFamily="34" charset="0"/>
                        <a:buChar char="•"/>
                      </a:pPr>
                      <a:r>
                        <a:rPr lang="es-ES" sz="1800" dirty="0">
                          <a:solidFill>
                            <a:schemeClr val="tx1">
                              <a:lumMod val="50000"/>
                              <a:lumOff val="50000"/>
                            </a:schemeClr>
                          </a:solidFill>
                        </a:rPr>
                        <a:t>Potencial de teratogenicidad, pérdida de embarazo, sangrado fetal, déficits en el desarrollo neurológico</a:t>
                      </a:r>
                      <a:endParaRPr lang="en-CA" sz="18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4537258"/>
                  </a:ext>
                </a:extLst>
              </a:tr>
              <a:tr h="695560">
                <a:tc>
                  <a:txBody>
                    <a:bodyPr/>
                    <a:lstStyle/>
                    <a:p>
                      <a:r>
                        <a:rPr lang="en-CA" sz="1800" b="1" dirty="0">
                          <a:solidFill>
                            <a:schemeClr val="tx1">
                              <a:lumMod val="50000"/>
                              <a:lumOff val="50000"/>
                            </a:schemeClr>
                          </a:solidFill>
                        </a:rPr>
                        <a:t>Anticoagulantes orales Directos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s-ES" sz="1800" dirty="0">
                          <a:solidFill>
                            <a:schemeClr val="tx1">
                              <a:lumMod val="50000"/>
                              <a:lumOff val="50000"/>
                            </a:schemeClr>
                          </a:solidFill>
                        </a:rPr>
                        <a:t>Es probable que los inhibidores de dabigatrán y Xa atraviesen la placenta</a:t>
                      </a:r>
                    </a:p>
                    <a:p>
                      <a:pPr marL="285750" indent="-285750">
                        <a:buFont typeface="Arial" panose="020B0604020202020204" pitchFamily="34" charset="0"/>
                        <a:buChar char="•"/>
                      </a:pPr>
                      <a:r>
                        <a:rPr lang="es-ES" sz="1800" dirty="0">
                          <a:solidFill>
                            <a:schemeClr val="tx1">
                              <a:lumMod val="50000"/>
                              <a:lumOff val="50000"/>
                            </a:schemeClr>
                          </a:solidFill>
                        </a:rPr>
                        <a:t>Se desconocen los efectos reproductivos en humanos.</a:t>
                      </a:r>
                      <a:endParaRPr lang="en-CA" sz="18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6044628"/>
                  </a:ext>
                </a:extLst>
              </a:tr>
            </a:tbl>
          </a:graphicData>
        </a:graphic>
      </p:graphicFrame>
    </p:spTree>
    <p:extLst>
      <p:ext uri="{BB962C8B-B14F-4D97-AF65-F5344CB8AC3E}">
        <p14:creationId xmlns:p14="http://schemas.microsoft.com/office/powerpoint/2010/main" val="329545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s-CO" altLang="es-CO" sz="1905" dirty="0"/>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281041" cy="2123658"/>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s-CO" altLang="es-CO" sz="1400" dirty="0">
                <a:solidFill>
                  <a:schemeClr val="tx1">
                    <a:lumMod val="50000"/>
                    <a:lumOff val="50000"/>
                  </a:schemeClr>
                </a:solidFill>
              </a:rPr>
              <a:t>GRADE-ADOLOPMENT es un método explícito y sistemático para adoptar, adaptar o desarrollar recomendaciones basadas en evidencia a partir de la recomendación existente desarrollada con el enfoque GRADE.</a:t>
            </a: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s-CO" sz="1100" dirty="0">
                <a:solidFill>
                  <a:schemeClr val="tx1">
                    <a:lumMod val="50000"/>
                    <a:lumOff val="50000"/>
                  </a:schemeClr>
                </a:solidFill>
                <a:latin typeface="Calibri" panose="020F0502020204030204" pitchFamily="34" charset="0"/>
                <a:cs typeface="Calibri" panose="020F0502020204030204" pitchFamily="34" charset="0"/>
              </a:rPr>
              <a:t>GRADE Evidence to Decision frameworks for adoption, adaptation, and de novo development of trustworthy recommendations: GRADE-ADOLOPMENT¨ (J Clin Epidemiol. 2017 Jan; 81:101-110). </a:t>
            </a:r>
            <a:endParaRPr lang="es-CO" altLang="es-CO" sz="1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en-US" altLang="es-CO" dirty="0"/>
              <a:t>Latin American ADOLOPMENT project </a:t>
            </a:r>
            <a:br>
              <a:rPr lang="es-CO" altLang="es-CO" dirty="0"/>
            </a:br>
            <a:endParaRPr lang="en-US" dirty="0"/>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7"/>
            <a:ext cx="8169315" cy="4526609"/>
          </a:xfrm>
        </p:spPr>
        <p:txBody>
          <a:bodyPr/>
          <a:lstStyle/>
          <a:p>
            <a:pPr marL="91429" indent="-91429">
              <a:spcBef>
                <a:spcPts val="0"/>
              </a:spcBef>
              <a:spcAft>
                <a:spcPts val="300"/>
              </a:spcAft>
            </a:pPr>
            <a:r>
              <a:rPr lang="en-US" altLang="es-CO" sz="1600" dirty="0"/>
              <a:t>The Latin American ADOLOPMENT project is a pilot collaborative effort of the following institutions</a:t>
            </a:r>
          </a:p>
          <a:p>
            <a:pPr marL="91429" indent="-91429">
              <a:spcBef>
                <a:spcPts val="0"/>
              </a:spcBef>
              <a:spcAft>
                <a:spcPts val="300"/>
              </a:spcAft>
            </a:pPr>
            <a:r>
              <a:rPr lang="es-ES" altLang="es-CO" sz="1600" dirty="0"/>
              <a:t>Sociedad Argentina de Hematología (SAH)</a:t>
            </a:r>
            <a:r>
              <a:rPr lang="es-ES" sz="1600" dirty="0"/>
              <a:t> Cecilia Colorio, MD </a:t>
            </a:r>
          </a:p>
          <a:p>
            <a:pPr marL="91429" indent="-91429">
              <a:spcBef>
                <a:spcPts val="0"/>
              </a:spcBef>
              <a:spcAft>
                <a:spcPts val="300"/>
              </a:spcAft>
            </a:pPr>
            <a:r>
              <a:rPr lang="es-ES" altLang="es-CO" sz="1600" dirty="0"/>
              <a:t>Sociedad Boliviana de Hematología y Hemoterapia (SBHH)</a:t>
            </a:r>
            <a:r>
              <a:rPr lang="es-ES" sz="1600" dirty="0"/>
              <a:t> Mario Luis Tejerina Valle, MD </a:t>
            </a:r>
          </a:p>
          <a:p>
            <a:pPr marL="91429" indent="-91429">
              <a:spcBef>
                <a:spcPts val="0"/>
              </a:spcBef>
              <a:spcAft>
                <a:spcPts val="300"/>
              </a:spcAft>
            </a:pPr>
            <a:r>
              <a:rPr lang="es-ES" altLang="es-CO" sz="1600" dirty="0"/>
              <a:t>Associação Brasileira de Hematologia, Hemoterapia e Terapia Celular (ABHH)</a:t>
            </a:r>
            <a:r>
              <a:rPr lang="es-ES" sz="1600" dirty="0"/>
              <a:t> Suely Meireles Rezende, MD PhD</a:t>
            </a:r>
          </a:p>
          <a:p>
            <a:pPr marL="91429" indent="-91429">
              <a:spcBef>
                <a:spcPts val="0"/>
              </a:spcBef>
              <a:spcAft>
                <a:spcPts val="300"/>
              </a:spcAft>
            </a:pPr>
            <a:r>
              <a:rPr lang="es-ES" altLang="es-CO" sz="1600" dirty="0"/>
              <a:t>Sociedad Chilena de Hematología </a:t>
            </a:r>
            <a:r>
              <a:rPr lang="es-ES" sz="1600" dirty="0">
                <a:solidFill>
                  <a:srgbClr val="7F7F7F"/>
                </a:solidFill>
              </a:rPr>
              <a:t>Jaime Pereira, MD </a:t>
            </a:r>
          </a:p>
          <a:p>
            <a:pPr marL="91429" indent="-91429">
              <a:spcBef>
                <a:spcPts val="0"/>
              </a:spcBef>
              <a:spcAft>
                <a:spcPts val="300"/>
              </a:spcAft>
            </a:pPr>
            <a:r>
              <a:rPr lang="es-ES" altLang="es-CO" sz="1600" dirty="0">
                <a:solidFill>
                  <a:srgbClr val="7F7F7F"/>
                </a:solidFill>
              </a:rPr>
              <a:t>Sociedad Peruana de Hematología (SPH)</a:t>
            </a:r>
            <a:r>
              <a:rPr lang="es-ES" sz="1600" dirty="0">
                <a:solidFill>
                  <a:srgbClr val="7F7F7F"/>
                </a:solidFill>
              </a:rPr>
              <a:t> Pedro García Lázaro, </a:t>
            </a:r>
            <a:r>
              <a:rPr lang="es-ES" sz="1600" dirty="0"/>
              <a:t>MD </a:t>
            </a:r>
          </a:p>
          <a:p>
            <a:pPr marL="91429" indent="-91429">
              <a:spcBef>
                <a:spcPts val="0"/>
              </a:spcBef>
              <a:spcAft>
                <a:spcPts val="300"/>
              </a:spcAft>
            </a:pPr>
            <a:r>
              <a:rPr lang="es-ES" altLang="es-CO" sz="1600" dirty="0"/>
              <a:t>Sociedad de Hematología del Uruguay (SHU)</a:t>
            </a:r>
            <a:r>
              <a:rPr lang="es-ES" sz="1600" dirty="0"/>
              <a:t> Cecilia Guillermo, MD</a:t>
            </a:r>
          </a:p>
          <a:p>
            <a:pPr marL="91429" indent="-91429">
              <a:spcBef>
                <a:spcPts val="0"/>
              </a:spcBef>
              <a:spcAft>
                <a:spcPts val="300"/>
              </a:spcAft>
            </a:pPr>
            <a:r>
              <a:rPr lang="es-ES" altLang="es-CO" sz="1600" dirty="0"/>
              <a:t>Sociedad Venezolana de Hematología (SVH)</a:t>
            </a:r>
            <a:r>
              <a:rPr lang="es-ES" sz="1600" dirty="0"/>
              <a:t> Juan Carlos Serrano, MD </a:t>
            </a:r>
          </a:p>
          <a:p>
            <a:pPr marL="91429" indent="-91429">
              <a:spcBef>
                <a:spcPts val="0"/>
              </a:spcBef>
              <a:spcAft>
                <a:spcPts val="300"/>
              </a:spcAft>
            </a:pPr>
            <a:r>
              <a:rPr lang="es-ES" altLang="es-CO" sz="1600" dirty="0"/>
              <a:t>Grupo Cooperativo Latinoamericano de Hemostasis y Trombosis (CLAHT)</a:t>
            </a:r>
            <a:r>
              <a:rPr lang="es-ES" sz="1600" dirty="0"/>
              <a:t> Patricia Casais, MD </a:t>
            </a:r>
          </a:p>
          <a:p>
            <a:pPr marL="91429" indent="-91429">
              <a:spcBef>
                <a:spcPts val="0"/>
              </a:spcBef>
              <a:spcAft>
                <a:spcPts val="300"/>
              </a:spcAft>
            </a:pPr>
            <a:r>
              <a:rPr lang="es-ES" altLang="es-CO" sz="1600" dirty="0"/>
              <a:t>Asociación Mexicana de Hematología Luis Meillon MD</a:t>
            </a:r>
          </a:p>
          <a:p>
            <a:pPr marL="91429" indent="-91429">
              <a:spcBef>
                <a:spcPts val="0"/>
              </a:spcBef>
              <a:spcAft>
                <a:spcPts val="300"/>
              </a:spcAft>
            </a:pPr>
            <a:r>
              <a:rPr lang="es-ES" altLang="es-CO" sz="1600" dirty="0"/>
              <a:t>Asociación Colombiana de Hematología y Oncología  Guillermo Basantes MD</a:t>
            </a:r>
            <a:endParaRPr lang="es-CO" altLang="es-CO" sz="1600" dirty="0"/>
          </a:p>
          <a:p>
            <a:pPr marL="91429" indent="-91429">
              <a:spcBef>
                <a:spcPts val="0"/>
              </a:spcBef>
              <a:spcAft>
                <a:spcPts val="300"/>
              </a:spcAft>
            </a:pPr>
            <a:r>
              <a:rPr lang="en-US" altLang="es-CO" sz="1600" dirty="0"/>
              <a:t>American Society of Hematology</a:t>
            </a:r>
            <a:endParaRPr lang="es-CO" altLang="es-CO" sz="1600" dirty="0"/>
          </a:p>
          <a:p>
            <a:pPr marL="91429" indent="-91429">
              <a:spcBef>
                <a:spcPts val="0"/>
              </a:spcBef>
              <a:spcAft>
                <a:spcPts val="300"/>
              </a:spcAft>
            </a:pPr>
            <a:r>
              <a:rPr lang="en-US" altLang="es-CO" sz="1600" dirty="0"/>
              <a:t>MacGRADE Center</a:t>
            </a:r>
          </a:p>
          <a:p>
            <a:pPr marL="91429" indent="-91429">
              <a:spcBef>
                <a:spcPts val="0"/>
              </a:spcBef>
              <a:spcAft>
                <a:spcPts val="300"/>
              </a:spcAft>
            </a:pP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F97DE4-8FBB-44F2-957C-47A50D938866}"/>
              </a:ext>
            </a:extLst>
          </p:cNvPr>
          <p:cNvGraphicFramePr>
            <a:graphicFrameLocks noGrp="1"/>
          </p:cNvGraphicFramePr>
          <p:nvPr>
            <p:extLst>
              <p:ext uri="{D42A27DB-BD31-4B8C-83A1-F6EECF244321}">
                <p14:modId xmlns:p14="http://schemas.microsoft.com/office/powerpoint/2010/main" val="340196081"/>
              </p:ext>
            </p:extLst>
          </p:nvPr>
        </p:nvGraphicFramePr>
        <p:xfrm>
          <a:off x="419101" y="3604017"/>
          <a:ext cx="7696200" cy="2445471"/>
        </p:xfrm>
        <a:graphic>
          <a:graphicData uri="http://schemas.openxmlformats.org/drawingml/2006/table">
            <a:tbl>
              <a:tblPr firstRow="1" bandRow="1">
                <a:tableStyleId>{5940675A-B579-460E-94D1-54222C63F5DA}</a:tableStyleId>
              </a:tblPr>
              <a:tblGrid>
                <a:gridCol w="1990630">
                  <a:extLst>
                    <a:ext uri="{9D8B030D-6E8A-4147-A177-3AD203B41FA5}">
                      <a16:colId xmlns:a16="http://schemas.microsoft.com/office/drawing/2014/main" val="2672515158"/>
                    </a:ext>
                  </a:extLst>
                </a:gridCol>
                <a:gridCol w="1812331">
                  <a:extLst>
                    <a:ext uri="{9D8B030D-6E8A-4147-A177-3AD203B41FA5}">
                      <a16:colId xmlns:a16="http://schemas.microsoft.com/office/drawing/2014/main" val="3053371076"/>
                    </a:ext>
                  </a:extLst>
                </a:gridCol>
                <a:gridCol w="3893239">
                  <a:extLst>
                    <a:ext uri="{9D8B030D-6E8A-4147-A177-3AD203B41FA5}">
                      <a16:colId xmlns:a16="http://schemas.microsoft.com/office/drawing/2014/main" val="436000465"/>
                    </a:ext>
                  </a:extLst>
                </a:gridCol>
              </a:tblGrid>
              <a:tr h="586557">
                <a:tc>
                  <a:txBody>
                    <a:bodyPr/>
                    <a:lstStyle/>
                    <a:p>
                      <a:r>
                        <a:rPr lang="en-CA" sz="1400" b="1" dirty="0">
                          <a:solidFill>
                            <a:schemeClr val="bg1"/>
                          </a:solidFill>
                        </a:rPr>
                        <a:t>Evento</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l"/>
                      <a:r>
                        <a:rPr lang="en-CA" sz="1400" b="1" dirty="0">
                          <a:solidFill>
                            <a:schemeClr val="bg1"/>
                          </a:solidFill>
                        </a:rPr>
                        <a:t>Número de estudios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s-ES" sz="1400" b="1" dirty="0">
                          <a:solidFill>
                            <a:schemeClr val="bg1"/>
                          </a:solidFill>
                        </a:rPr>
                        <a:t>Impacto de los regímenes de dosificación</a:t>
                      </a:r>
                      <a:endParaRPr lang="en-CA" sz="1400" b="1" dirty="0">
                        <a:solidFill>
                          <a:schemeClr val="bg1"/>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622834734"/>
                  </a:ext>
                </a:extLst>
              </a:tr>
              <a:tr h="586557">
                <a:tc>
                  <a:txBody>
                    <a:bodyPr/>
                    <a:lstStyle/>
                    <a:p>
                      <a:r>
                        <a:rPr lang="en-CA" sz="1400" dirty="0">
                          <a:solidFill>
                            <a:schemeClr val="tx1">
                              <a:lumMod val="50000"/>
                              <a:lumOff val="50000"/>
                            </a:schemeClr>
                          </a:solidFill>
                        </a:rPr>
                        <a:t>EP Recurrente</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estudios observacionales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s-ES" sz="1400" dirty="0">
                          <a:solidFill>
                            <a:schemeClr val="tx1">
                              <a:lumMod val="50000"/>
                              <a:lumOff val="50000"/>
                            </a:schemeClr>
                          </a:solidFill>
                        </a:rPr>
                        <a:t>Baja incidencia general de TEV (&lt;1 %), sin diferencia entre dos esquemas de dosificación</a:t>
                      </a:r>
                      <a:endParaRPr lang="en-CA" sz="1400" dirty="0">
                        <a:solidFill>
                          <a:schemeClr val="tx1">
                            <a:lumMod val="50000"/>
                            <a:lumOff val="50000"/>
                          </a:schemeClr>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032081528"/>
                  </a:ext>
                </a:extLst>
              </a:tr>
              <a:tr h="586557">
                <a:tc>
                  <a:txBody>
                    <a:bodyPr/>
                    <a:lstStyle/>
                    <a:p>
                      <a:r>
                        <a:rPr lang="en-CA" sz="1400" dirty="0">
                          <a:solidFill>
                            <a:schemeClr val="tx1">
                              <a:lumMod val="50000"/>
                              <a:lumOff val="50000"/>
                            </a:schemeClr>
                          </a:solidFill>
                        </a:rPr>
                        <a:t>TVP Recurrente</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estudios observacionales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s-ES" sz="1400" dirty="0">
                          <a:solidFill>
                            <a:schemeClr val="tx1">
                              <a:lumMod val="50000"/>
                              <a:lumOff val="50000"/>
                            </a:schemeClr>
                          </a:solidFill>
                        </a:rPr>
                        <a:t>Baja incidencia general de TEV (&lt;1 %), sin diferencia entre dos esquemas de dosificación</a:t>
                      </a:r>
                      <a:endParaRPr lang="en-CA" sz="1400" dirty="0">
                        <a:solidFill>
                          <a:schemeClr val="tx1">
                            <a:lumMod val="50000"/>
                            <a:lumOff val="50000"/>
                          </a:schemeClr>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789224134"/>
                  </a:ext>
                </a:extLst>
              </a:tr>
              <a:tr h="548654">
                <a:tc>
                  <a:txBody>
                    <a:bodyPr/>
                    <a:lstStyle/>
                    <a:p>
                      <a:r>
                        <a:rPr lang="en-CA" sz="1400" dirty="0">
                          <a:solidFill>
                            <a:schemeClr val="tx1">
                              <a:lumMod val="50000"/>
                              <a:lumOff val="50000"/>
                            </a:schemeClr>
                          </a:solidFill>
                        </a:rPr>
                        <a:t>Sangrado Mayor (antenatal o postparto)</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estudios observacionales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50000"/>
                              <a:lumOff val="50000"/>
                            </a:schemeClr>
                          </a:solidFill>
                        </a:rPr>
                        <a:t>Baja incidencia general de hemorragia mayor (&lt;1 %), sin diferencia entre dos esquemas de dosificación</a:t>
                      </a:r>
                      <a:endParaRPr lang="en-CA" sz="1400" dirty="0">
                        <a:solidFill>
                          <a:schemeClr val="tx1">
                            <a:lumMod val="50000"/>
                            <a:lumOff val="50000"/>
                          </a:schemeClr>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83897855"/>
                  </a:ext>
                </a:extLst>
              </a:tr>
            </a:tbl>
          </a:graphicData>
        </a:graphic>
      </p:graphicFrame>
      <p:grpSp>
        <p:nvGrpSpPr>
          <p:cNvPr id="13" name="Group 12">
            <a:extLst>
              <a:ext uri="{FF2B5EF4-FFF2-40B4-BE49-F238E27FC236}">
                <a16:creationId xmlns:a16="http://schemas.microsoft.com/office/drawing/2014/main" id="{09AEAB3A-5B77-9B41-9A3B-44A077EE4F27}"/>
              </a:ext>
            </a:extLst>
          </p:cNvPr>
          <p:cNvGrpSpPr/>
          <p:nvPr/>
        </p:nvGrpSpPr>
        <p:grpSpPr>
          <a:xfrm>
            <a:off x="8053457" y="6345076"/>
            <a:ext cx="4138543" cy="276999"/>
            <a:chOff x="6589222" y="6483927"/>
            <a:chExt cx="4138543" cy="276999"/>
          </a:xfrm>
        </p:grpSpPr>
        <p:sp>
          <p:nvSpPr>
            <p:cNvPr id="14" name="TextBox 13">
              <a:extLst>
                <a:ext uri="{FF2B5EF4-FFF2-40B4-BE49-F238E27FC236}">
                  <a16:creationId xmlns:a16="http://schemas.microsoft.com/office/drawing/2014/main" id="{DA8364BD-FB20-5148-AF68-22071746F7D5}"/>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5" name="Oval 14">
              <a:extLst>
                <a:ext uri="{FF2B5EF4-FFF2-40B4-BE49-F238E27FC236}">
                  <a16:creationId xmlns:a16="http://schemas.microsoft.com/office/drawing/2014/main" id="{524193A6-20D6-9A43-B1DD-94A0628FB922}"/>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0704E6E-F105-4F40-8BAE-2E5E8A668206}"/>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3276916-071F-9042-907E-1B536198F6B4}"/>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879C90FA-1B67-9E4D-A92E-A939688B5BE8}"/>
              </a:ext>
            </a:extLst>
          </p:cNvPr>
          <p:cNvSpPr/>
          <p:nvPr/>
        </p:nvSpPr>
        <p:spPr>
          <a:xfrm>
            <a:off x="496522" y="439929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DE19CA-16BC-FD43-AEB8-B9F590686AA6}"/>
              </a:ext>
            </a:extLst>
          </p:cNvPr>
          <p:cNvSpPr/>
          <p:nvPr/>
        </p:nvSpPr>
        <p:spPr>
          <a:xfrm>
            <a:off x="496522" y="500062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022310-DCAC-7E42-8A24-763FFA6082F0}"/>
              </a:ext>
            </a:extLst>
          </p:cNvPr>
          <p:cNvSpPr/>
          <p:nvPr/>
        </p:nvSpPr>
        <p:spPr>
          <a:xfrm>
            <a:off x="496522" y="539243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6C8B168-79DF-BC48-8AD1-A7DBC3D1EBB9}"/>
              </a:ext>
            </a:extLst>
          </p:cNvPr>
          <p:cNvSpPr txBox="1"/>
          <p:nvPr/>
        </p:nvSpPr>
        <p:spPr>
          <a:xfrm>
            <a:off x="419101" y="2654624"/>
            <a:ext cx="8060230" cy="615553"/>
          </a:xfrm>
          <a:prstGeom prst="rect">
            <a:avLst/>
          </a:prstGeom>
          <a:noFill/>
        </p:spPr>
        <p:txBody>
          <a:bodyPr wrap="square" lIns="0" tIns="0" rIns="0" bIns="0" rtlCol="0">
            <a:spAutoFit/>
          </a:bodyPr>
          <a:lstStyle/>
          <a:p>
            <a:endParaRPr lang="en-US" sz="2000" b="1" dirty="0">
              <a:solidFill>
                <a:schemeClr val="tx1">
                  <a:lumMod val="50000"/>
                  <a:lumOff val="50000"/>
                </a:schemeClr>
              </a:solidFill>
            </a:endParaRPr>
          </a:p>
          <a:p>
            <a:r>
              <a:rPr lang="es-ES" sz="2000" b="1" dirty="0">
                <a:solidFill>
                  <a:schemeClr val="tx1">
                    <a:lumMod val="50000"/>
                    <a:lumOff val="50000"/>
                  </a:schemeClr>
                </a:solidFill>
              </a:rPr>
              <a:t>HBPM dosificada dos veces al día en comparación con una vez al día</a:t>
            </a:r>
            <a:r>
              <a:rPr lang="es-ES" sz="2000" dirty="0">
                <a:solidFill>
                  <a:schemeClr val="tx1">
                    <a:lumMod val="50000"/>
                    <a:lumOff val="50000"/>
                  </a:schemeClr>
                </a:solidFill>
              </a:rPr>
              <a:t>.</a:t>
            </a:r>
            <a:endParaRPr lang="en-US" sz="2000" b="1" dirty="0">
              <a:solidFill>
                <a:schemeClr val="tx1">
                  <a:lumMod val="50000"/>
                  <a:lumOff val="50000"/>
                </a:schemeClr>
              </a:solidFill>
            </a:endParaRPr>
          </a:p>
        </p:txBody>
      </p:sp>
      <p:sp>
        <p:nvSpPr>
          <p:cNvPr id="2" name="Título 1">
            <a:extLst>
              <a:ext uri="{FF2B5EF4-FFF2-40B4-BE49-F238E27FC236}">
                <a16:creationId xmlns:a16="http://schemas.microsoft.com/office/drawing/2014/main" id="{124CE335-E7E1-E64C-E6B1-78F32850B33C}"/>
              </a:ext>
            </a:extLst>
          </p:cNvPr>
          <p:cNvSpPr txBox="1">
            <a:spLocks/>
          </p:cNvSpPr>
          <p:nvPr/>
        </p:nvSpPr>
        <p:spPr>
          <a:xfrm>
            <a:off x="3436457" y="558691"/>
            <a:ext cx="4709491"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s-ES" dirty="0"/>
              <a:t>Recomendación  12</a:t>
            </a:r>
            <a:endParaRPr lang="es-CO" dirty="0"/>
          </a:p>
        </p:txBody>
      </p:sp>
      <p:sp>
        <p:nvSpPr>
          <p:cNvPr id="8" name="Marcador de contenido 2">
            <a:extLst>
              <a:ext uri="{FF2B5EF4-FFF2-40B4-BE49-F238E27FC236}">
                <a16:creationId xmlns:a16="http://schemas.microsoft.com/office/drawing/2014/main" id="{E2A8D8B8-C1C4-6555-DDAC-293E2047B506}"/>
              </a:ext>
            </a:extLst>
          </p:cNvPr>
          <p:cNvSpPr>
            <a:spLocks noGrp="1"/>
          </p:cNvSpPr>
          <p:nvPr>
            <p:ph idx="1"/>
          </p:nvPr>
        </p:nvSpPr>
        <p:spPr>
          <a:xfrm>
            <a:off x="382836" y="1435931"/>
            <a:ext cx="10972800" cy="1319707"/>
          </a:xfrm>
        </p:spPr>
        <p:txBody>
          <a:bodyPr>
            <a:normAutofit/>
          </a:bodyPr>
          <a:lstStyle/>
          <a:p>
            <a:pPr marL="0" indent="0">
              <a:buNone/>
            </a:pPr>
            <a:r>
              <a:rPr lang="es-ES" sz="2400" dirty="0"/>
              <a:t>En mujeres embarazadas con TEV aguda, el panel latinoamericano de ASH sugiere HBPM una vez al día o dos veces al día según las circunstancias clínicas y los valores de los pacientes y sus preferencias (recomendación condicional basada en baja certeza en la evidencia sobre los efectos </a:t>
            </a:r>
            <a:r>
              <a:rPr lang="es-ES" sz="1800" dirty="0"/>
              <a:t>⨁⨁◯◯</a:t>
            </a:r>
            <a:r>
              <a:rPr lang="es-ES" sz="2400" dirty="0"/>
              <a:t>)</a:t>
            </a:r>
            <a:endParaRPr lang="es-CO" sz="2400" dirty="0"/>
          </a:p>
        </p:txBody>
      </p:sp>
      <p:sp>
        <p:nvSpPr>
          <p:cNvPr id="11" name="TextBox 11">
            <a:extLst>
              <a:ext uri="{FF2B5EF4-FFF2-40B4-BE49-F238E27FC236}">
                <a16:creationId xmlns:a16="http://schemas.microsoft.com/office/drawing/2014/main" id="{FB8FBAB1-B8BA-4452-9FF3-8A2A2A9EC56A}"/>
              </a:ext>
            </a:extLst>
          </p:cNvPr>
          <p:cNvSpPr txBox="1"/>
          <p:nvPr/>
        </p:nvSpPr>
        <p:spPr>
          <a:xfrm>
            <a:off x="8258982" y="2877709"/>
            <a:ext cx="3701074" cy="3293209"/>
          </a:xfrm>
          <a:prstGeom prst="rect">
            <a:avLst/>
          </a:prstGeom>
          <a:solidFill>
            <a:srgbClr val="FED9B0"/>
          </a:solidFill>
        </p:spPr>
        <p:txBody>
          <a:bodyPr wrap="square" rtlCol="0">
            <a:spAutoFit/>
          </a:bodyPr>
          <a:lstStyle/>
          <a:p>
            <a:r>
              <a:rPr lang="es-ES" b="1" i="1" dirty="0">
                <a:solidFill>
                  <a:schemeClr val="tx1">
                    <a:lumMod val="50000"/>
                    <a:lumOff val="50000"/>
                  </a:schemeClr>
                </a:solidFill>
              </a:rPr>
              <a:t>Observaciones:</a:t>
            </a:r>
          </a:p>
          <a:p>
            <a:pPr marL="285750" indent="-285750">
              <a:buFont typeface="Arial" panose="020B0604020202020204" pitchFamily="34" charset="0"/>
              <a:buChar char="•"/>
            </a:pPr>
            <a:r>
              <a:rPr lang="es-ES" sz="1600" b="1" i="1" dirty="0">
                <a:solidFill>
                  <a:schemeClr val="tx1">
                    <a:lumMod val="50000"/>
                    <a:lumOff val="50000"/>
                  </a:schemeClr>
                </a:solidFill>
              </a:rPr>
              <a:t>HBPM una vez al día podría conducir a una mayor concentración máxima y nivel mínimo más bajo. El impacto en farmacocinética en las  pacientes es incierto.</a:t>
            </a:r>
          </a:p>
          <a:p>
            <a:pPr marL="285750" indent="-285750">
              <a:buFont typeface="Arial" panose="020B0604020202020204" pitchFamily="34" charset="0"/>
              <a:buChar char="•"/>
            </a:pPr>
            <a:r>
              <a:rPr lang="es-ES" sz="1600" b="1" i="1" dirty="0">
                <a:solidFill>
                  <a:schemeClr val="tx1">
                    <a:lumMod val="50000"/>
                    <a:lumOff val="50000"/>
                  </a:schemeClr>
                </a:solidFill>
              </a:rPr>
              <a:t>Mujeres que valoran más evitar las inyecciones pueden preferir la HBPM una vez al día. </a:t>
            </a:r>
          </a:p>
          <a:p>
            <a:pPr marL="285750" indent="-285750">
              <a:buFont typeface="Arial" panose="020B0604020202020204" pitchFamily="34" charset="0"/>
              <a:buChar char="•"/>
            </a:pPr>
            <a:r>
              <a:rPr lang="es-ES" sz="1600" b="1" i="1" dirty="0">
                <a:solidFill>
                  <a:schemeClr val="tx1">
                    <a:lumMod val="50000"/>
                    <a:lumOff val="50000"/>
                  </a:schemeClr>
                </a:solidFill>
              </a:rPr>
              <a:t>Pero mujeres que valoran más las posibles complicaciones  por  la farmacocinética de HBPM puede preferir HBPM dos veces al día.</a:t>
            </a:r>
            <a:endParaRPr lang="en-CA" sz="1600" dirty="0">
              <a:solidFill>
                <a:schemeClr val="tx1">
                  <a:lumMod val="50000"/>
                  <a:lumOff val="50000"/>
                </a:schemeClr>
              </a:solidFill>
            </a:endParaRPr>
          </a:p>
        </p:txBody>
      </p:sp>
    </p:spTree>
    <p:extLst>
      <p:ext uri="{BB962C8B-B14F-4D97-AF65-F5344CB8AC3E}">
        <p14:creationId xmlns:p14="http://schemas.microsoft.com/office/powerpoint/2010/main" val="222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19100" y="1340569"/>
            <a:ext cx="8857422" cy="418113"/>
          </a:xfrm>
        </p:spPr>
        <p:txBody>
          <a:bodyPr/>
          <a:lstStyle/>
          <a:p>
            <a:r>
              <a:rPr lang="en-CA" u="sng" dirty="0"/>
              <a:t>Continuación caso 2: Decididiendo sobre Tromboprofilaxis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dirty="0"/>
              <a:t>Paciente femenina de 28 años de edad en 1er embarazo de 32 semanas con TVP y EP e bajo riesgo se trato todo su embarazo y el puerperio con HBPM una vez al día, Obtuvo un hija sana en excelentes condiciones.</a:t>
            </a:r>
            <a:endParaRPr lang="en-CA" sz="2400" b="1" dirty="0">
              <a:solidFill>
                <a:srgbClr val="FF0000"/>
              </a:solidFill>
            </a:endParaRPr>
          </a:p>
          <a:p>
            <a:pPr marL="0" indent="0">
              <a:buNone/>
            </a:pPr>
            <a:r>
              <a:rPr lang="en-CA" sz="2400" b="1" dirty="0">
                <a:solidFill>
                  <a:srgbClr val="E63E30"/>
                </a:solidFill>
              </a:rPr>
              <a:t>Evaluación en consulta luego de 3 meses</a:t>
            </a:r>
          </a:p>
          <a:p>
            <a:r>
              <a:rPr lang="en-CA" sz="2400" dirty="0"/>
              <a:t>Estudio de perfil Trombofilico completo:</a:t>
            </a:r>
          </a:p>
          <a:p>
            <a:r>
              <a:rPr lang="en-CA" sz="2400" dirty="0"/>
              <a:t>Se pudo determiner Nivel de Proteína S en 15%  método antigénico</a:t>
            </a:r>
          </a:p>
          <a:p>
            <a:pPr marL="0" indent="0">
              <a:buNone/>
            </a:pPr>
            <a:r>
              <a:rPr lang="en-CA" sz="2400" dirty="0"/>
              <a:t>    repetido.</a:t>
            </a:r>
          </a:p>
          <a:p>
            <a:r>
              <a:rPr lang="en-CA" sz="2400" dirty="0"/>
              <a:t>Se estudiaron sus Familiares</a:t>
            </a:r>
          </a:p>
          <a:p>
            <a:pPr lvl="1"/>
            <a:r>
              <a:rPr lang="en-CA" sz="2000" dirty="0"/>
              <a:t>Madre: con nivel de proteína  S :  12%</a:t>
            </a:r>
          </a:p>
          <a:p>
            <a:pPr lvl="1"/>
            <a:r>
              <a:rPr lang="en-CA" sz="2000" dirty="0"/>
              <a:t>Hermana menor con proteína S:  10%</a:t>
            </a:r>
          </a:p>
        </p:txBody>
      </p:sp>
    </p:spTree>
    <p:extLst>
      <p:ext uri="{BB962C8B-B14F-4D97-AF65-F5344CB8AC3E}">
        <p14:creationId xmlns:p14="http://schemas.microsoft.com/office/powerpoint/2010/main" val="112442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757631"/>
            <a:ext cx="10972800" cy="4120818"/>
          </a:xfrm>
        </p:spPr>
        <p:txBody>
          <a:bodyPr>
            <a:noAutofit/>
          </a:bodyPr>
          <a:lstStyle/>
          <a:p>
            <a:pPr marL="0" indent="0">
              <a:buNone/>
            </a:pPr>
            <a:r>
              <a:rPr lang="en-CA" sz="2400" dirty="0">
                <a:solidFill>
                  <a:schemeClr val="tx1">
                    <a:lumMod val="50000"/>
                    <a:lumOff val="50000"/>
                  </a:schemeClr>
                </a:solidFill>
              </a:rPr>
              <a:t>Los Miembros Familiares fueron Confirmados con </a:t>
            </a:r>
            <a:r>
              <a:rPr lang="en-CA" sz="2400" b="1" dirty="0">
                <a:solidFill>
                  <a:schemeClr val="tx1">
                    <a:lumMod val="50000"/>
                    <a:lumOff val="50000"/>
                  </a:schemeClr>
                </a:solidFill>
              </a:rPr>
              <a:t>Deficit de Proteína S,  </a:t>
            </a:r>
            <a:r>
              <a:rPr lang="en-CA" sz="2400" dirty="0">
                <a:solidFill>
                  <a:schemeClr val="tx1">
                    <a:lumMod val="50000"/>
                    <a:lumOff val="50000"/>
                  </a:schemeClr>
                </a:solidFill>
              </a:rPr>
              <a:t>La hermana menor se halla con embarazo de 12 semanas,  había desarrollado obesidad desde antes del embarazo, su domicilio es lejano a la ciudad;  </a:t>
            </a:r>
            <a:r>
              <a:rPr lang="en-CA" sz="2400" b="1" dirty="0">
                <a:solidFill>
                  <a:schemeClr val="tx1">
                    <a:lumMod val="50000"/>
                    <a:lumOff val="50000"/>
                  </a:schemeClr>
                </a:solidFill>
              </a:rPr>
              <a:t>desea saber el plan de tromboprofilaxia en su caso?</a:t>
            </a:r>
          </a:p>
          <a:p>
            <a:pPr marL="0" indent="0">
              <a:buNone/>
            </a:pPr>
            <a:endParaRPr lang="en-CA" sz="2000" b="1" dirty="0"/>
          </a:p>
          <a:p>
            <a:pPr marL="0" indent="0">
              <a:buNone/>
            </a:pPr>
            <a:r>
              <a:rPr lang="es-ES" sz="2200" b="1" dirty="0"/>
              <a:t>¿Qué sugeriría para la prevención del TEV asociado al embarazo durante el primer embarazo  de la hermana?</a:t>
            </a:r>
            <a:endParaRPr lang="en-CA" sz="2200" dirty="0"/>
          </a:p>
          <a:p>
            <a:pPr marL="514350" indent="-514350">
              <a:buFont typeface="Arial" panose="020B0604020202020204" pitchFamily="34" charset="0"/>
              <a:buAutoNum type="alphaUcPeriod"/>
            </a:pPr>
            <a:r>
              <a:rPr lang="es-ES" sz="2200" dirty="0"/>
              <a:t>No se recomienda anticoagulación profiláctica en Anteparto pero si en post parto</a:t>
            </a:r>
          </a:p>
          <a:p>
            <a:pPr marL="514350" indent="-514350">
              <a:buFont typeface="Arial" panose="020B0604020202020204" pitchFamily="34" charset="0"/>
              <a:buAutoNum type="alphaUcPeriod"/>
            </a:pPr>
            <a:r>
              <a:rPr lang="es-ES" sz="2200" dirty="0"/>
              <a:t>Ultrasonido bilateral seriado de piernas y tratamiento solo si se diagnostica TVP recurrente</a:t>
            </a:r>
          </a:p>
          <a:p>
            <a:pPr marL="514350" indent="-514350">
              <a:buFont typeface="Arial" panose="020B0604020202020204" pitchFamily="34" charset="0"/>
              <a:buAutoNum type="alphaUcPeriod"/>
            </a:pPr>
            <a:r>
              <a:rPr lang="es-ES" sz="2200" dirty="0"/>
              <a:t>Sólo profilaxis anticoagulante antes del parto</a:t>
            </a:r>
          </a:p>
          <a:p>
            <a:pPr marL="514350" indent="-514350">
              <a:buFont typeface="Arial" panose="020B0604020202020204" pitchFamily="34" charset="0"/>
              <a:buAutoNum type="alphaUcPeriod"/>
            </a:pPr>
            <a:r>
              <a:rPr lang="es-ES" sz="2200" dirty="0"/>
              <a:t>No se recomienda profilaxis anticoagulante en posparto</a:t>
            </a:r>
          </a:p>
          <a:p>
            <a:pPr marL="514350" indent="-514350">
              <a:buFont typeface="Arial" panose="020B0604020202020204" pitchFamily="34" charset="0"/>
              <a:buAutoNum type="alphaUcPeriod"/>
            </a:pPr>
            <a:r>
              <a:rPr lang="es-ES" sz="2200" dirty="0"/>
              <a:t>Profilaxis anticoagulante antes y después del parto</a:t>
            </a:r>
            <a:endParaRPr lang="en-CA" sz="2200" dirty="0"/>
          </a:p>
        </p:txBody>
      </p:sp>
      <p:sp>
        <p:nvSpPr>
          <p:cNvPr id="4" name="Rectangle 3">
            <a:extLst>
              <a:ext uri="{FF2B5EF4-FFF2-40B4-BE49-F238E27FC236}">
                <a16:creationId xmlns:a16="http://schemas.microsoft.com/office/drawing/2014/main" id="{99BAD767-7BAB-4B53-9712-EA8DCDE89366}"/>
              </a:ext>
            </a:extLst>
          </p:cNvPr>
          <p:cNvSpPr/>
          <p:nvPr/>
        </p:nvSpPr>
        <p:spPr>
          <a:xfrm>
            <a:off x="843164" y="4267649"/>
            <a:ext cx="9493532" cy="383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Tree>
    <p:extLst>
      <p:ext uri="{BB962C8B-B14F-4D97-AF65-F5344CB8AC3E}">
        <p14:creationId xmlns:p14="http://schemas.microsoft.com/office/powerpoint/2010/main" val="29297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19100" y="2164334"/>
            <a:ext cx="5913461" cy="3970318"/>
          </a:xfrm>
          <a:prstGeom prst="rect">
            <a:avLst/>
          </a:prstGeom>
          <a:solidFill>
            <a:srgbClr val="FFFF00"/>
          </a:solidFill>
          <a:ln>
            <a:noFill/>
          </a:ln>
        </p:spPr>
        <p:txBody>
          <a:bodyPr wrap="square" rtlCol="0">
            <a:spAutoFit/>
          </a:bodyPr>
          <a:lstStyle/>
          <a:p>
            <a:r>
              <a:rPr lang="en-CA" b="1" dirty="0"/>
              <a:t>Observaciones:</a:t>
            </a:r>
            <a:endParaRPr lang="en-CA" i="1" dirty="0"/>
          </a:p>
          <a:p>
            <a:pPr marL="285750" indent="-285750">
              <a:buFont typeface="Arial" panose="020B0604020202020204" pitchFamily="34" charset="0"/>
              <a:buChar char="•"/>
            </a:pPr>
            <a:r>
              <a:rPr lang="es-ES" i="1" dirty="0"/>
              <a:t>Las mujeres con trombofilia de alto riesgo: ant familiares de trombosis,  homocigotas para mutación del factor V Leiden, PT G20210A, trombofilia combinada (doble heterocigotos) y déficit de ATIII, pueden tener mayor riesgo de TEV en embarazo. los beneficios de la profilaxis pueden superar el riesgo de hemorragia.</a:t>
            </a:r>
          </a:p>
          <a:p>
            <a:pPr marL="285750" indent="-285750">
              <a:buFont typeface="Arial" panose="020B0604020202020204" pitchFamily="34" charset="0"/>
              <a:buChar char="•"/>
            </a:pPr>
            <a:r>
              <a:rPr lang="es-ES" i="1" dirty="0"/>
              <a:t>Mujeres en bajo riesgo:  Sin antecedentes familiares o  heterocigotas para mutación del factor V Leiden o PT G20210A.  El riesgo de sangrado  supera los beneficios.</a:t>
            </a:r>
          </a:p>
          <a:p>
            <a:pPr marL="285750" indent="-285750">
              <a:buFont typeface="Arial" panose="020B0604020202020204" pitchFamily="34" charset="0"/>
              <a:buChar char="•"/>
            </a:pPr>
            <a:r>
              <a:rPr lang="es-ES" i="1" dirty="0"/>
              <a:t>Entre estos dos grupos, existe riesgo intermedio de trombosis. </a:t>
            </a:r>
          </a:p>
          <a:p>
            <a:pPr marL="285750" indent="-285750">
              <a:buFont typeface="Arial" panose="020B0604020202020204" pitchFamily="34" charset="0"/>
              <a:buChar char="•"/>
            </a:pPr>
            <a:r>
              <a:rPr lang="es-ES" i="1" dirty="0"/>
              <a:t>Dado el caso, los médicos y los pacientes pueden analizar  factores de riesgo adicionales para decidir.</a:t>
            </a:r>
            <a:endParaRPr lang="en-CA" dirty="0"/>
          </a:p>
        </p:txBody>
      </p:sp>
      <p:sp>
        <p:nvSpPr>
          <p:cNvPr id="2" name="Rectangle 1">
            <a:extLst>
              <a:ext uri="{FF2B5EF4-FFF2-40B4-BE49-F238E27FC236}">
                <a16:creationId xmlns:a16="http://schemas.microsoft.com/office/drawing/2014/main" id="{C6AE1C6F-9AC8-45F9-9E06-FE7A16414EEC}"/>
              </a:ext>
            </a:extLst>
          </p:cNvPr>
          <p:cNvSpPr/>
          <p:nvPr/>
        </p:nvSpPr>
        <p:spPr>
          <a:xfrm>
            <a:off x="7128973" y="2347074"/>
            <a:ext cx="4575687" cy="3693319"/>
          </a:xfrm>
          <a:prstGeom prst="rect">
            <a:avLst/>
          </a:prstGeom>
          <a:solidFill>
            <a:srgbClr val="FEE2C4"/>
          </a:solidFill>
        </p:spPr>
        <p:txBody>
          <a:bodyPr wrap="square">
            <a:spAutoFit/>
          </a:bodyPr>
          <a:lstStyle/>
          <a:p>
            <a:r>
              <a:rPr lang="es-ES" dirty="0">
                <a:solidFill>
                  <a:schemeClr val="tx1">
                    <a:lumMod val="50000"/>
                    <a:lumOff val="50000"/>
                  </a:schemeClr>
                </a:solidFill>
              </a:rPr>
              <a:t>El panel original hizo 3 señalamientos: </a:t>
            </a:r>
          </a:p>
          <a:p>
            <a:r>
              <a:rPr lang="es-ES" dirty="0">
                <a:solidFill>
                  <a:schemeClr val="tx1">
                    <a:lumMod val="50000"/>
                    <a:lumOff val="50000"/>
                  </a:schemeClr>
                </a:solidFill>
              </a:rPr>
              <a:t>1era Recomendación contra profilaxis anteparto en mujeres con trombofilia de bajo riesgo </a:t>
            </a:r>
          </a:p>
          <a:p>
            <a:r>
              <a:rPr lang="es-ES" dirty="0">
                <a:solidFill>
                  <a:schemeClr val="tx1">
                    <a:lumMod val="50000"/>
                    <a:lumOff val="50000"/>
                  </a:schemeClr>
                </a:solidFill>
              </a:rPr>
              <a:t>2da contra profilaxis en mujeres con trombofilia de alto riesgo</a:t>
            </a:r>
          </a:p>
          <a:p>
            <a:r>
              <a:rPr lang="es-ES" dirty="0">
                <a:solidFill>
                  <a:schemeClr val="tx1">
                    <a:lumMod val="50000"/>
                    <a:lumOff val="50000"/>
                  </a:schemeClr>
                </a:solidFill>
              </a:rPr>
              <a:t> 3ra de profilaxis en mujeres con trombofilia y eventos previos de TEV.</a:t>
            </a:r>
          </a:p>
          <a:p>
            <a:r>
              <a:rPr lang="es-ES" dirty="0">
                <a:solidFill>
                  <a:schemeClr val="tx1">
                    <a:lumMod val="50000"/>
                    <a:lumOff val="50000"/>
                  </a:schemeClr>
                </a:solidFill>
              </a:rPr>
              <a:t> El Panel Latinoamericano hizo las mismas recomendaciones para las mujeres con trombofilia de bajo y alto riesgo, pero se fusionaron en una sola declaración de recomendación. </a:t>
            </a:r>
            <a:endParaRPr lang="en-CA" dirty="0">
              <a:solidFill>
                <a:schemeClr val="tx1">
                  <a:lumMod val="50000"/>
                  <a:lumOff val="50000"/>
                </a:schemeClr>
              </a:solidFill>
            </a:endParaRP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en-CA" sz="2800" dirty="0"/>
              <a:t>Recommendation   22  </a:t>
            </a:r>
            <a:br>
              <a:rPr lang="en-CA" sz="2800" dirty="0"/>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19100" y="1265364"/>
            <a:ext cx="10972800" cy="1085636"/>
          </a:xfrm>
        </p:spPr>
        <p:txBody>
          <a:bodyPr/>
          <a:lstStyle/>
          <a:p>
            <a:r>
              <a:rPr lang="es-ES" sz="2000" dirty="0"/>
              <a:t>En gestantes con trombofilia hereditaria, el panel latinoamericano de la ASH sugiere contra el uso de profilaxis anticoagulante anteparto (recomendación condicional basado en certeza muy baja en la evidencia sobre los efectos ⨁◯◯◯).</a:t>
            </a:r>
            <a:endParaRPr lang="en-US" sz="2000" dirty="0"/>
          </a:p>
        </p:txBody>
      </p:sp>
    </p:spTree>
    <p:extLst>
      <p:ext uri="{BB962C8B-B14F-4D97-AF65-F5344CB8AC3E}">
        <p14:creationId xmlns:p14="http://schemas.microsoft.com/office/powerpoint/2010/main" val="12814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10" name="TextBox 9">
            <a:extLst>
              <a:ext uri="{FF2B5EF4-FFF2-40B4-BE49-F238E27FC236}">
                <a16:creationId xmlns:a16="http://schemas.microsoft.com/office/drawing/2014/main" id="{4070B17A-A135-4943-B823-95747CB5CBAF}"/>
              </a:ext>
            </a:extLst>
          </p:cNvPr>
          <p:cNvSpPr txBox="1"/>
          <p:nvPr/>
        </p:nvSpPr>
        <p:spPr>
          <a:xfrm>
            <a:off x="1177417" y="2906629"/>
            <a:ext cx="9126646" cy="2585323"/>
          </a:xfrm>
          <a:prstGeom prst="rect">
            <a:avLst/>
          </a:prstGeom>
          <a:solidFill>
            <a:srgbClr val="FFE3C4"/>
          </a:solidFill>
          <a:ln>
            <a:noFill/>
          </a:ln>
        </p:spPr>
        <p:txBody>
          <a:bodyPr wrap="square" rtlCol="0">
            <a:spAutoFit/>
          </a:bodyPr>
          <a:lstStyle/>
          <a:p>
            <a:r>
              <a:rPr lang="es-ES" b="1" dirty="0">
                <a:solidFill>
                  <a:schemeClr val="tx1">
                    <a:lumMod val="50000"/>
                    <a:lumOff val="50000"/>
                  </a:schemeClr>
                </a:solidFill>
              </a:rPr>
              <a:t>Observaciones:</a:t>
            </a:r>
          </a:p>
          <a:p>
            <a:pPr marL="285750" indent="-285750">
              <a:buFont typeface="Arial" panose="020B0604020202020204" pitchFamily="34" charset="0"/>
              <a:buChar char="•"/>
            </a:pPr>
            <a:r>
              <a:rPr lang="es-ES" b="1" dirty="0">
                <a:solidFill>
                  <a:schemeClr val="tx1">
                    <a:lumMod val="50000"/>
                    <a:lumOff val="50000"/>
                  </a:schemeClr>
                </a:solidFill>
              </a:rPr>
              <a:t>Es probable que el riesgo de trombosis aumente en el posparto en comparación al  pre parto. Por lo que, la mayoría de las mujeres con antecedentes familiares de trombosis y  trombofilia puede beneficiarse de  profilaxis. </a:t>
            </a:r>
          </a:p>
          <a:p>
            <a:pPr marL="285750" indent="-285750">
              <a:buFont typeface="Arial" panose="020B0604020202020204" pitchFamily="34" charset="0"/>
              <a:buChar char="•"/>
            </a:pPr>
            <a:r>
              <a:rPr lang="es-ES" b="1" dirty="0">
                <a:solidFill>
                  <a:schemeClr val="tx1">
                    <a:lumMod val="50000"/>
                    <a:lumOff val="50000"/>
                  </a:schemeClr>
                </a:solidFill>
              </a:rPr>
              <a:t>Mujeres  heterocigotas para el factor V Leiden o la mutación PT G20210A, sin antecedentes familiares de TEV, el riesgo de trombosis puede ser lo tan bajo como para tratarse con seguridad sin profilaxis.</a:t>
            </a:r>
          </a:p>
          <a:p>
            <a:pPr marL="285750" indent="-285750">
              <a:buFont typeface="Arial" panose="020B0604020202020204" pitchFamily="34" charset="0"/>
              <a:buChar char="•"/>
            </a:pPr>
            <a:r>
              <a:rPr lang="es-ES" b="1" dirty="0">
                <a:solidFill>
                  <a:schemeClr val="tx1">
                    <a:lumMod val="50000"/>
                    <a:lumOff val="50000"/>
                  </a:schemeClr>
                </a:solidFill>
              </a:rPr>
              <a:t> Los médicos y pacientes pueden considerar factores de riesgo adicionales para TVP para toma de decisiones.</a:t>
            </a:r>
            <a:endParaRPr lang="en-CA" dirty="0">
              <a:solidFill>
                <a:schemeClr val="tx1">
                  <a:lumMod val="50000"/>
                  <a:lumOff val="50000"/>
                </a:schemeClr>
              </a:solidFill>
            </a:endParaRP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en-CA" sz="2800" dirty="0"/>
              <a:t>Recommendation   22  </a:t>
            </a:r>
            <a:br>
              <a:rPr lang="en-CA" sz="2800" dirty="0"/>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73692" y="1473527"/>
            <a:ext cx="10972800" cy="931972"/>
          </a:xfrm>
        </p:spPr>
        <p:txBody>
          <a:bodyPr>
            <a:normAutofit/>
          </a:bodyPr>
          <a:lstStyle/>
          <a:p>
            <a:pPr marL="0" indent="0">
              <a:buNone/>
            </a:pPr>
            <a:r>
              <a:rPr lang="es-ES" sz="2200" dirty="0"/>
              <a:t>En gestantes con trombofilia hereditaria, el panel latinoamericano de la ASH sugiere profilaxis anticoagulante posparto a no profilaxis (recomendación condicional basado en certeza muy baja en la evidencia sobre los efectos ⨁◯◯◯).</a:t>
            </a:r>
            <a:endParaRPr lang="en-US" sz="2200" dirty="0"/>
          </a:p>
        </p:txBody>
      </p:sp>
    </p:spTree>
    <p:extLst>
      <p:ext uri="{BB962C8B-B14F-4D97-AF65-F5344CB8AC3E}">
        <p14:creationId xmlns:p14="http://schemas.microsoft.com/office/powerpoint/2010/main" val="28473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en-CA" sz="2800" dirty="0"/>
              <a:t>Recommendation   22  </a:t>
            </a:r>
            <a:br>
              <a:rPr lang="en-CA" sz="2800" dirty="0"/>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73692" y="1377991"/>
            <a:ext cx="10972800" cy="931972"/>
          </a:xfrm>
        </p:spPr>
        <p:txBody>
          <a:bodyPr>
            <a:normAutofit/>
          </a:bodyPr>
          <a:lstStyle/>
          <a:p>
            <a:pPr marL="0" indent="0">
              <a:buNone/>
            </a:pPr>
            <a:r>
              <a:rPr lang="es-ES" sz="2200" dirty="0"/>
              <a:t>En gestantes con trombofilia hereditaria, el panel latinoamericano de la ASH sugiere profilaxis anticoagulante posparto a no profilaxis (recomendación condicional basado en certeza muy baja en la evidencia sobre los efectos ⨁◯◯◯).</a:t>
            </a:r>
            <a:endParaRPr lang="en-US" sz="2200" dirty="0"/>
          </a:p>
        </p:txBody>
      </p:sp>
      <p:sp>
        <p:nvSpPr>
          <p:cNvPr id="7" name="CuadroTexto 6">
            <a:extLst>
              <a:ext uri="{FF2B5EF4-FFF2-40B4-BE49-F238E27FC236}">
                <a16:creationId xmlns:a16="http://schemas.microsoft.com/office/drawing/2014/main" id="{774879AA-FE68-F8BB-3CCD-FF173B68B1AF}"/>
              </a:ext>
            </a:extLst>
          </p:cNvPr>
          <p:cNvSpPr txBox="1"/>
          <p:nvPr/>
        </p:nvSpPr>
        <p:spPr>
          <a:xfrm>
            <a:off x="532255" y="2663932"/>
            <a:ext cx="10754435" cy="2092881"/>
          </a:xfrm>
          <a:prstGeom prst="rect">
            <a:avLst/>
          </a:prstGeom>
          <a:solidFill>
            <a:srgbClr val="FFFF00"/>
          </a:solidFill>
        </p:spPr>
        <p:txBody>
          <a:bodyPr wrap="square">
            <a:spAutoFit/>
          </a:bodyPr>
          <a:lstStyle/>
          <a:p>
            <a:r>
              <a:rPr lang="es-ES" b="1" dirty="0"/>
              <a:t> EL PANEL ORIGINAL PLANTEÓ.</a:t>
            </a:r>
          </a:p>
          <a:p>
            <a:pPr marL="285750" indent="-285750">
              <a:buFontTx/>
              <a:buChar char="-"/>
            </a:pPr>
            <a:r>
              <a:rPr lang="es-ES" sz="1600" dirty="0"/>
              <a:t>Dos recomendaciones condicionales a favor de la profilaxis postparto en mujeres con ant familiares de TEV + déficit  proteína C o S, además  casos con trombofilias combinadas y homocigotos para  factor V Leiden o protrombina G20210A </a:t>
            </a:r>
          </a:p>
          <a:p>
            <a:pPr marL="285750" indent="-285750">
              <a:buFontTx/>
              <a:buChar char="-"/>
            </a:pPr>
            <a:r>
              <a:rPr lang="es-ES" sz="1600" dirty="0"/>
              <a:t>Una fuerte recomendación a favor de la profilaxis postparto en mujeres con antecedentes familiares de TEV que tienen deficiencia de antitrombina II</a:t>
            </a:r>
          </a:p>
          <a:p>
            <a:pPr marL="285750" indent="-285750">
              <a:buFontTx/>
              <a:buChar char="-"/>
            </a:pPr>
            <a:r>
              <a:rPr lang="es-ES" sz="1600" dirty="0"/>
              <a:t>Dos recomendaciones contra la profilaxis posparto en mujeres sin antecedentes familiares de TEV que son heterocigotos para la mutación del factor V Leiden o protrombina G20210A o que tienen deficiencia de ATIII, Proteína C o S y en mujeres con antecedentes familiares de TEV que son heterocigotas para factor V Leiden o PTG20210A.</a:t>
            </a:r>
          </a:p>
        </p:txBody>
      </p:sp>
      <p:sp>
        <p:nvSpPr>
          <p:cNvPr id="6" name="CuadroTexto 5">
            <a:extLst>
              <a:ext uri="{FF2B5EF4-FFF2-40B4-BE49-F238E27FC236}">
                <a16:creationId xmlns:a16="http://schemas.microsoft.com/office/drawing/2014/main" id="{3638F00F-F6C7-2221-3987-D7B8A5CF7B5D}"/>
              </a:ext>
            </a:extLst>
          </p:cNvPr>
          <p:cNvSpPr txBox="1"/>
          <p:nvPr/>
        </p:nvSpPr>
        <p:spPr>
          <a:xfrm>
            <a:off x="2088685" y="2220833"/>
            <a:ext cx="8018058" cy="369332"/>
          </a:xfrm>
          <a:prstGeom prst="rect">
            <a:avLst/>
          </a:prstGeom>
          <a:noFill/>
        </p:spPr>
        <p:txBody>
          <a:bodyPr wrap="square">
            <a:spAutoFit/>
          </a:bodyPr>
          <a:lstStyle/>
          <a:p>
            <a:r>
              <a:rPr lang="es-ES" b="1" dirty="0">
                <a:solidFill>
                  <a:srgbClr val="C00000"/>
                </a:solidFill>
              </a:rPr>
              <a:t>Esta recomendación cambió parcialmente su dirección y su fuerza</a:t>
            </a:r>
            <a:endParaRPr lang="es-CO" dirty="0">
              <a:solidFill>
                <a:srgbClr val="C00000"/>
              </a:solidFill>
            </a:endParaRPr>
          </a:p>
        </p:txBody>
      </p:sp>
      <p:sp>
        <p:nvSpPr>
          <p:cNvPr id="9" name="CuadroTexto 8">
            <a:extLst>
              <a:ext uri="{FF2B5EF4-FFF2-40B4-BE49-F238E27FC236}">
                <a16:creationId xmlns:a16="http://schemas.microsoft.com/office/drawing/2014/main" id="{48BA2D5F-9AF8-E7AA-372B-A71326B88C43}"/>
              </a:ext>
            </a:extLst>
          </p:cNvPr>
          <p:cNvSpPr txBox="1"/>
          <p:nvPr/>
        </p:nvSpPr>
        <p:spPr>
          <a:xfrm>
            <a:off x="1265829" y="4959276"/>
            <a:ext cx="9666027" cy="1477328"/>
          </a:xfrm>
          <a:prstGeom prst="rect">
            <a:avLst/>
          </a:prstGeom>
          <a:solidFill>
            <a:schemeClr val="accent6">
              <a:lumMod val="40000"/>
              <a:lumOff val="60000"/>
            </a:schemeClr>
          </a:solidFill>
        </p:spPr>
        <p:txBody>
          <a:bodyPr wrap="square">
            <a:spAutoFit/>
          </a:bodyPr>
          <a:lstStyle/>
          <a:p>
            <a:r>
              <a:rPr lang="es-ES" sz="1800" b="1" dirty="0"/>
              <a:t>EL PANEL LATINOAMERICANO ADOPTÓ UN ENFOQUE DIFERENTE</a:t>
            </a:r>
          </a:p>
          <a:p>
            <a:pPr marL="285750" indent="-285750">
              <a:buFontTx/>
              <a:buChar char="-"/>
            </a:pPr>
            <a:r>
              <a:rPr lang="es-ES" dirty="0"/>
              <a:t>D</a:t>
            </a:r>
            <a:r>
              <a:rPr lang="es-ES" sz="1800" dirty="0"/>
              <a:t>ado el mayor riesgo de trombosis durante el posparto, la mayoría de las mujeres pueden estar mejor con la profilaxis. </a:t>
            </a:r>
          </a:p>
          <a:p>
            <a:pPr marL="285750" indent="-285750">
              <a:buFontTx/>
              <a:buChar char="-"/>
            </a:pPr>
            <a:r>
              <a:rPr lang="es-ES" dirty="0"/>
              <a:t>Se </a:t>
            </a:r>
            <a:r>
              <a:rPr lang="es-ES" sz="1800" dirty="0"/>
              <a:t>emitió una sola  recomendación que sugiere este curso de acción e hizo la contextualización a diferentes escenarios clínicos sobre los comentarios.</a:t>
            </a:r>
            <a:endParaRPr lang="es-CO" sz="1800" dirty="0"/>
          </a:p>
        </p:txBody>
      </p:sp>
    </p:spTree>
    <p:extLst>
      <p:ext uri="{BB962C8B-B14F-4D97-AF65-F5344CB8AC3E}">
        <p14:creationId xmlns:p14="http://schemas.microsoft.com/office/powerpoint/2010/main" val="272298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E2C450-576F-43D7-B93B-7CCFFCCCB413}"/>
              </a:ext>
            </a:extLst>
          </p:cNvPr>
          <p:cNvGraphicFramePr>
            <a:graphicFrameLocks noGrp="1"/>
          </p:cNvGraphicFramePr>
          <p:nvPr>
            <p:extLst>
              <p:ext uri="{D42A27DB-BD31-4B8C-83A1-F6EECF244321}">
                <p14:modId xmlns:p14="http://schemas.microsoft.com/office/powerpoint/2010/main" val="4022679707"/>
              </p:ext>
            </p:extLst>
          </p:nvPr>
        </p:nvGraphicFramePr>
        <p:xfrm>
          <a:off x="2158999" y="2278965"/>
          <a:ext cx="7696201" cy="3206865"/>
        </p:xfrm>
        <a:graphic>
          <a:graphicData uri="http://schemas.openxmlformats.org/drawingml/2006/table">
            <a:tbl>
              <a:tblPr firstRow="1" bandRow="1">
                <a:tableStyleId>{5940675A-B579-460E-94D1-54222C63F5DA}</a:tableStyleId>
              </a:tblPr>
              <a:tblGrid>
                <a:gridCol w="2759129">
                  <a:extLst>
                    <a:ext uri="{9D8B030D-6E8A-4147-A177-3AD203B41FA5}">
                      <a16:colId xmlns:a16="http://schemas.microsoft.com/office/drawing/2014/main" val="166792335"/>
                    </a:ext>
                  </a:extLst>
                </a:gridCol>
                <a:gridCol w="1522280">
                  <a:extLst>
                    <a:ext uri="{9D8B030D-6E8A-4147-A177-3AD203B41FA5}">
                      <a16:colId xmlns:a16="http://schemas.microsoft.com/office/drawing/2014/main" val="839506104"/>
                    </a:ext>
                  </a:extLst>
                </a:gridCol>
                <a:gridCol w="1721556">
                  <a:extLst>
                    <a:ext uri="{9D8B030D-6E8A-4147-A177-3AD203B41FA5}">
                      <a16:colId xmlns:a16="http://schemas.microsoft.com/office/drawing/2014/main" val="9796129"/>
                    </a:ext>
                  </a:extLst>
                </a:gridCol>
                <a:gridCol w="1693236">
                  <a:extLst>
                    <a:ext uri="{9D8B030D-6E8A-4147-A177-3AD203B41FA5}">
                      <a16:colId xmlns:a16="http://schemas.microsoft.com/office/drawing/2014/main" val="3746436289"/>
                    </a:ext>
                  </a:extLst>
                </a:gridCol>
              </a:tblGrid>
              <a:tr h="469816">
                <a:tc>
                  <a:txBody>
                    <a:bodyPr/>
                    <a:lstStyle/>
                    <a:p>
                      <a:r>
                        <a:rPr lang="en-CA" sz="1400" b="1" dirty="0">
                          <a:solidFill>
                            <a:schemeClr val="bg1"/>
                          </a:solidFill>
                        </a:rPr>
                        <a:t>Hereditary Thrombophilia in Patient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Antecedentes familiares de TEV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Profilaxis anteparto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Profilaxis posparto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821960881"/>
                  </a:ext>
                </a:extLst>
              </a:tr>
              <a:tr h="469816">
                <a:tc rowSpan="2">
                  <a:txBody>
                    <a:bodyPr/>
                    <a:lstStyle/>
                    <a:p>
                      <a:r>
                        <a:rPr lang="en-CA" sz="1400" b="0" dirty="0">
                          <a:solidFill>
                            <a:schemeClr val="tx1">
                              <a:lumMod val="50000"/>
                              <a:lumOff val="50000"/>
                            </a:schemeClr>
                          </a:solidFill>
                        </a:rPr>
                        <a:t>PGM homocigota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Sin recomendación formal**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Si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372190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Si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49168"/>
                  </a:ext>
                </a:extLst>
              </a:tr>
              <a:tr h="434109">
                <a:tc rowSpan="2">
                  <a:txBody>
                    <a:bodyPr/>
                    <a:lstStyle/>
                    <a:p>
                      <a:r>
                        <a:rPr lang="en-CA" sz="1400" b="0" dirty="0">
                          <a:solidFill>
                            <a:schemeClr val="tx1">
                              <a:lumMod val="50000"/>
                              <a:lumOff val="50000"/>
                            </a:schemeClr>
                          </a:solidFill>
                        </a:rPr>
                        <a:t>Factor homocigoto V Leiden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Si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Si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5792167"/>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Si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963423"/>
                  </a:ext>
                </a:extLst>
              </a:tr>
              <a:tr h="434109">
                <a:tc rowSpan="2">
                  <a:txBody>
                    <a:bodyPr/>
                    <a:lstStyle/>
                    <a:p>
                      <a:r>
                        <a:rPr lang="en-CA" sz="1400" b="0" dirty="0">
                          <a:solidFill>
                            <a:schemeClr val="tx1">
                              <a:lumMod val="50000"/>
                              <a:lumOff val="50000"/>
                            </a:schemeClr>
                          </a:solidFill>
                        </a:rPr>
                        <a:t>Trombofilia combinada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Si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Si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485235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Si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966874"/>
                  </a:ext>
                </a:extLst>
              </a:tr>
            </a:tbl>
          </a:graphicData>
        </a:graphic>
      </p:graphicFrame>
      <p:sp>
        <p:nvSpPr>
          <p:cNvPr id="7" name="TextBox 6">
            <a:extLst>
              <a:ext uri="{FF2B5EF4-FFF2-40B4-BE49-F238E27FC236}">
                <a16:creationId xmlns:a16="http://schemas.microsoft.com/office/drawing/2014/main" id="{30C32D0F-DB26-43FC-ADE1-7F2A6221686A}"/>
              </a:ext>
            </a:extLst>
          </p:cNvPr>
          <p:cNvSpPr txBox="1"/>
          <p:nvPr/>
        </p:nvSpPr>
        <p:spPr>
          <a:xfrm>
            <a:off x="419100" y="5839254"/>
            <a:ext cx="7235734" cy="738664"/>
          </a:xfrm>
          <a:prstGeom prst="rect">
            <a:avLst/>
          </a:prstGeom>
          <a:noFill/>
        </p:spPr>
        <p:txBody>
          <a:bodyPr wrap="square" rtlCol="0">
            <a:spAutoFit/>
          </a:bodyPr>
          <a:lstStyle/>
          <a:p>
            <a:r>
              <a:rPr lang="es-ES" sz="1400" dirty="0">
                <a:solidFill>
                  <a:schemeClr val="tx1">
                    <a:lumMod val="50000"/>
                    <a:lumOff val="50000"/>
                  </a:schemeClr>
                </a:solidFill>
              </a:rPr>
              <a:t>**No hay recomendación formal ya que no hay estudios familiares disponibles en homocigotos PGM. Sin embargo, los miembros del panel están a favor de la profilaxis anteparto dadas las estimaciones de riesgo de TEV</a:t>
            </a:r>
            <a:endParaRPr lang="en-CA" sz="1400" dirty="0">
              <a:solidFill>
                <a:schemeClr val="tx1">
                  <a:lumMod val="50000"/>
                  <a:lumOff val="50000"/>
                </a:schemeClr>
              </a:solidFill>
            </a:endParaRPr>
          </a:p>
        </p:txBody>
      </p:sp>
      <p:sp>
        <p:nvSpPr>
          <p:cNvPr id="2" name="Title 1">
            <a:extLst>
              <a:ext uri="{FF2B5EF4-FFF2-40B4-BE49-F238E27FC236}">
                <a16:creationId xmlns:a16="http://schemas.microsoft.com/office/drawing/2014/main" id="{AB4166A6-6D46-2045-AACD-F0F6953CC5FE}"/>
              </a:ext>
            </a:extLst>
          </p:cNvPr>
          <p:cNvSpPr>
            <a:spLocks noGrp="1"/>
          </p:cNvSpPr>
          <p:nvPr>
            <p:ph type="title"/>
          </p:nvPr>
        </p:nvSpPr>
        <p:spPr>
          <a:xfrm>
            <a:off x="3354420" y="640467"/>
            <a:ext cx="3626890" cy="418113"/>
          </a:xfrm>
        </p:spPr>
        <p:txBody>
          <a:bodyPr/>
          <a:lstStyle/>
          <a:p>
            <a:r>
              <a:rPr lang="en-CA" sz="2800" dirty="0"/>
              <a:t>Recomendación 22</a:t>
            </a:r>
            <a:br>
              <a:rPr lang="en-CA" sz="2800" dirty="0"/>
            </a:br>
            <a:endParaRPr lang="en-US" dirty="0"/>
          </a:p>
        </p:txBody>
      </p:sp>
      <p:sp>
        <p:nvSpPr>
          <p:cNvPr id="18" name="Oval 17">
            <a:extLst>
              <a:ext uri="{FF2B5EF4-FFF2-40B4-BE49-F238E27FC236}">
                <a16:creationId xmlns:a16="http://schemas.microsoft.com/office/drawing/2014/main" id="{97E5E82E-9CDB-B043-BA7C-B5C222F541F9}"/>
              </a:ext>
            </a:extLst>
          </p:cNvPr>
          <p:cNvSpPr/>
          <p:nvPr/>
        </p:nvSpPr>
        <p:spPr>
          <a:xfrm>
            <a:off x="6590179" y="305839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B862684-AA25-EB4F-B0D1-46A880399F98}"/>
              </a:ext>
            </a:extLst>
          </p:cNvPr>
          <p:cNvSpPr/>
          <p:nvPr/>
        </p:nvSpPr>
        <p:spPr>
          <a:xfrm>
            <a:off x="6981310" y="34494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17D7CE3-B870-B542-8926-518E665B4160}"/>
              </a:ext>
            </a:extLst>
          </p:cNvPr>
          <p:cNvSpPr/>
          <p:nvPr/>
        </p:nvSpPr>
        <p:spPr>
          <a:xfrm>
            <a:off x="6981310" y="39073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98F9326-48EF-B144-838B-445EB1982149}"/>
              </a:ext>
            </a:extLst>
          </p:cNvPr>
          <p:cNvSpPr/>
          <p:nvPr/>
        </p:nvSpPr>
        <p:spPr>
          <a:xfrm>
            <a:off x="6981310" y="433570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8250F41-7803-2849-B9BB-EC20107E2DB6}"/>
              </a:ext>
            </a:extLst>
          </p:cNvPr>
          <p:cNvSpPr/>
          <p:nvPr/>
        </p:nvSpPr>
        <p:spPr>
          <a:xfrm>
            <a:off x="6981310" y="476409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1315CB5-0933-DB45-8984-481B5D648AEB}"/>
              </a:ext>
            </a:extLst>
          </p:cNvPr>
          <p:cNvSpPr/>
          <p:nvPr/>
        </p:nvSpPr>
        <p:spPr>
          <a:xfrm>
            <a:off x="6981310" y="519249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7C1F132-E336-CA4B-BCC4-5A2464C90A63}"/>
              </a:ext>
            </a:extLst>
          </p:cNvPr>
          <p:cNvSpPr/>
          <p:nvPr/>
        </p:nvSpPr>
        <p:spPr>
          <a:xfrm>
            <a:off x="8682526" y="29792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5C640BD-7CED-8A46-852A-4EAE409F9F0D}"/>
              </a:ext>
            </a:extLst>
          </p:cNvPr>
          <p:cNvSpPr/>
          <p:nvPr/>
        </p:nvSpPr>
        <p:spPr>
          <a:xfrm>
            <a:off x="8682526" y="34494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53E3F90-2932-C44C-A4DA-5F879137DA6C}"/>
              </a:ext>
            </a:extLst>
          </p:cNvPr>
          <p:cNvSpPr/>
          <p:nvPr/>
        </p:nvSpPr>
        <p:spPr>
          <a:xfrm>
            <a:off x="8682526" y="388634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71F6D89-3A52-1D4F-BCA5-380F1D0A1447}"/>
              </a:ext>
            </a:extLst>
          </p:cNvPr>
          <p:cNvSpPr/>
          <p:nvPr/>
        </p:nvSpPr>
        <p:spPr>
          <a:xfrm>
            <a:off x="8682526" y="431562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0E70A73-064C-124E-A7EF-D6D8AD66BB7E}"/>
              </a:ext>
            </a:extLst>
          </p:cNvPr>
          <p:cNvSpPr/>
          <p:nvPr/>
        </p:nvSpPr>
        <p:spPr>
          <a:xfrm>
            <a:off x="8682526" y="475198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C899BCF-2DC9-EA46-94C0-8B7F38E81CC3}"/>
              </a:ext>
            </a:extLst>
          </p:cNvPr>
          <p:cNvSpPr/>
          <p:nvPr/>
        </p:nvSpPr>
        <p:spPr>
          <a:xfrm>
            <a:off x="8682526" y="51726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9BCD6BE3-AE53-C849-B4C5-D299A8F50ABF}"/>
              </a:ext>
            </a:extLst>
          </p:cNvPr>
          <p:cNvGrpSpPr/>
          <p:nvPr/>
        </p:nvGrpSpPr>
        <p:grpSpPr>
          <a:xfrm>
            <a:off x="7862385" y="6345076"/>
            <a:ext cx="4160021" cy="276999"/>
            <a:chOff x="6398150" y="6483927"/>
            <a:chExt cx="4160021" cy="276999"/>
          </a:xfrm>
        </p:grpSpPr>
        <p:sp>
          <p:nvSpPr>
            <p:cNvPr id="31" name="TextBox 30">
              <a:extLst>
                <a:ext uri="{FF2B5EF4-FFF2-40B4-BE49-F238E27FC236}">
                  <a16:creationId xmlns:a16="http://schemas.microsoft.com/office/drawing/2014/main" id="{918D1C72-ED9C-3C47-B497-D2E078284EBD}"/>
                </a:ext>
              </a:extLst>
            </p:cNvPr>
            <p:cNvSpPr txBox="1"/>
            <p:nvPr/>
          </p:nvSpPr>
          <p:spPr>
            <a:xfrm>
              <a:off x="6398150" y="6483927"/>
              <a:ext cx="4138543" cy="276999"/>
            </a:xfrm>
            <a:prstGeom prst="rect">
              <a:avLst/>
            </a:prstGeom>
            <a:noFill/>
          </p:spPr>
          <p:txBody>
            <a:bodyPr wrap="square" rtlCol="0">
              <a:spAutoFit/>
            </a:bodyPr>
            <a:lstStyle/>
            <a:p>
              <a:r>
                <a:rPr lang="es-ES" sz="1200" dirty="0">
                  <a:solidFill>
                    <a:schemeClr val="tx1">
                      <a:lumMod val="50000"/>
                      <a:lumOff val="50000"/>
                    </a:schemeClr>
                  </a:solidFill>
                </a:rPr>
                <a:t>Calidad de la evidencia (GRADO): Baja      Moderada      Fuerte</a:t>
              </a:r>
              <a:endParaRPr lang="en-CA" sz="1200" dirty="0">
                <a:solidFill>
                  <a:schemeClr val="tx1">
                    <a:lumMod val="50000"/>
                    <a:lumOff val="50000"/>
                  </a:schemeClr>
                </a:solidFill>
              </a:endParaRPr>
            </a:p>
          </p:txBody>
        </p:sp>
        <p:sp>
          <p:nvSpPr>
            <p:cNvPr id="32" name="Oval 31">
              <a:extLst>
                <a:ext uri="{FF2B5EF4-FFF2-40B4-BE49-F238E27FC236}">
                  <a16:creationId xmlns:a16="http://schemas.microsoft.com/office/drawing/2014/main" id="{FE3C2775-2A60-5F41-8803-B25F67C8A187}"/>
                </a:ext>
              </a:extLst>
            </p:cNvPr>
            <p:cNvSpPr/>
            <p:nvPr/>
          </p:nvSpPr>
          <p:spPr>
            <a:xfrm>
              <a:off x="8846795"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6B33C65-2F0F-6846-BF94-1EE4854E3A00}"/>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27FC37B9-EA28-2248-A98F-A035F80BF9B2}"/>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4">
            <a:extLst>
              <a:ext uri="{FF2B5EF4-FFF2-40B4-BE49-F238E27FC236}">
                <a16:creationId xmlns:a16="http://schemas.microsoft.com/office/drawing/2014/main" id="{E625EC02-BC61-A8AF-C704-21A9E147FBB7}"/>
              </a:ext>
            </a:extLst>
          </p:cNvPr>
          <p:cNvSpPr>
            <a:spLocks noGrp="1"/>
          </p:cNvSpPr>
          <p:nvPr>
            <p:ph idx="1"/>
          </p:nvPr>
        </p:nvSpPr>
        <p:spPr>
          <a:xfrm>
            <a:off x="419100" y="1432590"/>
            <a:ext cx="11099610" cy="481286"/>
          </a:xfrm>
        </p:spPr>
        <p:txBody>
          <a:bodyPr/>
          <a:lstStyle/>
          <a:p>
            <a:pPr marL="0" indent="0">
              <a:buNone/>
            </a:pPr>
            <a:r>
              <a:rPr lang="es-ES" sz="2400" b="1" dirty="0"/>
              <a:t>Para las mujeres que no tienen antecedentes personales de TEV, el panel recomienda:</a:t>
            </a:r>
            <a:endParaRPr lang="en-US" sz="2400" b="1" dirty="0"/>
          </a:p>
        </p:txBody>
      </p:sp>
    </p:spTree>
    <p:extLst>
      <p:ext uri="{BB962C8B-B14F-4D97-AF65-F5344CB8AC3E}">
        <p14:creationId xmlns:p14="http://schemas.microsoft.com/office/powerpoint/2010/main" val="4248484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9BDF27-3AD4-4F8D-959B-13551C6C2CA3}"/>
              </a:ext>
            </a:extLst>
          </p:cNvPr>
          <p:cNvGraphicFramePr>
            <a:graphicFrameLocks noGrp="1"/>
          </p:cNvGraphicFramePr>
          <p:nvPr>
            <p:extLst>
              <p:ext uri="{D42A27DB-BD31-4B8C-83A1-F6EECF244321}">
                <p14:modId xmlns:p14="http://schemas.microsoft.com/office/powerpoint/2010/main" val="2913877083"/>
              </p:ext>
            </p:extLst>
          </p:nvPr>
        </p:nvGraphicFramePr>
        <p:xfrm>
          <a:off x="378157" y="2184529"/>
          <a:ext cx="7696201" cy="3412308"/>
        </p:xfrm>
        <a:graphic>
          <a:graphicData uri="http://schemas.openxmlformats.org/drawingml/2006/table">
            <a:tbl>
              <a:tblPr firstRow="1" bandRow="1">
                <a:tableStyleId>{5940675A-B579-460E-94D1-54222C63F5DA}</a:tableStyleId>
              </a:tblPr>
              <a:tblGrid>
                <a:gridCol w="2759128">
                  <a:extLst>
                    <a:ext uri="{9D8B030D-6E8A-4147-A177-3AD203B41FA5}">
                      <a16:colId xmlns:a16="http://schemas.microsoft.com/office/drawing/2014/main" val="798233405"/>
                    </a:ext>
                  </a:extLst>
                </a:gridCol>
                <a:gridCol w="1522281">
                  <a:extLst>
                    <a:ext uri="{9D8B030D-6E8A-4147-A177-3AD203B41FA5}">
                      <a16:colId xmlns:a16="http://schemas.microsoft.com/office/drawing/2014/main" val="2435890269"/>
                    </a:ext>
                  </a:extLst>
                </a:gridCol>
                <a:gridCol w="1893381">
                  <a:extLst>
                    <a:ext uri="{9D8B030D-6E8A-4147-A177-3AD203B41FA5}">
                      <a16:colId xmlns:a16="http://schemas.microsoft.com/office/drawing/2014/main" val="2088784181"/>
                    </a:ext>
                  </a:extLst>
                </a:gridCol>
                <a:gridCol w="1521411">
                  <a:extLst>
                    <a:ext uri="{9D8B030D-6E8A-4147-A177-3AD203B41FA5}">
                      <a16:colId xmlns:a16="http://schemas.microsoft.com/office/drawing/2014/main" val="3216752206"/>
                    </a:ext>
                  </a:extLst>
                </a:gridCol>
              </a:tblGrid>
              <a:tr h="520721">
                <a:tc>
                  <a:txBody>
                    <a:bodyPr/>
                    <a:lstStyle/>
                    <a:p>
                      <a:r>
                        <a:rPr lang="en-CA" sz="1400" b="1" dirty="0">
                          <a:solidFill>
                            <a:schemeClr val="bg1"/>
                          </a:solidFill>
                        </a:rPr>
                        <a:t>Trombofilia hereditaria en paciente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Antecedentes familiares de TEV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Profilaxis anteparto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Profilaxis posparto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2944206801"/>
                  </a:ext>
                </a:extLst>
              </a:tr>
              <a:tr h="426769">
                <a:tc rowSpan="2">
                  <a:txBody>
                    <a:bodyPr/>
                    <a:lstStyle/>
                    <a:p>
                      <a:r>
                        <a:rPr lang="pt-BR" sz="1400" b="0" dirty="0">
                          <a:solidFill>
                            <a:schemeClr val="tx1">
                              <a:lumMod val="50000"/>
                              <a:lumOff val="50000"/>
                            </a:schemeClr>
                          </a:solidFill>
                        </a:rPr>
                        <a:t>PGM heterocigoto</a:t>
                      </a:r>
                    </a:p>
                    <a:p>
                      <a:r>
                        <a:rPr lang="pt-BR" sz="1400" b="0" dirty="0">
                          <a:solidFill>
                            <a:schemeClr val="tx1">
                              <a:lumMod val="50000"/>
                              <a:lumOff val="50000"/>
                            </a:schemeClr>
                          </a:solidFill>
                        </a:rPr>
                        <a:t>o</a:t>
                      </a:r>
                    </a:p>
                    <a:p>
                      <a:r>
                        <a:rPr lang="pt-BR" sz="1400" b="0" dirty="0">
                          <a:solidFill>
                            <a:schemeClr val="tx1">
                              <a:lumMod val="50000"/>
                              <a:lumOff val="50000"/>
                            </a:schemeClr>
                          </a:solidFill>
                        </a:rPr>
                        <a:t>Heterocigoto Factor V Leiden</a:t>
                      </a:r>
                      <a:endParaRPr lang="en-CA" sz="1400" b="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6026554"/>
                  </a:ext>
                </a:extLst>
              </a:tr>
              <a:tr h="42676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794445"/>
                  </a:ext>
                </a:extLst>
              </a:tr>
              <a:tr h="426769">
                <a:tc rowSpan="2">
                  <a:txBody>
                    <a:bodyPr/>
                    <a:lstStyle/>
                    <a:p>
                      <a:r>
                        <a:rPr lang="pt-BR" sz="1400" b="0" dirty="0">
                          <a:solidFill>
                            <a:schemeClr val="tx1">
                              <a:lumMod val="50000"/>
                              <a:lumOff val="50000"/>
                            </a:schemeClr>
                          </a:solidFill>
                        </a:rPr>
                        <a:t>Deficiencia de proteína S</a:t>
                      </a:r>
                    </a:p>
                    <a:p>
                      <a:r>
                        <a:rPr lang="pt-BR" sz="1400" b="0" dirty="0">
                          <a:solidFill>
                            <a:schemeClr val="tx1">
                              <a:lumMod val="50000"/>
                              <a:lumOff val="50000"/>
                            </a:schemeClr>
                          </a:solidFill>
                        </a:rPr>
                        <a:t>o</a:t>
                      </a:r>
                    </a:p>
                    <a:p>
                      <a:r>
                        <a:rPr lang="pt-BR" sz="1400" b="0" dirty="0">
                          <a:solidFill>
                            <a:schemeClr val="tx1">
                              <a:lumMod val="50000"/>
                              <a:lumOff val="50000"/>
                            </a:schemeClr>
                          </a:solidFill>
                        </a:rPr>
                        <a:t>Deficiencia de proteína C</a:t>
                      </a:r>
                      <a:endParaRPr lang="en-CA" sz="1400" b="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Si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721270"/>
                  </a:ext>
                </a:extLst>
              </a:tr>
              <a:tr h="757742">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884820"/>
                  </a:ext>
                </a:extLst>
              </a:tr>
              <a:tr h="426769">
                <a:tc rowSpan="2">
                  <a:txBody>
                    <a:bodyPr/>
                    <a:lstStyle/>
                    <a:p>
                      <a:r>
                        <a:rPr lang="en-CA" sz="1400" b="0" dirty="0">
                          <a:solidFill>
                            <a:schemeClr val="tx1">
                              <a:lumMod val="50000"/>
                              <a:lumOff val="50000"/>
                            </a:schemeClr>
                          </a:solidFill>
                        </a:rPr>
                        <a:t>Deficiencia de antitrombina III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Si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9816159"/>
                  </a:ext>
                </a:extLst>
              </a:tr>
              <a:tr h="426769">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1146316"/>
                  </a:ext>
                </a:extLst>
              </a:tr>
            </a:tbl>
          </a:graphicData>
        </a:graphic>
      </p:graphicFrame>
      <p:sp>
        <p:nvSpPr>
          <p:cNvPr id="4" name="Rectangle 3">
            <a:extLst>
              <a:ext uri="{FF2B5EF4-FFF2-40B4-BE49-F238E27FC236}">
                <a16:creationId xmlns:a16="http://schemas.microsoft.com/office/drawing/2014/main" id="{0C67A629-F83E-4863-882A-96A44ABF3C18}"/>
              </a:ext>
            </a:extLst>
          </p:cNvPr>
          <p:cNvSpPr/>
          <p:nvPr/>
        </p:nvSpPr>
        <p:spPr>
          <a:xfrm>
            <a:off x="3137933" y="4770964"/>
            <a:ext cx="4909128" cy="387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C894D22D-9851-4327-B006-A256B9C88B0F}"/>
              </a:ext>
            </a:extLst>
          </p:cNvPr>
          <p:cNvSpPr txBox="1"/>
          <p:nvPr/>
        </p:nvSpPr>
        <p:spPr>
          <a:xfrm>
            <a:off x="8341057" y="4061792"/>
            <a:ext cx="3676650" cy="2031325"/>
          </a:xfrm>
          <a:prstGeom prst="rect">
            <a:avLst/>
          </a:prstGeom>
          <a:solidFill>
            <a:srgbClr val="C9D7AF"/>
          </a:solidFill>
        </p:spPr>
        <p:txBody>
          <a:bodyPr wrap="square" rtlCol="0">
            <a:spAutoFit/>
          </a:bodyPr>
          <a:lstStyle/>
          <a:p>
            <a:r>
              <a:rPr lang="es-ES" b="1" dirty="0">
                <a:solidFill>
                  <a:schemeClr val="tx1">
                    <a:lumMod val="50000"/>
                    <a:lumOff val="50000"/>
                  </a:schemeClr>
                </a:solidFill>
              </a:rPr>
              <a:t>Nuestro paciente:</a:t>
            </a:r>
          </a:p>
          <a:p>
            <a:r>
              <a:rPr lang="es-ES" b="1" dirty="0">
                <a:solidFill>
                  <a:schemeClr val="tx1">
                    <a:lumMod val="50000"/>
                    <a:lumOff val="50000"/>
                  </a:schemeClr>
                </a:solidFill>
              </a:rPr>
              <a:t>Deficiencia de Proteína S  con antecedentes familiares (+).</a:t>
            </a:r>
          </a:p>
          <a:p>
            <a:r>
              <a:rPr lang="es-ES" b="1" dirty="0">
                <a:solidFill>
                  <a:schemeClr val="tx1">
                    <a:lumMod val="50000"/>
                    <a:lumOff val="50000"/>
                  </a:schemeClr>
                </a:solidFill>
              </a:rPr>
              <a:t>Su riesgo estimado de TEV es del 1,8% % después del parto, pero aumenta mas con factores de riesgo  adicionales (obesidad)</a:t>
            </a:r>
            <a:endParaRPr lang="en-CA" dirty="0">
              <a:solidFill>
                <a:schemeClr val="tx1">
                  <a:lumMod val="50000"/>
                  <a:lumOff val="50000"/>
                </a:schemeClr>
              </a:solidFill>
            </a:endParaRPr>
          </a:p>
        </p:txBody>
      </p:sp>
      <p:sp>
        <p:nvSpPr>
          <p:cNvPr id="9" name="TextBox 8">
            <a:extLst>
              <a:ext uri="{FF2B5EF4-FFF2-40B4-BE49-F238E27FC236}">
                <a16:creationId xmlns:a16="http://schemas.microsoft.com/office/drawing/2014/main" id="{FF9C4364-6479-4089-A575-314214224368}"/>
              </a:ext>
            </a:extLst>
          </p:cNvPr>
          <p:cNvSpPr txBox="1"/>
          <p:nvPr/>
        </p:nvSpPr>
        <p:spPr>
          <a:xfrm>
            <a:off x="8368353" y="2348302"/>
            <a:ext cx="3676650" cy="1477328"/>
          </a:xfrm>
          <a:prstGeom prst="rect">
            <a:avLst/>
          </a:prstGeom>
          <a:solidFill>
            <a:srgbClr val="FEE2C4"/>
          </a:solidFill>
        </p:spPr>
        <p:txBody>
          <a:bodyPr wrap="square" rtlCol="0">
            <a:spAutoFit/>
          </a:bodyPr>
          <a:lstStyle/>
          <a:p>
            <a:r>
              <a:rPr lang="es-ES" dirty="0">
                <a:solidFill>
                  <a:schemeClr val="tx1">
                    <a:lumMod val="50000"/>
                    <a:lumOff val="50000"/>
                  </a:schemeClr>
                </a:solidFill>
              </a:rPr>
              <a:t>Estas recomendaciones se hicieron sobre la base de un umbral de riesgo de TEV del 2 % antes del parto y del 1 % después del parto para recomendar la profilaxis con HBPM</a:t>
            </a:r>
            <a:endParaRPr lang="en-CA" dirty="0">
              <a:solidFill>
                <a:schemeClr val="tx1">
                  <a:lumMod val="50000"/>
                  <a:lumOff val="50000"/>
                </a:schemeClr>
              </a:solidFill>
            </a:endParaRPr>
          </a:p>
        </p:txBody>
      </p:sp>
      <p:sp>
        <p:nvSpPr>
          <p:cNvPr id="2" name="Title 1">
            <a:extLst>
              <a:ext uri="{FF2B5EF4-FFF2-40B4-BE49-F238E27FC236}">
                <a16:creationId xmlns:a16="http://schemas.microsoft.com/office/drawing/2014/main" id="{6BB63A02-11D4-4540-A6B0-B6B99821475F}"/>
              </a:ext>
            </a:extLst>
          </p:cNvPr>
          <p:cNvSpPr>
            <a:spLocks noGrp="1"/>
          </p:cNvSpPr>
          <p:nvPr>
            <p:ph type="title"/>
          </p:nvPr>
        </p:nvSpPr>
        <p:spPr>
          <a:xfrm>
            <a:off x="3458819" y="597921"/>
            <a:ext cx="4656482" cy="418113"/>
          </a:xfrm>
        </p:spPr>
        <p:txBody>
          <a:bodyPr/>
          <a:lstStyle/>
          <a:p>
            <a:r>
              <a:rPr lang="en-CA" sz="2800" dirty="0"/>
              <a:t>Recomendación </a:t>
            </a:r>
            <a:br>
              <a:rPr lang="en-CA" sz="2800" dirty="0"/>
            </a:br>
            <a:endParaRPr lang="en-US" dirty="0"/>
          </a:p>
        </p:txBody>
      </p:sp>
      <p:sp>
        <p:nvSpPr>
          <p:cNvPr id="5" name="Content Placeholder 4">
            <a:extLst>
              <a:ext uri="{FF2B5EF4-FFF2-40B4-BE49-F238E27FC236}">
                <a16:creationId xmlns:a16="http://schemas.microsoft.com/office/drawing/2014/main" id="{182F47D7-0E68-294D-B6A7-CEB672FAEFE4}"/>
              </a:ext>
            </a:extLst>
          </p:cNvPr>
          <p:cNvSpPr>
            <a:spLocks noGrp="1"/>
          </p:cNvSpPr>
          <p:nvPr>
            <p:ph idx="1"/>
          </p:nvPr>
        </p:nvSpPr>
        <p:spPr>
          <a:xfrm>
            <a:off x="419100" y="1432590"/>
            <a:ext cx="11099610" cy="481286"/>
          </a:xfrm>
        </p:spPr>
        <p:txBody>
          <a:bodyPr/>
          <a:lstStyle/>
          <a:p>
            <a:pPr marL="0" indent="0">
              <a:buNone/>
            </a:pPr>
            <a:r>
              <a:rPr lang="es-ES" sz="2400" b="1" dirty="0"/>
              <a:t>Para las mujeres que no tienen antecedentes personales de TEV, el panel recomienda:</a:t>
            </a:r>
            <a:endParaRPr lang="en-US" sz="2400" b="1" dirty="0"/>
          </a:p>
        </p:txBody>
      </p:sp>
      <p:sp>
        <p:nvSpPr>
          <p:cNvPr id="24" name="Oval 23">
            <a:extLst>
              <a:ext uri="{FF2B5EF4-FFF2-40B4-BE49-F238E27FC236}">
                <a16:creationId xmlns:a16="http://schemas.microsoft.com/office/drawing/2014/main" id="{9F010244-18F1-6F48-85E3-DED1E2B6FA63}"/>
              </a:ext>
            </a:extLst>
          </p:cNvPr>
          <p:cNvSpPr/>
          <p:nvPr/>
        </p:nvSpPr>
        <p:spPr>
          <a:xfrm>
            <a:off x="5255467" y="2864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FC6C15C-7349-244E-92C8-797D3D0CA0DE}"/>
              </a:ext>
            </a:extLst>
          </p:cNvPr>
          <p:cNvSpPr/>
          <p:nvPr/>
        </p:nvSpPr>
        <p:spPr>
          <a:xfrm>
            <a:off x="5255467" y="32850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6DF47C0-8FF3-0542-8DC5-38749ED2A1A5}"/>
              </a:ext>
            </a:extLst>
          </p:cNvPr>
          <p:cNvSpPr/>
          <p:nvPr/>
        </p:nvSpPr>
        <p:spPr>
          <a:xfrm>
            <a:off x="5255467" y="37148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BCED790-E15A-4B44-8FBA-1BACC31C2218}"/>
              </a:ext>
            </a:extLst>
          </p:cNvPr>
          <p:cNvSpPr/>
          <p:nvPr/>
        </p:nvSpPr>
        <p:spPr>
          <a:xfrm>
            <a:off x="5255467" y="43000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B84B2FBE-7F5B-6949-B678-E54290CFDD05}"/>
              </a:ext>
            </a:extLst>
          </p:cNvPr>
          <p:cNvSpPr/>
          <p:nvPr/>
        </p:nvSpPr>
        <p:spPr>
          <a:xfrm>
            <a:off x="5255467" y="48852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6D2F1447-EB57-7049-94C5-BFDCE8037C80}"/>
              </a:ext>
            </a:extLst>
          </p:cNvPr>
          <p:cNvSpPr/>
          <p:nvPr/>
        </p:nvSpPr>
        <p:spPr>
          <a:xfrm>
            <a:off x="5255467" y="5305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C0947F-C17A-314D-B631-1B7245EEEE82}"/>
              </a:ext>
            </a:extLst>
          </p:cNvPr>
          <p:cNvSpPr/>
          <p:nvPr/>
        </p:nvSpPr>
        <p:spPr>
          <a:xfrm>
            <a:off x="7084267" y="2864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1E3C31F-1301-B24D-AD97-EAE8EA6DD541}"/>
              </a:ext>
            </a:extLst>
          </p:cNvPr>
          <p:cNvSpPr/>
          <p:nvPr/>
        </p:nvSpPr>
        <p:spPr>
          <a:xfrm>
            <a:off x="7084267" y="32850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96176B-C9C8-1948-B5E2-AC19217AF057}"/>
              </a:ext>
            </a:extLst>
          </p:cNvPr>
          <p:cNvSpPr/>
          <p:nvPr/>
        </p:nvSpPr>
        <p:spPr>
          <a:xfrm>
            <a:off x="7084267" y="37148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C0ADC5-C177-0347-96CF-B3EDEC40D14C}"/>
              </a:ext>
            </a:extLst>
          </p:cNvPr>
          <p:cNvSpPr/>
          <p:nvPr/>
        </p:nvSpPr>
        <p:spPr>
          <a:xfrm>
            <a:off x="7084267" y="43000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6059A7-00F4-A947-8EE0-7A1CD5BECE32}"/>
              </a:ext>
            </a:extLst>
          </p:cNvPr>
          <p:cNvSpPr/>
          <p:nvPr/>
        </p:nvSpPr>
        <p:spPr>
          <a:xfrm>
            <a:off x="7084267" y="48852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73B07E1-456B-3049-825E-D3CDB4B31263}"/>
              </a:ext>
            </a:extLst>
          </p:cNvPr>
          <p:cNvSpPr/>
          <p:nvPr/>
        </p:nvSpPr>
        <p:spPr>
          <a:xfrm>
            <a:off x="7084267" y="5305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405DA62-8B2F-5743-9C31-632643324FFB}"/>
              </a:ext>
            </a:extLst>
          </p:cNvPr>
          <p:cNvGrpSpPr/>
          <p:nvPr/>
        </p:nvGrpSpPr>
        <p:grpSpPr>
          <a:xfrm>
            <a:off x="8053457" y="6345076"/>
            <a:ext cx="4138543" cy="276999"/>
            <a:chOff x="6589222" y="6483927"/>
            <a:chExt cx="4138543" cy="276999"/>
          </a:xfrm>
        </p:grpSpPr>
        <p:sp>
          <p:nvSpPr>
            <p:cNvPr id="21" name="TextBox 20">
              <a:extLst>
                <a:ext uri="{FF2B5EF4-FFF2-40B4-BE49-F238E27FC236}">
                  <a16:creationId xmlns:a16="http://schemas.microsoft.com/office/drawing/2014/main" id="{73DD4F53-8485-D444-AC17-AADA58D6D244}"/>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2" name="Oval 21">
              <a:extLst>
                <a:ext uri="{FF2B5EF4-FFF2-40B4-BE49-F238E27FC236}">
                  <a16:creationId xmlns:a16="http://schemas.microsoft.com/office/drawing/2014/main" id="{53A9EFE1-8023-1F48-9E8B-B10B420E74E6}"/>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16E85AA-0B11-164D-B2F4-304C0A5342BE}"/>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B508E5E-C50E-634E-9FC9-428F18EE0C6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3080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es-ES" sz="2000" b="1" dirty="0"/>
              <a:t>Su paciente recibe una dosis profilactica de HBPM al día . Tiene 32 semanas de edad gestacional y su fecha estimada de parto es dentro de 7 semanas. Ella preferiría tener un parto vaginal con anestesia epidural.</a:t>
            </a:r>
          </a:p>
          <a:p>
            <a:pPr marL="0" indent="0">
              <a:buNone/>
            </a:pPr>
            <a:endParaRPr lang="es-ES" sz="2000" b="1" dirty="0"/>
          </a:p>
          <a:p>
            <a:pPr marL="0" indent="0">
              <a:buNone/>
            </a:pPr>
            <a:r>
              <a:rPr lang="es-ES" sz="2000" b="1" dirty="0"/>
              <a:t>¿Qué sugiere para manejar su profilaxia alrededor del momento del parto?</a:t>
            </a:r>
            <a:endParaRPr lang="en-CA" sz="2000" dirty="0"/>
          </a:p>
          <a:p>
            <a:pPr marL="514350" indent="-514350">
              <a:buFont typeface="Arial" panose="020B0604020202020204" pitchFamily="34" charset="0"/>
              <a:buAutoNum type="alphaUcPeriod"/>
            </a:pPr>
            <a:r>
              <a:rPr lang="es-ES" sz="2000" dirty="0"/>
              <a:t>Cambiar la anticoagulación a heparina intravenosa, luego parto programado (inducido) con interrupción de heparina IV 6 horas antes</a:t>
            </a:r>
          </a:p>
          <a:p>
            <a:pPr marL="514350" indent="-514350">
              <a:buFont typeface="Arial" panose="020B0604020202020204" pitchFamily="34" charset="0"/>
              <a:buAutoNum type="alphaUcPeriod"/>
            </a:pPr>
            <a:r>
              <a:rPr lang="es-ES" sz="2000" dirty="0"/>
              <a:t>Parto programado (inducido) con interrupción de HBPM 24 horas antes</a:t>
            </a:r>
          </a:p>
          <a:p>
            <a:pPr marL="514350" indent="-514350">
              <a:buFont typeface="Arial" panose="020B0604020202020204" pitchFamily="34" charset="0"/>
              <a:buAutoNum type="alphaUcPeriod"/>
            </a:pPr>
            <a:r>
              <a:rPr lang="es-ES" sz="2000" dirty="0"/>
              <a:t>Permitir el trabajo de parto espontáneo antes de suspender la anticoagulación con HBPM</a:t>
            </a:r>
          </a:p>
          <a:p>
            <a:pPr marL="514350" indent="-514350">
              <a:buFont typeface="Arial" panose="020B0604020202020204" pitchFamily="34" charset="0"/>
              <a:buAutoNum type="alphaUcPeriod"/>
            </a:pPr>
            <a:r>
              <a:rPr lang="es-ES" sz="2000" dirty="0"/>
              <a:t>Cesárea programada con suspensión de HBPM 48 horas antes</a:t>
            </a:r>
          </a:p>
          <a:p>
            <a:pPr marL="514350" indent="-514350">
              <a:buFont typeface="Arial" panose="020B0604020202020204" pitchFamily="34" charset="0"/>
              <a:buAutoNum type="alphaUcPeriod"/>
            </a:pPr>
            <a:r>
              <a:rPr lang="es-ES" sz="2000" dirty="0"/>
              <a:t>Mantener HBPM ahora ya que requiere anticoagulación</a:t>
            </a:r>
            <a:endParaRPr lang="en-CA" sz="2000" dirty="0"/>
          </a:p>
        </p:txBody>
      </p:sp>
      <p:sp>
        <p:nvSpPr>
          <p:cNvPr id="4" name="Rectangle 3">
            <a:extLst>
              <a:ext uri="{FF2B5EF4-FFF2-40B4-BE49-F238E27FC236}">
                <a16:creationId xmlns:a16="http://schemas.microsoft.com/office/drawing/2014/main" id="{99BAD767-7BAB-4B53-9712-EA8DCDE89366}"/>
              </a:ext>
            </a:extLst>
          </p:cNvPr>
          <p:cNvSpPr/>
          <p:nvPr/>
        </p:nvSpPr>
        <p:spPr>
          <a:xfrm>
            <a:off x="172964" y="4224382"/>
            <a:ext cx="9297607" cy="428132"/>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724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29127" y="3449767"/>
            <a:ext cx="7686173" cy="2585323"/>
          </a:xfrm>
          <a:prstGeom prst="rect">
            <a:avLst/>
          </a:prstGeom>
          <a:noFill/>
          <a:ln>
            <a:noFill/>
          </a:ln>
        </p:spPr>
        <p:txBody>
          <a:bodyPr wrap="square" rtlCol="0">
            <a:spAutoFit/>
          </a:bodyPr>
          <a:lstStyle/>
          <a:p>
            <a:r>
              <a:rPr lang="es-ES" b="1" dirty="0">
                <a:solidFill>
                  <a:schemeClr val="tx1">
                    <a:lumMod val="50000"/>
                    <a:lumOff val="50000"/>
                  </a:schemeClr>
                </a:solidFill>
              </a:rPr>
              <a:t>Observaciones:</a:t>
            </a:r>
          </a:p>
          <a:p>
            <a:pPr marL="285750" indent="-285750">
              <a:buFont typeface="Arial" panose="020B0604020202020204" pitchFamily="34" charset="0"/>
              <a:buChar char="•"/>
            </a:pPr>
            <a:r>
              <a:rPr lang="es-ES" b="1" dirty="0">
                <a:solidFill>
                  <a:schemeClr val="tx1">
                    <a:lumMod val="50000"/>
                    <a:lumOff val="50000"/>
                  </a:schemeClr>
                </a:solidFill>
              </a:rPr>
              <a:t>Aunque la mayoría de las mujeres que reciben dosis profilácticas de HBPM pueden tener un trabajo de parto espontáneo de manera segura, muchas mujeres en América Latina tienen poco acceso a la atención calificada del parto.</a:t>
            </a:r>
          </a:p>
          <a:p>
            <a:pPr marL="285750" indent="-285750">
              <a:buFont typeface="Arial" panose="020B0604020202020204" pitchFamily="34" charset="0"/>
              <a:buChar char="•"/>
            </a:pPr>
            <a:r>
              <a:rPr lang="es-ES" b="1" dirty="0">
                <a:solidFill>
                  <a:schemeClr val="tx1">
                    <a:lumMod val="50000"/>
                    <a:lumOff val="50000"/>
                  </a:schemeClr>
                </a:solidFill>
              </a:rPr>
              <a:t>En este escenario, un parto programado realizado en hospitales puede ser más seguro para las mujeres que reciben HBPM.</a:t>
            </a:r>
          </a:p>
          <a:p>
            <a:pPr marL="285750" indent="-285750">
              <a:buFont typeface="Arial" panose="020B0604020202020204" pitchFamily="34" charset="0"/>
              <a:buChar char="•"/>
            </a:pPr>
            <a:r>
              <a:rPr lang="es-ES" b="1" dirty="0">
                <a:solidFill>
                  <a:schemeClr val="tx1">
                    <a:lumMod val="50000"/>
                    <a:lumOff val="50000"/>
                  </a:schemeClr>
                </a:solidFill>
              </a:rPr>
              <a:t>En este escenario, un parto programado realizado en hospitales puede ser más seguro para las mujeres que reciben HBPM.</a:t>
            </a:r>
            <a:endParaRPr lang="en-CA" dirty="0"/>
          </a:p>
        </p:txBody>
      </p:sp>
      <p:sp>
        <p:nvSpPr>
          <p:cNvPr id="2" name="Rectangle 1">
            <a:extLst>
              <a:ext uri="{FF2B5EF4-FFF2-40B4-BE49-F238E27FC236}">
                <a16:creationId xmlns:a16="http://schemas.microsoft.com/office/drawing/2014/main" id="{C6AE1C6F-9AC8-45F9-9E06-FE7A16414EEC}"/>
              </a:ext>
            </a:extLst>
          </p:cNvPr>
          <p:cNvSpPr/>
          <p:nvPr/>
        </p:nvSpPr>
        <p:spPr>
          <a:xfrm>
            <a:off x="8382000" y="3449766"/>
            <a:ext cx="2261460" cy="2031325"/>
          </a:xfrm>
          <a:prstGeom prst="rect">
            <a:avLst/>
          </a:prstGeom>
          <a:solidFill>
            <a:srgbClr val="FFE3C4"/>
          </a:solidFill>
        </p:spPr>
        <p:txBody>
          <a:bodyPr wrap="square">
            <a:spAutoFit/>
          </a:bodyPr>
          <a:lstStyle/>
          <a:p>
            <a:pPr algn="ctr"/>
            <a:r>
              <a:rPr lang="en-CA" dirty="0">
                <a:solidFill>
                  <a:schemeClr val="tx1">
                    <a:lumMod val="50000"/>
                    <a:lumOff val="50000"/>
                  </a:schemeClr>
                </a:solidFill>
              </a:rPr>
              <a:t>A scheduled induction may facilitate neuraxial anesthesia and reduce maternal bleeding risk </a:t>
            </a:r>
            <a:r>
              <a:rPr lang="en-CA" i="1" dirty="0">
                <a:solidFill>
                  <a:schemeClr val="tx1">
                    <a:lumMod val="50000"/>
                    <a:lumOff val="50000"/>
                  </a:schemeClr>
                </a:solidFill>
              </a:rPr>
              <a:t>(very low certainty of evidence)</a:t>
            </a:r>
          </a:p>
        </p:txBody>
      </p:sp>
      <p:sp>
        <p:nvSpPr>
          <p:cNvPr id="3" name="Title 2">
            <a:extLst>
              <a:ext uri="{FF2B5EF4-FFF2-40B4-BE49-F238E27FC236}">
                <a16:creationId xmlns:a16="http://schemas.microsoft.com/office/drawing/2014/main" id="{44E402DF-E8A0-AE4C-9A37-CE0653548902}"/>
              </a:ext>
            </a:extLst>
          </p:cNvPr>
          <p:cNvSpPr>
            <a:spLocks noGrp="1"/>
          </p:cNvSpPr>
          <p:nvPr>
            <p:ph type="title"/>
          </p:nvPr>
        </p:nvSpPr>
        <p:spPr/>
        <p:txBody>
          <a:bodyPr/>
          <a:lstStyle/>
          <a:p>
            <a:r>
              <a:rPr lang="en-CA" sz="2800" b="0" dirty="0"/>
              <a:t>Recomendación</a:t>
            </a:r>
            <a:br>
              <a:rPr lang="en-CA" sz="2800" b="0" dirty="0"/>
            </a:br>
            <a:endParaRPr lang="en-US" b="0" dirty="0"/>
          </a:p>
        </p:txBody>
      </p:sp>
      <p:sp>
        <p:nvSpPr>
          <p:cNvPr id="5" name="Content Placeholder 4">
            <a:extLst>
              <a:ext uri="{FF2B5EF4-FFF2-40B4-BE49-F238E27FC236}">
                <a16:creationId xmlns:a16="http://schemas.microsoft.com/office/drawing/2014/main" id="{C4F9C4D7-8822-8E40-A242-20BAF47B658E}"/>
              </a:ext>
            </a:extLst>
          </p:cNvPr>
          <p:cNvSpPr>
            <a:spLocks noGrp="1"/>
          </p:cNvSpPr>
          <p:nvPr>
            <p:ph idx="1"/>
          </p:nvPr>
        </p:nvSpPr>
        <p:spPr>
          <a:xfrm>
            <a:off x="187088" y="1803467"/>
            <a:ext cx="10972800" cy="1280927"/>
          </a:xfrm>
        </p:spPr>
        <p:txBody>
          <a:bodyPr>
            <a:normAutofit/>
          </a:bodyPr>
          <a:lstStyle/>
          <a:p>
            <a:pPr marL="0" indent="0">
              <a:buNone/>
            </a:pPr>
            <a:r>
              <a:rPr lang="es-ES" sz="2000" dirty="0">
                <a:latin typeface="Calibri" panose="020F0502020204030204" pitchFamily="34" charset="0"/>
              </a:rPr>
              <a:t>En mujeres embarazadas que reciben dosis profilácticas de HBPM, </a:t>
            </a:r>
            <a:r>
              <a:rPr lang="es-ES" sz="2000" dirty="0">
                <a:solidFill>
                  <a:srgbClr val="FF0000"/>
                </a:solidFill>
                <a:latin typeface="Calibri" panose="020F0502020204030204" pitchFamily="34" charset="0"/>
              </a:rPr>
              <a:t>el panel latinoamericano de ASH sugiere parto programado con suspensión previa de HBPM sobre cese de HBPM con inicio espontáneo del trabajo de parto </a:t>
            </a:r>
            <a:r>
              <a:rPr lang="es-ES" sz="2000" dirty="0">
                <a:latin typeface="Calibri" panose="020F0502020204030204" pitchFamily="34" charset="0"/>
              </a:rPr>
              <a:t>(recomendación condicional basada en certeza muy baja en la evidencia sobre efectos ⨁◯◯◯).</a:t>
            </a:r>
            <a:endParaRPr lang="en-US" sz="2800" dirty="0"/>
          </a:p>
        </p:txBody>
      </p:sp>
    </p:spTree>
    <p:extLst>
      <p:ext uri="{BB962C8B-B14F-4D97-AF65-F5344CB8AC3E}">
        <p14:creationId xmlns:p14="http://schemas.microsoft.com/office/powerpoint/2010/main" val="18814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en-CA" sz="2800" b="0" dirty="0"/>
              <a:t>Guías de práctica clínica de ASH sobre ETV</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es-CO" sz="2000" dirty="0"/>
              <a:t>Prevención de TEV en pacientes quirúrgicos hospitalizados</a:t>
            </a:r>
          </a:p>
          <a:p>
            <a:pPr marL="514350" indent="-514350">
              <a:buFont typeface="+mj-lt"/>
              <a:buAutoNum type="arabicPeriod"/>
            </a:pPr>
            <a:r>
              <a:rPr lang="es-CO" sz="2000" dirty="0"/>
              <a:t>Prevención de TEV en pacientes médicos hospitalizados</a:t>
            </a:r>
          </a:p>
          <a:p>
            <a:pPr marL="514350" indent="-514350">
              <a:buFont typeface="+mj-lt"/>
              <a:buAutoNum type="arabicPeriod"/>
            </a:pPr>
            <a:r>
              <a:rPr lang="es-CO" sz="2000" dirty="0"/>
              <a:t>Tratamiento de la TEV aguda (TVP y EP)</a:t>
            </a:r>
          </a:p>
          <a:p>
            <a:pPr marL="514350" indent="-514350">
              <a:buFont typeface="+mj-lt"/>
              <a:buAutoNum type="arabicPeriod"/>
            </a:pPr>
            <a:r>
              <a:rPr lang="es-CO" sz="2000" b="1" dirty="0">
                <a:solidFill>
                  <a:schemeClr val="bg2">
                    <a:lumMod val="75000"/>
                  </a:schemeClr>
                </a:solidFill>
              </a:rPr>
              <a:t>Manejo óptimo de la terapia de anticoagulación</a:t>
            </a:r>
          </a:p>
          <a:p>
            <a:pPr marL="514350" indent="-514350">
              <a:buFont typeface="+mj-lt"/>
              <a:buAutoNum type="arabicPeriod"/>
            </a:pPr>
            <a:r>
              <a:rPr lang="es-CO" sz="2000" dirty="0"/>
              <a:t>Prevención y tratamiento de la TEV en pacientes con cáncer</a:t>
            </a:r>
          </a:p>
          <a:p>
            <a:pPr marL="514350" indent="-514350">
              <a:buFont typeface="+mj-lt"/>
              <a:buAutoNum type="arabicPeriod"/>
            </a:pPr>
            <a:r>
              <a:rPr lang="es-CO" sz="2000" dirty="0"/>
              <a:t>Trombocitopenia inducida por heparina (HIT)</a:t>
            </a:r>
          </a:p>
          <a:p>
            <a:pPr marL="514350" indent="-514350">
              <a:buFont typeface="+mj-lt"/>
              <a:buAutoNum type="arabicPeriod"/>
            </a:pPr>
            <a:r>
              <a:rPr lang="es-CO" sz="2000" dirty="0"/>
              <a:t>Trombofilia</a:t>
            </a:r>
          </a:p>
          <a:p>
            <a:pPr marL="514350" indent="-514350">
              <a:buFont typeface="+mj-lt"/>
              <a:buAutoNum type="arabicPeriod"/>
            </a:pPr>
            <a:r>
              <a:rPr lang="es-CO" sz="2000" b="1" dirty="0">
                <a:solidFill>
                  <a:schemeClr val="bg2">
                    <a:lumMod val="50000"/>
                  </a:schemeClr>
                </a:solidFill>
              </a:rPr>
              <a:t>Diagnóstico de TEV</a:t>
            </a:r>
            <a:endParaRPr lang="en-CA" sz="2000" b="1" dirty="0">
              <a:solidFill>
                <a:schemeClr val="bg2">
                  <a:lumMod val="50000"/>
                </a:schemeClr>
              </a:solidFill>
            </a:endParaRPr>
          </a:p>
          <a:p>
            <a:pPr marL="514350" indent="-514350">
              <a:buFont typeface="+mj-lt"/>
              <a:buAutoNum type="arabicPeriod"/>
            </a:pPr>
            <a:r>
              <a:rPr lang="es-CO" sz="2000" b="1" dirty="0">
                <a:solidFill>
                  <a:schemeClr val="bg2">
                    <a:lumMod val="50000"/>
                  </a:schemeClr>
                </a:solidFill>
              </a:rPr>
              <a:t>TEV pediátrico</a:t>
            </a:r>
          </a:p>
          <a:p>
            <a:pPr marL="514350" indent="-514350">
              <a:buFont typeface="+mj-lt"/>
              <a:buAutoNum type="arabicPeriod"/>
            </a:pPr>
            <a:r>
              <a:rPr lang="es-CO" sz="2000" b="1" dirty="0">
                <a:solidFill>
                  <a:schemeClr val="bg2">
                    <a:lumMod val="50000"/>
                  </a:schemeClr>
                </a:solidFill>
              </a:rPr>
              <a:t>TEV en el contexto del embarazo</a:t>
            </a:r>
          </a:p>
        </p:txBody>
      </p:sp>
    </p:spTree>
    <p:extLst>
      <p:ext uri="{BB962C8B-B14F-4D97-AF65-F5344CB8AC3E}">
        <p14:creationId xmlns:p14="http://schemas.microsoft.com/office/powerpoint/2010/main" val="1688327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dirty="0"/>
              <a:t>En Resumen:  </a:t>
            </a:r>
            <a:r>
              <a:rPr lang="en-CA" dirty="0"/>
              <a:t>De Vuelta a los objetivos  de TEV en gestantes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2934691"/>
          </a:xfrm>
        </p:spPr>
        <p:txBody>
          <a:bodyPr>
            <a:normAutofit/>
          </a:bodyPr>
          <a:lstStyle/>
          <a:p>
            <a:pPr marL="514350" indent="-514350">
              <a:buAutoNum type="arabicPeriod"/>
            </a:pPr>
            <a:r>
              <a:rPr lang="es-ES" dirty="0"/>
              <a:t>Describir las recomendaciones para el manejo del TEV agudo en el embarazo. </a:t>
            </a:r>
            <a:r>
              <a:rPr lang="es-ES" sz="1800" dirty="0"/>
              <a:t>Sitio de atención, esquema de anticoagulación, planificación en el partp</a:t>
            </a:r>
            <a:endParaRPr lang="es-ES" dirty="0"/>
          </a:p>
          <a:p>
            <a:pPr marL="514350" indent="-514350">
              <a:buAutoNum type="arabicPeriod"/>
            </a:pPr>
            <a:endParaRPr lang="es-ES" dirty="0"/>
          </a:p>
          <a:p>
            <a:pPr marL="514350" indent="-514350">
              <a:buAutoNum type="arabicPeriod"/>
            </a:pPr>
            <a:r>
              <a:rPr lang="es-ES" dirty="0"/>
              <a:t>Identificar qué pacientes embarazadas merecen profilaxis anteparto y/o posparto: </a:t>
            </a:r>
            <a:r>
              <a:rPr lang="es-ES" sz="2000" dirty="0"/>
              <a:t>Clasificación de riesgo de trombofilias hereditarias, uso de tromboprofilaxia en pacientes con antecedente de  TVP, sin antecedentes  de TVP uso de profilaxia en ante parto en trombofilias de alto riesgo y en postparto en la mayoría de trombofilias.</a:t>
            </a:r>
            <a:endParaRPr lang="en-CA" u="sng" dirty="0">
              <a:solidFill>
                <a:schemeClr val="bg2">
                  <a:lumMod val="50000"/>
                </a:schemeClr>
              </a:solidFill>
            </a:endParaRPr>
          </a:p>
        </p:txBody>
      </p:sp>
    </p:spTree>
    <p:extLst>
      <p:ext uri="{BB962C8B-B14F-4D97-AF65-F5344CB8AC3E}">
        <p14:creationId xmlns:p14="http://schemas.microsoft.com/office/powerpoint/2010/main" val="13906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Objectivos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CA" b="1" dirty="0"/>
              <a:t>Para fin de este segmento, ud será capaz de:</a:t>
            </a:r>
          </a:p>
          <a:p>
            <a:pPr marL="0" indent="0">
              <a:buNone/>
            </a:pPr>
            <a:endParaRPr lang="en-CA" dirty="0"/>
          </a:p>
          <a:p>
            <a:pPr marL="514350" indent="-514350">
              <a:buAutoNum type="arabicPeriod"/>
            </a:pPr>
            <a:r>
              <a:rPr lang="es-ES" dirty="0"/>
              <a:t>Describir las recomendaciones para el tratamiento de la TEV  asintomática en niños.</a:t>
            </a:r>
          </a:p>
          <a:p>
            <a:pPr marL="514350" indent="-514350">
              <a:buAutoNum type="arabicPeriod"/>
            </a:pPr>
            <a:endParaRPr lang="es-ES" u="sng" dirty="0"/>
          </a:p>
          <a:p>
            <a:pPr marL="514350" indent="-514350">
              <a:buAutoNum type="arabicPeriod"/>
            </a:pPr>
            <a:r>
              <a:rPr lang="es-ES" dirty="0"/>
              <a:t>Manejo en niños con TEP y falla hemodinámica.</a:t>
            </a:r>
            <a:endParaRPr lang="en-CA" dirty="0"/>
          </a:p>
        </p:txBody>
      </p:sp>
      <p:sp>
        <p:nvSpPr>
          <p:cNvPr id="3" name="CuadroTexto 2">
            <a:extLst>
              <a:ext uri="{FF2B5EF4-FFF2-40B4-BE49-F238E27FC236}">
                <a16:creationId xmlns:a16="http://schemas.microsoft.com/office/drawing/2014/main" id="{74AF98E8-177E-26C9-9FC1-FE9B2A633583}"/>
              </a:ext>
            </a:extLst>
          </p:cNvPr>
          <p:cNvSpPr txBox="1"/>
          <p:nvPr/>
        </p:nvSpPr>
        <p:spPr>
          <a:xfrm>
            <a:off x="3469944" y="582838"/>
            <a:ext cx="7148015" cy="400110"/>
          </a:xfrm>
          <a:prstGeom prst="rect">
            <a:avLst/>
          </a:prstGeom>
          <a:noFill/>
        </p:spPr>
        <p:txBody>
          <a:bodyPr wrap="square">
            <a:spAutoFit/>
          </a:bodyPr>
          <a:lstStyle/>
          <a:p>
            <a:r>
              <a:rPr lang="es-CO" sz="2000" dirty="0">
                <a:solidFill>
                  <a:srgbClr val="FF0000"/>
                </a:solidFill>
              </a:rPr>
              <a:t>TRATAMIENTO DE LA TROMBOEMBOLIA VENOSA PEDIÁTRICA</a:t>
            </a:r>
          </a:p>
        </p:txBody>
      </p:sp>
    </p:spTree>
    <p:extLst>
      <p:ext uri="{BB962C8B-B14F-4D97-AF65-F5344CB8AC3E}">
        <p14:creationId xmlns:p14="http://schemas.microsoft.com/office/powerpoint/2010/main" val="92198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6114419" y="2016818"/>
            <a:ext cx="4399228" cy="1597108"/>
          </a:xfrm>
          <a:prstGeom prst="rect">
            <a:avLst/>
          </a:prstGeom>
          <a:solidFill>
            <a:schemeClr val="accent4">
              <a:lumMod val="20000"/>
              <a:lumOff val="80000"/>
            </a:schemeClr>
          </a:solidFill>
        </p:spPr>
        <p:txBody>
          <a:bodyPr wrap="square" rtlCol="0" anchor="ctr">
            <a:noAutofit/>
          </a:bodyPr>
          <a:lstStyle/>
          <a:p>
            <a:pPr algn="ctr"/>
            <a:r>
              <a:rPr lang="es-ES" sz="2400" dirty="0">
                <a:solidFill>
                  <a:schemeClr val="tx1">
                    <a:lumMod val="50000"/>
                    <a:lumOff val="50000"/>
                  </a:schemeClr>
                </a:solidFill>
              </a:rPr>
              <a:t>La tasa de TEV en niños aumenta de </a:t>
            </a:r>
            <a:r>
              <a:rPr lang="es-ES" sz="2400" dirty="0">
                <a:solidFill>
                  <a:srgbClr val="FF0000"/>
                </a:solidFill>
              </a:rPr>
              <a:t>100 a 1000 veces en niños </a:t>
            </a:r>
            <a:r>
              <a:rPr lang="es-ES" sz="2400" dirty="0">
                <a:solidFill>
                  <a:schemeClr val="tx1">
                    <a:lumMod val="50000"/>
                    <a:lumOff val="50000"/>
                  </a:schemeClr>
                </a:solidFill>
              </a:rPr>
              <a:t>hospitalizados</a:t>
            </a:r>
            <a:endParaRPr lang="en-CA" sz="2400" dirty="0">
              <a:solidFill>
                <a:schemeClr val="tx1">
                  <a:lumMod val="50000"/>
                  <a:lumOff val="50000"/>
                </a:schemeClr>
              </a:solidFill>
            </a:endParaRPr>
          </a:p>
        </p:txBody>
      </p:sp>
      <p:sp>
        <p:nvSpPr>
          <p:cNvPr id="9" name="TextBox 8">
            <a:extLst>
              <a:ext uri="{FF2B5EF4-FFF2-40B4-BE49-F238E27FC236}">
                <a16:creationId xmlns:a16="http://schemas.microsoft.com/office/drawing/2014/main" id="{AE554332-ABDD-4444-AA2A-CBE1C0E51A1D}"/>
              </a:ext>
            </a:extLst>
          </p:cNvPr>
          <p:cNvSpPr txBox="1"/>
          <p:nvPr/>
        </p:nvSpPr>
        <p:spPr>
          <a:xfrm>
            <a:off x="1580662" y="3808647"/>
            <a:ext cx="4200376" cy="2128126"/>
          </a:xfrm>
          <a:prstGeom prst="rect">
            <a:avLst/>
          </a:prstGeom>
          <a:solidFill>
            <a:schemeClr val="accent5">
              <a:lumMod val="20000"/>
              <a:lumOff val="80000"/>
            </a:schemeClr>
          </a:solidFill>
        </p:spPr>
        <p:txBody>
          <a:bodyPr wrap="square" rtlCol="0" anchor="ctr">
            <a:noAutofit/>
          </a:bodyPr>
          <a:lstStyle/>
          <a:p>
            <a:pPr algn="ctr"/>
            <a:r>
              <a:rPr lang="es-ES" sz="2400" dirty="0">
                <a:solidFill>
                  <a:schemeClr val="tx1">
                    <a:lumMod val="50000"/>
                    <a:lumOff val="50000"/>
                  </a:schemeClr>
                </a:solidFill>
              </a:rPr>
              <a:t>La presencia de un </a:t>
            </a:r>
            <a:r>
              <a:rPr lang="es-ES" sz="2400" dirty="0">
                <a:solidFill>
                  <a:srgbClr val="FF0000"/>
                </a:solidFill>
              </a:rPr>
              <a:t>catéter venoso central </a:t>
            </a:r>
            <a:r>
              <a:rPr lang="es-ES" sz="2400" dirty="0">
                <a:solidFill>
                  <a:schemeClr val="tx1">
                    <a:lumMod val="50000"/>
                    <a:lumOff val="50000"/>
                  </a:schemeClr>
                </a:solidFill>
              </a:rPr>
              <a:t>es el principal desencadenante de TEV en recién nacidos (90 % de todos los TEV) y otros niños (más del 60 %)</a:t>
            </a:r>
            <a:endParaRPr lang="en-CA" sz="2400" b="1" dirty="0">
              <a:solidFill>
                <a:schemeClr val="tx1">
                  <a:lumMod val="50000"/>
                  <a:lumOff val="50000"/>
                </a:schemeClr>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419100" y="1340569"/>
            <a:ext cx="11563633" cy="418113"/>
          </a:xfrm>
        </p:spPr>
        <p:txBody>
          <a:bodyPr/>
          <a:lstStyle/>
          <a:p>
            <a:r>
              <a:rPr lang="es-ES" dirty="0"/>
              <a:t>La TEV pediátrica es una enfermedad principalmente de niños enfermos</a:t>
            </a:r>
            <a:endParaRPr lang="en-CA" dirty="0"/>
          </a:p>
        </p:txBody>
      </p:sp>
      <p:sp>
        <p:nvSpPr>
          <p:cNvPr id="8" name="TextBox 7">
            <a:extLst>
              <a:ext uri="{FF2B5EF4-FFF2-40B4-BE49-F238E27FC236}">
                <a16:creationId xmlns:a16="http://schemas.microsoft.com/office/drawing/2014/main" id="{7D431369-ED22-471C-8B5E-BF6BF831D638}"/>
              </a:ext>
            </a:extLst>
          </p:cNvPr>
          <p:cNvSpPr txBox="1"/>
          <p:nvPr/>
        </p:nvSpPr>
        <p:spPr>
          <a:xfrm>
            <a:off x="1580662" y="2016818"/>
            <a:ext cx="4200376" cy="1597108"/>
          </a:xfrm>
          <a:prstGeom prst="rect">
            <a:avLst/>
          </a:prstGeom>
          <a:solidFill>
            <a:schemeClr val="accent6">
              <a:lumMod val="20000"/>
              <a:lumOff val="80000"/>
            </a:schemeClr>
          </a:solidFill>
        </p:spPr>
        <p:txBody>
          <a:bodyPr wrap="square" rtlCol="0" anchor="ctr">
            <a:noAutofit/>
          </a:bodyPr>
          <a:lstStyle/>
          <a:p>
            <a:pPr algn="ctr"/>
            <a:r>
              <a:rPr lang="es-ES" sz="2400" dirty="0">
                <a:solidFill>
                  <a:schemeClr val="tx1">
                    <a:lumMod val="50000"/>
                    <a:lumOff val="50000"/>
                  </a:schemeClr>
                </a:solidFill>
              </a:rPr>
              <a:t>La TEV en la población pediátrica general es </a:t>
            </a:r>
            <a:r>
              <a:rPr lang="es-ES" sz="2400" dirty="0">
                <a:solidFill>
                  <a:srgbClr val="FF0000"/>
                </a:solidFill>
              </a:rPr>
              <a:t>rara</a:t>
            </a:r>
            <a:r>
              <a:rPr lang="es-ES" sz="2400" dirty="0">
                <a:solidFill>
                  <a:schemeClr val="tx1">
                    <a:lumMod val="50000"/>
                    <a:lumOff val="50000"/>
                  </a:schemeClr>
                </a:solidFill>
              </a:rPr>
              <a:t> (0,07 a 0,14 por 10.000 niños)</a:t>
            </a:r>
            <a:endParaRPr lang="en-CA" sz="2400" dirty="0">
              <a:solidFill>
                <a:schemeClr val="tx1">
                  <a:lumMod val="50000"/>
                  <a:lumOff val="50000"/>
                </a:schemeClr>
              </a:solidFill>
            </a:endParaRPr>
          </a:p>
        </p:txBody>
      </p:sp>
      <p:sp>
        <p:nvSpPr>
          <p:cNvPr id="10" name="TextBox 9">
            <a:extLst>
              <a:ext uri="{FF2B5EF4-FFF2-40B4-BE49-F238E27FC236}">
                <a16:creationId xmlns:a16="http://schemas.microsoft.com/office/drawing/2014/main" id="{F0A0DD8D-4BCA-486F-9AE7-ECF0B6B24C27}"/>
              </a:ext>
            </a:extLst>
          </p:cNvPr>
          <p:cNvSpPr txBox="1"/>
          <p:nvPr/>
        </p:nvSpPr>
        <p:spPr>
          <a:xfrm>
            <a:off x="6114420" y="3822294"/>
            <a:ext cx="4399227" cy="2128125"/>
          </a:xfrm>
          <a:prstGeom prst="rect">
            <a:avLst/>
          </a:prstGeom>
          <a:solidFill>
            <a:schemeClr val="accent2">
              <a:lumMod val="40000"/>
              <a:lumOff val="60000"/>
            </a:schemeClr>
          </a:solidFill>
        </p:spPr>
        <p:txBody>
          <a:bodyPr wrap="square" rtlCol="0" anchor="ctr">
            <a:noAutofit/>
          </a:bodyPr>
          <a:lstStyle/>
          <a:p>
            <a:pPr algn="ctr"/>
            <a:r>
              <a:rPr lang="es-ES" sz="2400" dirty="0">
                <a:solidFill>
                  <a:schemeClr val="tx1">
                    <a:lumMod val="50000"/>
                    <a:lumOff val="50000"/>
                  </a:schemeClr>
                </a:solidFill>
              </a:rPr>
              <a:t>No hay medicamentos anticoagulantes aprobados para su uso en niños, con poca </a:t>
            </a:r>
            <a:r>
              <a:rPr lang="es-ES" sz="2400" dirty="0">
                <a:solidFill>
                  <a:srgbClr val="FF0000"/>
                </a:solidFill>
              </a:rPr>
              <a:t>investigación específica sobre TEV pediátrica</a:t>
            </a:r>
            <a:r>
              <a:rPr lang="es-ES" sz="2400" dirty="0">
                <a:solidFill>
                  <a:schemeClr val="tx1">
                    <a:lumMod val="50000"/>
                    <a:lumOff val="50000"/>
                  </a:schemeClr>
                </a:solidFill>
              </a:rPr>
              <a:t>.</a:t>
            </a:r>
            <a:endParaRPr lang="en-CA" sz="2400" b="1" dirty="0">
              <a:solidFill>
                <a:srgbClr val="E63E30"/>
              </a:solidFill>
            </a:endParaRPr>
          </a:p>
        </p:txBody>
      </p:sp>
    </p:spTree>
    <p:extLst>
      <p:ext uri="{BB962C8B-B14F-4D97-AF65-F5344CB8AC3E}">
        <p14:creationId xmlns:p14="http://schemas.microsoft.com/office/powerpoint/2010/main" val="14842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en-CA" u="sng" dirty="0"/>
              <a:t>Case 3:  TVP  Asintomático.</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marL="0" indent="0">
              <a:spcAft>
                <a:spcPts val="600"/>
              </a:spcAft>
              <a:buNone/>
            </a:pPr>
            <a:r>
              <a:rPr lang="en-CA" sz="2400" dirty="0"/>
              <a:t>Niño de 6 años </a:t>
            </a:r>
            <a:endParaRPr lang="en-CA" sz="2400" b="1" dirty="0">
              <a:solidFill>
                <a:srgbClr val="E63E30"/>
              </a:solidFill>
            </a:endParaRPr>
          </a:p>
          <a:p>
            <a:pPr marL="0" indent="0">
              <a:spcAft>
                <a:spcPts val="600"/>
              </a:spcAft>
              <a:buNone/>
            </a:pPr>
            <a:r>
              <a:rPr lang="en-CA" sz="2400" dirty="0"/>
              <a:t>Paciente  es llevado a cirugía para realizar  corrección  de estenosis intestinal,  debido la necesitadad de acceso venoso prolongado  se le realizó colocación de  cateter venoso central.  En el post operatorio se aprecia excelente evolución libre de infección  o sangrado</a:t>
            </a:r>
          </a:p>
          <a:p>
            <a:pPr marL="0" indent="0">
              <a:spcAft>
                <a:spcPts val="600"/>
              </a:spcAft>
              <a:buNone/>
            </a:pPr>
            <a:endParaRPr lang="en-CA" sz="2400" dirty="0"/>
          </a:p>
          <a:p>
            <a:pPr marL="0" indent="0">
              <a:spcAft>
                <a:spcPts val="600"/>
              </a:spcAft>
              <a:buNone/>
            </a:pPr>
            <a:r>
              <a:rPr lang="en-CA" sz="2400" dirty="0"/>
              <a:t>El cateter es  removido luego de 8 días sin problemas, antes de  egreso su </a:t>
            </a:r>
            <a:r>
              <a:rPr lang="es-DO" sz="2400" dirty="0"/>
              <a:t>pediatra</a:t>
            </a:r>
            <a:r>
              <a:rPr lang="en-CA" sz="2400" dirty="0"/>
              <a:t> nota  que había  un soplo  mitral que no había escuchado antes  y se llevo  ecocardiagrama, se apreció un leve estenosis mitral, pero a su vez había trombosis en vena jugular interna sin afectación cardíaca  que era asintomático</a:t>
            </a:r>
          </a:p>
        </p:txBody>
      </p:sp>
    </p:spTree>
    <p:extLst>
      <p:ext uri="{BB962C8B-B14F-4D97-AF65-F5344CB8AC3E}">
        <p14:creationId xmlns:p14="http://schemas.microsoft.com/office/powerpoint/2010/main" val="370850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158453"/>
            <a:ext cx="10972800" cy="3954624"/>
          </a:xfrm>
        </p:spPr>
        <p:txBody>
          <a:bodyPr>
            <a:noAutofit/>
          </a:bodyPr>
          <a:lstStyle/>
          <a:p>
            <a:pPr marL="0" indent="0">
              <a:buNone/>
            </a:pPr>
            <a:r>
              <a:rPr lang="es-ES" sz="2400" b="1" dirty="0"/>
              <a:t>Ha diagnosticado a su paciente una TVP asintomática no oclusiva en la vena yugular interna y la vena cava superior, que probablemente fue provocada por un catéter venoso central que se retiró</a:t>
            </a:r>
            <a:r>
              <a:rPr lang="en-CA" sz="2400" b="1" dirty="0"/>
              <a:t>.</a:t>
            </a:r>
          </a:p>
          <a:p>
            <a:pPr marL="0" indent="0">
              <a:buNone/>
            </a:pPr>
            <a:endParaRPr lang="en-CA" sz="2400" b="1" dirty="0"/>
          </a:p>
          <a:p>
            <a:pPr marL="0" indent="0">
              <a:buNone/>
            </a:pPr>
            <a:r>
              <a:rPr lang="es-ES" sz="2400" b="1" dirty="0"/>
              <a:t>¿Qué tratamiento sugeriría para la TVP asintomática de este paciente?</a:t>
            </a:r>
            <a:endParaRPr lang="en-CA" sz="2400" dirty="0"/>
          </a:p>
          <a:p>
            <a:pPr marL="457200" indent="-457200">
              <a:buAutoNum type="alphaUcPeriod"/>
            </a:pPr>
            <a:r>
              <a:rPr lang="es-ES" sz="2400" dirty="0"/>
              <a:t>anticoagulación terapéutica</a:t>
            </a:r>
          </a:p>
          <a:p>
            <a:pPr marL="457200" indent="-457200">
              <a:buAutoNum type="alphaUcPeriod"/>
            </a:pPr>
            <a:r>
              <a:rPr lang="es-ES" sz="2400" dirty="0"/>
              <a:t>Sin anticoagulación, ya que fue un hallazgo incidental</a:t>
            </a:r>
          </a:p>
          <a:p>
            <a:pPr marL="457200" indent="-457200">
              <a:buAutoNum type="alphaUcPeriod"/>
            </a:pPr>
            <a:r>
              <a:rPr lang="es-ES" sz="2400" dirty="0"/>
              <a:t>Sin anticoagulación, repetir la ecografía dentro de 1 semana para asegurar que no se prolongue</a:t>
            </a:r>
          </a:p>
          <a:p>
            <a:pPr marL="457200" indent="-457200">
              <a:buAutoNum type="alphaUcPeriod"/>
            </a:pPr>
            <a:r>
              <a:rPr lang="es-ES" sz="2400" dirty="0"/>
              <a:t>Medias de compresión graduada</a:t>
            </a:r>
          </a:p>
          <a:p>
            <a:pPr marL="457200" indent="-457200">
              <a:buAutoNum type="alphaUcPeriod"/>
            </a:pPr>
            <a:r>
              <a:rPr lang="es-ES" sz="2400" dirty="0"/>
              <a:t>Dispositivos de compresión neumática intermitente</a:t>
            </a:r>
            <a:endParaRPr lang="en-CA" sz="2400" dirty="0"/>
          </a:p>
        </p:txBody>
      </p:sp>
      <p:sp>
        <p:nvSpPr>
          <p:cNvPr id="4" name="Rectangle 3">
            <a:extLst>
              <a:ext uri="{FF2B5EF4-FFF2-40B4-BE49-F238E27FC236}">
                <a16:creationId xmlns:a16="http://schemas.microsoft.com/office/drawing/2014/main" id="{9226FD30-21CB-41CA-B5A0-E511663EA7F5}"/>
              </a:ext>
            </a:extLst>
          </p:cNvPr>
          <p:cNvSpPr/>
          <p:nvPr/>
        </p:nvSpPr>
        <p:spPr>
          <a:xfrm>
            <a:off x="268825" y="3618566"/>
            <a:ext cx="8822251" cy="5210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517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E8300-3B80-4E52-B603-5415D0710B72}"/>
              </a:ext>
            </a:extLst>
          </p:cNvPr>
          <p:cNvSpPr txBox="1"/>
          <p:nvPr/>
        </p:nvSpPr>
        <p:spPr>
          <a:xfrm>
            <a:off x="1033004" y="5035053"/>
            <a:ext cx="10335577" cy="1323439"/>
          </a:xfrm>
          <a:prstGeom prst="rect">
            <a:avLst/>
          </a:prstGeom>
          <a:solidFill>
            <a:srgbClr val="FDDAB0"/>
          </a:solidFill>
          <a:ln w="28575">
            <a:noFill/>
          </a:ln>
        </p:spPr>
        <p:txBody>
          <a:bodyPr wrap="square" rtlCol="0">
            <a:spAutoFit/>
          </a:bodyPr>
          <a:lstStyle/>
          <a:p>
            <a:pPr algn="ctr"/>
            <a:r>
              <a:rPr lang="es-ES" sz="2000" dirty="0"/>
              <a:t>Esta recomendación cambió de dirección. El panel ASH original hizo una recomendación condicional de anticoagulación o no anticoagulación. El panel latinoamericano consideró que en la mayoría de los niños con TEV asintomática el riesgo de sangrado supera el potencial</a:t>
            </a:r>
          </a:p>
          <a:p>
            <a:pPr algn="ctr"/>
            <a:r>
              <a:rPr lang="es-ES" sz="2000" dirty="0"/>
              <a:t>beneficios.</a:t>
            </a:r>
            <a:endParaRPr lang="en-CA" sz="2400" dirty="0">
              <a:solidFill>
                <a:schemeClr val="tx1">
                  <a:lumMod val="50000"/>
                  <a:lumOff val="50000"/>
                </a:schemeClr>
              </a:solidFill>
            </a:endParaRPr>
          </a:p>
        </p:txBody>
      </p:sp>
      <p:sp>
        <p:nvSpPr>
          <p:cNvPr id="2" name="Title 1">
            <a:extLst>
              <a:ext uri="{FF2B5EF4-FFF2-40B4-BE49-F238E27FC236}">
                <a16:creationId xmlns:a16="http://schemas.microsoft.com/office/drawing/2014/main" id="{4326B0D0-FBBB-D54A-B686-175A13C1E42D}"/>
              </a:ext>
            </a:extLst>
          </p:cNvPr>
          <p:cNvSpPr>
            <a:spLocks noGrp="1"/>
          </p:cNvSpPr>
          <p:nvPr>
            <p:ph type="title"/>
          </p:nvPr>
        </p:nvSpPr>
        <p:spPr>
          <a:xfrm>
            <a:off x="3407960" y="499508"/>
            <a:ext cx="4412207" cy="418113"/>
          </a:xfrm>
        </p:spPr>
        <p:txBody>
          <a:bodyPr/>
          <a:lstStyle/>
          <a:p>
            <a:r>
              <a:rPr lang="en-CA" dirty="0"/>
              <a:t>Recomendación  23</a:t>
            </a:r>
            <a:br>
              <a:rPr lang="en-CA" sz="3600" dirty="0"/>
            </a:br>
            <a:endParaRPr lang="en-US" dirty="0"/>
          </a:p>
        </p:txBody>
      </p:sp>
      <p:sp>
        <p:nvSpPr>
          <p:cNvPr id="5" name="Content Placeholder 4">
            <a:extLst>
              <a:ext uri="{FF2B5EF4-FFF2-40B4-BE49-F238E27FC236}">
                <a16:creationId xmlns:a16="http://schemas.microsoft.com/office/drawing/2014/main" id="{A2AF10FD-D7C9-F64C-864A-078859C81F32}"/>
              </a:ext>
            </a:extLst>
          </p:cNvPr>
          <p:cNvSpPr>
            <a:spLocks noGrp="1"/>
          </p:cNvSpPr>
          <p:nvPr>
            <p:ph idx="1"/>
          </p:nvPr>
        </p:nvSpPr>
        <p:spPr>
          <a:xfrm>
            <a:off x="419100" y="1553962"/>
            <a:ext cx="10972800" cy="3168160"/>
          </a:xfrm>
        </p:spPr>
        <p:txBody>
          <a:bodyPr>
            <a:normAutofit/>
          </a:bodyPr>
          <a:lstStyle/>
          <a:p>
            <a:pPr marL="0" indent="0">
              <a:buFont typeface="Arial" panose="020B0604020202020204" pitchFamily="34" charset="0"/>
              <a:buNone/>
            </a:pPr>
            <a:r>
              <a:rPr lang="es-ES" sz="2600" dirty="0">
                <a:solidFill>
                  <a:srgbClr val="FF0000"/>
                </a:solidFill>
              </a:rPr>
              <a:t>En niños con TEV asintomática</a:t>
            </a:r>
            <a:r>
              <a:rPr lang="es-ES" sz="2600" dirty="0"/>
              <a:t>, el panel de la guía ASH Latinoamérica en sugiere contra la anticoagulación (recomendación condicional basada en certeza muy baja en la evidencia sobre efectos ⨁◯◯◯).</a:t>
            </a:r>
            <a:endParaRPr lang="en-CA" sz="2600" i="1" dirty="0"/>
          </a:p>
          <a:p>
            <a:pPr marL="0" indent="0">
              <a:buNone/>
            </a:pPr>
            <a:r>
              <a:rPr lang="en-CA" sz="1800" b="1" u="sng" dirty="0"/>
              <a:t>Comentarios</a:t>
            </a:r>
          </a:p>
          <a:p>
            <a:r>
              <a:rPr lang="es-ES" sz="1900" dirty="0"/>
              <a:t>Para la mayoría de los niños con TEV asintomático el riesgo de la anticoagulación probablemente supere los beneficios, algunos pacientes con alto riesgo de recurrencia de trombosis o aquellos que pueden requerir múltiples dispositivos de acceso venoso central durante su vida pueden beneficiarse de la anticoagulación. </a:t>
            </a:r>
          </a:p>
          <a:p>
            <a:r>
              <a:rPr lang="es-ES" sz="1900" dirty="0"/>
              <a:t>La decisión final debe considerar los factores de riesgo individuales, así como los padres y valores y preferencias infantiles.</a:t>
            </a:r>
            <a:r>
              <a:rPr lang="es-ES" sz="2200" dirty="0"/>
              <a:t> </a:t>
            </a:r>
            <a:endParaRPr lang="en-US" sz="2200" dirty="0"/>
          </a:p>
        </p:txBody>
      </p:sp>
    </p:spTree>
    <p:extLst>
      <p:ext uri="{BB962C8B-B14F-4D97-AF65-F5344CB8AC3E}">
        <p14:creationId xmlns:p14="http://schemas.microsoft.com/office/powerpoint/2010/main" val="503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en-CA" dirty="0"/>
              <a:t>Caso 4</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marL="45731" indent="0" algn="just">
              <a:buNone/>
            </a:pPr>
            <a:r>
              <a:rPr lang="en-CA" dirty="0"/>
              <a:t>  Paciente pre escolar femenina de 6 años de edad </a:t>
            </a:r>
            <a:r>
              <a:rPr lang="es-DO" dirty="0"/>
              <a:t>quien</a:t>
            </a:r>
            <a:r>
              <a:rPr lang="en-CA" dirty="0"/>
              <a:t> es </a:t>
            </a:r>
            <a:r>
              <a:rPr lang="es-VE" dirty="0"/>
              <a:t>diagnosticada</a:t>
            </a:r>
            <a:r>
              <a:rPr lang="en-CA" dirty="0"/>
              <a:t> con linfoma no Hogdkin difuso de células grandes estadio IIB con gran masa mediastinal, después de la cirugía de  toma de biopsia presenta cuadro de disnea súbita, con hipotensión arterial severa que  requirió manejo en con vasopresores.  En su angioTAC de tórax se pudo encontrar  grandes trombos en arterias pulmonares, con severa disfunción de ventricular derecho en ecocardiograma</a:t>
            </a:r>
          </a:p>
          <a:p>
            <a:pPr marL="45731" indent="0" algn="just">
              <a:buNone/>
            </a:pPr>
            <a:r>
              <a:rPr lang="en-CA" dirty="0"/>
              <a:t>Idx: Tromboembolismo pulmonar masivo con compromise hemodinámico</a:t>
            </a:r>
          </a:p>
        </p:txBody>
      </p:sp>
    </p:spTree>
    <p:extLst>
      <p:ext uri="{BB962C8B-B14F-4D97-AF65-F5344CB8AC3E}">
        <p14:creationId xmlns:p14="http://schemas.microsoft.com/office/powerpoint/2010/main" val="3204789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92300"/>
            <a:ext cx="11315700" cy="3954624"/>
          </a:xfrm>
        </p:spPr>
        <p:txBody>
          <a:bodyPr>
            <a:noAutofit/>
          </a:bodyPr>
          <a:lstStyle/>
          <a:p>
            <a:pPr marL="0" indent="0">
              <a:buNone/>
            </a:pPr>
            <a:r>
              <a:rPr lang="es-ES" sz="2400" b="1" dirty="0"/>
              <a:t>La niña tiene un embolismo pulmón masivo  con  compromiso hemodinámico, ¿Qué conducta recomienda para este caso?.</a:t>
            </a:r>
          </a:p>
          <a:p>
            <a:pPr marL="0" indent="0">
              <a:buNone/>
            </a:pPr>
            <a:endParaRPr lang="es-ES" sz="2000" b="1" dirty="0"/>
          </a:p>
          <a:p>
            <a:pPr marL="457200" indent="-457200">
              <a:buAutoNum type="alphaUcPeriod"/>
            </a:pPr>
            <a:r>
              <a:rPr lang="es-ES" sz="2000" dirty="0"/>
              <a:t>Sin anticoagulación, ya que el riesgo de hemorragia es alto.</a:t>
            </a:r>
          </a:p>
          <a:p>
            <a:pPr marL="457200" indent="-457200">
              <a:buAutoNum type="alphaUcPeriod"/>
            </a:pPr>
            <a:r>
              <a:rPr lang="es-ES" sz="2000" dirty="0"/>
              <a:t>Terapia de anticoagulación con Heparina de bajo peso molecular</a:t>
            </a:r>
          </a:p>
          <a:p>
            <a:pPr marL="457200" indent="-457200">
              <a:buAutoNum type="alphaUcPeriod"/>
            </a:pPr>
            <a:r>
              <a:rPr lang="es-ES" sz="2000" dirty="0"/>
              <a:t>Trombólisis dirigida por catéter seguida de anticoagulación</a:t>
            </a:r>
          </a:p>
          <a:p>
            <a:pPr marL="457200" indent="-457200">
              <a:buAutoNum type="alphaUcPeriod"/>
            </a:pPr>
            <a:r>
              <a:rPr lang="es-ES" sz="2000" dirty="0"/>
              <a:t>Trombectomía quirúrgica seguida de anticoagulación</a:t>
            </a:r>
          </a:p>
          <a:p>
            <a:pPr marL="457200" indent="-457200">
              <a:buAutoNum type="alphaUcPeriod"/>
            </a:pPr>
            <a:r>
              <a:rPr lang="es-ES" sz="2000" dirty="0"/>
              <a:t>Inserción de filtro IVC profiláctico</a:t>
            </a:r>
          </a:p>
          <a:p>
            <a:pPr marL="457200" indent="-457200">
              <a:buAutoNum type="alphaUcPeriod"/>
            </a:pPr>
            <a:r>
              <a:rPr lang="es-ES" sz="2000" dirty="0"/>
              <a:t>Daria Rivaroxaban en dosis anticoagulante.</a:t>
            </a:r>
            <a:endParaRPr lang="en-CA" sz="2000" dirty="0"/>
          </a:p>
        </p:txBody>
      </p:sp>
      <p:sp>
        <p:nvSpPr>
          <p:cNvPr id="4" name="Rectangle 3">
            <a:extLst>
              <a:ext uri="{FF2B5EF4-FFF2-40B4-BE49-F238E27FC236}">
                <a16:creationId xmlns:a16="http://schemas.microsoft.com/office/drawing/2014/main" id="{9226FD30-21CB-41CA-B5A0-E511663EA7F5}"/>
              </a:ext>
            </a:extLst>
          </p:cNvPr>
          <p:cNvSpPr/>
          <p:nvPr/>
        </p:nvSpPr>
        <p:spPr>
          <a:xfrm>
            <a:off x="309217" y="3805497"/>
            <a:ext cx="6966226" cy="4197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037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46CA9-B6CF-4ABC-98BF-D616EB84D971}"/>
              </a:ext>
            </a:extLst>
          </p:cNvPr>
          <p:cNvSpPr txBox="1"/>
          <p:nvPr/>
        </p:nvSpPr>
        <p:spPr>
          <a:xfrm>
            <a:off x="442001" y="2543734"/>
            <a:ext cx="11010444" cy="2354491"/>
          </a:xfrm>
          <a:prstGeom prst="rect">
            <a:avLst/>
          </a:prstGeom>
          <a:solidFill>
            <a:srgbClr val="FFFF00"/>
          </a:solidFill>
        </p:spPr>
        <p:txBody>
          <a:bodyPr wrap="square" rtlCol="0">
            <a:spAutoFit/>
          </a:bodyPr>
          <a:lstStyle/>
          <a:p>
            <a:r>
              <a:rPr lang="en-CA" sz="2100" b="1" u="sng" dirty="0"/>
              <a:t>Comentarios</a:t>
            </a:r>
          </a:p>
          <a:p>
            <a:pPr marL="342900" indent="-342900" algn="just">
              <a:buFont typeface="Arial" panose="020B0604020202020204" pitchFamily="34" charset="0"/>
              <a:buChar char="•"/>
            </a:pPr>
            <a:r>
              <a:rPr lang="es-ES" sz="2100" b="1" dirty="0">
                <a:solidFill>
                  <a:schemeClr val="tx1">
                    <a:lumMod val="50000"/>
                    <a:lumOff val="50000"/>
                  </a:schemeClr>
                </a:solidFill>
              </a:rPr>
              <a:t>Existe incertidumbre con respecto al efecto de  trombolíticos en los niños debido a la falta de estudios con el poder estadístico y el diseño adecuados. </a:t>
            </a:r>
          </a:p>
          <a:p>
            <a:pPr marL="342900" indent="-342900" algn="just">
              <a:buFont typeface="Arial" panose="020B0604020202020204" pitchFamily="34" charset="0"/>
              <a:buChar char="•"/>
            </a:pPr>
            <a:r>
              <a:rPr lang="es-ES" sz="2100" b="1" dirty="0">
                <a:solidFill>
                  <a:schemeClr val="tx1">
                    <a:lumMod val="50000"/>
                    <a:lumOff val="50000"/>
                  </a:schemeClr>
                </a:solidFill>
              </a:rPr>
              <a:t>La evidencia disponible en adultos, sugiere un efecto positivo de los trombolíticos en la preservación de la vida en una condición de alta mortalidad. </a:t>
            </a:r>
          </a:p>
          <a:p>
            <a:pPr marL="342900" indent="-342900" algn="just">
              <a:buFont typeface="Arial" panose="020B0604020202020204" pitchFamily="34" charset="0"/>
              <a:buChar char="•"/>
            </a:pPr>
            <a:r>
              <a:rPr lang="es-ES" sz="2100" b="1" dirty="0">
                <a:solidFill>
                  <a:schemeClr val="tx1">
                    <a:lumMod val="50000"/>
                    <a:lumOff val="50000"/>
                  </a:schemeClr>
                </a:solidFill>
              </a:rPr>
              <a:t>Este escenario justifica una fuerte recomendación a favor de la intervención siguiendo las reglas de ASH GRADE.</a:t>
            </a:r>
            <a:endParaRPr lang="en-CA" sz="2100" dirty="0">
              <a:solidFill>
                <a:schemeClr val="tx1">
                  <a:lumMod val="50000"/>
                  <a:lumOff val="50000"/>
                </a:schemeClr>
              </a:solidFill>
            </a:endParaRPr>
          </a:p>
        </p:txBody>
      </p:sp>
      <p:sp>
        <p:nvSpPr>
          <p:cNvPr id="3" name="Title 2">
            <a:extLst>
              <a:ext uri="{FF2B5EF4-FFF2-40B4-BE49-F238E27FC236}">
                <a16:creationId xmlns:a16="http://schemas.microsoft.com/office/drawing/2014/main" id="{F47E38CE-8E10-2040-98C6-8C6B0CB670EB}"/>
              </a:ext>
            </a:extLst>
          </p:cNvPr>
          <p:cNvSpPr>
            <a:spLocks noGrp="1"/>
          </p:cNvSpPr>
          <p:nvPr>
            <p:ph type="title"/>
          </p:nvPr>
        </p:nvSpPr>
        <p:spPr>
          <a:xfrm>
            <a:off x="3721864" y="535340"/>
            <a:ext cx="2760828" cy="418113"/>
          </a:xfrm>
        </p:spPr>
        <p:txBody>
          <a:bodyPr/>
          <a:lstStyle/>
          <a:p>
            <a:r>
              <a:rPr lang="en-CA" dirty="0"/>
              <a:t>Recomendación 24</a:t>
            </a:r>
            <a:endParaRPr lang="en-US" dirty="0"/>
          </a:p>
        </p:txBody>
      </p:sp>
      <p:sp>
        <p:nvSpPr>
          <p:cNvPr id="10" name="CuadroTexto 9">
            <a:extLst>
              <a:ext uri="{FF2B5EF4-FFF2-40B4-BE49-F238E27FC236}">
                <a16:creationId xmlns:a16="http://schemas.microsoft.com/office/drawing/2014/main" id="{06709406-2A58-CEE2-8572-62B153A95D66}"/>
              </a:ext>
            </a:extLst>
          </p:cNvPr>
          <p:cNvSpPr txBox="1"/>
          <p:nvPr/>
        </p:nvSpPr>
        <p:spPr>
          <a:xfrm>
            <a:off x="559549" y="1310462"/>
            <a:ext cx="10536078" cy="1154162"/>
          </a:xfrm>
          <a:prstGeom prst="rect">
            <a:avLst/>
          </a:prstGeom>
          <a:noFill/>
        </p:spPr>
        <p:txBody>
          <a:bodyPr wrap="square">
            <a:spAutoFit/>
          </a:bodyPr>
          <a:lstStyle/>
          <a:p>
            <a:r>
              <a:rPr lang="es-ES" sz="2300" dirty="0">
                <a:solidFill>
                  <a:srgbClr val="FF0000"/>
                </a:solidFill>
              </a:rPr>
              <a:t>En niños con EP y falla hemodinámica</a:t>
            </a:r>
            <a:r>
              <a:rPr lang="es-ES" sz="2300" dirty="0"/>
              <a:t>, la ASH Latin American recomienda terapia trombolítica además de anticoagulación (recomendación fuerte basada en baja certeza en la evidencia sobre efectos ⨁⨁◯◯).-</a:t>
            </a:r>
            <a:endParaRPr lang="es-CO" sz="2300" dirty="0"/>
          </a:p>
        </p:txBody>
      </p:sp>
      <p:sp>
        <p:nvSpPr>
          <p:cNvPr id="12" name="CuadroTexto 11">
            <a:extLst>
              <a:ext uri="{FF2B5EF4-FFF2-40B4-BE49-F238E27FC236}">
                <a16:creationId xmlns:a16="http://schemas.microsoft.com/office/drawing/2014/main" id="{A453F0FC-EEDC-70CE-0BCB-638C0423AA78}"/>
              </a:ext>
            </a:extLst>
          </p:cNvPr>
          <p:cNvSpPr txBox="1"/>
          <p:nvPr/>
        </p:nvSpPr>
        <p:spPr>
          <a:xfrm>
            <a:off x="575968" y="5070791"/>
            <a:ext cx="10849973" cy="1323439"/>
          </a:xfrm>
          <a:prstGeom prst="rect">
            <a:avLst/>
          </a:prstGeom>
          <a:solidFill>
            <a:srgbClr val="FEDBB1"/>
          </a:solidFill>
        </p:spPr>
        <p:txBody>
          <a:bodyPr wrap="square">
            <a:spAutoFit/>
          </a:bodyPr>
          <a:lstStyle/>
          <a:p>
            <a:pPr marL="342900" indent="-342900" algn="just">
              <a:buFont typeface="Arial" panose="020B0604020202020204" pitchFamily="34" charset="0"/>
              <a:buChar char="•"/>
            </a:pPr>
            <a:r>
              <a:rPr lang="es-ES" sz="2000" dirty="0"/>
              <a:t>Esta recomendación cambió su fuerza. El panel original hizo una recomendación condicional a favor de la terapia trombolítica. </a:t>
            </a:r>
          </a:p>
          <a:p>
            <a:pPr marL="342900" indent="-342900" algn="just">
              <a:buFont typeface="Arial" panose="020B0604020202020204" pitchFamily="34" charset="0"/>
              <a:buChar char="•"/>
            </a:pPr>
            <a:r>
              <a:rPr lang="es-ES" sz="2000" dirty="0"/>
              <a:t>El panel latinoamericano consideró los cambios en riesgo inicial de mortalidad identificado en la actualización (22 % vs 4,5 %) y emitió una recomendación fuerte.</a:t>
            </a:r>
            <a:endParaRPr lang="es-CO" sz="2000" dirty="0"/>
          </a:p>
        </p:txBody>
      </p:sp>
    </p:spTree>
    <p:extLst>
      <p:ext uri="{BB962C8B-B14F-4D97-AF65-F5344CB8AC3E}">
        <p14:creationId xmlns:p14="http://schemas.microsoft.com/office/powerpoint/2010/main" val="21581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2B3DD-D02F-0882-FA46-746B297B5022}"/>
              </a:ext>
            </a:extLst>
          </p:cNvPr>
          <p:cNvSpPr>
            <a:spLocks noGrp="1"/>
          </p:cNvSpPr>
          <p:nvPr>
            <p:ph type="title"/>
          </p:nvPr>
        </p:nvSpPr>
        <p:spPr>
          <a:xfrm>
            <a:off x="3294826" y="479176"/>
            <a:ext cx="7757491" cy="418113"/>
          </a:xfrm>
        </p:spPr>
        <p:txBody>
          <a:bodyPr/>
          <a:lstStyle/>
          <a:p>
            <a:r>
              <a:rPr lang="es-ES" sz="2400" dirty="0"/>
              <a:t>La embolia pulmonar con falla hemodinámica es una condición grave asociada con una mortalidad alta</a:t>
            </a:r>
            <a:br>
              <a:rPr lang="es-ES" sz="2400" dirty="0"/>
            </a:br>
            <a:endParaRPr lang="es-CO" sz="2400" dirty="0"/>
          </a:p>
        </p:txBody>
      </p:sp>
      <p:sp>
        <p:nvSpPr>
          <p:cNvPr id="3" name="Marcador de contenido 2">
            <a:extLst>
              <a:ext uri="{FF2B5EF4-FFF2-40B4-BE49-F238E27FC236}">
                <a16:creationId xmlns:a16="http://schemas.microsoft.com/office/drawing/2014/main" id="{9C73A9F4-B641-F1C8-6FA0-16F4CEBBD731}"/>
              </a:ext>
            </a:extLst>
          </p:cNvPr>
          <p:cNvSpPr>
            <a:spLocks noGrp="1"/>
          </p:cNvSpPr>
          <p:nvPr>
            <p:ph idx="1"/>
          </p:nvPr>
        </p:nvSpPr>
        <p:spPr>
          <a:xfrm>
            <a:off x="657636" y="2072845"/>
            <a:ext cx="10778990" cy="1651011"/>
          </a:xfrm>
        </p:spPr>
        <p:txBody>
          <a:bodyPr>
            <a:normAutofit fontScale="92500" lnSpcReduction="10000"/>
          </a:bodyPr>
          <a:lstStyle/>
          <a:p>
            <a:pPr marL="0" indent="0">
              <a:buNone/>
            </a:pPr>
            <a:r>
              <a:rPr lang="es-ES" dirty="0"/>
              <a:t>En un estudio adicional (n=5654), la mortalidad general en niños con EP fue del 8,6%, con una distribución bimodal con un primer pico en niños menores de 1 año y un segundo pico en adolescentes de 16-17 años. El primer pico en los niños pequeños fue en gran parte explicado por condiciones congénitas tales como cardiopatía subyacente. </a:t>
            </a:r>
          </a:p>
        </p:txBody>
      </p:sp>
      <p:sp>
        <p:nvSpPr>
          <p:cNvPr id="4" name="Título 1">
            <a:extLst>
              <a:ext uri="{FF2B5EF4-FFF2-40B4-BE49-F238E27FC236}">
                <a16:creationId xmlns:a16="http://schemas.microsoft.com/office/drawing/2014/main" id="{A4910218-3931-B84F-9117-5260C0DC2850}"/>
              </a:ext>
            </a:extLst>
          </p:cNvPr>
          <p:cNvSpPr txBox="1">
            <a:spLocks/>
          </p:cNvSpPr>
          <p:nvPr/>
        </p:nvSpPr>
        <p:spPr>
          <a:xfrm>
            <a:off x="452230" y="1333941"/>
            <a:ext cx="7757491"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s-ES" dirty="0"/>
              <a:t>Nueva evidencia.</a:t>
            </a:r>
            <a:endParaRPr lang="es-CO" dirty="0"/>
          </a:p>
        </p:txBody>
      </p:sp>
      <p:sp>
        <p:nvSpPr>
          <p:cNvPr id="6" name="CuadroTexto 5">
            <a:extLst>
              <a:ext uri="{FF2B5EF4-FFF2-40B4-BE49-F238E27FC236}">
                <a16:creationId xmlns:a16="http://schemas.microsoft.com/office/drawing/2014/main" id="{E8FEB80A-A4BA-71FA-51B5-BA32FB664E08}"/>
              </a:ext>
            </a:extLst>
          </p:cNvPr>
          <p:cNvSpPr txBox="1"/>
          <p:nvPr/>
        </p:nvSpPr>
        <p:spPr>
          <a:xfrm>
            <a:off x="622851" y="4011584"/>
            <a:ext cx="9978889" cy="1200329"/>
          </a:xfrm>
          <a:prstGeom prst="rect">
            <a:avLst/>
          </a:prstGeom>
          <a:noFill/>
        </p:spPr>
        <p:txBody>
          <a:bodyPr wrap="square">
            <a:spAutoFit/>
          </a:bodyPr>
          <a:lstStyle/>
          <a:p>
            <a:pPr marL="0" indent="0">
              <a:buNone/>
            </a:pPr>
            <a:r>
              <a:rPr lang="es-ES" sz="2400" dirty="0"/>
              <a:t>El segundo estudio identificado (n=170), mostró una mortalidad general similar del 6 %, pero también informó de forma independiente una mortalidad riesgo del 22% en niños con PE y falla hemodinámica.</a:t>
            </a:r>
          </a:p>
        </p:txBody>
      </p:sp>
      <p:sp>
        <p:nvSpPr>
          <p:cNvPr id="8" name="CuadroTexto 7">
            <a:extLst>
              <a:ext uri="{FF2B5EF4-FFF2-40B4-BE49-F238E27FC236}">
                <a16:creationId xmlns:a16="http://schemas.microsoft.com/office/drawing/2014/main" id="{1CFF2A87-9D23-DD47-66A9-503E36A99A87}"/>
              </a:ext>
            </a:extLst>
          </p:cNvPr>
          <p:cNvSpPr txBox="1"/>
          <p:nvPr/>
        </p:nvSpPr>
        <p:spPr>
          <a:xfrm>
            <a:off x="452230" y="6068273"/>
            <a:ext cx="11408465" cy="415498"/>
          </a:xfrm>
          <a:prstGeom prst="rect">
            <a:avLst/>
          </a:prstGeom>
          <a:noFill/>
        </p:spPr>
        <p:txBody>
          <a:bodyPr wrap="square">
            <a:spAutoFit/>
          </a:bodyPr>
          <a:lstStyle/>
          <a:p>
            <a:r>
              <a:rPr lang="es-CO" sz="1050" dirty="0">
                <a:solidFill>
                  <a:srgbClr val="000000"/>
                </a:solidFill>
                <a:latin typeface="Times New Roman" panose="02020603050405020304" pitchFamily="18" charset="0"/>
              </a:rPr>
              <a:t>van Ommen CH, Heijboer H, Büller HR, Hirasing RA, Heijmans HS, Peters M. Venousthromboembolism in childhood: a prospective two-year registry in The Netherlands. </a:t>
            </a:r>
            <a:r>
              <a:rPr lang="es-CO" sz="1050" i="1" dirty="0">
                <a:solidFill>
                  <a:srgbClr val="000000"/>
                </a:solidFill>
                <a:latin typeface="Times New Roman" panose="02020603050405020304" pitchFamily="18" charset="0"/>
              </a:rPr>
              <a:t>J Pediat </a:t>
            </a:r>
            <a:r>
              <a:rPr lang="es-CO" sz="1050" dirty="0">
                <a:solidFill>
                  <a:srgbClr val="000000"/>
                </a:solidFill>
                <a:latin typeface="Times New Roman" panose="02020603050405020304" pitchFamily="18" charset="0"/>
              </a:rPr>
              <a:t>Nov 2001;139(5):676-81. </a:t>
            </a:r>
          </a:p>
          <a:p>
            <a:r>
              <a:rPr lang="es-CO" sz="1050" dirty="0">
                <a:solidFill>
                  <a:srgbClr val="000000"/>
                </a:solidFill>
                <a:latin typeface="Times New Roman" panose="02020603050405020304" pitchFamily="18" charset="0"/>
              </a:rPr>
              <a:t> Andrew M, David M, Adams M, et al. Venous thromboembolic complications (VTE) in </a:t>
            </a:r>
            <a:r>
              <a:rPr lang="en-US" sz="1050" dirty="0">
                <a:solidFill>
                  <a:srgbClr val="000000"/>
                </a:solidFill>
                <a:latin typeface="Times New Roman" panose="02020603050405020304" pitchFamily="18" charset="0"/>
              </a:rPr>
              <a:t>children: first analyses of the Canadian Registry of VTE. </a:t>
            </a:r>
            <a:r>
              <a:rPr lang="en-US" sz="1050" i="1" dirty="0">
                <a:solidFill>
                  <a:srgbClr val="000000"/>
                </a:solidFill>
                <a:latin typeface="Times New Roman" panose="02020603050405020304" pitchFamily="18" charset="0"/>
              </a:rPr>
              <a:t>Blood. Mar 1 1994;83(5):1251-7. </a:t>
            </a:r>
            <a:endParaRPr lang="es-CO" sz="1050" dirty="0"/>
          </a:p>
        </p:txBody>
      </p:sp>
    </p:spTree>
    <p:extLst>
      <p:ext uri="{BB962C8B-B14F-4D97-AF65-F5344CB8AC3E}">
        <p14:creationId xmlns:p14="http://schemas.microsoft.com/office/powerpoint/2010/main" val="217226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en-CA" dirty="0"/>
              <a:t>¿Como se </a:t>
            </a:r>
            <a:r>
              <a:rPr lang="es-VE" dirty="0"/>
              <a:t>desarrollaron</a:t>
            </a:r>
            <a:r>
              <a:rPr lang="en-CA" dirty="0"/>
              <a:t> las </a:t>
            </a:r>
            <a:r>
              <a:rPr lang="es-VE" dirty="0"/>
              <a:t>guías</a:t>
            </a:r>
            <a:r>
              <a:rPr lang="en-CA" dirty="0"/>
              <a:t> ASH?</a:t>
            </a:r>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5"/>
            <a:ext cx="2460910" cy="3659503"/>
          </a:xfrm>
          <a:prstGeom prst="rect">
            <a:avLst/>
          </a:prstGeom>
          <a:solidFill>
            <a:srgbClr val="BEE0E4"/>
          </a:solidFill>
        </p:spPr>
        <p:txBody>
          <a:bodyPr/>
          <a:lstStyle/>
          <a:p>
            <a:pPr>
              <a:defRPr/>
            </a:pPr>
            <a:r>
              <a:rPr lang="es-CO" b="1" dirty="0">
                <a:solidFill>
                  <a:srgbClr val="E43D31"/>
                </a:solidFill>
                <a:latin typeface="Calibri" panose="020F0502020204030204" pitchFamily="34" charset="0"/>
                <a:cs typeface="Calibri" panose="020F0502020204030204" pitchFamily="34" charset="0"/>
              </a:rPr>
              <a:t>CONFORMACION </a:t>
            </a:r>
            <a:br>
              <a:rPr lang="es-CO" b="1" dirty="0">
                <a:solidFill>
                  <a:srgbClr val="E43D31"/>
                </a:solidFill>
                <a:latin typeface="Calibri" panose="020F0502020204030204" pitchFamily="34" charset="0"/>
                <a:cs typeface="Calibri" panose="020F0502020204030204" pitchFamily="34" charset="0"/>
              </a:rPr>
            </a:br>
            <a:r>
              <a:rPr lang="es-CO" b="1" dirty="0">
                <a:solidFill>
                  <a:srgbClr val="E43D31"/>
                </a:solidFill>
                <a:latin typeface="Calibri" panose="020F0502020204030204" pitchFamily="34" charset="0"/>
                <a:cs typeface="Calibri" panose="020F0502020204030204" pitchFamily="34" charset="0"/>
              </a:rPr>
              <a:t>DEL PANEL</a:t>
            </a:r>
          </a:p>
          <a:p>
            <a:pPr>
              <a:spcAft>
                <a:spcPts val="600"/>
              </a:spcAft>
              <a:defRPr/>
            </a:pPr>
            <a:r>
              <a:rPr lang="es-CO" dirty="0">
                <a:solidFill>
                  <a:schemeClr val="tx1">
                    <a:lumMod val="50000"/>
                    <a:lumOff val="50000"/>
                  </a:schemeClr>
                </a:solidFill>
                <a:latin typeface="Calibri" panose="020F0502020204030204" pitchFamily="34" charset="0"/>
                <a:cs typeface="Calibri" panose="020F0502020204030204" pitchFamily="34" charset="0"/>
              </a:rPr>
              <a:t>Cada panel se </a:t>
            </a:r>
            <a:br>
              <a:rPr lang="es-CO" dirty="0">
                <a:solidFill>
                  <a:schemeClr val="tx1">
                    <a:lumMod val="50000"/>
                    <a:lumOff val="50000"/>
                  </a:schemeClr>
                </a:solidFill>
                <a:latin typeface="Calibri" panose="020F0502020204030204" pitchFamily="34" charset="0"/>
                <a:cs typeface="Calibri" panose="020F0502020204030204" pitchFamily="34" charset="0"/>
              </a:rPr>
            </a:br>
            <a:r>
              <a:rPr lang="es-CO" dirty="0">
                <a:solidFill>
                  <a:schemeClr val="tx1">
                    <a:lumMod val="50000"/>
                    <a:lumOff val="50000"/>
                  </a:schemeClr>
                </a:solidFill>
                <a:latin typeface="Calibri" panose="020F0502020204030204" pitchFamily="34" charset="0"/>
                <a:cs typeface="Calibri" panose="020F0502020204030204" pitchFamily="34" charset="0"/>
              </a:rPr>
              <a:t>formó siguiendo criterios clave:</a:t>
            </a:r>
          </a:p>
          <a:p>
            <a:pPr marL="91440" indent="-91440">
              <a:spcAft>
                <a:spcPts val="300"/>
              </a:spcAft>
              <a:buFont typeface="Arial" panose="020B0604020202020204" pitchFamily="34" charset="0"/>
              <a:buChar char="•"/>
              <a:defRPr/>
            </a:pPr>
            <a:r>
              <a:rPr lang="es-CO" sz="1693" dirty="0">
                <a:solidFill>
                  <a:schemeClr val="tx1">
                    <a:lumMod val="50000"/>
                    <a:lumOff val="50000"/>
                  </a:schemeClr>
                </a:solidFill>
                <a:latin typeface="Calibri" panose="020F0502020204030204" pitchFamily="34" charset="0"/>
                <a:cs typeface="Calibri" panose="020F0502020204030204" pitchFamily="34" charset="0"/>
              </a:rPr>
              <a:t>Equilibrio en experiencia (incluidas disciplinas más allá de la hematología y pacientes)</a:t>
            </a:r>
          </a:p>
          <a:p>
            <a:pPr marL="91440" indent="-91440">
              <a:spcAft>
                <a:spcPts val="300"/>
              </a:spcAft>
              <a:buFont typeface="Arial" panose="020B0604020202020204" pitchFamily="34" charset="0"/>
              <a:buChar char="•"/>
              <a:defRPr/>
            </a:pPr>
            <a:r>
              <a:rPr lang="es-CO" sz="1693" dirty="0">
                <a:solidFill>
                  <a:schemeClr val="tx1">
                    <a:lumMod val="50000"/>
                    <a:lumOff val="50000"/>
                  </a:schemeClr>
                </a:solidFill>
                <a:latin typeface="Calibri" panose="020F0502020204030204" pitchFamily="34" charset="0"/>
                <a:cs typeface="Calibri" panose="020F0502020204030204" pitchFamily="34" charset="0"/>
              </a:rPr>
              <a:t>Atención a la minimización y gestión de COI</a:t>
            </a:r>
            <a:endParaRPr lang="en-CA" sz="148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6"/>
            <a:ext cx="2879180" cy="1812773"/>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CA" altLang="es-CO" b="1" dirty="0">
                <a:solidFill>
                  <a:srgbClr val="E53E31"/>
                </a:solidFill>
                <a:latin typeface="Calibri" panose="020F0502020204030204" pitchFamily="34" charset="0"/>
                <a:cs typeface="Calibri" panose="020F0502020204030204" pitchFamily="34" charset="0"/>
              </a:rPr>
              <a:t>PREGUNTAS CLÍNICAS</a:t>
            </a:r>
          </a:p>
          <a:p>
            <a:r>
              <a:rPr lang="en-CA" altLang="es-CO" dirty="0">
                <a:solidFill>
                  <a:schemeClr val="tx1">
                    <a:lumMod val="50000"/>
                    <a:lumOff val="50000"/>
                  </a:schemeClr>
                </a:solidFill>
                <a:latin typeface="Calibri" panose="020F0502020204030204" pitchFamily="34" charset="0"/>
                <a:cs typeface="Calibri" panose="020F0502020204030204" pitchFamily="34" charset="0"/>
              </a:rPr>
              <a:t>10 a 20 </a:t>
            </a:r>
            <a:r>
              <a:rPr lang="es-VE" altLang="es-CO" dirty="0">
                <a:solidFill>
                  <a:schemeClr val="tx1">
                    <a:lumMod val="50000"/>
                    <a:lumOff val="50000"/>
                  </a:schemeClr>
                </a:solidFill>
                <a:latin typeface="Calibri" panose="020F0502020204030204" pitchFamily="34" charset="0"/>
                <a:cs typeface="Calibri" panose="020F0502020204030204" pitchFamily="34" charset="0"/>
              </a:rPr>
              <a:t>preguntas</a:t>
            </a:r>
            <a:r>
              <a:rPr lang="en-CA" altLang="es-CO" dirty="0">
                <a:solidFill>
                  <a:schemeClr val="tx1">
                    <a:lumMod val="50000"/>
                    <a:lumOff val="50000"/>
                  </a:schemeClr>
                </a:solidFill>
                <a:latin typeface="Calibri" panose="020F0502020204030204" pitchFamily="34" charset="0"/>
                <a:cs typeface="Calibri" panose="020F0502020204030204" pitchFamily="34" charset="0"/>
              </a:rPr>
              <a:t> clínicamente relevantes generadas en formato PICO (población, intervención, comparación y outcome)</a:t>
            </a: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5"/>
            <a:ext cx="2459230" cy="3659503"/>
          </a:xfrm>
          <a:prstGeom prst="rect">
            <a:avLst/>
          </a:prstGeom>
          <a:solidFill>
            <a:srgbClr val="C9D7AF"/>
          </a:solidFill>
        </p:spPr>
        <p:txBody>
          <a:bodyPr/>
          <a:lstStyle/>
          <a:p>
            <a:pPr>
              <a:spcAft>
                <a:spcPts val="600"/>
              </a:spcAft>
              <a:defRPr/>
            </a:pPr>
            <a:r>
              <a:rPr lang="es-CO" b="1" dirty="0">
                <a:solidFill>
                  <a:srgbClr val="E43D31"/>
                </a:solidFill>
                <a:latin typeface="Calibri" panose="020F0502020204030204" pitchFamily="34" charset="0"/>
                <a:cs typeface="Calibri" panose="020F0502020204030204" pitchFamily="34" charset="0"/>
              </a:rPr>
              <a:t>SINTESIS DE EVIDENCIAS</a:t>
            </a:r>
            <a:br>
              <a:rPr lang="es-CO" b="1" dirty="0">
                <a:solidFill>
                  <a:srgbClr val="E43D31"/>
                </a:solidFill>
                <a:latin typeface="Calibri" panose="020F0502020204030204" pitchFamily="34" charset="0"/>
                <a:cs typeface="Calibri" panose="020F0502020204030204" pitchFamily="34" charset="0"/>
              </a:rPr>
            </a:br>
            <a:r>
              <a:rPr lang="es-CO" sz="1600" dirty="0">
                <a:solidFill>
                  <a:schemeClr val="tx1">
                    <a:lumMod val="50000"/>
                    <a:lumOff val="50000"/>
                  </a:schemeClr>
                </a:solidFill>
                <a:latin typeface="Calibri" panose="020F0502020204030204" pitchFamily="34" charset="0"/>
                <a:cs typeface="Calibri" panose="020F0502020204030204" pitchFamily="34" charset="0"/>
              </a:rPr>
              <a:t>Análisis de la evidencia de cada pregunta PICO x revisión sistemática de efectos: </a:t>
            </a:r>
          </a:p>
          <a:p>
            <a:pPr marL="102870" indent="-102870">
              <a:buFont typeface="Arial" panose="020B0604020202020204" pitchFamily="34" charset="0"/>
              <a:buChar char="•"/>
              <a:defRPr/>
            </a:pPr>
            <a:r>
              <a:rPr lang="es-CO" sz="1600" dirty="0">
                <a:solidFill>
                  <a:schemeClr val="tx1">
                    <a:lumMod val="50000"/>
                    <a:lumOff val="50000"/>
                  </a:schemeClr>
                </a:solidFill>
                <a:latin typeface="Calibri" panose="020F0502020204030204" pitchFamily="34" charset="0"/>
                <a:cs typeface="Calibri" panose="020F0502020204030204" pitchFamily="34" charset="0"/>
              </a:rPr>
              <a:t>Efectos deseados  e indeseables</a:t>
            </a:r>
          </a:p>
          <a:p>
            <a:pPr marL="102870" indent="-102870">
              <a:buFont typeface="Arial" panose="020B0604020202020204" pitchFamily="34" charset="0"/>
              <a:buChar char="•"/>
              <a:defRPr/>
            </a:pPr>
            <a:r>
              <a:rPr lang="es-CO" sz="1600" dirty="0">
                <a:solidFill>
                  <a:schemeClr val="tx1">
                    <a:lumMod val="50000"/>
                    <a:lumOff val="50000"/>
                  </a:schemeClr>
                </a:solidFill>
                <a:latin typeface="Calibri" panose="020F0502020204030204" pitchFamily="34" charset="0"/>
                <a:cs typeface="Calibri" panose="020F0502020204030204" pitchFamily="34" charset="0"/>
              </a:rPr>
              <a:t>Uso de recursos</a:t>
            </a:r>
          </a:p>
          <a:p>
            <a:pPr marL="102870" indent="-102870">
              <a:buFont typeface="Arial" panose="020B0604020202020204" pitchFamily="34" charset="0"/>
              <a:buChar char="•"/>
              <a:defRPr/>
            </a:pPr>
            <a:r>
              <a:rPr lang="es-CO" sz="1600" dirty="0">
                <a:solidFill>
                  <a:schemeClr val="tx1">
                    <a:lumMod val="50000"/>
                    <a:lumOff val="50000"/>
                  </a:schemeClr>
                </a:solidFill>
                <a:latin typeface="Calibri" panose="020F0502020204030204" pitchFamily="34" charset="0"/>
                <a:cs typeface="Calibri" panose="020F0502020204030204" pitchFamily="34" charset="0"/>
              </a:rPr>
              <a:t>Factibilidad</a:t>
            </a:r>
          </a:p>
          <a:p>
            <a:pPr marL="102870" indent="-102870">
              <a:buFont typeface="Arial" panose="020B0604020202020204" pitchFamily="34" charset="0"/>
              <a:buChar char="•"/>
              <a:defRPr/>
            </a:pPr>
            <a:r>
              <a:rPr lang="es-CO" sz="1600" dirty="0">
                <a:solidFill>
                  <a:schemeClr val="tx1">
                    <a:lumMod val="50000"/>
                    <a:lumOff val="50000"/>
                  </a:schemeClr>
                </a:solidFill>
                <a:latin typeface="Calibri" panose="020F0502020204030204" pitchFamily="34" charset="0"/>
                <a:cs typeface="Calibri" panose="020F0502020204030204" pitchFamily="34" charset="0"/>
              </a:rPr>
              <a:t>Aceptabilidad</a:t>
            </a:r>
          </a:p>
          <a:p>
            <a:pPr marL="102870" indent="-102870">
              <a:buFont typeface="Arial" panose="020B0604020202020204" pitchFamily="34" charset="0"/>
              <a:buChar char="•"/>
              <a:defRPr/>
            </a:pPr>
            <a:r>
              <a:rPr lang="es-CO" sz="1600" dirty="0">
                <a:solidFill>
                  <a:schemeClr val="tx1">
                    <a:lumMod val="50000"/>
                    <a:lumOff val="50000"/>
                  </a:schemeClr>
                </a:solidFill>
                <a:latin typeface="Calibri" panose="020F0502020204030204" pitchFamily="34" charset="0"/>
                <a:cs typeface="Calibri" panose="020F0502020204030204" pitchFamily="34" charset="0"/>
              </a:rPr>
              <a:t>Accesibilidad</a:t>
            </a:r>
          </a:p>
          <a:p>
            <a:pPr marL="102870" indent="-102870">
              <a:buFont typeface="Arial" panose="020B0604020202020204" pitchFamily="34" charset="0"/>
              <a:buChar char="•"/>
              <a:defRPr/>
            </a:pPr>
            <a:r>
              <a:rPr lang="es-CO" sz="1600" dirty="0">
                <a:solidFill>
                  <a:schemeClr val="tx1">
                    <a:lumMod val="50000"/>
                    <a:lumOff val="50000"/>
                  </a:schemeClr>
                </a:solidFill>
                <a:latin typeface="Calibri" panose="020F0502020204030204" pitchFamily="34" charset="0"/>
                <a:cs typeface="Calibri" panose="020F0502020204030204" pitchFamily="34" charset="0"/>
              </a:rPr>
              <a:t>Valores y preferencias </a:t>
            </a:r>
            <a:br>
              <a:rPr lang="es-CO" sz="1600" dirty="0">
                <a:solidFill>
                  <a:schemeClr val="tx1">
                    <a:lumMod val="50000"/>
                    <a:lumOff val="50000"/>
                  </a:schemeClr>
                </a:solidFill>
                <a:latin typeface="Calibri" panose="020F0502020204030204" pitchFamily="34" charset="0"/>
                <a:cs typeface="Calibri" panose="020F0502020204030204" pitchFamily="34" charset="0"/>
              </a:rPr>
            </a:br>
            <a:r>
              <a:rPr lang="es-CO" sz="1600" dirty="0">
                <a:solidFill>
                  <a:schemeClr val="tx1">
                    <a:lumMod val="50000"/>
                    <a:lumOff val="50000"/>
                  </a:schemeClr>
                </a:solidFill>
                <a:latin typeface="Calibri" panose="020F0502020204030204" pitchFamily="34" charset="0"/>
                <a:cs typeface="Calibri" panose="020F0502020204030204" pitchFamily="34" charset="0"/>
              </a:rPr>
              <a:t>del paciente</a:t>
            </a:r>
            <a:endParaRPr lang="en-CA" sz="1600" dirty="0">
              <a:solidFill>
                <a:schemeClr val="tx1">
                  <a:lumMod val="50000"/>
                  <a:lumOff val="50000"/>
                </a:schemeClr>
              </a:solidFill>
              <a:latin typeface="Calibri" panose="020F0502020204030204" pitchFamily="34" charset="0"/>
              <a:cs typeface="Calibri" panose="020F0502020204030204" pitchFamily="34" charset="0"/>
            </a:endParaRPr>
          </a:p>
          <a:p>
            <a:pPr>
              <a:defRPr/>
            </a:pPr>
            <a:endParaRPr lang="es-CO" b="1" dirty="0">
              <a:solidFill>
                <a:srgbClr val="E43D3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4049188"/>
            <a:ext cx="2872461" cy="1647885"/>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CA" altLang="es-CO" sz="1481" b="1" dirty="0">
                <a:solidFill>
                  <a:schemeClr val="tx1">
                    <a:lumMod val="50000"/>
                    <a:lumOff val="50000"/>
                  </a:schemeClr>
                </a:solidFill>
                <a:latin typeface="Calibri" panose="020F0502020204030204" pitchFamily="34" charset="0"/>
                <a:cs typeface="Calibri" panose="020F0502020204030204" pitchFamily="34" charset="0"/>
              </a:rPr>
              <a:t>EJEMPLO DE PREGUNTA PICO</a:t>
            </a:r>
          </a:p>
          <a:p>
            <a:r>
              <a:rPr lang="es-ES" altLang="es-CO" sz="1600" dirty="0">
                <a:solidFill>
                  <a:schemeClr val="tx1">
                    <a:lumMod val="50000"/>
                    <a:lumOff val="50000"/>
                  </a:schemeClr>
                </a:solidFill>
                <a:latin typeface="Calibri" panose="020F0502020204030204" pitchFamily="34" charset="0"/>
                <a:cs typeface="Calibri" panose="020F0502020204030204" pitchFamily="34" charset="0"/>
              </a:rPr>
              <a:t>En una población de pacientes con baja probabilidad clínica de TEP, ¿cuál es la mejor</a:t>
            </a:r>
          </a:p>
          <a:p>
            <a:r>
              <a:rPr lang="es-ES" altLang="es-CO" sz="1600" dirty="0">
                <a:solidFill>
                  <a:schemeClr val="tx1">
                    <a:lumMod val="50000"/>
                    <a:lumOff val="50000"/>
                  </a:schemeClr>
                </a:solidFill>
                <a:latin typeface="Calibri" panose="020F0502020204030204" pitchFamily="34" charset="0"/>
                <a:cs typeface="Calibri" panose="020F0502020204030204" pitchFamily="34" charset="0"/>
              </a:rPr>
              <a:t>estrategia diagnóstica para evaluar una sospecha de TEP?</a:t>
            </a:r>
            <a:r>
              <a:rPr lang="en-CA" altLang="es-CO" sz="1600" dirty="0">
                <a:solidFill>
                  <a:schemeClr val="tx1">
                    <a:lumMod val="50000"/>
                    <a:lumOff val="50000"/>
                  </a:schemeClr>
                </a:solidFill>
                <a:latin typeface="Calibri" panose="020F0502020204030204" pitchFamily="34" charset="0"/>
                <a:cs typeface="Calibri" panose="020F0502020204030204" pitchFamily="34" charset="0"/>
              </a:rPr>
              <a:t> </a:t>
            </a: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7"/>
            <a:ext cx="2459230" cy="3659502"/>
          </a:xfrm>
          <a:prstGeom prst="rect">
            <a:avLst/>
          </a:prstGeom>
          <a:solidFill>
            <a:srgbClr val="8B80A3">
              <a:alpha val="47059"/>
            </a:srgbClr>
          </a:solidFill>
        </p:spPr>
        <p:txBody>
          <a:bodyPr/>
          <a:lstStyle/>
          <a:p>
            <a:pPr>
              <a:defRPr/>
            </a:pPr>
            <a:r>
              <a:rPr lang="en-CA" b="1" dirty="0">
                <a:solidFill>
                  <a:srgbClr val="E43D31"/>
                </a:solidFill>
                <a:latin typeface="Calibri" panose="020F0502020204030204" pitchFamily="34" charset="0"/>
                <a:cs typeface="Calibri" panose="020F0502020204030204" pitchFamily="34" charset="0"/>
              </a:rPr>
              <a:t>REDACCION DE RECOMENDACIONES </a:t>
            </a:r>
            <a:endParaRPr lang="en-CA" b="1" dirty="0">
              <a:solidFill>
                <a:schemeClr val="tx1">
                  <a:lumMod val="50000"/>
                  <a:lumOff val="50000"/>
                </a:schemeClr>
              </a:solidFill>
              <a:latin typeface="Calibri" panose="020F0502020204030204" pitchFamily="34" charset="0"/>
              <a:cs typeface="Calibri" panose="020F0502020204030204" pitchFamily="34" charset="0"/>
            </a:endParaRPr>
          </a:p>
          <a:p>
            <a:pPr>
              <a:defRPr/>
            </a:pPr>
            <a:r>
              <a:rPr lang="en-CA" dirty="0">
                <a:solidFill>
                  <a:schemeClr val="tx1">
                    <a:lumMod val="50000"/>
                    <a:lumOff val="50000"/>
                  </a:schemeClr>
                </a:solidFill>
                <a:latin typeface="Calibri" panose="020F0502020204030204" pitchFamily="34" charset="0"/>
                <a:cs typeface="Calibri" panose="020F0502020204030204" pitchFamily="34" charset="0"/>
              </a:rPr>
              <a:t>Recomendaciones hechas por </a:t>
            </a:r>
            <a:r>
              <a:rPr lang="es-VE" dirty="0">
                <a:solidFill>
                  <a:schemeClr val="tx1">
                    <a:lumMod val="50000"/>
                    <a:lumOff val="50000"/>
                  </a:schemeClr>
                </a:solidFill>
                <a:latin typeface="Calibri" panose="020F0502020204030204" pitchFamily="34" charset="0"/>
                <a:cs typeface="Calibri" panose="020F0502020204030204" pitchFamily="34" charset="0"/>
              </a:rPr>
              <a:t>miembros</a:t>
            </a:r>
            <a:r>
              <a:rPr lang="en-CA" dirty="0">
                <a:solidFill>
                  <a:schemeClr val="tx1">
                    <a:lumMod val="50000"/>
                    <a:lumOff val="50000"/>
                  </a:schemeClr>
                </a:solidFill>
                <a:latin typeface="Calibri" panose="020F0502020204030204" pitchFamily="34" charset="0"/>
                <a:cs typeface="Calibri" panose="020F0502020204030204" pitchFamily="34" charset="0"/>
              </a:rPr>
              <a:t> del panel basados en </a:t>
            </a:r>
            <a:r>
              <a:rPr lang="es-VE" dirty="0">
                <a:solidFill>
                  <a:schemeClr val="tx1">
                    <a:lumMod val="50000"/>
                    <a:lumOff val="50000"/>
                  </a:schemeClr>
                </a:solidFill>
                <a:latin typeface="Calibri" panose="020F0502020204030204" pitchFamily="34" charset="0"/>
                <a:cs typeface="Calibri" panose="020F0502020204030204" pitchFamily="34" charset="0"/>
              </a:rPr>
              <a:t>evidencia</a:t>
            </a:r>
            <a:r>
              <a:rPr lang="en-CA" dirty="0">
                <a:solidFill>
                  <a:schemeClr val="tx1">
                    <a:lumMod val="50000"/>
                    <a:lumOff val="50000"/>
                  </a:schemeClr>
                </a:solidFill>
                <a:latin typeface="Calibri" panose="020F0502020204030204" pitchFamily="34" charset="0"/>
                <a:cs typeface="Calibri" panose="020F0502020204030204" pitchFamily="34" charset="0"/>
              </a:rPr>
              <a:t> de todos los </a:t>
            </a:r>
            <a:r>
              <a:rPr lang="es-VE" dirty="0">
                <a:solidFill>
                  <a:schemeClr val="tx1">
                    <a:lumMod val="50000"/>
                    <a:lumOff val="50000"/>
                  </a:schemeClr>
                </a:solidFill>
                <a:latin typeface="Calibri" panose="020F0502020204030204" pitchFamily="34" charset="0"/>
                <a:cs typeface="Calibri" panose="020F0502020204030204" pitchFamily="34" charset="0"/>
              </a:rPr>
              <a:t>factores</a:t>
            </a:r>
          </a:p>
        </p:txBody>
      </p:sp>
      <p:sp>
        <p:nvSpPr>
          <p:cNvPr id="2" name="TextBox 1">
            <a:extLst>
              <a:ext uri="{FF2B5EF4-FFF2-40B4-BE49-F238E27FC236}">
                <a16:creationId xmlns:a16="http://schemas.microsoft.com/office/drawing/2014/main" id="{37A32BE5-5007-DAB5-8CC4-D79856156775}"/>
              </a:ext>
            </a:extLst>
          </p:cNvPr>
          <p:cNvSpPr txBox="1"/>
          <p:nvPr/>
        </p:nvSpPr>
        <p:spPr>
          <a:xfrm>
            <a:off x="614002" y="5794432"/>
            <a:ext cx="11189089" cy="5232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b="1" i="1" dirty="0">
                <a:solidFill>
                  <a:srgbClr val="2E2D2D"/>
                </a:solidFill>
                <a:latin typeface="Arial"/>
                <a:cs typeface="Arial"/>
              </a:rPr>
              <a:t>Las directrices de ASH son revisadas anualmente por grupos de trabajo formados por expertos convocados por ASH. Los recursos derivados de las directrices que requieren actualización se remueven del sitio web de ASH.</a:t>
            </a:r>
            <a:endParaRPr lang="en-US" sz="1400" b="1" i="1" dirty="0">
              <a:solidFill>
                <a:srgbClr val="2E2D2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E456-A08A-2724-DC07-7A02978D8D1C}"/>
              </a:ext>
            </a:extLst>
          </p:cNvPr>
          <p:cNvSpPr>
            <a:spLocks noGrp="1"/>
          </p:cNvSpPr>
          <p:nvPr>
            <p:ph type="title"/>
          </p:nvPr>
        </p:nvSpPr>
        <p:spPr>
          <a:xfrm>
            <a:off x="3546616" y="571942"/>
            <a:ext cx="4842013" cy="418113"/>
          </a:xfrm>
        </p:spPr>
        <p:txBody>
          <a:bodyPr/>
          <a:lstStyle/>
          <a:p>
            <a:r>
              <a:rPr lang="es-ES" dirty="0"/>
              <a:t>CONSIDERACIONES FINALES</a:t>
            </a:r>
            <a:endParaRPr lang="es-CO" dirty="0"/>
          </a:p>
        </p:txBody>
      </p:sp>
      <p:sp>
        <p:nvSpPr>
          <p:cNvPr id="3" name="Marcador de contenido 2">
            <a:extLst>
              <a:ext uri="{FF2B5EF4-FFF2-40B4-BE49-F238E27FC236}">
                <a16:creationId xmlns:a16="http://schemas.microsoft.com/office/drawing/2014/main" id="{AF2DD921-761F-B3B3-F7F3-A03189047E82}"/>
              </a:ext>
            </a:extLst>
          </p:cNvPr>
          <p:cNvSpPr>
            <a:spLocks noGrp="1"/>
          </p:cNvSpPr>
          <p:nvPr>
            <p:ph idx="1"/>
          </p:nvPr>
        </p:nvSpPr>
        <p:spPr/>
        <p:txBody>
          <a:bodyPr>
            <a:normAutofit lnSpcReduction="10000"/>
          </a:bodyPr>
          <a:lstStyle/>
          <a:p>
            <a:r>
              <a:rPr lang="es-ES" dirty="0"/>
              <a:t>Aunque no hay datos directos de ensayos aleatorios realizados en niños, la evidencia indirecta de la población adulta sugiere un beneficio potencial para preservar la vida. </a:t>
            </a:r>
          </a:p>
          <a:p>
            <a:r>
              <a:rPr lang="es-ES" dirty="0"/>
              <a:t>Dada la alta mortalidad observada en niños con EP y falla hemodinámica, se debe ofrecer terapia trombolítica de forma rutinaria.</a:t>
            </a:r>
          </a:p>
          <a:p>
            <a:r>
              <a:rPr lang="es-ES" dirty="0"/>
              <a:t>La implementación de esta recomendación puede verse obstaculizada por la falta de instalaciones y recursos humanos apropiados para brindar atención crítica en algunos entornos dentro de las regiones. </a:t>
            </a:r>
          </a:p>
          <a:p>
            <a:r>
              <a:rPr lang="es-ES" dirty="0"/>
              <a:t>Se deben realizar esfuerzos para garantizar el acceso oportuno a la atención especializada de los niños con TEP y falla hemodinámica.</a:t>
            </a:r>
            <a:endParaRPr lang="es-CO" dirty="0"/>
          </a:p>
        </p:txBody>
      </p:sp>
    </p:spTree>
    <p:extLst>
      <p:ext uri="{BB962C8B-B14F-4D97-AF65-F5344CB8AC3E}">
        <p14:creationId xmlns:p14="http://schemas.microsoft.com/office/powerpoint/2010/main" val="3887653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Resumen cambios en sección pediatrica</a:t>
            </a:r>
          </a:p>
        </p:txBody>
      </p:sp>
      <p:sp>
        <p:nvSpPr>
          <p:cNvPr id="4" name="TextBox 3">
            <a:extLst>
              <a:ext uri="{FF2B5EF4-FFF2-40B4-BE49-F238E27FC236}">
                <a16:creationId xmlns:a16="http://schemas.microsoft.com/office/drawing/2014/main" id="{1F308EEF-EBA2-4416-ACDE-3B35F899E6EA}"/>
              </a:ext>
            </a:extLst>
          </p:cNvPr>
          <p:cNvSpPr txBox="1"/>
          <p:nvPr/>
        </p:nvSpPr>
        <p:spPr>
          <a:xfrm>
            <a:off x="485274" y="2060598"/>
            <a:ext cx="10129718" cy="1384995"/>
          </a:xfrm>
          <a:prstGeom prst="rect">
            <a:avLst/>
          </a:prstGeom>
          <a:solidFill>
            <a:srgbClr val="FEE3C2"/>
          </a:solidFill>
        </p:spPr>
        <p:txBody>
          <a:bodyPr wrap="square" rtlCol="0">
            <a:spAutoFit/>
          </a:bodyPr>
          <a:lstStyle/>
          <a:p>
            <a:r>
              <a:rPr lang="es-ES" sz="2800" dirty="0">
                <a:solidFill>
                  <a:schemeClr val="tx1">
                    <a:lumMod val="50000"/>
                    <a:lumOff val="50000"/>
                  </a:schemeClr>
                </a:solidFill>
              </a:rPr>
              <a:t>Generalmente el tratamiento de la TEV asintomática no esta indicado, No obstante la decisión debe ser individualizada basada en los riesgos específicos del paciente de TEV recurrente y hemorragia</a:t>
            </a:r>
            <a:endParaRPr lang="en-CA" sz="2800" dirty="0">
              <a:solidFill>
                <a:schemeClr val="tx1">
                  <a:lumMod val="50000"/>
                  <a:lumOff val="50000"/>
                </a:schemeClr>
              </a:solidFill>
            </a:endParaRPr>
          </a:p>
        </p:txBody>
      </p:sp>
      <p:sp>
        <p:nvSpPr>
          <p:cNvPr id="6" name="TextBox 5">
            <a:extLst>
              <a:ext uri="{FF2B5EF4-FFF2-40B4-BE49-F238E27FC236}">
                <a16:creationId xmlns:a16="http://schemas.microsoft.com/office/drawing/2014/main" id="{3669F80F-F834-4045-85E9-B1F9F8F069EA}"/>
              </a:ext>
            </a:extLst>
          </p:cNvPr>
          <p:cNvSpPr txBox="1"/>
          <p:nvPr/>
        </p:nvSpPr>
        <p:spPr>
          <a:xfrm>
            <a:off x="485273" y="4067213"/>
            <a:ext cx="10036953" cy="954107"/>
          </a:xfrm>
          <a:prstGeom prst="rect">
            <a:avLst/>
          </a:prstGeom>
          <a:solidFill>
            <a:srgbClr val="FDDBB0"/>
          </a:solidFill>
        </p:spPr>
        <p:txBody>
          <a:bodyPr wrap="square" rtlCol="0">
            <a:spAutoFit/>
          </a:bodyPr>
          <a:lstStyle/>
          <a:p>
            <a:r>
              <a:rPr lang="es-ES" sz="2800" dirty="0">
                <a:solidFill>
                  <a:schemeClr val="tx1">
                    <a:lumMod val="50000"/>
                    <a:lumOff val="50000"/>
                  </a:schemeClr>
                </a:solidFill>
              </a:rPr>
              <a:t>La trombólisis en  Embolismo pulmonar y  falla hemodinámica es una medida apropiada en el ámbito pediátrico</a:t>
            </a:r>
            <a:endParaRPr lang="en-CA" sz="2800" dirty="0">
              <a:solidFill>
                <a:schemeClr val="tx1">
                  <a:lumMod val="50000"/>
                  <a:lumOff val="50000"/>
                </a:schemeClr>
              </a:solidFill>
            </a:endParaRPr>
          </a:p>
        </p:txBody>
      </p:sp>
    </p:spTree>
    <p:extLst>
      <p:ext uri="{BB962C8B-B14F-4D97-AF65-F5344CB8AC3E}">
        <p14:creationId xmlns:p14="http://schemas.microsoft.com/office/powerpoint/2010/main" val="2624845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a:xfrm>
            <a:off x="617880" y="1340569"/>
            <a:ext cx="10972800" cy="418113"/>
          </a:xfrm>
        </p:spPr>
        <p:txBody>
          <a:bodyPr/>
          <a:lstStyle/>
          <a:p>
            <a:r>
              <a:rPr lang="en-CA" dirty="0"/>
              <a:t>Agradecimientos</a:t>
            </a:r>
          </a:p>
        </p:txBody>
      </p:sp>
      <p:sp>
        <p:nvSpPr>
          <p:cNvPr id="5" name="CuadroTexto 4">
            <a:extLst>
              <a:ext uri="{FF2B5EF4-FFF2-40B4-BE49-F238E27FC236}">
                <a16:creationId xmlns:a16="http://schemas.microsoft.com/office/drawing/2014/main" id="{608A0295-4A38-B950-045A-767B20F831A8}"/>
              </a:ext>
            </a:extLst>
          </p:cNvPr>
          <p:cNvSpPr txBox="1"/>
          <p:nvPr/>
        </p:nvSpPr>
        <p:spPr>
          <a:xfrm>
            <a:off x="1391478" y="2060140"/>
            <a:ext cx="7752522" cy="4154984"/>
          </a:xfrm>
          <a:prstGeom prst="rect">
            <a:avLst/>
          </a:prstGeom>
          <a:noFill/>
        </p:spPr>
        <p:txBody>
          <a:bodyPr wrap="square">
            <a:spAutoFit/>
          </a:bodyPr>
          <a:lstStyle/>
          <a:p>
            <a:r>
              <a:rPr lang="es-ES" sz="2400" dirty="0"/>
              <a:t>Miembros del equipo del Panel de Directrices de ASH</a:t>
            </a:r>
          </a:p>
          <a:p>
            <a:r>
              <a:rPr lang="es-ES" sz="2400" dirty="0"/>
              <a:t>Miembros del equipo de síntesis del conocimiento</a:t>
            </a:r>
          </a:p>
          <a:p>
            <a:r>
              <a:rPr lang="es-ES" sz="2400" dirty="0"/>
              <a:t>Centro GRADE de la Universidad McMaster</a:t>
            </a:r>
          </a:p>
          <a:p>
            <a:endParaRPr lang="es-ES" sz="2400" dirty="0"/>
          </a:p>
          <a:p>
            <a:r>
              <a:rPr lang="es-ES" sz="2400" dirty="0"/>
              <a:t>Autor de las  diapositivas: Juan Carlos Serrano Casas MD, Universidad Central de Venezuela </a:t>
            </a:r>
          </a:p>
          <a:p>
            <a:r>
              <a:rPr lang="es-ES" sz="2400" dirty="0"/>
              <a:t>Clínica Cancerológica del Norte de Santander, Cúcuta, Colombia.</a:t>
            </a:r>
          </a:p>
          <a:p>
            <a:endParaRPr lang="es-ES" sz="2400" dirty="0"/>
          </a:p>
          <a:p>
            <a:r>
              <a:rPr lang="es-ES" sz="2400" dirty="0"/>
              <a:t>Obtenga más información sobre las pautas de TEV de la ASH en http://www.hematology.org/VTEguidelines</a:t>
            </a:r>
            <a:endParaRPr lang="es-CO" sz="2400" dirty="0"/>
          </a:p>
        </p:txBody>
      </p:sp>
    </p:spTree>
    <p:extLst>
      <p:ext uri="{BB962C8B-B14F-4D97-AF65-F5344CB8AC3E}">
        <p14:creationId xmlns:p14="http://schemas.microsoft.com/office/powerpoint/2010/main" val="176152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en-CA" dirty="0"/>
              <a:t>¿Como los </a:t>
            </a:r>
            <a:r>
              <a:rPr lang="es-VE" dirty="0"/>
              <a:t>pacientes</a:t>
            </a:r>
            <a:r>
              <a:rPr lang="en-CA" dirty="0"/>
              <a:t> y </a:t>
            </a:r>
            <a:r>
              <a:rPr lang="es-CO" dirty="0"/>
              <a:t>médicos</a:t>
            </a:r>
            <a:r>
              <a:rPr lang="en-CA" dirty="0"/>
              <a:t> </a:t>
            </a:r>
            <a:r>
              <a:rPr lang="es-VE" dirty="0"/>
              <a:t>deben</a:t>
            </a:r>
            <a:r>
              <a:rPr lang="en-CA" dirty="0"/>
              <a:t> usar </a:t>
            </a:r>
            <a:r>
              <a:rPr lang="es-VE" dirty="0"/>
              <a:t>estas</a:t>
            </a:r>
            <a:r>
              <a:rPr lang="en-CA" dirty="0"/>
              <a:t> guías?</a:t>
            </a:r>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2465763242"/>
              </p:ext>
            </p:extLst>
          </p:nvPr>
        </p:nvGraphicFramePr>
        <p:xfrm>
          <a:off x="992541" y="2535101"/>
          <a:ext cx="9825916" cy="295060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1800" b="1" dirty="0">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Recomendación FUERTE</a:t>
                      </a:r>
                      <a:br>
                        <a:rPr lang="en-CA" sz="1800" b="1" dirty="0">
                          <a:solidFill>
                            <a:schemeClr val="bg1"/>
                          </a:solidFill>
                        </a:rPr>
                      </a:br>
                      <a:r>
                        <a:rPr lang="en-CA" sz="1800" b="0" dirty="0">
                          <a:solidFill>
                            <a:schemeClr val="bg1"/>
                          </a:solidFill>
                        </a:rPr>
                        <a:t>(“El panel recomienda…”)</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Recomendación CONDITIONAL</a:t>
                      </a:r>
                    </a:p>
                    <a:p>
                      <a:pPr algn="ctr"/>
                      <a:r>
                        <a:rPr lang="en-CA" sz="1800" b="0" dirty="0">
                          <a:solidFill>
                            <a:schemeClr val="bg1"/>
                          </a:solidFill>
                        </a:rPr>
                        <a:t>(“El</a:t>
                      </a:r>
                      <a:r>
                        <a:rPr lang="en-CA" sz="1800" b="0" baseline="0" dirty="0">
                          <a:solidFill>
                            <a:schemeClr val="bg1"/>
                          </a:solidFill>
                        </a:rPr>
                        <a:t> </a:t>
                      </a:r>
                      <a:r>
                        <a:rPr lang="en-CA" sz="1800" b="0" dirty="0">
                          <a:solidFill>
                            <a:schemeClr val="bg1"/>
                          </a:solidFill>
                        </a:rPr>
                        <a:t> panel </a:t>
                      </a:r>
                      <a:r>
                        <a:rPr lang="es-CO" sz="1800" b="0" noProof="0" dirty="0">
                          <a:solidFill>
                            <a:schemeClr val="bg1"/>
                          </a:solidFill>
                        </a:rPr>
                        <a:t>sugiere</a:t>
                      </a:r>
                      <a:r>
                        <a:rPr lang="en-CA" sz="1800" b="0" dirty="0">
                          <a:solidFill>
                            <a:schemeClr val="bg1"/>
                          </a:solidFill>
                        </a:rPr>
                        <a:t> …”)</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en-CA" sz="1800" b="1" dirty="0">
                          <a:solidFill>
                            <a:schemeClr val="tx1">
                              <a:lumMod val="50000"/>
                              <a:lumOff val="50000"/>
                            </a:schemeClr>
                          </a:solidFill>
                        </a:rPr>
                        <a:t>Para pacientes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La mayoria de los individuos van a querer la intervencion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solidFill>
                            <a:schemeClr val="tx1">
                              <a:lumMod val="50000"/>
                              <a:lumOff val="50000"/>
                            </a:schemeClr>
                          </a:solidFill>
                        </a:rPr>
                        <a:t>La mayoria de los individuos van a querer la intervencion, pero varios no.</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en-CA" sz="1800" b="1" dirty="0">
                          <a:solidFill>
                            <a:schemeClr val="tx1">
                              <a:lumMod val="50000"/>
                              <a:lumOff val="50000"/>
                            </a:schemeClr>
                          </a:solidFill>
                        </a:rPr>
                        <a:t>Para clínicos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solidFill>
                            <a:schemeClr val="tx1">
                              <a:lumMod val="50000"/>
                              <a:lumOff val="50000"/>
                            </a:schemeClr>
                          </a:solidFill>
                        </a:rPr>
                        <a:t>La mayoria de los individuos </a:t>
                      </a:r>
                      <a:r>
                        <a:rPr lang="en-CA" sz="1800" dirty="0">
                          <a:solidFill>
                            <a:srgbClr val="FF0000"/>
                          </a:solidFill>
                        </a:rPr>
                        <a:t>deberían </a:t>
                      </a:r>
                      <a:r>
                        <a:rPr lang="en-CA" sz="1800" dirty="0">
                          <a:solidFill>
                            <a:schemeClr val="tx1">
                              <a:lumMod val="50000"/>
                              <a:lumOff val="50000"/>
                            </a:schemeClr>
                          </a:solidFill>
                        </a:rPr>
                        <a:t>recibir la intervencion.</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s-CO" sz="1800" dirty="0">
                          <a:solidFill>
                            <a:schemeClr val="tx1">
                              <a:lumMod val="50000"/>
                              <a:lumOff val="50000"/>
                            </a:schemeClr>
                          </a:solidFill>
                        </a:rPr>
                        <a:t>Diferentes opciones serán apropiadas para diferentes pacientes, dependiendo de sus valores y preferencias. Utilice la toma de decisiones compartida.</a:t>
                      </a:r>
                      <a:endParaRPr lang="en-CA" sz="1800" dirty="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5B7205-BBC3-23C6-A82A-F9612C120E75}"/>
              </a:ext>
            </a:extLst>
          </p:cNvPr>
          <p:cNvSpPr>
            <a:spLocks noGrp="1"/>
          </p:cNvSpPr>
          <p:nvPr>
            <p:ph idx="1"/>
          </p:nvPr>
        </p:nvSpPr>
        <p:spPr>
          <a:xfrm>
            <a:off x="755374" y="2663686"/>
            <a:ext cx="10972801" cy="3843130"/>
          </a:xfrm>
        </p:spPr>
        <p:txBody>
          <a:bodyPr/>
          <a:lstStyle/>
          <a:p>
            <a:pPr marL="0" indent="0">
              <a:buNone/>
            </a:pPr>
            <a:r>
              <a:rPr lang="es-ES" sz="2400" b="1" dirty="0">
                <a:solidFill>
                  <a:srgbClr val="FF0000"/>
                </a:solidFill>
              </a:rPr>
              <a:t>MÉTODOS</a:t>
            </a:r>
          </a:p>
          <a:p>
            <a:pPr marL="0" indent="0">
              <a:buNone/>
            </a:pPr>
            <a:r>
              <a:rPr lang="es-ES" sz="2400" b="1" dirty="0"/>
              <a:t> SISTEMA GRADE ADOLOPMENT permitió adaptar recomendaciones de 3 guías ASH, en TEV (capítulos de Diagnostico, Embarazo y Pediatría). </a:t>
            </a:r>
          </a:p>
          <a:p>
            <a:r>
              <a:rPr lang="es-ES" sz="2400" b="1" dirty="0"/>
              <a:t>12 sociedades locales de hematología formaron un panel de guías compuesto por profesionales médicos de 10 países de América Latina. </a:t>
            </a:r>
          </a:p>
          <a:p>
            <a:r>
              <a:rPr lang="es-ES" sz="2400" b="1" dirty="0"/>
              <a:t>Se priorizaron 10 preguntas sobre el diagnóstico de TEV y 18 sobre el manejo en poblaciones especiales relevantes en contexto latinoamericano. </a:t>
            </a:r>
          </a:p>
          <a:p>
            <a:r>
              <a:rPr lang="es-ES" sz="2400" b="1" dirty="0"/>
              <a:t>Análisis de evidencia beneficios y perjuicios, además considerar valores y preferencias, recursos, accesibilidad, viabilidad,  impacto y   equidad en salud.</a:t>
            </a:r>
            <a:endParaRPr lang="es-CO" sz="2400" b="1" dirty="0"/>
          </a:p>
        </p:txBody>
      </p:sp>
      <p:sp>
        <p:nvSpPr>
          <p:cNvPr id="5" name="CuadroTexto 4">
            <a:extLst>
              <a:ext uri="{FF2B5EF4-FFF2-40B4-BE49-F238E27FC236}">
                <a16:creationId xmlns:a16="http://schemas.microsoft.com/office/drawing/2014/main" id="{9B4EF204-D634-01DD-F7DD-1423073DD69E}"/>
              </a:ext>
            </a:extLst>
          </p:cNvPr>
          <p:cNvSpPr txBox="1"/>
          <p:nvPr/>
        </p:nvSpPr>
        <p:spPr>
          <a:xfrm>
            <a:off x="715618" y="1269907"/>
            <a:ext cx="10972800" cy="1200329"/>
          </a:xfrm>
          <a:prstGeom prst="rect">
            <a:avLst/>
          </a:prstGeom>
          <a:noFill/>
        </p:spPr>
        <p:txBody>
          <a:bodyPr wrap="square">
            <a:spAutoFit/>
          </a:bodyPr>
          <a:lstStyle/>
          <a:p>
            <a:r>
              <a:rPr lang="es-ES" sz="2400" b="1" dirty="0">
                <a:solidFill>
                  <a:srgbClr val="FF0000"/>
                </a:solidFill>
              </a:rPr>
              <a:t>OBJETIVOS: </a:t>
            </a:r>
          </a:p>
          <a:p>
            <a:r>
              <a:rPr lang="es-ES" sz="2400" b="1" dirty="0">
                <a:solidFill>
                  <a:schemeClr val="bg1">
                    <a:lumMod val="50000"/>
                  </a:schemeClr>
                </a:solidFill>
              </a:rPr>
              <a:t>Proporcionar pautas basadas en la evidencia sobre el diagnóstico  de TEV - EP y el tratamiento de la TEV en niños y durante el embarazo.</a:t>
            </a:r>
            <a:endParaRPr lang="es-CO" sz="2400" b="1" dirty="0">
              <a:solidFill>
                <a:schemeClr val="bg1">
                  <a:lumMod val="50000"/>
                </a:schemeClr>
              </a:solidFill>
            </a:endParaRPr>
          </a:p>
        </p:txBody>
      </p:sp>
    </p:spTree>
    <p:extLst>
      <p:ext uri="{BB962C8B-B14F-4D97-AF65-F5344CB8AC3E}">
        <p14:creationId xmlns:p14="http://schemas.microsoft.com/office/powerpoint/2010/main" val="40259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AC4F5-6A21-49AE-973D-ED7C7D4F4BFF}"/>
              </a:ext>
            </a:extLst>
          </p:cNvPr>
          <p:cNvSpPr>
            <a:spLocks noGrp="1"/>
          </p:cNvSpPr>
          <p:nvPr>
            <p:ph type="title"/>
          </p:nvPr>
        </p:nvSpPr>
        <p:spPr/>
        <p:txBody>
          <a:bodyPr/>
          <a:lstStyle/>
          <a:p>
            <a:r>
              <a:rPr lang="en-US" dirty="0"/>
              <a:t>Prevalencia y Probabilidad Pre test</a:t>
            </a:r>
            <a:endParaRPr lang="en-CA" dirty="0"/>
          </a:p>
        </p:txBody>
      </p:sp>
      <p:sp>
        <p:nvSpPr>
          <p:cNvPr id="4" name="Content Placeholder 3">
            <a:extLst>
              <a:ext uri="{FF2B5EF4-FFF2-40B4-BE49-F238E27FC236}">
                <a16:creationId xmlns:a16="http://schemas.microsoft.com/office/drawing/2014/main" id="{616FCACC-95C0-4897-B92F-886862F21644}"/>
              </a:ext>
            </a:extLst>
          </p:cNvPr>
          <p:cNvSpPr>
            <a:spLocks noGrp="1"/>
          </p:cNvSpPr>
          <p:nvPr>
            <p:ph idx="1"/>
          </p:nvPr>
        </p:nvSpPr>
        <p:spPr/>
        <p:txBody>
          <a:bodyPr>
            <a:normAutofit fontScale="85000" lnSpcReduction="20000"/>
          </a:bodyPr>
          <a:lstStyle/>
          <a:p>
            <a:r>
              <a:rPr lang="es-ES" dirty="0"/>
              <a:t>El diagnóstico de tromboembolismo venoso (TEV) se basa en una evaluación de la probabilidad clínica de TEV en una población, antes de las pruebas de diagnóstico (probabilidad previa a la prueba; PTP)</a:t>
            </a:r>
          </a:p>
          <a:p>
            <a:endParaRPr lang="es-ES" dirty="0"/>
          </a:p>
          <a:p>
            <a:r>
              <a:rPr lang="es-ES" dirty="0"/>
              <a:t>Los pacientes se clasifican en probabilidad baja/intermedia/alta o probable/poco probable de tener TEV</a:t>
            </a:r>
          </a:p>
          <a:p>
            <a:endParaRPr lang="es-ES" dirty="0"/>
          </a:p>
          <a:p>
            <a:r>
              <a:rPr lang="es-ES" dirty="0"/>
              <a:t>PTP bajo (poco probable) = baja prevalencia de TEV</a:t>
            </a:r>
          </a:p>
          <a:p>
            <a:pPr marL="0" indent="0">
              <a:buNone/>
            </a:pPr>
            <a:r>
              <a:rPr lang="es-ES" dirty="0"/>
              <a:t>   (Intermedio)/Alto PTP (probable) = alta prevalencia de TEV</a:t>
            </a:r>
          </a:p>
          <a:p>
            <a:endParaRPr lang="es-ES" dirty="0"/>
          </a:p>
          <a:p>
            <a:r>
              <a:rPr lang="es-ES" dirty="0"/>
              <a:t>La prevalencia de TEV en una población influye en el valor predictivo de las pruebas diagnósticas</a:t>
            </a:r>
            <a:endParaRPr lang="en-CA" dirty="0"/>
          </a:p>
        </p:txBody>
      </p:sp>
      <p:sp>
        <p:nvSpPr>
          <p:cNvPr id="2" name="CuadroTexto 1">
            <a:extLst>
              <a:ext uri="{FF2B5EF4-FFF2-40B4-BE49-F238E27FC236}">
                <a16:creationId xmlns:a16="http://schemas.microsoft.com/office/drawing/2014/main" id="{E1A6F7A5-9CA8-741F-61E2-22470629614B}"/>
              </a:ext>
            </a:extLst>
          </p:cNvPr>
          <p:cNvSpPr txBox="1"/>
          <p:nvPr/>
        </p:nvSpPr>
        <p:spPr>
          <a:xfrm>
            <a:off x="3538330" y="516836"/>
            <a:ext cx="5936974" cy="461665"/>
          </a:xfrm>
          <a:prstGeom prst="rect">
            <a:avLst/>
          </a:prstGeom>
          <a:noFill/>
        </p:spPr>
        <p:txBody>
          <a:bodyPr wrap="square" rtlCol="0">
            <a:spAutoFit/>
          </a:bodyPr>
          <a:lstStyle/>
          <a:p>
            <a:r>
              <a:rPr lang="es-ES" sz="2400" b="1" dirty="0">
                <a:solidFill>
                  <a:srgbClr val="FF0000"/>
                </a:solidFill>
              </a:rPr>
              <a:t>CONSIDERACIONES EN DIAGNOSTICO</a:t>
            </a:r>
            <a:endParaRPr lang="es-CO" sz="2400" b="1" dirty="0">
              <a:solidFill>
                <a:srgbClr val="FF0000"/>
              </a:solidFill>
            </a:endParaRPr>
          </a:p>
        </p:txBody>
      </p:sp>
    </p:spTree>
    <p:extLst>
      <p:ext uri="{BB962C8B-B14F-4D97-AF65-F5344CB8AC3E}">
        <p14:creationId xmlns:p14="http://schemas.microsoft.com/office/powerpoint/2010/main" val="25361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BFF45F-A7A6-2991-2F89-9609C18A40F2}"/>
              </a:ext>
            </a:extLst>
          </p:cNvPr>
          <p:cNvSpPr>
            <a:spLocks noGrp="1"/>
          </p:cNvSpPr>
          <p:nvPr>
            <p:ph type="title"/>
          </p:nvPr>
        </p:nvSpPr>
        <p:spPr/>
        <p:txBody>
          <a:bodyPr/>
          <a:lstStyle/>
          <a:p>
            <a:r>
              <a:rPr lang="es-ES" dirty="0"/>
              <a:t>RESULTADOS DE ANALISIS DE LAS GUIAS LATINOAMERICANAS</a:t>
            </a:r>
            <a:endParaRPr lang="es-CO" dirty="0"/>
          </a:p>
        </p:txBody>
      </p:sp>
      <p:sp>
        <p:nvSpPr>
          <p:cNvPr id="3" name="Marcador de contenido 2">
            <a:extLst>
              <a:ext uri="{FF2B5EF4-FFF2-40B4-BE49-F238E27FC236}">
                <a16:creationId xmlns:a16="http://schemas.microsoft.com/office/drawing/2014/main" id="{1CA4225C-83D5-2A01-DD61-FC0228E43F49}"/>
              </a:ext>
            </a:extLst>
          </p:cNvPr>
          <p:cNvSpPr>
            <a:spLocks noGrp="1"/>
          </p:cNvSpPr>
          <p:nvPr>
            <p:ph idx="1"/>
          </p:nvPr>
        </p:nvSpPr>
        <p:spPr>
          <a:xfrm>
            <a:off x="1041952" y="2192118"/>
            <a:ext cx="10447684" cy="2419639"/>
          </a:xfrm>
        </p:spPr>
        <p:txBody>
          <a:bodyPr>
            <a:normAutofit/>
          </a:bodyPr>
          <a:lstStyle/>
          <a:p>
            <a:r>
              <a:rPr lang="es-ES" sz="2800" dirty="0"/>
              <a:t> En comparación con la guía original, </a:t>
            </a:r>
          </a:p>
          <a:p>
            <a:r>
              <a:rPr lang="es-ES" sz="2800" dirty="0"/>
              <a:t>Hubo cambios significativos en 2/10 recomendaciones diagnósticas </a:t>
            </a:r>
          </a:p>
          <a:p>
            <a:r>
              <a:rPr lang="es-ES" sz="2800" dirty="0"/>
              <a:t>En 9/18 recomendaciones de manejo </a:t>
            </a:r>
          </a:p>
          <a:p>
            <a:r>
              <a:rPr lang="es-ES" sz="2800" dirty="0"/>
              <a:t>(4 cambiaron dirección y 5 cambiaron fuerza).</a:t>
            </a:r>
            <a:endParaRPr lang="es-CO" sz="2800" dirty="0"/>
          </a:p>
        </p:txBody>
      </p:sp>
    </p:spTree>
    <p:extLst>
      <p:ext uri="{BB962C8B-B14F-4D97-AF65-F5344CB8AC3E}">
        <p14:creationId xmlns:p14="http://schemas.microsoft.com/office/powerpoint/2010/main" val="381430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lcf76f155ced4ddcb4097134ff3c332f xmlns="f60e50cf-b4eb-4913-b91b-c5f6cad801d6">
      <Terms xmlns="http://schemas.microsoft.com/office/infopath/2007/PartnerControls"/>
    </lcf76f155ced4ddcb4097134ff3c332f>
    <Topic xmlns="f60e50cf-b4eb-4913-b91b-c5f6cad801d6" xsi:nil="true"/>
    <Project xmlns="f60e50cf-b4eb-4913-b91b-c5f6cad801d6" xsi:nil="true"/>
    <WebPage xmlns="f60e50cf-b4eb-4913-b91b-c5f6cad801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E4D26490-C56A-4406-B907-61058D12C85F}">
  <ds:schemaRefs>
    <ds:schemaRef ds:uri="http://schemas.microsoft.com/office/infopath/2007/PartnerControls"/>
    <ds:schemaRef ds:uri="http://purl.org/dc/elements/1.1/"/>
    <ds:schemaRef ds:uri="http://schemas.microsoft.com/office/2006/metadata/properties"/>
    <ds:schemaRef ds:uri="f60e50cf-b4eb-4913-b91b-c5f6cad801d6"/>
    <ds:schemaRef ds:uri="f428f131-8437-48c9-9cdf-8fab9dca4571"/>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69143069-8684-4657-A51D-624DDB2232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6869E2-37BE-45C7-BA8E-175B485CF562}">
  <ds:schemaRefs>
    <ds:schemaRef ds:uri="http://schemas.microsoft.com/sharepoint/v3/contenttype/forms"/>
  </ds:schemaRefs>
</ds:datastoreItem>
</file>

<file path=customXml/itemProps4.xml><?xml version="1.0" encoding="utf-8"?>
<ds:datastoreItem xmlns:ds="http://schemas.openxmlformats.org/officeDocument/2006/customXml" ds:itemID="{72144B2E-868C-4126-85F2-8F02E915E60B}">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46561</TotalTime>
  <Words>8386</Words>
  <Application>Microsoft Office PowerPoint</Application>
  <PresentationFormat>Widescreen</PresentationFormat>
  <Paragraphs>797</Paragraphs>
  <Slides>52</Slides>
  <Notes>34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Diagnóstico de Tromboembolismo Venoso y manejo de Poblaciones Especiales en América Latina</vt:lpstr>
      <vt:lpstr>Guías Clínicas </vt:lpstr>
      <vt:lpstr>Latin American ADOLOPMENT project  </vt:lpstr>
      <vt:lpstr>Guías de práctica clínica de ASH sobre ETV</vt:lpstr>
      <vt:lpstr>¿Como se desarrollaron las guías ASH?</vt:lpstr>
      <vt:lpstr>¿Como los pacientes y médicos deben usar estas guías?</vt:lpstr>
      <vt:lpstr>PowerPoint Presentation</vt:lpstr>
      <vt:lpstr>Prevalencia y Probabilidad Pre test</vt:lpstr>
      <vt:lpstr>RESULTADOS DE ANALISIS DE LAS GUIAS LATINOAMERICANAS</vt:lpstr>
      <vt:lpstr>Probabilidad pre Test para EP mediante reglas  de predicción clínica</vt:lpstr>
      <vt:lpstr>Reglas de predicción clínica (PPT) para TVP:</vt:lpstr>
      <vt:lpstr>PowerPoint Presentation</vt:lpstr>
      <vt:lpstr>Case 1: SOSPECHA DE EMBOLISMO PULMONAR</vt:lpstr>
      <vt:lpstr>PowerPoint Presentation</vt:lpstr>
      <vt:lpstr>Recomendación 1 y 2 </vt:lpstr>
      <vt:lpstr> Umbral diagnostic del  Dimero D</vt:lpstr>
      <vt:lpstr>Recomendaciones de Guías Latinoamericana</vt:lpstr>
      <vt:lpstr>Consideraciones de imagen para exploración VQ y CTPA  en sospecha de EP</vt:lpstr>
      <vt:lpstr>Continuación con el caso</vt:lpstr>
      <vt:lpstr>TEP RECURRENTE EN ALTA PROBABILIDAD</vt:lpstr>
      <vt:lpstr>Diagrama de flujo para el Diagnóstico de TEP en pacientes con Probabilidad pre test (PPT) Episodio Recurrente </vt:lpstr>
      <vt:lpstr>Caso 1: Resumen</vt:lpstr>
      <vt:lpstr>Objetivos</vt:lpstr>
      <vt:lpstr>TEV es una de las principales causas de morbilidad y mortalidad en el embarazo</vt:lpstr>
      <vt:lpstr>Case 1: Trombosis Venosa profunda en gestante</vt:lpstr>
      <vt:lpstr>PowerPoint Presentation</vt:lpstr>
      <vt:lpstr>Recomendación 15</vt:lpstr>
      <vt:lpstr>PowerPoint Presentation</vt:lpstr>
      <vt:lpstr>¿Que anticoagulante  puede usarse con seguridad en gestación?</vt:lpstr>
      <vt:lpstr>PowerPoint Presentation</vt:lpstr>
      <vt:lpstr>Continuación caso 2: Decididiendo sobre Tromboprofilaxis</vt:lpstr>
      <vt:lpstr>PowerPoint Presentation</vt:lpstr>
      <vt:lpstr>Recommendation   22   </vt:lpstr>
      <vt:lpstr>Recommendation   22   </vt:lpstr>
      <vt:lpstr>Recommendation   22   </vt:lpstr>
      <vt:lpstr>Recomendación 22 </vt:lpstr>
      <vt:lpstr>Recomendación  </vt:lpstr>
      <vt:lpstr>PowerPoint Presentation</vt:lpstr>
      <vt:lpstr>Recomendación </vt:lpstr>
      <vt:lpstr>En Resumen:  De Vuelta a los objetivos  de TEV en gestantes</vt:lpstr>
      <vt:lpstr>Objectivos</vt:lpstr>
      <vt:lpstr>La TEV pediátrica es una enfermedad principalmente de niños enfermos</vt:lpstr>
      <vt:lpstr>Case 3:  TVP  Asintomático.</vt:lpstr>
      <vt:lpstr>PowerPoint Presentation</vt:lpstr>
      <vt:lpstr>Recomendación  23 </vt:lpstr>
      <vt:lpstr>Caso 4</vt:lpstr>
      <vt:lpstr>PowerPoint Presentation</vt:lpstr>
      <vt:lpstr>Recomendación 24</vt:lpstr>
      <vt:lpstr>La embolia pulmonar con falla hemodinámica es una condición grave asociada con una mortalidad alta </vt:lpstr>
      <vt:lpstr>CONSIDERACIONES FINALES</vt:lpstr>
      <vt:lpstr>Resumen cambios en sección pediatrica</vt:lpstr>
      <vt:lpstr>Agradecimientos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Venous Thromboembolism</dc:title>
  <dc:creator>Eric Tseng</dc:creator>
  <cp:lastModifiedBy>Sarah Paliani</cp:lastModifiedBy>
  <cp:revision>397</cp:revision>
  <dcterms:created xsi:type="dcterms:W3CDTF">2018-08-17T18:11:17Z</dcterms:created>
  <dcterms:modified xsi:type="dcterms:W3CDTF">2023-10-19T19:00:22Z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cbf2ee6-7391-4c03-b07a-3137c8a2243c_Enabled">
    <vt:lpwstr>true</vt:lpwstr>
  </property>
  <property fmtid="{D5CDD505-2E9C-101B-9397-08002B2CF9AE}" pid="3" name="MSIP_Label_7cbf2ee6-7391-4c03-b07a-3137c8a2243c_SetDate">
    <vt:lpwstr>2023-07-27T18:08:19Z</vt:lpwstr>
  </property>
  <property fmtid="{D5CDD505-2E9C-101B-9397-08002B2CF9AE}" pid="4" name="MSIP_Label_7cbf2ee6-7391-4c03-b07a-3137c8a2243c_Method">
    <vt:lpwstr>Standard</vt:lpwstr>
  </property>
  <property fmtid="{D5CDD505-2E9C-101B-9397-08002B2CF9AE}" pid="5" name="MSIP_Label_7cbf2ee6-7391-4c03-b07a-3137c8a2243c_Name">
    <vt:lpwstr>Internal</vt:lpwstr>
  </property>
  <property fmtid="{D5CDD505-2E9C-101B-9397-08002B2CF9AE}" pid="6" name="MSIP_Label_7cbf2ee6-7391-4c03-b07a-3137c8a2243c_SiteId">
    <vt:lpwstr>ac144e41-8001-48f0-9e1c-170716ed06b6</vt:lpwstr>
  </property>
  <property fmtid="{D5CDD505-2E9C-101B-9397-08002B2CF9AE}" pid="7" name="MSIP_Label_7cbf2ee6-7391-4c03-b07a-3137c8a2243c_ActionId">
    <vt:lpwstr>972b4661-1aee-4257-937d-9b8417960fb4</vt:lpwstr>
  </property>
  <property fmtid="{D5CDD505-2E9C-101B-9397-08002B2CF9AE}" pid="8" name="MSIP_Label_7cbf2ee6-7391-4c03-b07a-3137c8a2243c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Internal use</vt:lpwstr>
  </property>
  <property fmtid="{D5CDD505-2E9C-101B-9397-08002B2CF9AE}" pid="11" name="ContentTypeId">
    <vt:lpwstr>0x0101002065FF72BD9880498F842E047A956618</vt:lpwstr>
  </property>
  <property fmtid="{D5CDD505-2E9C-101B-9397-08002B2CF9AE}" pid="12" name="MediaServiceImageTags">
    <vt:lpwstr/>
  </property>
</Properties>
</file>