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8"/>
  </p:notesMasterIdLst>
  <p:sldIdLst>
    <p:sldId id="256" r:id="rId6"/>
    <p:sldId id="371" r:id="rId7"/>
    <p:sldId id="1190" r:id="rId8"/>
    <p:sldId id="1191" r:id="rId9"/>
    <p:sldId id="1192" r:id="rId10"/>
    <p:sldId id="1193" r:id="rId11"/>
    <p:sldId id="1194" r:id="rId12"/>
    <p:sldId id="332" r:id="rId13"/>
    <p:sldId id="1195" r:id="rId14"/>
    <p:sldId id="366" r:id="rId15"/>
    <p:sldId id="335" r:id="rId16"/>
    <p:sldId id="333" r:id="rId17"/>
    <p:sldId id="263" r:id="rId18"/>
    <p:sldId id="264" r:id="rId19"/>
    <p:sldId id="319" r:id="rId20"/>
    <p:sldId id="337" r:id="rId21"/>
    <p:sldId id="339" r:id="rId22"/>
    <p:sldId id="347" r:id="rId23"/>
    <p:sldId id="1196" r:id="rId24"/>
    <p:sldId id="1197" r:id="rId25"/>
    <p:sldId id="336" r:id="rId26"/>
    <p:sldId id="309" r:id="rId27"/>
    <p:sldId id="260" r:id="rId28"/>
    <p:sldId id="261" r:id="rId29"/>
    <p:sldId id="1200" r:id="rId30"/>
    <p:sldId id="313" r:id="rId31"/>
    <p:sldId id="1198" r:id="rId32"/>
    <p:sldId id="1202" r:id="rId33"/>
    <p:sldId id="314" r:id="rId34"/>
    <p:sldId id="316" r:id="rId35"/>
    <p:sldId id="1203" r:id="rId36"/>
    <p:sldId id="334" r:id="rId37"/>
    <p:sldId id="346" r:id="rId38"/>
    <p:sldId id="1205" r:id="rId39"/>
    <p:sldId id="1206" r:id="rId40"/>
    <p:sldId id="349" r:id="rId41"/>
    <p:sldId id="324" r:id="rId42"/>
    <p:sldId id="321" r:id="rId43"/>
    <p:sldId id="322" r:id="rId44"/>
    <p:sldId id="273" r:id="rId45"/>
    <p:sldId id="1207" r:id="rId46"/>
    <p:sldId id="1208" r:id="rId47"/>
    <p:sldId id="1209" r:id="rId48"/>
    <p:sldId id="372" r:id="rId49"/>
    <p:sldId id="373" r:id="rId50"/>
    <p:sldId id="374" r:id="rId51"/>
    <p:sldId id="376" r:id="rId52"/>
    <p:sldId id="377" r:id="rId53"/>
    <p:sldId id="1210" r:id="rId54"/>
    <p:sldId id="1211" r:id="rId55"/>
    <p:sldId id="381" r:id="rId56"/>
    <p:sldId id="29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7" clrIdx="0">
    <p:extLst>
      <p:ext uri="{19B8F6BF-5375-455C-9EA6-DF929625EA0E}">
        <p15:presenceInfo xmlns:p15="http://schemas.microsoft.com/office/powerpoint/2012/main" userId="S::eric.tseng@mail.utoronto.ca::ff68222d-e22b-4bed-bc89-3c5383ae0691" providerId="AD"/>
      </p:ext>
    </p:extLst>
  </p:cmAuthor>
  <p:cmAuthor id="2" name="Kailee Boedeker" initials="KB" lastIdx="3" clrIdx="1">
    <p:extLst>
      <p:ext uri="{19B8F6BF-5375-455C-9EA6-DF929625EA0E}">
        <p15:presenceInfo xmlns:p15="http://schemas.microsoft.com/office/powerpoint/2012/main" userId="S::KBoedeker@hq.hematology.org::b77dd867-4351-4e21-a3f6-fcf19f53a39f" providerId="AD"/>
      </p:ext>
    </p:extLst>
  </p:cmAuthor>
  <p:cmAuthor id="3" name="Juan Carlos Serrano" initials="JCS" lastIdx="2" clrIdx="2">
    <p:extLst>
      <p:ext uri="{19B8F6BF-5375-455C-9EA6-DF929625EA0E}">
        <p15:presenceInfo xmlns:p15="http://schemas.microsoft.com/office/powerpoint/2012/main" userId="Juan Carlos Serr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BB1"/>
    <a:srgbClr val="FFE3C4"/>
    <a:srgbClr val="E63E31"/>
    <a:srgbClr val="E43D33"/>
    <a:srgbClr val="FDC17B"/>
    <a:srgbClr val="5388AE"/>
    <a:srgbClr val="1F9FAC"/>
    <a:srgbClr val="FED9AF"/>
    <a:srgbClr val="FCC27B"/>
    <a:srgbClr val="FFDB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2E86D-2EE9-4A64-9706-8FE843718EBB}" v="3" dt="2023-08-01T14:50:37.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449" autoAdjust="0"/>
  </p:normalViewPr>
  <p:slideViewPr>
    <p:cSldViewPr snapToGrid="0">
      <p:cViewPr varScale="1">
        <p:scale>
          <a:sx n="100" d="100"/>
          <a:sy n="100" d="100"/>
        </p:scale>
        <p:origin x="990" y="72"/>
      </p:cViewPr>
      <p:guideLst/>
    </p:cSldViewPr>
  </p:slideViewPr>
  <p:outlineViewPr>
    <p:cViewPr>
      <p:scale>
        <a:sx n="33" d="100"/>
        <a:sy n="33" d="100"/>
      </p:scale>
      <p:origin x="0" y="-4589"/>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2023-10-19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US" dirty="0"/>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US" dirty="0"/>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14</a:t>
            </a:fld>
            <a:endParaRPr lang="en-US" dirty="0"/>
          </a:p>
        </p:txBody>
      </p:sp>
    </p:spTree>
    <p:extLst>
      <p:ext uri="{BB962C8B-B14F-4D97-AF65-F5344CB8AC3E}">
        <p14:creationId xmlns:p14="http://schemas.microsoft.com/office/powerpoint/2010/main" val="386138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US" dirty="0"/>
          </a:p>
        </p:txBody>
      </p:sp>
    </p:spTree>
    <p:extLst>
      <p:ext uri="{BB962C8B-B14F-4D97-AF65-F5344CB8AC3E}">
        <p14:creationId xmlns:p14="http://schemas.microsoft.com/office/powerpoint/2010/main" val="414748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17</a:t>
            </a:fld>
            <a:endParaRPr lang="en-US" dirty="0"/>
          </a:p>
        </p:txBody>
      </p:sp>
    </p:spTree>
    <p:extLst>
      <p:ext uri="{BB962C8B-B14F-4D97-AF65-F5344CB8AC3E}">
        <p14:creationId xmlns:p14="http://schemas.microsoft.com/office/powerpoint/2010/main" val="265189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18</a:t>
            </a:fld>
            <a:endParaRPr lang="en-US" dirty="0"/>
          </a:p>
        </p:txBody>
      </p:sp>
    </p:spTree>
    <p:extLst>
      <p:ext uri="{BB962C8B-B14F-4D97-AF65-F5344CB8AC3E}">
        <p14:creationId xmlns:p14="http://schemas.microsoft.com/office/powerpoint/2010/main" val="413119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US" dirty="0"/>
          </a:p>
        </p:txBody>
      </p:sp>
    </p:spTree>
    <p:extLst>
      <p:ext uri="{BB962C8B-B14F-4D97-AF65-F5344CB8AC3E}">
        <p14:creationId xmlns:p14="http://schemas.microsoft.com/office/powerpoint/2010/main" val="125353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24</a:t>
            </a:fld>
            <a:endParaRPr lang="en-US" dirty="0"/>
          </a:p>
        </p:txBody>
      </p:sp>
    </p:spTree>
    <p:extLst>
      <p:ext uri="{BB962C8B-B14F-4D97-AF65-F5344CB8AC3E}">
        <p14:creationId xmlns:p14="http://schemas.microsoft.com/office/powerpoint/2010/main" val="2973318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26</a:t>
            </a:fld>
            <a:endParaRPr lang="en-US" dirty="0"/>
          </a:p>
        </p:txBody>
      </p:sp>
    </p:spTree>
    <p:extLst>
      <p:ext uri="{BB962C8B-B14F-4D97-AF65-F5344CB8AC3E}">
        <p14:creationId xmlns:p14="http://schemas.microsoft.com/office/powerpoint/2010/main" val="1919024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28</a:t>
            </a:fld>
            <a:endParaRPr lang="en-US" dirty="0"/>
          </a:p>
        </p:txBody>
      </p:sp>
    </p:spTree>
    <p:extLst>
      <p:ext uri="{BB962C8B-B14F-4D97-AF65-F5344CB8AC3E}">
        <p14:creationId xmlns:p14="http://schemas.microsoft.com/office/powerpoint/2010/main" val="191902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29</a:t>
            </a:fld>
            <a:endParaRPr lang="en-US" dirty="0"/>
          </a:p>
        </p:txBody>
      </p:sp>
    </p:spTree>
    <p:extLst>
      <p:ext uri="{BB962C8B-B14F-4D97-AF65-F5344CB8AC3E}">
        <p14:creationId xmlns:p14="http://schemas.microsoft.com/office/powerpoint/2010/main" val="344145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30</a:t>
            </a:fld>
            <a:endParaRPr lang="en-US" dirty="0"/>
          </a:p>
        </p:txBody>
      </p:sp>
    </p:spTree>
    <p:extLst>
      <p:ext uri="{BB962C8B-B14F-4D97-AF65-F5344CB8AC3E}">
        <p14:creationId xmlns:p14="http://schemas.microsoft.com/office/powerpoint/2010/main" val="233316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US" dirty="0"/>
          </a:p>
        </p:txBody>
      </p:sp>
    </p:spTree>
    <p:extLst>
      <p:ext uri="{BB962C8B-B14F-4D97-AF65-F5344CB8AC3E}">
        <p14:creationId xmlns:p14="http://schemas.microsoft.com/office/powerpoint/2010/main" val="280926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8A219AF-31E1-4C13-8A47-7C32BFDA626C}" type="slidenum">
              <a:rPr lang="en-CA" smtClean="0"/>
              <a:t>31</a:t>
            </a:fld>
            <a:endParaRPr lang="en-US" dirty="0"/>
          </a:p>
        </p:txBody>
      </p:sp>
    </p:spTree>
    <p:extLst>
      <p:ext uri="{BB962C8B-B14F-4D97-AF65-F5344CB8AC3E}">
        <p14:creationId xmlns:p14="http://schemas.microsoft.com/office/powerpoint/2010/main" val="499863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32</a:t>
            </a:fld>
            <a:endParaRPr lang="en-US" dirty="0"/>
          </a:p>
        </p:txBody>
      </p:sp>
    </p:spTree>
    <p:extLst>
      <p:ext uri="{BB962C8B-B14F-4D97-AF65-F5344CB8AC3E}">
        <p14:creationId xmlns:p14="http://schemas.microsoft.com/office/powerpoint/2010/main" val="2114301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33</a:t>
            </a:fld>
            <a:endParaRPr lang="en-US" dirty="0"/>
          </a:p>
        </p:txBody>
      </p:sp>
    </p:spTree>
    <p:extLst>
      <p:ext uri="{BB962C8B-B14F-4D97-AF65-F5344CB8AC3E}">
        <p14:creationId xmlns:p14="http://schemas.microsoft.com/office/powerpoint/2010/main" val="237804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34</a:t>
            </a:fld>
            <a:endParaRPr lang="en-US" dirty="0"/>
          </a:p>
        </p:txBody>
      </p:sp>
    </p:spTree>
    <p:extLst>
      <p:ext uri="{BB962C8B-B14F-4D97-AF65-F5344CB8AC3E}">
        <p14:creationId xmlns:p14="http://schemas.microsoft.com/office/powerpoint/2010/main" val="1740058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35</a:t>
            </a:fld>
            <a:endParaRPr lang="en-US" dirty="0"/>
          </a:p>
        </p:txBody>
      </p:sp>
    </p:spTree>
    <p:extLst>
      <p:ext uri="{BB962C8B-B14F-4D97-AF65-F5344CB8AC3E}">
        <p14:creationId xmlns:p14="http://schemas.microsoft.com/office/powerpoint/2010/main" val="3897770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8A219AF-31E1-4C13-8A47-7C32BFDA626C}" type="slidenum">
              <a:rPr lang="en-CA" smtClean="0"/>
              <a:t>36</a:t>
            </a:fld>
            <a:endParaRPr lang="en-US" dirty="0"/>
          </a:p>
        </p:txBody>
      </p:sp>
    </p:spTree>
    <p:extLst>
      <p:ext uri="{BB962C8B-B14F-4D97-AF65-F5344CB8AC3E}">
        <p14:creationId xmlns:p14="http://schemas.microsoft.com/office/powerpoint/2010/main" val="385487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8A219AF-31E1-4C13-8A47-7C32BFDA626C}" type="slidenum">
              <a:rPr lang="en-CA" smtClean="0"/>
              <a:t>37</a:t>
            </a:fld>
            <a:endParaRPr lang="en-US" dirty="0"/>
          </a:p>
        </p:txBody>
      </p:sp>
    </p:spTree>
    <p:extLst>
      <p:ext uri="{BB962C8B-B14F-4D97-AF65-F5344CB8AC3E}">
        <p14:creationId xmlns:p14="http://schemas.microsoft.com/office/powerpoint/2010/main" val="3688077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38</a:t>
            </a:fld>
            <a:endParaRPr lang="en-US" dirty="0"/>
          </a:p>
        </p:txBody>
      </p:sp>
    </p:spTree>
    <p:extLst>
      <p:ext uri="{BB962C8B-B14F-4D97-AF65-F5344CB8AC3E}">
        <p14:creationId xmlns:p14="http://schemas.microsoft.com/office/powerpoint/2010/main" val="2973954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39</a:t>
            </a:fld>
            <a:endParaRPr lang="en-US" dirty="0"/>
          </a:p>
        </p:txBody>
      </p:sp>
    </p:spTree>
    <p:extLst>
      <p:ext uri="{BB962C8B-B14F-4D97-AF65-F5344CB8AC3E}">
        <p14:creationId xmlns:p14="http://schemas.microsoft.com/office/powerpoint/2010/main" val="1344275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40</a:t>
            </a:fld>
            <a:endParaRPr lang="en-US" dirty="0"/>
          </a:p>
        </p:txBody>
      </p:sp>
    </p:spTree>
    <p:extLst>
      <p:ext uri="{BB962C8B-B14F-4D97-AF65-F5344CB8AC3E}">
        <p14:creationId xmlns:p14="http://schemas.microsoft.com/office/powerpoint/2010/main" val="274423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8A524BB-467C-4049-A4DD-D3529C39C1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E459881-D6CC-48E5-AF14-7CCE64C73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O" dirty="0"/>
          </a:p>
        </p:txBody>
      </p:sp>
      <p:sp>
        <p:nvSpPr>
          <p:cNvPr id="37892" name="Slide Number Placeholder 3">
            <a:extLst>
              <a:ext uri="{FF2B5EF4-FFF2-40B4-BE49-F238E27FC236}">
                <a16:creationId xmlns:a16="http://schemas.microsoft.com/office/drawing/2014/main" id="{2C7A75C1-7684-4107-B913-363F55EC9B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A9825F-515E-45CF-9C4F-95C027413CDD}" type="slidenum">
              <a:rPr lang="en-CA" altLang="es-CO" smtClean="0"/>
              <a:pPr/>
              <a:t>5</a:t>
            </a:fld>
            <a:endParaRPr lang="en-US" altLang="es-CO"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42</a:t>
            </a:fld>
            <a:endParaRPr lang="en-US" dirty="0"/>
          </a:p>
        </p:txBody>
      </p:sp>
    </p:spTree>
    <p:extLst>
      <p:ext uri="{BB962C8B-B14F-4D97-AF65-F5344CB8AC3E}">
        <p14:creationId xmlns:p14="http://schemas.microsoft.com/office/powerpoint/2010/main" val="3537023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44</a:t>
            </a:fld>
            <a:endParaRPr lang="en-US" dirty="0"/>
          </a:p>
        </p:txBody>
      </p:sp>
    </p:spTree>
    <p:extLst>
      <p:ext uri="{BB962C8B-B14F-4D97-AF65-F5344CB8AC3E}">
        <p14:creationId xmlns:p14="http://schemas.microsoft.com/office/powerpoint/2010/main" val="1908535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8A219AF-31E1-4C13-8A47-7C32BFDA626C}" type="slidenum">
              <a:rPr lang="en-CA" smtClean="0"/>
              <a:t>45</a:t>
            </a:fld>
            <a:endParaRPr lang="en-US" dirty="0"/>
          </a:p>
        </p:txBody>
      </p:sp>
    </p:spTree>
    <p:extLst>
      <p:ext uri="{BB962C8B-B14F-4D97-AF65-F5344CB8AC3E}">
        <p14:creationId xmlns:p14="http://schemas.microsoft.com/office/powerpoint/2010/main" val="3846165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47</a:t>
            </a:fld>
            <a:endParaRPr lang="en-US" dirty="0"/>
          </a:p>
        </p:txBody>
      </p:sp>
    </p:spTree>
    <p:extLst>
      <p:ext uri="{BB962C8B-B14F-4D97-AF65-F5344CB8AC3E}">
        <p14:creationId xmlns:p14="http://schemas.microsoft.com/office/powerpoint/2010/main" val="1736737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8A219AF-31E1-4C13-8A47-7C32BFDA626C}" type="slidenum">
              <a:rPr lang="en-CA" smtClean="0"/>
              <a:t>48</a:t>
            </a:fld>
            <a:endParaRPr lang="en-US" dirty="0"/>
          </a:p>
        </p:txBody>
      </p:sp>
    </p:spTree>
    <p:extLst>
      <p:ext uri="{BB962C8B-B14F-4D97-AF65-F5344CB8AC3E}">
        <p14:creationId xmlns:p14="http://schemas.microsoft.com/office/powerpoint/2010/main" val="3920631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51</a:t>
            </a:fld>
            <a:endParaRPr lang="en-US" dirty="0"/>
          </a:p>
        </p:txBody>
      </p:sp>
    </p:spTree>
    <p:extLst>
      <p:ext uri="{BB962C8B-B14F-4D97-AF65-F5344CB8AC3E}">
        <p14:creationId xmlns:p14="http://schemas.microsoft.com/office/powerpoint/2010/main" val="401621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0AAE74C-D17F-406D-A45C-843B55929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7EEB48D-9FA4-4F4E-8ABD-ECF955E1E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s-CO" dirty="0"/>
          </a:p>
        </p:txBody>
      </p:sp>
      <p:sp>
        <p:nvSpPr>
          <p:cNvPr id="39940" name="Slide Number Placeholder 3">
            <a:extLst>
              <a:ext uri="{FF2B5EF4-FFF2-40B4-BE49-F238E27FC236}">
                <a16:creationId xmlns:a16="http://schemas.microsoft.com/office/drawing/2014/main" id="{4715644D-3574-4B04-A355-614E6E142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D2A90E0-5D2C-4ACD-BE12-006BECBF959B}" type="slidenum">
              <a:rPr lang="en-CA" altLang="es-CO" smtClean="0"/>
              <a:pPr/>
              <a:t>6</a:t>
            </a:fld>
            <a:endParaRPr lang="en-US" alt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8</a:t>
            </a:fld>
            <a:endParaRPr lang="en-US" dirty="0"/>
          </a:p>
        </p:txBody>
      </p:sp>
    </p:spTree>
    <p:extLst>
      <p:ext uri="{BB962C8B-B14F-4D97-AF65-F5344CB8AC3E}">
        <p14:creationId xmlns:p14="http://schemas.microsoft.com/office/powerpoint/2010/main" val="81809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10</a:t>
            </a:fld>
            <a:endParaRPr lang="en-US" dirty="0"/>
          </a:p>
        </p:txBody>
      </p:sp>
    </p:spTree>
    <p:extLst>
      <p:ext uri="{BB962C8B-B14F-4D97-AF65-F5344CB8AC3E}">
        <p14:creationId xmlns:p14="http://schemas.microsoft.com/office/powerpoint/2010/main" val="239378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11</a:t>
            </a:fld>
            <a:endParaRPr lang="en-US" dirty="0"/>
          </a:p>
        </p:txBody>
      </p:sp>
    </p:spTree>
    <p:extLst>
      <p:ext uri="{BB962C8B-B14F-4D97-AF65-F5344CB8AC3E}">
        <p14:creationId xmlns:p14="http://schemas.microsoft.com/office/powerpoint/2010/main" val="3178451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12</a:t>
            </a:fld>
            <a:endParaRPr lang="en-US" dirty="0"/>
          </a:p>
        </p:txBody>
      </p:sp>
    </p:spTree>
    <p:extLst>
      <p:ext uri="{BB962C8B-B14F-4D97-AF65-F5344CB8AC3E}">
        <p14:creationId xmlns:p14="http://schemas.microsoft.com/office/powerpoint/2010/main" val="264530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13</a:t>
            </a:fld>
            <a:endParaRPr lang="en-US" dirty="0"/>
          </a:p>
        </p:txBody>
      </p:sp>
    </p:spTree>
    <p:extLst>
      <p:ext uri="{BB962C8B-B14F-4D97-AF65-F5344CB8AC3E}">
        <p14:creationId xmlns:p14="http://schemas.microsoft.com/office/powerpoint/2010/main" val="107397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C8CD-1DEB-4164-8475-063015A6F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8DCC329-AF79-41B9-89D8-4EC77FCDC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5B669A9-BEB3-4B6C-A83C-D1825B5F6BFE}"/>
              </a:ext>
            </a:extLst>
          </p:cNvPr>
          <p:cNvSpPr>
            <a:spLocks noGrp="1"/>
          </p:cNvSpPr>
          <p:nvPr>
            <p:ph type="dt" sz="half" idx="10"/>
          </p:nvPr>
        </p:nvSpPr>
        <p:spPr/>
        <p:txBody>
          <a:bodyPr/>
          <a:lstStyle/>
          <a:p>
            <a:fld id="{27F2488B-84B7-466D-93CB-888CBEA1C648}" type="datetimeFigureOut">
              <a:rPr lang="en-CA" smtClean="0"/>
              <a:t>2023-10-19</a:t>
            </a:fld>
            <a:endParaRPr lang="en-CA" dirty="0"/>
          </a:p>
        </p:txBody>
      </p:sp>
      <p:sp>
        <p:nvSpPr>
          <p:cNvPr id="5" name="Footer Placeholder 4">
            <a:extLst>
              <a:ext uri="{FF2B5EF4-FFF2-40B4-BE49-F238E27FC236}">
                <a16:creationId xmlns:a16="http://schemas.microsoft.com/office/drawing/2014/main" id="{9B40794B-4140-43C8-9A90-C6E7CD4DCEE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6C18FE7-37A3-4C18-9265-D505C68098B4}"/>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7" name="Rectangle 6">
            <a:extLst>
              <a:ext uri="{FF2B5EF4-FFF2-40B4-BE49-F238E27FC236}">
                <a16:creationId xmlns:a16="http://schemas.microsoft.com/office/drawing/2014/main" id="{B4743F0D-BDBA-4BD6-9957-F4A7C7E956F0}"/>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32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10/19/2023</a:t>
            </a:fld>
            <a:endParaRPr lang="en-US" dirty="0"/>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03887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10/19/2023</a:t>
            </a:fld>
            <a:endParaRPr lang="en-US" dirty="0"/>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756962546"/>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A94-977B-4D29-80D1-9B856C3535FA}"/>
              </a:ext>
            </a:extLst>
          </p:cNvPr>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2AA464AC-1144-48A8-BEF3-A60E753578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CAA1F2-8836-4274-99AB-F9316D4236EB}"/>
              </a:ext>
            </a:extLst>
          </p:cNvPr>
          <p:cNvSpPr>
            <a:spLocks noGrp="1"/>
          </p:cNvSpPr>
          <p:nvPr>
            <p:ph type="dt" sz="half" idx="10"/>
          </p:nvPr>
        </p:nvSpPr>
        <p:spPr/>
        <p:txBody>
          <a:bodyPr/>
          <a:lstStyle/>
          <a:p>
            <a:fld id="{27F2488B-84B7-466D-93CB-888CBEA1C648}" type="datetimeFigureOut">
              <a:rPr lang="en-CA" smtClean="0"/>
              <a:t>2023-10-19</a:t>
            </a:fld>
            <a:endParaRPr lang="en-CA" dirty="0"/>
          </a:p>
        </p:txBody>
      </p:sp>
      <p:sp>
        <p:nvSpPr>
          <p:cNvPr id="5" name="Footer Placeholder 4">
            <a:extLst>
              <a:ext uri="{FF2B5EF4-FFF2-40B4-BE49-F238E27FC236}">
                <a16:creationId xmlns:a16="http://schemas.microsoft.com/office/drawing/2014/main" id="{75DC29A5-4F3D-4DBA-A209-0C6313F150D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E1A7E5C-3350-4828-A56B-0F9D01D64A9F}"/>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7" name="Rectangle 6">
            <a:extLst>
              <a:ext uri="{FF2B5EF4-FFF2-40B4-BE49-F238E27FC236}">
                <a16:creationId xmlns:a16="http://schemas.microsoft.com/office/drawing/2014/main" id="{A74F2729-20EE-4592-B56E-2360ECC98B0B}"/>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110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15F8-30AF-4EC7-A3F1-FA139131BD9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8BCF5DB-E216-4210-8F16-71BA38121F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4210C53-B753-4622-8A73-513FD2934A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B56E49F-C3FE-4A38-9E05-A86B39DB0081}"/>
              </a:ext>
            </a:extLst>
          </p:cNvPr>
          <p:cNvSpPr>
            <a:spLocks noGrp="1"/>
          </p:cNvSpPr>
          <p:nvPr>
            <p:ph type="dt" sz="half" idx="10"/>
          </p:nvPr>
        </p:nvSpPr>
        <p:spPr/>
        <p:txBody>
          <a:bodyPr/>
          <a:lstStyle/>
          <a:p>
            <a:fld id="{27F2488B-84B7-466D-93CB-888CBEA1C648}" type="datetimeFigureOut">
              <a:rPr lang="en-CA" smtClean="0"/>
              <a:t>2023-10-19</a:t>
            </a:fld>
            <a:endParaRPr lang="en-CA" dirty="0"/>
          </a:p>
        </p:txBody>
      </p:sp>
      <p:sp>
        <p:nvSpPr>
          <p:cNvPr id="6" name="Footer Placeholder 5">
            <a:extLst>
              <a:ext uri="{FF2B5EF4-FFF2-40B4-BE49-F238E27FC236}">
                <a16:creationId xmlns:a16="http://schemas.microsoft.com/office/drawing/2014/main" id="{2863CC38-69EA-419C-AB9F-4B912BF66ED5}"/>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C7E2849-54EF-4D02-8938-1788AF592586}"/>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8" name="Rectangle 7">
            <a:extLst>
              <a:ext uri="{FF2B5EF4-FFF2-40B4-BE49-F238E27FC236}">
                <a16:creationId xmlns:a16="http://schemas.microsoft.com/office/drawing/2014/main" id="{2C01E4AB-E75C-46AA-BE90-157ADD99FE82}"/>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6885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4854-C195-48BB-A778-E04716330F0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3B6C7B9-EE88-4BF0-A9AC-73D7B8016E6F}"/>
              </a:ext>
            </a:extLst>
          </p:cNvPr>
          <p:cNvSpPr>
            <a:spLocks noGrp="1"/>
          </p:cNvSpPr>
          <p:nvPr>
            <p:ph type="dt" sz="half" idx="10"/>
          </p:nvPr>
        </p:nvSpPr>
        <p:spPr/>
        <p:txBody>
          <a:bodyPr/>
          <a:lstStyle/>
          <a:p>
            <a:fld id="{27F2488B-84B7-466D-93CB-888CBEA1C648}" type="datetimeFigureOut">
              <a:rPr lang="en-CA" smtClean="0"/>
              <a:t>2023-10-19</a:t>
            </a:fld>
            <a:endParaRPr lang="en-CA" dirty="0"/>
          </a:p>
        </p:txBody>
      </p:sp>
      <p:sp>
        <p:nvSpPr>
          <p:cNvPr id="4" name="Footer Placeholder 3">
            <a:extLst>
              <a:ext uri="{FF2B5EF4-FFF2-40B4-BE49-F238E27FC236}">
                <a16:creationId xmlns:a16="http://schemas.microsoft.com/office/drawing/2014/main" id="{682D3CD8-57D8-4456-9778-CFC74825B7B5}"/>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C9278F98-F974-4AC6-8306-F1A7E491846E}"/>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6" name="Rectangle 5">
            <a:extLst>
              <a:ext uri="{FF2B5EF4-FFF2-40B4-BE49-F238E27FC236}">
                <a16:creationId xmlns:a16="http://schemas.microsoft.com/office/drawing/2014/main" id="{A0F37C3C-D2CD-4D87-A4AB-87907C8217CA}"/>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5984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756B799B-7456-44D0-8906-276F5CBDC5C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626" y="383054"/>
            <a:ext cx="3319288" cy="72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19099" y="1340569"/>
            <a:ext cx="10972801"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p:nvPr>
        </p:nvSpPr>
        <p:spPr>
          <a:xfrm>
            <a:off x="419099" y="2033093"/>
            <a:ext cx="10972801" cy="3954625"/>
          </a:xfrm>
          <a:prstGeom prst="rect">
            <a:avLst/>
          </a:prstGeom>
        </p:spPr>
        <p:txBody>
          <a:bodyPr lIns="0" tIns="0" rIns="0" bIns="0">
            <a:noAutofit/>
          </a:bodyPr>
          <a:lstStyle>
            <a:lvl1pPr>
              <a:defRPr sz="2666">
                <a:solidFill>
                  <a:schemeClr val="bg1">
                    <a:lumMod val="50000"/>
                  </a:schemeClr>
                </a:solidFill>
              </a:defRPr>
            </a:lvl1pPr>
            <a:lvl2pPr>
              <a:defRPr sz="2400">
                <a:solidFill>
                  <a:schemeClr val="bg1">
                    <a:lumMod val="50000"/>
                  </a:schemeClr>
                </a:solidFill>
              </a:defRPr>
            </a:lvl2pPr>
            <a:lvl3pPr>
              <a:defRPr sz="2132">
                <a:solidFill>
                  <a:schemeClr val="bg1">
                    <a:lumMod val="50000"/>
                  </a:schemeClr>
                </a:solidFill>
              </a:defRPr>
            </a:lvl3pPr>
            <a:lvl4pPr>
              <a:defRPr sz="1866">
                <a:solidFill>
                  <a:schemeClr val="bg1">
                    <a:lumMod val="50000"/>
                  </a:schemeClr>
                </a:solidFill>
              </a:defRPr>
            </a:lvl4pPr>
            <a:lvl5pPr>
              <a:defRPr sz="1866">
                <a:solidFill>
                  <a:schemeClr val="bg1">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67859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1843B-7C82-426B-A6C2-5A5B36C9C11A}"/>
              </a:ext>
            </a:extLst>
          </p:cNvPr>
          <p:cNvSpPr>
            <a:spLocks noGrp="1"/>
          </p:cNvSpPr>
          <p:nvPr>
            <p:ph type="title"/>
          </p:nvPr>
        </p:nvSpPr>
        <p:spPr>
          <a:xfrm>
            <a:off x="838200" y="1207562"/>
            <a:ext cx="10515600" cy="1056739"/>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DA8DDCB-1C57-47F6-8678-A51FB3038E0A}"/>
              </a:ext>
            </a:extLst>
          </p:cNvPr>
          <p:cNvSpPr>
            <a:spLocks noGrp="1"/>
          </p:cNvSpPr>
          <p:nvPr>
            <p:ph type="body" idx="1"/>
          </p:nvPr>
        </p:nvSpPr>
        <p:spPr>
          <a:xfrm>
            <a:off x="838200" y="2063261"/>
            <a:ext cx="10515600" cy="41137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713931CE-D726-453A-92E5-2C226236B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2488B-84B7-466D-93CB-888CBEA1C648}" type="datetimeFigureOut">
              <a:rPr lang="en-CA" smtClean="0"/>
              <a:t>2023-10-19</a:t>
            </a:fld>
            <a:endParaRPr lang="en-CA" dirty="0"/>
          </a:p>
        </p:txBody>
      </p:sp>
      <p:sp>
        <p:nvSpPr>
          <p:cNvPr id="5" name="Footer Placeholder 4">
            <a:extLst>
              <a:ext uri="{FF2B5EF4-FFF2-40B4-BE49-F238E27FC236}">
                <a16:creationId xmlns:a16="http://schemas.microsoft.com/office/drawing/2014/main" id="{353F5B48-546C-4F59-B777-CCBA9EC67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236E6879-C471-402A-B560-3F7B83261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7EB92-034B-43AA-B861-AD2C6436B8E1}" type="slidenum">
              <a:rPr lang="en-CA" smtClean="0"/>
              <a:t>‹#›</a:t>
            </a:fld>
            <a:endParaRPr lang="en-CA" dirty="0"/>
          </a:p>
        </p:txBody>
      </p:sp>
      <p:sp>
        <p:nvSpPr>
          <p:cNvPr id="8" name="CaixaDeTexto 7">
            <a:extLst>
              <a:ext uri="{FF2B5EF4-FFF2-40B4-BE49-F238E27FC236}">
                <a16:creationId xmlns:a16="http://schemas.microsoft.com/office/drawing/2014/main" id="{E0A7E40F-8BDE-FAB3-AEDA-F32BD78CB519}"/>
              </a:ext>
            </a:extLst>
          </p:cNvPr>
          <p:cNvSpPr txBox="1"/>
          <p:nvPr userDrawn="1">
            <p:extLst>
              <p:ext uri="{1162E1C5-73C7-4A58-AE30-91384D911F3F}">
                <p184:classification xmlns:p184="http://schemas.microsoft.com/office/powerpoint/2018/4/main" val="hdr"/>
              </p:ext>
            </p:extLst>
          </p:nvPr>
        </p:nvSpPr>
        <p:spPr>
          <a:xfrm>
            <a:off x="5759450" y="63500"/>
            <a:ext cx="714375" cy="167640"/>
          </a:xfrm>
          <a:prstGeom prst="rect">
            <a:avLst/>
          </a:prstGeom>
        </p:spPr>
        <p:txBody>
          <a:bodyPr horzOverflow="overflow" lIns="0" tIns="0" rIns="0" bIns="0">
            <a:spAutoFit/>
          </a:bodyPr>
          <a:lstStyle/>
          <a:p>
            <a:pPr algn="l"/>
            <a:r>
              <a:rPr lang="pt-BR" sz="1100">
                <a:solidFill>
                  <a:srgbClr val="93979B"/>
                </a:solidFill>
                <a:latin typeface="Jost" pitchFamily="2" charset="0"/>
                <a:ea typeface="Jost" pitchFamily="2" charset="0"/>
              </a:rPr>
              <a:t>Internal use</a:t>
            </a:r>
          </a:p>
        </p:txBody>
      </p:sp>
    </p:spTree>
    <p:extLst>
      <p:ext uri="{BB962C8B-B14F-4D97-AF65-F5344CB8AC3E}">
        <p14:creationId xmlns:p14="http://schemas.microsoft.com/office/powerpoint/2010/main" val="39098348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0" r:id="rId4"/>
    <p:sldLayoutId id="2147483652" r:id="rId5"/>
    <p:sldLayoutId id="2147483654" r:id="rId6"/>
    <p:sldLayoutId id="2147483657" r:id="rId7"/>
  </p:sldLayoutIdLst>
  <p:txStyles>
    <p:titleStyle>
      <a:lvl1pPr algn="l" defTabSz="914400" rtl="0" eaLnBrk="1" latinLnBrk="0" hangingPunct="1">
        <a:lnSpc>
          <a:spcPct val="90000"/>
        </a:lnSpc>
        <a:spcBef>
          <a:spcPct val="0"/>
        </a:spcBef>
        <a:buNone/>
        <a:defRPr sz="3600" kern="1200">
          <a:solidFill>
            <a:srgbClr val="E43D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895451"/>
            <a:ext cx="10363200" cy="891931"/>
          </a:xfrm>
        </p:spPr>
        <p:txBody>
          <a:bodyPr>
            <a:normAutofit fontScale="90000"/>
          </a:bodyPr>
          <a:lstStyle/>
          <a:p>
            <a:pPr algn="l"/>
            <a:r>
              <a:rPr lang="en-US"/>
              <a:t>Venous Thromboembolism Diagnosis and Management of Special Populations in Latin America</a:t>
            </a:r>
            <a:endParaRPr lang="en-US" b="1" dirty="0"/>
          </a:p>
        </p:txBody>
      </p:sp>
      <p:sp>
        <p:nvSpPr>
          <p:cNvPr id="6" name="Subtitle 2">
            <a:extLst>
              <a:ext uri="{FF2B5EF4-FFF2-40B4-BE49-F238E27FC236}">
                <a16:creationId xmlns:a16="http://schemas.microsoft.com/office/drawing/2014/main" id="{F831702B-1D01-4984-975F-2A2FF1541BF2}"/>
              </a:ext>
            </a:extLst>
          </p:cNvPr>
          <p:cNvSpPr txBox="1">
            <a:spLocks/>
          </p:cNvSpPr>
          <p:nvPr/>
        </p:nvSpPr>
        <p:spPr>
          <a:xfrm>
            <a:off x="914400" y="4066360"/>
            <a:ext cx="8534400" cy="23977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cap="all" baseline="0">
                <a:solidFill>
                  <a:schemeClr val="bg1">
                    <a:lumMod val="50000"/>
                  </a:schemeClr>
                </a:solidFill>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en-US" b="1" i="1" cap="none" dirty="0"/>
              <a:t>Educational Slide Sets </a:t>
            </a:r>
          </a:p>
          <a:p>
            <a:pPr algn="l"/>
            <a:r>
              <a:rPr lang="en-US" sz="2400" cap="none" dirty="0"/>
              <a:t>American Society of Hematology 2022 for the Management of Venous Thromboembolism Disease</a:t>
            </a:r>
            <a:endParaRPr lang="en-US" sz="1800" b="1" cap="none" dirty="0"/>
          </a:p>
          <a:p>
            <a:pPr algn="l"/>
            <a:endParaRPr lang="en-US" sz="1800" b="1" cap="none" dirty="0"/>
          </a:p>
          <a:p>
            <a:pPr algn="l">
              <a:spcBef>
                <a:spcPts val="0"/>
              </a:spcBef>
            </a:pPr>
            <a:r>
              <a:rPr lang="en-US" sz="1600" b="1" cap="none" dirty="0"/>
              <a:t>Author: </a:t>
            </a:r>
            <a:br/>
            <a:r>
              <a:rPr lang="en-US" sz="1600" cap="none" dirty="0"/>
              <a:t>Dr Juan Carlos Serrano Casas, MD, Central University of Venezuela</a:t>
            </a:r>
          </a:p>
          <a:p>
            <a:pPr algn="l">
              <a:spcBef>
                <a:spcPts val="0"/>
              </a:spcBef>
            </a:pPr>
            <a:r>
              <a:rPr lang="en-US" sz="1600" cap="none" dirty="0"/>
              <a:t>Clínica Cancerológica de Norte de Santander (North Santander Oncology Clinic)</a:t>
            </a:r>
          </a:p>
          <a:p>
            <a:pPr algn="l">
              <a:spcBef>
                <a:spcPts val="0"/>
              </a:spcBef>
            </a:pPr>
            <a:r>
              <a:rPr lang="en-US"/>
              <a:t> </a:t>
            </a:r>
          </a:p>
          <a:p>
            <a:pPr algn="l"/>
            <a:endParaRPr lang="en-US" sz="2000" dirty="0"/>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a:xfrm>
            <a:off x="3298778" y="402770"/>
            <a:ext cx="10482263" cy="678731"/>
          </a:xfrm>
        </p:spPr>
        <p:txBody>
          <a:bodyPr>
            <a:noAutofit/>
          </a:bodyPr>
          <a:lstStyle/>
          <a:p>
            <a:r>
              <a:rPr lang="en-US"/>
              <a:t>Pretest PE probability based on clinical prediction rules</a:t>
            </a:r>
            <a:endParaRPr lang="en-US" dirty="0"/>
          </a:p>
        </p:txBody>
      </p:sp>
      <p:graphicFrame>
        <p:nvGraphicFramePr>
          <p:cNvPr id="5" name="Table 4">
            <a:extLst>
              <a:ext uri="{FF2B5EF4-FFF2-40B4-BE49-F238E27FC236}">
                <a16:creationId xmlns:a16="http://schemas.microsoft.com/office/drawing/2014/main" id="{6193A029-265F-4835-B3B9-CCB37DAEAAFC}"/>
              </a:ext>
            </a:extLst>
          </p:cNvPr>
          <p:cNvGraphicFramePr>
            <a:graphicFrameLocks noGrp="1"/>
          </p:cNvGraphicFramePr>
          <p:nvPr>
            <p:extLst>
              <p:ext uri="{D42A27DB-BD31-4B8C-83A1-F6EECF244321}">
                <p14:modId xmlns:p14="http://schemas.microsoft.com/office/powerpoint/2010/main" val="528310439"/>
              </p:ext>
            </p:extLst>
          </p:nvPr>
        </p:nvGraphicFramePr>
        <p:xfrm>
          <a:off x="4931084" y="1666422"/>
          <a:ext cx="3784291" cy="3109675"/>
        </p:xfrm>
        <a:graphic>
          <a:graphicData uri="http://schemas.openxmlformats.org/drawingml/2006/table">
            <a:tbl>
              <a:tblPr firstRow="1" bandRow="1">
                <a:tableStyleId>{5940675A-B579-460E-94D1-54222C63F5DA}</a:tableStyleId>
              </a:tblPr>
              <a:tblGrid>
                <a:gridCol w="2755591">
                  <a:extLst>
                    <a:ext uri="{9D8B030D-6E8A-4147-A177-3AD203B41FA5}">
                      <a16:colId xmlns:a16="http://schemas.microsoft.com/office/drawing/2014/main" val="3899270574"/>
                    </a:ext>
                  </a:extLst>
                </a:gridCol>
                <a:gridCol w="1028700">
                  <a:extLst>
                    <a:ext uri="{9D8B030D-6E8A-4147-A177-3AD203B41FA5}">
                      <a16:colId xmlns:a16="http://schemas.microsoft.com/office/drawing/2014/main" val="3095504583"/>
                    </a:ext>
                  </a:extLst>
                </a:gridCol>
              </a:tblGrid>
              <a:tr h="500310">
                <a:tc gridSpan="2">
                  <a:txBody>
                    <a:bodyPr/>
                    <a:lstStyle/>
                    <a:p>
                      <a:r>
                        <a:rPr lang="es-VE" sz="2400" b="1" noProof="0" dirty="0">
                          <a:solidFill>
                            <a:schemeClr val="bg1"/>
                          </a:solidFill>
                        </a:rPr>
                        <a:t>Wells</a:t>
                      </a:r>
                      <a:r>
                        <a:rPr lang="en-CA" sz="2400" b="1" dirty="0">
                          <a:solidFill>
                            <a:schemeClr val="bg1"/>
                          </a:solidFill>
                        </a:rPr>
                        <a:t> score for PE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2448644659"/>
                  </a:ext>
                </a:extLst>
              </a:tr>
              <a:tr h="407999">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2201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DVT Signs /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No alternate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Tachycardia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Immobilization / Surgery</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Previous DVT or PE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Hemoptysis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Active malignant condition</a:t>
                      </a:r>
                      <a:endParaRPr lang="en-US" sz="180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1.5</a:t>
                      </a:r>
                    </a:p>
                    <a:p>
                      <a:pPr algn="ctr"/>
                      <a:r>
                        <a:rPr lang="en-CA" sz="1800" dirty="0">
                          <a:solidFill>
                            <a:schemeClr val="tx1">
                              <a:lumMod val="50000"/>
                              <a:lumOff val="50000"/>
                            </a:schemeClr>
                          </a:solidFill>
                        </a:rPr>
                        <a:t>1.5</a:t>
                      </a:r>
                    </a:p>
                    <a:p>
                      <a:pPr algn="ctr"/>
                      <a:r>
                        <a:rPr lang="en-CA" sz="1800" dirty="0">
                          <a:solidFill>
                            <a:schemeClr val="tx1">
                              <a:lumMod val="50000"/>
                              <a:lumOff val="50000"/>
                            </a:schemeClr>
                          </a:solidFill>
                        </a:rPr>
                        <a:t>1.5</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6" name="Table 5">
            <a:extLst>
              <a:ext uri="{FF2B5EF4-FFF2-40B4-BE49-F238E27FC236}">
                <a16:creationId xmlns:a16="http://schemas.microsoft.com/office/drawing/2014/main" id="{2D55870A-1BFC-41AF-BEF4-E2FAC3A63B26}"/>
              </a:ext>
            </a:extLst>
          </p:cNvPr>
          <p:cNvGraphicFramePr>
            <a:graphicFrameLocks noGrp="1"/>
          </p:cNvGraphicFramePr>
          <p:nvPr>
            <p:extLst>
              <p:ext uri="{D42A27DB-BD31-4B8C-83A1-F6EECF244321}">
                <p14:modId xmlns:p14="http://schemas.microsoft.com/office/powerpoint/2010/main" val="3265689086"/>
              </p:ext>
            </p:extLst>
          </p:nvPr>
        </p:nvGraphicFramePr>
        <p:xfrm>
          <a:off x="928046" y="1648412"/>
          <a:ext cx="3773776" cy="3053080"/>
        </p:xfrm>
        <a:graphic>
          <a:graphicData uri="http://schemas.openxmlformats.org/drawingml/2006/table">
            <a:tbl>
              <a:tblPr firstRow="1" bandRow="1">
                <a:tableStyleId>{5940675A-B579-460E-94D1-54222C63F5DA}</a:tableStyleId>
              </a:tblPr>
              <a:tblGrid>
                <a:gridCol w="2739543">
                  <a:extLst>
                    <a:ext uri="{9D8B030D-6E8A-4147-A177-3AD203B41FA5}">
                      <a16:colId xmlns:a16="http://schemas.microsoft.com/office/drawing/2014/main" val="3899270574"/>
                    </a:ext>
                  </a:extLst>
                </a:gridCol>
                <a:gridCol w="1034233">
                  <a:extLst>
                    <a:ext uri="{9D8B030D-6E8A-4147-A177-3AD203B41FA5}">
                      <a16:colId xmlns:a16="http://schemas.microsoft.com/office/drawing/2014/main" val="3978969902"/>
                    </a:ext>
                  </a:extLst>
                </a:gridCol>
              </a:tblGrid>
              <a:tr h="370840">
                <a:tc gridSpan="2">
                  <a:txBody>
                    <a:bodyPr/>
                    <a:lstStyle/>
                    <a:p>
                      <a:r>
                        <a:rPr lang="en-CA" sz="2000" b="1" dirty="0">
                          <a:solidFill>
                            <a:schemeClr val="bg1"/>
                          </a:solidFill>
                        </a:rPr>
                        <a:t>Revised Geneva 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302110519"/>
                  </a:ext>
                </a:extLst>
              </a:tr>
              <a:tr h="370840">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r>
                        <a:rPr lang="en-CA" sz="1600" dirty="0">
                          <a:solidFill>
                            <a:schemeClr val="tx1">
                              <a:lumMod val="50000"/>
                              <a:lumOff val="50000"/>
                            </a:schemeClr>
                          </a:solidFill>
                        </a:rPr>
                        <a:t>Pain on deep palpation</a:t>
                      </a:r>
                    </a:p>
                    <a:p>
                      <a:r>
                        <a:rPr lang="en-CA" sz="1600" dirty="0">
                          <a:solidFill>
                            <a:schemeClr val="tx1">
                              <a:lumMod val="50000"/>
                              <a:lumOff val="50000"/>
                            </a:schemeClr>
                          </a:solidFill>
                        </a:rPr>
                        <a:t>Previous DVT or PE</a:t>
                      </a:r>
                    </a:p>
                    <a:p>
                      <a:r>
                        <a:rPr lang="en-CA" sz="1600" dirty="0">
                          <a:solidFill>
                            <a:schemeClr val="tx1">
                              <a:lumMod val="50000"/>
                              <a:lumOff val="50000"/>
                            </a:schemeClr>
                          </a:solidFill>
                        </a:rPr>
                        <a:t>Unilateral lower limb pain</a:t>
                      </a:r>
                    </a:p>
                    <a:p>
                      <a:r>
                        <a:rPr lang="en-CA" sz="1600" dirty="0">
                          <a:solidFill>
                            <a:schemeClr val="tx1">
                              <a:lumMod val="50000"/>
                              <a:lumOff val="50000"/>
                            </a:schemeClr>
                          </a:solidFill>
                        </a:rPr>
                        <a:t>Tachycardia</a:t>
                      </a:r>
                    </a:p>
                    <a:p>
                      <a:r>
                        <a:rPr lang="en-CA" sz="1600" dirty="0">
                          <a:solidFill>
                            <a:schemeClr val="tx1">
                              <a:lumMod val="50000"/>
                              <a:lumOff val="50000"/>
                            </a:schemeClr>
                          </a:solidFill>
                        </a:rPr>
                        <a:t>Active malignant condition</a:t>
                      </a:r>
                    </a:p>
                    <a:p>
                      <a:r>
                        <a:rPr lang="en-CA" sz="1600" dirty="0">
                          <a:solidFill>
                            <a:schemeClr val="tx1">
                              <a:lumMod val="50000"/>
                              <a:lumOff val="50000"/>
                            </a:schemeClr>
                          </a:solidFill>
                        </a:rPr>
                        <a:t>Recent surgery or fracture</a:t>
                      </a:r>
                    </a:p>
                    <a:p>
                      <a:r>
                        <a:rPr lang="en-CA" sz="1600" dirty="0">
                          <a:solidFill>
                            <a:schemeClr val="tx1">
                              <a:lumMod val="50000"/>
                              <a:lumOff val="50000"/>
                            </a:schemeClr>
                          </a:solidFill>
                        </a:rPr>
                        <a:t>Hemoptysis</a:t>
                      </a:r>
                    </a:p>
                    <a:p>
                      <a:r>
                        <a:rPr lang="en-CA" sz="1600" dirty="0">
                          <a:solidFill>
                            <a:schemeClr val="tx1">
                              <a:lumMod val="50000"/>
                              <a:lumOff val="50000"/>
                            </a:schemeClr>
                          </a:solidFill>
                        </a:rPr>
                        <a:t>Age ≥ 65</a:t>
                      </a:r>
                      <a:endParaRPr lang="en-US" sz="1600" b="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4</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0 / 3 / 5</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0" name="TextBox 9">
            <a:extLst>
              <a:ext uri="{FF2B5EF4-FFF2-40B4-BE49-F238E27FC236}">
                <a16:creationId xmlns:a16="http://schemas.microsoft.com/office/drawing/2014/main" id="{C5A735AA-CBEF-4DB8-AF93-0F718A522FD0}"/>
              </a:ext>
            </a:extLst>
          </p:cNvPr>
          <p:cNvSpPr txBox="1"/>
          <p:nvPr/>
        </p:nvSpPr>
        <p:spPr>
          <a:xfrm>
            <a:off x="8862749" y="2345593"/>
            <a:ext cx="3086446" cy="1200329"/>
          </a:xfrm>
          <a:prstGeom prst="rect">
            <a:avLst/>
          </a:prstGeom>
          <a:solidFill>
            <a:srgbClr val="FFD8B0"/>
          </a:solidFill>
          <a:ln w="38100">
            <a:noFill/>
          </a:ln>
        </p:spPr>
        <p:txBody>
          <a:bodyPr wrap="square" rtlCol="0">
            <a:spAutoFit/>
          </a:bodyPr>
          <a:lstStyle/>
          <a:p>
            <a:r>
              <a:rPr lang="en-US" b="1" u="sng" dirty="0">
                <a:solidFill>
                  <a:schemeClr val="tx1">
                    <a:lumMod val="50000"/>
                    <a:lumOff val="50000"/>
                  </a:schemeClr>
                </a:solidFill>
              </a:rPr>
              <a:t>Prevalence per PTP:</a:t>
            </a:r>
          </a:p>
          <a:p>
            <a:r>
              <a:rPr lang="en-US" b="1" u="sng" dirty="0">
                <a:solidFill>
                  <a:schemeClr val="tx1">
                    <a:lumMod val="50000"/>
                    <a:lumOff val="50000"/>
                  </a:schemeClr>
                </a:solidFill>
              </a:rPr>
              <a:t>High PTP:  ≥ 50%</a:t>
            </a:r>
          </a:p>
          <a:p>
            <a:r>
              <a:rPr lang="en-US" b="1" u="sng" dirty="0">
                <a:solidFill>
                  <a:schemeClr val="tx1">
                    <a:lumMod val="50000"/>
                    <a:lumOff val="50000"/>
                  </a:schemeClr>
                </a:solidFill>
              </a:rPr>
              <a:t>Intermediate PTP:  ~20%</a:t>
            </a:r>
          </a:p>
          <a:p>
            <a:r>
              <a:rPr lang="en-US" b="1" u="sng" dirty="0">
                <a:solidFill>
                  <a:schemeClr val="tx1">
                    <a:lumMod val="50000"/>
                    <a:lumOff val="50000"/>
                  </a:schemeClr>
                </a:solidFill>
              </a:rPr>
              <a:t>Low PTP:  ≤ 5%</a:t>
            </a:r>
            <a:endParaRPr lang="en-US" dirty="0">
              <a:solidFill>
                <a:schemeClr val="tx1">
                  <a:lumMod val="50000"/>
                  <a:lumOff val="50000"/>
                </a:schemeClr>
              </a:solidFill>
            </a:endParaRPr>
          </a:p>
        </p:txBody>
      </p:sp>
      <p:sp>
        <p:nvSpPr>
          <p:cNvPr id="15" name="TextBox 14">
            <a:extLst>
              <a:ext uri="{FF2B5EF4-FFF2-40B4-BE49-F238E27FC236}">
                <a16:creationId xmlns:a16="http://schemas.microsoft.com/office/drawing/2014/main" id="{7113E3CA-5CB4-4F91-9A0D-07A5549FEB89}"/>
              </a:ext>
            </a:extLst>
          </p:cNvPr>
          <p:cNvSpPr txBox="1"/>
          <p:nvPr/>
        </p:nvSpPr>
        <p:spPr>
          <a:xfrm>
            <a:off x="9415221" y="6071827"/>
            <a:ext cx="2533974" cy="461665"/>
          </a:xfrm>
          <a:prstGeom prst="rect">
            <a:avLst/>
          </a:prstGeom>
          <a:noFill/>
        </p:spPr>
        <p:txBody>
          <a:bodyPr wrap="square" rtlCol="0">
            <a:spAutoFit/>
          </a:bodyPr>
          <a:lstStyle/>
          <a:p>
            <a:r>
              <a:rPr lang="en-US" sz="1200" dirty="0">
                <a:solidFill>
                  <a:schemeClr val="tx1">
                    <a:lumMod val="50000"/>
                    <a:lumOff val="50000"/>
                  </a:schemeClr>
                </a:solidFill>
              </a:rPr>
              <a:t>Wells Ann Intern Med 1998</a:t>
            </a:r>
          </a:p>
          <a:p>
            <a:r>
              <a:rPr lang="en-US" sz="1200" dirty="0">
                <a:solidFill>
                  <a:schemeClr val="tx1">
                    <a:lumMod val="50000"/>
                    <a:lumOff val="50000"/>
                  </a:schemeClr>
                </a:solidFill>
              </a:rPr>
              <a:t>Le Gal Ann Intern Med 2006</a:t>
            </a:r>
          </a:p>
        </p:txBody>
      </p:sp>
      <p:sp>
        <p:nvSpPr>
          <p:cNvPr id="3" name="TextBox 2">
            <a:extLst>
              <a:ext uri="{FF2B5EF4-FFF2-40B4-BE49-F238E27FC236}">
                <a16:creationId xmlns:a16="http://schemas.microsoft.com/office/drawing/2014/main" id="{F6DA93E9-3FC9-4FE4-9415-E6DB1DB185E0}"/>
              </a:ext>
            </a:extLst>
          </p:cNvPr>
          <p:cNvSpPr txBox="1"/>
          <p:nvPr/>
        </p:nvSpPr>
        <p:spPr>
          <a:xfrm>
            <a:off x="4931084" y="5080967"/>
            <a:ext cx="4001814" cy="738664"/>
          </a:xfrm>
          <a:prstGeom prst="rect">
            <a:avLst/>
          </a:prstGeom>
          <a:noFill/>
        </p:spPr>
        <p:txBody>
          <a:bodyPr wrap="square" lIns="0" tIns="0" rIns="0" bIns="0" rtlCol="0">
            <a:spAutoFit/>
          </a:bodyPr>
          <a:lstStyle/>
          <a:p>
            <a:r>
              <a:rPr lang="en-US" sz="1600" b="1" dirty="0">
                <a:solidFill>
                  <a:schemeClr val="tx1">
                    <a:lumMod val="50000"/>
                    <a:lumOff val="50000"/>
                  </a:schemeClr>
                </a:solidFill>
              </a:rPr>
              <a:t>Score &gt; 6: High PTP:</a:t>
            </a:r>
          </a:p>
          <a:p>
            <a:r>
              <a:rPr lang="en-US" sz="1600" b="1" dirty="0">
                <a:solidFill>
                  <a:schemeClr val="tx1">
                    <a:lumMod val="50000"/>
                    <a:lumOff val="50000"/>
                  </a:schemeClr>
                </a:solidFill>
              </a:rPr>
              <a:t>Score ≥ 2 and ≤ 6: Intermediate PTP</a:t>
            </a:r>
          </a:p>
          <a:p>
            <a:r>
              <a:rPr lang="en-US" sz="1600" b="1" dirty="0">
                <a:solidFill>
                  <a:schemeClr val="tx1">
                    <a:lumMod val="50000"/>
                    <a:lumOff val="50000"/>
                  </a:schemeClr>
                </a:solidFill>
              </a:rPr>
              <a:t>Score &lt; 2: Low PTP</a:t>
            </a:r>
            <a:endParaRPr lang="en-US" sz="1600" dirty="0">
              <a:solidFill>
                <a:schemeClr val="tx1">
                  <a:lumMod val="50000"/>
                  <a:lumOff val="50000"/>
                </a:schemeClr>
              </a:solidFill>
            </a:endParaRPr>
          </a:p>
        </p:txBody>
      </p:sp>
      <p:sp>
        <p:nvSpPr>
          <p:cNvPr id="16" name="TextBox 15">
            <a:extLst>
              <a:ext uri="{FF2B5EF4-FFF2-40B4-BE49-F238E27FC236}">
                <a16:creationId xmlns:a16="http://schemas.microsoft.com/office/drawing/2014/main" id="{EDB181D8-D1B5-486B-B1C9-AA5653E5FB62}"/>
              </a:ext>
            </a:extLst>
          </p:cNvPr>
          <p:cNvSpPr txBox="1"/>
          <p:nvPr/>
        </p:nvSpPr>
        <p:spPr>
          <a:xfrm>
            <a:off x="986101" y="5033472"/>
            <a:ext cx="3753172" cy="738664"/>
          </a:xfrm>
          <a:prstGeom prst="rect">
            <a:avLst/>
          </a:prstGeom>
          <a:noFill/>
        </p:spPr>
        <p:txBody>
          <a:bodyPr wrap="square" lIns="0" tIns="0" rIns="0" bIns="0" rtlCol="0">
            <a:spAutoFit/>
          </a:bodyPr>
          <a:lstStyle/>
          <a:p>
            <a:r>
              <a:rPr lang="en-US" sz="1600" b="1" dirty="0">
                <a:solidFill>
                  <a:schemeClr val="tx1">
                    <a:lumMod val="50000"/>
                    <a:lumOff val="50000"/>
                  </a:schemeClr>
                </a:solidFill>
              </a:rPr>
              <a:t>Score ≥ 11: High PTP:</a:t>
            </a:r>
          </a:p>
          <a:p>
            <a:r>
              <a:rPr lang="en-US" sz="1600" b="1" dirty="0">
                <a:solidFill>
                  <a:schemeClr val="tx1">
                    <a:lumMod val="50000"/>
                    <a:lumOff val="50000"/>
                  </a:schemeClr>
                </a:solidFill>
              </a:rPr>
              <a:t>Score 4 to 10: Intermediate PTP</a:t>
            </a:r>
          </a:p>
          <a:p>
            <a:r>
              <a:rPr lang="en-US" sz="1600" b="1" dirty="0">
                <a:solidFill>
                  <a:schemeClr val="tx1">
                    <a:lumMod val="50000"/>
                    <a:lumOff val="50000"/>
                  </a:schemeClr>
                </a:solidFill>
              </a:rPr>
              <a:t>Score 0 to 3: Low PTP</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68784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a:xfrm>
            <a:off x="3412834" y="559890"/>
            <a:ext cx="10972800" cy="418113"/>
          </a:xfrm>
        </p:spPr>
        <p:txBody>
          <a:bodyPr/>
          <a:lstStyle/>
          <a:p>
            <a:r>
              <a:rPr lang="en-US"/>
              <a:t>Clinical prediction rules (PPT) for DVT:</a:t>
            </a:r>
            <a:endParaRPr lang="en-US" dirty="0"/>
          </a:p>
        </p:txBody>
      </p:sp>
      <p:sp>
        <p:nvSpPr>
          <p:cNvPr id="4" name="Rectangle 3">
            <a:extLst>
              <a:ext uri="{FF2B5EF4-FFF2-40B4-BE49-F238E27FC236}">
                <a16:creationId xmlns:a16="http://schemas.microsoft.com/office/drawing/2014/main" id="{63DFF534-2F1C-4786-BADC-DCDCC5C3C73E}"/>
              </a:ext>
            </a:extLst>
          </p:cNvPr>
          <p:cNvSpPr/>
          <p:nvPr/>
        </p:nvSpPr>
        <p:spPr>
          <a:xfrm>
            <a:off x="9528450" y="5908100"/>
            <a:ext cx="2530201" cy="646331"/>
          </a:xfrm>
          <a:prstGeom prst="rect">
            <a:avLst/>
          </a:prstGeom>
        </p:spPr>
        <p:txBody>
          <a:bodyPr wrap="square">
            <a:spAutoFit/>
          </a:bodyPr>
          <a:lstStyle/>
          <a:p>
            <a:r>
              <a:rPr lang="en-US" sz="1200" dirty="0">
                <a:solidFill>
                  <a:schemeClr val="tx1">
                    <a:lumMod val="50000"/>
                    <a:lumOff val="50000"/>
                  </a:schemeClr>
                </a:solidFill>
              </a:rPr>
              <a:t>Wells NEJM 2003</a:t>
            </a:r>
          </a:p>
          <a:p>
            <a:r>
              <a:rPr lang="en-US" sz="1200" dirty="0"/>
              <a:t>Le Gal G,  Ann Intern Med 2006  </a:t>
            </a:r>
            <a:r>
              <a:rPr lang="en-US" sz="1200" dirty="0">
                <a:solidFill>
                  <a:schemeClr val="tx1">
                    <a:lumMod val="50000"/>
                    <a:lumOff val="50000"/>
                  </a:schemeClr>
                </a:solidFill>
              </a:rPr>
              <a:t>Kleinjan Ann Intern Med 2014</a:t>
            </a:r>
          </a:p>
        </p:txBody>
      </p:sp>
      <p:graphicFrame>
        <p:nvGraphicFramePr>
          <p:cNvPr id="16" name="Table 15">
            <a:extLst>
              <a:ext uri="{FF2B5EF4-FFF2-40B4-BE49-F238E27FC236}">
                <a16:creationId xmlns:a16="http://schemas.microsoft.com/office/drawing/2014/main" id="{6376C56E-AFFA-4E38-B00B-727ED5374120}"/>
              </a:ext>
            </a:extLst>
          </p:cNvPr>
          <p:cNvGraphicFramePr>
            <a:graphicFrameLocks noGrp="1"/>
          </p:cNvGraphicFramePr>
          <p:nvPr>
            <p:extLst>
              <p:ext uri="{D42A27DB-BD31-4B8C-83A1-F6EECF244321}">
                <p14:modId xmlns:p14="http://schemas.microsoft.com/office/powerpoint/2010/main" val="1469769058"/>
              </p:ext>
            </p:extLst>
          </p:nvPr>
        </p:nvGraphicFramePr>
        <p:xfrm>
          <a:off x="6478003" y="1483284"/>
          <a:ext cx="4842460" cy="3664683"/>
        </p:xfrm>
        <a:graphic>
          <a:graphicData uri="http://schemas.openxmlformats.org/drawingml/2006/table">
            <a:tbl>
              <a:tblPr firstRow="1" bandRow="1">
                <a:tableStyleId>{5940675A-B579-460E-94D1-54222C63F5DA}</a:tableStyleId>
              </a:tblPr>
              <a:tblGrid>
                <a:gridCol w="3858693">
                  <a:extLst>
                    <a:ext uri="{9D8B030D-6E8A-4147-A177-3AD203B41FA5}">
                      <a16:colId xmlns:a16="http://schemas.microsoft.com/office/drawing/2014/main" val="3899270574"/>
                    </a:ext>
                  </a:extLst>
                </a:gridCol>
                <a:gridCol w="983767">
                  <a:extLst>
                    <a:ext uri="{9D8B030D-6E8A-4147-A177-3AD203B41FA5}">
                      <a16:colId xmlns:a16="http://schemas.microsoft.com/office/drawing/2014/main" val="3095504583"/>
                    </a:ext>
                  </a:extLst>
                </a:gridCol>
              </a:tblGrid>
              <a:tr h="275207">
                <a:tc gridSpan="2">
                  <a:txBody>
                    <a:bodyPr/>
                    <a:lstStyle/>
                    <a:p>
                      <a:r>
                        <a:rPr lang="es-ES" sz="2400" b="1" dirty="0">
                          <a:solidFill>
                            <a:schemeClr val="bg1"/>
                          </a:solidFill>
                        </a:rPr>
                        <a:t>Geneva score for PE</a:t>
                      </a:r>
                      <a:endParaRPr lang="en-US" sz="2400" b="1" dirty="0">
                        <a:solidFill>
                          <a:schemeClr val="bg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2448644659"/>
                  </a:ext>
                </a:extLst>
              </a:tr>
              <a:tr h="372843">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Age 65+</a:t>
                      </a:r>
                      <a: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Previous PTE or DVT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Surgery or fracture within 1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Malignancy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Unilateral lower limb pain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Hemoptysis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Heart rate 75 to 94 per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Heart rate 95 or more per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Pain on deep palpation of lower limb and unilateral edema</a:t>
                      </a:r>
                      <a:endParaRPr lang="en-US" sz="180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5</a:t>
                      </a:r>
                    </a:p>
                    <a:p>
                      <a:pPr algn="ctr"/>
                      <a:r>
                        <a:rPr lang="en-CA" sz="1800" dirty="0">
                          <a:solidFill>
                            <a:schemeClr val="tx1">
                              <a:lumMod val="50000"/>
                              <a:lumOff val="50000"/>
                            </a:schemeClr>
                          </a:solidFill>
                        </a:rPr>
                        <a:t>4</a:t>
                      </a:r>
                    </a:p>
                    <a:p>
                      <a:pPr algn="ctr"/>
                      <a:endParaRPr lang="en-US" sz="180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17" name="Table 16">
            <a:extLst>
              <a:ext uri="{FF2B5EF4-FFF2-40B4-BE49-F238E27FC236}">
                <a16:creationId xmlns:a16="http://schemas.microsoft.com/office/drawing/2014/main" id="{C2D37E5B-9C98-451C-8B95-D9CB4133C085}"/>
              </a:ext>
            </a:extLst>
          </p:cNvPr>
          <p:cNvGraphicFramePr>
            <a:graphicFrameLocks noGrp="1"/>
          </p:cNvGraphicFramePr>
          <p:nvPr>
            <p:extLst>
              <p:ext uri="{D42A27DB-BD31-4B8C-83A1-F6EECF244321}">
                <p14:modId xmlns:p14="http://schemas.microsoft.com/office/powerpoint/2010/main" val="3913382990"/>
              </p:ext>
            </p:extLst>
          </p:nvPr>
        </p:nvGraphicFramePr>
        <p:xfrm>
          <a:off x="1034922" y="1419361"/>
          <a:ext cx="4842461" cy="4205662"/>
        </p:xfrm>
        <a:graphic>
          <a:graphicData uri="http://schemas.openxmlformats.org/drawingml/2006/table">
            <a:tbl>
              <a:tblPr firstRow="1" bandRow="1">
                <a:tableStyleId>{5940675A-B579-460E-94D1-54222C63F5DA}</a:tableStyleId>
              </a:tblPr>
              <a:tblGrid>
                <a:gridCol w="3523675">
                  <a:extLst>
                    <a:ext uri="{9D8B030D-6E8A-4147-A177-3AD203B41FA5}">
                      <a16:colId xmlns:a16="http://schemas.microsoft.com/office/drawing/2014/main" val="3899270574"/>
                    </a:ext>
                  </a:extLst>
                </a:gridCol>
                <a:gridCol w="1318786">
                  <a:extLst>
                    <a:ext uri="{9D8B030D-6E8A-4147-A177-3AD203B41FA5}">
                      <a16:colId xmlns:a16="http://schemas.microsoft.com/office/drawing/2014/main" val="3978969902"/>
                    </a:ext>
                  </a:extLst>
                </a:gridCol>
              </a:tblGrid>
              <a:tr h="859164">
                <a:tc gridSpan="2">
                  <a:txBody>
                    <a:bodyPr/>
                    <a:lstStyle/>
                    <a:p>
                      <a:r>
                        <a:rPr lang="es-ES" sz="2400" b="1" dirty="0">
                          <a:solidFill>
                            <a:schemeClr val="bg1"/>
                          </a:solidFill>
                        </a:rPr>
                        <a:t>Wells score for lower limb DVT</a:t>
                      </a:r>
                      <a:endParaRPr lang="en-US" sz="2400" b="1" dirty="0">
                        <a:solidFill>
                          <a:schemeClr val="bg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302110519"/>
                  </a:ext>
                </a:extLst>
              </a:tr>
              <a:tr h="387154">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2959344">
                <a:tc>
                  <a:txBody>
                    <a:bodyPr/>
                    <a:lstStyle/>
                    <a:p>
                      <a:r>
                        <a:rPr lang="en-CA" sz="1800" dirty="0">
                          <a:solidFill>
                            <a:schemeClr val="tx1">
                              <a:lumMod val="50000"/>
                              <a:lumOff val="50000"/>
                            </a:schemeClr>
                          </a:solidFill>
                        </a:rPr>
                        <a:t>Active malignant condition</a:t>
                      </a:r>
                    </a:p>
                    <a:p>
                      <a:r>
                        <a:rPr lang="en-CA" sz="1800" dirty="0">
                          <a:solidFill>
                            <a:schemeClr val="tx1">
                              <a:lumMod val="50000"/>
                              <a:lumOff val="50000"/>
                            </a:schemeClr>
                          </a:solidFill>
                        </a:rPr>
                        <a:t>Localized sensitivity</a:t>
                      </a:r>
                    </a:p>
                    <a:p>
                      <a:r>
                        <a:rPr lang="en-CA" sz="1800" dirty="0">
                          <a:solidFill>
                            <a:schemeClr val="tx1">
                              <a:lumMod val="50000"/>
                              <a:lumOff val="50000"/>
                            </a:schemeClr>
                          </a:solidFill>
                        </a:rPr>
                        <a:t>Whole leg swollen</a:t>
                      </a:r>
                    </a:p>
                    <a:p>
                      <a:r>
                        <a:rPr lang="en-CA" sz="1800" dirty="0">
                          <a:solidFill>
                            <a:schemeClr val="tx1">
                              <a:lumMod val="50000"/>
                              <a:lumOff val="50000"/>
                            </a:schemeClr>
                          </a:solidFill>
                        </a:rPr>
                        <a:t>Calf swelling &gt; 3 cm</a:t>
                      </a:r>
                    </a:p>
                    <a:p>
                      <a:r>
                        <a:rPr lang="en-CA" sz="1800" dirty="0">
                          <a:solidFill>
                            <a:schemeClr val="tx1">
                              <a:lumMod val="50000"/>
                              <a:lumOff val="50000"/>
                            </a:schemeClr>
                          </a:solidFill>
                        </a:rPr>
                        <a:t>Insect bite edema</a:t>
                      </a:r>
                    </a:p>
                    <a:p>
                      <a:r>
                        <a:rPr lang="en-CA" sz="1800" dirty="0">
                          <a:solidFill>
                            <a:schemeClr val="tx1">
                              <a:lumMod val="50000"/>
                              <a:lumOff val="50000"/>
                            </a:schemeClr>
                          </a:solidFill>
                        </a:rPr>
                        <a:t>Collateral superficial veins</a:t>
                      </a:r>
                    </a:p>
                    <a:p>
                      <a:r>
                        <a:rPr lang="en-CA" sz="1800" dirty="0">
                          <a:solidFill>
                            <a:schemeClr val="tx1">
                              <a:lumMod val="50000"/>
                              <a:lumOff val="50000"/>
                            </a:schemeClr>
                          </a:solidFill>
                        </a:rPr>
                        <a:t>Previous DVT</a:t>
                      </a:r>
                    </a:p>
                    <a:p>
                      <a:r>
                        <a:rPr lang="en-CA" sz="1800" dirty="0">
                          <a:solidFill>
                            <a:schemeClr val="tx1">
                              <a:lumMod val="50000"/>
                              <a:lumOff val="50000"/>
                            </a:schemeClr>
                          </a:solidFill>
                        </a:rPr>
                        <a:t>Bedridden/surgery</a:t>
                      </a:r>
                    </a:p>
                    <a:p>
                      <a:r>
                        <a:rPr lang="en-CA" sz="1800" dirty="0">
                          <a:solidFill>
                            <a:schemeClr val="tx1">
                              <a:lumMod val="50000"/>
                              <a:lumOff val="50000"/>
                            </a:schemeClr>
                          </a:solidFill>
                        </a:rPr>
                        <a:t>Paralysis</a:t>
                      </a:r>
                    </a:p>
                    <a:p>
                      <a:r>
                        <a:rPr lang="en-CA" sz="1800" dirty="0">
                          <a:solidFill>
                            <a:schemeClr val="tx1">
                              <a:lumMod val="50000"/>
                              <a:lumOff val="50000"/>
                            </a:schemeClr>
                          </a:solidFill>
                        </a:rPr>
                        <a:t>Alternate diagnosis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8" name="TextBox 17">
            <a:extLst>
              <a:ext uri="{FF2B5EF4-FFF2-40B4-BE49-F238E27FC236}">
                <a16:creationId xmlns:a16="http://schemas.microsoft.com/office/drawing/2014/main" id="{DA2E0D94-062E-47AC-8495-37089431B491}"/>
              </a:ext>
            </a:extLst>
          </p:cNvPr>
          <p:cNvSpPr txBox="1"/>
          <p:nvPr/>
        </p:nvSpPr>
        <p:spPr>
          <a:xfrm>
            <a:off x="1259997" y="5761710"/>
            <a:ext cx="4397604" cy="738664"/>
          </a:xfrm>
          <a:prstGeom prst="rect">
            <a:avLst/>
          </a:prstGeom>
          <a:noFill/>
        </p:spPr>
        <p:txBody>
          <a:bodyPr wrap="square" lIns="0" tIns="0" rIns="0" bIns="0" rtlCol="0">
            <a:spAutoFit/>
          </a:bodyPr>
          <a:lstStyle/>
          <a:p>
            <a:r>
              <a:rPr lang="en-US" sz="1600" b="1" dirty="0">
                <a:solidFill>
                  <a:schemeClr val="tx1">
                    <a:lumMod val="50000"/>
                    <a:lumOff val="50000"/>
                  </a:schemeClr>
                </a:solidFill>
              </a:rPr>
              <a:t>Score ≥ 3: high</a:t>
            </a:r>
            <a:r>
              <a:rPr lang="en-US" sz="1600" dirty="0">
                <a:solidFill>
                  <a:schemeClr val="tx1">
                    <a:lumMod val="50000"/>
                    <a:lumOff val="50000"/>
                  </a:schemeClr>
                </a:solidFill>
              </a:rPr>
              <a:t> PTP (≥ 50% prevalence)</a:t>
            </a:r>
          </a:p>
          <a:p>
            <a:r>
              <a:rPr lang="en-US" sz="1600" b="1" dirty="0">
                <a:solidFill>
                  <a:schemeClr val="tx1">
                    <a:lumMod val="50000"/>
                    <a:lumOff val="50000"/>
                  </a:schemeClr>
                </a:solidFill>
              </a:rPr>
              <a:t>Score: 1 to 2: </a:t>
            </a:r>
            <a:r>
              <a:rPr lang="en-US" sz="1600" dirty="0">
                <a:solidFill>
                  <a:schemeClr val="tx1">
                    <a:lumMod val="50000"/>
                    <a:lumOff val="50000"/>
                  </a:schemeClr>
                </a:solidFill>
              </a:rPr>
              <a:t>Intermediate PTP (~25%)</a:t>
            </a:r>
          </a:p>
          <a:p>
            <a:r>
              <a:rPr lang="en-US" sz="1600" b="1" dirty="0">
                <a:solidFill>
                  <a:schemeClr val="tx1">
                    <a:lumMod val="50000"/>
                    <a:lumOff val="50000"/>
                  </a:schemeClr>
                </a:solidFill>
              </a:rPr>
              <a:t>Score: 0 or less: low </a:t>
            </a:r>
            <a:r>
              <a:rPr lang="en-US" sz="1600" dirty="0">
                <a:solidFill>
                  <a:schemeClr val="tx1">
                    <a:lumMod val="50000"/>
                    <a:lumOff val="50000"/>
                  </a:schemeClr>
                </a:solidFill>
              </a:rPr>
              <a:t>PTP (≤ 10%)</a:t>
            </a:r>
          </a:p>
        </p:txBody>
      </p:sp>
      <p:sp>
        <p:nvSpPr>
          <p:cNvPr id="19" name="TextBox 18">
            <a:extLst>
              <a:ext uri="{FF2B5EF4-FFF2-40B4-BE49-F238E27FC236}">
                <a16:creationId xmlns:a16="http://schemas.microsoft.com/office/drawing/2014/main" id="{90C3F03B-5266-4157-A8AC-E10CF736E199}"/>
              </a:ext>
            </a:extLst>
          </p:cNvPr>
          <p:cNvSpPr txBox="1"/>
          <p:nvPr/>
        </p:nvSpPr>
        <p:spPr>
          <a:xfrm>
            <a:off x="6852453" y="5227792"/>
            <a:ext cx="4786064" cy="738664"/>
          </a:xfrm>
          <a:prstGeom prst="rect">
            <a:avLst/>
          </a:prstGeom>
          <a:noFill/>
        </p:spPr>
        <p:txBody>
          <a:bodyPr wrap="square" lIns="0" tIns="0" rIns="0" bIns="0" rtlCol="0">
            <a:spAutoFit/>
          </a:bodyPr>
          <a:lstStyle/>
          <a:p>
            <a:r>
              <a:rPr lang="en-US" sz="1600" b="1" dirty="0">
                <a:solidFill>
                  <a:schemeClr val="tx1">
                    <a:lumMod val="50000"/>
                    <a:lumOff val="50000"/>
                  </a:schemeClr>
                </a:solidFill>
              </a:rPr>
              <a:t>Low probability 8%  (score 0 to 3)</a:t>
            </a:r>
          </a:p>
          <a:p>
            <a:r>
              <a:rPr lang="en-US" sz="1600" b="1" dirty="0">
                <a:solidFill>
                  <a:schemeClr val="tx1">
                    <a:lumMod val="50000"/>
                    <a:lumOff val="50000"/>
                  </a:schemeClr>
                </a:solidFill>
              </a:rPr>
              <a:t>Intermediate probability 28% (score 4 to 10)</a:t>
            </a:r>
          </a:p>
          <a:p>
            <a:r>
              <a:rPr lang="en-US" sz="1600" b="1" dirty="0">
                <a:solidFill>
                  <a:schemeClr val="tx1">
                    <a:lumMod val="50000"/>
                    <a:lumOff val="50000"/>
                  </a:schemeClr>
                </a:solidFill>
              </a:rPr>
              <a:t>High probability 74% (score ≥11)</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61090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6D5033-15BB-4144-B753-DDBA0B648519}"/>
              </a:ext>
            </a:extLst>
          </p:cNvPr>
          <p:cNvSpPr>
            <a:spLocks noGrp="1"/>
          </p:cNvSpPr>
          <p:nvPr>
            <p:ph idx="1"/>
          </p:nvPr>
        </p:nvSpPr>
        <p:spPr>
          <a:xfrm>
            <a:off x="419100" y="1241523"/>
            <a:ext cx="10972800" cy="969408"/>
          </a:xfrm>
        </p:spPr>
        <p:txBody>
          <a:bodyPr>
            <a:normAutofit/>
          </a:bodyPr>
          <a:lstStyle/>
          <a:p>
            <a:pPr marL="0" indent="0">
              <a:buNone/>
            </a:pPr>
            <a:r>
              <a:rPr lang="en-US" sz="2400" dirty="0">
                <a:solidFill>
                  <a:schemeClr val="tx1"/>
                </a:solidFill>
              </a:rPr>
              <a:t>Studies that assess diagnostic tests (CTPA, D-Dimer, etc.) compared to the reference standard</a:t>
            </a:r>
          </a:p>
          <a:p>
            <a:pPr marL="0" indent="0">
              <a:buNone/>
            </a:pPr>
            <a:endParaRPr lang="en-US" sz="2400" dirty="0">
              <a:solidFill>
                <a:schemeClr val="tx1"/>
              </a:solidFill>
            </a:endParaRPr>
          </a:p>
        </p:txBody>
      </p:sp>
      <p:sp>
        <p:nvSpPr>
          <p:cNvPr id="4" name="TextBox 3">
            <a:extLst>
              <a:ext uri="{FF2B5EF4-FFF2-40B4-BE49-F238E27FC236}">
                <a16:creationId xmlns:a16="http://schemas.microsoft.com/office/drawing/2014/main" id="{EF308B71-AE5E-4739-ACAE-DDB77B7B06C4}"/>
              </a:ext>
            </a:extLst>
          </p:cNvPr>
          <p:cNvSpPr txBox="1"/>
          <p:nvPr/>
        </p:nvSpPr>
        <p:spPr>
          <a:xfrm>
            <a:off x="838200" y="5550401"/>
            <a:ext cx="2719647" cy="1077218"/>
          </a:xfrm>
          <a:prstGeom prst="rect">
            <a:avLst/>
          </a:prstGeom>
          <a:solidFill>
            <a:srgbClr val="FFD8B0"/>
          </a:solidFill>
          <a:ln w="19050">
            <a:noFill/>
          </a:ln>
        </p:spPr>
        <p:txBody>
          <a:bodyPr wrap="square" rtlCol="0" anchor="ctr" anchorCtr="0">
            <a:noAutofit/>
          </a:bodyPr>
          <a:lstStyle/>
          <a:p>
            <a:pPr algn="ctr">
              <a:lnSpc>
                <a:spcPts val="2100"/>
              </a:lnSpc>
            </a:pPr>
            <a:r>
              <a:rPr lang="en-US" sz="2200" b="1" dirty="0">
                <a:solidFill>
                  <a:srgbClr val="E63E31"/>
                </a:solidFill>
              </a:rPr>
              <a:t>Pretest Probability</a:t>
            </a:r>
          </a:p>
          <a:p>
            <a:pPr algn="ctr">
              <a:lnSpc>
                <a:spcPts val="2100"/>
              </a:lnSpc>
            </a:pPr>
            <a:r>
              <a:rPr lang="en-US" sz="2200" b="1" dirty="0"/>
              <a:t>(VTE prevalence in a group)</a:t>
            </a:r>
            <a:endParaRPr lang="en-US" sz="2200" dirty="0"/>
          </a:p>
        </p:txBody>
      </p:sp>
      <p:sp>
        <p:nvSpPr>
          <p:cNvPr id="5" name="TextBox 4">
            <a:extLst>
              <a:ext uri="{FF2B5EF4-FFF2-40B4-BE49-F238E27FC236}">
                <a16:creationId xmlns:a16="http://schemas.microsoft.com/office/drawing/2014/main" id="{B562DC57-55EB-4252-AEEF-6557A136F171}"/>
              </a:ext>
            </a:extLst>
          </p:cNvPr>
          <p:cNvSpPr txBox="1"/>
          <p:nvPr/>
        </p:nvSpPr>
        <p:spPr>
          <a:xfrm>
            <a:off x="4824150" y="5550401"/>
            <a:ext cx="2284615" cy="1077217"/>
          </a:xfrm>
          <a:prstGeom prst="rect">
            <a:avLst/>
          </a:prstGeom>
          <a:solidFill>
            <a:srgbClr val="BEE0E4"/>
          </a:solidFill>
          <a:ln>
            <a:noFill/>
          </a:ln>
        </p:spPr>
        <p:txBody>
          <a:bodyPr wrap="square" rtlCol="0" anchor="ctr" anchorCtr="0">
            <a:noAutofit/>
          </a:bodyPr>
          <a:lstStyle/>
          <a:p>
            <a:pPr algn="ctr">
              <a:lnSpc>
                <a:spcPts val="2100"/>
              </a:lnSpc>
            </a:pPr>
            <a:r>
              <a:rPr lang="en-US" sz="2400" b="1" dirty="0">
                <a:solidFill>
                  <a:srgbClr val="FF0000"/>
                </a:solidFill>
              </a:rPr>
              <a:t>Test Accuracy</a:t>
            </a:r>
            <a:endParaRPr lang="en-US" sz="1600" b="1" dirty="0">
              <a:solidFill>
                <a:srgbClr val="FF0000"/>
              </a:solidFill>
            </a:endParaRPr>
          </a:p>
        </p:txBody>
      </p:sp>
      <p:sp>
        <p:nvSpPr>
          <p:cNvPr id="6" name="TextBox 5">
            <a:extLst>
              <a:ext uri="{FF2B5EF4-FFF2-40B4-BE49-F238E27FC236}">
                <a16:creationId xmlns:a16="http://schemas.microsoft.com/office/drawing/2014/main" id="{BF1F8126-15EF-4953-984B-A7E427A17F81}"/>
              </a:ext>
            </a:extLst>
          </p:cNvPr>
          <p:cNvSpPr txBox="1"/>
          <p:nvPr/>
        </p:nvSpPr>
        <p:spPr>
          <a:xfrm>
            <a:off x="8539939" y="5550401"/>
            <a:ext cx="2284615" cy="1077218"/>
          </a:xfrm>
          <a:prstGeom prst="rect">
            <a:avLst/>
          </a:prstGeom>
          <a:solidFill>
            <a:srgbClr val="C9D7AF"/>
          </a:solidFill>
          <a:ln>
            <a:noFill/>
          </a:ln>
        </p:spPr>
        <p:txBody>
          <a:bodyPr wrap="square" rtlCol="0" anchor="ctr" anchorCtr="0">
            <a:noAutofit/>
          </a:bodyPr>
          <a:lstStyle/>
          <a:p>
            <a:pPr algn="ctr">
              <a:lnSpc>
                <a:spcPts val="2100"/>
              </a:lnSpc>
            </a:pPr>
            <a:r>
              <a:rPr lang="en-US" sz="2200" b="1" dirty="0">
                <a:solidFill>
                  <a:schemeClr val="tx1">
                    <a:lumMod val="50000"/>
                    <a:lumOff val="50000"/>
                  </a:schemeClr>
                </a:solidFill>
              </a:rPr>
              <a:t>VTE Post-TestProbability</a:t>
            </a:r>
          </a:p>
        </p:txBody>
      </p:sp>
      <p:sp>
        <p:nvSpPr>
          <p:cNvPr id="8" name="Plus Sign 7">
            <a:extLst>
              <a:ext uri="{FF2B5EF4-FFF2-40B4-BE49-F238E27FC236}">
                <a16:creationId xmlns:a16="http://schemas.microsoft.com/office/drawing/2014/main" id="{AAF41BB7-1812-4017-8B48-A63326E51383}"/>
              </a:ext>
            </a:extLst>
          </p:cNvPr>
          <p:cNvSpPr/>
          <p:nvPr/>
        </p:nvSpPr>
        <p:spPr>
          <a:xfrm>
            <a:off x="3923605" y="5787787"/>
            <a:ext cx="658092" cy="602450"/>
          </a:xfrm>
          <a:prstGeom prst="mathPl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50000"/>
                  <a:lumOff val="50000"/>
                </a:schemeClr>
              </a:solidFill>
            </a:endParaRPr>
          </a:p>
        </p:txBody>
      </p:sp>
      <p:sp>
        <p:nvSpPr>
          <p:cNvPr id="9" name="Equals 8">
            <a:extLst>
              <a:ext uri="{FF2B5EF4-FFF2-40B4-BE49-F238E27FC236}">
                <a16:creationId xmlns:a16="http://schemas.microsoft.com/office/drawing/2014/main" id="{56147C82-20D3-4B52-99C3-83CE5CBFD4D8}"/>
              </a:ext>
            </a:extLst>
          </p:cNvPr>
          <p:cNvSpPr/>
          <p:nvPr/>
        </p:nvSpPr>
        <p:spPr>
          <a:xfrm>
            <a:off x="7474523" y="5673512"/>
            <a:ext cx="777240" cy="830997"/>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50000"/>
                  <a:lumOff val="50000"/>
                </a:schemeClr>
              </a:solidFill>
            </a:endParaRPr>
          </a:p>
        </p:txBody>
      </p:sp>
      <p:sp>
        <p:nvSpPr>
          <p:cNvPr id="7" name="Title 1">
            <a:extLst>
              <a:ext uri="{FF2B5EF4-FFF2-40B4-BE49-F238E27FC236}">
                <a16:creationId xmlns:a16="http://schemas.microsoft.com/office/drawing/2014/main" id="{BF823381-C205-2A09-9504-3E3F78104A3E}"/>
              </a:ext>
            </a:extLst>
          </p:cNvPr>
          <p:cNvSpPr txBox="1">
            <a:spLocks/>
          </p:cNvSpPr>
          <p:nvPr/>
        </p:nvSpPr>
        <p:spPr>
          <a:xfrm>
            <a:off x="3557847" y="557929"/>
            <a:ext cx="10972800"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en-US"/>
              <a:t>DIAGNOSTIC TEST ACCURACY</a:t>
            </a:r>
          </a:p>
        </p:txBody>
      </p:sp>
      <p:pic>
        <p:nvPicPr>
          <p:cNvPr id="2" name="Picture 9">
            <a:extLst>
              <a:ext uri="{FF2B5EF4-FFF2-40B4-BE49-F238E27FC236}">
                <a16:creationId xmlns:a16="http://schemas.microsoft.com/office/drawing/2014/main" id="{6B54544D-D587-87B7-C8A9-D1817C9D5B16}"/>
              </a:ext>
            </a:extLst>
          </p:cNvPr>
          <p:cNvPicPr>
            <a:picLocks noChangeAspect="1"/>
          </p:cNvPicPr>
          <p:nvPr/>
        </p:nvPicPr>
        <p:blipFill>
          <a:blip r:embed="rId3"/>
          <a:stretch>
            <a:fillRect/>
          </a:stretch>
        </p:blipFill>
        <p:spPr>
          <a:xfrm>
            <a:off x="1515979" y="2019300"/>
            <a:ext cx="8775783" cy="3163754"/>
          </a:xfrm>
          <a:prstGeom prst="rect">
            <a:avLst/>
          </a:prstGeom>
        </p:spPr>
      </p:pic>
    </p:spTree>
    <p:extLst>
      <p:ext uri="{BB962C8B-B14F-4D97-AF65-F5344CB8AC3E}">
        <p14:creationId xmlns:p14="http://schemas.microsoft.com/office/powerpoint/2010/main" val="322814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US"/>
              <a:t>Case 1: SUSPECTED PULMONARY EMBOLISM</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US" sz="2400" dirty="0"/>
              <a:t>64-year-old male</a:t>
            </a:r>
          </a:p>
          <a:p>
            <a:pPr marL="0" indent="0">
              <a:buNone/>
            </a:pPr>
            <a:r>
              <a:rPr lang="en-US" sz="2400" b="1" dirty="0">
                <a:solidFill>
                  <a:srgbClr val="E63E31"/>
                </a:solidFill>
              </a:rPr>
              <a:t>History: </a:t>
            </a:r>
            <a:r>
              <a:rPr lang="en-US"/>
              <a:t>  </a:t>
            </a:r>
            <a:r>
              <a:rPr lang="en-US" sz="2400" dirty="0"/>
              <a:t>HBP, ischemic heart disease </a:t>
            </a:r>
            <a:endParaRPr lang="en-US" sz="2400" b="1" dirty="0">
              <a:solidFill>
                <a:srgbClr val="FF0000"/>
              </a:solidFill>
            </a:endParaRPr>
          </a:p>
          <a:p>
            <a:pPr marL="0" indent="0">
              <a:buNone/>
            </a:pPr>
            <a:r>
              <a:rPr lang="en-US" sz="2400" b="1" dirty="0">
                <a:solidFill>
                  <a:srgbClr val="E63E31"/>
                </a:solidFill>
              </a:rPr>
              <a:t>Medication:  </a:t>
            </a:r>
            <a:r>
              <a:rPr lang="en-US" sz="2400" dirty="0"/>
              <a:t>Losartan, Carvedilol, Atorvastatin, Aspirin.</a:t>
            </a:r>
            <a:endParaRPr lang="en-US" sz="2400" b="1" dirty="0">
              <a:solidFill>
                <a:srgbClr val="FF0000"/>
              </a:solidFill>
            </a:endParaRPr>
          </a:p>
          <a:p>
            <a:pPr marL="0" indent="0">
              <a:buNone/>
            </a:pPr>
            <a:r>
              <a:rPr lang="en-US" sz="2400" b="1" dirty="0">
                <a:solidFill>
                  <a:srgbClr val="E63E31"/>
                </a:solidFill>
              </a:rPr>
              <a:t>Arrives at E.R. with: </a:t>
            </a:r>
            <a:r>
              <a:rPr lang="en-US" sz="2400" b="1" dirty="0"/>
              <a:t>chest pain, dyspnea, palpitations</a:t>
            </a:r>
          </a:p>
        </p:txBody>
      </p:sp>
      <p:sp>
        <p:nvSpPr>
          <p:cNvPr id="5" name="TextBox 4">
            <a:extLst>
              <a:ext uri="{FF2B5EF4-FFF2-40B4-BE49-F238E27FC236}">
                <a16:creationId xmlns:a16="http://schemas.microsoft.com/office/drawing/2014/main" id="{9F1A7139-95EF-4970-B552-DA2A08AD8712}"/>
              </a:ext>
            </a:extLst>
          </p:cNvPr>
          <p:cNvSpPr txBox="1"/>
          <p:nvPr/>
        </p:nvSpPr>
        <p:spPr>
          <a:xfrm>
            <a:off x="958516" y="4210301"/>
            <a:ext cx="3625516" cy="1631216"/>
          </a:xfrm>
          <a:prstGeom prst="rect">
            <a:avLst/>
          </a:prstGeom>
          <a:solidFill>
            <a:srgbClr val="BEE0E4"/>
          </a:solidFill>
        </p:spPr>
        <p:txBody>
          <a:bodyPr wrap="square" rtlCol="0">
            <a:spAutoFit/>
          </a:bodyPr>
          <a:lstStyle/>
          <a:p>
            <a:pPr marL="342900" indent="-342900">
              <a:buFont typeface="Arial" panose="020B0604020202020204" pitchFamily="34" charset="0"/>
              <a:buChar char="•"/>
            </a:pPr>
            <a:r>
              <a:rPr lang="en-US" sz="2000" dirty="0">
                <a:solidFill>
                  <a:schemeClr val="tx1">
                    <a:lumMod val="50000"/>
                    <a:lumOff val="50000"/>
                  </a:schemeClr>
                </a:solidFill>
              </a:rPr>
              <a:t>No data suggesting VTE, no cancer, QX, surgeries </a:t>
            </a:r>
          </a:p>
          <a:p>
            <a:pPr marL="342900" indent="-342900">
              <a:buFont typeface="Arial" panose="020B0604020202020204" pitchFamily="34" charset="0"/>
              <a:buChar char="•"/>
            </a:pPr>
            <a:r>
              <a:rPr lang="en-US" sz="2000" dirty="0">
                <a:solidFill>
                  <a:schemeClr val="tx1">
                    <a:lumMod val="50000"/>
                    <a:lumOff val="50000"/>
                  </a:schemeClr>
                </a:solidFill>
              </a:rPr>
              <a:t>Recent mild bronchopneumonia in outpatient care</a:t>
            </a:r>
          </a:p>
        </p:txBody>
      </p:sp>
      <p:sp>
        <p:nvSpPr>
          <p:cNvPr id="6" name="TextBox 5">
            <a:extLst>
              <a:ext uri="{FF2B5EF4-FFF2-40B4-BE49-F238E27FC236}">
                <a16:creationId xmlns:a16="http://schemas.microsoft.com/office/drawing/2014/main" id="{51026F57-061F-4553-B14B-A08D86E42A86}"/>
              </a:ext>
            </a:extLst>
          </p:cNvPr>
          <p:cNvSpPr txBox="1"/>
          <p:nvPr/>
        </p:nvSpPr>
        <p:spPr>
          <a:xfrm>
            <a:off x="4770521" y="4210301"/>
            <a:ext cx="3818021" cy="1938992"/>
          </a:xfrm>
          <a:prstGeom prst="rect">
            <a:avLst/>
          </a:prstGeom>
          <a:solidFill>
            <a:srgbClr val="FFD8B0"/>
          </a:solidFill>
        </p:spPr>
        <p:txBody>
          <a:bodyPr wrap="square" rtlCol="0">
            <a:noAutofit/>
          </a:bodyPr>
          <a:lstStyle/>
          <a:p>
            <a:pPr>
              <a:spcAft>
                <a:spcPts val="600"/>
              </a:spcAft>
            </a:pPr>
            <a:r>
              <a:rPr lang="en-US" sz="2000" u="sng" dirty="0">
                <a:solidFill>
                  <a:schemeClr val="tx1">
                    <a:lumMod val="50000"/>
                    <a:lumOff val="50000"/>
                  </a:schemeClr>
                </a:solidFill>
              </a:rPr>
              <a:t>Examination:</a:t>
            </a:r>
            <a:r>
              <a:rPr lang="en-US" sz="2000" dirty="0">
                <a:solidFill>
                  <a:schemeClr val="tx1">
                    <a:lumMod val="50000"/>
                    <a:lumOff val="50000"/>
                  </a:schemeClr>
                </a:solidFill>
              </a:rPr>
              <a:t> Heart rate of 93 per min, 90% saturation in ambient air, grade I/IV edema in lower limbs</a:t>
            </a:r>
          </a:p>
          <a:p>
            <a:pPr>
              <a:spcAft>
                <a:spcPts val="600"/>
              </a:spcAft>
            </a:pPr>
            <a:r>
              <a:rPr lang="en-US" sz="2000" u="sng" dirty="0">
                <a:solidFill>
                  <a:schemeClr val="tx1">
                    <a:lumMod val="50000"/>
                    <a:lumOff val="50000"/>
                  </a:schemeClr>
                </a:solidFill>
              </a:rPr>
              <a:t>Chest X-ray</a:t>
            </a:r>
            <a:r>
              <a:rPr lang="en-US" sz="2000" dirty="0">
                <a:solidFill>
                  <a:schemeClr val="tx1">
                    <a:lumMod val="50000"/>
                    <a:lumOff val="50000"/>
                  </a:schemeClr>
                </a:solidFill>
              </a:rPr>
              <a:t>: Cardiomegaly</a:t>
            </a:r>
          </a:p>
        </p:txBody>
      </p:sp>
      <p:sp>
        <p:nvSpPr>
          <p:cNvPr id="7" name="TextBox 6">
            <a:extLst>
              <a:ext uri="{FF2B5EF4-FFF2-40B4-BE49-F238E27FC236}">
                <a16:creationId xmlns:a16="http://schemas.microsoft.com/office/drawing/2014/main" id="{C8ADD795-2B67-49F0-AAB9-2A61D5658BBE}"/>
              </a:ext>
            </a:extLst>
          </p:cNvPr>
          <p:cNvSpPr txBox="1"/>
          <p:nvPr/>
        </p:nvSpPr>
        <p:spPr>
          <a:xfrm>
            <a:off x="8775031" y="4394967"/>
            <a:ext cx="2803358" cy="1015663"/>
          </a:xfrm>
          <a:prstGeom prst="rect">
            <a:avLst/>
          </a:prstGeom>
          <a:noFill/>
        </p:spPr>
        <p:txBody>
          <a:bodyPr wrap="square" rtlCol="0">
            <a:spAutoFit/>
          </a:bodyPr>
          <a:lstStyle/>
          <a:p>
            <a:r>
              <a:rPr lang="en-US" sz="2000" dirty="0">
                <a:solidFill>
                  <a:schemeClr val="tx1">
                    <a:lumMod val="50000"/>
                    <a:lumOff val="50000"/>
                  </a:schemeClr>
                </a:solidFill>
              </a:rPr>
              <a:t>Clinical pretest probability (revised Geneva score)</a:t>
            </a:r>
            <a:r>
              <a:rPr lang="en-US" sz="2000" b="1" dirty="0">
                <a:solidFill>
                  <a:schemeClr val="tx1">
                    <a:lumMod val="50000"/>
                    <a:lumOff val="50000"/>
                  </a:schemeClr>
                </a:solidFill>
              </a:rPr>
              <a:t>low 3 pts</a:t>
            </a:r>
          </a:p>
        </p:txBody>
      </p:sp>
    </p:spTree>
    <p:extLst>
      <p:ext uri="{BB962C8B-B14F-4D97-AF65-F5344CB8AC3E}">
        <p14:creationId xmlns:p14="http://schemas.microsoft.com/office/powerpoint/2010/main" val="15844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854863"/>
            <a:ext cx="10972800" cy="3954624"/>
          </a:xfrm>
        </p:spPr>
        <p:txBody>
          <a:bodyPr>
            <a:noAutofit/>
          </a:bodyPr>
          <a:lstStyle/>
          <a:p>
            <a:pPr marL="0" indent="0">
              <a:buNone/>
            </a:pPr>
            <a:r>
              <a:rPr lang="en-US" sz="2400" b="1" dirty="0"/>
              <a:t>Your patient’s pretest probability for PE is low or intermediate. </a:t>
            </a:r>
          </a:p>
          <a:p>
            <a:pPr marL="0" indent="0">
              <a:buNone/>
            </a:pPr>
            <a:endParaRPr lang="en-US" sz="2400" b="1" dirty="0"/>
          </a:p>
          <a:p>
            <a:pPr marL="0" indent="0">
              <a:buNone/>
            </a:pPr>
            <a:r>
              <a:rPr lang="en-US" sz="2400" b="1" dirty="0"/>
              <a:t>Which of the following tests would you recommend to exclude PE diagnosis?</a:t>
            </a:r>
          </a:p>
          <a:p>
            <a:pPr marL="0" indent="0">
              <a:buNone/>
            </a:pPr>
            <a:endParaRPr lang="en-US" sz="2000" dirty="0"/>
          </a:p>
          <a:p>
            <a:pPr marL="514350" indent="-514350">
              <a:buAutoNum type="alphaUcPeriod"/>
            </a:pPr>
            <a:r>
              <a:rPr lang="en-US" sz="2000" dirty="0"/>
              <a:t>Pulmonary angiotachy</a:t>
            </a:r>
          </a:p>
          <a:p>
            <a:pPr marL="514350" indent="-514350">
              <a:buAutoNum type="alphaUcPeriod"/>
            </a:pPr>
            <a:r>
              <a:rPr lang="en-US" sz="2000" dirty="0"/>
              <a:t>High-sensitivity d-dimer</a:t>
            </a:r>
          </a:p>
          <a:p>
            <a:pPr marL="514350" indent="-514350">
              <a:buAutoNum type="alphaUcPeriod"/>
            </a:pPr>
            <a:r>
              <a:rPr lang="en-US" sz="2000" dirty="0"/>
              <a:t>Bilateral leg compression ultrasound</a:t>
            </a:r>
          </a:p>
          <a:p>
            <a:pPr marL="514350" indent="-514350">
              <a:buAutoNum type="alphaUcPeriod"/>
            </a:pPr>
            <a:r>
              <a:rPr lang="en-US" sz="2000" dirty="0"/>
              <a:t>Electrocardiogram</a:t>
            </a:r>
          </a:p>
          <a:p>
            <a:pPr marL="514350" indent="-514350">
              <a:buAutoNum type="alphaUcPeriod"/>
            </a:pPr>
            <a:r>
              <a:rPr lang="en-US" sz="2000" dirty="0"/>
              <a:t>Chest X-ray</a:t>
            </a:r>
          </a:p>
        </p:txBody>
      </p:sp>
      <p:sp>
        <p:nvSpPr>
          <p:cNvPr id="4" name="Rectangle 3">
            <a:extLst>
              <a:ext uri="{FF2B5EF4-FFF2-40B4-BE49-F238E27FC236}">
                <a16:creationId xmlns:a16="http://schemas.microsoft.com/office/drawing/2014/main" id="{99BAD767-7BAB-4B53-9712-EA8DCDE89366}"/>
              </a:ext>
            </a:extLst>
          </p:cNvPr>
          <p:cNvSpPr/>
          <p:nvPr/>
        </p:nvSpPr>
        <p:spPr>
          <a:xfrm>
            <a:off x="854233" y="3891290"/>
            <a:ext cx="3511909" cy="435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4A665C-E7C7-4D4D-8623-1C8BE6E93454}"/>
              </a:ext>
            </a:extLst>
          </p:cNvPr>
          <p:cNvSpPr txBox="1"/>
          <p:nvPr/>
        </p:nvSpPr>
        <p:spPr>
          <a:xfrm>
            <a:off x="8896350" y="2440746"/>
            <a:ext cx="2876550" cy="1569660"/>
          </a:xfrm>
          <a:prstGeom prst="rect">
            <a:avLst/>
          </a:prstGeom>
          <a:solidFill>
            <a:srgbClr val="FFD8B0"/>
          </a:solidFill>
          <a:ln w="28575">
            <a:noFill/>
          </a:ln>
        </p:spPr>
        <p:txBody>
          <a:bodyPr wrap="square" rtlCol="0">
            <a:noAutofit/>
          </a:bodyPr>
          <a:lstStyle/>
          <a:p>
            <a:r>
              <a:rPr lang="en-US" sz="2000" b="1" dirty="0">
                <a:solidFill>
                  <a:schemeClr val="tx1">
                    <a:lumMod val="50000"/>
                    <a:lumOff val="50000"/>
                  </a:schemeClr>
                </a:solidFill>
              </a:rPr>
              <a:t>The same diagnostic strategy is recommended for intermediate PTP patients (starting with D-dimer)
</a:t>
            </a:r>
            <a:br/>
            <a:endParaRPr lang="en-US" sz="2000" b="1" dirty="0">
              <a:solidFill>
                <a:schemeClr val="tx1">
                  <a:lumMod val="50000"/>
                  <a:lumOff val="50000"/>
                </a:schemeClr>
              </a:solidFill>
            </a:endParaRPr>
          </a:p>
        </p:txBody>
      </p:sp>
      <p:sp>
        <p:nvSpPr>
          <p:cNvPr id="7" name="Title 6">
            <a:extLst>
              <a:ext uri="{FF2B5EF4-FFF2-40B4-BE49-F238E27FC236}">
                <a16:creationId xmlns:a16="http://schemas.microsoft.com/office/drawing/2014/main" id="{45ECD8B0-B7E6-6E4B-ADED-8C46F3906B86}"/>
              </a:ext>
            </a:extLst>
          </p:cNvPr>
          <p:cNvSpPr>
            <a:spLocks noGrp="1"/>
          </p:cNvSpPr>
          <p:nvPr>
            <p:ph type="title"/>
          </p:nvPr>
        </p:nvSpPr>
        <p:spPr>
          <a:xfrm>
            <a:off x="419100" y="1340569"/>
            <a:ext cx="10972800" cy="692525"/>
          </a:xfrm>
        </p:spPr>
        <p:txBody>
          <a:bodyPr>
            <a:normAutofit/>
          </a:bodyPr>
          <a:lstStyle/>
          <a:p>
            <a:r>
              <a:rPr lang="en-US"/>
              <a:t>Recommendation 1 and 2 </a:t>
            </a:r>
            <a:endParaRPr lang="en-US" dirty="0"/>
          </a:p>
        </p:txBody>
      </p:sp>
      <p:sp>
        <p:nvSpPr>
          <p:cNvPr id="8" name="Content Placeholder 7">
            <a:extLst>
              <a:ext uri="{FF2B5EF4-FFF2-40B4-BE49-F238E27FC236}">
                <a16:creationId xmlns:a16="http://schemas.microsoft.com/office/drawing/2014/main" id="{6D179312-E97B-8840-9EEF-F62E8B22C250}"/>
              </a:ext>
            </a:extLst>
          </p:cNvPr>
          <p:cNvSpPr>
            <a:spLocks noGrp="1"/>
          </p:cNvSpPr>
          <p:nvPr>
            <p:ph idx="1"/>
          </p:nvPr>
        </p:nvSpPr>
        <p:spPr>
          <a:xfrm>
            <a:off x="419099" y="2033094"/>
            <a:ext cx="8062291" cy="3954624"/>
          </a:xfrm>
        </p:spPr>
        <p:txBody>
          <a:bodyPr>
            <a:noAutofit/>
          </a:bodyPr>
          <a:lstStyle/>
          <a:p>
            <a:pPr marL="0" indent="0">
              <a:buNone/>
            </a:pPr>
            <a:r>
              <a:rPr lang="en-US" sz="2000" b="1" dirty="0"/>
              <a:t>For patients with low pretest probability of a first episode or recurring PE (≤5%), the Latin American ASH guidelines panel recommends the use of D-dimer to exclude PE (strong evidence-based recommendation due to high certainty about the effects ⨁⨁⨁⨁), followed by a CT pulmonary angiogram (CTPA) in patients with positive D-dimer (conditional recommendation based on very low certainty about the effects ⨁◯◯◯).</a:t>
            </a:r>
          </a:p>
          <a:p>
            <a:pPr marL="0" indent="0">
              <a:buNone/>
            </a:pPr>
            <a:r>
              <a:rPr lang="en-US" sz="2000" b="1" dirty="0"/>
              <a:t>Notes:</a:t>
            </a:r>
          </a:p>
          <a:p>
            <a:pPr marL="0" indent="0">
              <a:buNone/>
            </a:pPr>
            <a:r>
              <a:rPr lang="en-US" sz="2000" dirty="0"/>
              <a:t>If CTPA is not available, an alternative could be a VQ scan followed by a proximal compression ultrasound (CUS,) if the VQ scan fails to discard or confirm the PE (conditional).</a:t>
            </a:r>
          </a:p>
          <a:p>
            <a:r>
              <a:rPr lang="en-US" sz="2000" dirty="0"/>
              <a:t>Recommendation based on very low certainty about the effects ⨁◯◯◯)</a:t>
            </a:r>
          </a:p>
        </p:txBody>
      </p:sp>
    </p:spTree>
    <p:extLst>
      <p:ext uri="{BB962C8B-B14F-4D97-AF65-F5344CB8AC3E}">
        <p14:creationId xmlns:p14="http://schemas.microsoft.com/office/powerpoint/2010/main" val="413589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6277-7138-4471-B2A7-2D2254ADF33E}"/>
              </a:ext>
            </a:extLst>
          </p:cNvPr>
          <p:cNvSpPr>
            <a:spLocks noGrp="1"/>
          </p:cNvSpPr>
          <p:nvPr>
            <p:ph type="title"/>
          </p:nvPr>
        </p:nvSpPr>
        <p:spPr/>
        <p:txBody>
          <a:bodyPr/>
          <a:lstStyle/>
          <a:p>
            <a:r>
              <a:rPr lang="en-US"/>
              <a:t> D-dimer diagnostic threshold</a:t>
            </a:r>
          </a:p>
        </p:txBody>
      </p:sp>
      <p:sp>
        <p:nvSpPr>
          <p:cNvPr id="3" name="Content Placeholder 2">
            <a:extLst>
              <a:ext uri="{FF2B5EF4-FFF2-40B4-BE49-F238E27FC236}">
                <a16:creationId xmlns:a16="http://schemas.microsoft.com/office/drawing/2014/main" id="{C56050E9-92B5-40DC-8C5F-C05D27E566BB}"/>
              </a:ext>
            </a:extLst>
          </p:cNvPr>
          <p:cNvSpPr>
            <a:spLocks noGrp="1"/>
          </p:cNvSpPr>
          <p:nvPr>
            <p:ph idx="1"/>
          </p:nvPr>
        </p:nvSpPr>
        <p:spPr/>
        <p:txBody>
          <a:bodyPr>
            <a:normAutofit lnSpcReduction="10000"/>
          </a:bodyPr>
          <a:lstStyle/>
          <a:p>
            <a:pPr marL="0" indent="0">
              <a:buNone/>
            </a:pPr>
            <a:r>
              <a:rPr lang="en-US" sz="2400" dirty="0"/>
              <a:t>D-dimer has limited use in the following patient groups, due to the high frequency of positive results with standard thresholds:</a:t>
            </a:r>
          </a:p>
          <a:p>
            <a:r>
              <a:rPr lang="en-US" sz="2600" dirty="0">
                <a:solidFill>
                  <a:srgbClr val="E63E31"/>
                </a:solidFill>
              </a:rPr>
              <a:t>Hospitalized</a:t>
            </a:r>
          </a:p>
          <a:p>
            <a:r>
              <a:rPr lang="en-US" sz="2600" dirty="0">
                <a:solidFill>
                  <a:srgbClr val="E63E31"/>
                </a:solidFill>
              </a:rPr>
              <a:t>Post-surgery</a:t>
            </a:r>
          </a:p>
          <a:p>
            <a:r>
              <a:rPr lang="en-US" sz="2600" dirty="0">
                <a:solidFill>
                  <a:srgbClr val="E63E31"/>
                </a:solidFill>
              </a:rPr>
              <a:t>Pregnant</a:t>
            </a:r>
            <a:endParaRPr lang="en-US" sz="2600" dirty="0"/>
          </a:p>
          <a:p>
            <a:pPr marL="0" indent="0">
              <a:buNone/>
            </a:pPr>
            <a:endParaRPr lang="en-US" sz="2400" dirty="0"/>
          </a:p>
          <a:p>
            <a:pPr marL="0" indent="0">
              <a:buNone/>
            </a:pPr>
            <a:r>
              <a:rPr lang="en-US" sz="2400" dirty="0"/>
              <a:t>The use of "age-adjusted" D-dimer cutoff in 50+ outpatients is as safe as the standard cutoff and increases diagnostic usefulness</a:t>
            </a:r>
          </a:p>
          <a:p>
            <a:r>
              <a:rPr lang="en-US" sz="2400" dirty="0"/>
              <a:t>Age-adjusted threshold = age (years) x 10 µg/L (using d-dimer tests with a 500 µg/L threshold)</a:t>
            </a:r>
            <a:endParaRPr lang="en-US" sz="2000" dirty="0"/>
          </a:p>
        </p:txBody>
      </p:sp>
      <p:sp>
        <p:nvSpPr>
          <p:cNvPr id="4" name="TextBox 3">
            <a:extLst>
              <a:ext uri="{FF2B5EF4-FFF2-40B4-BE49-F238E27FC236}">
                <a16:creationId xmlns:a16="http://schemas.microsoft.com/office/drawing/2014/main" id="{4028C897-F770-4879-A446-14AE9F0BC55F}"/>
              </a:ext>
            </a:extLst>
          </p:cNvPr>
          <p:cNvSpPr txBox="1"/>
          <p:nvPr/>
        </p:nvSpPr>
        <p:spPr>
          <a:xfrm>
            <a:off x="10537657" y="6311900"/>
            <a:ext cx="1632285" cy="307777"/>
          </a:xfrm>
          <a:prstGeom prst="rect">
            <a:avLst/>
          </a:prstGeom>
          <a:noFill/>
        </p:spPr>
        <p:txBody>
          <a:bodyPr wrap="square" rtlCol="0">
            <a:spAutoFit/>
          </a:bodyPr>
          <a:lstStyle/>
          <a:p>
            <a:r>
              <a:rPr lang="en-US" sz="1400" dirty="0">
                <a:solidFill>
                  <a:schemeClr val="tx1">
                    <a:lumMod val="50000"/>
                    <a:lumOff val="50000"/>
                  </a:schemeClr>
                </a:solidFill>
              </a:rPr>
              <a:t>Righini JAMA 2014</a:t>
            </a:r>
          </a:p>
        </p:txBody>
      </p:sp>
    </p:spTree>
    <p:extLst>
      <p:ext uri="{BB962C8B-B14F-4D97-AF65-F5344CB8AC3E}">
        <p14:creationId xmlns:p14="http://schemas.microsoft.com/office/powerpoint/2010/main" val="399098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56EAA-38F1-4E64-9A3D-75E5583FBA64}"/>
              </a:ext>
            </a:extLst>
          </p:cNvPr>
          <p:cNvSpPr txBox="1"/>
          <p:nvPr/>
        </p:nvSpPr>
        <p:spPr>
          <a:xfrm>
            <a:off x="8382000" y="2165611"/>
            <a:ext cx="3380874" cy="3758108"/>
          </a:xfrm>
          <a:prstGeom prst="rect">
            <a:avLst/>
          </a:prstGeom>
          <a:solidFill>
            <a:schemeClr val="accent6">
              <a:lumMod val="20000"/>
              <a:lumOff val="80000"/>
            </a:schemeClr>
          </a:solidFill>
        </p:spPr>
        <p:txBody>
          <a:bodyPr wrap="square" rtlCol="0">
            <a:noAutofit/>
          </a:bodyPr>
          <a:lstStyle/>
          <a:p>
            <a:r>
              <a:rPr lang="en-US" sz="2000" b="1" dirty="0">
                <a:solidFill>
                  <a:schemeClr val="tx1">
                    <a:lumMod val="50000"/>
                    <a:lumOff val="50000"/>
                  </a:schemeClr>
                </a:solidFill>
              </a:rPr>
              <a:t>SCINTIGRAPHY LIMITATIONS</a:t>
            </a:r>
          </a:p>
          <a:p>
            <a:endParaRPr lang="en-US" sz="2000" b="1" dirty="0">
              <a:solidFill>
                <a:schemeClr val="tx1">
                  <a:lumMod val="50000"/>
                  <a:lumOff val="50000"/>
                </a:schemeClr>
              </a:solidFill>
            </a:endParaRPr>
          </a:p>
          <a:p>
            <a:r>
              <a:rPr lang="en-US" sz="2000" b="1" dirty="0">
                <a:solidFill>
                  <a:schemeClr val="tx1">
                    <a:lumMod val="50000"/>
                    <a:lumOff val="50000"/>
                  </a:schemeClr>
                </a:solidFill>
              </a:rPr>
              <a:t>Probability of a diagnostic result (normal or high probability) </a:t>
            </a:r>
          </a:p>
          <a:p>
            <a:r>
              <a:rPr lang="en-US" sz="2000" b="1" dirty="0">
                <a:solidFill>
                  <a:schemeClr val="tx1">
                    <a:lumMod val="50000"/>
                    <a:lumOff val="50000"/>
                  </a:schemeClr>
                </a:solidFill>
              </a:rPr>
              <a:t>Less feasible in case of: older people, </a:t>
            </a:r>
          </a:p>
          <a:p>
            <a:r>
              <a:rPr lang="en-US" sz="2000" b="1" dirty="0">
                <a:solidFill>
                  <a:schemeClr val="tx1">
                    <a:lumMod val="50000"/>
                    <a:lumOff val="50000"/>
                  </a:schemeClr>
                </a:solidFill>
              </a:rPr>
              <a:t>preexisting pulmonary disease, </a:t>
            </a:r>
          </a:p>
          <a:p>
            <a:r>
              <a:rPr lang="en-US" sz="2000" b="1" dirty="0">
                <a:solidFill>
                  <a:schemeClr val="tx1">
                    <a:lumMod val="50000"/>
                    <a:lumOff val="50000"/>
                  </a:schemeClr>
                </a:solidFill>
              </a:rPr>
              <a:t>abnormal chest X-ray.</a:t>
            </a:r>
            <a:endParaRPr lang="en-US" sz="2000" dirty="0">
              <a:solidFill>
                <a:schemeClr val="tx1">
                  <a:lumMod val="50000"/>
                  <a:lumOff val="50000"/>
                </a:schemeClr>
              </a:solidFill>
            </a:endParaRPr>
          </a:p>
        </p:txBody>
      </p:sp>
      <p:sp>
        <p:nvSpPr>
          <p:cNvPr id="7" name="Title 6">
            <a:extLst>
              <a:ext uri="{FF2B5EF4-FFF2-40B4-BE49-F238E27FC236}">
                <a16:creationId xmlns:a16="http://schemas.microsoft.com/office/drawing/2014/main" id="{152B25E8-33E5-C24F-BBC7-A96EC7E9376D}"/>
              </a:ext>
            </a:extLst>
          </p:cNvPr>
          <p:cNvSpPr>
            <a:spLocks noGrp="1"/>
          </p:cNvSpPr>
          <p:nvPr>
            <p:ph type="title"/>
          </p:nvPr>
        </p:nvSpPr>
        <p:spPr>
          <a:xfrm>
            <a:off x="419100" y="1340569"/>
            <a:ext cx="10972800" cy="902569"/>
          </a:xfrm>
        </p:spPr>
        <p:txBody>
          <a:bodyPr/>
          <a:lstStyle/>
          <a:p>
            <a:r>
              <a:rPr lang="en-US"/>
              <a:t>Recommendations for Latin American Guidelines</a:t>
            </a:r>
            <a:endParaRPr lang="en-US" dirty="0"/>
          </a:p>
        </p:txBody>
      </p:sp>
      <p:sp>
        <p:nvSpPr>
          <p:cNvPr id="8" name="Content Placeholder 7">
            <a:extLst>
              <a:ext uri="{FF2B5EF4-FFF2-40B4-BE49-F238E27FC236}">
                <a16:creationId xmlns:a16="http://schemas.microsoft.com/office/drawing/2014/main" id="{3C8084C8-3F84-C641-8341-69EC483BD5D1}"/>
              </a:ext>
            </a:extLst>
          </p:cNvPr>
          <p:cNvSpPr>
            <a:spLocks noGrp="1"/>
          </p:cNvSpPr>
          <p:nvPr>
            <p:ph idx="1"/>
          </p:nvPr>
        </p:nvSpPr>
        <p:spPr>
          <a:xfrm>
            <a:off x="419100" y="2324638"/>
            <a:ext cx="7696200" cy="3758107"/>
          </a:xfrm>
        </p:spPr>
        <p:txBody>
          <a:bodyPr>
            <a:noAutofit/>
          </a:bodyPr>
          <a:lstStyle/>
          <a:p>
            <a:r>
              <a:rPr lang="en-US" sz="2200" dirty="0"/>
              <a:t>A change has been made to the Original Guidelines: D-dimer was used, followed by VP scintigraphy (VPS) and CT angiography should it not be available. The purpose is to lower exposure to radiation.</a:t>
            </a:r>
          </a:p>
          <a:p>
            <a:r>
              <a:rPr lang="en-US" sz="2200" dirty="0"/>
              <a:t> The Latin American panel considered that D-dimer was affordable and generally available in the region; therefore, it was considered a reasonable first step to rule out PE.  </a:t>
            </a:r>
          </a:p>
          <a:p>
            <a:r>
              <a:rPr lang="en-US" sz="2200" dirty="0"/>
              <a:t>There is very limited VPS availability in Latin America,</a:t>
            </a:r>
            <a:r>
              <a:rPr lang="en-US" sz="2200" i="1" dirty="0"/>
              <a:t> therefore the choice to suggest a CT angiography instead of VP as a follow-up test in case of a positive D-dimer. </a:t>
            </a:r>
          </a:p>
        </p:txBody>
      </p:sp>
    </p:spTree>
    <p:extLst>
      <p:ext uri="{BB962C8B-B14F-4D97-AF65-F5344CB8AC3E}">
        <p14:creationId xmlns:p14="http://schemas.microsoft.com/office/powerpoint/2010/main" val="22096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38DB-62DE-418B-A2A8-5DA49679809E}"/>
              </a:ext>
            </a:extLst>
          </p:cNvPr>
          <p:cNvSpPr>
            <a:spLocks noGrp="1"/>
          </p:cNvSpPr>
          <p:nvPr>
            <p:ph type="title"/>
          </p:nvPr>
        </p:nvSpPr>
        <p:spPr>
          <a:xfrm>
            <a:off x="3347828" y="399664"/>
            <a:ext cx="7667836" cy="726771"/>
          </a:xfrm>
        </p:spPr>
        <p:txBody>
          <a:bodyPr>
            <a:normAutofit fontScale="90000"/>
          </a:bodyPr>
          <a:lstStyle/>
          <a:p>
            <a:r>
              <a:rPr lang="en-US"/>
              <a:t>Imaging considerations for VQ and CTPA scans in case of suspected PE</a:t>
            </a:r>
            <a:endParaRPr lang="en-US" dirty="0"/>
          </a:p>
        </p:txBody>
      </p:sp>
      <p:graphicFrame>
        <p:nvGraphicFramePr>
          <p:cNvPr id="4" name="Table 3">
            <a:extLst>
              <a:ext uri="{FF2B5EF4-FFF2-40B4-BE49-F238E27FC236}">
                <a16:creationId xmlns:a16="http://schemas.microsoft.com/office/drawing/2014/main" id="{96C3D859-C3A4-4705-B3D0-4FAD2B129670}"/>
              </a:ext>
            </a:extLst>
          </p:cNvPr>
          <p:cNvGraphicFramePr>
            <a:graphicFrameLocks noGrp="1"/>
          </p:cNvGraphicFramePr>
          <p:nvPr>
            <p:extLst>
              <p:ext uri="{D42A27DB-BD31-4B8C-83A1-F6EECF244321}">
                <p14:modId xmlns:p14="http://schemas.microsoft.com/office/powerpoint/2010/main" val="4224165497"/>
              </p:ext>
            </p:extLst>
          </p:nvPr>
        </p:nvGraphicFramePr>
        <p:xfrm>
          <a:off x="715618" y="1571419"/>
          <a:ext cx="10300046" cy="4371811"/>
        </p:xfrm>
        <a:graphic>
          <a:graphicData uri="http://schemas.openxmlformats.org/drawingml/2006/table">
            <a:tbl>
              <a:tblPr firstRow="1" bandRow="1">
                <a:tableStyleId>{5940675A-B579-460E-94D1-54222C63F5DA}</a:tableStyleId>
              </a:tblPr>
              <a:tblGrid>
                <a:gridCol w="7713804">
                  <a:extLst>
                    <a:ext uri="{9D8B030D-6E8A-4147-A177-3AD203B41FA5}">
                      <a16:colId xmlns:a16="http://schemas.microsoft.com/office/drawing/2014/main" val="1582441802"/>
                    </a:ext>
                  </a:extLst>
                </a:gridCol>
                <a:gridCol w="1382164">
                  <a:extLst>
                    <a:ext uri="{9D8B030D-6E8A-4147-A177-3AD203B41FA5}">
                      <a16:colId xmlns:a16="http://schemas.microsoft.com/office/drawing/2014/main" val="165007151"/>
                    </a:ext>
                  </a:extLst>
                </a:gridCol>
                <a:gridCol w="1204078">
                  <a:extLst>
                    <a:ext uri="{9D8B030D-6E8A-4147-A177-3AD203B41FA5}">
                      <a16:colId xmlns:a16="http://schemas.microsoft.com/office/drawing/2014/main" val="1040425105"/>
                    </a:ext>
                  </a:extLst>
                </a:gridCol>
              </a:tblGrid>
              <a:tr h="416271">
                <a:tc>
                  <a:txBody>
                    <a:bodyPr/>
                    <a:lstStyle/>
                    <a:p>
                      <a:r>
                        <a:rPr lang="es-ES" sz="2000" b="1" dirty="0">
                          <a:solidFill>
                            <a:schemeClr val="bg1"/>
                          </a:solidFill>
                        </a:rPr>
                        <a:t>Limited institutional access or experience in Nuclear Medicine</a:t>
                      </a:r>
                      <a:endParaRPr lang="en-US" sz="2000" b="1" dirty="0">
                        <a:solidFill>
                          <a:schemeClr val="bg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2000" b="1" dirty="0">
                          <a:solidFill>
                            <a:schemeClr val="bg1"/>
                          </a:solidFill>
                        </a:rPr>
                        <a:t>VQ Scan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2000" b="1" dirty="0">
                          <a:solidFill>
                            <a:schemeClr val="bg1"/>
                          </a:solidFill>
                        </a:rPr>
                        <a:t>CTPA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96474635"/>
                  </a:ext>
                </a:extLst>
              </a:tr>
              <a:tr h="337642">
                <a:tc>
                  <a:txBody>
                    <a:bodyPr/>
                    <a:lstStyle/>
                    <a:p>
                      <a:r>
                        <a:rPr lang="es-ES" sz="1600" b="1" dirty="0">
                          <a:solidFill>
                            <a:schemeClr val="tx1"/>
                          </a:solidFill>
                        </a:rPr>
                        <a:t>At risk of reaction to contrast media requiring premedication</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1569188"/>
                  </a:ext>
                </a:extLst>
              </a:tr>
              <a:tr h="337642">
                <a:tc>
                  <a:txBody>
                    <a:bodyPr/>
                    <a:lstStyle/>
                    <a:p>
                      <a:r>
                        <a:rPr lang="es-ES" sz="1600" b="1" dirty="0">
                          <a:solidFill>
                            <a:schemeClr val="tx1"/>
                          </a:solidFill>
                        </a:rPr>
                        <a:t>Concern about radiation issues in female breasts</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6183052"/>
                  </a:ext>
                </a:extLst>
              </a:tr>
              <a:tr h="337642">
                <a:tc>
                  <a:txBody>
                    <a:bodyPr/>
                    <a:lstStyle/>
                    <a:p>
                      <a:r>
                        <a:rPr lang="en-CA" sz="1600" b="1" dirty="0">
                          <a:solidFill>
                            <a:schemeClr val="tx1"/>
                          </a:solidFill>
                        </a:rPr>
                        <a:t>Renal insufficiency</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36596498"/>
                  </a:ext>
                </a:extLst>
              </a:tr>
              <a:tr h="337642">
                <a:tc>
                  <a:txBody>
                    <a:bodyPr/>
                    <a:lstStyle/>
                    <a:p>
                      <a:r>
                        <a:rPr lang="es-ES" sz="1600" b="1" dirty="0">
                          <a:solidFill>
                            <a:schemeClr val="tx1"/>
                          </a:solidFill>
                        </a:rPr>
                        <a:t>Suspected VTE recurrence or treatment failure with PE index diagnosed by VP scintigraphy</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0968068"/>
                  </a:ext>
                </a:extLst>
              </a:tr>
              <a:tr h="337642">
                <a:tc>
                  <a:txBody>
                    <a:bodyPr/>
                    <a:lstStyle/>
                    <a:p>
                      <a:r>
                        <a:rPr lang="es-ES" sz="1600" b="1" dirty="0">
                          <a:solidFill>
                            <a:schemeClr val="tx1"/>
                          </a:solidFill>
                        </a:rPr>
                        <a:t>Suspected VTE recurrence or treatment failure with PE index diagnosed by CTPA</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9141979"/>
                  </a:ext>
                </a:extLst>
              </a:tr>
              <a:tr h="337642">
                <a:tc>
                  <a:txBody>
                    <a:bodyPr/>
                    <a:lstStyle/>
                    <a:p>
                      <a:r>
                        <a:rPr lang="es-ES" sz="1600" b="1" dirty="0">
                          <a:solidFill>
                            <a:schemeClr val="tx1"/>
                          </a:solidFill>
                        </a:rPr>
                        <a:t>Concern about radiation affecting the fetus (especially in the first trimester)</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7214118"/>
                  </a:ext>
                </a:extLst>
              </a:tr>
              <a:tr h="337642">
                <a:tc>
                  <a:txBody>
                    <a:bodyPr/>
                    <a:lstStyle/>
                    <a:p>
                      <a:r>
                        <a:rPr lang="es-ES" sz="1600" b="1" dirty="0">
                          <a:solidFill>
                            <a:schemeClr val="tx1"/>
                          </a:solidFill>
                        </a:rPr>
                        <a:t>Minimizing undiscovered VTE risk at 3 months</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8109199"/>
                  </a:ext>
                </a:extLst>
              </a:tr>
              <a:tr h="337642">
                <a:tc>
                  <a:txBody>
                    <a:bodyPr/>
                    <a:lstStyle/>
                    <a:p>
                      <a:r>
                        <a:rPr lang="es-ES" sz="1600" b="1" dirty="0">
                          <a:solidFill>
                            <a:schemeClr val="tx1"/>
                          </a:solidFill>
                        </a:rPr>
                        <a:t>Requirement of timely result and both modalities accessible</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6684351"/>
                  </a:ext>
                </a:extLst>
              </a:tr>
              <a:tr h="337642">
                <a:tc>
                  <a:txBody>
                    <a:bodyPr/>
                    <a:lstStyle/>
                    <a:p>
                      <a:r>
                        <a:rPr lang="en-CA" sz="1600" b="1" dirty="0">
                          <a:solidFill>
                            <a:schemeClr val="tx1"/>
                          </a:solidFill>
                        </a:rPr>
                        <a:t>Actively sought alternative or concomitant diagnoses (such as cancer)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9496747"/>
                  </a:ext>
                </a:extLst>
              </a:tr>
              <a:tr h="337642">
                <a:tc>
                  <a:txBody>
                    <a:bodyPr/>
                    <a:lstStyle/>
                    <a:p>
                      <a:r>
                        <a:rPr lang="es-ES" sz="1600" b="1" dirty="0">
                          <a:solidFill>
                            <a:schemeClr val="tx1"/>
                          </a:solidFill>
                        </a:rPr>
                        <a:t>Abnormalities present in plain radiography (hyperinflation, effusion)</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9214492"/>
                  </a:ext>
                </a:extLst>
              </a:tr>
              <a:tr h="337642">
                <a:tc>
                  <a:txBody>
                    <a:bodyPr/>
                    <a:lstStyle/>
                    <a:p>
                      <a:r>
                        <a:rPr lang="es-ES" sz="1600" b="1" dirty="0">
                          <a:solidFill>
                            <a:schemeClr val="tx1"/>
                          </a:solidFill>
                        </a:rPr>
                        <a:t>Limited institutional access or experience in Nuclear Medicine</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9825689"/>
                  </a:ext>
                </a:extLst>
              </a:tr>
            </a:tbl>
          </a:graphicData>
        </a:graphic>
      </p:graphicFrame>
    </p:spTree>
    <p:extLst>
      <p:ext uri="{BB962C8B-B14F-4D97-AF65-F5344CB8AC3E}">
        <p14:creationId xmlns:p14="http://schemas.microsoft.com/office/powerpoint/2010/main" val="1013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964ED-C75E-45BD-012C-4BECB1A24182}"/>
              </a:ext>
            </a:extLst>
          </p:cNvPr>
          <p:cNvSpPr>
            <a:spLocks noGrp="1"/>
          </p:cNvSpPr>
          <p:nvPr>
            <p:ph type="title"/>
          </p:nvPr>
        </p:nvSpPr>
        <p:spPr>
          <a:xfrm>
            <a:off x="3761132" y="545439"/>
            <a:ext cx="4669735" cy="418113"/>
          </a:xfrm>
        </p:spPr>
        <p:txBody>
          <a:bodyPr/>
          <a:lstStyle/>
          <a:p>
            <a:r>
              <a:rPr lang="en-US" sz="3200" dirty="0"/>
              <a:t>Case continued</a:t>
            </a:r>
          </a:p>
        </p:txBody>
      </p:sp>
      <p:sp>
        <p:nvSpPr>
          <p:cNvPr id="3" name="Marcador de contenido 2">
            <a:extLst>
              <a:ext uri="{FF2B5EF4-FFF2-40B4-BE49-F238E27FC236}">
                <a16:creationId xmlns:a16="http://schemas.microsoft.com/office/drawing/2014/main" id="{B187B412-28D9-CAF5-4ED8-20CCBD08E2CB}"/>
              </a:ext>
            </a:extLst>
          </p:cNvPr>
          <p:cNvSpPr>
            <a:spLocks noGrp="1"/>
          </p:cNvSpPr>
          <p:nvPr>
            <p:ph idx="1"/>
          </p:nvPr>
        </p:nvSpPr>
        <p:spPr>
          <a:xfrm>
            <a:off x="419100" y="1317486"/>
            <a:ext cx="10972800" cy="2260604"/>
          </a:xfrm>
        </p:spPr>
        <p:txBody>
          <a:bodyPr>
            <a:normAutofit lnSpcReduction="10000"/>
          </a:bodyPr>
          <a:lstStyle/>
          <a:p>
            <a:r>
              <a:rPr lang="en-US" sz="2400" dirty="0"/>
              <a:t>Due to low PESI score, the patient was placed on anticoagulation with Rivaroxaban 15 mg every 12 hours on an outpatient basis for 21 days, then Rivaroxaban 20 mg per day for 3 to 6 months due to symptoms caused by previous bronchopneumonia; patient took only one more month and abandoned treatment because another physician told them to.</a:t>
            </a:r>
          </a:p>
          <a:p>
            <a:r>
              <a:rPr lang="en-US" sz="2400" dirty="0"/>
              <a:t>After 15 days, the patient had chest pain again with dyspnea and also an increase in the volume of the right leg with pain. Recurrent PTE is suspected.</a:t>
            </a:r>
          </a:p>
        </p:txBody>
      </p:sp>
      <p:sp>
        <p:nvSpPr>
          <p:cNvPr id="4" name="Marcador de contenido 2">
            <a:extLst>
              <a:ext uri="{FF2B5EF4-FFF2-40B4-BE49-F238E27FC236}">
                <a16:creationId xmlns:a16="http://schemas.microsoft.com/office/drawing/2014/main" id="{1F5D4FB3-BD52-505B-1F01-ED2CC79C6FF4}"/>
              </a:ext>
            </a:extLst>
          </p:cNvPr>
          <p:cNvSpPr txBox="1">
            <a:spLocks/>
          </p:cNvSpPr>
          <p:nvPr/>
        </p:nvSpPr>
        <p:spPr>
          <a:xfrm>
            <a:off x="505240" y="3644350"/>
            <a:ext cx="10972800" cy="266821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What type of test would you recommend?</a:t>
            </a:r>
          </a:p>
          <a:p>
            <a:pPr marL="514350" indent="-514350">
              <a:buAutoNum type="alphaUcPeriod"/>
            </a:pPr>
            <a:r>
              <a:rPr lang="en-US" sz="2300" dirty="0"/>
              <a:t>Pulmonary angiotachy</a:t>
            </a:r>
          </a:p>
          <a:p>
            <a:pPr marL="514350" indent="-514350">
              <a:buAutoNum type="alphaUcPeriod"/>
            </a:pPr>
            <a:r>
              <a:rPr lang="en-US" sz="2300" dirty="0"/>
              <a:t>High-sensitivity d-dimer</a:t>
            </a:r>
          </a:p>
          <a:p>
            <a:pPr marL="514350" indent="-514350">
              <a:buAutoNum type="alphaUcPeriod"/>
            </a:pPr>
            <a:r>
              <a:rPr lang="en-US" sz="2300" dirty="0"/>
              <a:t>Bilateral leg compression ultrasound</a:t>
            </a:r>
          </a:p>
          <a:p>
            <a:pPr marL="514350" indent="-514350">
              <a:buAutoNum type="alphaUcPeriod"/>
            </a:pPr>
            <a:r>
              <a:rPr lang="en-US" sz="2300" dirty="0"/>
              <a:t>Electrocardiogram</a:t>
            </a:r>
          </a:p>
          <a:p>
            <a:pPr marL="514350" indent="-514350">
              <a:buAutoNum type="alphaUcPeriod"/>
            </a:pPr>
            <a:r>
              <a:rPr lang="en-US" sz="2300" dirty="0"/>
              <a:t>Chest X-ray</a:t>
            </a:r>
            <a:endParaRPr lang="en-US" sz="2400" dirty="0"/>
          </a:p>
        </p:txBody>
      </p:sp>
      <p:sp>
        <p:nvSpPr>
          <p:cNvPr id="5" name="Rectangle 3">
            <a:extLst>
              <a:ext uri="{FF2B5EF4-FFF2-40B4-BE49-F238E27FC236}">
                <a16:creationId xmlns:a16="http://schemas.microsoft.com/office/drawing/2014/main" id="{74090E1C-125D-5414-F279-57AB1B96E51C}"/>
              </a:ext>
            </a:extLst>
          </p:cNvPr>
          <p:cNvSpPr/>
          <p:nvPr/>
        </p:nvSpPr>
        <p:spPr>
          <a:xfrm>
            <a:off x="854233" y="4010558"/>
            <a:ext cx="3511909" cy="435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2087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26F7-610E-CC46-96A6-1FAE6EA8D8EA}"/>
              </a:ext>
            </a:extLst>
          </p:cNvPr>
          <p:cNvSpPr>
            <a:spLocks noGrp="1"/>
          </p:cNvSpPr>
          <p:nvPr>
            <p:ph type="title"/>
          </p:nvPr>
        </p:nvSpPr>
        <p:spPr/>
        <p:txBody>
          <a:bodyPr lIns="0" tIns="0" rIns="0" bIns="0"/>
          <a:lstStyle/>
          <a:p>
            <a:r>
              <a:rPr lang="en-US"/>
              <a:t>Clinical Practice Guidelines </a:t>
            </a:r>
          </a:p>
        </p:txBody>
      </p:sp>
      <p:sp>
        <p:nvSpPr>
          <p:cNvPr id="3" name="Content Placeholder 2">
            <a:extLst>
              <a:ext uri="{FF2B5EF4-FFF2-40B4-BE49-F238E27FC236}">
                <a16:creationId xmlns:a16="http://schemas.microsoft.com/office/drawing/2014/main" id="{D6598563-646C-4343-96F0-E7607957F55C}"/>
              </a:ext>
            </a:extLst>
          </p:cNvPr>
          <p:cNvSpPr>
            <a:spLocks noGrp="1"/>
          </p:cNvSpPr>
          <p:nvPr>
            <p:ph idx="1"/>
          </p:nvPr>
        </p:nvSpPr>
        <p:spPr>
          <a:xfrm>
            <a:off x="679547" y="1937412"/>
            <a:ext cx="9283321" cy="4033734"/>
          </a:xfrm>
        </p:spPr>
        <p:txBody>
          <a:bodyPr>
            <a:normAutofit/>
          </a:bodyPr>
          <a:lstStyle/>
          <a:p>
            <a:pPr marL="0" indent="0" algn="just">
              <a:buNone/>
            </a:pPr>
            <a:r>
              <a:rPr lang="en-US" sz="2800" dirty="0"/>
              <a:t>ASH, ABHH, ACHO, CAHT Group, CLAHT Group, SAH, SBHH, SHU, SOCHIHEM, SOMETH, Panamenian Society of Hematology, SPH, SVH.</a:t>
            </a:r>
          </a:p>
          <a:p>
            <a:pPr marL="0" indent="0" algn="just">
              <a:buNone/>
            </a:pPr>
            <a:r>
              <a:rPr lang="en-US" sz="2800" dirty="0"/>
              <a:t> 2022 guidelines for venous thromboembolism diagnosis and management of Special Populations in Latin America </a:t>
            </a:r>
          </a:p>
          <a:p>
            <a:endParaRPr lang="en-US" sz="2800" dirty="0"/>
          </a:p>
          <a:p>
            <a:pPr marL="0" indent="0">
              <a:buNone/>
            </a:pPr>
            <a:r>
              <a:rPr lang="en-US" sz="1900" dirty="0"/>
              <a:t>Ignacio Neumann, Ariel Izcovich, Ricardo Aguilar, Guillermo León Basantes, Patricia Casais, Cecilia Colorio, Cecilia Guillermo, Pedro Garcia Lazaro, Jaime Pereira, Luis Meillon, Suely Meireles Rezende, Juan Carlos Serrano, Mario Luis Tejerina Valle, Felipe Vera, Lorena Karzulovic, Gabriel Rada, Holger Schunemann. </a:t>
            </a:r>
          </a:p>
          <a:p>
            <a:pPr marL="0" indent="0">
              <a:buNone/>
            </a:pPr>
            <a:endParaRPr lang="en-US" sz="2800" dirty="0"/>
          </a:p>
        </p:txBody>
      </p:sp>
    </p:spTree>
    <p:extLst>
      <p:ext uri="{BB962C8B-B14F-4D97-AF65-F5344CB8AC3E}">
        <p14:creationId xmlns:p14="http://schemas.microsoft.com/office/powerpoint/2010/main" val="93474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877DE-915C-4CFD-E3D3-7A68D974842B}"/>
              </a:ext>
            </a:extLst>
          </p:cNvPr>
          <p:cNvSpPr>
            <a:spLocks noGrp="1"/>
          </p:cNvSpPr>
          <p:nvPr>
            <p:ph type="title"/>
          </p:nvPr>
        </p:nvSpPr>
        <p:spPr>
          <a:xfrm>
            <a:off x="3559864" y="473893"/>
            <a:ext cx="6432274" cy="418113"/>
          </a:xfrm>
        </p:spPr>
        <p:txBody>
          <a:bodyPr/>
          <a:lstStyle/>
          <a:p>
            <a:r>
              <a:rPr lang="en-US"/>
              <a:t>HIGH PROBABILITY OF RECURRENT PTE</a:t>
            </a:r>
            <a:endParaRPr lang="en-US" dirty="0"/>
          </a:p>
        </p:txBody>
      </p:sp>
      <p:sp>
        <p:nvSpPr>
          <p:cNvPr id="3" name="Marcador de contenido 2">
            <a:extLst>
              <a:ext uri="{FF2B5EF4-FFF2-40B4-BE49-F238E27FC236}">
                <a16:creationId xmlns:a16="http://schemas.microsoft.com/office/drawing/2014/main" id="{C25C9F19-2C40-D421-7E70-AC8D2F794781}"/>
              </a:ext>
            </a:extLst>
          </p:cNvPr>
          <p:cNvSpPr>
            <a:spLocks noGrp="1"/>
          </p:cNvSpPr>
          <p:nvPr>
            <p:ph idx="1"/>
          </p:nvPr>
        </p:nvSpPr>
        <p:spPr>
          <a:xfrm>
            <a:off x="419100" y="1330733"/>
            <a:ext cx="10972800" cy="1791176"/>
          </a:xfrm>
        </p:spPr>
        <p:txBody>
          <a:bodyPr>
            <a:normAutofit/>
          </a:bodyPr>
          <a:lstStyle/>
          <a:p>
            <a:r>
              <a:rPr lang="en-US" sz="2200" b="1" dirty="0"/>
              <a:t>Recommendations 4 and 5</a:t>
            </a:r>
          </a:p>
          <a:p>
            <a:r>
              <a:rPr lang="en-US" sz="2200" b="1" dirty="0"/>
              <a:t>For patients with high pretest probability of a first episode or recurring PE (≥ 50%), the Latin American ASH guidelines panel recommends a strategy starting with CTPA (both conditional recommendations based on very low certainty about the effects ⨁◯◯◯)</a:t>
            </a:r>
          </a:p>
        </p:txBody>
      </p:sp>
      <p:sp>
        <p:nvSpPr>
          <p:cNvPr id="5" name="CuadroTexto 4">
            <a:extLst>
              <a:ext uri="{FF2B5EF4-FFF2-40B4-BE49-F238E27FC236}">
                <a16:creationId xmlns:a16="http://schemas.microsoft.com/office/drawing/2014/main" id="{2F46F61C-A967-9167-69C9-6B2E2A0DC4A2}"/>
              </a:ext>
            </a:extLst>
          </p:cNvPr>
          <p:cNvSpPr txBox="1"/>
          <p:nvPr/>
        </p:nvSpPr>
        <p:spPr>
          <a:xfrm>
            <a:off x="1696278" y="3070686"/>
            <a:ext cx="8295859" cy="1323439"/>
          </a:xfrm>
          <a:prstGeom prst="rect">
            <a:avLst/>
          </a:prstGeom>
          <a:solidFill>
            <a:schemeClr val="accent6">
              <a:lumMod val="60000"/>
              <a:lumOff val="40000"/>
            </a:schemeClr>
          </a:solidFill>
        </p:spPr>
        <p:txBody>
          <a:bodyPr wrap="square">
            <a:spAutoFit/>
          </a:bodyPr>
          <a:lstStyle/>
          <a:p>
            <a:pPr marL="0" indent="0">
              <a:buNone/>
            </a:pPr>
            <a:r>
              <a:rPr lang="en-US" sz="2000" b="1" dirty="0"/>
              <a:t>Notes:</a:t>
            </a:r>
          </a:p>
          <a:p>
            <a:r>
              <a:rPr lang="en-US" sz="2000" b="1" dirty="0"/>
              <a:t>If clinical suspicion of PTE remains high after a negative CTPA, a follow-up with compression ultrasound or D-dimer may help rule out the diagnosis.</a:t>
            </a:r>
          </a:p>
        </p:txBody>
      </p:sp>
      <p:sp>
        <p:nvSpPr>
          <p:cNvPr id="7" name="CuadroTexto 6">
            <a:extLst>
              <a:ext uri="{FF2B5EF4-FFF2-40B4-BE49-F238E27FC236}">
                <a16:creationId xmlns:a16="http://schemas.microsoft.com/office/drawing/2014/main" id="{15079D84-F82E-2004-A0DE-2B5AFE7A6FD5}"/>
              </a:ext>
            </a:extLst>
          </p:cNvPr>
          <p:cNvSpPr txBox="1"/>
          <p:nvPr/>
        </p:nvSpPr>
        <p:spPr>
          <a:xfrm>
            <a:off x="419099" y="4515177"/>
            <a:ext cx="11256066" cy="2031325"/>
          </a:xfrm>
          <a:prstGeom prst="rect">
            <a:avLst/>
          </a:prstGeom>
          <a:noFill/>
        </p:spPr>
        <p:txBody>
          <a:bodyPr wrap="square">
            <a:spAutoFit/>
          </a:bodyPr>
          <a:lstStyle/>
          <a:p>
            <a:r>
              <a:rPr lang="en-US" b="1" dirty="0">
                <a:solidFill>
                  <a:schemeClr val="bg1">
                    <a:lumMod val="50000"/>
                  </a:schemeClr>
                </a:solidFill>
                <a:latin typeface="Calibri" panose="020F0502020204030204" pitchFamily="34" charset="0"/>
              </a:rPr>
              <a:t>Conclusions: </a:t>
            </a:r>
          </a:p>
          <a:p>
            <a:pPr marL="285750" indent="-285750">
              <a:buFont typeface="Arial" panose="020B0604020202020204" pitchFamily="34" charset="0"/>
              <a:buChar char="•"/>
            </a:pPr>
            <a:r>
              <a:rPr lang="en-US" b="1" dirty="0">
                <a:solidFill>
                  <a:schemeClr val="bg1">
                    <a:lumMod val="50000"/>
                  </a:schemeClr>
                </a:solidFill>
                <a:latin typeface="Calibri" panose="020F0502020204030204" pitchFamily="34" charset="0"/>
              </a:rPr>
              <a:t>A pretest probability ≥ 50% indicates that PE is the most likely diagnosis. </a:t>
            </a:r>
          </a:p>
          <a:p>
            <a:pPr marL="285750" indent="-285750">
              <a:buFont typeface="Arial" panose="020B0604020202020204" pitchFamily="34" charset="0"/>
              <a:buChar char="•"/>
            </a:pPr>
            <a:r>
              <a:rPr lang="en-US" b="1" dirty="0">
                <a:solidFill>
                  <a:schemeClr val="bg1">
                    <a:lumMod val="50000"/>
                  </a:schemeClr>
                </a:solidFill>
                <a:latin typeface="Calibri" panose="020F0502020204030204" pitchFamily="34" charset="0"/>
              </a:rPr>
              <a:t>Under such circumstances, the D-dimer can no longer safety discard PE. </a:t>
            </a:r>
          </a:p>
          <a:p>
            <a:pPr marL="285750" indent="-285750">
              <a:buFont typeface="Arial" panose="020B0604020202020204" pitchFamily="34" charset="0"/>
              <a:buChar char="•"/>
            </a:pPr>
            <a:r>
              <a:rPr lang="en-US" b="1" dirty="0">
                <a:solidFill>
                  <a:schemeClr val="bg1">
                    <a:lumMod val="50000"/>
                  </a:schemeClr>
                </a:solidFill>
              </a:rPr>
              <a:t>Many of the region’s cases may require transfer to a center where CT angiography is available. </a:t>
            </a:r>
          </a:p>
          <a:p>
            <a:pPr marL="285750" indent="-285750">
              <a:buFont typeface="Arial" panose="020B0604020202020204" pitchFamily="34" charset="0"/>
              <a:buChar char="•"/>
            </a:pPr>
            <a:r>
              <a:rPr lang="en-US" b="1" dirty="0">
                <a:solidFill>
                  <a:schemeClr val="bg1">
                    <a:lumMod val="50000"/>
                  </a:schemeClr>
                </a:solidFill>
              </a:rPr>
              <a:t>The crucial decision to be made is whether to start empirical anticoagulation or wait for test results.</a:t>
            </a:r>
          </a:p>
          <a:p>
            <a:pPr marL="285750" indent="-285750">
              <a:buFont typeface="Arial" panose="020B0604020202020204" pitchFamily="34" charset="0"/>
              <a:buChar char="•"/>
            </a:pPr>
            <a:r>
              <a:rPr lang="en-US" b="1" dirty="0">
                <a:solidFill>
                  <a:schemeClr val="bg1">
                    <a:lumMod val="50000"/>
                  </a:schemeClr>
                </a:solidFill>
              </a:rPr>
              <a:t>When deciding, consider CT angiography delay, risk of death from PTE, bleeding, patient values and preferences.</a:t>
            </a:r>
          </a:p>
        </p:txBody>
      </p:sp>
    </p:spTree>
    <p:extLst>
      <p:ext uri="{BB962C8B-B14F-4D97-AF65-F5344CB8AC3E}">
        <p14:creationId xmlns:p14="http://schemas.microsoft.com/office/powerpoint/2010/main" val="4478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DF585E-57F7-B74C-A4D4-296CD1A0F09C}"/>
              </a:ext>
            </a:extLst>
          </p:cNvPr>
          <p:cNvSpPr>
            <a:spLocks noGrp="1"/>
          </p:cNvSpPr>
          <p:nvPr>
            <p:ph type="title"/>
          </p:nvPr>
        </p:nvSpPr>
        <p:spPr>
          <a:xfrm>
            <a:off x="260075" y="1340569"/>
            <a:ext cx="4391439" cy="1601414"/>
          </a:xfrm>
        </p:spPr>
        <p:txBody>
          <a:bodyPr>
            <a:normAutofit fontScale="90000"/>
          </a:bodyPr>
          <a:lstStyle/>
          <a:p>
            <a:r>
              <a:rPr lang="en-US" b="1" dirty="0"/>
              <a:t>PTE diagnosis flowchart for patients with pretest probability of recurrent episode</a:t>
            </a:r>
            <a:br/>
            <a:endParaRPr lang="en-US" b="1" dirty="0"/>
          </a:p>
        </p:txBody>
      </p:sp>
      <p:sp>
        <p:nvSpPr>
          <p:cNvPr id="5" name="Content Placeholder 4">
            <a:extLst>
              <a:ext uri="{FF2B5EF4-FFF2-40B4-BE49-F238E27FC236}">
                <a16:creationId xmlns:a16="http://schemas.microsoft.com/office/drawing/2014/main" id="{DCEE22B3-0E04-A041-A758-CC5C09EECB33}"/>
              </a:ext>
            </a:extLst>
          </p:cNvPr>
          <p:cNvSpPr>
            <a:spLocks noGrp="1"/>
          </p:cNvSpPr>
          <p:nvPr>
            <p:ph idx="1"/>
          </p:nvPr>
        </p:nvSpPr>
        <p:spPr>
          <a:xfrm>
            <a:off x="419100" y="3167271"/>
            <a:ext cx="3473682" cy="777352"/>
          </a:xfrm>
        </p:spPr>
        <p:txBody>
          <a:bodyPr>
            <a:normAutofit/>
          </a:bodyPr>
          <a:lstStyle/>
          <a:p>
            <a:pPr marL="0" indent="0">
              <a:buNone/>
            </a:pPr>
            <a:r>
              <a:rPr lang="en-US" sz="2000" b="1" dirty="0"/>
              <a:t>CDR = clinical decision rule (i.e., Wells or Geneva score)</a:t>
            </a:r>
            <a:endParaRPr lang="en-US" sz="2400" b="1" dirty="0"/>
          </a:p>
        </p:txBody>
      </p:sp>
      <p:pic>
        <p:nvPicPr>
          <p:cNvPr id="1030" name="Picture 6">
            <a:extLst>
              <a:ext uri="{FF2B5EF4-FFF2-40B4-BE49-F238E27FC236}">
                <a16:creationId xmlns:a16="http://schemas.microsoft.com/office/drawing/2014/main" id="{B19F99B8-CE1C-2D00-79FD-85EA7A7E6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749" y="212035"/>
            <a:ext cx="7540486" cy="643393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80494C3-98D3-CB18-68AA-4C2C97BC1F18}"/>
              </a:ext>
            </a:extLst>
          </p:cNvPr>
          <p:cNvSpPr txBox="1"/>
          <p:nvPr/>
        </p:nvSpPr>
        <p:spPr>
          <a:xfrm>
            <a:off x="5208102" y="5989979"/>
            <a:ext cx="5841622" cy="769441"/>
          </a:xfrm>
          <a:prstGeom prst="rect">
            <a:avLst/>
          </a:prstGeom>
          <a:solidFill>
            <a:schemeClr val="bg1"/>
          </a:solidFill>
        </p:spPr>
        <p:txBody>
          <a:bodyPr wrap="square" rtlCol="0">
            <a:spAutoFit/>
          </a:bodyPr>
          <a:lstStyle/>
          <a:p>
            <a:pPr algn="ctr"/>
            <a:r>
              <a:rPr lang="en-US" sz="1600" b="1" dirty="0"/>
              <a:t>PE: pulmonary embolism,  CDR: clinical decision rule</a:t>
            </a:r>
          </a:p>
          <a:p>
            <a:pPr algn="ctr"/>
            <a:r>
              <a:rPr lang="en-US" sz="1600" b="1" dirty="0"/>
              <a:t>CTPA: CT pulmonary angiogram, PTP: pretest probability</a:t>
            </a:r>
          </a:p>
          <a:p>
            <a:pPr algn="ctr"/>
            <a:r>
              <a:rPr lang="en-US" sz="1200" b="1" dirty="0"/>
              <a:t>* Dynamically stable hemo ** High-sensitivity D-dimer</a:t>
            </a:r>
          </a:p>
        </p:txBody>
      </p:sp>
    </p:spTree>
    <p:extLst>
      <p:ext uri="{BB962C8B-B14F-4D97-AF65-F5344CB8AC3E}">
        <p14:creationId xmlns:p14="http://schemas.microsoft.com/office/powerpoint/2010/main" val="309219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US"/>
              <a:t>Case 1: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0" y="1988621"/>
            <a:ext cx="11168063" cy="830997"/>
          </a:xfrm>
          <a:prstGeom prst="rect">
            <a:avLst/>
          </a:prstGeom>
          <a:solidFill>
            <a:srgbClr val="FFE3C4"/>
          </a:solidFill>
        </p:spPr>
        <p:txBody>
          <a:bodyPr wrap="square" rtlCol="0">
            <a:spAutoFit/>
          </a:bodyPr>
          <a:lstStyle/>
          <a:p>
            <a:r>
              <a:rPr lang="en-US" sz="2400" dirty="0">
                <a:solidFill>
                  <a:schemeClr val="tx1">
                    <a:lumMod val="50000"/>
                    <a:lumOff val="50000"/>
                  </a:schemeClr>
                </a:solidFill>
              </a:rPr>
              <a:t>In patients with low or intermediate PTP for PE, a negative high-sensitivity D-dimer may safely discard PE without the need for additional tests.</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0" y="3089312"/>
            <a:ext cx="11168063" cy="830997"/>
          </a:xfrm>
          <a:prstGeom prst="rect">
            <a:avLst/>
          </a:prstGeom>
          <a:solidFill>
            <a:srgbClr val="FFDBAF"/>
          </a:solidFill>
        </p:spPr>
        <p:txBody>
          <a:bodyPr wrap="square" rtlCol="0">
            <a:spAutoFit/>
          </a:bodyPr>
          <a:lstStyle/>
          <a:p>
            <a:r>
              <a:rPr lang="en-US" sz="2400" dirty="0">
                <a:solidFill>
                  <a:schemeClr val="tx1">
                    <a:lumMod val="50000"/>
                    <a:lumOff val="50000"/>
                  </a:schemeClr>
                </a:solidFill>
              </a:rPr>
              <a:t>Latin American Guidelines for CT Angiography on VP Scintigraphy, especially for older patients or those with pre-existing lung disease.</a:t>
            </a:r>
          </a:p>
        </p:txBody>
      </p:sp>
      <p:sp>
        <p:nvSpPr>
          <p:cNvPr id="9" name="TextBox 8">
            <a:extLst>
              <a:ext uri="{FF2B5EF4-FFF2-40B4-BE49-F238E27FC236}">
                <a16:creationId xmlns:a16="http://schemas.microsoft.com/office/drawing/2014/main" id="{8D29FDD8-AEC6-4E3E-ADEA-A4D892E45FC4}"/>
              </a:ext>
            </a:extLst>
          </p:cNvPr>
          <p:cNvSpPr txBox="1"/>
          <p:nvPr/>
        </p:nvSpPr>
        <p:spPr>
          <a:xfrm>
            <a:off x="432457" y="4229768"/>
            <a:ext cx="11168062" cy="1200329"/>
          </a:xfrm>
          <a:prstGeom prst="rect">
            <a:avLst/>
          </a:prstGeom>
          <a:solidFill>
            <a:srgbClr val="FCC27B"/>
          </a:solidFill>
        </p:spPr>
        <p:txBody>
          <a:bodyPr wrap="square" rtlCol="0">
            <a:spAutoFit/>
          </a:bodyPr>
          <a:lstStyle/>
          <a:p>
            <a:r>
              <a:rPr lang="en-US" sz="2400" dirty="0">
                <a:solidFill>
                  <a:schemeClr val="tx1">
                    <a:lumMod val="50000"/>
                    <a:lumOff val="50000"/>
                  </a:schemeClr>
                </a:solidFill>
              </a:rPr>
              <a:t>Patients with suspected recurrent PE should be categorized between likely or unlikely PTP to determine further testing, despite the fact that clinical prediction rules have not been widely validated for recurrent PE.</a:t>
            </a:r>
          </a:p>
        </p:txBody>
      </p:sp>
    </p:spTree>
    <p:extLst>
      <p:ext uri="{BB962C8B-B14F-4D97-AF65-F5344CB8AC3E}">
        <p14:creationId xmlns:p14="http://schemas.microsoft.com/office/powerpoint/2010/main" val="632606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US"/>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0" indent="0">
              <a:buNone/>
            </a:pPr>
            <a:r>
              <a:rPr lang="en-US" b="1" dirty="0"/>
              <a:t>When you finish this section, you should be able to:</a:t>
            </a:r>
          </a:p>
          <a:p>
            <a:pPr marL="0" indent="0">
              <a:buNone/>
            </a:pPr>
            <a:endParaRPr lang="en-US" dirty="0"/>
          </a:p>
          <a:p>
            <a:pPr marL="514350" indent="-514350">
              <a:buAutoNum type="arabicPeriod"/>
            </a:pPr>
            <a:r>
              <a:rPr lang="en-US"/>
              <a:t>Describe the recommendations for acute VTE management during pregnancy.</a:t>
            </a:r>
          </a:p>
          <a:p>
            <a:pPr marL="514350" indent="-514350">
              <a:buAutoNum type="arabicPeriod"/>
            </a:pPr>
            <a:endParaRPr lang="en-US" dirty="0"/>
          </a:p>
          <a:p>
            <a:pPr marL="514350" indent="-514350">
              <a:buAutoNum type="arabicPeriod"/>
            </a:pPr>
            <a:r>
              <a:rPr lang="en-US"/>
              <a:t>Identify pregnant patients who need VTE prophylaxis antepartum and/or postpartum</a:t>
            </a:r>
            <a:endParaRPr lang="en-US" u="sng" dirty="0">
              <a:solidFill>
                <a:schemeClr val="bg2">
                  <a:lumMod val="50000"/>
                </a:schemeClr>
              </a:solidFill>
            </a:endParaRPr>
          </a:p>
        </p:txBody>
      </p:sp>
      <p:sp>
        <p:nvSpPr>
          <p:cNvPr id="2" name="Title 4">
            <a:extLst>
              <a:ext uri="{FF2B5EF4-FFF2-40B4-BE49-F238E27FC236}">
                <a16:creationId xmlns:a16="http://schemas.microsoft.com/office/drawing/2014/main" id="{01D2EC82-56C7-4C67-F5C6-2BF55A011980}"/>
              </a:ext>
            </a:extLst>
          </p:cNvPr>
          <p:cNvSpPr txBox="1">
            <a:spLocks/>
          </p:cNvSpPr>
          <p:nvPr/>
        </p:nvSpPr>
        <p:spPr>
          <a:xfrm>
            <a:off x="3486978" y="538812"/>
            <a:ext cx="4451074"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en-US" sz="3600" dirty="0"/>
              <a:t>VTE During Pregnancy </a:t>
            </a:r>
          </a:p>
        </p:txBody>
      </p:sp>
    </p:spTree>
    <p:extLst>
      <p:ext uri="{BB962C8B-B14F-4D97-AF65-F5344CB8AC3E}">
        <p14:creationId xmlns:p14="http://schemas.microsoft.com/office/powerpoint/2010/main" val="2579704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961531" y="2302329"/>
            <a:ext cx="5134468" cy="1612017"/>
          </a:xfrm>
          <a:prstGeom prst="rect">
            <a:avLst/>
          </a:prstGeom>
          <a:solidFill>
            <a:srgbClr val="FED9B0"/>
          </a:solidFill>
        </p:spPr>
        <p:txBody>
          <a:bodyPr wrap="square" rtlCol="0" anchor="ctr">
            <a:noAutofit/>
          </a:bodyPr>
          <a:lstStyle/>
          <a:p>
            <a:pPr algn="ctr"/>
            <a:r>
              <a:rPr lang="en-US" sz="2800" dirty="0">
                <a:solidFill>
                  <a:srgbClr val="FF0000"/>
                </a:solidFill>
              </a:rPr>
              <a:t>Venous thrombosis</a:t>
            </a:r>
            <a:r>
              <a:rPr lang="en-US" sz="2800" dirty="0">
                <a:solidFill>
                  <a:schemeClr val="tx1">
                    <a:lumMod val="50000"/>
                    <a:lumOff val="50000"/>
                  </a:schemeClr>
                </a:solidFill>
              </a:rPr>
              <a:t> causes complications in roughly 1.2 in every 1,000 births</a:t>
            </a:r>
          </a:p>
        </p:txBody>
      </p:sp>
      <p:sp>
        <p:nvSpPr>
          <p:cNvPr id="9" name="TextBox 8">
            <a:extLst>
              <a:ext uri="{FF2B5EF4-FFF2-40B4-BE49-F238E27FC236}">
                <a16:creationId xmlns:a16="http://schemas.microsoft.com/office/drawing/2014/main" id="{AE554332-ABDD-4444-AA2A-CBE1C0E51A1D}"/>
              </a:ext>
            </a:extLst>
          </p:cNvPr>
          <p:cNvSpPr txBox="1"/>
          <p:nvPr/>
        </p:nvSpPr>
        <p:spPr>
          <a:xfrm>
            <a:off x="6368419" y="2302329"/>
            <a:ext cx="5134468" cy="1766088"/>
          </a:xfrm>
          <a:prstGeom prst="rect">
            <a:avLst/>
          </a:prstGeom>
          <a:solidFill>
            <a:srgbClr val="BEE0E4"/>
          </a:solidFill>
        </p:spPr>
        <p:txBody>
          <a:bodyPr wrap="square" rtlCol="0" anchor="ctr">
            <a:noAutofit/>
          </a:bodyPr>
          <a:lstStyle/>
          <a:p>
            <a:pPr algn="ctr"/>
            <a:r>
              <a:rPr lang="en-US" sz="2400" dirty="0">
                <a:solidFill>
                  <a:schemeClr val="tx1">
                    <a:lumMod val="50000"/>
                    <a:lumOff val="50000"/>
                  </a:schemeClr>
                </a:solidFill>
              </a:rPr>
              <a:t>VTE incidence is similar during antepartum and postpartum periods, but</a:t>
            </a:r>
            <a:r>
              <a:rPr lang="en-US" sz="2400" dirty="0">
                <a:solidFill>
                  <a:srgbClr val="FF0000"/>
                </a:solidFill>
              </a:rPr>
              <a:t> the postpartum period is shorter, thus increasing the daily risk of VTE</a:t>
            </a:r>
            <a:endParaRPr lang="en-US" sz="2400" b="1" dirty="0">
              <a:solidFill>
                <a:srgbClr val="FF0000"/>
              </a:solidFill>
            </a:endParaRP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207065" y="1420081"/>
            <a:ext cx="11971683" cy="418113"/>
          </a:xfrm>
        </p:spPr>
        <p:txBody>
          <a:bodyPr/>
          <a:lstStyle/>
          <a:p>
            <a:r>
              <a:rPr lang="en-US"/>
              <a:t>VTE is one of the main causes of morbidity and mortality during pregnancy</a:t>
            </a:r>
            <a:endParaRPr lang="en-US" dirty="0"/>
          </a:p>
        </p:txBody>
      </p:sp>
      <p:sp>
        <p:nvSpPr>
          <p:cNvPr id="8" name="TextBox 7">
            <a:extLst>
              <a:ext uri="{FF2B5EF4-FFF2-40B4-BE49-F238E27FC236}">
                <a16:creationId xmlns:a16="http://schemas.microsoft.com/office/drawing/2014/main" id="{7D431369-ED22-471C-8B5E-BF6BF831D638}"/>
              </a:ext>
            </a:extLst>
          </p:cNvPr>
          <p:cNvSpPr txBox="1"/>
          <p:nvPr/>
        </p:nvSpPr>
        <p:spPr>
          <a:xfrm>
            <a:off x="961531" y="4265008"/>
            <a:ext cx="5134468" cy="1580621"/>
          </a:xfrm>
          <a:prstGeom prst="rect">
            <a:avLst/>
          </a:prstGeom>
          <a:solidFill>
            <a:srgbClr val="C9D7AF"/>
          </a:solidFill>
        </p:spPr>
        <p:txBody>
          <a:bodyPr wrap="square" rtlCol="0" anchor="ctr">
            <a:noAutofit/>
          </a:bodyPr>
          <a:lstStyle/>
          <a:p>
            <a:pPr algn="ctr"/>
            <a:r>
              <a:rPr lang="en-US" sz="2400" dirty="0">
                <a:solidFill>
                  <a:schemeClr val="tx1">
                    <a:lumMod val="50000"/>
                    <a:lumOff val="50000"/>
                  </a:schemeClr>
                </a:solidFill>
              </a:rPr>
              <a:t>Such increased risk persists until 12 weeks postpartum, </a:t>
            </a:r>
            <a:r>
              <a:rPr lang="en-US" sz="2400" dirty="0">
                <a:solidFill>
                  <a:srgbClr val="FF0000"/>
                </a:solidFill>
              </a:rPr>
              <a:t>with higher risk during the first 6 weeks postpartum</a:t>
            </a:r>
          </a:p>
        </p:txBody>
      </p:sp>
      <p:sp>
        <p:nvSpPr>
          <p:cNvPr id="10" name="TextBox 9">
            <a:extLst>
              <a:ext uri="{FF2B5EF4-FFF2-40B4-BE49-F238E27FC236}">
                <a16:creationId xmlns:a16="http://schemas.microsoft.com/office/drawing/2014/main" id="{F0A0DD8D-4BCA-486F-9AE7-ECF0B6B24C27}"/>
              </a:ext>
            </a:extLst>
          </p:cNvPr>
          <p:cNvSpPr txBox="1"/>
          <p:nvPr/>
        </p:nvSpPr>
        <p:spPr>
          <a:xfrm>
            <a:off x="6368419" y="4265008"/>
            <a:ext cx="5023482" cy="1580621"/>
          </a:xfrm>
          <a:prstGeom prst="rect">
            <a:avLst/>
          </a:prstGeom>
          <a:solidFill>
            <a:srgbClr val="F9CBAC"/>
          </a:solidFill>
        </p:spPr>
        <p:txBody>
          <a:bodyPr wrap="square" rtlCol="0" anchor="ctr">
            <a:noAutofit/>
          </a:bodyPr>
          <a:lstStyle/>
          <a:p>
            <a:pPr algn="ctr"/>
            <a:endParaRPr lang="en-US" sz="2400" dirty="0">
              <a:solidFill>
                <a:schemeClr val="tx1">
                  <a:lumMod val="50000"/>
                  <a:lumOff val="50000"/>
                </a:schemeClr>
              </a:solidFill>
            </a:endParaRPr>
          </a:p>
          <a:p>
            <a:pPr algn="ctr"/>
            <a:endParaRPr lang="en-US" sz="2400" dirty="0">
              <a:solidFill>
                <a:schemeClr val="tx1">
                  <a:lumMod val="50000"/>
                  <a:lumOff val="50000"/>
                </a:schemeClr>
              </a:solidFill>
            </a:endParaRPr>
          </a:p>
          <a:p>
            <a:pPr algn="ctr"/>
            <a:r>
              <a:rPr lang="en-US" sz="2400" dirty="0">
                <a:solidFill>
                  <a:schemeClr val="tx1">
                    <a:lumMod val="50000"/>
                    <a:lumOff val="50000"/>
                  </a:schemeClr>
                </a:solidFill>
              </a:rPr>
              <a:t>VTE diagnosis, prevention, and treatment during pregnancy must consider </a:t>
            </a:r>
            <a:r>
              <a:rPr lang="en-US" sz="2400" dirty="0">
                <a:solidFill>
                  <a:srgbClr val="FF0000"/>
                </a:solidFill>
              </a:rPr>
              <a:t>fetal and maternal well-being
</a:t>
            </a:r>
            <a:br>
              <a:rPr dirty="0"/>
            </a:br>
            <a:endParaRPr lang="en-US" sz="2400" b="1" dirty="0">
              <a:solidFill>
                <a:srgbClr val="FF0000"/>
              </a:solidFill>
            </a:endParaRPr>
          </a:p>
        </p:txBody>
      </p:sp>
    </p:spTree>
    <p:extLst>
      <p:ext uri="{BB962C8B-B14F-4D97-AF65-F5344CB8AC3E}">
        <p14:creationId xmlns:p14="http://schemas.microsoft.com/office/powerpoint/2010/main" val="8678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US" dirty="0">
                <a:solidFill>
                  <a:srgbClr val="E63E30"/>
                </a:solidFill>
              </a:rPr>
              <a:t>Case 1: Deep vein thrombosis during pregnancy</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fontScale="92500" lnSpcReduction="10000"/>
          </a:bodyPr>
          <a:lstStyle/>
          <a:p>
            <a:pPr marL="0" indent="0">
              <a:buNone/>
            </a:pPr>
            <a:r>
              <a:rPr lang="en-US" sz="2400" dirty="0"/>
              <a:t>28-year-old female patient, first pregnancy, 32 weeks, lives close to the city.</a:t>
            </a:r>
            <a:endParaRPr lang="en-US" sz="2400" b="1" dirty="0">
              <a:solidFill>
                <a:srgbClr val="FF0000"/>
              </a:solidFill>
            </a:endParaRPr>
          </a:p>
          <a:p>
            <a:pPr marL="0" indent="0">
              <a:buNone/>
            </a:pPr>
            <a:r>
              <a:rPr lang="en-US" sz="2400" b="1" dirty="0">
                <a:solidFill>
                  <a:srgbClr val="E63E30"/>
                </a:solidFill>
              </a:rPr>
              <a:t>Personal History:</a:t>
            </a:r>
            <a:r>
              <a:rPr lang="en-US"/>
              <a:t> </a:t>
            </a:r>
            <a:r>
              <a:rPr lang="en-US" sz="2400" dirty="0"/>
              <a:t>Deep vein thrombosis at age 22, while taking oral contraceptives.</a:t>
            </a:r>
            <a:endParaRPr lang="en-US" sz="2400" b="1" dirty="0"/>
          </a:p>
          <a:p>
            <a:pPr marL="0" indent="0">
              <a:buNone/>
            </a:pPr>
            <a:r>
              <a:rPr lang="en-US" sz="2400" b="1" dirty="0">
                <a:solidFill>
                  <a:srgbClr val="E63E30"/>
                </a:solidFill>
              </a:rPr>
              <a:t>Medication:</a:t>
            </a:r>
            <a:r>
              <a:rPr lang="en-US"/>
              <a:t> </a:t>
            </a:r>
            <a:r>
              <a:rPr lang="en-US" sz="2400" dirty="0"/>
              <a:t>Vitamins, her doctor did not prescribe antithrombotic prophylaxis. </a:t>
            </a:r>
            <a:endParaRPr lang="en-US" sz="2400" b="1" dirty="0">
              <a:solidFill>
                <a:srgbClr val="FF0000"/>
              </a:solidFill>
            </a:endParaRPr>
          </a:p>
          <a:p>
            <a:pPr marL="0" indent="0">
              <a:buNone/>
            </a:pPr>
            <a:r>
              <a:rPr lang="en-US" sz="2400" b="1" dirty="0">
                <a:solidFill>
                  <a:srgbClr val="E63E30"/>
                </a:solidFill>
              </a:rPr>
              <a:t>Arrives at E.R.: </a:t>
            </a:r>
          </a:p>
          <a:p>
            <a:pPr marL="0" indent="0">
              <a:buNone/>
            </a:pPr>
            <a:r>
              <a:rPr lang="en-US" sz="2400" dirty="0"/>
              <a:t>With increased volume on the right leg over the past few days, chest pain and associated dyspnea.  Fr 91 x mm, 91% sat.</a:t>
            </a:r>
          </a:p>
          <a:p>
            <a:pPr marL="0" indent="0">
              <a:buNone/>
            </a:pPr>
            <a:r>
              <a:rPr lang="en-US" sz="2400" b="1" dirty="0">
                <a:solidFill>
                  <a:srgbClr val="E63E30"/>
                </a:solidFill>
              </a:rPr>
              <a:t>Lower limb venous echo doppler:</a:t>
            </a:r>
          </a:p>
          <a:p>
            <a:pPr marL="0" indent="0">
              <a:buNone/>
            </a:pPr>
            <a:r>
              <a:rPr lang="en-US" sz="2400" dirty="0"/>
              <a:t>Shows evidence of right femur DVT and analysis of the pulmonary CT angiography evidences bilateral subsegmental pulmonary embolism. </a:t>
            </a:r>
          </a:p>
          <a:p>
            <a:pPr marL="0" indent="0">
              <a:buNone/>
            </a:pPr>
            <a:r>
              <a:rPr lang="en-US" sz="2400" dirty="0"/>
              <a:t>Pesi score 28 pts very low risk</a:t>
            </a:r>
          </a:p>
        </p:txBody>
      </p:sp>
    </p:spTree>
    <p:extLst>
      <p:ext uri="{BB962C8B-B14F-4D97-AF65-F5344CB8AC3E}">
        <p14:creationId xmlns:p14="http://schemas.microsoft.com/office/powerpoint/2010/main" val="9855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529565" y="1755255"/>
            <a:ext cx="10972800" cy="3954624"/>
          </a:xfrm>
        </p:spPr>
        <p:txBody>
          <a:bodyPr>
            <a:noAutofit/>
          </a:bodyPr>
          <a:lstStyle/>
          <a:p>
            <a:pPr marL="0" indent="0">
              <a:buNone/>
            </a:pPr>
            <a:r>
              <a:rPr lang="en-US" sz="2400" b="1" dirty="0"/>
              <a:t>Patient is 29 weeks pregnant and low-risk acute proximal DVT with pulmonary embolism, hemodynamically stable.</a:t>
            </a:r>
          </a:p>
          <a:p>
            <a:pPr marL="0" indent="0">
              <a:buNone/>
            </a:pPr>
            <a:r>
              <a:rPr lang="en-US" sz="2400" b="1" dirty="0"/>
              <a:t>Where would you recommend this patient be treated?</a:t>
            </a:r>
            <a:endParaRPr lang="en-US" sz="2400" i="1" dirty="0"/>
          </a:p>
          <a:p>
            <a:pPr marL="514350" indent="-514350">
              <a:buAutoNum type="alphaUcPeriod"/>
            </a:pPr>
            <a:endParaRPr lang="en-US" sz="2400" dirty="0"/>
          </a:p>
          <a:p>
            <a:pPr marL="514350" indent="-514350">
              <a:buAutoNum type="alphaUcPeriod"/>
            </a:pPr>
            <a:r>
              <a:rPr lang="en-US" sz="2400" dirty="0"/>
              <a:t>In hospital for at least 15 days </a:t>
            </a:r>
          </a:p>
          <a:p>
            <a:pPr marL="514350" indent="-514350">
              <a:buAutoNum type="alphaUcPeriod"/>
            </a:pPr>
            <a:r>
              <a:rPr lang="en-US" sz="2400" dirty="0"/>
              <a:t>In hospital for 48 hours and in outpatient care for the rest of the time</a:t>
            </a:r>
          </a:p>
          <a:p>
            <a:pPr marL="514350" indent="-514350">
              <a:buAutoNum type="alphaUcPeriod"/>
            </a:pPr>
            <a:r>
              <a:rPr lang="en-US" sz="2400" dirty="0"/>
              <a:t>Outpatient care for the entire period
ICU admission</a:t>
            </a:r>
          </a:p>
        </p:txBody>
      </p:sp>
      <p:sp>
        <p:nvSpPr>
          <p:cNvPr id="5" name="Rectangle 4">
            <a:extLst>
              <a:ext uri="{FF2B5EF4-FFF2-40B4-BE49-F238E27FC236}">
                <a16:creationId xmlns:a16="http://schemas.microsoft.com/office/drawing/2014/main" id="{B809A1E2-86DE-4ADB-90AF-902C6ED43832}"/>
              </a:ext>
            </a:extLst>
          </p:cNvPr>
          <p:cNvSpPr/>
          <p:nvPr/>
        </p:nvSpPr>
        <p:spPr>
          <a:xfrm>
            <a:off x="403412" y="3894136"/>
            <a:ext cx="9337198" cy="86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CuadroTexto 1">
            <a:extLst>
              <a:ext uri="{FF2B5EF4-FFF2-40B4-BE49-F238E27FC236}">
                <a16:creationId xmlns:a16="http://schemas.microsoft.com/office/drawing/2014/main" id="{E1E42E2E-9A5D-7172-EFF7-9418D8B28D38}"/>
              </a:ext>
            </a:extLst>
          </p:cNvPr>
          <p:cNvSpPr txBox="1"/>
          <p:nvPr/>
        </p:nvSpPr>
        <p:spPr>
          <a:xfrm>
            <a:off x="4094922" y="5751446"/>
            <a:ext cx="2560509" cy="461665"/>
          </a:xfrm>
          <a:prstGeom prst="rect">
            <a:avLst/>
          </a:prstGeom>
          <a:noFill/>
        </p:spPr>
        <p:txBody>
          <a:bodyPr wrap="none" rtlCol="0">
            <a:spAutoFit/>
          </a:bodyPr>
          <a:lstStyle/>
          <a:p>
            <a:r>
              <a:rPr lang="en-US" sz="2400" dirty="0"/>
              <a:t>B and C are Correct</a:t>
            </a:r>
          </a:p>
        </p:txBody>
      </p:sp>
    </p:spTree>
    <p:extLst>
      <p:ext uri="{BB962C8B-B14F-4D97-AF65-F5344CB8AC3E}">
        <p14:creationId xmlns:p14="http://schemas.microsoft.com/office/powerpoint/2010/main" val="20739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EA9EF-B275-E624-A57E-FCD846D8CF53}"/>
              </a:ext>
            </a:extLst>
          </p:cNvPr>
          <p:cNvSpPr>
            <a:spLocks noGrp="1"/>
          </p:cNvSpPr>
          <p:nvPr>
            <p:ph type="title"/>
          </p:nvPr>
        </p:nvSpPr>
        <p:spPr>
          <a:xfrm>
            <a:off x="3453846" y="578587"/>
            <a:ext cx="5902188" cy="418113"/>
          </a:xfrm>
        </p:spPr>
        <p:txBody>
          <a:bodyPr/>
          <a:lstStyle/>
          <a:p>
            <a:r>
              <a:rPr lang="en-US"/>
              <a:t>Recommendation 15</a:t>
            </a:r>
            <a:endParaRPr lang="en-US" dirty="0"/>
          </a:p>
        </p:txBody>
      </p:sp>
      <p:sp>
        <p:nvSpPr>
          <p:cNvPr id="3" name="Marcador de contenido 2">
            <a:extLst>
              <a:ext uri="{FF2B5EF4-FFF2-40B4-BE49-F238E27FC236}">
                <a16:creationId xmlns:a16="http://schemas.microsoft.com/office/drawing/2014/main" id="{74AF4584-C925-BA14-ED1D-5F7191BA30B2}"/>
              </a:ext>
            </a:extLst>
          </p:cNvPr>
          <p:cNvSpPr>
            <a:spLocks noGrp="1"/>
          </p:cNvSpPr>
          <p:nvPr>
            <p:ph idx="1"/>
          </p:nvPr>
        </p:nvSpPr>
        <p:spPr>
          <a:xfrm>
            <a:off x="419100" y="1489757"/>
            <a:ext cx="10972800" cy="1134176"/>
          </a:xfrm>
        </p:spPr>
        <p:txBody>
          <a:bodyPr>
            <a:normAutofit fontScale="92500"/>
          </a:bodyPr>
          <a:lstStyle/>
          <a:p>
            <a:pPr marL="0" indent="0">
              <a:buNone/>
            </a:pPr>
            <a:r>
              <a:rPr lang="en-US" sz="2400" dirty="0"/>
              <a:t>For pregnant women with DVT or TPE, and low-risk pregnancies (maternal or fetal factors), the Latin American ASH Guidelines recommends home treatment instead of hospitals (conditional recommendation based on a low probability on the evidence over the effects ⨁⨁◯◯)</a:t>
            </a:r>
          </a:p>
        </p:txBody>
      </p:sp>
      <p:sp>
        <p:nvSpPr>
          <p:cNvPr id="5" name="CuadroTexto 4">
            <a:extLst>
              <a:ext uri="{FF2B5EF4-FFF2-40B4-BE49-F238E27FC236}">
                <a16:creationId xmlns:a16="http://schemas.microsoft.com/office/drawing/2014/main" id="{74D7DB36-1424-810C-6C02-F92135BEA079}"/>
              </a:ext>
            </a:extLst>
          </p:cNvPr>
          <p:cNvSpPr txBox="1"/>
          <p:nvPr/>
        </p:nvSpPr>
        <p:spPr>
          <a:xfrm>
            <a:off x="371064" y="2614357"/>
            <a:ext cx="5526157" cy="2031325"/>
          </a:xfrm>
          <a:prstGeom prst="rect">
            <a:avLst/>
          </a:prstGeom>
          <a:solidFill>
            <a:schemeClr val="accent1">
              <a:lumMod val="40000"/>
              <a:lumOff val="60000"/>
            </a:schemeClr>
          </a:solidFill>
        </p:spPr>
        <p:txBody>
          <a:bodyPr wrap="square">
            <a:spAutoFit/>
          </a:bodyPr>
          <a:lstStyle/>
          <a:p>
            <a:pPr algn="just"/>
            <a:r>
              <a:rPr lang="en-US" sz="2100" dirty="0"/>
              <a:t>PROS</a:t>
            </a:r>
          </a:p>
          <a:p>
            <a:pPr marL="342900" indent="-342900" algn="just">
              <a:buFont typeface="Arial" panose="020B0604020202020204" pitchFamily="34" charset="0"/>
              <a:buChar char="•"/>
            </a:pPr>
            <a:r>
              <a:rPr lang="en-US" sz="2100" dirty="0"/>
              <a:t>Patients value most the comfort of receiving home treatment </a:t>
            </a:r>
          </a:p>
          <a:p>
            <a:pPr marL="342900" indent="-342900" algn="just">
              <a:buFont typeface="Arial" panose="020B0604020202020204" pitchFamily="34" charset="0"/>
              <a:buChar char="•"/>
            </a:pPr>
            <a:r>
              <a:rPr lang="en-US" sz="2100" dirty="0"/>
              <a:t>This can lower health system costs </a:t>
            </a:r>
          </a:p>
          <a:p>
            <a:pPr marL="342900" indent="-342900" algn="just">
              <a:buFont typeface="Arial" panose="020B0604020202020204" pitchFamily="34" charset="0"/>
              <a:buChar char="•"/>
            </a:pPr>
            <a:r>
              <a:rPr lang="en-US" sz="2100" dirty="0"/>
              <a:t>Less functional and emotional impact</a:t>
            </a:r>
          </a:p>
        </p:txBody>
      </p:sp>
      <p:sp>
        <p:nvSpPr>
          <p:cNvPr id="7" name="CuadroTexto 6">
            <a:extLst>
              <a:ext uri="{FF2B5EF4-FFF2-40B4-BE49-F238E27FC236}">
                <a16:creationId xmlns:a16="http://schemas.microsoft.com/office/drawing/2014/main" id="{2F714434-E0A7-65DB-CCBE-8633C32BE153}"/>
              </a:ext>
            </a:extLst>
          </p:cNvPr>
          <p:cNvSpPr txBox="1"/>
          <p:nvPr/>
        </p:nvSpPr>
        <p:spPr>
          <a:xfrm>
            <a:off x="6520078" y="2561139"/>
            <a:ext cx="5353874" cy="2677656"/>
          </a:xfrm>
          <a:prstGeom prst="rect">
            <a:avLst/>
          </a:prstGeom>
          <a:solidFill>
            <a:srgbClr val="FF0000"/>
          </a:solidFill>
        </p:spPr>
        <p:txBody>
          <a:bodyPr wrap="square">
            <a:spAutoFit/>
          </a:bodyPr>
          <a:lstStyle/>
          <a:p>
            <a:pPr algn="just"/>
            <a:r>
              <a:rPr lang="en-US" sz="2100" dirty="0">
                <a:solidFill>
                  <a:schemeClr val="bg1"/>
                </a:solidFill>
              </a:rPr>
              <a:t>CONS</a:t>
            </a:r>
          </a:p>
          <a:p>
            <a:pPr marL="342900" indent="-342900" algn="just">
              <a:buFont typeface="Arial" panose="020B0604020202020204" pitchFamily="34" charset="0"/>
              <a:buChar char="•"/>
            </a:pPr>
            <a:r>
              <a:rPr lang="en-US" sz="2100" dirty="0">
                <a:solidFill>
                  <a:schemeClr val="bg1"/>
                </a:solidFill>
              </a:rPr>
              <a:t>Evidence in pregnant women is limited (inconsistent data)</a:t>
            </a:r>
          </a:p>
          <a:p>
            <a:pPr marL="342900" indent="-342900" algn="just">
              <a:buFont typeface="Arial" panose="020B0604020202020204" pitchFamily="34" charset="0"/>
              <a:buChar char="•"/>
            </a:pPr>
            <a:r>
              <a:rPr lang="en-US" sz="2100" dirty="0">
                <a:solidFill>
                  <a:schemeClr val="bg1"/>
                </a:solidFill>
              </a:rPr>
              <a:t>Access to outpatient LMWH or FNH can be difficult in some countries</a:t>
            </a:r>
          </a:p>
          <a:p>
            <a:pPr marL="342900" indent="-342900" algn="just">
              <a:buFont typeface="Arial" panose="020B0604020202020204" pitchFamily="34" charset="0"/>
              <a:buChar char="•"/>
            </a:pPr>
            <a:r>
              <a:rPr lang="en-US" sz="2100" dirty="0">
                <a:solidFill>
                  <a:schemeClr val="bg1"/>
                </a:solidFill>
              </a:rPr>
              <a:t>Occasionally, pregnant women may feel safer in the hospital and prefer this option </a:t>
            </a:r>
          </a:p>
        </p:txBody>
      </p:sp>
      <p:sp>
        <p:nvSpPr>
          <p:cNvPr id="10" name="CuadroTexto 9">
            <a:extLst>
              <a:ext uri="{FF2B5EF4-FFF2-40B4-BE49-F238E27FC236}">
                <a16:creationId xmlns:a16="http://schemas.microsoft.com/office/drawing/2014/main" id="{2F264028-AA01-6E96-18D7-A87078130548}"/>
              </a:ext>
            </a:extLst>
          </p:cNvPr>
          <p:cNvSpPr txBox="1"/>
          <p:nvPr/>
        </p:nvSpPr>
        <p:spPr>
          <a:xfrm>
            <a:off x="278297" y="4929811"/>
            <a:ext cx="6056242" cy="1477328"/>
          </a:xfrm>
          <a:prstGeom prst="rect">
            <a:avLst/>
          </a:prstGeom>
          <a:solidFill>
            <a:srgbClr val="FFFF00"/>
          </a:solidFill>
        </p:spPr>
        <p:txBody>
          <a:bodyPr wrap="square">
            <a:spAutoFit/>
          </a:bodyPr>
          <a:lstStyle/>
          <a:p>
            <a:r>
              <a:rPr lang="en-US" dirty="0"/>
              <a:t>CAUTION: </a:t>
            </a:r>
          </a:p>
          <a:p>
            <a:r>
              <a:rPr lang="en-US" dirty="0"/>
              <a:t>Invalid option in high-risk cases:  </a:t>
            </a:r>
          </a:p>
          <a:p>
            <a:r>
              <a:rPr lang="en-US" dirty="0"/>
              <a:t>Abnormal vital signs, analgesic needs, extensive VTE, advanced maternal age, maternal comorbidities</a:t>
            </a:r>
          </a:p>
          <a:p>
            <a:r>
              <a:rPr lang="en-US" dirty="0"/>
              <a:t>LMWH contraindications</a:t>
            </a:r>
          </a:p>
        </p:txBody>
      </p:sp>
    </p:spTree>
    <p:extLst>
      <p:ext uri="{BB962C8B-B14F-4D97-AF65-F5344CB8AC3E}">
        <p14:creationId xmlns:p14="http://schemas.microsoft.com/office/powerpoint/2010/main" val="154375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821111" y="1795011"/>
            <a:ext cx="10972800" cy="3954624"/>
          </a:xfrm>
        </p:spPr>
        <p:txBody>
          <a:bodyPr>
            <a:noAutofit/>
          </a:bodyPr>
          <a:lstStyle/>
          <a:p>
            <a:pPr marL="0" indent="0">
              <a:buNone/>
            </a:pPr>
            <a:r>
              <a:rPr lang="en-US" sz="2800" b="1" dirty="0"/>
              <a:t>Question 2</a:t>
            </a:r>
          </a:p>
          <a:p>
            <a:pPr marL="0" indent="0">
              <a:buNone/>
            </a:pPr>
            <a:r>
              <a:rPr lang="en-US" sz="2400" b="1" dirty="0"/>
              <a:t>What anticoagulant would you suggest for his DVT?</a:t>
            </a:r>
          </a:p>
          <a:p>
            <a:pPr marL="0" indent="0">
              <a:buNone/>
            </a:pPr>
            <a:r>
              <a:rPr lang="en-US" sz="2400" b="1" dirty="0"/>
              <a:t>(UFH = Unfractionated heparin, LMWH = Low molecular weight heparin)</a:t>
            </a:r>
            <a:endParaRPr lang="en-US" sz="2400" dirty="0"/>
          </a:p>
          <a:p>
            <a:pPr marL="514350" indent="-514350">
              <a:buAutoNum type="alphaUcPeriod"/>
            </a:pPr>
            <a:r>
              <a:rPr lang="en-US" sz="2400" dirty="0"/>
              <a:t>Subcutaneous UFH</a:t>
            </a:r>
          </a:p>
          <a:p>
            <a:pPr marL="514350" indent="-514350">
              <a:buAutoNum type="alphaUcPeriod"/>
            </a:pPr>
            <a:r>
              <a:rPr lang="en-US" sz="2400" dirty="0"/>
              <a:t>Direct oral anticoagulant</a:t>
            </a:r>
          </a:p>
          <a:p>
            <a:pPr marL="514350" indent="-514350">
              <a:buAutoNum type="alphaUcPeriod"/>
            </a:pPr>
            <a:r>
              <a:rPr lang="en-US" sz="2400" dirty="0"/>
              <a:t>UFH 1 or 2x a day, with anti-Xa monitoring</a:t>
            </a:r>
          </a:p>
          <a:p>
            <a:pPr marL="514350" indent="-514350">
              <a:buAutoNum type="alphaUcPeriod"/>
            </a:pPr>
            <a:r>
              <a:rPr lang="en-US" sz="2400" dirty="0"/>
              <a:t>LMWH 1 or 2x a day, with anti-Xa monitoring</a:t>
            </a:r>
          </a:p>
        </p:txBody>
      </p:sp>
      <p:sp>
        <p:nvSpPr>
          <p:cNvPr id="5" name="Rectangle 4">
            <a:extLst>
              <a:ext uri="{FF2B5EF4-FFF2-40B4-BE49-F238E27FC236}">
                <a16:creationId xmlns:a16="http://schemas.microsoft.com/office/drawing/2014/main" id="{B809A1E2-86DE-4ADB-90AF-902C6ED43832}"/>
              </a:ext>
            </a:extLst>
          </p:cNvPr>
          <p:cNvSpPr/>
          <p:nvPr/>
        </p:nvSpPr>
        <p:spPr>
          <a:xfrm>
            <a:off x="564509" y="4517196"/>
            <a:ext cx="8234223" cy="465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5658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ECDF-2E00-4E7F-850E-E064F369DA58}"/>
              </a:ext>
            </a:extLst>
          </p:cNvPr>
          <p:cNvSpPr>
            <a:spLocks noGrp="1"/>
          </p:cNvSpPr>
          <p:nvPr>
            <p:ph type="title"/>
          </p:nvPr>
        </p:nvSpPr>
        <p:spPr>
          <a:xfrm>
            <a:off x="3233531" y="585194"/>
            <a:ext cx="8330648" cy="418113"/>
          </a:xfrm>
        </p:spPr>
        <p:txBody>
          <a:bodyPr/>
          <a:lstStyle/>
          <a:p>
            <a:r>
              <a:rPr lang="en-US" sz="2400" dirty="0"/>
              <a:t>Which anticoagulant can be used safely during pregnancy?</a:t>
            </a:r>
          </a:p>
        </p:txBody>
      </p:sp>
      <p:graphicFrame>
        <p:nvGraphicFramePr>
          <p:cNvPr id="4" name="Table 3">
            <a:extLst>
              <a:ext uri="{FF2B5EF4-FFF2-40B4-BE49-F238E27FC236}">
                <a16:creationId xmlns:a16="http://schemas.microsoft.com/office/drawing/2014/main" id="{98F67393-5605-4FBD-A9BF-79B4F08CEFC7}"/>
              </a:ext>
            </a:extLst>
          </p:cNvPr>
          <p:cNvGraphicFramePr>
            <a:graphicFrameLocks noGrp="1"/>
          </p:cNvGraphicFramePr>
          <p:nvPr>
            <p:extLst>
              <p:ext uri="{D42A27DB-BD31-4B8C-83A1-F6EECF244321}">
                <p14:modId xmlns:p14="http://schemas.microsoft.com/office/powerpoint/2010/main" val="3922089152"/>
              </p:ext>
            </p:extLst>
          </p:nvPr>
        </p:nvGraphicFramePr>
        <p:xfrm>
          <a:off x="1028699" y="1311988"/>
          <a:ext cx="10363201" cy="4529034"/>
        </p:xfrm>
        <a:graphic>
          <a:graphicData uri="http://schemas.openxmlformats.org/drawingml/2006/table">
            <a:tbl>
              <a:tblPr firstRow="1" bandRow="1">
                <a:tableStyleId>{5940675A-B579-460E-94D1-54222C63F5DA}</a:tableStyleId>
              </a:tblPr>
              <a:tblGrid>
                <a:gridCol w="2408501">
                  <a:extLst>
                    <a:ext uri="{9D8B030D-6E8A-4147-A177-3AD203B41FA5}">
                      <a16:colId xmlns:a16="http://schemas.microsoft.com/office/drawing/2014/main" val="3845297768"/>
                    </a:ext>
                  </a:extLst>
                </a:gridCol>
                <a:gridCol w="1665619">
                  <a:extLst>
                    <a:ext uri="{9D8B030D-6E8A-4147-A177-3AD203B41FA5}">
                      <a16:colId xmlns:a16="http://schemas.microsoft.com/office/drawing/2014/main" val="3087077041"/>
                    </a:ext>
                  </a:extLst>
                </a:gridCol>
                <a:gridCol w="6289081">
                  <a:extLst>
                    <a:ext uri="{9D8B030D-6E8A-4147-A177-3AD203B41FA5}">
                      <a16:colId xmlns:a16="http://schemas.microsoft.com/office/drawing/2014/main" val="3423204722"/>
                    </a:ext>
                  </a:extLst>
                </a:gridCol>
              </a:tblGrid>
              <a:tr h="630295">
                <a:tc>
                  <a:txBody>
                    <a:bodyPr/>
                    <a:lstStyle/>
                    <a:p>
                      <a:r>
                        <a:rPr lang="en-CA" sz="1800" b="1" dirty="0">
                          <a:solidFill>
                            <a:schemeClr val="bg1"/>
                          </a:solidFill>
                        </a:rPr>
                        <a:t>Anticoagulant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800" b="1" dirty="0">
                          <a:solidFill>
                            <a:schemeClr val="bg1"/>
                          </a:solidFill>
                        </a:rPr>
                        <a:t>Acceptability in pregnancy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en-CA" sz="1800" b="1" dirty="0">
                          <a:solidFill>
                            <a:schemeClr val="bg1"/>
                          </a:solidFill>
                        </a:rPr>
                        <a:t>Comments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1150515903"/>
                  </a:ext>
                </a:extLst>
              </a:tr>
              <a:tr h="900422">
                <a:tc>
                  <a:txBody>
                    <a:bodyPr/>
                    <a:lstStyle/>
                    <a:p>
                      <a:r>
                        <a:rPr lang="en-CA" sz="1800" b="1" dirty="0">
                          <a:solidFill>
                            <a:srgbClr val="E63E30"/>
                          </a:solidFill>
                        </a:rPr>
                        <a:t>LMWH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s-ES" sz="1800" dirty="0">
                          <a:solidFill>
                            <a:schemeClr val="tx1">
                              <a:lumMod val="50000"/>
                              <a:lumOff val="50000"/>
                            </a:schemeClr>
                          </a:solidFill>
                        </a:rPr>
                        <a:t>Does not cross the placenta</a:t>
                      </a:r>
                    </a:p>
                    <a:p>
                      <a:pPr marL="342900" indent="-342900">
                        <a:buFont typeface="Arial" panose="020B0604020202020204" pitchFamily="34" charset="0"/>
                        <a:buChar char="•"/>
                      </a:pPr>
                      <a:r>
                        <a:rPr lang="es-ES" sz="1800" dirty="0">
                          <a:solidFill>
                            <a:schemeClr val="tx1">
                              <a:lumMod val="50000"/>
                              <a:lumOff val="50000"/>
                            </a:schemeClr>
                          </a:solidFill>
                        </a:rPr>
                        <a:t>LMWH is preferred over UFH due to maternal security profile (less risk of TIH, reduced bone mineral density); Does not cross the placenta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70073984"/>
                  </a:ext>
                </a:extLst>
              </a:tr>
              <a:tr h="450194">
                <a:tc>
                  <a:txBody>
                    <a:bodyPr/>
                    <a:lstStyle/>
                    <a:p>
                      <a:r>
                        <a:rPr lang="en-CA" sz="1800" b="1" dirty="0">
                          <a:solidFill>
                            <a:srgbClr val="E63E30"/>
                          </a:solidFill>
                        </a:rPr>
                        <a:t>UFH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solidFill>
                            <a:schemeClr val="tx1">
                              <a:lumMod val="50000"/>
                              <a:lumOff val="50000"/>
                            </a:schemeClr>
                          </a:solidFill>
                        </a:rPr>
                        <a:t>Does not cross the placenta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7687719"/>
                  </a:ext>
                </a:extLst>
              </a:tr>
              <a:tr h="630295">
                <a:tc>
                  <a:txBody>
                    <a:bodyPr/>
                    <a:lstStyle/>
                    <a:p>
                      <a:r>
                        <a:rPr lang="en-CA" sz="1800" b="1" dirty="0">
                          <a:solidFill>
                            <a:schemeClr val="tx1">
                              <a:lumMod val="50000"/>
                              <a:lumOff val="50000"/>
                            </a:schemeClr>
                          </a:solidFill>
                        </a:rPr>
                        <a:t>Fondaparinux</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Not preferred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s-ES" sz="1800" dirty="0">
                          <a:solidFill>
                            <a:schemeClr val="tx1">
                              <a:lumMod val="50000"/>
                              <a:lumOff val="50000"/>
                            </a:schemeClr>
                          </a:solidFill>
                        </a:rPr>
                        <a:t>Has been reported to cross the placenta in small amounts</a:t>
                      </a:r>
                    </a:p>
                    <a:p>
                      <a:pPr marL="342900" indent="-342900">
                        <a:buFont typeface="Arial" panose="020B0604020202020204" pitchFamily="34" charset="0"/>
                        <a:buChar char="•"/>
                      </a:pPr>
                      <a:r>
                        <a:rPr lang="es-ES" sz="1800" dirty="0">
                          <a:solidFill>
                            <a:schemeClr val="tx1">
                              <a:lumMod val="50000"/>
                              <a:lumOff val="50000"/>
                            </a:schemeClr>
                          </a:solidFill>
                        </a:rPr>
                        <a:t>Very limited clinical experience with fondaparinux </a:t>
                      </a:r>
                      <a:endParaRPr lang="en-US" sz="18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5801623"/>
                  </a:ext>
                </a:extLst>
              </a:tr>
              <a:tr h="900422">
                <a:tc>
                  <a:txBody>
                    <a:bodyPr/>
                    <a:lstStyle/>
                    <a:p>
                      <a:r>
                        <a:rPr lang="en-CA" sz="1800" b="1" dirty="0">
                          <a:solidFill>
                            <a:schemeClr val="tx1">
                              <a:lumMod val="50000"/>
                              <a:lumOff val="50000"/>
                            </a:schemeClr>
                          </a:solidFill>
                        </a:rPr>
                        <a:t>Vitamin K antagonists (VKAs)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s-ES" sz="1800" dirty="0">
                          <a:solidFill>
                            <a:schemeClr val="tx1">
                              <a:lumMod val="50000"/>
                              <a:lumOff val="50000"/>
                            </a:schemeClr>
                          </a:solidFill>
                        </a:rPr>
                        <a:t>Crosses the placenta</a:t>
                      </a:r>
                    </a:p>
                    <a:p>
                      <a:pPr marL="342900" indent="-342900">
                        <a:buFont typeface="Arial" panose="020B0604020202020204" pitchFamily="34" charset="0"/>
                        <a:buChar char="•"/>
                      </a:pPr>
                      <a:r>
                        <a:rPr lang="es-ES" sz="1800" dirty="0">
                          <a:solidFill>
                            <a:schemeClr val="tx1">
                              <a:lumMod val="50000"/>
                              <a:lumOff val="50000"/>
                            </a:schemeClr>
                          </a:solidFill>
                        </a:rPr>
                        <a:t>Teratogenicity potential, pregnancy loss, fetal bleeding, neurodevelopmental disorders</a:t>
                      </a:r>
                      <a:endParaRPr lang="en-US" sz="18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4537258"/>
                  </a:ext>
                </a:extLst>
              </a:tr>
              <a:tr h="695560">
                <a:tc>
                  <a:txBody>
                    <a:bodyPr/>
                    <a:lstStyle/>
                    <a:p>
                      <a:r>
                        <a:rPr lang="en-CA" sz="1800" b="1" dirty="0">
                          <a:solidFill>
                            <a:schemeClr val="tx1">
                              <a:lumMod val="50000"/>
                              <a:lumOff val="50000"/>
                            </a:schemeClr>
                          </a:solidFill>
                        </a:rPr>
                        <a:t>Direct oral anticoagulants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s-ES" sz="1800" dirty="0">
                          <a:solidFill>
                            <a:schemeClr val="tx1">
                              <a:lumMod val="50000"/>
                              <a:lumOff val="50000"/>
                            </a:schemeClr>
                          </a:solidFill>
                        </a:rPr>
                        <a:t>Probably dabigatran and Xa inhibitors cross the placenta</a:t>
                      </a:r>
                    </a:p>
                    <a:p>
                      <a:pPr marL="285750" indent="-285750">
                        <a:buFont typeface="Arial" panose="020B0604020202020204" pitchFamily="34" charset="0"/>
                        <a:buChar char="•"/>
                      </a:pPr>
                      <a:r>
                        <a:rPr lang="es-ES" sz="1800" dirty="0">
                          <a:solidFill>
                            <a:schemeClr val="tx1">
                              <a:lumMod val="50000"/>
                              <a:lumOff val="50000"/>
                            </a:schemeClr>
                          </a:solidFill>
                        </a:rPr>
                        <a:t>Reproductive effects in humans are unknown.</a:t>
                      </a:r>
                      <a:endParaRPr lang="en-US" sz="18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16044628"/>
                  </a:ext>
                </a:extLst>
              </a:tr>
            </a:tbl>
          </a:graphicData>
        </a:graphic>
      </p:graphicFrame>
    </p:spTree>
    <p:extLst>
      <p:ext uri="{BB962C8B-B14F-4D97-AF65-F5344CB8AC3E}">
        <p14:creationId xmlns:p14="http://schemas.microsoft.com/office/powerpoint/2010/main" val="329545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
            <a:extLst>
              <a:ext uri="{FF2B5EF4-FFF2-40B4-BE49-F238E27FC236}">
                <a16:creationId xmlns:a16="http://schemas.microsoft.com/office/drawing/2014/main" id="{8EA3AF04-B59B-42DC-9EA9-DE56C82635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8996" y="1968500"/>
            <a:ext cx="2058080" cy="105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a:extLst>
              <a:ext uri="{FF2B5EF4-FFF2-40B4-BE49-F238E27FC236}">
                <a16:creationId xmlns:a16="http://schemas.microsoft.com/office/drawing/2014/main" id="{EA0DEC6A-A947-44C6-8430-2484219A7871}"/>
              </a:ext>
            </a:extLst>
          </p:cNvPr>
          <p:cNvSpPr>
            <a:spLocks noChangeArrowheads="1"/>
          </p:cNvSpPr>
          <p:nvPr/>
        </p:nvSpPr>
        <p:spPr bwMode="auto">
          <a:xfrm>
            <a:off x="1" y="49671"/>
            <a:ext cx="184731" cy="38549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s-CO" altLang="es-CO" sz="1905" dirty="0"/>
          </a:p>
        </p:txBody>
      </p:sp>
      <p:sp>
        <p:nvSpPr>
          <p:cNvPr id="40966" name="CuadroTexto 8">
            <a:extLst>
              <a:ext uri="{FF2B5EF4-FFF2-40B4-BE49-F238E27FC236}">
                <a16:creationId xmlns:a16="http://schemas.microsoft.com/office/drawing/2014/main" id="{3A763C6C-9CBF-4CF9-93D4-1E29DEBF1A76}"/>
              </a:ext>
            </a:extLst>
          </p:cNvPr>
          <p:cNvSpPr txBox="1">
            <a:spLocks noChangeArrowheads="1"/>
          </p:cNvSpPr>
          <p:nvPr/>
        </p:nvSpPr>
        <p:spPr bwMode="auto">
          <a:xfrm>
            <a:off x="9317515" y="3429000"/>
            <a:ext cx="2281041" cy="2123658"/>
          </a:xfrm>
          <a:prstGeom prst="rect">
            <a:avLst/>
          </a:prstGeom>
          <a:solidFill>
            <a:srgbClr val="FED9B0"/>
          </a:solidFill>
          <a:ln>
            <a:noFill/>
          </a:ln>
        </p:spPr>
        <p:txBody>
          <a:bodyPr wrap="square" tIns="91440" bIns="9144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s-CO" sz="1400" dirty="0">
                <a:solidFill>
                  <a:schemeClr val="tx1">
                    <a:lumMod val="50000"/>
                    <a:lumOff val="50000"/>
                  </a:schemeClr>
                </a:solidFill>
              </a:rPr>
              <a:t>GRADE-ADOLOPMENT is an explicit and systematic method for adoption, adaptation, or development of evidence-based recommendations derived from the existing GRADE-focused recommendation.</a:t>
            </a:r>
          </a:p>
        </p:txBody>
      </p:sp>
      <p:sp>
        <p:nvSpPr>
          <p:cNvPr id="40967" name="CuadroTexto 10">
            <a:extLst>
              <a:ext uri="{FF2B5EF4-FFF2-40B4-BE49-F238E27FC236}">
                <a16:creationId xmlns:a16="http://schemas.microsoft.com/office/drawing/2014/main" id="{A6F02688-FD77-43E3-A4F4-E6A28ADCD678}"/>
              </a:ext>
            </a:extLst>
          </p:cNvPr>
          <p:cNvSpPr txBox="1">
            <a:spLocks noChangeArrowheads="1"/>
          </p:cNvSpPr>
          <p:nvPr/>
        </p:nvSpPr>
        <p:spPr bwMode="auto">
          <a:xfrm>
            <a:off x="419100" y="6129310"/>
            <a:ext cx="67040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s-CO" sz="1100" dirty="0">
                <a:solidFill>
                  <a:schemeClr val="tx1">
                    <a:lumMod val="50000"/>
                    <a:lumOff val="50000"/>
                  </a:schemeClr>
                </a:solidFill>
                <a:latin typeface="Calibri" panose="020F0502020204030204" pitchFamily="34" charset="0"/>
              </a:rPr>
              <a:t>GRADE Evidence to Decision frameworks for adoption, adaptation, and de novo development of trustworthy recommendations: GRADE-ADOLOPMENT¨ (J Clin Epidemiol. 2017 Jan; 81:101-110). </a:t>
            </a:r>
            <a:endParaRPr lang="en-US" altLang="es-CO" sz="11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8CE5C3B3-6FE7-BB4E-8E77-ACDE22D27F5E}"/>
              </a:ext>
            </a:extLst>
          </p:cNvPr>
          <p:cNvSpPr>
            <a:spLocks noGrp="1"/>
          </p:cNvSpPr>
          <p:nvPr>
            <p:ph type="title"/>
          </p:nvPr>
        </p:nvSpPr>
        <p:spPr>
          <a:xfrm>
            <a:off x="419099" y="1340569"/>
            <a:ext cx="10972801" cy="418113"/>
          </a:xfrm>
        </p:spPr>
        <p:txBody>
          <a:bodyPr/>
          <a:lstStyle/>
          <a:p>
            <a:r>
              <a:rPr lang="en-US"/>
              <a:t>Latin American ADOLOPMENT project </a:t>
            </a:r>
            <a:br/>
            <a:endParaRPr lang="en-US" dirty="0"/>
          </a:p>
        </p:txBody>
      </p:sp>
      <p:sp>
        <p:nvSpPr>
          <p:cNvPr id="3" name="Content Placeholder 2">
            <a:extLst>
              <a:ext uri="{FF2B5EF4-FFF2-40B4-BE49-F238E27FC236}">
                <a16:creationId xmlns:a16="http://schemas.microsoft.com/office/drawing/2014/main" id="{04494773-DD64-D346-A0B8-903B13D17C09}"/>
              </a:ext>
            </a:extLst>
          </p:cNvPr>
          <p:cNvSpPr>
            <a:spLocks noGrp="1"/>
          </p:cNvSpPr>
          <p:nvPr>
            <p:ph idx="1"/>
          </p:nvPr>
        </p:nvSpPr>
        <p:spPr>
          <a:xfrm>
            <a:off x="419100" y="2033587"/>
            <a:ext cx="8169315" cy="4526609"/>
          </a:xfrm>
        </p:spPr>
        <p:txBody>
          <a:bodyPr/>
          <a:lstStyle/>
          <a:p>
            <a:pPr marL="91429" indent="-91429">
              <a:spcBef>
                <a:spcPts val="0"/>
              </a:spcBef>
              <a:spcAft>
                <a:spcPts val="300"/>
              </a:spcAft>
            </a:pPr>
            <a:r>
              <a:rPr lang="en-US" altLang="es-CO" sz="1400" dirty="0"/>
              <a:t>The Latin American ADOLOPMENT project is a pilot collaborative effort of the following institutions</a:t>
            </a:r>
          </a:p>
          <a:p>
            <a:pPr marL="91429" indent="-91429">
              <a:spcBef>
                <a:spcPts val="0"/>
              </a:spcBef>
              <a:spcAft>
                <a:spcPts val="300"/>
              </a:spcAft>
            </a:pPr>
            <a:r>
              <a:rPr lang="en-US" altLang="es-CO" sz="1400" dirty="0"/>
              <a:t>Argentinian Society of Hematology (Sociedad Argentina de Hematología, SAH), Cecilia Colorio, MD </a:t>
            </a:r>
          </a:p>
          <a:p>
            <a:pPr marL="91429" indent="-91429">
              <a:spcBef>
                <a:spcPts val="0"/>
              </a:spcBef>
              <a:spcAft>
                <a:spcPts val="300"/>
              </a:spcAft>
            </a:pPr>
            <a:r>
              <a:rPr lang="en-US" altLang="es-CO" sz="1400" dirty="0"/>
              <a:t>Bolivian Society of Hematology and Hemotherapy (Sociedad Boliviana de Hematología y Hemoterapia, SBHH), Mario Luis Tejerina Valle, MD  </a:t>
            </a:r>
          </a:p>
          <a:p>
            <a:pPr marL="91429" indent="-91429">
              <a:spcBef>
                <a:spcPts val="0"/>
              </a:spcBef>
              <a:spcAft>
                <a:spcPts val="300"/>
              </a:spcAft>
            </a:pPr>
            <a:r>
              <a:rPr lang="en-US" altLang="es-CO" sz="1400" dirty="0"/>
              <a:t>Brazilian Association of Hematology, Hemotherapy and Cellular Therapy (Associação Brasileira de Hematologia, Hemoterapia e Terapia Celular, ABHH), Suely Meireles Rezende, MD PhD
Chilean Society of Hematology (Sociedad Chilena de Hematología), Jaime Pereira, MD </a:t>
            </a:r>
          </a:p>
          <a:p>
            <a:pPr marL="91429" indent="-91429">
              <a:spcBef>
                <a:spcPts val="0"/>
              </a:spcBef>
              <a:spcAft>
                <a:spcPts val="300"/>
              </a:spcAft>
            </a:pPr>
            <a:r>
              <a:rPr lang="en-US" altLang="es-CO" sz="1400" dirty="0"/>
              <a:t>Peruvian Society of Hematology (Sociedad Peruana de Hematología, SPH), Pedro García Lázaro, MD </a:t>
            </a:r>
          </a:p>
          <a:p>
            <a:pPr marL="91429" indent="-91429">
              <a:spcBef>
                <a:spcPts val="0"/>
              </a:spcBef>
              <a:spcAft>
                <a:spcPts val="300"/>
              </a:spcAft>
            </a:pPr>
            <a:r>
              <a:rPr lang="en-US" altLang="es-CO" sz="1400" dirty="0"/>
              <a:t>Uruguay’s Society of Hematology (Sociedad de Hematología del Uruguay, SHU), Cecilia Guillermo, MD</a:t>
            </a:r>
          </a:p>
          <a:p>
            <a:pPr marL="91429" indent="-91429">
              <a:spcBef>
                <a:spcPts val="0"/>
              </a:spcBef>
              <a:spcAft>
                <a:spcPts val="300"/>
              </a:spcAft>
            </a:pPr>
            <a:r>
              <a:rPr lang="en-US" altLang="es-CO" sz="1400" dirty="0"/>
              <a:t>Venezuelan Society of Hematology (Sociedad Venezolana de Hematología, SVH), Juan Carlos Serrano, MD </a:t>
            </a:r>
          </a:p>
          <a:p>
            <a:pPr marL="91429" indent="-91429">
              <a:spcBef>
                <a:spcPts val="0"/>
              </a:spcBef>
              <a:spcAft>
                <a:spcPts val="300"/>
              </a:spcAft>
            </a:pPr>
            <a:r>
              <a:rPr lang="en-US" altLang="es-CO" sz="1400" dirty="0"/>
              <a:t>Latin American Cooperative for Hemostasis and Thrombosis (Grupo Cooperativo Latinoamericano de Hemostasis y Trombosis, CLAHT), Patricia Casais, MD </a:t>
            </a:r>
          </a:p>
          <a:p>
            <a:pPr marL="91429" indent="-91429">
              <a:spcBef>
                <a:spcPts val="0"/>
              </a:spcBef>
              <a:spcAft>
                <a:spcPts val="300"/>
              </a:spcAft>
            </a:pPr>
            <a:r>
              <a:rPr lang="en-US" altLang="es-CO" sz="1400" dirty="0"/>
              <a:t>Mexican Association of Hematology (Asociación Mexicana de Hematología), Luis Meillon, MD</a:t>
            </a:r>
          </a:p>
          <a:p>
            <a:pPr marL="91429" indent="-91429">
              <a:spcBef>
                <a:spcPts val="0"/>
              </a:spcBef>
              <a:spcAft>
                <a:spcPts val="300"/>
              </a:spcAft>
            </a:pPr>
            <a:r>
              <a:rPr lang="en-US" altLang="es-CO" sz="1400" dirty="0"/>
              <a:t>Colombian Association of Hematology and Oncology (Asociación Colombiana de Hematología y Oncología), Guillermo Basantes, MD</a:t>
            </a:r>
          </a:p>
          <a:p>
            <a:pPr marL="91429" indent="-91429">
              <a:spcBef>
                <a:spcPts val="0"/>
              </a:spcBef>
              <a:spcAft>
                <a:spcPts val="300"/>
              </a:spcAft>
            </a:pPr>
            <a:r>
              <a:rPr lang="en-US" altLang="es-CO" sz="1400" dirty="0"/>
              <a:t>American Society of Hematology</a:t>
            </a:r>
          </a:p>
          <a:p>
            <a:pPr marL="91429" indent="-91429">
              <a:spcBef>
                <a:spcPts val="0"/>
              </a:spcBef>
              <a:spcAft>
                <a:spcPts val="300"/>
              </a:spcAft>
            </a:pPr>
            <a:r>
              <a:rPr lang="en-US" altLang="es-CO" sz="1400" dirty="0"/>
              <a:t>MacGRADE Center</a:t>
            </a:r>
          </a:p>
          <a:p>
            <a:pPr marL="91429" indent="-91429">
              <a:spcBef>
                <a:spcPts val="0"/>
              </a:spcBef>
              <a:spcAft>
                <a:spcPts val="300"/>
              </a:spcAft>
            </a:pPr>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1F97DE4-8FBB-44F2-957C-47A50D938866}"/>
              </a:ext>
            </a:extLst>
          </p:cNvPr>
          <p:cNvGraphicFramePr>
            <a:graphicFrameLocks noGrp="1"/>
          </p:cNvGraphicFramePr>
          <p:nvPr>
            <p:extLst>
              <p:ext uri="{D42A27DB-BD31-4B8C-83A1-F6EECF244321}">
                <p14:modId xmlns:p14="http://schemas.microsoft.com/office/powerpoint/2010/main" val="340196081"/>
              </p:ext>
            </p:extLst>
          </p:nvPr>
        </p:nvGraphicFramePr>
        <p:xfrm>
          <a:off x="419101" y="3604017"/>
          <a:ext cx="7696200" cy="2399751"/>
        </p:xfrm>
        <a:graphic>
          <a:graphicData uri="http://schemas.openxmlformats.org/drawingml/2006/table">
            <a:tbl>
              <a:tblPr firstRow="1" bandRow="1">
                <a:tableStyleId>{5940675A-B579-460E-94D1-54222C63F5DA}</a:tableStyleId>
              </a:tblPr>
              <a:tblGrid>
                <a:gridCol w="1990630">
                  <a:extLst>
                    <a:ext uri="{9D8B030D-6E8A-4147-A177-3AD203B41FA5}">
                      <a16:colId xmlns:a16="http://schemas.microsoft.com/office/drawing/2014/main" val="2672515158"/>
                    </a:ext>
                  </a:extLst>
                </a:gridCol>
                <a:gridCol w="1812331">
                  <a:extLst>
                    <a:ext uri="{9D8B030D-6E8A-4147-A177-3AD203B41FA5}">
                      <a16:colId xmlns:a16="http://schemas.microsoft.com/office/drawing/2014/main" val="3053371076"/>
                    </a:ext>
                  </a:extLst>
                </a:gridCol>
                <a:gridCol w="3893239">
                  <a:extLst>
                    <a:ext uri="{9D8B030D-6E8A-4147-A177-3AD203B41FA5}">
                      <a16:colId xmlns:a16="http://schemas.microsoft.com/office/drawing/2014/main" val="436000465"/>
                    </a:ext>
                  </a:extLst>
                </a:gridCol>
              </a:tblGrid>
              <a:tr h="586557">
                <a:tc>
                  <a:txBody>
                    <a:bodyPr/>
                    <a:lstStyle/>
                    <a:p>
                      <a:r>
                        <a:rPr lang="en-CA" sz="1400" b="1" dirty="0">
                          <a:solidFill>
                            <a:schemeClr val="bg1"/>
                          </a:solidFill>
                        </a:rPr>
                        <a:t>Event</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l"/>
                      <a:r>
                        <a:rPr lang="en-CA" sz="1400" b="1" dirty="0">
                          <a:solidFill>
                            <a:schemeClr val="bg1"/>
                          </a:solidFill>
                        </a:rPr>
                        <a:t>Number of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es-ES" sz="1400" b="1" dirty="0">
                          <a:solidFill>
                            <a:schemeClr val="bg1"/>
                          </a:solidFill>
                        </a:rPr>
                        <a:t>Impact of dose regimens</a:t>
                      </a:r>
                      <a:endParaRPr lang="en-US" sz="1400" b="1" dirty="0">
                        <a:solidFill>
                          <a:schemeClr val="bg1"/>
                        </a:solidFill>
                      </a:endParaRP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622834734"/>
                  </a:ext>
                </a:extLst>
              </a:tr>
              <a:tr h="586557">
                <a:tc>
                  <a:txBody>
                    <a:bodyPr/>
                    <a:lstStyle/>
                    <a:p>
                      <a:r>
                        <a:rPr lang="en-CA" sz="1400" dirty="0">
                          <a:solidFill>
                            <a:schemeClr val="tx1">
                              <a:lumMod val="50000"/>
                              <a:lumOff val="50000"/>
                            </a:schemeClr>
                          </a:solidFill>
                        </a:rPr>
                        <a:t>Recurrent PE</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observational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s-ES" sz="1400" dirty="0">
                          <a:solidFill>
                            <a:schemeClr val="tx1">
                              <a:lumMod val="50000"/>
                              <a:lumOff val="50000"/>
                            </a:schemeClr>
                          </a:solidFill>
                        </a:rPr>
                        <a:t>Low general incidence of VTE (&lt;1 %), without difference between the dose regimens</a:t>
                      </a:r>
                      <a:endParaRPr lang="en-US" sz="1400" dirty="0">
                        <a:solidFill>
                          <a:schemeClr val="tx1">
                            <a:lumMod val="50000"/>
                            <a:lumOff val="50000"/>
                          </a:schemeClr>
                        </a:solidFill>
                      </a:endParaRP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032081528"/>
                  </a:ext>
                </a:extLst>
              </a:tr>
              <a:tr h="586557">
                <a:tc>
                  <a:txBody>
                    <a:bodyPr/>
                    <a:lstStyle/>
                    <a:p>
                      <a:r>
                        <a:rPr lang="en-CA" sz="1400" dirty="0">
                          <a:solidFill>
                            <a:schemeClr val="tx1">
                              <a:lumMod val="50000"/>
                              <a:lumOff val="50000"/>
                            </a:schemeClr>
                          </a:solidFill>
                        </a:rPr>
                        <a:t>Recurrent DVT</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observational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s-ES" sz="1400" dirty="0">
                          <a:solidFill>
                            <a:schemeClr val="tx1">
                              <a:lumMod val="50000"/>
                              <a:lumOff val="50000"/>
                            </a:schemeClr>
                          </a:solidFill>
                        </a:rPr>
                        <a:t>Low general incidence of VTE (&lt;1 %), without difference between the dose regimens</a:t>
                      </a:r>
                      <a:endParaRPr lang="en-US" sz="1400" dirty="0">
                        <a:solidFill>
                          <a:schemeClr val="tx1">
                            <a:lumMod val="50000"/>
                            <a:lumOff val="50000"/>
                          </a:schemeClr>
                        </a:solidFill>
                      </a:endParaRP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789224134"/>
                  </a:ext>
                </a:extLst>
              </a:tr>
              <a:tr h="548654">
                <a:tc>
                  <a:txBody>
                    <a:bodyPr/>
                    <a:lstStyle/>
                    <a:p>
                      <a:r>
                        <a:rPr lang="en-CA" sz="1400" dirty="0">
                          <a:solidFill>
                            <a:schemeClr val="tx1">
                              <a:lumMod val="50000"/>
                              <a:lumOff val="50000"/>
                            </a:schemeClr>
                          </a:solidFill>
                        </a:rPr>
                        <a:t>Major bleeding (antenatal or postpartum)</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observational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solidFill>
                            <a:schemeClr val="tx1">
                              <a:lumMod val="50000"/>
                              <a:lumOff val="50000"/>
                            </a:schemeClr>
                          </a:solidFill>
                        </a:rPr>
                        <a:t>Low general incidence of a major bleeding (&lt;1 %), without difference between the dose regimens</a:t>
                      </a:r>
                      <a:endParaRPr lang="en-US" sz="1400" dirty="0">
                        <a:solidFill>
                          <a:schemeClr val="tx1">
                            <a:lumMod val="50000"/>
                            <a:lumOff val="50000"/>
                          </a:schemeClr>
                        </a:solidFill>
                      </a:endParaRP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83897855"/>
                  </a:ext>
                </a:extLst>
              </a:tr>
            </a:tbl>
          </a:graphicData>
        </a:graphic>
      </p:graphicFrame>
      <p:grpSp>
        <p:nvGrpSpPr>
          <p:cNvPr id="13" name="Group 12">
            <a:extLst>
              <a:ext uri="{FF2B5EF4-FFF2-40B4-BE49-F238E27FC236}">
                <a16:creationId xmlns:a16="http://schemas.microsoft.com/office/drawing/2014/main" id="{09AEAB3A-5B77-9B41-9A3B-44A077EE4F27}"/>
              </a:ext>
            </a:extLst>
          </p:cNvPr>
          <p:cNvGrpSpPr/>
          <p:nvPr/>
        </p:nvGrpSpPr>
        <p:grpSpPr>
          <a:xfrm>
            <a:off x="8053457" y="6345076"/>
            <a:ext cx="4138543" cy="276999"/>
            <a:chOff x="6589222" y="6483927"/>
            <a:chExt cx="4138543" cy="276999"/>
          </a:xfrm>
        </p:grpSpPr>
        <p:sp>
          <p:nvSpPr>
            <p:cNvPr id="14" name="TextBox 13">
              <a:extLst>
                <a:ext uri="{FF2B5EF4-FFF2-40B4-BE49-F238E27FC236}">
                  <a16:creationId xmlns:a16="http://schemas.microsoft.com/office/drawing/2014/main" id="{DA8364BD-FB20-5148-AF68-22071746F7D5}"/>
                </a:ext>
              </a:extLst>
            </p:cNvPr>
            <p:cNvSpPr txBox="1"/>
            <p:nvPr/>
          </p:nvSpPr>
          <p:spPr>
            <a:xfrm>
              <a:off x="6589222" y="6483927"/>
              <a:ext cx="4138543" cy="276999"/>
            </a:xfrm>
            <a:prstGeom prst="rect">
              <a:avLst/>
            </a:prstGeom>
            <a:noFill/>
          </p:spPr>
          <p:txBody>
            <a:bodyPr wrap="square" rtlCol="0">
              <a:spAutoFit/>
            </a:bodyPr>
            <a:lstStyle/>
            <a:p>
              <a:r>
                <a:rPr lang="en-US" sz="1200" dirty="0">
                  <a:solidFill>
                    <a:schemeClr val="tx1">
                      <a:lumMod val="50000"/>
                      <a:lumOff val="50000"/>
                    </a:schemeClr>
                  </a:solidFill>
                </a:rPr>
                <a:t>Quality of Evidence (GRADE): Low        Moderate        Strong</a:t>
              </a:r>
            </a:p>
          </p:txBody>
        </p:sp>
        <p:sp>
          <p:nvSpPr>
            <p:cNvPr id="15" name="Oval 14">
              <a:extLst>
                <a:ext uri="{FF2B5EF4-FFF2-40B4-BE49-F238E27FC236}">
                  <a16:creationId xmlns:a16="http://schemas.microsoft.com/office/drawing/2014/main" id="{524193A6-20D6-9A43-B1DD-94A0628FB922}"/>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0704E6E-F105-4F40-8BAE-2E5E8A668206}"/>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3276916-071F-9042-907E-1B536198F6B4}"/>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id="{879C90FA-1B67-9E4D-A92E-A939688B5BE8}"/>
              </a:ext>
            </a:extLst>
          </p:cNvPr>
          <p:cNvSpPr/>
          <p:nvPr/>
        </p:nvSpPr>
        <p:spPr>
          <a:xfrm>
            <a:off x="496522" y="439929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DE19CA-16BC-FD43-AEB8-B9F590686AA6}"/>
              </a:ext>
            </a:extLst>
          </p:cNvPr>
          <p:cNvSpPr/>
          <p:nvPr/>
        </p:nvSpPr>
        <p:spPr>
          <a:xfrm>
            <a:off x="496522" y="500062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022310-DCAC-7E42-8A24-763FFA6082F0}"/>
              </a:ext>
            </a:extLst>
          </p:cNvPr>
          <p:cNvSpPr/>
          <p:nvPr/>
        </p:nvSpPr>
        <p:spPr>
          <a:xfrm>
            <a:off x="496522" y="539243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6C8B168-79DF-BC48-8AD1-A7DBC3D1EBB9}"/>
              </a:ext>
            </a:extLst>
          </p:cNvPr>
          <p:cNvSpPr txBox="1"/>
          <p:nvPr/>
        </p:nvSpPr>
        <p:spPr>
          <a:xfrm>
            <a:off x="419101" y="2654624"/>
            <a:ext cx="8060230" cy="615553"/>
          </a:xfrm>
          <a:prstGeom prst="rect">
            <a:avLst/>
          </a:prstGeom>
          <a:noFill/>
        </p:spPr>
        <p:txBody>
          <a:bodyPr wrap="square" lIns="0" tIns="0" rIns="0" bIns="0" rtlCol="0">
            <a:spAutoFit/>
          </a:bodyPr>
          <a:lstStyle/>
          <a:p>
            <a:endParaRPr lang="en-US" sz="2000" b="1" dirty="0">
              <a:solidFill>
                <a:schemeClr val="tx1">
                  <a:lumMod val="50000"/>
                  <a:lumOff val="50000"/>
                </a:schemeClr>
              </a:solidFill>
            </a:endParaRPr>
          </a:p>
          <a:p>
            <a:r>
              <a:rPr lang="en-US" sz="2000" b="1" dirty="0">
                <a:solidFill>
                  <a:schemeClr val="tx1">
                    <a:lumMod val="50000"/>
                    <a:lumOff val="50000"/>
                  </a:schemeClr>
                </a:solidFill>
              </a:rPr>
              <a:t>LMWH doses prescribed 2x a day compared to 1x a day</a:t>
            </a:r>
            <a:r>
              <a:rPr lang="en-US" sz="2000" dirty="0">
                <a:solidFill>
                  <a:schemeClr val="tx1">
                    <a:lumMod val="50000"/>
                    <a:lumOff val="50000"/>
                  </a:schemeClr>
                </a:solidFill>
              </a:rPr>
              <a:t>.</a:t>
            </a:r>
            <a:endParaRPr lang="en-US" sz="2000" b="1" dirty="0">
              <a:solidFill>
                <a:schemeClr val="tx1">
                  <a:lumMod val="50000"/>
                  <a:lumOff val="50000"/>
                </a:schemeClr>
              </a:solidFill>
            </a:endParaRPr>
          </a:p>
        </p:txBody>
      </p:sp>
      <p:sp>
        <p:nvSpPr>
          <p:cNvPr id="2" name="Título 1">
            <a:extLst>
              <a:ext uri="{FF2B5EF4-FFF2-40B4-BE49-F238E27FC236}">
                <a16:creationId xmlns:a16="http://schemas.microsoft.com/office/drawing/2014/main" id="{124CE335-E7E1-E64C-E6B1-78F32850B33C}"/>
              </a:ext>
            </a:extLst>
          </p:cNvPr>
          <p:cNvSpPr txBox="1">
            <a:spLocks/>
          </p:cNvSpPr>
          <p:nvPr/>
        </p:nvSpPr>
        <p:spPr>
          <a:xfrm>
            <a:off x="3436457" y="558691"/>
            <a:ext cx="4709491"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en-US"/>
              <a:t>Recommendation 12</a:t>
            </a:r>
            <a:endParaRPr lang="en-US" dirty="0"/>
          </a:p>
        </p:txBody>
      </p:sp>
      <p:sp>
        <p:nvSpPr>
          <p:cNvPr id="8" name="Marcador de contenido 2">
            <a:extLst>
              <a:ext uri="{FF2B5EF4-FFF2-40B4-BE49-F238E27FC236}">
                <a16:creationId xmlns:a16="http://schemas.microsoft.com/office/drawing/2014/main" id="{E2A8D8B8-C1C4-6555-DDAC-293E2047B506}"/>
              </a:ext>
            </a:extLst>
          </p:cNvPr>
          <p:cNvSpPr>
            <a:spLocks noGrp="1"/>
          </p:cNvSpPr>
          <p:nvPr>
            <p:ph idx="1"/>
          </p:nvPr>
        </p:nvSpPr>
        <p:spPr>
          <a:xfrm>
            <a:off x="382836" y="1435931"/>
            <a:ext cx="10972800" cy="1319707"/>
          </a:xfrm>
        </p:spPr>
        <p:txBody>
          <a:bodyPr>
            <a:normAutofit lnSpcReduction="10000"/>
          </a:bodyPr>
          <a:lstStyle/>
          <a:p>
            <a:pPr marL="0" indent="0">
              <a:buNone/>
            </a:pPr>
            <a:r>
              <a:rPr lang="en-US" dirty="0"/>
              <a:t>For pregnant women with acute VTE, the Latin American ASH panel suggests LMWH 1x or 2x a day, based on clinical circumstances and patients' values ​​and preferences (conditional recommendation based on low certainty</a:t>
            </a:r>
            <a:r>
              <a:rPr lang="en-US" sz="2400" dirty="0"/>
              <a:t> on the evidence about the effects </a:t>
            </a:r>
            <a:r>
              <a:rPr lang="en-US" sz="1800" dirty="0"/>
              <a:t>⨁⨁◯◯</a:t>
            </a:r>
            <a:r>
              <a:rPr lang="en-US" sz="2400" dirty="0"/>
              <a:t>)</a:t>
            </a:r>
          </a:p>
        </p:txBody>
      </p:sp>
      <p:sp>
        <p:nvSpPr>
          <p:cNvPr id="11" name="TextBox 11">
            <a:extLst>
              <a:ext uri="{FF2B5EF4-FFF2-40B4-BE49-F238E27FC236}">
                <a16:creationId xmlns:a16="http://schemas.microsoft.com/office/drawing/2014/main" id="{FB8FBAB1-B8BA-4452-9FF3-8A2A2A9EC56A}"/>
              </a:ext>
            </a:extLst>
          </p:cNvPr>
          <p:cNvSpPr txBox="1"/>
          <p:nvPr/>
        </p:nvSpPr>
        <p:spPr>
          <a:xfrm>
            <a:off x="8258982" y="2877709"/>
            <a:ext cx="3701074" cy="3293209"/>
          </a:xfrm>
          <a:prstGeom prst="rect">
            <a:avLst/>
          </a:prstGeom>
          <a:solidFill>
            <a:srgbClr val="FED9B0"/>
          </a:solidFill>
        </p:spPr>
        <p:txBody>
          <a:bodyPr wrap="square" rtlCol="0">
            <a:spAutoFit/>
          </a:bodyPr>
          <a:lstStyle/>
          <a:p>
            <a:r>
              <a:rPr lang="en-US" b="1" i="1" dirty="0">
                <a:solidFill>
                  <a:schemeClr val="tx1">
                    <a:lumMod val="50000"/>
                    <a:lumOff val="50000"/>
                  </a:schemeClr>
                </a:solidFill>
              </a:rPr>
              <a:t>Notes:</a:t>
            </a:r>
          </a:p>
          <a:p>
            <a:pPr marL="285750" indent="-285750">
              <a:buFont typeface="Arial" panose="020B0604020202020204" pitchFamily="34" charset="0"/>
              <a:buChar char="•"/>
            </a:pPr>
            <a:r>
              <a:rPr lang="en-US" sz="1600" b="1" i="1" dirty="0">
                <a:solidFill>
                  <a:schemeClr val="tx1">
                    <a:lumMod val="50000"/>
                    <a:lumOff val="50000"/>
                  </a:schemeClr>
                </a:solidFill>
              </a:rPr>
              <a:t>LMWH 1x a day may lead to a higher maximum concentration and lower minimum level. The impact of pharmacokinetics in patients is uncertain.</a:t>
            </a:r>
          </a:p>
          <a:p>
            <a:pPr marL="285750" indent="-285750">
              <a:buFont typeface="Arial" panose="020B0604020202020204" pitchFamily="34" charset="0"/>
              <a:buChar char="•"/>
            </a:pPr>
            <a:r>
              <a:rPr lang="en-US" sz="1600" b="1" i="1" dirty="0">
                <a:solidFill>
                  <a:schemeClr val="tx1">
                    <a:lumMod val="50000"/>
                    <a:lumOff val="50000"/>
                  </a:schemeClr>
                </a:solidFill>
              </a:rPr>
              <a:t>Women who value most avoiding injections may choose LMWH once a day. </a:t>
            </a:r>
          </a:p>
          <a:p>
            <a:pPr marL="285750" indent="-285750">
              <a:buFont typeface="Arial" panose="020B0604020202020204" pitchFamily="34" charset="0"/>
              <a:buChar char="•"/>
            </a:pPr>
            <a:r>
              <a:rPr lang="en-US" sz="1600" b="1" i="1" dirty="0">
                <a:solidFill>
                  <a:schemeClr val="tx1">
                    <a:lumMod val="50000"/>
                    <a:lumOff val="50000"/>
                  </a:schemeClr>
                </a:solidFill>
              </a:rPr>
              <a:t>While women who value most possible complications from LMWH pharmacokinetics, may prefer LMWH 2x a day.</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2229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a:xfrm>
            <a:off x="419100" y="1340569"/>
            <a:ext cx="8857422" cy="418113"/>
          </a:xfrm>
        </p:spPr>
        <p:txBody>
          <a:bodyPr/>
          <a:lstStyle/>
          <a:p>
            <a:r>
              <a:rPr lang="en-US" u="sng" dirty="0"/>
              <a:t>Case 2 continued: Decision about Thromboprophylaxis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US" sz="2400" dirty="0"/>
              <a:t>28-year-old woman with first pregnancy of 32 weeks with DVT and PE, and low risk, treated during entire pregnancy and puerperium with LMWH 1x a day; Gave birth to a healthy child in excellent conditions.</a:t>
            </a:r>
            <a:endParaRPr lang="en-US" sz="2400" b="1" dirty="0">
              <a:solidFill>
                <a:srgbClr val="FF0000"/>
              </a:solidFill>
            </a:endParaRPr>
          </a:p>
          <a:p>
            <a:pPr marL="0" indent="0">
              <a:buNone/>
            </a:pPr>
            <a:r>
              <a:rPr lang="en-US" sz="2400" b="1" dirty="0">
                <a:solidFill>
                  <a:srgbClr val="E63E30"/>
                </a:solidFill>
              </a:rPr>
              <a:t>Medical evaluation after 3 months</a:t>
            </a:r>
          </a:p>
          <a:p>
            <a:r>
              <a:rPr lang="en-US" sz="2400" dirty="0"/>
              <a:t>Complete thrombophilia profile study:</a:t>
            </a:r>
          </a:p>
          <a:p>
            <a:r>
              <a:rPr lang="en-US" sz="2400" dirty="0"/>
              <a:t>It is possible to determine protein S levels in repeated 15% antigenic</a:t>
            </a:r>
          </a:p>
          <a:p>
            <a:pPr marL="0" indent="0">
              <a:buNone/>
            </a:pPr>
            <a:r>
              <a:rPr lang="en-US" sz="2400" dirty="0"/>
              <a:t>    method</a:t>
            </a:r>
          </a:p>
          <a:p>
            <a:r>
              <a:rPr lang="en-US" sz="2400" dirty="0"/>
              <a:t>Their relatives were studied</a:t>
            </a:r>
          </a:p>
          <a:p>
            <a:pPr lvl="1"/>
            <a:r>
              <a:rPr lang="en-US" sz="2000" dirty="0"/>
              <a:t>Mother: with protein level S:  12%</a:t>
            </a:r>
          </a:p>
          <a:p>
            <a:pPr lvl="1"/>
            <a:r>
              <a:rPr lang="en-US" sz="2000" dirty="0"/>
              <a:t>Younger sister with S protein:  10%</a:t>
            </a:r>
          </a:p>
        </p:txBody>
      </p:sp>
    </p:spTree>
    <p:extLst>
      <p:ext uri="{BB962C8B-B14F-4D97-AF65-F5344CB8AC3E}">
        <p14:creationId xmlns:p14="http://schemas.microsoft.com/office/powerpoint/2010/main" val="1124426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757631"/>
            <a:ext cx="10972800" cy="4120818"/>
          </a:xfrm>
        </p:spPr>
        <p:txBody>
          <a:bodyPr>
            <a:noAutofit/>
          </a:bodyPr>
          <a:lstStyle/>
          <a:p>
            <a:pPr marL="0" indent="0">
              <a:buNone/>
            </a:pPr>
            <a:r>
              <a:rPr lang="en-US" sz="2400" dirty="0">
                <a:solidFill>
                  <a:schemeClr val="tx1">
                    <a:lumMod val="50000"/>
                    <a:lumOff val="50000"/>
                  </a:schemeClr>
                </a:solidFill>
              </a:rPr>
              <a:t>The relatives were confirmed with </a:t>
            </a:r>
            <a:r>
              <a:rPr lang="en-US" sz="2400" b="1" dirty="0">
                <a:solidFill>
                  <a:schemeClr val="tx1">
                    <a:lumMod val="50000"/>
                    <a:lumOff val="50000"/>
                  </a:schemeClr>
                </a:solidFill>
              </a:rPr>
              <a:t>Deficiency of S protein, </a:t>
            </a:r>
            <a:r>
              <a:rPr lang="en-US" sz="2400" dirty="0">
                <a:solidFill>
                  <a:schemeClr val="tx1">
                    <a:lumMod val="50000"/>
                    <a:lumOff val="50000"/>
                  </a:schemeClr>
                </a:solidFill>
              </a:rPr>
              <a:t>the younger sister is 12 weeks pregnant, having developed obesity before the pregnancy, and lives far away from the city center; </a:t>
            </a:r>
            <a:r>
              <a:rPr lang="en-US" sz="2400" b="1" dirty="0">
                <a:solidFill>
                  <a:schemeClr val="tx1">
                    <a:lumMod val="50000"/>
                    <a:lumOff val="50000"/>
                  </a:schemeClr>
                </a:solidFill>
              </a:rPr>
              <a:t>do you want to know the plan for thromboprophylaxis in your case?</a:t>
            </a:r>
          </a:p>
          <a:p>
            <a:pPr marL="0" indent="0">
              <a:buNone/>
            </a:pPr>
            <a:endParaRPr lang="en-US" sz="2000" b="1" dirty="0"/>
          </a:p>
          <a:p>
            <a:pPr marL="0" indent="0">
              <a:buNone/>
            </a:pPr>
            <a:r>
              <a:rPr lang="en-US" sz="2200" b="1" dirty="0"/>
              <a:t>What is recommended to prevent VTE associated to pregnancy during the first pregnancy of the sister?</a:t>
            </a:r>
            <a:endParaRPr lang="en-US" sz="2200" dirty="0"/>
          </a:p>
          <a:p>
            <a:pPr marL="514350" indent="-514350">
              <a:buFont typeface="Arial" panose="020B0604020202020204" pitchFamily="34" charset="0"/>
              <a:buAutoNum type="alphaUcPeriod"/>
            </a:pPr>
            <a:r>
              <a:rPr lang="en-US" sz="2200" dirty="0"/>
              <a:t>Anticoagulant prophylaxis is not recommended in antepartum, but in postpartum</a:t>
            </a:r>
          </a:p>
          <a:p>
            <a:pPr marL="514350" indent="-514350">
              <a:buFont typeface="Arial" panose="020B0604020202020204" pitchFamily="34" charset="0"/>
              <a:buAutoNum type="alphaUcPeriod"/>
            </a:pPr>
            <a:r>
              <a:rPr lang="en-US" sz="2200" dirty="0"/>
              <a:t>Lower extremity duplex ultrasound examinations and treatment only if recurrent DVT is diagnosed</a:t>
            </a:r>
          </a:p>
          <a:p>
            <a:pPr marL="514350" indent="-514350">
              <a:buFont typeface="Arial" panose="020B0604020202020204" pitchFamily="34" charset="0"/>
              <a:buAutoNum type="alphaUcPeriod"/>
            </a:pPr>
            <a:r>
              <a:rPr lang="en-US" sz="2200" dirty="0"/>
              <a:t>Only antepartum anticoagulant prophylaxis</a:t>
            </a:r>
          </a:p>
          <a:p>
            <a:pPr marL="514350" indent="-514350">
              <a:buFont typeface="Arial" panose="020B0604020202020204" pitchFamily="34" charset="0"/>
              <a:buAutoNum type="alphaUcPeriod"/>
            </a:pPr>
            <a:r>
              <a:rPr lang="en-US" sz="2200" dirty="0"/>
              <a:t>Antepartum anticoagulant prophylaxis is not recommended postpartum</a:t>
            </a:r>
          </a:p>
          <a:p>
            <a:pPr marL="514350" indent="-514350">
              <a:buFont typeface="Arial" panose="020B0604020202020204" pitchFamily="34" charset="0"/>
              <a:buAutoNum type="alphaUcPeriod"/>
            </a:pPr>
            <a:r>
              <a:rPr lang="en-US" sz="2200" dirty="0"/>
              <a:t>Antepartum and postpartum anticoagulant prophylaxis are recommended</a:t>
            </a:r>
          </a:p>
        </p:txBody>
      </p:sp>
      <p:sp>
        <p:nvSpPr>
          <p:cNvPr id="4" name="Rectangle 3">
            <a:extLst>
              <a:ext uri="{FF2B5EF4-FFF2-40B4-BE49-F238E27FC236}">
                <a16:creationId xmlns:a16="http://schemas.microsoft.com/office/drawing/2014/main" id="{99BAD767-7BAB-4B53-9712-EA8DCDE89366}"/>
              </a:ext>
            </a:extLst>
          </p:cNvPr>
          <p:cNvSpPr/>
          <p:nvPr/>
        </p:nvSpPr>
        <p:spPr>
          <a:xfrm>
            <a:off x="800100" y="3994933"/>
            <a:ext cx="9493532" cy="3833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Tree>
    <p:extLst>
      <p:ext uri="{BB962C8B-B14F-4D97-AF65-F5344CB8AC3E}">
        <p14:creationId xmlns:p14="http://schemas.microsoft.com/office/powerpoint/2010/main" val="29297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70B17A-A135-4943-B823-95747CB5CBAF}"/>
              </a:ext>
            </a:extLst>
          </p:cNvPr>
          <p:cNvSpPr txBox="1"/>
          <p:nvPr/>
        </p:nvSpPr>
        <p:spPr>
          <a:xfrm>
            <a:off x="419100" y="2164334"/>
            <a:ext cx="5913461" cy="3970318"/>
          </a:xfrm>
          <a:prstGeom prst="rect">
            <a:avLst/>
          </a:prstGeom>
          <a:solidFill>
            <a:srgbClr val="FFFF00"/>
          </a:solidFill>
          <a:ln>
            <a:noFill/>
          </a:ln>
        </p:spPr>
        <p:txBody>
          <a:bodyPr wrap="square" rtlCol="0">
            <a:spAutoFit/>
          </a:bodyPr>
          <a:lstStyle/>
          <a:p>
            <a:r>
              <a:rPr lang="en-US" b="1" dirty="0"/>
              <a:t>Notes:</a:t>
            </a:r>
            <a:endParaRPr lang="en-US" i="1" dirty="0"/>
          </a:p>
          <a:p>
            <a:pPr marL="285750" indent="-285750">
              <a:buFont typeface="Arial" panose="020B0604020202020204" pitchFamily="34" charset="0"/>
              <a:buChar char="•"/>
            </a:pPr>
            <a:r>
              <a:rPr lang="en-US" i="1" dirty="0"/>
              <a:t>Women with high-risk thrombophilia: family history of thrombosis, homozygous factor V Leiden mutation, PT G20210A, combined thrombophilia (double heterozygous), and AT III deficiency, may be at increased risk of VTE during pregnancy. The benefits of prophylaxis may outweigh the risk of bleeding.</a:t>
            </a:r>
          </a:p>
          <a:p>
            <a:pPr marL="285750" indent="-285750">
              <a:buFont typeface="Arial" panose="020B0604020202020204" pitchFamily="34" charset="0"/>
              <a:buChar char="•"/>
            </a:pPr>
            <a:r>
              <a:rPr lang="en-US" i="1" dirty="0"/>
              <a:t>Women at low risk:  No family history or heterozygous for factor V Leiden or PT G20210A mutation.  The risk of bleeding outweighs the benefits.</a:t>
            </a:r>
          </a:p>
          <a:p>
            <a:pPr marL="285750" indent="-285750">
              <a:buFont typeface="Arial" panose="020B0604020202020204" pitchFamily="34" charset="0"/>
              <a:buChar char="•"/>
            </a:pPr>
            <a:r>
              <a:rPr lang="en-US" i="1" dirty="0"/>
              <a:t>Between these two groups, there is an intermediate risk of thrombosis. </a:t>
            </a:r>
          </a:p>
          <a:p>
            <a:pPr marL="285750" indent="-285750">
              <a:buFont typeface="Arial" panose="020B0604020202020204" pitchFamily="34" charset="0"/>
              <a:buChar char="•"/>
            </a:pPr>
            <a:r>
              <a:rPr lang="en-US" i="1" dirty="0"/>
              <a:t>Therefore, doctors and patients can analyze additional risk factors to decide.</a:t>
            </a:r>
            <a:endParaRPr lang="en-US" dirty="0"/>
          </a:p>
        </p:txBody>
      </p:sp>
      <p:sp>
        <p:nvSpPr>
          <p:cNvPr id="2" name="Rectangle 1">
            <a:extLst>
              <a:ext uri="{FF2B5EF4-FFF2-40B4-BE49-F238E27FC236}">
                <a16:creationId xmlns:a16="http://schemas.microsoft.com/office/drawing/2014/main" id="{C6AE1C6F-9AC8-45F9-9E06-FE7A16414EEC}"/>
              </a:ext>
            </a:extLst>
          </p:cNvPr>
          <p:cNvSpPr/>
          <p:nvPr/>
        </p:nvSpPr>
        <p:spPr>
          <a:xfrm>
            <a:off x="7128973" y="2347074"/>
            <a:ext cx="4575687" cy="3693319"/>
          </a:xfrm>
          <a:prstGeom prst="rect">
            <a:avLst/>
          </a:prstGeom>
          <a:solidFill>
            <a:srgbClr val="FEE2C4"/>
          </a:solidFill>
        </p:spPr>
        <p:txBody>
          <a:bodyPr wrap="square">
            <a:spAutoFit/>
          </a:bodyPr>
          <a:lstStyle/>
          <a:p>
            <a:r>
              <a:rPr lang="en-US" dirty="0">
                <a:solidFill>
                  <a:schemeClr val="tx1">
                    <a:lumMod val="50000"/>
                    <a:lumOff val="50000"/>
                  </a:schemeClr>
                </a:solidFill>
              </a:rPr>
              <a:t>The original panel pointed out 3 factors: </a:t>
            </a:r>
          </a:p>
          <a:p>
            <a:r>
              <a:rPr lang="en-US" dirty="0">
                <a:solidFill>
                  <a:schemeClr val="tx1">
                    <a:lumMod val="50000"/>
                    <a:lumOff val="50000"/>
                  </a:schemeClr>
                </a:solidFill>
              </a:rPr>
              <a:t>1. Recommendation against antepartum prophylaxis in women with low-risk thrombophilia </a:t>
            </a:r>
          </a:p>
          <a:p>
            <a:r>
              <a:rPr lang="en-US" dirty="0">
                <a:solidFill>
                  <a:schemeClr val="tx1">
                    <a:lumMod val="50000"/>
                    <a:lumOff val="50000"/>
                  </a:schemeClr>
                </a:solidFill>
              </a:rPr>
              <a:t>2. Recommendation against prophylaxis in women with high-risk thrombophilia</a:t>
            </a:r>
          </a:p>
          <a:p>
            <a:r>
              <a:rPr lang="en-US" dirty="0">
                <a:solidFill>
                  <a:schemeClr val="tx1">
                    <a:lumMod val="50000"/>
                    <a:lumOff val="50000"/>
                  </a:schemeClr>
                </a:solidFill>
              </a:rPr>
              <a:t> 3. Recommends prophylaxis in women with thrombophilia and previous VTE events.</a:t>
            </a:r>
          </a:p>
          <a:p>
            <a:r>
              <a:rPr lang="en-US" dirty="0">
                <a:solidFill>
                  <a:schemeClr val="tx1">
                    <a:lumMod val="50000"/>
                    <a:lumOff val="50000"/>
                  </a:schemeClr>
                </a:solidFill>
              </a:rPr>
              <a:t> The Latin American Panel recommended the same for low-risk and high-risk women with thrombophilia, but they were combined into a single recommendation statement. </a:t>
            </a:r>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a:xfrm>
            <a:off x="3353368" y="550925"/>
            <a:ext cx="5422142" cy="418113"/>
          </a:xfrm>
        </p:spPr>
        <p:txBody>
          <a:bodyPr/>
          <a:lstStyle/>
          <a:p>
            <a:r>
              <a:rPr lang="en-US" sz="2800" dirty="0"/>
              <a:t>Recommendation 22  </a:t>
            </a:r>
            <a:br/>
            <a:endParaRPr lang="en-US" dirty="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19100" y="1265364"/>
            <a:ext cx="10972800" cy="1085636"/>
          </a:xfrm>
        </p:spPr>
        <p:txBody>
          <a:bodyPr/>
          <a:lstStyle/>
          <a:p>
            <a:r>
              <a:rPr lang="en-US" sz="2000" dirty="0"/>
              <a:t>For pregnant women with inherited thrombophilia, the ASH guideline panel suggests against administering anticoagulant prophylaxis (conditional recommendation based on the low certainty about the evidence of the effects ⨁◯◯◯). </a:t>
            </a:r>
          </a:p>
        </p:txBody>
      </p:sp>
    </p:spTree>
    <p:extLst>
      <p:ext uri="{BB962C8B-B14F-4D97-AF65-F5344CB8AC3E}">
        <p14:creationId xmlns:p14="http://schemas.microsoft.com/office/powerpoint/2010/main" val="12814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696326" y="704589"/>
            <a:ext cx="11333748" cy="226047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200" dirty="0"/>
          </a:p>
        </p:txBody>
      </p:sp>
      <p:sp>
        <p:nvSpPr>
          <p:cNvPr id="10" name="TextBox 9">
            <a:extLst>
              <a:ext uri="{FF2B5EF4-FFF2-40B4-BE49-F238E27FC236}">
                <a16:creationId xmlns:a16="http://schemas.microsoft.com/office/drawing/2014/main" id="{4070B17A-A135-4943-B823-95747CB5CBAF}"/>
              </a:ext>
            </a:extLst>
          </p:cNvPr>
          <p:cNvSpPr txBox="1"/>
          <p:nvPr/>
        </p:nvSpPr>
        <p:spPr>
          <a:xfrm>
            <a:off x="1177417" y="2906629"/>
            <a:ext cx="9126646" cy="2585323"/>
          </a:xfrm>
          <a:prstGeom prst="rect">
            <a:avLst/>
          </a:prstGeom>
          <a:solidFill>
            <a:srgbClr val="FFE3C4"/>
          </a:solidFill>
          <a:ln>
            <a:noFill/>
          </a:ln>
        </p:spPr>
        <p:txBody>
          <a:bodyPr wrap="square" rtlCol="0">
            <a:spAutoFit/>
          </a:bodyPr>
          <a:lstStyle/>
          <a:p>
            <a:r>
              <a:rPr lang="en-US" b="1" dirty="0">
                <a:solidFill>
                  <a:schemeClr val="tx1">
                    <a:lumMod val="50000"/>
                    <a:lumOff val="50000"/>
                  </a:schemeClr>
                </a:solidFill>
              </a:rPr>
              <a:t>Notes:</a:t>
            </a:r>
          </a:p>
          <a:p>
            <a:pPr marL="285750" indent="-285750">
              <a:buFont typeface="Arial" panose="020B0604020202020204" pitchFamily="34" charset="0"/>
              <a:buChar char="•"/>
            </a:pPr>
            <a:r>
              <a:rPr lang="en-US" b="1" dirty="0">
                <a:solidFill>
                  <a:schemeClr val="tx1">
                    <a:lumMod val="50000"/>
                    <a:lumOff val="50000"/>
                  </a:schemeClr>
                </a:solidFill>
              </a:rPr>
              <a:t>Probably the risk of thrombosis increases in postpartum compared to prepartum. Therefore, most women with a family history of thrombosis and thrombophilia can benefit from prophylaxis. </a:t>
            </a:r>
          </a:p>
          <a:p>
            <a:pPr marL="285750" indent="-285750">
              <a:buFont typeface="Arial" panose="020B0604020202020204" pitchFamily="34" charset="0"/>
              <a:buChar char="•"/>
            </a:pPr>
            <a:r>
              <a:rPr lang="en-US" b="1" dirty="0">
                <a:solidFill>
                  <a:schemeClr val="tx1">
                    <a:lumMod val="50000"/>
                    <a:lumOff val="50000"/>
                  </a:schemeClr>
                </a:solidFill>
              </a:rPr>
              <a:t>In women heterozygous for factor V Leiden or the PT G20210A mutation, with no family history of VTE, the risk of thrombosis may be low enough to be safely treated without prophylaxis.</a:t>
            </a:r>
          </a:p>
          <a:p>
            <a:pPr marL="285750" indent="-285750">
              <a:buFont typeface="Arial" panose="020B0604020202020204" pitchFamily="34" charset="0"/>
              <a:buChar char="•"/>
            </a:pPr>
            <a:r>
              <a:rPr lang="en-US" b="1" dirty="0">
                <a:solidFill>
                  <a:schemeClr val="tx1">
                    <a:lumMod val="50000"/>
                    <a:lumOff val="50000"/>
                  </a:schemeClr>
                </a:solidFill>
              </a:rPr>
              <a:t> Clinicians and patients may consider additional risk factors for DVT to decide.</a:t>
            </a:r>
            <a:endParaRPr lang="en-US" dirty="0">
              <a:solidFill>
                <a:schemeClr val="tx1">
                  <a:lumMod val="50000"/>
                  <a:lumOff val="50000"/>
                </a:schemeClr>
              </a:solidFill>
            </a:endParaRPr>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a:xfrm>
            <a:off x="3353368" y="550925"/>
            <a:ext cx="5422142" cy="418113"/>
          </a:xfrm>
        </p:spPr>
        <p:txBody>
          <a:bodyPr/>
          <a:lstStyle/>
          <a:p>
            <a:r>
              <a:rPr lang="en-US" sz="2800" dirty="0"/>
              <a:t>Recommendation 22  </a:t>
            </a:r>
            <a:br/>
            <a:endParaRPr lang="en-US" dirty="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73692" y="1473527"/>
            <a:ext cx="10972800" cy="931972"/>
          </a:xfrm>
        </p:spPr>
        <p:txBody>
          <a:bodyPr>
            <a:normAutofit/>
          </a:bodyPr>
          <a:lstStyle/>
          <a:p>
            <a:pPr marL="0" indent="0">
              <a:buNone/>
            </a:pPr>
            <a:r>
              <a:rPr lang="en-US" sz="2200" dirty="0"/>
              <a:t>For pregnant women with inherited thrombophilia, the ASH Guidelines for Latin American panel suggests postpartum anticoagulant prophylaxis over no prophylaxis (conditional recommendation based on very low-certainty evidence on the effects ⨁◯◯◯).</a:t>
            </a:r>
          </a:p>
        </p:txBody>
      </p:sp>
    </p:spTree>
    <p:extLst>
      <p:ext uri="{BB962C8B-B14F-4D97-AF65-F5344CB8AC3E}">
        <p14:creationId xmlns:p14="http://schemas.microsoft.com/office/powerpoint/2010/main" val="28473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696326" y="704589"/>
            <a:ext cx="11333748" cy="226047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200" dirty="0"/>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a:xfrm>
            <a:off x="3353368" y="550925"/>
            <a:ext cx="5422142" cy="418113"/>
          </a:xfrm>
        </p:spPr>
        <p:txBody>
          <a:bodyPr/>
          <a:lstStyle/>
          <a:p>
            <a:r>
              <a:rPr lang="en-US" sz="2800" dirty="0"/>
              <a:t>Recommendation 22  </a:t>
            </a:r>
            <a:br/>
            <a:endParaRPr lang="en-US" dirty="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73692" y="1377991"/>
            <a:ext cx="10972800" cy="931972"/>
          </a:xfrm>
        </p:spPr>
        <p:txBody>
          <a:bodyPr>
            <a:normAutofit/>
          </a:bodyPr>
          <a:lstStyle/>
          <a:p>
            <a:pPr marL="0" indent="0">
              <a:buNone/>
            </a:pPr>
            <a:r>
              <a:rPr lang="en-US" sz="2200" dirty="0"/>
              <a:t>For pregnant women with inherited thrombophilia, the ASH Guidelines for Latin American panel suggests postpartum anticoagulant prophylaxis over no prophylaxis (conditional recommendation based on very low-certainty evidence on the effects ⨁◯◯◯).</a:t>
            </a:r>
          </a:p>
        </p:txBody>
      </p:sp>
      <p:sp>
        <p:nvSpPr>
          <p:cNvPr id="7" name="CuadroTexto 6">
            <a:extLst>
              <a:ext uri="{FF2B5EF4-FFF2-40B4-BE49-F238E27FC236}">
                <a16:creationId xmlns:a16="http://schemas.microsoft.com/office/drawing/2014/main" id="{774879AA-FE68-F8BB-3CCD-FF173B68B1AF}"/>
              </a:ext>
            </a:extLst>
          </p:cNvPr>
          <p:cNvSpPr txBox="1"/>
          <p:nvPr/>
        </p:nvSpPr>
        <p:spPr>
          <a:xfrm>
            <a:off x="532255" y="2663932"/>
            <a:ext cx="10754435" cy="2092881"/>
          </a:xfrm>
          <a:prstGeom prst="rect">
            <a:avLst/>
          </a:prstGeom>
          <a:solidFill>
            <a:srgbClr val="FFFF00"/>
          </a:solidFill>
        </p:spPr>
        <p:txBody>
          <a:bodyPr wrap="square">
            <a:spAutoFit/>
          </a:bodyPr>
          <a:lstStyle/>
          <a:p>
            <a:r>
              <a:rPr lang="en-US" b="1" dirty="0"/>
              <a:t> THE ORIGINAL PANEL RAISED:</a:t>
            </a:r>
          </a:p>
          <a:p>
            <a:pPr marL="285750" indent="-285750">
              <a:buFontTx/>
              <a:buChar char="-"/>
            </a:pPr>
            <a:r>
              <a:rPr lang="en-US" sz="1600" dirty="0"/>
              <a:t>Two conditional recommendations in favor of postpartum prophylaxis in women with a family history of VTE + protein C or S deficiency, in addition to cases with combined thrombophilia and homozygotes for factor V Leiden or prothrombin G20210A </a:t>
            </a:r>
          </a:p>
          <a:p>
            <a:pPr marL="285750" indent="-285750">
              <a:buFontTx/>
              <a:buChar char="-"/>
            </a:pPr>
            <a:r>
              <a:rPr lang="en-US" sz="1600" dirty="0"/>
              <a:t>A strong recommendation for postpartum prophylaxis in women with a family history of VTE, and antithrombin II deficiency</a:t>
            </a:r>
          </a:p>
          <a:p>
            <a:pPr marL="285750" indent="-285750">
              <a:buFontTx/>
              <a:buChar char="-"/>
            </a:pPr>
            <a:r>
              <a:rPr lang="en-US" sz="1600" dirty="0"/>
              <a:t>Two recommendations against postpartum prophylaxis in women without a family history of VTE, heterozygous for factor V Leiden or prothrombin G20210A mutation, or with AT III, Protein C or S deficiency, and in women with a family history of VTE who are heterozygous for factor V Leiden or PTG20210A.</a:t>
            </a:r>
          </a:p>
        </p:txBody>
      </p:sp>
      <p:sp>
        <p:nvSpPr>
          <p:cNvPr id="6" name="CuadroTexto 5">
            <a:extLst>
              <a:ext uri="{FF2B5EF4-FFF2-40B4-BE49-F238E27FC236}">
                <a16:creationId xmlns:a16="http://schemas.microsoft.com/office/drawing/2014/main" id="{3638F00F-F6C7-2221-3987-D7B8A5CF7B5D}"/>
              </a:ext>
            </a:extLst>
          </p:cNvPr>
          <p:cNvSpPr txBox="1"/>
          <p:nvPr/>
        </p:nvSpPr>
        <p:spPr>
          <a:xfrm>
            <a:off x="2088685" y="2220833"/>
            <a:ext cx="8018058" cy="369332"/>
          </a:xfrm>
          <a:prstGeom prst="rect">
            <a:avLst/>
          </a:prstGeom>
          <a:noFill/>
        </p:spPr>
        <p:txBody>
          <a:bodyPr wrap="square">
            <a:spAutoFit/>
          </a:bodyPr>
          <a:lstStyle/>
          <a:p>
            <a:r>
              <a:rPr lang="en-US" b="1" dirty="0">
                <a:solidFill>
                  <a:srgbClr val="C00000"/>
                </a:solidFill>
              </a:rPr>
              <a:t>This recommendation partially changed its guidance and strength</a:t>
            </a:r>
            <a:endParaRPr lang="en-US" dirty="0">
              <a:solidFill>
                <a:srgbClr val="C00000"/>
              </a:solidFill>
            </a:endParaRPr>
          </a:p>
        </p:txBody>
      </p:sp>
      <p:sp>
        <p:nvSpPr>
          <p:cNvPr id="9" name="CuadroTexto 8">
            <a:extLst>
              <a:ext uri="{FF2B5EF4-FFF2-40B4-BE49-F238E27FC236}">
                <a16:creationId xmlns:a16="http://schemas.microsoft.com/office/drawing/2014/main" id="{48BA2D5F-9AF8-E7AA-372B-A71326B88C43}"/>
              </a:ext>
            </a:extLst>
          </p:cNvPr>
          <p:cNvSpPr txBox="1"/>
          <p:nvPr/>
        </p:nvSpPr>
        <p:spPr>
          <a:xfrm>
            <a:off x="1265829" y="4959276"/>
            <a:ext cx="9666027" cy="1477328"/>
          </a:xfrm>
          <a:prstGeom prst="rect">
            <a:avLst/>
          </a:prstGeom>
          <a:solidFill>
            <a:schemeClr val="accent6">
              <a:lumMod val="40000"/>
              <a:lumOff val="60000"/>
            </a:schemeClr>
          </a:solidFill>
        </p:spPr>
        <p:txBody>
          <a:bodyPr wrap="square">
            <a:spAutoFit/>
          </a:bodyPr>
          <a:lstStyle/>
          <a:p>
            <a:r>
              <a:rPr lang="en-US" sz="1800" b="1" dirty="0"/>
              <a:t>THE LATIN AMERICAN PANEL HAS A DIFFERENT APPROACH</a:t>
            </a:r>
          </a:p>
          <a:p>
            <a:pPr marL="285750" indent="-285750">
              <a:buFontTx/>
              <a:buChar char="-"/>
            </a:pPr>
            <a:r>
              <a:rPr lang="en-US"/>
              <a:t>Due to the increased risk of thrombosis during the postpartum period, most women may be better off with prophylaxis.</a:t>
            </a:r>
            <a:r>
              <a:rPr lang="en-US" sz="1800" dirty="0"/>
              <a:t> </a:t>
            </a:r>
          </a:p>
          <a:p>
            <a:pPr marL="285750" indent="-285750">
              <a:buFontTx/>
              <a:buChar char="-"/>
            </a:pPr>
            <a:r>
              <a:rPr lang="en-US"/>
              <a:t>A single recommendation was issued suggesting this course of action, while contextualizing different clinical scenarios on the comments.</a:t>
            </a:r>
            <a:endParaRPr lang="en-US" sz="1800" dirty="0"/>
          </a:p>
        </p:txBody>
      </p:sp>
    </p:spTree>
    <p:extLst>
      <p:ext uri="{BB962C8B-B14F-4D97-AF65-F5344CB8AC3E}">
        <p14:creationId xmlns:p14="http://schemas.microsoft.com/office/powerpoint/2010/main" val="2722987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AE2C450-576F-43D7-B93B-7CCFFCCCB413}"/>
              </a:ext>
            </a:extLst>
          </p:cNvPr>
          <p:cNvGraphicFramePr>
            <a:graphicFrameLocks noGrp="1"/>
          </p:cNvGraphicFramePr>
          <p:nvPr>
            <p:extLst>
              <p:ext uri="{D42A27DB-BD31-4B8C-83A1-F6EECF244321}">
                <p14:modId xmlns:p14="http://schemas.microsoft.com/office/powerpoint/2010/main" val="4022679707"/>
              </p:ext>
            </p:extLst>
          </p:nvPr>
        </p:nvGraphicFramePr>
        <p:xfrm>
          <a:off x="2158999" y="2278965"/>
          <a:ext cx="7696201" cy="3206865"/>
        </p:xfrm>
        <a:graphic>
          <a:graphicData uri="http://schemas.openxmlformats.org/drawingml/2006/table">
            <a:tbl>
              <a:tblPr firstRow="1" bandRow="1">
                <a:tableStyleId>{5940675A-B579-460E-94D1-54222C63F5DA}</a:tableStyleId>
              </a:tblPr>
              <a:tblGrid>
                <a:gridCol w="2759129">
                  <a:extLst>
                    <a:ext uri="{9D8B030D-6E8A-4147-A177-3AD203B41FA5}">
                      <a16:colId xmlns:a16="http://schemas.microsoft.com/office/drawing/2014/main" val="166792335"/>
                    </a:ext>
                  </a:extLst>
                </a:gridCol>
                <a:gridCol w="1522280">
                  <a:extLst>
                    <a:ext uri="{9D8B030D-6E8A-4147-A177-3AD203B41FA5}">
                      <a16:colId xmlns:a16="http://schemas.microsoft.com/office/drawing/2014/main" val="839506104"/>
                    </a:ext>
                  </a:extLst>
                </a:gridCol>
                <a:gridCol w="1721556">
                  <a:extLst>
                    <a:ext uri="{9D8B030D-6E8A-4147-A177-3AD203B41FA5}">
                      <a16:colId xmlns:a16="http://schemas.microsoft.com/office/drawing/2014/main" val="9796129"/>
                    </a:ext>
                  </a:extLst>
                </a:gridCol>
                <a:gridCol w="1693236">
                  <a:extLst>
                    <a:ext uri="{9D8B030D-6E8A-4147-A177-3AD203B41FA5}">
                      <a16:colId xmlns:a16="http://schemas.microsoft.com/office/drawing/2014/main" val="3746436289"/>
                    </a:ext>
                  </a:extLst>
                </a:gridCol>
              </a:tblGrid>
              <a:tr h="469816">
                <a:tc>
                  <a:txBody>
                    <a:bodyPr/>
                    <a:lstStyle/>
                    <a:p>
                      <a:r>
                        <a:rPr lang="en-CA" sz="1400" b="1" dirty="0">
                          <a:solidFill>
                            <a:schemeClr val="bg1"/>
                          </a:solidFill>
                        </a:rPr>
                        <a:t>Inherited thrombophilia patient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Family history of VTE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Antepartum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Postpartum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821960881"/>
                  </a:ext>
                </a:extLst>
              </a:tr>
              <a:tr h="469816">
                <a:tc rowSpan="2">
                  <a:txBody>
                    <a:bodyPr/>
                    <a:lstStyle/>
                    <a:p>
                      <a:r>
                        <a:rPr lang="en-CA" sz="1400" b="0" dirty="0">
                          <a:solidFill>
                            <a:schemeClr val="tx1">
                              <a:lumMod val="50000"/>
                              <a:lumOff val="50000"/>
                            </a:schemeClr>
                          </a:solidFill>
                        </a:rPr>
                        <a:t>Homozygous PGM</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 formal recommendation**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73721908"/>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549168"/>
                  </a:ext>
                </a:extLst>
              </a:tr>
              <a:tr h="434109">
                <a:tc rowSpan="2">
                  <a:txBody>
                    <a:bodyPr/>
                    <a:lstStyle/>
                    <a:p>
                      <a:r>
                        <a:rPr lang="en-CA" sz="1400" b="0" dirty="0">
                          <a:solidFill>
                            <a:schemeClr val="tx1">
                              <a:lumMod val="50000"/>
                              <a:lumOff val="50000"/>
                            </a:schemeClr>
                          </a:solidFill>
                        </a:rPr>
                        <a:t>Homozygous factor V Leiden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5792167"/>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963423"/>
                  </a:ext>
                </a:extLst>
              </a:tr>
              <a:tr h="434109">
                <a:tc rowSpan="2">
                  <a:txBody>
                    <a:bodyPr/>
                    <a:lstStyle/>
                    <a:p>
                      <a:r>
                        <a:rPr lang="en-CA" sz="1400" b="0" dirty="0">
                          <a:solidFill>
                            <a:schemeClr val="tx1">
                              <a:lumMod val="50000"/>
                              <a:lumOff val="50000"/>
                            </a:schemeClr>
                          </a:solidFill>
                        </a:rPr>
                        <a:t>Combined thrombophilia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4852358"/>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9966874"/>
                  </a:ext>
                </a:extLst>
              </a:tr>
            </a:tbl>
          </a:graphicData>
        </a:graphic>
      </p:graphicFrame>
      <p:sp>
        <p:nvSpPr>
          <p:cNvPr id="7" name="TextBox 6">
            <a:extLst>
              <a:ext uri="{FF2B5EF4-FFF2-40B4-BE49-F238E27FC236}">
                <a16:creationId xmlns:a16="http://schemas.microsoft.com/office/drawing/2014/main" id="{30C32D0F-DB26-43FC-ADE1-7F2A6221686A}"/>
              </a:ext>
            </a:extLst>
          </p:cNvPr>
          <p:cNvSpPr txBox="1"/>
          <p:nvPr/>
        </p:nvSpPr>
        <p:spPr>
          <a:xfrm>
            <a:off x="419100" y="5839254"/>
            <a:ext cx="7235734" cy="738664"/>
          </a:xfrm>
          <a:prstGeom prst="rect">
            <a:avLst/>
          </a:prstGeom>
          <a:noFill/>
        </p:spPr>
        <p:txBody>
          <a:bodyPr wrap="square" rtlCol="0">
            <a:spAutoFit/>
          </a:bodyPr>
          <a:lstStyle/>
          <a:p>
            <a:r>
              <a:rPr lang="en-US" sz="1400" dirty="0">
                <a:solidFill>
                  <a:schemeClr val="tx1">
                    <a:lumMod val="50000"/>
                    <a:lumOff val="50000"/>
                  </a:schemeClr>
                </a:solidFill>
              </a:rPr>
              <a:t>**There are no formal recommendation as there are no family studies on homozygous PGM available. However, panel members are in favor of an antepartum prophylaxis considering the VTE risk estimates.</a:t>
            </a:r>
          </a:p>
        </p:txBody>
      </p:sp>
      <p:sp>
        <p:nvSpPr>
          <p:cNvPr id="2" name="Title 1">
            <a:extLst>
              <a:ext uri="{FF2B5EF4-FFF2-40B4-BE49-F238E27FC236}">
                <a16:creationId xmlns:a16="http://schemas.microsoft.com/office/drawing/2014/main" id="{AB4166A6-6D46-2045-AACD-F0F6953CC5FE}"/>
              </a:ext>
            </a:extLst>
          </p:cNvPr>
          <p:cNvSpPr>
            <a:spLocks noGrp="1"/>
          </p:cNvSpPr>
          <p:nvPr>
            <p:ph type="title"/>
          </p:nvPr>
        </p:nvSpPr>
        <p:spPr>
          <a:xfrm>
            <a:off x="3354420" y="640467"/>
            <a:ext cx="3626890" cy="418113"/>
          </a:xfrm>
        </p:spPr>
        <p:txBody>
          <a:bodyPr/>
          <a:lstStyle/>
          <a:p>
            <a:r>
              <a:rPr lang="en-US" sz="2800" dirty="0"/>
              <a:t>Recommendation 22</a:t>
            </a:r>
            <a:br/>
            <a:endParaRPr lang="en-US" dirty="0"/>
          </a:p>
        </p:txBody>
      </p:sp>
      <p:sp>
        <p:nvSpPr>
          <p:cNvPr id="18" name="Oval 17">
            <a:extLst>
              <a:ext uri="{FF2B5EF4-FFF2-40B4-BE49-F238E27FC236}">
                <a16:creationId xmlns:a16="http://schemas.microsoft.com/office/drawing/2014/main" id="{97E5E82E-9CDB-B043-BA7C-B5C222F541F9}"/>
              </a:ext>
            </a:extLst>
          </p:cNvPr>
          <p:cNvSpPr/>
          <p:nvPr/>
        </p:nvSpPr>
        <p:spPr>
          <a:xfrm>
            <a:off x="6526010" y="293082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B862684-AA25-EB4F-B0D1-46A880399F98}"/>
              </a:ext>
            </a:extLst>
          </p:cNvPr>
          <p:cNvSpPr/>
          <p:nvPr/>
        </p:nvSpPr>
        <p:spPr>
          <a:xfrm>
            <a:off x="6981310" y="34494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17D7CE3-B870-B542-8926-518E665B4160}"/>
              </a:ext>
            </a:extLst>
          </p:cNvPr>
          <p:cNvSpPr/>
          <p:nvPr/>
        </p:nvSpPr>
        <p:spPr>
          <a:xfrm>
            <a:off x="6981310" y="390731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98F9326-48EF-B144-838B-445EB1982149}"/>
              </a:ext>
            </a:extLst>
          </p:cNvPr>
          <p:cNvSpPr/>
          <p:nvPr/>
        </p:nvSpPr>
        <p:spPr>
          <a:xfrm>
            <a:off x="6981310" y="433570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8250F41-7803-2849-B9BB-EC20107E2DB6}"/>
              </a:ext>
            </a:extLst>
          </p:cNvPr>
          <p:cNvSpPr/>
          <p:nvPr/>
        </p:nvSpPr>
        <p:spPr>
          <a:xfrm>
            <a:off x="6981310" y="476409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1315CB5-0933-DB45-8984-481B5D648AEB}"/>
              </a:ext>
            </a:extLst>
          </p:cNvPr>
          <p:cNvSpPr/>
          <p:nvPr/>
        </p:nvSpPr>
        <p:spPr>
          <a:xfrm>
            <a:off x="6981310" y="519249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7C1F132-E336-CA4B-BCC4-5A2464C90A63}"/>
              </a:ext>
            </a:extLst>
          </p:cNvPr>
          <p:cNvSpPr/>
          <p:nvPr/>
        </p:nvSpPr>
        <p:spPr>
          <a:xfrm>
            <a:off x="8682526" y="297924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15C640BD-7CED-8A46-852A-4EAE409F9F0D}"/>
              </a:ext>
            </a:extLst>
          </p:cNvPr>
          <p:cNvSpPr/>
          <p:nvPr/>
        </p:nvSpPr>
        <p:spPr>
          <a:xfrm>
            <a:off x="8682526" y="34494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53E3F90-2932-C44C-A4DA-5F879137DA6C}"/>
              </a:ext>
            </a:extLst>
          </p:cNvPr>
          <p:cNvSpPr/>
          <p:nvPr/>
        </p:nvSpPr>
        <p:spPr>
          <a:xfrm>
            <a:off x="8682526" y="388634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71F6D89-3A52-1D4F-BCA5-380F1D0A1447}"/>
              </a:ext>
            </a:extLst>
          </p:cNvPr>
          <p:cNvSpPr/>
          <p:nvPr/>
        </p:nvSpPr>
        <p:spPr>
          <a:xfrm>
            <a:off x="8682526" y="431562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0E70A73-064C-124E-A7EF-D6D8AD66BB7E}"/>
              </a:ext>
            </a:extLst>
          </p:cNvPr>
          <p:cNvSpPr/>
          <p:nvPr/>
        </p:nvSpPr>
        <p:spPr>
          <a:xfrm>
            <a:off x="8682526" y="475198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C899BCF-2DC9-EA46-94C0-8B7F38E81CC3}"/>
              </a:ext>
            </a:extLst>
          </p:cNvPr>
          <p:cNvSpPr/>
          <p:nvPr/>
        </p:nvSpPr>
        <p:spPr>
          <a:xfrm>
            <a:off x="8682526" y="517261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9BCD6BE3-AE53-C849-B4C5-D299A8F50ABF}"/>
              </a:ext>
            </a:extLst>
          </p:cNvPr>
          <p:cNvGrpSpPr/>
          <p:nvPr/>
        </p:nvGrpSpPr>
        <p:grpSpPr>
          <a:xfrm>
            <a:off x="7612879" y="6300919"/>
            <a:ext cx="4138543" cy="276999"/>
            <a:chOff x="6398150" y="6483927"/>
            <a:chExt cx="4138543" cy="276999"/>
          </a:xfrm>
        </p:grpSpPr>
        <p:sp>
          <p:nvSpPr>
            <p:cNvPr id="31" name="TextBox 30">
              <a:extLst>
                <a:ext uri="{FF2B5EF4-FFF2-40B4-BE49-F238E27FC236}">
                  <a16:creationId xmlns:a16="http://schemas.microsoft.com/office/drawing/2014/main" id="{918D1C72-ED9C-3C47-B497-D2E078284EBD}"/>
                </a:ext>
              </a:extLst>
            </p:cNvPr>
            <p:cNvSpPr txBox="1"/>
            <p:nvPr/>
          </p:nvSpPr>
          <p:spPr>
            <a:xfrm>
              <a:off x="6398150" y="6483927"/>
              <a:ext cx="4138543" cy="276999"/>
            </a:xfrm>
            <a:prstGeom prst="rect">
              <a:avLst/>
            </a:prstGeom>
            <a:noFill/>
          </p:spPr>
          <p:txBody>
            <a:bodyPr wrap="square" rtlCol="0">
              <a:spAutoFit/>
            </a:bodyPr>
            <a:lstStyle/>
            <a:p>
              <a:r>
                <a:rPr lang="en-US" sz="1200" dirty="0">
                  <a:solidFill>
                    <a:schemeClr val="tx1">
                      <a:lumMod val="50000"/>
                      <a:lumOff val="50000"/>
                    </a:schemeClr>
                  </a:solidFill>
                </a:rPr>
                <a:t>Quality of evidence (GRADE): Low       Moderate        Strong</a:t>
              </a:r>
            </a:p>
          </p:txBody>
        </p:sp>
        <p:sp>
          <p:nvSpPr>
            <p:cNvPr id="32" name="Oval 31">
              <a:extLst>
                <a:ext uri="{FF2B5EF4-FFF2-40B4-BE49-F238E27FC236}">
                  <a16:creationId xmlns:a16="http://schemas.microsoft.com/office/drawing/2014/main" id="{FE3C2775-2A60-5F41-8803-B25F67C8A187}"/>
                </a:ext>
              </a:extLst>
            </p:cNvPr>
            <p:cNvSpPr/>
            <p:nvPr/>
          </p:nvSpPr>
          <p:spPr>
            <a:xfrm>
              <a:off x="8640471"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6B33C65-2F0F-6846-BF94-1EE4854E3A00}"/>
                </a:ext>
              </a:extLst>
            </p:cNvPr>
            <p:cNvSpPr/>
            <p:nvPr/>
          </p:nvSpPr>
          <p:spPr>
            <a:xfrm>
              <a:off x="9521717"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27FC37B9-EA28-2248-A98F-A035F80BF9B2}"/>
                </a:ext>
              </a:extLst>
            </p:cNvPr>
            <p:cNvSpPr/>
            <p:nvPr/>
          </p:nvSpPr>
          <p:spPr>
            <a:xfrm>
              <a:off x="10238119"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4">
            <a:extLst>
              <a:ext uri="{FF2B5EF4-FFF2-40B4-BE49-F238E27FC236}">
                <a16:creationId xmlns:a16="http://schemas.microsoft.com/office/drawing/2014/main" id="{E625EC02-BC61-A8AF-C704-21A9E147FBB7}"/>
              </a:ext>
            </a:extLst>
          </p:cNvPr>
          <p:cNvSpPr>
            <a:spLocks noGrp="1"/>
          </p:cNvSpPr>
          <p:nvPr>
            <p:ph idx="1"/>
          </p:nvPr>
        </p:nvSpPr>
        <p:spPr>
          <a:xfrm>
            <a:off x="419100" y="1432590"/>
            <a:ext cx="11099610" cy="481286"/>
          </a:xfrm>
        </p:spPr>
        <p:txBody>
          <a:bodyPr/>
          <a:lstStyle/>
          <a:p>
            <a:pPr marL="0" indent="0">
              <a:buNone/>
            </a:pPr>
            <a:r>
              <a:rPr lang="en-US" sz="2400" b="1" dirty="0"/>
              <a:t>For women with no VTE personal history, the panel recommends:</a:t>
            </a:r>
          </a:p>
        </p:txBody>
      </p:sp>
    </p:spTree>
    <p:extLst>
      <p:ext uri="{BB962C8B-B14F-4D97-AF65-F5344CB8AC3E}">
        <p14:creationId xmlns:p14="http://schemas.microsoft.com/office/powerpoint/2010/main" val="4248484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E9BDF27-3AD4-4F8D-959B-13551C6C2CA3}"/>
              </a:ext>
            </a:extLst>
          </p:cNvPr>
          <p:cNvGraphicFramePr>
            <a:graphicFrameLocks noGrp="1"/>
          </p:cNvGraphicFramePr>
          <p:nvPr>
            <p:extLst>
              <p:ext uri="{D42A27DB-BD31-4B8C-83A1-F6EECF244321}">
                <p14:modId xmlns:p14="http://schemas.microsoft.com/office/powerpoint/2010/main" val="2913877083"/>
              </p:ext>
            </p:extLst>
          </p:nvPr>
        </p:nvGraphicFramePr>
        <p:xfrm>
          <a:off x="378157" y="2184529"/>
          <a:ext cx="7696201" cy="3412308"/>
        </p:xfrm>
        <a:graphic>
          <a:graphicData uri="http://schemas.openxmlformats.org/drawingml/2006/table">
            <a:tbl>
              <a:tblPr firstRow="1" bandRow="1">
                <a:tableStyleId>{5940675A-B579-460E-94D1-54222C63F5DA}</a:tableStyleId>
              </a:tblPr>
              <a:tblGrid>
                <a:gridCol w="2759128">
                  <a:extLst>
                    <a:ext uri="{9D8B030D-6E8A-4147-A177-3AD203B41FA5}">
                      <a16:colId xmlns:a16="http://schemas.microsoft.com/office/drawing/2014/main" val="798233405"/>
                    </a:ext>
                  </a:extLst>
                </a:gridCol>
                <a:gridCol w="1522281">
                  <a:extLst>
                    <a:ext uri="{9D8B030D-6E8A-4147-A177-3AD203B41FA5}">
                      <a16:colId xmlns:a16="http://schemas.microsoft.com/office/drawing/2014/main" val="2435890269"/>
                    </a:ext>
                  </a:extLst>
                </a:gridCol>
                <a:gridCol w="1893381">
                  <a:extLst>
                    <a:ext uri="{9D8B030D-6E8A-4147-A177-3AD203B41FA5}">
                      <a16:colId xmlns:a16="http://schemas.microsoft.com/office/drawing/2014/main" val="2088784181"/>
                    </a:ext>
                  </a:extLst>
                </a:gridCol>
                <a:gridCol w="1521411">
                  <a:extLst>
                    <a:ext uri="{9D8B030D-6E8A-4147-A177-3AD203B41FA5}">
                      <a16:colId xmlns:a16="http://schemas.microsoft.com/office/drawing/2014/main" val="3216752206"/>
                    </a:ext>
                  </a:extLst>
                </a:gridCol>
              </a:tblGrid>
              <a:tr h="520721">
                <a:tc>
                  <a:txBody>
                    <a:bodyPr/>
                    <a:lstStyle/>
                    <a:p>
                      <a:r>
                        <a:rPr lang="en-CA" sz="1400" b="1" dirty="0">
                          <a:solidFill>
                            <a:schemeClr val="bg1"/>
                          </a:solidFill>
                        </a:rPr>
                        <a:t>Inherited thrombophilia patient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Family history of VTE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Antepartum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Postpartum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2944206801"/>
                  </a:ext>
                </a:extLst>
              </a:tr>
              <a:tr h="426769">
                <a:tc rowSpan="2">
                  <a:txBody>
                    <a:bodyPr/>
                    <a:lstStyle/>
                    <a:p>
                      <a:r>
                        <a:rPr lang="pt-BR" sz="1400" b="0" dirty="0">
                          <a:solidFill>
                            <a:schemeClr val="tx1">
                              <a:lumMod val="50000"/>
                              <a:lumOff val="50000"/>
                            </a:schemeClr>
                          </a:solidFill>
                        </a:rPr>
                        <a:t>Heterozygous PGM</a:t>
                      </a:r>
                    </a:p>
                    <a:p>
                      <a:r>
                        <a:rPr lang="pt-BR" sz="1400" b="0" dirty="0">
                          <a:solidFill>
                            <a:schemeClr val="tx1">
                              <a:lumMod val="50000"/>
                              <a:lumOff val="50000"/>
                            </a:schemeClr>
                          </a:solidFill>
                        </a:rPr>
                        <a:t>o</a:t>
                      </a:r>
                    </a:p>
                    <a:p>
                      <a:r>
                        <a:rPr lang="pt-BR" sz="1400" b="0" dirty="0">
                          <a:solidFill>
                            <a:schemeClr val="tx1">
                              <a:lumMod val="50000"/>
                              <a:lumOff val="50000"/>
                            </a:schemeClr>
                          </a:solidFill>
                        </a:rPr>
                        <a:t>Heterozygous Factor V Leiden</a:t>
                      </a:r>
                      <a:endParaRPr lang="en-US" sz="1400" b="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6026554"/>
                  </a:ext>
                </a:extLst>
              </a:tr>
              <a:tr h="42676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794445"/>
                  </a:ext>
                </a:extLst>
              </a:tr>
              <a:tr h="426769">
                <a:tc rowSpan="2">
                  <a:txBody>
                    <a:bodyPr/>
                    <a:lstStyle/>
                    <a:p>
                      <a:r>
                        <a:rPr lang="pt-BR" sz="1400" b="0" dirty="0">
                          <a:solidFill>
                            <a:schemeClr val="tx1">
                              <a:lumMod val="50000"/>
                              <a:lumOff val="50000"/>
                            </a:schemeClr>
                          </a:solidFill>
                        </a:rPr>
                        <a:t>Protein S Deficiency</a:t>
                      </a:r>
                    </a:p>
                    <a:p>
                      <a:r>
                        <a:rPr lang="pt-BR" sz="1400" b="0" dirty="0">
                          <a:solidFill>
                            <a:schemeClr val="tx1">
                              <a:lumMod val="50000"/>
                              <a:lumOff val="50000"/>
                            </a:schemeClr>
                          </a:solidFill>
                        </a:rPr>
                        <a:t>o</a:t>
                      </a:r>
                    </a:p>
                    <a:p>
                      <a:r>
                        <a:rPr lang="pt-BR" sz="1400" b="0" dirty="0">
                          <a:solidFill>
                            <a:schemeClr val="tx1">
                              <a:lumMod val="50000"/>
                              <a:lumOff val="50000"/>
                            </a:schemeClr>
                          </a:solidFill>
                        </a:rPr>
                        <a:t>Protein C Deficiency</a:t>
                      </a:r>
                      <a:endParaRPr lang="en-US" sz="1400" b="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 </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721270"/>
                  </a:ext>
                </a:extLst>
              </a:tr>
              <a:tr h="757742">
                <a:tc vMerge="1">
                  <a:txBody>
                    <a:bodyPr/>
                    <a:lstStyle/>
                    <a:p>
                      <a:endParaRPr lang="en-CA" sz="220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 </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884820"/>
                  </a:ext>
                </a:extLst>
              </a:tr>
              <a:tr h="426769">
                <a:tc rowSpan="2">
                  <a:txBody>
                    <a:bodyPr/>
                    <a:lstStyle/>
                    <a:p>
                      <a:r>
                        <a:rPr lang="en-CA" sz="1400" b="0" dirty="0">
                          <a:solidFill>
                            <a:schemeClr val="tx1">
                              <a:lumMod val="50000"/>
                              <a:lumOff val="50000"/>
                            </a:schemeClr>
                          </a:solidFill>
                        </a:rPr>
                        <a:t>Antithrombin Deficiency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 </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9816159"/>
                  </a:ext>
                </a:extLst>
              </a:tr>
              <a:tr h="426769">
                <a:tc vMerge="1">
                  <a:txBody>
                    <a:bodyPr/>
                    <a:lstStyle/>
                    <a:p>
                      <a:endParaRPr lang="en-CA" sz="220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1146316"/>
                  </a:ext>
                </a:extLst>
              </a:tr>
            </a:tbl>
          </a:graphicData>
        </a:graphic>
      </p:graphicFrame>
      <p:sp>
        <p:nvSpPr>
          <p:cNvPr id="4" name="Rectangle 3">
            <a:extLst>
              <a:ext uri="{FF2B5EF4-FFF2-40B4-BE49-F238E27FC236}">
                <a16:creationId xmlns:a16="http://schemas.microsoft.com/office/drawing/2014/main" id="{0C67A629-F83E-4863-882A-96A44ABF3C18}"/>
              </a:ext>
            </a:extLst>
          </p:cNvPr>
          <p:cNvSpPr/>
          <p:nvPr/>
        </p:nvSpPr>
        <p:spPr>
          <a:xfrm>
            <a:off x="3137933" y="4770964"/>
            <a:ext cx="4909128" cy="3879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C894D22D-9851-4327-B006-A256B9C88B0F}"/>
              </a:ext>
            </a:extLst>
          </p:cNvPr>
          <p:cNvSpPr txBox="1"/>
          <p:nvPr/>
        </p:nvSpPr>
        <p:spPr>
          <a:xfrm>
            <a:off x="8341057" y="4061792"/>
            <a:ext cx="3676650" cy="1754326"/>
          </a:xfrm>
          <a:prstGeom prst="rect">
            <a:avLst/>
          </a:prstGeom>
          <a:solidFill>
            <a:srgbClr val="C9D7AF"/>
          </a:solidFill>
        </p:spPr>
        <p:txBody>
          <a:bodyPr wrap="square" rtlCol="0">
            <a:spAutoFit/>
          </a:bodyPr>
          <a:lstStyle/>
          <a:p>
            <a:r>
              <a:rPr lang="en-US" b="1" dirty="0">
                <a:solidFill>
                  <a:schemeClr val="tx1">
                    <a:lumMod val="50000"/>
                    <a:lumOff val="50000"/>
                  </a:schemeClr>
                </a:solidFill>
              </a:rPr>
              <a:t>Our patient:</a:t>
            </a:r>
          </a:p>
          <a:p>
            <a:r>
              <a:rPr lang="en-US" b="1" dirty="0">
                <a:solidFill>
                  <a:schemeClr val="tx1">
                    <a:lumMod val="50000"/>
                    <a:lumOff val="50000"/>
                  </a:schemeClr>
                </a:solidFill>
              </a:rPr>
              <a:t>Protein S deficiency with family history (+).</a:t>
            </a:r>
          </a:p>
          <a:p>
            <a:r>
              <a:rPr lang="en-US" b="1" dirty="0">
                <a:solidFill>
                  <a:schemeClr val="tx1">
                    <a:lumMod val="50000"/>
                    <a:lumOff val="50000"/>
                  </a:schemeClr>
                </a:solidFill>
              </a:rPr>
              <a:t>The patient’s estimated VTE risk is 1.8% postpartum but increases with additional risk factors (obesity).</a:t>
            </a:r>
            <a:endParaRPr lang="en-US" dirty="0">
              <a:solidFill>
                <a:schemeClr val="tx1">
                  <a:lumMod val="50000"/>
                  <a:lumOff val="50000"/>
                </a:schemeClr>
              </a:solidFill>
            </a:endParaRPr>
          </a:p>
        </p:txBody>
      </p:sp>
      <p:sp>
        <p:nvSpPr>
          <p:cNvPr id="9" name="TextBox 8">
            <a:extLst>
              <a:ext uri="{FF2B5EF4-FFF2-40B4-BE49-F238E27FC236}">
                <a16:creationId xmlns:a16="http://schemas.microsoft.com/office/drawing/2014/main" id="{FF9C4364-6479-4089-A575-314214224368}"/>
              </a:ext>
            </a:extLst>
          </p:cNvPr>
          <p:cNvSpPr txBox="1"/>
          <p:nvPr/>
        </p:nvSpPr>
        <p:spPr>
          <a:xfrm>
            <a:off x="8368353" y="2348302"/>
            <a:ext cx="3676650" cy="1477328"/>
          </a:xfrm>
          <a:prstGeom prst="rect">
            <a:avLst/>
          </a:prstGeom>
          <a:solidFill>
            <a:srgbClr val="FEE2C4"/>
          </a:solidFill>
        </p:spPr>
        <p:txBody>
          <a:bodyPr wrap="square" rtlCol="0">
            <a:spAutoFit/>
          </a:bodyPr>
          <a:lstStyle/>
          <a:p>
            <a:r>
              <a:rPr lang="en-US" dirty="0">
                <a:solidFill>
                  <a:schemeClr val="tx1">
                    <a:lumMod val="50000"/>
                    <a:lumOff val="50000"/>
                  </a:schemeClr>
                </a:solidFill>
              </a:rPr>
              <a:t>These recommendations were based on a VTE risk threshold of 2% antepartum and 1% postpartum to recommend LMWH prophylaxis</a:t>
            </a:r>
          </a:p>
        </p:txBody>
      </p:sp>
      <p:sp>
        <p:nvSpPr>
          <p:cNvPr id="2" name="Title 1">
            <a:extLst>
              <a:ext uri="{FF2B5EF4-FFF2-40B4-BE49-F238E27FC236}">
                <a16:creationId xmlns:a16="http://schemas.microsoft.com/office/drawing/2014/main" id="{6BB63A02-11D4-4540-A6B0-B6B99821475F}"/>
              </a:ext>
            </a:extLst>
          </p:cNvPr>
          <p:cNvSpPr>
            <a:spLocks noGrp="1"/>
          </p:cNvSpPr>
          <p:nvPr>
            <p:ph type="title"/>
          </p:nvPr>
        </p:nvSpPr>
        <p:spPr>
          <a:xfrm>
            <a:off x="3458819" y="597921"/>
            <a:ext cx="4656482" cy="418113"/>
          </a:xfrm>
        </p:spPr>
        <p:txBody>
          <a:bodyPr/>
          <a:lstStyle/>
          <a:p>
            <a:r>
              <a:rPr lang="en-US" sz="2800" dirty="0"/>
              <a:t>Recommendation </a:t>
            </a:r>
            <a:br/>
            <a:endParaRPr lang="en-US" dirty="0"/>
          </a:p>
        </p:txBody>
      </p:sp>
      <p:sp>
        <p:nvSpPr>
          <p:cNvPr id="5" name="Content Placeholder 4">
            <a:extLst>
              <a:ext uri="{FF2B5EF4-FFF2-40B4-BE49-F238E27FC236}">
                <a16:creationId xmlns:a16="http://schemas.microsoft.com/office/drawing/2014/main" id="{182F47D7-0E68-294D-B6A7-CEB672FAEFE4}"/>
              </a:ext>
            </a:extLst>
          </p:cNvPr>
          <p:cNvSpPr>
            <a:spLocks noGrp="1"/>
          </p:cNvSpPr>
          <p:nvPr>
            <p:ph idx="1"/>
          </p:nvPr>
        </p:nvSpPr>
        <p:spPr>
          <a:xfrm>
            <a:off x="419100" y="1432590"/>
            <a:ext cx="11099610" cy="481286"/>
          </a:xfrm>
        </p:spPr>
        <p:txBody>
          <a:bodyPr/>
          <a:lstStyle/>
          <a:p>
            <a:pPr marL="0" indent="0">
              <a:buNone/>
            </a:pPr>
            <a:r>
              <a:rPr lang="en-US" sz="2400" b="1" dirty="0"/>
              <a:t>For women with no VTE personal history, the panel recommends:</a:t>
            </a:r>
          </a:p>
        </p:txBody>
      </p:sp>
      <p:sp>
        <p:nvSpPr>
          <p:cNvPr id="24" name="Oval 23">
            <a:extLst>
              <a:ext uri="{FF2B5EF4-FFF2-40B4-BE49-F238E27FC236}">
                <a16:creationId xmlns:a16="http://schemas.microsoft.com/office/drawing/2014/main" id="{9F010244-18F1-6F48-85E3-DED1E2B6FA63}"/>
              </a:ext>
            </a:extLst>
          </p:cNvPr>
          <p:cNvSpPr/>
          <p:nvPr/>
        </p:nvSpPr>
        <p:spPr>
          <a:xfrm>
            <a:off x="5255467" y="286443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FC6C15C-7349-244E-92C8-797D3D0CA0DE}"/>
              </a:ext>
            </a:extLst>
          </p:cNvPr>
          <p:cNvSpPr/>
          <p:nvPr/>
        </p:nvSpPr>
        <p:spPr>
          <a:xfrm>
            <a:off x="5255467" y="32850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6DF47C0-8FF3-0542-8DC5-38749ED2A1A5}"/>
              </a:ext>
            </a:extLst>
          </p:cNvPr>
          <p:cNvSpPr/>
          <p:nvPr/>
        </p:nvSpPr>
        <p:spPr>
          <a:xfrm>
            <a:off x="5255467" y="371482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BCED790-E15A-4B44-8FBA-1BACC31C2218}"/>
              </a:ext>
            </a:extLst>
          </p:cNvPr>
          <p:cNvSpPr/>
          <p:nvPr/>
        </p:nvSpPr>
        <p:spPr>
          <a:xfrm>
            <a:off x="5255467" y="430004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B84B2FBE-7F5B-6949-B678-E54290CFDD05}"/>
              </a:ext>
            </a:extLst>
          </p:cNvPr>
          <p:cNvSpPr/>
          <p:nvPr/>
        </p:nvSpPr>
        <p:spPr>
          <a:xfrm>
            <a:off x="5255467" y="48852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6D2F1447-EB57-7049-94C5-BFDCE8037C80}"/>
              </a:ext>
            </a:extLst>
          </p:cNvPr>
          <p:cNvSpPr/>
          <p:nvPr/>
        </p:nvSpPr>
        <p:spPr>
          <a:xfrm>
            <a:off x="5255467" y="53058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C0947F-C17A-314D-B631-1B7245EEEE82}"/>
              </a:ext>
            </a:extLst>
          </p:cNvPr>
          <p:cNvSpPr/>
          <p:nvPr/>
        </p:nvSpPr>
        <p:spPr>
          <a:xfrm>
            <a:off x="7084267" y="286443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71E3C31F-1301-B24D-AD97-EAE8EA6DD541}"/>
              </a:ext>
            </a:extLst>
          </p:cNvPr>
          <p:cNvSpPr/>
          <p:nvPr/>
        </p:nvSpPr>
        <p:spPr>
          <a:xfrm>
            <a:off x="7084267" y="32850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796176B-C9C8-1948-B5E2-AC19217AF057}"/>
              </a:ext>
            </a:extLst>
          </p:cNvPr>
          <p:cNvSpPr/>
          <p:nvPr/>
        </p:nvSpPr>
        <p:spPr>
          <a:xfrm>
            <a:off x="7084267" y="371482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BC0ADC5-C177-0347-96CF-B3EDEC40D14C}"/>
              </a:ext>
            </a:extLst>
          </p:cNvPr>
          <p:cNvSpPr/>
          <p:nvPr/>
        </p:nvSpPr>
        <p:spPr>
          <a:xfrm>
            <a:off x="7084267" y="430004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B6059A7-00F4-A947-8EE0-7A1CD5BECE32}"/>
              </a:ext>
            </a:extLst>
          </p:cNvPr>
          <p:cNvSpPr/>
          <p:nvPr/>
        </p:nvSpPr>
        <p:spPr>
          <a:xfrm>
            <a:off x="7084267" y="48852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73B07E1-456B-3049-825E-D3CDB4B31263}"/>
              </a:ext>
            </a:extLst>
          </p:cNvPr>
          <p:cNvSpPr/>
          <p:nvPr/>
        </p:nvSpPr>
        <p:spPr>
          <a:xfrm>
            <a:off x="7084267" y="53058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405DA62-8B2F-5743-9C31-632643324FFB}"/>
              </a:ext>
            </a:extLst>
          </p:cNvPr>
          <p:cNvGrpSpPr/>
          <p:nvPr/>
        </p:nvGrpSpPr>
        <p:grpSpPr>
          <a:xfrm>
            <a:off x="8053457" y="6345076"/>
            <a:ext cx="4138543" cy="276999"/>
            <a:chOff x="6589222" y="6483927"/>
            <a:chExt cx="4138543" cy="276999"/>
          </a:xfrm>
        </p:grpSpPr>
        <p:sp>
          <p:nvSpPr>
            <p:cNvPr id="21" name="TextBox 20">
              <a:extLst>
                <a:ext uri="{FF2B5EF4-FFF2-40B4-BE49-F238E27FC236}">
                  <a16:creationId xmlns:a16="http://schemas.microsoft.com/office/drawing/2014/main" id="{73DD4F53-8485-D444-AC17-AADA58D6D244}"/>
                </a:ext>
              </a:extLst>
            </p:cNvPr>
            <p:cNvSpPr txBox="1"/>
            <p:nvPr/>
          </p:nvSpPr>
          <p:spPr>
            <a:xfrm>
              <a:off x="6589222" y="6483927"/>
              <a:ext cx="4138543" cy="276999"/>
            </a:xfrm>
            <a:prstGeom prst="rect">
              <a:avLst/>
            </a:prstGeom>
            <a:noFill/>
          </p:spPr>
          <p:txBody>
            <a:bodyPr wrap="square" rtlCol="0">
              <a:spAutoFit/>
            </a:bodyPr>
            <a:lstStyle/>
            <a:p>
              <a:r>
                <a:rPr lang="en-US" sz="1200" dirty="0">
                  <a:solidFill>
                    <a:schemeClr val="tx1">
                      <a:lumMod val="50000"/>
                      <a:lumOff val="50000"/>
                    </a:schemeClr>
                  </a:solidFill>
                </a:rPr>
                <a:t>Quality of Evidence (GRADE): Low        Moderate        Strong</a:t>
              </a:r>
            </a:p>
          </p:txBody>
        </p:sp>
        <p:sp>
          <p:nvSpPr>
            <p:cNvPr id="22" name="Oval 21">
              <a:extLst>
                <a:ext uri="{FF2B5EF4-FFF2-40B4-BE49-F238E27FC236}">
                  <a16:creationId xmlns:a16="http://schemas.microsoft.com/office/drawing/2014/main" id="{53A9EFE1-8023-1F48-9E8B-B10B420E74E6}"/>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16E85AA-0B11-164D-B2F4-304C0A5342BE}"/>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B508E5E-C50E-634E-9FC9-428F18EE0C69}"/>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3080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4120818"/>
          </a:xfrm>
        </p:spPr>
        <p:txBody>
          <a:bodyPr>
            <a:noAutofit/>
          </a:bodyPr>
          <a:lstStyle/>
          <a:p>
            <a:pPr marL="0" indent="0">
              <a:buNone/>
            </a:pPr>
            <a:r>
              <a:rPr lang="en-US" sz="2000" b="1" dirty="0"/>
              <a:t>The patient receives a daily prophylactic dose of LMWH. She is 32 weeks pregnant, and her estimated due date is in 7 weeks. She would rather have a vaginal delivery with epidural anesthesia.</a:t>
            </a:r>
          </a:p>
          <a:p>
            <a:pPr marL="0" indent="0">
              <a:buNone/>
            </a:pPr>
            <a:endParaRPr lang="en-US" sz="2000" b="1" dirty="0"/>
          </a:p>
          <a:p>
            <a:pPr marL="0" indent="0">
              <a:buNone/>
            </a:pPr>
            <a:r>
              <a:rPr lang="en-US" sz="2000" b="1" dirty="0"/>
              <a:t>What do you suggest for managing her prophylaxis around the time of delivery?</a:t>
            </a:r>
            <a:endParaRPr lang="en-US" sz="2000" dirty="0"/>
          </a:p>
          <a:p>
            <a:pPr marL="514350" indent="-514350">
              <a:buFont typeface="Arial" panose="020B0604020202020204" pitchFamily="34" charset="0"/>
              <a:buAutoNum type="alphaUcPeriod"/>
            </a:pPr>
            <a:r>
              <a:rPr lang="en-US" sz="2000" dirty="0"/>
              <a:t>Change anticoagulation to intravenous heparin, then elective (induced) delivery with interruption of IV heparin 6 hours prior to delivery</a:t>
            </a:r>
          </a:p>
          <a:p>
            <a:pPr marL="514350" indent="-514350">
              <a:buFont typeface="Arial" panose="020B0604020202020204" pitchFamily="34" charset="0"/>
              <a:buAutoNum type="alphaUcPeriod"/>
            </a:pPr>
            <a:r>
              <a:rPr lang="en-US" sz="2000" dirty="0"/>
              <a:t>Planned (induced) labor with interruption of LMWH 24 hours prior to delivery</a:t>
            </a:r>
          </a:p>
          <a:p>
            <a:pPr marL="514350" indent="-514350">
              <a:buFont typeface="Arial" panose="020B0604020202020204" pitchFamily="34" charset="0"/>
              <a:buAutoNum type="alphaUcPeriod"/>
            </a:pPr>
            <a:r>
              <a:rPr lang="en-US" sz="2000" dirty="0"/>
              <a:t>Allow spontaneous labor before discontinuing LMWH anticoagulation</a:t>
            </a:r>
          </a:p>
          <a:p>
            <a:pPr marL="514350" indent="-514350">
              <a:buFont typeface="Arial" panose="020B0604020202020204" pitchFamily="34" charset="0"/>
              <a:buAutoNum type="alphaUcPeriod"/>
            </a:pPr>
            <a:r>
              <a:rPr lang="en-US" sz="2000" dirty="0"/>
              <a:t>Elective cesarean section with suspension of LMWH 48 hours prior to delivery</a:t>
            </a:r>
          </a:p>
          <a:p>
            <a:pPr marL="514350" indent="-514350">
              <a:buFont typeface="Arial" panose="020B0604020202020204" pitchFamily="34" charset="0"/>
              <a:buAutoNum type="alphaUcPeriod"/>
            </a:pPr>
            <a:r>
              <a:rPr lang="en-US" sz="2000" dirty="0"/>
              <a:t>Maintain LMWH now as it requires anticoagulation</a:t>
            </a:r>
          </a:p>
        </p:txBody>
      </p:sp>
      <p:sp>
        <p:nvSpPr>
          <p:cNvPr id="4" name="Rectangle 3">
            <a:extLst>
              <a:ext uri="{FF2B5EF4-FFF2-40B4-BE49-F238E27FC236}">
                <a16:creationId xmlns:a16="http://schemas.microsoft.com/office/drawing/2014/main" id="{99BAD767-7BAB-4B53-9712-EA8DCDE89366}"/>
              </a:ext>
            </a:extLst>
          </p:cNvPr>
          <p:cNvSpPr/>
          <p:nvPr/>
        </p:nvSpPr>
        <p:spPr>
          <a:xfrm>
            <a:off x="189007" y="3927309"/>
            <a:ext cx="9297607" cy="428132"/>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7249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70B17A-A135-4943-B823-95747CB5CBAF}"/>
              </a:ext>
            </a:extLst>
          </p:cNvPr>
          <p:cNvSpPr txBox="1"/>
          <p:nvPr/>
        </p:nvSpPr>
        <p:spPr>
          <a:xfrm>
            <a:off x="429127" y="3449767"/>
            <a:ext cx="7686173" cy="2585323"/>
          </a:xfrm>
          <a:prstGeom prst="rect">
            <a:avLst/>
          </a:prstGeom>
          <a:noFill/>
          <a:ln>
            <a:noFill/>
          </a:ln>
        </p:spPr>
        <p:txBody>
          <a:bodyPr wrap="square" rtlCol="0">
            <a:spAutoFit/>
          </a:bodyPr>
          <a:lstStyle/>
          <a:p>
            <a:r>
              <a:rPr lang="en-US" b="1" dirty="0">
                <a:solidFill>
                  <a:schemeClr val="tx1">
                    <a:lumMod val="50000"/>
                    <a:lumOff val="50000"/>
                  </a:schemeClr>
                </a:solidFill>
              </a:rPr>
              <a:t>Notes:</a:t>
            </a:r>
          </a:p>
          <a:p>
            <a:pPr marL="285750" indent="-285750">
              <a:buFont typeface="Arial" panose="020B0604020202020204" pitchFamily="34" charset="0"/>
              <a:buChar char="•"/>
            </a:pPr>
            <a:r>
              <a:rPr lang="en-US" b="1" dirty="0">
                <a:solidFill>
                  <a:schemeClr val="tx1">
                    <a:lumMod val="50000"/>
                    <a:lumOff val="50000"/>
                  </a:schemeClr>
                </a:solidFill>
              </a:rPr>
              <a:t>Although most women receiving prophylactic doses of LMWH may have a safe spontaneous labor, many women in Latin American have limited access to a qualified delivery care.</a:t>
            </a:r>
          </a:p>
          <a:p>
            <a:pPr marL="285750" indent="-285750">
              <a:buFont typeface="Arial" panose="020B0604020202020204" pitchFamily="34" charset="0"/>
              <a:buChar char="•"/>
            </a:pPr>
            <a:r>
              <a:rPr lang="en-US" b="1" dirty="0">
                <a:solidFill>
                  <a:schemeClr val="tx1">
                    <a:lumMod val="50000"/>
                    <a:lumOff val="50000"/>
                  </a:schemeClr>
                </a:solidFill>
              </a:rPr>
              <a:t>In this scenario, a scheduled induction in a hospital may be safer for women taking LMWH.</a:t>
            </a:r>
          </a:p>
          <a:p>
            <a:pPr marL="285750" indent="-285750">
              <a:buFont typeface="Arial" panose="020B0604020202020204" pitchFamily="34" charset="0"/>
              <a:buChar char="•"/>
            </a:pPr>
            <a:r>
              <a:rPr lang="en-US" b="1" dirty="0">
                <a:solidFill>
                  <a:schemeClr val="tx1">
                    <a:lumMod val="50000"/>
                    <a:lumOff val="50000"/>
                  </a:schemeClr>
                </a:solidFill>
              </a:rPr>
              <a:t>In this scenario, a scheduled induction in a hospital may be safer for women taking LMWH.</a:t>
            </a:r>
            <a:endParaRPr lang="en-US" dirty="0"/>
          </a:p>
        </p:txBody>
      </p:sp>
      <p:sp>
        <p:nvSpPr>
          <p:cNvPr id="2" name="Rectangle 1">
            <a:extLst>
              <a:ext uri="{FF2B5EF4-FFF2-40B4-BE49-F238E27FC236}">
                <a16:creationId xmlns:a16="http://schemas.microsoft.com/office/drawing/2014/main" id="{C6AE1C6F-9AC8-45F9-9E06-FE7A16414EEC}"/>
              </a:ext>
            </a:extLst>
          </p:cNvPr>
          <p:cNvSpPr/>
          <p:nvPr/>
        </p:nvSpPr>
        <p:spPr>
          <a:xfrm>
            <a:off x="8382000" y="3449766"/>
            <a:ext cx="2261460" cy="2031325"/>
          </a:xfrm>
          <a:prstGeom prst="rect">
            <a:avLst/>
          </a:prstGeom>
          <a:solidFill>
            <a:srgbClr val="FFE3C4"/>
          </a:solidFill>
        </p:spPr>
        <p:txBody>
          <a:bodyPr wrap="square">
            <a:spAutoFit/>
          </a:bodyPr>
          <a:lstStyle/>
          <a:p>
            <a:pPr algn="ctr"/>
            <a:r>
              <a:rPr lang="en-US" dirty="0">
                <a:solidFill>
                  <a:schemeClr val="tx1">
                    <a:lumMod val="50000"/>
                    <a:lumOff val="50000"/>
                  </a:schemeClr>
                </a:solidFill>
              </a:rPr>
              <a:t>A scheduled induction may facilitate neuraxial anesthesia and reduce maternal bleeding risk </a:t>
            </a:r>
            <a:r>
              <a:rPr lang="en-US" i="1" dirty="0">
                <a:solidFill>
                  <a:schemeClr val="tx1">
                    <a:lumMod val="50000"/>
                    <a:lumOff val="50000"/>
                  </a:schemeClr>
                </a:solidFill>
              </a:rPr>
              <a:t>(very low certainty of evidence)</a:t>
            </a:r>
          </a:p>
        </p:txBody>
      </p:sp>
      <p:sp>
        <p:nvSpPr>
          <p:cNvPr id="3" name="Title 2">
            <a:extLst>
              <a:ext uri="{FF2B5EF4-FFF2-40B4-BE49-F238E27FC236}">
                <a16:creationId xmlns:a16="http://schemas.microsoft.com/office/drawing/2014/main" id="{44E402DF-E8A0-AE4C-9A37-CE0653548902}"/>
              </a:ext>
            </a:extLst>
          </p:cNvPr>
          <p:cNvSpPr>
            <a:spLocks noGrp="1"/>
          </p:cNvSpPr>
          <p:nvPr>
            <p:ph type="title"/>
          </p:nvPr>
        </p:nvSpPr>
        <p:spPr/>
        <p:txBody>
          <a:bodyPr/>
          <a:lstStyle/>
          <a:p>
            <a:r>
              <a:rPr lang="en-US" sz="2800" b="0" dirty="0"/>
              <a:t>Recommendation</a:t>
            </a:r>
            <a:br/>
            <a:endParaRPr lang="en-US" b="0" dirty="0"/>
          </a:p>
        </p:txBody>
      </p:sp>
      <p:sp>
        <p:nvSpPr>
          <p:cNvPr id="5" name="Content Placeholder 4">
            <a:extLst>
              <a:ext uri="{FF2B5EF4-FFF2-40B4-BE49-F238E27FC236}">
                <a16:creationId xmlns:a16="http://schemas.microsoft.com/office/drawing/2014/main" id="{C4F9C4D7-8822-8E40-A242-20BAF47B658E}"/>
              </a:ext>
            </a:extLst>
          </p:cNvPr>
          <p:cNvSpPr>
            <a:spLocks noGrp="1"/>
          </p:cNvSpPr>
          <p:nvPr>
            <p:ph idx="1"/>
          </p:nvPr>
        </p:nvSpPr>
        <p:spPr>
          <a:xfrm>
            <a:off x="187088" y="1803467"/>
            <a:ext cx="10972800" cy="1280927"/>
          </a:xfrm>
        </p:spPr>
        <p:txBody>
          <a:bodyPr>
            <a:normAutofit/>
          </a:bodyPr>
          <a:lstStyle/>
          <a:p>
            <a:pPr marL="0" indent="0">
              <a:buNone/>
            </a:pPr>
            <a:r>
              <a:rPr lang="en-US" sz="2000" dirty="0">
                <a:latin typeface="Calibri" panose="020F0502020204030204" pitchFamily="34" charset="0"/>
              </a:rPr>
              <a:t>For pregnant women taking prophylactic LMWH doses, </a:t>
            </a:r>
            <a:r>
              <a:rPr lang="en-US" sz="2000" dirty="0">
                <a:solidFill>
                  <a:srgbClr val="FF0000"/>
                </a:solidFill>
                <a:latin typeface="Calibri" panose="020F0502020204030204" pitchFamily="34" charset="0"/>
              </a:rPr>
              <a:t>the Latin American ASH panel suggests the elective delivery with prior suspension of LMWH over LMWH interruption with the spontaneous onset of labor </a:t>
            </a:r>
            <a:r>
              <a:rPr lang="en-US" sz="2000" dirty="0">
                <a:latin typeface="Calibri" panose="020F0502020204030204" pitchFamily="34" charset="0"/>
              </a:rPr>
              <a:t>(conditional recommendation based on low evidence of the effects ⨁◯◯◯).</a:t>
            </a:r>
            <a:endParaRPr lang="en-US" sz="2800" dirty="0"/>
          </a:p>
        </p:txBody>
      </p:sp>
    </p:spTree>
    <p:extLst>
      <p:ext uri="{BB962C8B-B14F-4D97-AF65-F5344CB8AC3E}">
        <p14:creationId xmlns:p14="http://schemas.microsoft.com/office/powerpoint/2010/main" val="188141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a:xfrm>
            <a:off x="419100" y="1340569"/>
            <a:ext cx="10972800" cy="713539"/>
          </a:xfrm>
        </p:spPr>
        <p:txBody>
          <a:bodyPr lIns="0" tIns="0" rIns="0" bIns="0"/>
          <a:lstStyle/>
          <a:p>
            <a:r>
              <a:rPr lang="en-US" sz="2800" b="0" dirty="0"/>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xfrm>
            <a:off x="419100" y="2033094"/>
            <a:ext cx="10972800" cy="3954624"/>
          </a:xfrm>
        </p:spPr>
        <p:txBody>
          <a:bodyPr>
            <a:noAutofit/>
          </a:bodyPr>
          <a:lstStyle/>
          <a:p>
            <a:pPr marL="514350" indent="-514350">
              <a:buFont typeface="+mj-lt"/>
              <a:buAutoNum type="arabicPeriod"/>
            </a:pPr>
            <a:r>
              <a:rPr lang="en-US" sz="2000" dirty="0"/>
              <a:t>VTE prevention in surgical hospitalized patients</a:t>
            </a:r>
          </a:p>
          <a:p>
            <a:pPr marL="514350" indent="-514350">
              <a:buFont typeface="+mj-lt"/>
              <a:buAutoNum type="arabicPeriod"/>
            </a:pPr>
            <a:r>
              <a:rPr lang="en-US" sz="2000" dirty="0"/>
              <a:t>VTE prevention in VTE prevention in medical hospitalized patients</a:t>
            </a:r>
          </a:p>
          <a:p>
            <a:pPr marL="514350" indent="-514350">
              <a:buFont typeface="+mj-lt"/>
              <a:buAutoNum type="arabicPeriod"/>
            </a:pPr>
            <a:r>
              <a:rPr lang="en-US" sz="2000" dirty="0"/>
              <a:t>Acute VTE treatment (DVT and PE)</a:t>
            </a:r>
          </a:p>
          <a:p>
            <a:pPr marL="514350" indent="-514350">
              <a:buFont typeface="+mj-lt"/>
              <a:buAutoNum type="arabicPeriod"/>
            </a:pPr>
            <a:r>
              <a:rPr lang="en-US" sz="2000" b="1" dirty="0">
                <a:solidFill>
                  <a:schemeClr val="bg2">
                    <a:lumMod val="75000"/>
                  </a:schemeClr>
                </a:solidFill>
              </a:rPr>
              <a:t>Optimal management of anticoagulation therapy</a:t>
            </a:r>
          </a:p>
          <a:p>
            <a:pPr marL="514350" indent="-514350">
              <a:buFont typeface="+mj-lt"/>
              <a:buAutoNum type="arabicPeriod"/>
            </a:pPr>
            <a:r>
              <a:rPr lang="en-US" sz="2000" dirty="0"/>
              <a:t>VTE prevention and treatment in cancer patients</a:t>
            </a:r>
          </a:p>
          <a:p>
            <a:pPr marL="514350" indent="-514350">
              <a:buFont typeface="+mj-lt"/>
              <a:buAutoNum type="arabicPeriod"/>
            </a:pPr>
            <a:r>
              <a:rPr lang="en-US" sz="2000" dirty="0"/>
              <a:t>Heparin-Induced Thrombocytopenia (HIT)</a:t>
            </a:r>
          </a:p>
          <a:p>
            <a:pPr marL="514350" indent="-514350">
              <a:buFont typeface="+mj-lt"/>
              <a:buAutoNum type="arabicPeriod"/>
            </a:pPr>
            <a:r>
              <a:rPr lang="en-US" sz="2000" dirty="0"/>
              <a:t>Thrombophilia</a:t>
            </a:r>
          </a:p>
          <a:p>
            <a:pPr marL="514350" indent="-514350">
              <a:buFont typeface="+mj-lt"/>
              <a:buAutoNum type="arabicPeriod"/>
            </a:pPr>
            <a:r>
              <a:rPr lang="en-US" sz="2000" b="1" dirty="0">
                <a:solidFill>
                  <a:schemeClr val="bg2">
                    <a:lumMod val="50000"/>
                  </a:schemeClr>
                </a:solidFill>
              </a:rPr>
              <a:t>VTE diagnosis</a:t>
            </a:r>
          </a:p>
          <a:p>
            <a:pPr marL="514350" indent="-514350">
              <a:buFont typeface="+mj-lt"/>
              <a:buAutoNum type="arabicPeriod"/>
            </a:pPr>
            <a:r>
              <a:rPr lang="en-US" sz="2000" b="1" dirty="0">
                <a:solidFill>
                  <a:schemeClr val="bg2">
                    <a:lumMod val="50000"/>
                  </a:schemeClr>
                </a:solidFill>
              </a:rPr>
              <a:t>Pediatric VTE</a:t>
            </a:r>
          </a:p>
          <a:p>
            <a:pPr marL="514350" indent="-514350">
              <a:buFont typeface="+mj-lt"/>
              <a:buAutoNum type="arabicPeriod"/>
            </a:pPr>
            <a:r>
              <a:rPr lang="en-US" sz="2000" b="1" dirty="0">
                <a:solidFill>
                  <a:schemeClr val="bg2">
                    <a:lumMod val="50000"/>
                  </a:schemeClr>
                </a:solidFill>
              </a:rPr>
              <a:t>VTE in the context of pregnancysurgical hospitalized patients</a:t>
            </a:r>
          </a:p>
        </p:txBody>
      </p:sp>
    </p:spTree>
    <p:extLst>
      <p:ext uri="{BB962C8B-B14F-4D97-AF65-F5344CB8AC3E}">
        <p14:creationId xmlns:p14="http://schemas.microsoft.com/office/powerpoint/2010/main" val="1688327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US" b="1" dirty="0"/>
              <a:t>Summary:  </a:t>
            </a:r>
            <a:r>
              <a:rPr lang="en-US"/>
              <a:t>Back to the objectives of VTE in pregnant women</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972800" cy="2934691"/>
          </a:xfrm>
        </p:spPr>
        <p:txBody>
          <a:bodyPr>
            <a:normAutofit/>
          </a:bodyPr>
          <a:lstStyle/>
          <a:p>
            <a:pPr marL="514350" indent="-514350">
              <a:buAutoNum type="arabicPeriod"/>
            </a:pPr>
            <a:r>
              <a:rPr lang="en-US" dirty="0"/>
              <a:t>Describe the recommendations for acute VTE management during pregnancy. </a:t>
            </a:r>
            <a:r>
              <a:rPr lang="en-US" sz="1800" dirty="0"/>
              <a:t>Place of care, anticoagulation scheme, planning in childbirth</a:t>
            </a:r>
            <a:endParaRPr lang="en-US" dirty="0"/>
          </a:p>
          <a:p>
            <a:pPr marL="514350" indent="-514350">
              <a:buAutoNum type="arabicPeriod"/>
            </a:pPr>
            <a:endParaRPr lang="en-US" dirty="0"/>
          </a:p>
          <a:p>
            <a:pPr marL="514350" indent="-514350">
              <a:buAutoNum type="arabicPeriod"/>
            </a:pPr>
            <a:r>
              <a:rPr lang="en-US" dirty="0"/>
              <a:t>Identify pregnant patients who need prophylaxis antepartum and/or postpartum: </a:t>
            </a:r>
            <a:r>
              <a:rPr lang="en-US" sz="2000" dirty="0"/>
              <a:t>Classification of inherited thrombophilia risk, use of thromboprophylaxis in patients with and without a DVT history, use of prophylaxis before delivery in high-risk thrombophilias and postpartum in most thrombophilias.</a:t>
            </a:r>
            <a:endParaRPr lang="en-US" u="sng" dirty="0">
              <a:solidFill>
                <a:schemeClr val="bg2">
                  <a:lumMod val="50000"/>
                </a:schemeClr>
              </a:solidFill>
            </a:endParaRPr>
          </a:p>
        </p:txBody>
      </p:sp>
    </p:spTree>
    <p:extLst>
      <p:ext uri="{BB962C8B-B14F-4D97-AF65-F5344CB8AC3E}">
        <p14:creationId xmlns:p14="http://schemas.microsoft.com/office/powerpoint/2010/main" val="13906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US"/>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0" indent="0">
              <a:buNone/>
            </a:pPr>
            <a:r>
              <a:rPr lang="en-US" b="1" dirty="0"/>
              <a:t>At the end of this section, you will be able to:</a:t>
            </a:r>
          </a:p>
          <a:p>
            <a:pPr marL="0" indent="0">
              <a:buNone/>
            </a:pPr>
            <a:endParaRPr lang="en-US" dirty="0"/>
          </a:p>
          <a:p>
            <a:pPr marL="514350" indent="-514350">
              <a:buAutoNum type="arabicPeriod"/>
            </a:pPr>
            <a:r>
              <a:rPr lang="en-US" dirty="0"/>
              <a:t>Describe the recommendations for treating asymptomatic VTE in children.</a:t>
            </a:r>
          </a:p>
          <a:p>
            <a:pPr marL="514350" indent="-514350">
              <a:buAutoNum type="arabicPeriod"/>
            </a:pPr>
            <a:endParaRPr lang="en-US" u="sng" dirty="0"/>
          </a:p>
          <a:p>
            <a:pPr marL="514350" indent="-514350">
              <a:buAutoNum type="arabicPeriod"/>
            </a:pPr>
            <a:r>
              <a:rPr lang="en-US" dirty="0"/>
              <a:t>Manage children with PTE and hemodynamic failure.</a:t>
            </a:r>
          </a:p>
        </p:txBody>
      </p:sp>
      <p:sp>
        <p:nvSpPr>
          <p:cNvPr id="3" name="CuadroTexto 2">
            <a:extLst>
              <a:ext uri="{FF2B5EF4-FFF2-40B4-BE49-F238E27FC236}">
                <a16:creationId xmlns:a16="http://schemas.microsoft.com/office/drawing/2014/main" id="{74AF98E8-177E-26C9-9FC1-FE9B2A633583}"/>
              </a:ext>
            </a:extLst>
          </p:cNvPr>
          <p:cNvSpPr txBox="1"/>
          <p:nvPr/>
        </p:nvSpPr>
        <p:spPr>
          <a:xfrm>
            <a:off x="3469944" y="582838"/>
            <a:ext cx="7148015" cy="400110"/>
          </a:xfrm>
          <a:prstGeom prst="rect">
            <a:avLst/>
          </a:prstGeom>
          <a:noFill/>
        </p:spPr>
        <p:txBody>
          <a:bodyPr wrap="square">
            <a:spAutoFit/>
          </a:bodyPr>
          <a:lstStyle/>
          <a:p>
            <a:r>
              <a:rPr lang="en-US" sz="2000" dirty="0">
                <a:solidFill>
                  <a:srgbClr val="FF0000"/>
                </a:solidFill>
              </a:rPr>
              <a:t>TREATMENT OF PEDIATRIC VENOUS THROMBOEMBOLISM</a:t>
            </a:r>
          </a:p>
        </p:txBody>
      </p:sp>
    </p:spTree>
    <p:extLst>
      <p:ext uri="{BB962C8B-B14F-4D97-AF65-F5344CB8AC3E}">
        <p14:creationId xmlns:p14="http://schemas.microsoft.com/office/powerpoint/2010/main" val="921982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6114419" y="2016818"/>
            <a:ext cx="4399228" cy="1597108"/>
          </a:xfrm>
          <a:prstGeom prst="rect">
            <a:avLst/>
          </a:prstGeom>
          <a:solidFill>
            <a:schemeClr val="accent4">
              <a:lumMod val="20000"/>
              <a:lumOff val="80000"/>
            </a:schemeClr>
          </a:solidFill>
        </p:spPr>
        <p:txBody>
          <a:bodyPr wrap="square" rtlCol="0" anchor="ctr">
            <a:noAutofit/>
          </a:bodyPr>
          <a:lstStyle/>
          <a:p>
            <a:pPr algn="ctr"/>
            <a:r>
              <a:rPr lang="en-US" sz="2400" dirty="0">
                <a:solidFill>
                  <a:schemeClr val="tx1">
                    <a:lumMod val="50000"/>
                    <a:lumOff val="50000"/>
                  </a:schemeClr>
                </a:solidFill>
              </a:rPr>
              <a:t>The VTE rate in children increases from </a:t>
            </a:r>
            <a:r>
              <a:rPr lang="en-US" sz="2400" dirty="0">
                <a:solidFill>
                  <a:srgbClr val="FF0000"/>
                </a:solidFill>
              </a:rPr>
              <a:t>100 to 1000 times in </a:t>
            </a:r>
            <a:r>
              <a:rPr lang="en-US" sz="2400" dirty="0">
                <a:solidFill>
                  <a:schemeClr val="tx1">
                    <a:lumMod val="50000"/>
                    <a:lumOff val="50000"/>
                  </a:schemeClr>
                </a:solidFill>
              </a:rPr>
              <a:t>hospitalized children</a:t>
            </a:r>
          </a:p>
        </p:txBody>
      </p:sp>
      <p:sp>
        <p:nvSpPr>
          <p:cNvPr id="9" name="TextBox 8">
            <a:extLst>
              <a:ext uri="{FF2B5EF4-FFF2-40B4-BE49-F238E27FC236}">
                <a16:creationId xmlns:a16="http://schemas.microsoft.com/office/drawing/2014/main" id="{AE554332-ABDD-4444-AA2A-CBE1C0E51A1D}"/>
              </a:ext>
            </a:extLst>
          </p:cNvPr>
          <p:cNvSpPr txBox="1"/>
          <p:nvPr/>
        </p:nvSpPr>
        <p:spPr>
          <a:xfrm>
            <a:off x="1580662" y="3808647"/>
            <a:ext cx="4200376" cy="2128126"/>
          </a:xfrm>
          <a:prstGeom prst="rect">
            <a:avLst/>
          </a:prstGeom>
          <a:solidFill>
            <a:schemeClr val="accent5">
              <a:lumMod val="20000"/>
              <a:lumOff val="80000"/>
            </a:schemeClr>
          </a:solidFill>
        </p:spPr>
        <p:txBody>
          <a:bodyPr wrap="square" rtlCol="0" anchor="ctr">
            <a:noAutofit/>
          </a:bodyPr>
          <a:lstStyle/>
          <a:p>
            <a:pPr algn="ctr"/>
            <a:r>
              <a:rPr lang="en-US" sz="2400" dirty="0">
                <a:solidFill>
                  <a:schemeClr val="tx1">
                    <a:lumMod val="50000"/>
                    <a:lumOff val="50000"/>
                  </a:schemeClr>
                </a:solidFill>
              </a:rPr>
              <a:t>The presence of a </a:t>
            </a:r>
            <a:r>
              <a:rPr lang="en-US" sz="2400" dirty="0">
                <a:solidFill>
                  <a:srgbClr val="FF0000"/>
                </a:solidFill>
              </a:rPr>
              <a:t>central venous catheter </a:t>
            </a:r>
            <a:r>
              <a:rPr lang="en-US" sz="2400" dirty="0">
                <a:solidFill>
                  <a:schemeClr val="tx1">
                    <a:lumMod val="50000"/>
                    <a:lumOff val="50000"/>
                  </a:schemeClr>
                </a:solidFill>
              </a:rPr>
              <a:t>(90 % of all VTE) and other children (more than 60 %)</a:t>
            </a:r>
            <a:endParaRPr lang="en-US" sz="2400" b="1" dirty="0">
              <a:solidFill>
                <a:schemeClr val="tx1">
                  <a:lumMod val="50000"/>
                  <a:lumOff val="50000"/>
                </a:schemeClr>
              </a:solidFill>
            </a:endParaRP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419100" y="1340569"/>
            <a:ext cx="11563633" cy="418113"/>
          </a:xfrm>
        </p:spPr>
        <p:txBody>
          <a:bodyPr/>
          <a:lstStyle/>
          <a:p>
            <a:r>
              <a:rPr lang="en-US"/>
              <a:t>Pediatric VTE is a disease primarily of hospitalized children</a:t>
            </a:r>
            <a:endParaRPr lang="en-US" dirty="0"/>
          </a:p>
        </p:txBody>
      </p:sp>
      <p:sp>
        <p:nvSpPr>
          <p:cNvPr id="8" name="TextBox 7">
            <a:extLst>
              <a:ext uri="{FF2B5EF4-FFF2-40B4-BE49-F238E27FC236}">
                <a16:creationId xmlns:a16="http://schemas.microsoft.com/office/drawing/2014/main" id="{7D431369-ED22-471C-8B5E-BF6BF831D638}"/>
              </a:ext>
            </a:extLst>
          </p:cNvPr>
          <p:cNvSpPr txBox="1"/>
          <p:nvPr/>
        </p:nvSpPr>
        <p:spPr>
          <a:xfrm>
            <a:off x="1580662" y="2016818"/>
            <a:ext cx="4200376" cy="1597108"/>
          </a:xfrm>
          <a:prstGeom prst="rect">
            <a:avLst/>
          </a:prstGeom>
          <a:solidFill>
            <a:schemeClr val="accent6">
              <a:lumMod val="20000"/>
              <a:lumOff val="80000"/>
            </a:schemeClr>
          </a:solidFill>
        </p:spPr>
        <p:txBody>
          <a:bodyPr wrap="square" rtlCol="0" anchor="ctr">
            <a:noAutofit/>
          </a:bodyPr>
          <a:lstStyle/>
          <a:p>
            <a:pPr algn="ctr"/>
            <a:r>
              <a:rPr lang="en-US" sz="2400" dirty="0">
                <a:solidFill>
                  <a:schemeClr val="tx1">
                    <a:lumMod val="50000"/>
                    <a:lumOff val="50000"/>
                  </a:schemeClr>
                </a:solidFill>
              </a:rPr>
              <a:t>VTE in the general pediatric population is </a:t>
            </a:r>
            <a:r>
              <a:rPr lang="en-US" sz="2400" dirty="0">
                <a:solidFill>
                  <a:srgbClr val="FF0000"/>
                </a:solidFill>
              </a:rPr>
              <a:t>rare</a:t>
            </a:r>
            <a:r>
              <a:rPr lang="en-US" sz="2400" dirty="0">
                <a:solidFill>
                  <a:schemeClr val="tx1">
                    <a:lumMod val="50000"/>
                    <a:lumOff val="50000"/>
                  </a:schemeClr>
                </a:solidFill>
              </a:rPr>
              <a:t> (0.07 to 0.14 per 10,000 children)</a:t>
            </a:r>
          </a:p>
        </p:txBody>
      </p:sp>
      <p:sp>
        <p:nvSpPr>
          <p:cNvPr id="10" name="TextBox 9">
            <a:extLst>
              <a:ext uri="{FF2B5EF4-FFF2-40B4-BE49-F238E27FC236}">
                <a16:creationId xmlns:a16="http://schemas.microsoft.com/office/drawing/2014/main" id="{F0A0DD8D-4BCA-486F-9AE7-ECF0B6B24C27}"/>
              </a:ext>
            </a:extLst>
          </p:cNvPr>
          <p:cNvSpPr txBox="1"/>
          <p:nvPr/>
        </p:nvSpPr>
        <p:spPr>
          <a:xfrm>
            <a:off x="6114420" y="3822294"/>
            <a:ext cx="4399227" cy="2128125"/>
          </a:xfrm>
          <a:prstGeom prst="rect">
            <a:avLst/>
          </a:prstGeom>
          <a:solidFill>
            <a:schemeClr val="accent2">
              <a:lumMod val="40000"/>
              <a:lumOff val="60000"/>
            </a:schemeClr>
          </a:solidFill>
        </p:spPr>
        <p:txBody>
          <a:bodyPr wrap="square" rtlCol="0" anchor="ctr">
            <a:noAutofit/>
          </a:bodyPr>
          <a:lstStyle/>
          <a:p>
            <a:pPr algn="ctr"/>
            <a:r>
              <a:rPr lang="en-US" sz="2400" dirty="0">
                <a:solidFill>
                  <a:schemeClr val="tx1">
                    <a:lumMod val="50000"/>
                    <a:lumOff val="50000"/>
                  </a:schemeClr>
                </a:solidFill>
              </a:rPr>
              <a:t>There are no anticoagulants approved for use in children, and very</a:t>
            </a:r>
            <a:r>
              <a:rPr lang="en-US" sz="2400" dirty="0">
                <a:solidFill>
                  <a:srgbClr val="FF0000"/>
                </a:solidFill>
              </a:rPr>
              <a:t> little specific research on pediatric VTE.</a:t>
            </a:r>
            <a:endParaRPr lang="en-US" sz="2400" b="1" dirty="0">
              <a:solidFill>
                <a:srgbClr val="E63E30"/>
              </a:solidFill>
            </a:endParaRPr>
          </a:p>
        </p:txBody>
      </p:sp>
    </p:spTree>
    <p:extLst>
      <p:ext uri="{BB962C8B-B14F-4D97-AF65-F5344CB8AC3E}">
        <p14:creationId xmlns:p14="http://schemas.microsoft.com/office/powerpoint/2010/main" val="14842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0F0C-4EAA-46F9-AB71-84C3A33295E9}"/>
              </a:ext>
            </a:extLst>
          </p:cNvPr>
          <p:cNvSpPr>
            <a:spLocks noGrp="1"/>
          </p:cNvSpPr>
          <p:nvPr>
            <p:ph type="title"/>
          </p:nvPr>
        </p:nvSpPr>
        <p:spPr/>
        <p:txBody>
          <a:bodyPr/>
          <a:lstStyle/>
          <a:p>
            <a:r>
              <a:rPr lang="en-US" u="sng" dirty="0"/>
              <a:t>Case 3:  Asymptomatic DVT.</a:t>
            </a:r>
          </a:p>
        </p:txBody>
      </p:sp>
      <p:sp>
        <p:nvSpPr>
          <p:cNvPr id="3" name="Content Placeholder 2">
            <a:extLst>
              <a:ext uri="{FF2B5EF4-FFF2-40B4-BE49-F238E27FC236}">
                <a16:creationId xmlns:a16="http://schemas.microsoft.com/office/drawing/2014/main" id="{8506EE3B-498D-47B1-936F-9FD7F8EB3408}"/>
              </a:ext>
            </a:extLst>
          </p:cNvPr>
          <p:cNvSpPr>
            <a:spLocks noGrp="1"/>
          </p:cNvSpPr>
          <p:nvPr>
            <p:ph idx="1"/>
          </p:nvPr>
        </p:nvSpPr>
        <p:spPr/>
        <p:txBody>
          <a:bodyPr>
            <a:normAutofit/>
          </a:bodyPr>
          <a:lstStyle/>
          <a:p>
            <a:pPr marL="0" indent="0">
              <a:spcAft>
                <a:spcPts val="600"/>
              </a:spcAft>
              <a:buNone/>
            </a:pPr>
            <a:r>
              <a:rPr lang="en-US" sz="2400" dirty="0"/>
              <a:t>6-year-old boy </a:t>
            </a:r>
            <a:endParaRPr lang="en-US" sz="2400" b="1" dirty="0">
              <a:solidFill>
                <a:srgbClr val="E63E30"/>
              </a:solidFill>
            </a:endParaRPr>
          </a:p>
          <a:p>
            <a:pPr marL="0" indent="0">
              <a:spcAft>
                <a:spcPts val="600"/>
              </a:spcAft>
              <a:buNone/>
            </a:pPr>
            <a:r>
              <a:rPr lang="en-US" sz="2400" dirty="0"/>
              <a:t>Patient is taken to surgery to correct intestinal stenosis. Due to the need for a 	, central venous catheter placement was performed.  The postoperative evolution was excellent, free of infection or bleeding.</a:t>
            </a:r>
          </a:p>
          <a:p>
            <a:pPr marL="0" indent="0">
              <a:spcAft>
                <a:spcPts val="600"/>
              </a:spcAft>
              <a:buNone/>
            </a:pPr>
            <a:endParaRPr lang="en-US" sz="2400" dirty="0"/>
          </a:p>
          <a:p>
            <a:pPr marL="0" indent="0">
              <a:spcAft>
                <a:spcPts val="600"/>
              </a:spcAft>
              <a:buNone/>
            </a:pPr>
            <a:r>
              <a:rPr lang="en-US" sz="2400" dirty="0"/>
              <a:t>The catheter was removed after 8 days without problems. Before discharge, the pediatrician noted that there was a mitral murmur not heard before and an echocardiogram was done. A slight mitral stenosis was observed, as well as an internal jugular vein thrombosis without cardiac involvement that was asymptomatic</a:t>
            </a:r>
          </a:p>
        </p:txBody>
      </p:sp>
    </p:spTree>
    <p:extLst>
      <p:ext uri="{BB962C8B-B14F-4D97-AF65-F5344CB8AC3E}">
        <p14:creationId xmlns:p14="http://schemas.microsoft.com/office/powerpoint/2010/main" val="370850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158453"/>
            <a:ext cx="10972800" cy="3954624"/>
          </a:xfrm>
        </p:spPr>
        <p:txBody>
          <a:bodyPr>
            <a:noAutofit/>
          </a:bodyPr>
          <a:lstStyle/>
          <a:p>
            <a:pPr marL="0" indent="0">
              <a:buNone/>
            </a:pPr>
            <a:r>
              <a:rPr lang="en-US" sz="2400" b="1" dirty="0"/>
              <a:t>You have diagnosed your patient with an asymptomatic non-occlusive DVT in the internal jugular vein and superior vena cava, which was probably caused by a removed central venous catheter.</a:t>
            </a:r>
          </a:p>
          <a:p>
            <a:pPr marL="0" indent="0">
              <a:buNone/>
            </a:pPr>
            <a:endParaRPr lang="en-US" sz="2400" b="1" dirty="0"/>
          </a:p>
          <a:p>
            <a:pPr marL="0" indent="0">
              <a:buNone/>
            </a:pPr>
            <a:r>
              <a:rPr lang="en-US" sz="2400" b="1" dirty="0"/>
              <a:t>What treatment would you suggest for this patient's asymptomatic DVT?</a:t>
            </a:r>
            <a:endParaRPr lang="en-US" sz="2400" dirty="0"/>
          </a:p>
          <a:p>
            <a:pPr marL="457200" indent="-457200">
              <a:buAutoNum type="alphaUcPeriod"/>
            </a:pPr>
            <a:r>
              <a:rPr lang="en-US" sz="2400" dirty="0"/>
              <a:t>Therapeutic anticoagulation</a:t>
            </a:r>
          </a:p>
          <a:p>
            <a:pPr marL="457200" indent="-457200">
              <a:buAutoNum type="alphaUcPeriod"/>
            </a:pPr>
            <a:r>
              <a:rPr lang="en-US" sz="2400" dirty="0"/>
              <a:t>No anticoagulation, as it was an incidental finding</a:t>
            </a:r>
          </a:p>
          <a:p>
            <a:pPr marL="457200" indent="-457200">
              <a:buAutoNum type="alphaUcPeriod"/>
            </a:pPr>
            <a:r>
              <a:rPr lang="en-US" sz="2400" dirty="0"/>
              <a:t>Without anticoagulation, repeat ultrasound in 1 week to ensure it has not extended</a:t>
            </a:r>
          </a:p>
          <a:p>
            <a:pPr marL="457200" indent="-457200">
              <a:buAutoNum type="alphaUcPeriod"/>
            </a:pPr>
            <a:r>
              <a:rPr lang="en-US" sz="2400" dirty="0"/>
              <a:t>Graduated compression stockings</a:t>
            </a:r>
          </a:p>
          <a:p>
            <a:pPr marL="457200" indent="-457200">
              <a:buAutoNum type="alphaUcPeriod"/>
            </a:pPr>
            <a:r>
              <a:rPr lang="en-US" sz="2400" dirty="0"/>
              <a:t>Intermittent pneumatic compression devices</a:t>
            </a:r>
          </a:p>
        </p:txBody>
      </p:sp>
      <p:sp>
        <p:nvSpPr>
          <p:cNvPr id="4" name="Rectangle 3">
            <a:extLst>
              <a:ext uri="{FF2B5EF4-FFF2-40B4-BE49-F238E27FC236}">
                <a16:creationId xmlns:a16="http://schemas.microsoft.com/office/drawing/2014/main" id="{9226FD30-21CB-41CA-B5A0-E511663EA7F5}"/>
              </a:ext>
            </a:extLst>
          </p:cNvPr>
          <p:cNvSpPr/>
          <p:nvPr/>
        </p:nvSpPr>
        <p:spPr>
          <a:xfrm>
            <a:off x="268825" y="3618566"/>
            <a:ext cx="8822251" cy="5210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517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E8300-3B80-4E52-B603-5415D0710B72}"/>
              </a:ext>
            </a:extLst>
          </p:cNvPr>
          <p:cNvSpPr txBox="1"/>
          <p:nvPr/>
        </p:nvSpPr>
        <p:spPr>
          <a:xfrm>
            <a:off x="1033004" y="5035053"/>
            <a:ext cx="10335577" cy="1323439"/>
          </a:xfrm>
          <a:prstGeom prst="rect">
            <a:avLst/>
          </a:prstGeom>
          <a:solidFill>
            <a:srgbClr val="FDDAB0"/>
          </a:solidFill>
          <a:ln w="28575">
            <a:noFill/>
          </a:ln>
        </p:spPr>
        <p:txBody>
          <a:bodyPr wrap="square" rtlCol="0">
            <a:spAutoFit/>
          </a:bodyPr>
          <a:lstStyle/>
          <a:p>
            <a:pPr algn="ctr"/>
            <a:r>
              <a:rPr lang="en-US" sz="2000" dirty="0"/>
              <a:t>This recommendation changed guidance. The original ASH panel made a conditional recommendation of anticoagulation or no anticoagulation. The Latin American panel considered that in most children with asymptomatic VTE the risk of bleeding exceeds potential</a:t>
            </a:r>
          </a:p>
          <a:p>
            <a:pPr algn="ctr"/>
            <a:r>
              <a:rPr lang="en-US" sz="2000" dirty="0"/>
              <a:t>benefits.</a:t>
            </a:r>
            <a:endParaRPr lang="en-US" sz="2400" dirty="0">
              <a:solidFill>
                <a:schemeClr val="tx1">
                  <a:lumMod val="50000"/>
                  <a:lumOff val="50000"/>
                </a:schemeClr>
              </a:solidFill>
            </a:endParaRPr>
          </a:p>
        </p:txBody>
      </p:sp>
      <p:sp>
        <p:nvSpPr>
          <p:cNvPr id="2" name="Title 1">
            <a:extLst>
              <a:ext uri="{FF2B5EF4-FFF2-40B4-BE49-F238E27FC236}">
                <a16:creationId xmlns:a16="http://schemas.microsoft.com/office/drawing/2014/main" id="{4326B0D0-FBBB-D54A-B686-175A13C1E42D}"/>
              </a:ext>
            </a:extLst>
          </p:cNvPr>
          <p:cNvSpPr>
            <a:spLocks noGrp="1"/>
          </p:cNvSpPr>
          <p:nvPr>
            <p:ph type="title"/>
          </p:nvPr>
        </p:nvSpPr>
        <p:spPr>
          <a:xfrm>
            <a:off x="3407960" y="499508"/>
            <a:ext cx="4412207" cy="418113"/>
          </a:xfrm>
        </p:spPr>
        <p:txBody>
          <a:bodyPr/>
          <a:lstStyle/>
          <a:p>
            <a:r>
              <a:rPr lang="en-US"/>
              <a:t>Recommendation 23</a:t>
            </a:r>
            <a:br/>
            <a:endParaRPr lang="en-US" dirty="0"/>
          </a:p>
        </p:txBody>
      </p:sp>
      <p:sp>
        <p:nvSpPr>
          <p:cNvPr id="5" name="Content Placeholder 4">
            <a:extLst>
              <a:ext uri="{FF2B5EF4-FFF2-40B4-BE49-F238E27FC236}">
                <a16:creationId xmlns:a16="http://schemas.microsoft.com/office/drawing/2014/main" id="{A2AF10FD-D7C9-F64C-864A-078859C81F32}"/>
              </a:ext>
            </a:extLst>
          </p:cNvPr>
          <p:cNvSpPr>
            <a:spLocks noGrp="1"/>
          </p:cNvSpPr>
          <p:nvPr>
            <p:ph idx="1"/>
          </p:nvPr>
        </p:nvSpPr>
        <p:spPr>
          <a:xfrm>
            <a:off x="419100" y="1553962"/>
            <a:ext cx="10972800" cy="3168160"/>
          </a:xfrm>
        </p:spPr>
        <p:txBody>
          <a:bodyPr>
            <a:normAutofit/>
          </a:bodyPr>
          <a:lstStyle/>
          <a:p>
            <a:pPr marL="0" indent="0">
              <a:buFont typeface="Arial" panose="020B0604020202020204" pitchFamily="34" charset="0"/>
              <a:buNone/>
            </a:pPr>
            <a:r>
              <a:rPr lang="en-US" sz="2600" dirty="0">
                <a:solidFill>
                  <a:srgbClr val="FF0000"/>
                </a:solidFill>
              </a:rPr>
              <a:t>For children with asymptomatic VTE</a:t>
            </a:r>
            <a:r>
              <a:rPr lang="en-US" sz="2600" dirty="0"/>
              <a:t>, the Latin American ASH guidelines panel suggests against anticoagulation (conditional recommendation based on the very low certainty of evidence over the effects ⨁◯◯◯).</a:t>
            </a:r>
            <a:endParaRPr lang="en-US" sz="2600" i="1" dirty="0"/>
          </a:p>
          <a:p>
            <a:pPr marL="0" indent="0">
              <a:buNone/>
            </a:pPr>
            <a:r>
              <a:rPr lang="en-US" sz="1800" b="1" u="sng" dirty="0"/>
              <a:t>Comments</a:t>
            </a:r>
          </a:p>
          <a:p>
            <a:r>
              <a:rPr lang="en-US" sz="1900" dirty="0"/>
              <a:t>For most children with asymptomatic VTE, the risk of anticoagulation probably outweighs the benefits. Some patients at high risk of thrombosis recurrence or those who may require multiple central venous access devices during their lifetime may benefit from anticoagulation. </a:t>
            </a:r>
          </a:p>
          <a:p>
            <a:r>
              <a:rPr lang="en-US" sz="1900" dirty="0"/>
              <a:t>The final decision must consider individual risk factors, as well as parent and child values ​​and preferences.</a:t>
            </a:r>
            <a:r>
              <a:rPr lang="en-US"/>
              <a:t> </a:t>
            </a:r>
            <a:endParaRPr lang="en-US" sz="2200" dirty="0"/>
          </a:p>
        </p:txBody>
      </p:sp>
    </p:spTree>
    <p:extLst>
      <p:ext uri="{BB962C8B-B14F-4D97-AF65-F5344CB8AC3E}">
        <p14:creationId xmlns:p14="http://schemas.microsoft.com/office/powerpoint/2010/main" val="503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0F0C-4EAA-46F9-AB71-84C3A33295E9}"/>
              </a:ext>
            </a:extLst>
          </p:cNvPr>
          <p:cNvSpPr>
            <a:spLocks noGrp="1"/>
          </p:cNvSpPr>
          <p:nvPr>
            <p:ph type="title"/>
          </p:nvPr>
        </p:nvSpPr>
        <p:spPr/>
        <p:txBody>
          <a:bodyPr/>
          <a:lstStyle/>
          <a:p>
            <a:r>
              <a:rPr lang="en-US" dirty="0"/>
              <a:t>Case 4</a:t>
            </a:r>
          </a:p>
        </p:txBody>
      </p:sp>
      <p:sp>
        <p:nvSpPr>
          <p:cNvPr id="3" name="Content Placeholder 2">
            <a:extLst>
              <a:ext uri="{FF2B5EF4-FFF2-40B4-BE49-F238E27FC236}">
                <a16:creationId xmlns:a16="http://schemas.microsoft.com/office/drawing/2014/main" id="{8506EE3B-498D-47B1-936F-9FD7F8EB3408}"/>
              </a:ext>
            </a:extLst>
          </p:cNvPr>
          <p:cNvSpPr>
            <a:spLocks noGrp="1"/>
          </p:cNvSpPr>
          <p:nvPr>
            <p:ph idx="1"/>
          </p:nvPr>
        </p:nvSpPr>
        <p:spPr/>
        <p:txBody>
          <a:bodyPr>
            <a:normAutofit/>
          </a:bodyPr>
          <a:lstStyle/>
          <a:p>
            <a:pPr marL="45731" indent="0" algn="just">
              <a:buNone/>
            </a:pPr>
            <a:r>
              <a:rPr lang="en-US" dirty="0"/>
              <a:t>  6-year-old female preschool patient diagnosed with stage IIB diffuse large cell non-</a:t>
            </a:r>
            <a:r>
              <a:rPr lang="en-US" dirty="0" err="1"/>
              <a:t>Hogdkin</a:t>
            </a:r>
            <a:r>
              <a:rPr lang="en-US" dirty="0"/>
              <a:t> lymphoma and a large mediastinal mass. After biopsy surgery, presents dyspnea, with severe low blood pressure, requiring medical management with vasopressors.  Her chest CT angiography revealed large thrombi in the pulmonary arteries, with severe right ventricular dysfunction on echocardiography.</a:t>
            </a:r>
          </a:p>
          <a:p>
            <a:pPr marL="45731" indent="0" algn="just">
              <a:buNone/>
            </a:pPr>
            <a:r>
              <a:rPr lang="en-US" dirty="0" err="1"/>
              <a:t>Idx</a:t>
            </a:r>
            <a:r>
              <a:rPr lang="en-US" dirty="0"/>
              <a:t>: Massive pulmonary thromboembolism with hemodynamic compromise</a:t>
            </a:r>
          </a:p>
        </p:txBody>
      </p:sp>
    </p:spTree>
    <p:extLst>
      <p:ext uri="{BB962C8B-B14F-4D97-AF65-F5344CB8AC3E}">
        <p14:creationId xmlns:p14="http://schemas.microsoft.com/office/powerpoint/2010/main" val="3204789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92300"/>
            <a:ext cx="11315700" cy="3954624"/>
          </a:xfrm>
        </p:spPr>
        <p:txBody>
          <a:bodyPr>
            <a:noAutofit/>
          </a:bodyPr>
          <a:lstStyle/>
          <a:p>
            <a:pPr marL="0" indent="0">
              <a:buNone/>
            </a:pPr>
            <a:r>
              <a:rPr lang="en-US" sz="2400" b="1" dirty="0"/>
              <a:t>The girl has a massive pulmonary embolism with hemodynamic compromise. What do you recommend in this case?</a:t>
            </a:r>
          </a:p>
          <a:p>
            <a:pPr marL="0" indent="0">
              <a:buNone/>
            </a:pPr>
            <a:endParaRPr lang="en-US" sz="2000" b="1" dirty="0"/>
          </a:p>
          <a:p>
            <a:pPr marL="457200" indent="-457200">
              <a:buAutoNum type="alphaUcPeriod"/>
            </a:pPr>
            <a:r>
              <a:rPr lang="en-US" sz="2000" dirty="0"/>
              <a:t>No anticoagulation, since the risk of bleeding is high.</a:t>
            </a:r>
          </a:p>
          <a:p>
            <a:pPr marL="457200" indent="-457200">
              <a:buAutoNum type="alphaUcPeriod"/>
            </a:pPr>
            <a:r>
              <a:rPr lang="en-US" sz="2000" dirty="0"/>
              <a:t>Anticoagulation therapy with low molecular weight heparin</a:t>
            </a:r>
          </a:p>
          <a:p>
            <a:pPr marL="457200" indent="-457200">
              <a:buAutoNum type="alphaUcPeriod"/>
            </a:pPr>
            <a:r>
              <a:rPr lang="en-US" sz="2000" dirty="0"/>
              <a:t>Catheter-directed thrombolysis (CDT) followed by anticoagulation</a:t>
            </a:r>
          </a:p>
          <a:p>
            <a:pPr marL="457200" indent="-457200">
              <a:buAutoNum type="alphaUcPeriod"/>
            </a:pPr>
            <a:r>
              <a:rPr lang="en-US" sz="2000" dirty="0"/>
              <a:t>Surgical thrombectomy followed by anticoagulation</a:t>
            </a:r>
          </a:p>
          <a:p>
            <a:pPr marL="457200" indent="-457200">
              <a:buAutoNum type="alphaUcPeriod"/>
            </a:pPr>
            <a:r>
              <a:rPr lang="en-US" sz="2000" dirty="0"/>
              <a:t>Prophylactic IVC filter placement</a:t>
            </a:r>
          </a:p>
          <a:p>
            <a:pPr marL="457200" indent="-457200">
              <a:buAutoNum type="alphaUcPeriod"/>
            </a:pPr>
            <a:r>
              <a:rPr lang="en-US" sz="2000" dirty="0"/>
              <a:t>Prescribe Rivaroxaban in anticoagulant dose.</a:t>
            </a:r>
          </a:p>
        </p:txBody>
      </p:sp>
      <p:sp>
        <p:nvSpPr>
          <p:cNvPr id="4" name="Rectangle 3">
            <a:extLst>
              <a:ext uri="{FF2B5EF4-FFF2-40B4-BE49-F238E27FC236}">
                <a16:creationId xmlns:a16="http://schemas.microsoft.com/office/drawing/2014/main" id="{9226FD30-21CB-41CA-B5A0-E511663EA7F5}"/>
              </a:ext>
            </a:extLst>
          </p:cNvPr>
          <p:cNvSpPr/>
          <p:nvPr/>
        </p:nvSpPr>
        <p:spPr>
          <a:xfrm>
            <a:off x="309217" y="3805497"/>
            <a:ext cx="7471204" cy="4456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0370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46CA9-B6CF-4ABC-98BF-D616EB84D971}"/>
              </a:ext>
            </a:extLst>
          </p:cNvPr>
          <p:cNvSpPr txBox="1"/>
          <p:nvPr/>
        </p:nvSpPr>
        <p:spPr>
          <a:xfrm>
            <a:off x="442001" y="2543734"/>
            <a:ext cx="11010444" cy="2354491"/>
          </a:xfrm>
          <a:prstGeom prst="rect">
            <a:avLst/>
          </a:prstGeom>
          <a:solidFill>
            <a:srgbClr val="FFFF00"/>
          </a:solidFill>
        </p:spPr>
        <p:txBody>
          <a:bodyPr wrap="square" rtlCol="0">
            <a:spAutoFit/>
          </a:bodyPr>
          <a:lstStyle/>
          <a:p>
            <a:r>
              <a:rPr lang="en-US" sz="2100" b="1" u="sng" dirty="0"/>
              <a:t>Comments</a:t>
            </a:r>
          </a:p>
          <a:p>
            <a:pPr marL="342900" indent="-342900" algn="just">
              <a:buFont typeface="Arial" panose="020B0604020202020204" pitchFamily="34" charset="0"/>
              <a:buChar char="•"/>
            </a:pPr>
            <a:r>
              <a:rPr lang="en-US" sz="2100" b="1" dirty="0">
                <a:solidFill>
                  <a:schemeClr val="tx1">
                    <a:lumMod val="50000"/>
                    <a:lumOff val="50000"/>
                  </a:schemeClr>
                </a:solidFill>
              </a:rPr>
              <a:t>There is uncertainty regarding the effect of thrombolytics in children due to the lack of studies with the adequate statistical power and design. </a:t>
            </a:r>
          </a:p>
          <a:p>
            <a:pPr marL="342900" indent="-342900" algn="just">
              <a:buFont typeface="Arial" panose="020B0604020202020204" pitchFamily="34" charset="0"/>
              <a:buChar char="•"/>
            </a:pPr>
            <a:r>
              <a:rPr lang="en-US" sz="2100" b="1" dirty="0">
                <a:solidFill>
                  <a:schemeClr val="tx1">
                    <a:lumMod val="50000"/>
                    <a:lumOff val="50000"/>
                  </a:schemeClr>
                </a:solidFill>
              </a:rPr>
              <a:t>The available evidence in adults suggests a positive effect of thrombolytics in preserving life in a condition of high mortality. </a:t>
            </a:r>
          </a:p>
          <a:p>
            <a:pPr marL="342900" indent="-342900" algn="just">
              <a:buFont typeface="Arial" panose="020B0604020202020204" pitchFamily="34" charset="0"/>
              <a:buChar char="•"/>
            </a:pPr>
            <a:r>
              <a:rPr lang="en-US" sz="2100" b="1" dirty="0">
                <a:solidFill>
                  <a:schemeClr val="tx1">
                    <a:lumMod val="50000"/>
                    <a:lumOff val="50000"/>
                  </a:schemeClr>
                </a:solidFill>
              </a:rPr>
              <a:t>This scenario justifies a strong recommendation in favor of intervention following the ASH GRADE rules.</a:t>
            </a:r>
            <a:endParaRPr lang="en-US" sz="2100" dirty="0">
              <a:solidFill>
                <a:schemeClr val="tx1">
                  <a:lumMod val="50000"/>
                  <a:lumOff val="50000"/>
                </a:schemeClr>
              </a:solidFill>
            </a:endParaRPr>
          </a:p>
        </p:txBody>
      </p:sp>
      <p:sp>
        <p:nvSpPr>
          <p:cNvPr id="3" name="Title 2">
            <a:extLst>
              <a:ext uri="{FF2B5EF4-FFF2-40B4-BE49-F238E27FC236}">
                <a16:creationId xmlns:a16="http://schemas.microsoft.com/office/drawing/2014/main" id="{F47E38CE-8E10-2040-98C6-8C6B0CB670EB}"/>
              </a:ext>
            </a:extLst>
          </p:cNvPr>
          <p:cNvSpPr>
            <a:spLocks noGrp="1"/>
          </p:cNvSpPr>
          <p:nvPr>
            <p:ph type="title"/>
          </p:nvPr>
        </p:nvSpPr>
        <p:spPr>
          <a:xfrm>
            <a:off x="3625516" y="463770"/>
            <a:ext cx="3400926" cy="489683"/>
          </a:xfrm>
        </p:spPr>
        <p:txBody>
          <a:bodyPr/>
          <a:lstStyle/>
          <a:p>
            <a:r>
              <a:rPr lang="en-US" dirty="0"/>
              <a:t>Recommendation 24</a:t>
            </a:r>
          </a:p>
        </p:txBody>
      </p:sp>
      <p:sp>
        <p:nvSpPr>
          <p:cNvPr id="10" name="CuadroTexto 9">
            <a:extLst>
              <a:ext uri="{FF2B5EF4-FFF2-40B4-BE49-F238E27FC236}">
                <a16:creationId xmlns:a16="http://schemas.microsoft.com/office/drawing/2014/main" id="{06709406-2A58-CEE2-8572-62B153A95D66}"/>
              </a:ext>
            </a:extLst>
          </p:cNvPr>
          <p:cNvSpPr txBox="1"/>
          <p:nvPr/>
        </p:nvSpPr>
        <p:spPr>
          <a:xfrm>
            <a:off x="559549" y="1310462"/>
            <a:ext cx="10536078" cy="1154162"/>
          </a:xfrm>
          <a:prstGeom prst="rect">
            <a:avLst/>
          </a:prstGeom>
          <a:noFill/>
        </p:spPr>
        <p:txBody>
          <a:bodyPr wrap="square">
            <a:spAutoFit/>
          </a:bodyPr>
          <a:lstStyle/>
          <a:p>
            <a:r>
              <a:rPr lang="en-US" sz="2300" dirty="0">
                <a:solidFill>
                  <a:srgbClr val="FF0000"/>
                </a:solidFill>
              </a:rPr>
              <a:t>For children with PE and hemodynamic failure</a:t>
            </a:r>
            <a:r>
              <a:rPr lang="en-US" sz="2300" dirty="0"/>
              <a:t>, ASH Latin American recommends thrombolytic therapy in addition to anticoagulation (strong recommendation based on low-certainty evidence on effects⨁⨁◯◯).</a:t>
            </a:r>
          </a:p>
        </p:txBody>
      </p:sp>
      <p:sp>
        <p:nvSpPr>
          <p:cNvPr id="12" name="CuadroTexto 11">
            <a:extLst>
              <a:ext uri="{FF2B5EF4-FFF2-40B4-BE49-F238E27FC236}">
                <a16:creationId xmlns:a16="http://schemas.microsoft.com/office/drawing/2014/main" id="{A453F0FC-EEDC-70CE-0BCB-638C0423AA78}"/>
              </a:ext>
            </a:extLst>
          </p:cNvPr>
          <p:cNvSpPr txBox="1"/>
          <p:nvPr/>
        </p:nvSpPr>
        <p:spPr>
          <a:xfrm>
            <a:off x="575968" y="5070791"/>
            <a:ext cx="10849973" cy="1323439"/>
          </a:xfrm>
          <a:prstGeom prst="rect">
            <a:avLst/>
          </a:prstGeom>
          <a:solidFill>
            <a:srgbClr val="FEDBB1"/>
          </a:solidFill>
        </p:spPr>
        <p:txBody>
          <a:bodyPr wrap="square">
            <a:spAutoFit/>
          </a:bodyPr>
          <a:lstStyle/>
          <a:p>
            <a:pPr marL="342900" indent="-342900" algn="just">
              <a:buFont typeface="Arial" panose="020B0604020202020204" pitchFamily="34" charset="0"/>
              <a:buChar char="•"/>
            </a:pPr>
            <a:r>
              <a:rPr lang="en-US" sz="2000" dirty="0"/>
              <a:t>This recommendation changed its strength. The original panel made a conditional recommendation in favor of thrombolytic therapy. </a:t>
            </a:r>
          </a:p>
          <a:p>
            <a:pPr marL="342900" indent="-342900" algn="just">
              <a:buFont typeface="Arial" panose="020B0604020202020204" pitchFamily="34" charset="0"/>
              <a:buChar char="•"/>
            </a:pPr>
            <a:r>
              <a:rPr lang="en-US" sz="2000" dirty="0"/>
              <a:t>The Latin American panel considered the changes in baseline mortality risk identified in the update (22% vs. 4.5%) and issued a strong recommendation.</a:t>
            </a:r>
          </a:p>
        </p:txBody>
      </p:sp>
    </p:spTree>
    <p:extLst>
      <p:ext uri="{BB962C8B-B14F-4D97-AF65-F5344CB8AC3E}">
        <p14:creationId xmlns:p14="http://schemas.microsoft.com/office/powerpoint/2010/main" val="21581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2B3DD-D02F-0882-FA46-746B297B5022}"/>
              </a:ext>
            </a:extLst>
          </p:cNvPr>
          <p:cNvSpPr>
            <a:spLocks noGrp="1"/>
          </p:cNvSpPr>
          <p:nvPr>
            <p:ph type="title"/>
          </p:nvPr>
        </p:nvSpPr>
        <p:spPr>
          <a:xfrm>
            <a:off x="3294826" y="479176"/>
            <a:ext cx="7757491" cy="418113"/>
          </a:xfrm>
        </p:spPr>
        <p:txBody>
          <a:bodyPr/>
          <a:lstStyle/>
          <a:p>
            <a:r>
              <a:rPr lang="en-US" sz="2400" dirty="0"/>
              <a:t>Pulmonary embolism with hemodynamic failure is a serious condition associated with high mortality</a:t>
            </a:r>
            <a:br/>
            <a:endParaRPr lang="en-US" sz="2400" dirty="0"/>
          </a:p>
        </p:txBody>
      </p:sp>
      <p:sp>
        <p:nvSpPr>
          <p:cNvPr id="3" name="Marcador de contenido 2">
            <a:extLst>
              <a:ext uri="{FF2B5EF4-FFF2-40B4-BE49-F238E27FC236}">
                <a16:creationId xmlns:a16="http://schemas.microsoft.com/office/drawing/2014/main" id="{9C73A9F4-B641-F1C8-6FA0-16F4CEBBD731}"/>
              </a:ext>
            </a:extLst>
          </p:cNvPr>
          <p:cNvSpPr>
            <a:spLocks noGrp="1"/>
          </p:cNvSpPr>
          <p:nvPr>
            <p:ph idx="1"/>
          </p:nvPr>
        </p:nvSpPr>
        <p:spPr>
          <a:xfrm>
            <a:off x="657636" y="2072845"/>
            <a:ext cx="10778990" cy="1651011"/>
          </a:xfrm>
        </p:spPr>
        <p:txBody>
          <a:bodyPr>
            <a:normAutofit lnSpcReduction="10000"/>
          </a:bodyPr>
          <a:lstStyle/>
          <a:p>
            <a:pPr marL="0" indent="0">
              <a:buNone/>
            </a:pPr>
            <a:r>
              <a:rPr lang="en-US"/>
              <a:t>In an additional study (n=5654), overall mortality in children with PE was 8.6%, with a bimodal distribution with a first peak in children under 1 year of age and a second peak in adolescents aged 16-17 years. The first peak in young children was largely explained by congenital conditions such as underlying heart diseases. </a:t>
            </a:r>
          </a:p>
        </p:txBody>
      </p:sp>
      <p:sp>
        <p:nvSpPr>
          <p:cNvPr id="4" name="Título 1">
            <a:extLst>
              <a:ext uri="{FF2B5EF4-FFF2-40B4-BE49-F238E27FC236}">
                <a16:creationId xmlns:a16="http://schemas.microsoft.com/office/drawing/2014/main" id="{A4910218-3931-B84F-9117-5260C0DC2850}"/>
              </a:ext>
            </a:extLst>
          </p:cNvPr>
          <p:cNvSpPr txBox="1">
            <a:spLocks/>
          </p:cNvSpPr>
          <p:nvPr/>
        </p:nvSpPr>
        <p:spPr>
          <a:xfrm>
            <a:off x="452230" y="1333941"/>
            <a:ext cx="7757491"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en-US"/>
              <a:t>New evidence.</a:t>
            </a:r>
            <a:endParaRPr lang="en-US" dirty="0"/>
          </a:p>
        </p:txBody>
      </p:sp>
      <p:sp>
        <p:nvSpPr>
          <p:cNvPr id="6" name="CuadroTexto 5">
            <a:extLst>
              <a:ext uri="{FF2B5EF4-FFF2-40B4-BE49-F238E27FC236}">
                <a16:creationId xmlns:a16="http://schemas.microsoft.com/office/drawing/2014/main" id="{E8FEB80A-A4BA-71FA-51B5-BA32FB664E08}"/>
              </a:ext>
            </a:extLst>
          </p:cNvPr>
          <p:cNvSpPr txBox="1"/>
          <p:nvPr/>
        </p:nvSpPr>
        <p:spPr>
          <a:xfrm>
            <a:off x="622851" y="4011584"/>
            <a:ext cx="9978889" cy="1200329"/>
          </a:xfrm>
          <a:prstGeom prst="rect">
            <a:avLst/>
          </a:prstGeom>
          <a:noFill/>
        </p:spPr>
        <p:txBody>
          <a:bodyPr wrap="square">
            <a:spAutoFit/>
          </a:bodyPr>
          <a:lstStyle/>
          <a:p>
            <a:pPr marL="0" indent="0">
              <a:buNone/>
            </a:pPr>
            <a:r>
              <a:rPr lang="en-US" sz="2400" dirty="0"/>
              <a:t>The second study identified (n=170), showed a similar overall mortality of 6%, but also independently reported a mortality risk of 22% in children with PE and hemodynamic failure.</a:t>
            </a:r>
          </a:p>
        </p:txBody>
      </p:sp>
      <p:sp>
        <p:nvSpPr>
          <p:cNvPr id="8" name="CuadroTexto 7">
            <a:extLst>
              <a:ext uri="{FF2B5EF4-FFF2-40B4-BE49-F238E27FC236}">
                <a16:creationId xmlns:a16="http://schemas.microsoft.com/office/drawing/2014/main" id="{1CFF2A87-9D23-DD47-66A9-503E36A99A87}"/>
              </a:ext>
            </a:extLst>
          </p:cNvPr>
          <p:cNvSpPr txBox="1"/>
          <p:nvPr/>
        </p:nvSpPr>
        <p:spPr>
          <a:xfrm>
            <a:off x="452230" y="6068273"/>
            <a:ext cx="11408465" cy="415498"/>
          </a:xfrm>
          <a:prstGeom prst="rect">
            <a:avLst/>
          </a:prstGeom>
          <a:noFill/>
        </p:spPr>
        <p:txBody>
          <a:bodyPr wrap="square">
            <a:spAutoFit/>
          </a:bodyPr>
          <a:lstStyle/>
          <a:p>
            <a:r>
              <a:rPr lang="en-US" sz="1050" dirty="0">
                <a:solidFill>
                  <a:srgbClr val="000000"/>
                </a:solidFill>
                <a:latin typeface="Times New Roman" panose="02020603050405020304" pitchFamily="18" charset="0"/>
              </a:rPr>
              <a:t>van Ommen CH, Heijboer H, Büller HR, Hirasing RA, Heijmans HS, Peters M. Venousthromboembolism in childhood: a prospective two-year registry in The Netherlands. </a:t>
            </a:r>
            <a:r>
              <a:rPr lang="en-US" sz="1050" i="1" dirty="0">
                <a:solidFill>
                  <a:srgbClr val="000000"/>
                </a:solidFill>
                <a:latin typeface="Times New Roman" panose="02020603050405020304" pitchFamily="18" charset="0"/>
              </a:rPr>
              <a:t>J Pediat </a:t>
            </a:r>
            <a:r>
              <a:rPr lang="en-US" sz="1050" dirty="0">
                <a:solidFill>
                  <a:srgbClr val="000000"/>
                </a:solidFill>
                <a:latin typeface="Times New Roman" panose="02020603050405020304" pitchFamily="18" charset="0"/>
              </a:rPr>
              <a:t>Nov 2001;139(5):676-81. </a:t>
            </a:r>
          </a:p>
          <a:p>
            <a:r>
              <a:rPr lang="en-US" sz="1050" dirty="0">
                <a:solidFill>
                  <a:srgbClr val="000000"/>
                </a:solidFill>
                <a:latin typeface="Times New Roman" panose="02020603050405020304" pitchFamily="18" charset="0"/>
              </a:rPr>
              <a:t> Andrew M, David M, Adams M, et al. Venous thromboembolic complications (VTE) in children: first analyses of the Canadian Registry of VTE. </a:t>
            </a:r>
            <a:r>
              <a:rPr lang="en-US" sz="1050" i="1" dirty="0">
                <a:solidFill>
                  <a:srgbClr val="000000"/>
                </a:solidFill>
                <a:latin typeface="Times New Roman" panose="02020603050405020304" pitchFamily="18" charset="0"/>
              </a:rPr>
              <a:t>Blood. Mar 1 1994;83(5):1251-7. </a:t>
            </a:r>
            <a:endParaRPr lang="en-US" sz="1050" dirty="0"/>
          </a:p>
        </p:txBody>
      </p:sp>
    </p:spTree>
    <p:extLst>
      <p:ext uri="{BB962C8B-B14F-4D97-AF65-F5344CB8AC3E}">
        <p14:creationId xmlns:p14="http://schemas.microsoft.com/office/powerpoint/2010/main" val="217226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4D5DEEF-2556-4598-B76C-ECAD872B648B}"/>
              </a:ext>
            </a:extLst>
          </p:cNvPr>
          <p:cNvSpPr>
            <a:spLocks noGrp="1"/>
          </p:cNvSpPr>
          <p:nvPr>
            <p:ph type="title"/>
          </p:nvPr>
        </p:nvSpPr>
        <p:spPr>
          <a:xfrm>
            <a:off x="418272" y="1341007"/>
            <a:ext cx="10974143" cy="418271"/>
          </a:xfrm>
        </p:spPr>
        <p:txBody>
          <a:bodyPr>
            <a:noAutofit/>
          </a:bodyPr>
          <a:lstStyle/>
          <a:p>
            <a:pPr>
              <a:defRPr/>
            </a:pPr>
            <a:r>
              <a:rPr lang="en-US" dirty="0"/>
              <a:t>How were the ASH guidelines were developed?</a:t>
            </a:r>
          </a:p>
        </p:txBody>
      </p:sp>
      <p:sp>
        <p:nvSpPr>
          <p:cNvPr id="13" name="TextBox 12">
            <a:extLst>
              <a:ext uri="{FF2B5EF4-FFF2-40B4-BE49-F238E27FC236}">
                <a16:creationId xmlns:a16="http://schemas.microsoft.com/office/drawing/2014/main" id="{3B45F5DF-F48B-472A-9DC0-3F6574AF6B2B}"/>
              </a:ext>
            </a:extLst>
          </p:cNvPr>
          <p:cNvSpPr txBox="1"/>
          <p:nvPr/>
        </p:nvSpPr>
        <p:spPr>
          <a:xfrm>
            <a:off x="702157" y="2033086"/>
            <a:ext cx="2460910" cy="3691440"/>
          </a:xfrm>
          <a:prstGeom prst="rect">
            <a:avLst/>
          </a:prstGeom>
          <a:solidFill>
            <a:srgbClr val="BEE0E4"/>
          </a:solidFill>
        </p:spPr>
        <p:txBody>
          <a:bodyPr/>
          <a:lstStyle/>
          <a:p>
            <a:pPr>
              <a:defRPr/>
            </a:pPr>
            <a:r>
              <a:rPr lang="en-US" b="1" dirty="0">
                <a:solidFill>
                  <a:srgbClr val="E43D31"/>
                </a:solidFill>
                <a:latin typeface="Calibri" panose="020F0502020204030204" pitchFamily="34" charset="0"/>
              </a:rPr>
              <a:t>PANEL FORMATION</a:t>
            </a:r>
          </a:p>
          <a:p>
            <a:pPr>
              <a:spcAft>
                <a:spcPts val="600"/>
              </a:spcAft>
              <a:defRPr/>
            </a:pPr>
            <a:r>
              <a:rPr lang="en-US" dirty="0">
                <a:solidFill>
                  <a:schemeClr val="tx1">
                    <a:lumMod val="50000"/>
                    <a:lumOff val="50000"/>
                  </a:schemeClr>
                </a:solidFill>
                <a:latin typeface="Calibri" panose="020F0502020204030204" pitchFamily="34" charset="0"/>
              </a:rPr>
              <a:t>Each panel was formed following these key criteria:</a:t>
            </a:r>
          </a:p>
          <a:p>
            <a:pPr marL="91440" indent="-91440">
              <a:spcAft>
                <a:spcPts val="300"/>
              </a:spcAft>
              <a:buFont typeface="Arial" panose="020B0604020202020204" pitchFamily="34" charset="0"/>
              <a:buChar char="•"/>
              <a:defRPr/>
            </a:pPr>
            <a:r>
              <a:rPr lang="en-US" sz="1693" dirty="0">
                <a:solidFill>
                  <a:schemeClr val="tx1">
                    <a:lumMod val="50000"/>
                    <a:lumOff val="50000"/>
                  </a:schemeClr>
                </a:solidFill>
                <a:latin typeface="Calibri" panose="020F0502020204030204" pitchFamily="34" charset="0"/>
              </a:rPr>
              <a:t>Balance of expertise (including disciplines beyond hematology, and patients)</a:t>
            </a:r>
          </a:p>
          <a:p>
            <a:pPr marL="91440" indent="-91440">
              <a:spcAft>
                <a:spcPts val="300"/>
              </a:spcAft>
              <a:buFont typeface="Arial" panose="020B0604020202020204" pitchFamily="34" charset="0"/>
              <a:buChar char="•"/>
              <a:defRPr/>
            </a:pPr>
            <a:r>
              <a:rPr lang="en-US" sz="1693" dirty="0">
                <a:solidFill>
                  <a:schemeClr val="tx1">
                    <a:lumMod val="50000"/>
                    <a:lumOff val="50000"/>
                  </a:schemeClr>
                </a:solidFill>
                <a:latin typeface="Calibri" panose="020F0502020204030204" pitchFamily="34" charset="0"/>
              </a:rPr>
              <a:t>Attention to minimization and management of COI</a:t>
            </a:r>
            <a:endParaRPr lang="en-US" sz="148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F2AB45A-6715-4ADE-9C4F-9BE6E144F5C6}"/>
              </a:ext>
            </a:extLst>
          </p:cNvPr>
          <p:cNvSpPr txBox="1">
            <a:spLocks noChangeArrowheads="1"/>
          </p:cNvSpPr>
          <p:nvPr/>
        </p:nvSpPr>
        <p:spPr bwMode="auto">
          <a:xfrm>
            <a:off x="3331048" y="2033086"/>
            <a:ext cx="2879180" cy="1967414"/>
          </a:xfrm>
          <a:prstGeom prst="rect">
            <a:avLst/>
          </a:prstGeom>
          <a:solidFill>
            <a:srgbClr val="FED9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s-CO" b="1" dirty="0">
                <a:solidFill>
                  <a:srgbClr val="E53E31"/>
                </a:solidFill>
                <a:latin typeface="Calibri" panose="020F0502020204030204" pitchFamily="34" charset="0"/>
              </a:rPr>
              <a:t>CLINICAL QUESTIONS</a:t>
            </a:r>
          </a:p>
          <a:p>
            <a:r>
              <a:rPr lang="en-US" altLang="es-CO" dirty="0">
                <a:solidFill>
                  <a:schemeClr val="tx1">
                    <a:lumMod val="50000"/>
                    <a:lumOff val="50000"/>
                  </a:schemeClr>
                </a:solidFill>
                <a:latin typeface="Calibri" panose="020F0502020204030204" pitchFamily="34" charset="0"/>
              </a:rPr>
              <a:t>10 to 20 clinically-relevant questions generated in PICO format (population, intervention, comparison, and outcome)</a:t>
            </a:r>
          </a:p>
        </p:txBody>
      </p:sp>
      <p:sp>
        <p:nvSpPr>
          <p:cNvPr id="15" name="TextBox 14">
            <a:extLst>
              <a:ext uri="{FF2B5EF4-FFF2-40B4-BE49-F238E27FC236}">
                <a16:creationId xmlns:a16="http://schemas.microsoft.com/office/drawing/2014/main" id="{31E4CD13-37CE-47AF-90AF-7D9139B4BAAC}"/>
              </a:ext>
            </a:extLst>
          </p:cNvPr>
          <p:cNvSpPr txBox="1"/>
          <p:nvPr/>
        </p:nvSpPr>
        <p:spPr>
          <a:xfrm>
            <a:off x="6341251" y="2033085"/>
            <a:ext cx="2459230" cy="3691441"/>
          </a:xfrm>
          <a:prstGeom prst="rect">
            <a:avLst/>
          </a:prstGeom>
          <a:solidFill>
            <a:srgbClr val="C9D7AF"/>
          </a:solidFill>
        </p:spPr>
        <p:txBody>
          <a:bodyPr/>
          <a:lstStyle/>
          <a:p>
            <a:pPr>
              <a:defRPr/>
            </a:pPr>
            <a:r>
              <a:rPr lang="en-US" b="1" dirty="0">
                <a:solidFill>
                  <a:srgbClr val="E43D31"/>
                </a:solidFill>
                <a:latin typeface="Calibri" panose="020F0502020204030204" pitchFamily="34" charset="0"/>
              </a:rPr>
              <a:t>EVIDENCE SYNTHESIS</a:t>
            </a:r>
          </a:p>
          <a:p>
            <a:pPr>
              <a:spcAft>
                <a:spcPts val="600"/>
              </a:spcAft>
              <a:defRPr/>
            </a:pPr>
            <a:r>
              <a:rPr lang="en-US" dirty="0">
                <a:solidFill>
                  <a:schemeClr val="tx1">
                    <a:lumMod val="50000"/>
                    <a:lumOff val="50000"/>
                  </a:schemeClr>
                </a:solidFill>
                <a:latin typeface="Calibri" panose="020F0502020204030204" pitchFamily="34" charset="0"/>
              </a:rPr>
              <a:t>Evidence analysis for each PICO question x systematic review of effects:</a:t>
            </a:r>
          </a:p>
          <a:p>
            <a:pPr marL="102870" indent="-102870">
              <a:buFont typeface="Arial" panose="020B0604020202020204" pitchFamily="34" charset="0"/>
              <a:buChar char="•"/>
              <a:defRPr/>
            </a:pPr>
            <a:r>
              <a:rPr lang="en-US" sz="1640" dirty="0">
                <a:solidFill>
                  <a:schemeClr val="tx1">
                    <a:lumMod val="50000"/>
                    <a:lumOff val="50000"/>
                  </a:schemeClr>
                </a:solidFill>
                <a:latin typeface="Calibri" panose="020F0502020204030204" pitchFamily="34" charset="0"/>
              </a:rPr>
              <a:t>Desirable and undesirable effects</a:t>
            </a:r>
          </a:p>
          <a:p>
            <a:pPr marL="102870" indent="-102870">
              <a:buFont typeface="Arial" panose="020B0604020202020204" pitchFamily="34" charset="0"/>
              <a:buChar char="•"/>
              <a:defRPr/>
            </a:pPr>
            <a:r>
              <a:rPr lang="en-US" sz="1640" dirty="0">
                <a:solidFill>
                  <a:schemeClr val="tx1">
                    <a:lumMod val="50000"/>
                    <a:lumOff val="50000"/>
                  </a:schemeClr>
                </a:solidFill>
                <a:latin typeface="Calibri" panose="020F0502020204030204" pitchFamily="34" charset="0"/>
              </a:rPr>
              <a:t>Resource use</a:t>
            </a:r>
          </a:p>
          <a:p>
            <a:pPr marL="102870" indent="-102870">
              <a:buFont typeface="Arial" panose="020B0604020202020204" pitchFamily="34" charset="0"/>
              <a:buChar char="•"/>
              <a:defRPr/>
            </a:pPr>
            <a:r>
              <a:rPr lang="en-US" sz="1640" dirty="0">
                <a:solidFill>
                  <a:schemeClr val="tx1">
                    <a:lumMod val="50000"/>
                    <a:lumOff val="50000"/>
                  </a:schemeClr>
                </a:solidFill>
                <a:latin typeface="Calibri" panose="020F0502020204030204" pitchFamily="34" charset="0"/>
              </a:rPr>
              <a:t>Feasibility</a:t>
            </a:r>
          </a:p>
          <a:p>
            <a:pPr marL="102870" indent="-102870">
              <a:buFont typeface="Arial" panose="020B0604020202020204" pitchFamily="34" charset="0"/>
              <a:buChar char="•"/>
              <a:defRPr/>
            </a:pPr>
            <a:r>
              <a:rPr lang="en-US" sz="1640" dirty="0">
                <a:solidFill>
                  <a:schemeClr val="tx1">
                    <a:lumMod val="50000"/>
                    <a:lumOff val="50000"/>
                  </a:schemeClr>
                </a:solidFill>
                <a:latin typeface="Calibri" panose="020F0502020204030204" pitchFamily="34" charset="0"/>
              </a:rPr>
              <a:t>Acceptability</a:t>
            </a:r>
          </a:p>
          <a:p>
            <a:pPr marL="102870" indent="-102870">
              <a:buFont typeface="Arial" panose="020B0604020202020204" pitchFamily="34" charset="0"/>
              <a:buChar char="•"/>
              <a:defRPr/>
            </a:pPr>
            <a:r>
              <a:rPr lang="en-US" sz="1640">
                <a:solidFill>
                  <a:schemeClr val="tx1">
                    <a:lumMod val="50000"/>
                    <a:lumOff val="50000"/>
                  </a:schemeClr>
                </a:solidFill>
                <a:latin typeface="Calibri" panose="020F0502020204030204" pitchFamily="34" charset="0"/>
              </a:rPr>
              <a:t>Accessibility</a:t>
            </a:r>
            <a:endParaRPr lang="en-US" sz="1640" dirty="0">
              <a:solidFill>
                <a:srgbClr val="FF0000"/>
              </a:solidFill>
              <a:latin typeface="Calibri" panose="020F0502020204030204" pitchFamily="34" charset="0"/>
            </a:endParaRPr>
          </a:p>
          <a:p>
            <a:pPr marL="102870" indent="-102870">
              <a:buFont typeface="Arial" panose="020B0604020202020204" pitchFamily="34" charset="0"/>
              <a:buChar char="•"/>
              <a:defRPr/>
            </a:pPr>
            <a:r>
              <a:rPr lang="en-US" sz="1640" dirty="0">
                <a:solidFill>
                  <a:schemeClr val="tx1">
                    <a:lumMod val="50000"/>
                    <a:lumOff val="50000"/>
                  </a:schemeClr>
                </a:solidFill>
                <a:latin typeface="Calibri" panose="020F0502020204030204" pitchFamily="34" charset="0"/>
              </a:rPr>
              <a:t>Patient values and preferences</a:t>
            </a:r>
            <a:endParaRPr lang="en-US" sz="164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A27ACC-C83F-449D-BAED-D03087E294D5}"/>
              </a:ext>
            </a:extLst>
          </p:cNvPr>
          <p:cNvSpPr txBox="1">
            <a:spLocks noChangeArrowheads="1"/>
          </p:cNvSpPr>
          <p:nvPr/>
        </p:nvSpPr>
        <p:spPr bwMode="auto">
          <a:xfrm>
            <a:off x="3336086" y="4076641"/>
            <a:ext cx="2872461" cy="1647885"/>
          </a:xfrm>
          <a:prstGeom prst="rect">
            <a:avLst/>
          </a:prstGeom>
          <a:solidFill>
            <a:srgbClr val="FED9B0"/>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s-CO" sz="1481" b="1" dirty="0">
                <a:solidFill>
                  <a:schemeClr val="tx1">
                    <a:lumMod val="50000"/>
                    <a:lumOff val="50000"/>
                  </a:schemeClr>
                </a:solidFill>
                <a:latin typeface="Calibri" panose="020F0502020204030204" pitchFamily="34" charset="0"/>
              </a:rPr>
              <a:t>PICO QUESTION EXAMPLE</a:t>
            </a:r>
          </a:p>
          <a:p>
            <a:r>
              <a:rPr lang="en-US" altLang="es-CO" sz="1600" dirty="0">
                <a:solidFill>
                  <a:schemeClr val="tx1">
                    <a:lumMod val="50000"/>
                    <a:lumOff val="50000"/>
                  </a:schemeClr>
                </a:solidFill>
                <a:latin typeface="Calibri" panose="020F0502020204030204" pitchFamily="34" charset="0"/>
              </a:rPr>
              <a:t>In a population of patients with low clinical probability of PTE,  what is the</a:t>
            </a:r>
          </a:p>
          <a:p>
            <a:r>
              <a:rPr lang="en-US" altLang="es-CO" sz="1600" dirty="0">
                <a:solidFill>
                  <a:schemeClr val="tx1">
                    <a:lumMod val="50000"/>
                    <a:lumOff val="50000"/>
                  </a:schemeClr>
                </a:solidFill>
                <a:latin typeface="Calibri" panose="020F0502020204030204" pitchFamily="34" charset="0"/>
              </a:rPr>
              <a:t>best diagnostic strategy to assess a PTE hypothesis? </a:t>
            </a:r>
            <a:r>
              <a:rPr lang="en-US" dirty="0"/>
              <a:t> </a:t>
            </a:r>
          </a:p>
        </p:txBody>
      </p:sp>
      <p:sp>
        <p:nvSpPr>
          <p:cNvPr id="17" name="Rectangle 16">
            <a:extLst>
              <a:ext uri="{FF2B5EF4-FFF2-40B4-BE49-F238E27FC236}">
                <a16:creationId xmlns:a16="http://schemas.microsoft.com/office/drawing/2014/main" id="{20C76E0E-D261-421A-BEAB-A851B842324F}"/>
              </a:ext>
            </a:extLst>
          </p:cNvPr>
          <p:cNvSpPr/>
          <p:nvPr/>
        </p:nvSpPr>
        <p:spPr>
          <a:xfrm>
            <a:off x="8933185" y="2033087"/>
            <a:ext cx="2459230" cy="3691440"/>
          </a:xfrm>
          <a:prstGeom prst="rect">
            <a:avLst/>
          </a:prstGeom>
          <a:solidFill>
            <a:srgbClr val="8B80A3">
              <a:alpha val="47059"/>
            </a:srgbClr>
          </a:solidFill>
        </p:spPr>
        <p:txBody>
          <a:bodyPr/>
          <a:lstStyle/>
          <a:p>
            <a:pPr>
              <a:defRPr/>
            </a:pPr>
            <a:r>
              <a:rPr lang="en-US" b="1" dirty="0">
                <a:solidFill>
                  <a:srgbClr val="E43D31"/>
                </a:solidFill>
                <a:latin typeface="Calibri" panose="020F0502020204030204" pitchFamily="34" charset="0"/>
              </a:rPr>
              <a:t>MAKING RECOMMENDATIONS </a:t>
            </a:r>
            <a:endParaRPr lang="en-US" b="1" dirty="0">
              <a:solidFill>
                <a:schemeClr val="tx1">
                  <a:lumMod val="50000"/>
                  <a:lumOff val="50000"/>
                </a:schemeClr>
              </a:solidFill>
              <a:latin typeface="Calibri" panose="020F0502020204030204" pitchFamily="34" charset="0"/>
              <a:cs typeface="Calibri" panose="020F0502020204030204" pitchFamily="34" charset="0"/>
            </a:endParaRPr>
          </a:p>
          <a:p>
            <a:pPr>
              <a:defRPr/>
            </a:pPr>
            <a:r>
              <a:rPr lang="en-US" dirty="0">
                <a:solidFill>
                  <a:schemeClr val="tx1">
                    <a:lumMod val="50000"/>
                    <a:lumOff val="50000"/>
                  </a:schemeClr>
                </a:solidFill>
                <a:latin typeface="Calibri" panose="020F0502020204030204" pitchFamily="34" charset="0"/>
              </a:rPr>
              <a:t>Recommendations made by panel members based on evidence for all factors</a:t>
            </a:r>
          </a:p>
        </p:txBody>
      </p:sp>
      <p:sp>
        <p:nvSpPr>
          <p:cNvPr id="2" name="TextBox 1">
            <a:extLst>
              <a:ext uri="{FF2B5EF4-FFF2-40B4-BE49-F238E27FC236}">
                <a16:creationId xmlns:a16="http://schemas.microsoft.com/office/drawing/2014/main" id="{C29FE13F-C9AA-04D3-763A-75158B4411A6}"/>
              </a:ext>
            </a:extLst>
          </p:cNvPr>
          <p:cNvSpPr txBox="1"/>
          <p:nvPr/>
        </p:nvSpPr>
        <p:spPr>
          <a:xfrm>
            <a:off x="606229" y="5800667"/>
            <a:ext cx="10786185"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a:solidFill>
                <a:srgbClr val="2E2D2D"/>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E456-A08A-2724-DC07-7A02978D8D1C}"/>
              </a:ext>
            </a:extLst>
          </p:cNvPr>
          <p:cNvSpPr>
            <a:spLocks noGrp="1"/>
          </p:cNvSpPr>
          <p:nvPr>
            <p:ph type="title"/>
          </p:nvPr>
        </p:nvSpPr>
        <p:spPr>
          <a:xfrm>
            <a:off x="3546616" y="571942"/>
            <a:ext cx="4842013" cy="418113"/>
          </a:xfrm>
        </p:spPr>
        <p:txBody>
          <a:bodyPr/>
          <a:lstStyle/>
          <a:p>
            <a:r>
              <a:rPr lang="en-US"/>
              <a:t>FINAL CONSIDERATIONS</a:t>
            </a:r>
            <a:endParaRPr lang="en-US" dirty="0"/>
          </a:p>
        </p:txBody>
      </p:sp>
      <p:sp>
        <p:nvSpPr>
          <p:cNvPr id="3" name="Marcador de contenido 2">
            <a:extLst>
              <a:ext uri="{FF2B5EF4-FFF2-40B4-BE49-F238E27FC236}">
                <a16:creationId xmlns:a16="http://schemas.microsoft.com/office/drawing/2014/main" id="{AF2DD921-761F-B3B3-F7F3-A03189047E82}"/>
              </a:ext>
            </a:extLst>
          </p:cNvPr>
          <p:cNvSpPr>
            <a:spLocks noGrp="1"/>
          </p:cNvSpPr>
          <p:nvPr>
            <p:ph idx="1"/>
          </p:nvPr>
        </p:nvSpPr>
        <p:spPr/>
        <p:txBody>
          <a:bodyPr>
            <a:normAutofit lnSpcReduction="10000"/>
          </a:bodyPr>
          <a:lstStyle/>
          <a:p>
            <a:r>
              <a:rPr lang="en-US"/>
              <a:t>Although there are no direct data from randomized trials conducted in children, indirect evidence from the adult population suggests a potential life-preserving benefit. </a:t>
            </a:r>
          </a:p>
          <a:p>
            <a:r>
              <a:rPr lang="en-US"/>
              <a:t>Given the high mortality observed in children with PE and hemodynamic failure, thrombolytic therapy should be routinely offered.</a:t>
            </a:r>
          </a:p>
          <a:p>
            <a:r>
              <a:rPr lang="en-US"/>
              <a:t>Implementation of this recommendation may be hampered by a lack of appropriate facilities and human resources to deliver critical care in some settings within the regions. </a:t>
            </a:r>
          </a:p>
          <a:p>
            <a:r>
              <a:rPr lang="en-US"/>
              <a:t>Efforts must be made to ensure timely access to specialized care for children with PE and hemodynamic failure.</a:t>
            </a:r>
            <a:endParaRPr lang="en-US" dirty="0"/>
          </a:p>
        </p:txBody>
      </p:sp>
    </p:spTree>
    <p:extLst>
      <p:ext uri="{BB962C8B-B14F-4D97-AF65-F5344CB8AC3E}">
        <p14:creationId xmlns:p14="http://schemas.microsoft.com/office/powerpoint/2010/main" val="3887653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US"/>
              <a:t>Summary of changes in the pediatric section</a:t>
            </a:r>
          </a:p>
        </p:txBody>
      </p:sp>
      <p:sp>
        <p:nvSpPr>
          <p:cNvPr id="4" name="TextBox 3">
            <a:extLst>
              <a:ext uri="{FF2B5EF4-FFF2-40B4-BE49-F238E27FC236}">
                <a16:creationId xmlns:a16="http://schemas.microsoft.com/office/drawing/2014/main" id="{1F308EEF-EBA2-4416-ACDE-3B35F899E6EA}"/>
              </a:ext>
            </a:extLst>
          </p:cNvPr>
          <p:cNvSpPr txBox="1"/>
          <p:nvPr/>
        </p:nvSpPr>
        <p:spPr>
          <a:xfrm>
            <a:off x="485274" y="2060598"/>
            <a:ext cx="10129718" cy="1384995"/>
          </a:xfrm>
          <a:prstGeom prst="rect">
            <a:avLst/>
          </a:prstGeom>
          <a:solidFill>
            <a:srgbClr val="FEE3C2"/>
          </a:solidFill>
        </p:spPr>
        <p:txBody>
          <a:bodyPr wrap="square" rtlCol="0">
            <a:spAutoFit/>
          </a:bodyPr>
          <a:lstStyle/>
          <a:p>
            <a:r>
              <a:rPr lang="en-US" sz="2800" dirty="0">
                <a:solidFill>
                  <a:schemeClr val="tx1">
                    <a:lumMod val="50000"/>
                    <a:lumOff val="50000"/>
                  </a:schemeClr>
                </a:solidFill>
              </a:rPr>
              <a:t>Treatment of asymptomatic VTE is generally not indicated, however the decision must be individualized based on the patient's specific risks of recurrent VTE and bleeding</a:t>
            </a:r>
          </a:p>
        </p:txBody>
      </p:sp>
      <p:sp>
        <p:nvSpPr>
          <p:cNvPr id="6" name="TextBox 5">
            <a:extLst>
              <a:ext uri="{FF2B5EF4-FFF2-40B4-BE49-F238E27FC236}">
                <a16:creationId xmlns:a16="http://schemas.microsoft.com/office/drawing/2014/main" id="{3669F80F-F834-4045-85E9-B1F9F8F069EA}"/>
              </a:ext>
            </a:extLst>
          </p:cNvPr>
          <p:cNvSpPr txBox="1"/>
          <p:nvPr/>
        </p:nvSpPr>
        <p:spPr>
          <a:xfrm>
            <a:off x="485273" y="4067213"/>
            <a:ext cx="10036953" cy="954107"/>
          </a:xfrm>
          <a:prstGeom prst="rect">
            <a:avLst/>
          </a:prstGeom>
          <a:solidFill>
            <a:srgbClr val="FDDBB0"/>
          </a:solidFill>
        </p:spPr>
        <p:txBody>
          <a:bodyPr wrap="square" rtlCol="0">
            <a:spAutoFit/>
          </a:bodyPr>
          <a:lstStyle/>
          <a:p>
            <a:r>
              <a:rPr lang="en-US" sz="2800" dirty="0">
                <a:solidFill>
                  <a:schemeClr val="tx1">
                    <a:lumMod val="50000"/>
                    <a:lumOff val="50000"/>
                  </a:schemeClr>
                </a:solidFill>
              </a:rPr>
              <a:t>Thrombolysis in pulmonary embolism and hemodynamic failure is an appropriate measure in the pediatric setting</a:t>
            </a:r>
          </a:p>
        </p:txBody>
      </p:sp>
    </p:spTree>
    <p:extLst>
      <p:ext uri="{BB962C8B-B14F-4D97-AF65-F5344CB8AC3E}">
        <p14:creationId xmlns:p14="http://schemas.microsoft.com/office/powerpoint/2010/main" val="2624845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a:xfrm>
            <a:off x="617880" y="1340569"/>
            <a:ext cx="10972800" cy="418113"/>
          </a:xfrm>
        </p:spPr>
        <p:txBody>
          <a:bodyPr/>
          <a:lstStyle/>
          <a:p>
            <a:r>
              <a:rPr lang="en-US"/>
              <a:t>Acknowledgements</a:t>
            </a:r>
          </a:p>
        </p:txBody>
      </p:sp>
      <p:sp>
        <p:nvSpPr>
          <p:cNvPr id="5" name="CuadroTexto 4">
            <a:extLst>
              <a:ext uri="{FF2B5EF4-FFF2-40B4-BE49-F238E27FC236}">
                <a16:creationId xmlns:a16="http://schemas.microsoft.com/office/drawing/2014/main" id="{608A0295-4A38-B950-045A-767B20F831A8}"/>
              </a:ext>
            </a:extLst>
          </p:cNvPr>
          <p:cNvSpPr txBox="1"/>
          <p:nvPr/>
        </p:nvSpPr>
        <p:spPr>
          <a:xfrm>
            <a:off x="1391478" y="2060140"/>
            <a:ext cx="7752522" cy="4154984"/>
          </a:xfrm>
          <a:prstGeom prst="rect">
            <a:avLst/>
          </a:prstGeom>
          <a:noFill/>
        </p:spPr>
        <p:txBody>
          <a:bodyPr wrap="square">
            <a:spAutoFit/>
          </a:bodyPr>
          <a:lstStyle/>
          <a:p>
            <a:r>
              <a:rPr lang="en-US" sz="2400" dirty="0"/>
              <a:t>Team members of the ASH Guidelines Panel</a:t>
            </a:r>
          </a:p>
          <a:p>
            <a:r>
              <a:rPr lang="en-US" sz="2400" dirty="0"/>
              <a:t>Knowledge Synthesis team members</a:t>
            </a:r>
          </a:p>
          <a:p>
            <a:r>
              <a:rPr lang="en-US" sz="2400" dirty="0"/>
              <a:t>McMaster University GRADE Center</a:t>
            </a:r>
          </a:p>
          <a:p>
            <a:endParaRPr lang="en-US" sz="2400" dirty="0"/>
          </a:p>
          <a:p>
            <a:r>
              <a:rPr lang="en-US" sz="2400" dirty="0"/>
              <a:t>Author of the presentation: Juan Carlos Serrano Casas, MD, Central University of Venezuela </a:t>
            </a:r>
          </a:p>
          <a:p>
            <a:r>
              <a:rPr lang="en-US" sz="2400" dirty="0"/>
              <a:t>Clínica Cancerológica de Norte de Santander (North Santander Oncology Clinic)</a:t>
            </a:r>
          </a:p>
          <a:p>
            <a:endParaRPr lang="en-US" sz="2400" dirty="0"/>
          </a:p>
          <a:p>
            <a:r>
              <a:rPr lang="en-US" sz="2400" dirty="0"/>
              <a:t>Learn more about the ASH VTE guidelines at http://www.hematology.org/VTEguidelines</a:t>
            </a:r>
          </a:p>
        </p:txBody>
      </p:sp>
    </p:spTree>
    <p:extLst>
      <p:ext uri="{BB962C8B-B14F-4D97-AF65-F5344CB8AC3E}">
        <p14:creationId xmlns:p14="http://schemas.microsoft.com/office/powerpoint/2010/main" val="176152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FA6C-4881-4C85-A97C-32F755E3E479}"/>
              </a:ext>
            </a:extLst>
          </p:cNvPr>
          <p:cNvSpPr>
            <a:spLocks noGrp="1"/>
          </p:cNvSpPr>
          <p:nvPr>
            <p:ph type="title"/>
          </p:nvPr>
        </p:nvSpPr>
        <p:spPr>
          <a:xfrm>
            <a:off x="419099" y="1340569"/>
            <a:ext cx="10972801" cy="418113"/>
          </a:xfrm>
        </p:spPr>
        <p:txBody>
          <a:bodyPr>
            <a:noAutofit/>
          </a:bodyPr>
          <a:lstStyle/>
          <a:p>
            <a:r>
              <a:rPr lang="en-US" dirty="0"/>
              <a:t>How should patients and clinicians use these guidelines?</a:t>
            </a:r>
          </a:p>
        </p:txBody>
      </p:sp>
      <p:graphicFrame>
        <p:nvGraphicFramePr>
          <p:cNvPr id="6" name="Table 5">
            <a:extLst>
              <a:ext uri="{FF2B5EF4-FFF2-40B4-BE49-F238E27FC236}">
                <a16:creationId xmlns:a16="http://schemas.microsoft.com/office/drawing/2014/main" id="{F8B74E2E-F74E-4D69-B6EB-94F0525DA7FD}"/>
              </a:ext>
            </a:extLst>
          </p:cNvPr>
          <p:cNvGraphicFramePr>
            <a:graphicFrameLocks noGrp="1"/>
          </p:cNvGraphicFramePr>
          <p:nvPr>
            <p:extLst>
              <p:ext uri="{D42A27DB-BD31-4B8C-83A1-F6EECF244321}">
                <p14:modId xmlns:p14="http://schemas.microsoft.com/office/powerpoint/2010/main" val="2465763242"/>
              </p:ext>
            </p:extLst>
          </p:nvPr>
        </p:nvGraphicFramePr>
        <p:xfrm>
          <a:off x="992541" y="2535101"/>
          <a:ext cx="9825916" cy="2950607"/>
        </p:xfrm>
        <a:graphic>
          <a:graphicData uri="http://schemas.openxmlformats.org/drawingml/2006/table">
            <a:tbl>
              <a:tblPr firstRow="1" bandRow="1">
                <a:tableStyleId>{5940675A-B579-460E-94D1-54222C63F5DA}</a:tableStyleId>
              </a:tblPr>
              <a:tblGrid>
                <a:gridCol w="1611007">
                  <a:extLst>
                    <a:ext uri="{9D8B030D-6E8A-4147-A177-3AD203B41FA5}">
                      <a16:colId xmlns:a16="http://schemas.microsoft.com/office/drawing/2014/main" val="20000"/>
                    </a:ext>
                  </a:extLst>
                </a:gridCol>
                <a:gridCol w="3793563">
                  <a:extLst>
                    <a:ext uri="{9D8B030D-6E8A-4147-A177-3AD203B41FA5}">
                      <a16:colId xmlns:a16="http://schemas.microsoft.com/office/drawing/2014/main" val="20001"/>
                    </a:ext>
                  </a:extLst>
                </a:gridCol>
                <a:gridCol w="4421346">
                  <a:extLst>
                    <a:ext uri="{9D8B030D-6E8A-4147-A177-3AD203B41FA5}">
                      <a16:colId xmlns:a16="http://schemas.microsoft.com/office/drawing/2014/main" val="20002"/>
                    </a:ext>
                  </a:extLst>
                </a:gridCol>
              </a:tblGrid>
              <a:tr h="624254">
                <a:tc>
                  <a:txBody>
                    <a:bodyPr/>
                    <a:lstStyle/>
                    <a:p>
                      <a:endParaRPr lang="en-CA" sz="1800" b="1" dirty="0">
                        <a:solidFill>
                          <a:schemeClr val="tx1">
                            <a:lumMod val="50000"/>
                            <a:lumOff val="50000"/>
                          </a:schemeClr>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CA" sz="1800" b="1" dirty="0">
                          <a:solidFill>
                            <a:schemeClr val="bg1"/>
                          </a:solidFill>
                        </a:rPr>
                        <a:t>STRONG Recommendation</a:t>
                      </a:r>
                      <a:br/>
                      <a:r>
                        <a:rPr lang="en-CA" sz="1800" b="0" dirty="0">
                          <a:solidFill>
                            <a:schemeClr val="bg1"/>
                          </a:solidFill>
                        </a:rPr>
                        <a:t>(“The panel recommends…”)</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algn="ctr"/>
                      <a:r>
                        <a:rPr lang="en-CA" sz="1800" b="0" dirty="0">
                          <a:solidFill>
                            <a:schemeClr val="bg1"/>
                          </a:solidFill>
                        </a:rPr>
                        <a:t>(“The panel </a:t>
                      </a:r>
                      <a:r>
                        <a:rPr lang="es-CO" sz="1800" b="0" noProof="0" dirty="0">
                          <a:solidFill>
                            <a:schemeClr val="bg1"/>
                          </a:solidFill>
                        </a:rPr>
                        <a:t>suggests</a:t>
                      </a:r>
                      <a:r>
                        <a:rPr lang="en-CA" sz="1800" b="0" dirty="0">
                          <a:solidFill>
                            <a:schemeClr val="bg1"/>
                          </a:solidFill>
                        </a:rPr>
                        <a:t> …”)</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767384">
                <a:tc>
                  <a:txBody>
                    <a:bodyPr/>
                    <a:lstStyle/>
                    <a:p>
                      <a:r>
                        <a:rPr lang="en-CA" sz="1800" b="1" dirty="0">
                          <a:solidFill>
                            <a:schemeClr val="tx1">
                              <a:lumMod val="50000"/>
                              <a:lumOff val="50000"/>
                            </a:schemeClr>
                          </a:solidFill>
                        </a:rPr>
                        <a:t>For patients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solidFill>
                            <a:schemeClr val="tx1">
                              <a:lumMod val="50000"/>
                              <a:lumOff val="50000"/>
                            </a:schemeClr>
                          </a:solidFill>
                        </a:rPr>
                        <a:t>Most individuals would want the intervention, but many would not.</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543165">
                <a:tc>
                  <a:txBody>
                    <a:bodyPr/>
                    <a:lstStyle/>
                    <a:p>
                      <a:r>
                        <a:rPr lang="en-CA" sz="1800" b="1" dirty="0">
                          <a:solidFill>
                            <a:schemeClr val="tx1">
                              <a:lumMod val="50000"/>
                              <a:lumOff val="50000"/>
                            </a:schemeClr>
                          </a:solidFill>
                        </a:rPr>
                        <a:t>For clinicians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solidFill>
                            <a:schemeClr val="tx1">
                              <a:lumMod val="50000"/>
                              <a:lumOff val="50000"/>
                            </a:schemeClr>
                          </a:solidFill>
                        </a:rPr>
                        <a:t>Most individuals </a:t>
                      </a:r>
                      <a:r>
                        <a:rPr lang="en-CA" sz="1800" dirty="0">
                          <a:solidFill>
                            <a:srgbClr val="FF0000"/>
                          </a:solidFill>
                        </a:rPr>
                        <a:t>should </a:t>
                      </a:r>
                      <a:r>
                        <a:rPr lang="en-CA" sz="1800" dirty="0">
                          <a:solidFill>
                            <a:schemeClr val="tx1">
                              <a:lumMod val="50000"/>
                              <a:lumOff val="50000"/>
                            </a:schemeClr>
                          </a:solidFill>
                        </a:rPr>
                        <a:t>receive the intervention.</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s-CO" sz="1800" dirty="0">
                          <a:solidFill>
                            <a:schemeClr val="tx1">
                              <a:lumMod val="50000"/>
                              <a:lumOff val="50000"/>
                            </a:schemeClr>
                          </a:solidFill>
                        </a:rPr>
                        <a:t>Different choices will be appropriate for different patients, depending on their values and preferences. Use shared decision making.</a:t>
                      </a:r>
                      <a:endParaRPr lang="en-US" sz="1800" dirty="0">
                        <a:solidFill>
                          <a:schemeClr val="tx1">
                            <a:lumMod val="50000"/>
                            <a:lumOff val="50000"/>
                          </a:schemeClr>
                        </a:solidFill>
                      </a:endParaRP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F5B7205-BBC3-23C6-A82A-F9612C120E75}"/>
              </a:ext>
            </a:extLst>
          </p:cNvPr>
          <p:cNvSpPr>
            <a:spLocks noGrp="1"/>
          </p:cNvSpPr>
          <p:nvPr>
            <p:ph idx="1"/>
          </p:nvPr>
        </p:nvSpPr>
        <p:spPr>
          <a:xfrm>
            <a:off x="755374" y="2663686"/>
            <a:ext cx="10972801" cy="3843130"/>
          </a:xfrm>
        </p:spPr>
        <p:txBody>
          <a:bodyPr/>
          <a:lstStyle/>
          <a:p>
            <a:pPr marL="0" indent="0">
              <a:buNone/>
            </a:pPr>
            <a:r>
              <a:rPr lang="en-US" sz="2400" b="1" dirty="0">
                <a:solidFill>
                  <a:srgbClr val="FF0000"/>
                </a:solidFill>
              </a:rPr>
              <a:t>METHODS</a:t>
            </a:r>
          </a:p>
          <a:p>
            <a:pPr marL="0" indent="0">
              <a:buNone/>
            </a:pPr>
            <a:r>
              <a:rPr lang="en-US" sz="2400" b="1" dirty="0"/>
              <a:t> The GRADE ADOLOPMENT SYSTEM has allowed the adaptation of 3 ASH guidelines on VTE (Diagnosis, Pregnancy, and Pediatric chapters.)  </a:t>
            </a:r>
          </a:p>
          <a:p>
            <a:r>
              <a:rPr lang="en-US" sz="2400" b="1" dirty="0"/>
              <a:t>12 local hematology societies formed a panel of guidelines made up of medical professionals from 10 Latin American countries.  </a:t>
            </a:r>
          </a:p>
          <a:p>
            <a:r>
              <a:rPr lang="en-US" sz="2400" b="1" dirty="0"/>
              <a:t>We have prioritized 10 questions about VTE diagnosis and 18 about management for special populations relevant in a Latin American context. </a:t>
            </a:r>
          </a:p>
          <a:p>
            <a:r>
              <a:rPr lang="en-US" sz="2400" b="1" dirty="0"/>
              <a:t>Evidence analysis, benefits, and damages; also, to be considered are values and preferences, resources, accessibility, feasibility, impact, and equity in health.</a:t>
            </a:r>
          </a:p>
        </p:txBody>
      </p:sp>
      <p:sp>
        <p:nvSpPr>
          <p:cNvPr id="5" name="CuadroTexto 4">
            <a:extLst>
              <a:ext uri="{FF2B5EF4-FFF2-40B4-BE49-F238E27FC236}">
                <a16:creationId xmlns:a16="http://schemas.microsoft.com/office/drawing/2014/main" id="{9B4EF204-D634-01DD-F7DD-1423073DD69E}"/>
              </a:ext>
            </a:extLst>
          </p:cNvPr>
          <p:cNvSpPr txBox="1"/>
          <p:nvPr/>
        </p:nvSpPr>
        <p:spPr>
          <a:xfrm>
            <a:off x="715618" y="1269907"/>
            <a:ext cx="10972800" cy="1200329"/>
          </a:xfrm>
          <a:prstGeom prst="rect">
            <a:avLst/>
          </a:prstGeom>
          <a:noFill/>
        </p:spPr>
        <p:txBody>
          <a:bodyPr wrap="square">
            <a:spAutoFit/>
          </a:bodyPr>
          <a:lstStyle/>
          <a:p>
            <a:r>
              <a:rPr lang="en-US" sz="2400" b="1" dirty="0">
                <a:solidFill>
                  <a:srgbClr val="FF0000"/>
                </a:solidFill>
              </a:rPr>
              <a:t>OBJECTIVES: </a:t>
            </a:r>
          </a:p>
          <a:p>
            <a:r>
              <a:rPr lang="en-US" sz="2400" b="1" dirty="0">
                <a:solidFill>
                  <a:schemeClr val="bg1">
                    <a:lumMod val="50000"/>
                  </a:schemeClr>
                </a:solidFill>
              </a:rPr>
              <a:t>To provide evidence-based guidelines on the diagnosis of VTE/PE and the treatment of VTE in children and during pregnancy.</a:t>
            </a:r>
          </a:p>
        </p:txBody>
      </p:sp>
    </p:spTree>
    <p:extLst>
      <p:ext uri="{BB962C8B-B14F-4D97-AF65-F5344CB8AC3E}">
        <p14:creationId xmlns:p14="http://schemas.microsoft.com/office/powerpoint/2010/main" val="402596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AC4F5-6A21-49AE-973D-ED7C7D4F4BFF}"/>
              </a:ext>
            </a:extLst>
          </p:cNvPr>
          <p:cNvSpPr>
            <a:spLocks noGrp="1"/>
          </p:cNvSpPr>
          <p:nvPr>
            <p:ph type="title"/>
          </p:nvPr>
        </p:nvSpPr>
        <p:spPr/>
        <p:txBody>
          <a:bodyPr/>
          <a:lstStyle/>
          <a:p>
            <a:r>
              <a:rPr lang="en-US"/>
              <a:t>Prevalence and Probability Pretest</a:t>
            </a:r>
            <a:endParaRPr lang="en-US" dirty="0"/>
          </a:p>
        </p:txBody>
      </p:sp>
      <p:sp>
        <p:nvSpPr>
          <p:cNvPr id="4" name="Content Placeholder 3">
            <a:extLst>
              <a:ext uri="{FF2B5EF4-FFF2-40B4-BE49-F238E27FC236}">
                <a16:creationId xmlns:a16="http://schemas.microsoft.com/office/drawing/2014/main" id="{616FCACC-95C0-4897-B92F-886862F21644}"/>
              </a:ext>
            </a:extLst>
          </p:cNvPr>
          <p:cNvSpPr>
            <a:spLocks noGrp="1"/>
          </p:cNvSpPr>
          <p:nvPr>
            <p:ph idx="1"/>
          </p:nvPr>
        </p:nvSpPr>
        <p:spPr/>
        <p:txBody>
          <a:bodyPr>
            <a:normAutofit fontScale="92500" lnSpcReduction="20000"/>
          </a:bodyPr>
          <a:lstStyle/>
          <a:p>
            <a:r>
              <a:rPr lang="en-US"/>
              <a:t>The diagnosis of venous thromboembolism (VTE) is based on an assessment of the clinical probability of VTE in a population before diagnostic tests (pretest probability, PTP)</a:t>
            </a:r>
          </a:p>
          <a:p>
            <a:endParaRPr lang="en-US" dirty="0"/>
          </a:p>
          <a:p>
            <a:r>
              <a:rPr lang="en-US"/>
              <a:t>Patients are identified as low/intermediate/high probability or likely/unlikely to have VTE</a:t>
            </a:r>
          </a:p>
          <a:p>
            <a:endParaRPr lang="en-US" dirty="0"/>
          </a:p>
          <a:p>
            <a:r>
              <a:rPr lang="en-US"/>
              <a:t>Low PTP (unlikely) = low VTE prevalence  </a:t>
            </a:r>
          </a:p>
          <a:p>
            <a:pPr marL="0" indent="0">
              <a:buNone/>
            </a:pPr>
            <a:r>
              <a:rPr lang="en-US"/>
              <a:t>   (Intermediate)/high PTP (likely) = high VTE prevalence</a:t>
            </a:r>
          </a:p>
          <a:p>
            <a:endParaRPr lang="en-US" dirty="0"/>
          </a:p>
          <a:p>
            <a:r>
              <a:rPr lang="en-US"/>
              <a:t>VTE prevalence in a population influences the predictive value of diagnostic tests</a:t>
            </a:r>
            <a:endParaRPr lang="en-US" dirty="0"/>
          </a:p>
        </p:txBody>
      </p:sp>
      <p:sp>
        <p:nvSpPr>
          <p:cNvPr id="2" name="CuadroTexto 1">
            <a:extLst>
              <a:ext uri="{FF2B5EF4-FFF2-40B4-BE49-F238E27FC236}">
                <a16:creationId xmlns:a16="http://schemas.microsoft.com/office/drawing/2014/main" id="{E1A6F7A5-9CA8-741F-61E2-22470629614B}"/>
              </a:ext>
            </a:extLst>
          </p:cNvPr>
          <p:cNvSpPr txBox="1"/>
          <p:nvPr/>
        </p:nvSpPr>
        <p:spPr>
          <a:xfrm>
            <a:off x="3538330" y="516836"/>
            <a:ext cx="5936974" cy="461665"/>
          </a:xfrm>
          <a:prstGeom prst="rect">
            <a:avLst/>
          </a:prstGeom>
          <a:noFill/>
        </p:spPr>
        <p:txBody>
          <a:bodyPr wrap="square" rtlCol="0">
            <a:spAutoFit/>
          </a:bodyPr>
          <a:lstStyle/>
          <a:p>
            <a:r>
              <a:rPr lang="en-US" sz="2400" b="1" dirty="0">
                <a:solidFill>
                  <a:srgbClr val="FF0000"/>
                </a:solidFill>
              </a:rPr>
              <a:t>DIAGNOSTIC CONSIDERATIONS</a:t>
            </a:r>
          </a:p>
        </p:txBody>
      </p:sp>
    </p:spTree>
    <p:extLst>
      <p:ext uri="{BB962C8B-B14F-4D97-AF65-F5344CB8AC3E}">
        <p14:creationId xmlns:p14="http://schemas.microsoft.com/office/powerpoint/2010/main" val="25361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BFF45F-A7A6-2991-2F89-9609C18A40F2}"/>
              </a:ext>
            </a:extLst>
          </p:cNvPr>
          <p:cNvSpPr>
            <a:spLocks noGrp="1"/>
          </p:cNvSpPr>
          <p:nvPr>
            <p:ph type="title"/>
          </p:nvPr>
        </p:nvSpPr>
        <p:spPr/>
        <p:txBody>
          <a:bodyPr/>
          <a:lstStyle/>
          <a:p>
            <a:r>
              <a:rPr lang="en-US"/>
              <a:t>RESULTS OF THE LATIN AMERICAN GUIDELINES ANALYSIS</a:t>
            </a:r>
            <a:endParaRPr lang="en-US" dirty="0"/>
          </a:p>
        </p:txBody>
      </p:sp>
      <p:sp>
        <p:nvSpPr>
          <p:cNvPr id="3" name="Marcador de contenido 2">
            <a:extLst>
              <a:ext uri="{FF2B5EF4-FFF2-40B4-BE49-F238E27FC236}">
                <a16:creationId xmlns:a16="http://schemas.microsoft.com/office/drawing/2014/main" id="{1CA4225C-83D5-2A01-DD61-FC0228E43F49}"/>
              </a:ext>
            </a:extLst>
          </p:cNvPr>
          <p:cNvSpPr>
            <a:spLocks noGrp="1"/>
          </p:cNvSpPr>
          <p:nvPr>
            <p:ph idx="1"/>
          </p:nvPr>
        </p:nvSpPr>
        <p:spPr>
          <a:xfrm>
            <a:off x="1041952" y="2192118"/>
            <a:ext cx="10447684" cy="2419639"/>
          </a:xfrm>
        </p:spPr>
        <p:txBody>
          <a:bodyPr>
            <a:normAutofit/>
          </a:bodyPr>
          <a:lstStyle/>
          <a:p>
            <a:r>
              <a:rPr lang="en-US" sz="2800" dirty="0"/>
              <a:t> Compared to the original guidelines, </a:t>
            </a:r>
          </a:p>
          <a:p>
            <a:r>
              <a:rPr lang="en-US" sz="2800" dirty="0"/>
              <a:t>Significant changes have been made to 2/10 diagnostic recommendations </a:t>
            </a:r>
          </a:p>
          <a:p>
            <a:r>
              <a:rPr lang="en-US" sz="2800" dirty="0"/>
              <a:t>And to 9/18 management recommendations </a:t>
            </a:r>
          </a:p>
          <a:p>
            <a:r>
              <a:rPr lang="en-US" sz="2800" dirty="0"/>
              <a:t>(4 guidance changes and 5 strength changes).</a:t>
            </a:r>
          </a:p>
        </p:txBody>
      </p:sp>
    </p:spTree>
    <p:extLst>
      <p:ext uri="{BB962C8B-B14F-4D97-AF65-F5344CB8AC3E}">
        <p14:creationId xmlns:p14="http://schemas.microsoft.com/office/powerpoint/2010/main" val="3814309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lcf76f155ced4ddcb4097134ff3c332f xmlns="f60e50cf-b4eb-4913-b91b-c5f6cad801d6">
      <Terms xmlns="http://schemas.microsoft.com/office/infopath/2007/PartnerControls"/>
    </lcf76f155ced4ddcb4097134ff3c332f>
    <Topic xmlns="f60e50cf-b4eb-4913-b91b-c5f6cad801d6" xsi:nil="true"/>
    <Project xmlns="f60e50cf-b4eb-4913-b91b-c5f6cad801d6" xsi:nil="true"/>
    <WebPage xmlns="f60e50cf-b4eb-4913-b91b-c5f6cad801d6" xsi:nil="true"/>
  </documentManagement>
</p:properti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264988-A7D1-49FA-A8CA-B38BADBCC151}">
  <ds:schemaRefs>
    <ds:schemaRef ds:uri="f428f131-8437-48c9-9cdf-8fab9dca4571"/>
    <ds:schemaRef ds:uri="http://www.w3.org/XML/1998/namespac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f60e50cf-b4eb-4913-b91b-c5f6cad801d6"/>
    <ds:schemaRef ds:uri="http://purl.org/dc/dcmitype/"/>
  </ds:schemaRefs>
</ds:datastoreItem>
</file>

<file path=customXml/itemProps2.xml><?xml version="1.0" encoding="utf-8"?>
<ds:datastoreItem xmlns:ds="http://schemas.openxmlformats.org/officeDocument/2006/customXml" ds:itemID="{DD49A71D-DD49-469D-9A9E-4C9E0CE24114}">
  <ds:schemaRefs>
    <ds:schemaRef ds:uri="http://schemas.microsoft.com/office/2006/metadata/customXsn"/>
  </ds:schemaRefs>
</ds:datastoreItem>
</file>

<file path=customXml/itemProps3.xml><?xml version="1.0" encoding="utf-8"?>
<ds:datastoreItem xmlns:ds="http://schemas.openxmlformats.org/officeDocument/2006/customXml" ds:itemID="{16F62C06-45A2-4C54-8BB1-C94D638C5B3C}">
  <ds:schemaRefs>
    <ds:schemaRef ds:uri="http://schemas.microsoft.com/sharepoint/v3/contenttype/forms"/>
  </ds:schemaRefs>
</ds:datastoreItem>
</file>

<file path=customXml/itemProps4.xml><?xml version="1.0" encoding="utf-8"?>
<ds:datastoreItem xmlns:ds="http://schemas.openxmlformats.org/officeDocument/2006/customXml" ds:itemID="{09BD21F4-8689-42DD-893B-C7E26B849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46609</TotalTime>
  <Words>5582</Words>
  <Application>Microsoft Office PowerPoint</Application>
  <PresentationFormat>Widescreen</PresentationFormat>
  <Paragraphs>643</Paragraphs>
  <Slides>52</Slides>
  <Notes>35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Venous Thromboembolism Diagnosis and Management of Special Populations in Latin America</vt:lpstr>
      <vt:lpstr>Clinical Practice Guidelines </vt:lpstr>
      <vt:lpstr>Latin American ADOLOPMENT project  </vt:lpstr>
      <vt:lpstr>ASH Clinical Practice Guidelines on VTE</vt:lpstr>
      <vt:lpstr>How were the ASH guidelines were developed?</vt:lpstr>
      <vt:lpstr>How should patients and clinicians use these guidelines?</vt:lpstr>
      <vt:lpstr>PowerPoint Presentation</vt:lpstr>
      <vt:lpstr>Prevalence and Probability Pretest</vt:lpstr>
      <vt:lpstr>RESULTS OF THE LATIN AMERICAN GUIDELINES ANALYSIS</vt:lpstr>
      <vt:lpstr>Pretest PE probability based on clinical prediction rules</vt:lpstr>
      <vt:lpstr>Clinical prediction rules (PPT) for DVT:</vt:lpstr>
      <vt:lpstr>PowerPoint Presentation</vt:lpstr>
      <vt:lpstr>Case 1: SUSPECTED PULMONARY EMBOLISM</vt:lpstr>
      <vt:lpstr>PowerPoint Presentation</vt:lpstr>
      <vt:lpstr>Recommendation 1 and 2 </vt:lpstr>
      <vt:lpstr> D-dimer diagnostic threshold</vt:lpstr>
      <vt:lpstr>Recommendations for Latin American Guidelines</vt:lpstr>
      <vt:lpstr>Imaging considerations for VQ and CTPA scans in case of suspected PE</vt:lpstr>
      <vt:lpstr>Case continued</vt:lpstr>
      <vt:lpstr>HIGH PROBABILITY OF RECURRENT PTE</vt:lpstr>
      <vt:lpstr>PTE diagnosis flowchart for patients with pretest probability of recurrent episode </vt:lpstr>
      <vt:lpstr>Case 1: Summary</vt:lpstr>
      <vt:lpstr>Objectives</vt:lpstr>
      <vt:lpstr>VTE is one of the main causes of morbidity and mortality during pregnancy</vt:lpstr>
      <vt:lpstr>Case 1: Deep vein thrombosis during pregnancy</vt:lpstr>
      <vt:lpstr>PowerPoint Presentation</vt:lpstr>
      <vt:lpstr>Recommendation 15</vt:lpstr>
      <vt:lpstr>PowerPoint Presentation</vt:lpstr>
      <vt:lpstr>Which anticoagulant can be used safely during pregnancy?</vt:lpstr>
      <vt:lpstr>PowerPoint Presentation</vt:lpstr>
      <vt:lpstr>Case 2 continued: Decision about Thromboprophylaxis</vt:lpstr>
      <vt:lpstr>PowerPoint Presentation</vt:lpstr>
      <vt:lpstr>Recommendation 22   </vt:lpstr>
      <vt:lpstr>Recommendation 22   </vt:lpstr>
      <vt:lpstr>Recommendation 22   </vt:lpstr>
      <vt:lpstr>Recommendation 22 </vt:lpstr>
      <vt:lpstr>Recommendation  </vt:lpstr>
      <vt:lpstr>PowerPoint Presentation</vt:lpstr>
      <vt:lpstr>Recommendation </vt:lpstr>
      <vt:lpstr>Summary:  Back to the objectives of VTE in pregnant women</vt:lpstr>
      <vt:lpstr>Objectives</vt:lpstr>
      <vt:lpstr>Pediatric VTE is a disease primarily of hospitalized children</vt:lpstr>
      <vt:lpstr>Case 3:  Asymptomatic DVT.</vt:lpstr>
      <vt:lpstr>PowerPoint Presentation</vt:lpstr>
      <vt:lpstr>Recommendation 23 </vt:lpstr>
      <vt:lpstr>Case 4</vt:lpstr>
      <vt:lpstr>PowerPoint Presentation</vt:lpstr>
      <vt:lpstr>Recommendation 24</vt:lpstr>
      <vt:lpstr>Pulmonary embolism with hemodynamic failure is a serious condition associated with high mortality </vt:lpstr>
      <vt:lpstr>FINAL CONSIDERATIONS</vt:lpstr>
      <vt:lpstr>Summary of changes in the pediatric section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Venous Thromboembolism</dc:title>
  <dc:creator>Eric Tseng</dc:creator>
  <cp:lastModifiedBy>Sarah Paliani</cp:lastModifiedBy>
  <cp:revision>401</cp:revision>
  <dcterms:created xsi:type="dcterms:W3CDTF">2018-08-17T18:11:17Z</dcterms:created>
  <dcterms:modified xsi:type="dcterms:W3CDTF">2023-10-19T19:00:49Z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SIP_Label_7cbf2ee6-7391-4c03-b07a-3137c8a2243c_Enabled">
    <vt:lpwstr>true</vt:lpwstr>
  </property>
  <property fmtid="{D5CDD505-2E9C-101B-9397-08002B2CF9AE}" pid="4" name="MSIP_Label_7cbf2ee6-7391-4c03-b07a-3137c8a2243c_SetDate">
    <vt:lpwstr>2023-07-05T17:58:48Z</vt:lpwstr>
  </property>
  <property fmtid="{D5CDD505-2E9C-101B-9397-08002B2CF9AE}" pid="5" name="MSIP_Label_7cbf2ee6-7391-4c03-b07a-3137c8a2243c_Method">
    <vt:lpwstr>Standard</vt:lpwstr>
  </property>
  <property fmtid="{D5CDD505-2E9C-101B-9397-08002B2CF9AE}" pid="6" name="MSIP_Label_7cbf2ee6-7391-4c03-b07a-3137c8a2243c_Name">
    <vt:lpwstr>Internal</vt:lpwstr>
  </property>
  <property fmtid="{D5CDD505-2E9C-101B-9397-08002B2CF9AE}" pid="7" name="MSIP_Label_7cbf2ee6-7391-4c03-b07a-3137c8a2243c_SiteId">
    <vt:lpwstr>ac144e41-8001-48f0-9e1c-170716ed06b6</vt:lpwstr>
  </property>
  <property fmtid="{D5CDD505-2E9C-101B-9397-08002B2CF9AE}" pid="8" name="MSIP_Label_7cbf2ee6-7391-4c03-b07a-3137c8a2243c_ActionId">
    <vt:lpwstr>05dc60e0-e212-4383-904f-641c22fd9023</vt:lpwstr>
  </property>
  <property fmtid="{D5CDD505-2E9C-101B-9397-08002B2CF9AE}" pid="9" name="MSIP_Label_7cbf2ee6-7391-4c03-b07a-3137c8a2243c_ContentBits">
    <vt:lpwstr>1</vt:lpwstr>
  </property>
  <property fmtid="{D5CDD505-2E9C-101B-9397-08002B2CF9AE}" pid="10" name="ClassificationContentMarkingHeaderLocations">
    <vt:lpwstr>Office Theme:8</vt:lpwstr>
  </property>
  <property fmtid="{D5CDD505-2E9C-101B-9397-08002B2CF9AE}" pid="11" name="ClassificationContentMarkingHeaderText">
    <vt:lpwstr>Internal use</vt:lpwstr>
  </property>
  <property fmtid="{D5CDD505-2E9C-101B-9397-08002B2CF9AE}" pid="12" name="MediaServiceImageTags">
    <vt:lpwstr/>
  </property>
</Properties>
</file>