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32"/>
  </p:notesMasterIdLst>
  <p:sldIdLst>
    <p:sldId id="257" r:id="rId6"/>
    <p:sldId id="314" r:id="rId7"/>
    <p:sldId id="403" r:id="rId8"/>
    <p:sldId id="301" r:id="rId9"/>
    <p:sldId id="299" r:id="rId10"/>
    <p:sldId id="417" r:id="rId11"/>
    <p:sldId id="418" r:id="rId12"/>
    <p:sldId id="405" r:id="rId13"/>
    <p:sldId id="259" r:id="rId14"/>
    <p:sldId id="1246" r:id="rId15"/>
    <p:sldId id="1247" r:id="rId16"/>
    <p:sldId id="1248" r:id="rId17"/>
    <p:sldId id="1249" r:id="rId18"/>
    <p:sldId id="1259" r:id="rId19"/>
    <p:sldId id="1260" r:id="rId20"/>
    <p:sldId id="1253" r:id="rId21"/>
    <p:sldId id="1254" r:id="rId22"/>
    <p:sldId id="1262" r:id="rId23"/>
    <p:sldId id="1261" r:id="rId24"/>
    <p:sldId id="1250" r:id="rId25"/>
    <p:sldId id="1251" r:id="rId26"/>
    <p:sldId id="1252" r:id="rId27"/>
    <p:sldId id="1263" r:id="rId28"/>
    <p:sldId id="1255" r:id="rId29"/>
    <p:sldId id="317" r:id="rId30"/>
    <p:sldId id="31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rr Webb" initials="SW" lastIdx="1" clrIdx="0">
    <p:extLst>
      <p:ext uri="{19B8F6BF-5375-455C-9EA6-DF929625EA0E}">
        <p15:presenceInfo xmlns:p15="http://schemas.microsoft.com/office/powerpoint/2012/main" userId="S::Swebb@hq.hematology.org::6c4ac377-cec4-46ae-9fc5-f9beb954f0ce" providerId="AD"/>
      </p:ext>
    </p:extLst>
  </p:cmAuthor>
  <p:cmAuthor id="2" name="Ahmar Zaidi" initials="AZ" lastIdx="3" clrIdx="1">
    <p:extLst>
      <p:ext uri="{19B8F6BF-5375-455C-9EA6-DF929625EA0E}">
        <p15:presenceInfo xmlns:p15="http://schemas.microsoft.com/office/powerpoint/2012/main" userId="a5b81172b2459d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05716-C368-4D28-A2A8-94A6A0442F56}" v="6" dt="2023-07-19T18:04:01.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58322-E8BE-40BB-AD5A-91971F330C15}"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D19F9-A515-4A76-A26F-5CA8500D6977}" type="slidenum">
              <a:rPr lang="en-US" smtClean="0"/>
              <a:t>‹#›</a:t>
            </a:fld>
            <a:endParaRPr lang="en-US"/>
          </a:p>
        </p:txBody>
      </p:sp>
    </p:spTree>
    <p:extLst>
      <p:ext uri="{BB962C8B-B14F-4D97-AF65-F5344CB8AC3E}">
        <p14:creationId xmlns:p14="http://schemas.microsoft.com/office/powerpoint/2010/main" val="147203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a:t>
            </a:fld>
            <a:endParaRPr lang="en-US"/>
          </a:p>
        </p:txBody>
      </p:sp>
    </p:spTree>
    <p:extLst>
      <p:ext uri="{BB962C8B-B14F-4D97-AF65-F5344CB8AC3E}">
        <p14:creationId xmlns:p14="http://schemas.microsoft.com/office/powerpoint/2010/main" val="338310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10</a:t>
            </a:fld>
            <a:endParaRPr lang="en-US"/>
          </a:p>
        </p:txBody>
      </p:sp>
    </p:spTree>
    <p:extLst>
      <p:ext uri="{BB962C8B-B14F-4D97-AF65-F5344CB8AC3E}">
        <p14:creationId xmlns:p14="http://schemas.microsoft.com/office/powerpoint/2010/main" val="1172933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11</a:t>
            </a:fld>
            <a:endParaRPr lang="en-US"/>
          </a:p>
        </p:txBody>
      </p:sp>
    </p:spTree>
    <p:extLst>
      <p:ext uri="{BB962C8B-B14F-4D97-AF65-F5344CB8AC3E}">
        <p14:creationId xmlns:p14="http://schemas.microsoft.com/office/powerpoint/2010/main" val="2584526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12</a:t>
            </a:fld>
            <a:endParaRPr lang="en-US"/>
          </a:p>
        </p:txBody>
      </p:sp>
    </p:spTree>
    <p:extLst>
      <p:ext uri="{BB962C8B-B14F-4D97-AF65-F5344CB8AC3E}">
        <p14:creationId xmlns:p14="http://schemas.microsoft.com/office/powerpoint/2010/main" val="337591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13</a:t>
            </a:fld>
            <a:endParaRPr lang="en-US"/>
          </a:p>
        </p:txBody>
      </p:sp>
    </p:spTree>
    <p:extLst>
      <p:ext uri="{BB962C8B-B14F-4D97-AF65-F5344CB8AC3E}">
        <p14:creationId xmlns:p14="http://schemas.microsoft.com/office/powerpoint/2010/main" val="253105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14</a:t>
            </a:fld>
            <a:endParaRPr lang="en-US"/>
          </a:p>
        </p:txBody>
      </p:sp>
    </p:spTree>
    <p:extLst>
      <p:ext uri="{BB962C8B-B14F-4D97-AF65-F5344CB8AC3E}">
        <p14:creationId xmlns:p14="http://schemas.microsoft.com/office/powerpoint/2010/main" val="806836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15</a:t>
            </a:fld>
            <a:endParaRPr lang="en-US"/>
          </a:p>
        </p:txBody>
      </p:sp>
    </p:spTree>
    <p:extLst>
      <p:ext uri="{BB962C8B-B14F-4D97-AF65-F5344CB8AC3E}">
        <p14:creationId xmlns:p14="http://schemas.microsoft.com/office/powerpoint/2010/main" val="1060993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16</a:t>
            </a:fld>
            <a:endParaRPr lang="en-US"/>
          </a:p>
        </p:txBody>
      </p:sp>
    </p:spTree>
    <p:extLst>
      <p:ext uri="{BB962C8B-B14F-4D97-AF65-F5344CB8AC3E}">
        <p14:creationId xmlns:p14="http://schemas.microsoft.com/office/powerpoint/2010/main" val="4190601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17</a:t>
            </a:fld>
            <a:endParaRPr lang="en-US"/>
          </a:p>
        </p:txBody>
      </p:sp>
    </p:spTree>
    <p:extLst>
      <p:ext uri="{BB962C8B-B14F-4D97-AF65-F5344CB8AC3E}">
        <p14:creationId xmlns:p14="http://schemas.microsoft.com/office/powerpoint/2010/main" val="2088373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18</a:t>
            </a:fld>
            <a:endParaRPr lang="en-US"/>
          </a:p>
        </p:txBody>
      </p:sp>
    </p:spTree>
    <p:extLst>
      <p:ext uri="{BB962C8B-B14F-4D97-AF65-F5344CB8AC3E}">
        <p14:creationId xmlns:p14="http://schemas.microsoft.com/office/powerpoint/2010/main" val="2312131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19</a:t>
            </a:fld>
            <a:endParaRPr lang="en-US"/>
          </a:p>
        </p:txBody>
      </p:sp>
    </p:spTree>
    <p:extLst>
      <p:ext uri="{BB962C8B-B14F-4D97-AF65-F5344CB8AC3E}">
        <p14:creationId xmlns:p14="http://schemas.microsoft.com/office/powerpoint/2010/main" val="400828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a:t>
            </a:fld>
            <a:endParaRPr lang="en-US"/>
          </a:p>
        </p:txBody>
      </p:sp>
    </p:spTree>
    <p:extLst>
      <p:ext uri="{BB962C8B-B14F-4D97-AF65-F5344CB8AC3E}">
        <p14:creationId xmlns:p14="http://schemas.microsoft.com/office/powerpoint/2010/main" val="415925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20</a:t>
            </a:fld>
            <a:endParaRPr lang="en-US"/>
          </a:p>
        </p:txBody>
      </p:sp>
    </p:spTree>
    <p:extLst>
      <p:ext uri="{BB962C8B-B14F-4D97-AF65-F5344CB8AC3E}">
        <p14:creationId xmlns:p14="http://schemas.microsoft.com/office/powerpoint/2010/main" val="627698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21</a:t>
            </a:fld>
            <a:endParaRPr lang="en-US"/>
          </a:p>
        </p:txBody>
      </p:sp>
    </p:spTree>
    <p:extLst>
      <p:ext uri="{BB962C8B-B14F-4D97-AF65-F5344CB8AC3E}">
        <p14:creationId xmlns:p14="http://schemas.microsoft.com/office/powerpoint/2010/main" val="4020806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22</a:t>
            </a:fld>
            <a:endParaRPr lang="en-US"/>
          </a:p>
        </p:txBody>
      </p:sp>
    </p:spTree>
    <p:extLst>
      <p:ext uri="{BB962C8B-B14F-4D97-AF65-F5344CB8AC3E}">
        <p14:creationId xmlns:p14="http://schemas.microsoft.com/office/powerpoint/2010/main" val="3063322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23</a:t>
            </a:fld>
            <a:endParaRPr lang="en-US"/>
          </a:p>
        </p:txBody>
      </p:sp>
    </p:spTree>
    <p:extLst>
      <p:ext uri="{BB962C8B-B14F-4D97-AF65-F5344CB8AC3E}">
        <p14:creationId xmlns:p14="http://schemas.microsoft.com/office/powerpoint/2010/main" val="2637609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24</a:t>
            </a:fld>
            <a:endParaRPr lang="en-US"/>
          </a:p>
        </p:txBody>
      </p:sp>
    </p:spTree>
    <p:extLst>
      <p:ext uri="{BB962C8B-B14F-4D97-AF65-F5344CB8AC3E}">
        <p14:creationId xmlns:p14="http://schemas.microsoft.com/office/powerpoint/2010/main" val="3858794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22222"/>
                </a:solidFill>
                <a:effectLst/>
                <a:ea typeface="Calibri" panose="020F0502020204030204" pitchFamily="34" charset="0"/>
              </a:rPr>
              <a:t>A '</a:t>
            </a:r>
            <a:r>
              <a:rPr lang="en-US" b="1">
                <a:solidFill>
                  <a:srgbClr val="222222"/>
                </a:solidFill>
                <a:effectLst/>
                <a:ea typeface="Calibri" panose="020F0502020204030204" pitchFamily="34" charset="0"/>
              </a:rPr>
              <a:t>good practice</a:t>
            </a:r>
            <a:r>
              <a:rPr lang="en-US">
                <a:solidFill>
                  <a:srgbClr val="222222"/>
                </a:solidFill>
                <a:effectLst/>
                <a:ea typeface="Calibri" panose="020F0502020204030204" pitchFamily="34" charset="0"/>
              </a:rPr>
              <a:t>' </a:t>
            </a:r>
            <a:r>
              <a:rPr lang="en-US" b="1">
                <a:solidFill>
                  <a:srgbClr val="222222"/>
                </a:solidFill>
                <a:effectLst/>
                <a:ea typeface="Calibri" panose="020F0502020204030204" pitchFamily="34" charset="0"/>
              </a:rPr>
              <a:t>statement</a:t>
            </a:r>
            <a:r>
              <a:rPr lang="en-US">
                <a:solidFill>
                  <a:srgbClr val="222222"/>
                </a:solidFill>
                <a:effectLst/>
                <a:ea typeface="Calibri" panose="020F0502020204030204" pitchFamily="34" charset="0"/>
              </a:rPr>
              <a:t> is one where there is high level of certainty that the recommendation will do more </a:t>
            </a:r>
            <a:r>
              <a:rPr lang="en-US" b="1">
                <a:solidFill>
                  <a:srgbClr val="222222"/>
                </a:solidFill>
                <a:effectLst/>
                <a:ea typeface="Calibri" panose="020F0502020204030204" pitchFamily="34" charset="0"/>
              </a:rPr>
              <a:t>good</a:t>
            </a:r>
            <a:r>
              <a:rPr lang="en-US">
                <a:solidFill>
                  <a:srgbClr val="222222"/>
                </a:solidFill>
                <a:effectLst/>
                <a:ea typeface="Calibri" panose="020F0502020204030204" pitchFamily="34" charset="0"/>
              </a:rPr>
              <a:t> than harm, but where there is little direct evidence</a:t>
            </a:r>
            <a:endParaRPr lang="en-US">
              <a:effectLst/>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25</a:t>
            </a:fld>
            <a:endParaRPr lang="en-US"/>
          </a:p>
        </p:txBody>
      </p:sp>
    </p:spTree>
    <p:extLst>
      <p:ext uri="{BB962C8B-B14F-4D97-AF65-F5344CB8AC3E}">
        <p14:creationId xmlns:p14="http://schemas.microsoft.com/office/powerpoint/2010/main" val="96759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26</a:t>
            </a:fld>
            <a:endParaRPr lang="en-US"/>
          </a:p>
        </p:txBody>
      </p:sp>
    </p:spTree>
    <p:extLst>
      <p:ext uri="{BB962C8B-B14F-4D97-AF65-F5344CB8AC3E}">
        <p14:creationId xmlns:p14="http://schemas.microsoft.com/office/powerpoint/2010/main" val="299575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a:t>
            </a:fld>
            <a:endParaRPr lang="en-US"/>
          </a:p>
        </p:txBody>
      </p:sp>
    </p:spTree>
    <p:extLst>
      <p:ext uri="{BB962C8B-B14F-4D97-AF65-F5344CB8AC3E}">
        <p14:creationId xmlns:p14="http://schemas.microsoft.com/office/powerpoint/2010/main" val="67154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a:t>
            </a:fld>
            <a:endParaRPr lang="en-US"/>
          </a:p>
        </p:txBody>
      </p:sp>
    </p:spTree>
    <p:extLst>
      <p:ext uri="{BB962C8B-B14F-4D97-AF65-F5344CB8AC3E}">
        <p14:creationId xmlns:p14="http://schemas.microsoft.com/office/powerpoint/2010/main" val="4107557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5</a:t>
            </a:fld>
            <a:endParaRPr lang="en-US"/>
          </a:p>
        </p:txBody>
      </p:sp>
    </p:spTree>
    <p:extLst>
      <p:ext uri="{BB962C8B-B14F-4D97-AF65-F5344CB8AC3E}">
        <p14:creationId xmlns:p14="http://schemas.microsoft.com/office/powerpoint/2010/main" val="398249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6</a:t>
            </a:fld>
            <a:endParaRPr lang="en-US"/>
          </a:p>
        </p:txBody>
      </p:sp>
    </p:spTree>
    <p:extLst>
      <p:ext uri="{BB962C8B-B14F-4D97-AF65-F5344CB8AC3E}">
        <p14:creationId xmlns:p14="http://schemas.microsoft.com/office/powerpoint/2010/main" val="2144099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7</a:t>
            </a:fld>
            <a:endParaRPr lang="en-US"/>
          </a:p>
        </p:txBody>
      </p:sp>
    </p:spTree>
    <p:extLst>
      <p:ext uri="{BB962C8B-B14F-4D97-AF65-F5344CB8AC3E}">
        <p14:creationId xmlns:p14="http://schemas.microsoft.com/office/powerpoint/2010/main" val="37139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E8E51-E12F-1B41-8BE7-1F7758F01FB2}" type="slidenum">
              <a:rPr lang="en-US" smtClean="0"/>
              <a:t>8</a:t>
            </a:fld>
            <a:endParaRPr lang="en-US"/>
          </a:p>
        </p:txBody>
      </p:sp>
    </p:spTree>
    <p:extLst>
      <p:ext uri="{BB962C8B-B14F-4D97-AF65-F5344CB8AC3E}">
        <p14:creationId xmlns:p14="http://schemas.microsoft.com/office/powerpoint/2010/main" val="3865809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9</a:t>
            </a:fld>
            <a:endParaRPr lang="en-US"/>
          </a:p>
        </p:txBody>
      </p:sp>
    </p:spTree>
    <p:extLst>
      <p:ext uri="{BB962C8B-B14F-4D97-AF65-F5344CB8AC3E}">
        <p14:creationId xmlns:p14="http://schemas.microsoft.com/office/powerpoint/2010/main" val="2693357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67300"/>
            <a:ext cx="10363200" cy="891931"/>
          </a:xfrm>
          <a:prstGeom prst="rect">
            <a:avLst/>
          </a:prstGeom>
        </p:spPr>
        <p:txBody>
          <a:bodyPr>
            <a:normAutofit/>
          </a:bodyPr>
          <a:lstStyle>
            <a:lvl1pPr algn="l">
              <a:defRPr sz="3733" b="0" i="0" cap="none" baseline="0">
                <a:solidFill>
                  <a:srgbClr val="E33D33"/>
                </a:solidFill>
                <a:latin typeface="+mj-lt"/>
                <a:cs typeface="Arial"/>
              </a:defRPr>
            </a:lvl1pPr>
          </a:lstStyle>
          <a:p>
            <a:r>
              <a:rPr lang="en-US"/>
              <a:t>Click to edit Master title style</a:t>
            </a:r>
          </a:p>
        </p:txBody>
      </p:sp>
      <p:sp>
        <p:nvSpPr>
          <p:cNvPr id="3" name="Subtitle 2"/>
          <p:cNvSpPr>
            <a:spLocks noGrp="1"/>
          </p:cNvSpPr>
          <p:nvPr>
            <p:ph type="subTitle" idx="1"/>
          </p:nvPr>
        </p:nvSpPr>
        <p:spPr>
          <a:xfrm>
            <a:off x="914400" y="4338209"/>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3876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DF292-DD00-F243-AFC7-49AF19059419}"/>
              </a:ext>
            </a:extLst>
          </p:cNvPr>
          <p:cNvPicPr>
            <a:picLocks noChangeAspect="1"/>
          </p:cNvPicPr>
          <p:nvPr userDrawn="1"/>
        </p:nvPicPr>
        <p:blipFill>
          <a:blip r:embed="rId2"/>
          <a:stretch>
            <a:fillRect/>
          </a:stretch>
        </p:blipFill>
        <p:spPr>
          <a:xfrm>
            <a:off x="223520" y="451843"/>
            <a:ext cx="2956716" cy="562239"/>
          </a:xfrm>
          <a:prstGeom prst="rect">
            <a:avLst/>
          </a:prstGeom>
        </p:spPr>
      </p:pic>
      <p:sp>
        <p:nvSpPr>
          <p:cNvPr id="7" name="Title 1"/>
          <p:cNvSpPr>
            <a:spLocks noGrp="1"/>
          </p:cNvSpPr>
          <p:nvPr>
            <p:ph type="title"/>
          </p:nvPr>
        </p:nvSpPr>
        <p:spPr>
          <a:xfrm>
            <a:off x="419100" y="1340569"/>
            <a:ext cx="10972800" cy="713539"/>
          </a:xfrm>
          <a:prstGeom prst="rect">
            <a:avLst/>
          </a:prstGeom>
        </p:spPr>
        <p:txBody>
          <a:bodyPr lIns="0"/>
          <a:lstStyle>
            <a:lvl1pPr>
              <a:defRPr sz="2667" b="0" cap="none" baseline="0">
                <a:solidFill>
                  <a:srgbClr val="E53E31"/>
                </a:solidFill>
                <a:latin typeface="+mj-lt"/>
              </a:defRPr>
            </a:lvl1pPr>
          </a:lstStyle>
          <a:p>
            <a:r>
              <a:rPr lang="en-US"/>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55115"/>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D0282C65-7188-8A49-9928-AC46509C026D}"/>
              </a:ext>
            </a:extLst>
          </p:cNvPr>
          <p:cNvPicPr>
            <a:picLocks noChangeAspect="1"/>
          </p:cNvPicPr>
          <p:nvPr userDrawn="1"/>
        </p:nvPicPr>
        <p:blipFill>
          <a:blip r:embed="rId2"/>
          <a:stretch>
            <a:fillRect/>
          </a:stretch>
        </p:blipFill>
        <p:spPr>
          <a:xfrm>
            <a:off x="223520" y="451843"/>
            <a:ext cx="2956716" cy="562239"/>
          </a:xfrm>
          <a:prstGeom prst="rect">
            <a:avLst/>
          </a:prstGeom>
        </p:spPr>
      </p:pic>
    </p:spTree>
    <p:extLst>
      <p:ext uri="{BB962C8B-B14F-4D97-AF65-F5344CB8AC3E}">
        <p14:creationId xmlns:p14="http://schemas.microsoft.com/office/powerpoint/2010/main" val="2319289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6040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182/bloodadvances.2021004394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hematology.org/SCDguidelin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82AAB-8567-5649-A385-5EC8C693A615}"/>
              </a:ext>
            </a:extLst>
          </p:cNvPr>
          <p:cNvSpPr>
            <a:spLocks noGrp="1"/>
          </p:cNvSpPr>
          <p:nvPr>
            <p:ph type="ctrTitle"/>
          </p:nvPr>
        </p:nvSpPr>
        <p:spPr/>
        <p:txBody>
          <a:bodyPr/>
          <a:lstStyle/>
          <a:p>
            <a:r>
              <a:rPr lang="en-US"/>
              <a:t>Stem Cell Transplantation for Sickle Cell Disease</a:t>
            </a:r>
          </a:p>
        </p:txBody>
      </p:sp>
      <p:sp>
        <p:nvSpPr>
          <p:cNvPr id="3" name="Subtitle 2">
            <a:extLst>
              <a:ext uri="{FF2B5EF4-FFF2-40B4-BE49-F238E27FC236}">
                <a16:creationId xmlns:a16="http://schemas.microsoft.com/office/drawing/2014/main" id="{2C2EB5F1-6157-9B4C-A261-40449BBAC0F3}"/>
              </a:ext>
            </a:extLst>
          </p:cNvPr>
          <p:cNvSpPr>
            <a:spLocks noGrp="1"/>
          </p:cNvSpPr>
          <p:nvPr>
            <p:ph type="subTitle" idx="1"/>
          </p:nvPr>
        </p:nvSpPr>
        <p:spPr>
          <a:xfrm>
            <a:off x="1032386" y="4338209"/>
            <a:ext cx="10660849" cy="1944604"/>
          </a:xfrm>
        </p:spPr>
        <p:txBody>
          <a:bodyPr lIns="0" tIns="0" rIns="0" bIns="0">
            <a:noAutofit/>
          </a:bodyPr>
          <a:lstStyle/>
          <a:p>
            <a:pPr lvl="0">
              <a:defRPr/>
            </a:pPr>
            <a:r>
              <a:rPr lang="en-CA" b="1" i="1" cap="none">
                <a:solidFill>
                  <a:prstClr val="white">
                    <a:lumMod val="50000"/>
                  </a:prstClr>
                </a:solidFill>
              </a:rPr>
              <a:t>An Educational Slide Set </a:t>
            </a:r>
          </a:p>
          <a:p>
            <a:r>
              <a:rPr lang="en-US" sz="1800" cap="none"/>
              <a:t>American Society of Hematology 2021 Guidelines for Sickle Cell Disease  Stem Cell Transplantation</a:t>
            </a:r>
          </a:p>
          <a:p>
            <a:endParaRPr lang="en-US" sz="1800" cap="none"/>
          </a:p>
          <a:p>
            <a:r>
              <a:rPr lang="en-US" sz="1600" b="1" cap="none"/>
              <a:t>Slide Set Authors: </a:t>
            </a:r>
            <a:br>
              <a:rPr lang="en-US" sz="1600" cap="none"/>
            </a:br>
            <a:r>
              <a:rPr lang="en-US" sz="1600" cap="none"/>
              <a:t>Akshay Sharma, MBBS</a:t>
            </a:r>
            <a:r>
              <a:rPr lang="en-CA" sz="1600" cap="none"/>
              <a:t>, St. Jude Children’s Research Hospital, Memphis, TN and </a:t>
            </a:r>
            <a:br>
              <a:rPr lang="en-CA" sz="1600" cap="none"/>
            </a:br>
            <a:r>
              <a:rPr lang="en-CA" sz="1600" cap="none"/>
              <a:t>John Tisdale, MD, Cellular and Molecular Therapeutics Branch, NHLBI, National Institutes of Health, Bethesda, MD</a:t>
            </a:r>
          </a:p>
          <a:p>
            <a:endParaRPr lang="en-US" sz="1800" cap="none"/>
          </a:p>
          <a:p>
            <a:endParaRPr lang="en-US" sz="1800" cap="none"/>
          </a:p>
        </p:txBody>
      </p:sp>
    </p:spTree>
    <p:extLst>
      <p:ext uri="{BB962C8B-B14F-4D97-AF65-F5344CB8AC3E}">
        <p14:creationId xmlns:p14="http://schemas.microsoft.com/office/powerpoint/2010/main" val="229247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a:t>Comparing HSCT and Standard of Care for SCD</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idx="1"/>
          </p:nvPr>
        </p:nvSpPr>
        <p:spPr/>
        <p:txBody>
          <a:bodyPr/>
          <a:lstStyle/>
          <a:p>
            <a:r>
              <a:rPr lang="en-US" sz="2400"/>
              <a:t>HSCT is a potential 1-time curative therapy for SCD.</a:t>
            </a:r>
          </a:p>
          <a:p>
            <a:r>
              <a:rPr lang="en-US" sz="2400"/>
              <a:t>HSCT for SCD is evolving - new conditioning regimens, alternative donors and methods of cell harvesting, and strategies for GVHD prevention.</a:t>
            </a:r>
          </a:p>
          <a:p>
            <a:r>
              <a:rPr lang="en-US" sz="2400"/>
              <a:t>Success rates after HSCT are improving, </a:t>
            </a:r>
            <a:r>
              <a:rPr lang="en-US" sz="2400" b="1"/>
              <a:t>but</a:t>
            </a:r>
            <a:r>
              <a:rPr lang="en-US" sz="2400"/>
              <a:t> survival rates in children and adults with SCD receiving disease-modifying medication and supportive therapy are improving as well. </a:t>
            </a:r>
          </a:p>
          <a:p>
            <a:r>
              <a:rPr lang="en-US" sz="2400"/>
              <a:t>Short- and long-term risks of HSCT must be considered in comparison to the currently approved therapies and new potentially curative therapies under development.</a:t>
            </a:r>
          </a:p>
          <a:p>
            <a:pPr marL="0" indent="0">
              <a:buNone/>
            </a:pPr>
            <a:endParaRPr lang="en-US" sz="2400"/>
          </a:p>
        </p:txBody>
      </p:sp>
    </p:spTree>
    <p:extLst>
      <p:ext uri="{BB962C8B-B14F-4D97-AF65-F5344CB8AC3E}">
        <p14:creationId xmlns:p14="http://schemas.microsoft.com/office/powerpoint/2010/main" val="2885746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a:xfrm>
            <a:off x="419100" y="1151677"/>
            <a:ext cx="10972800" cy="713539"/>
          </a:xfrm>
        </p:spPr>
        <p:txBody>
          <a:bodyPr/>
          <a:lstStyle/>
          <a:p>
            <a:pPr algn="ctr"/>
            <a:r>
              <a:rPr lang="en-US"/>
              <a:t>Risk of HSCT related complications with age</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idx="1"/>
          </p:nvPr>
        </p:nvSpPr>
        <p:spPr/>
        <p:txBody>
          <a:bodyPr/>
          <a:lstStyle/>
          <a:p>
            <a:pPr marL="0" indent="0">
              <a:buNone/>
            </a:pPr>
            <a:r>
              <a:rPr lang="en-US" sz="2400"/>
              <a:t>aa</a:t>
            </a:r>
          </a:p>
        </p:txBody>
      </p:sp>
      <p:pic>
        <p:nvPicPr>
          <p:cNvPr id="5" name="Picture 4" descr="A picture containing graphical user interface&#10;&#10;Description automatically generated">
            <a:extLst>
              <a:ext uri="{FF2B5EF4-FFF2-40B4-BE49-F238E27FC236}">
                <a16:creationId xmlns:a16="http://schemas.microsoft.com/office/drawing/2014/main" id="{698D4FE5-3425-9B44-A8A5-561ABACF9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7338"/>
            <a:ext cx="12192000" cy="4663771"/>
          </a:xfrm>
          <a:prstGeom prst="rect">
            <a:avLst/>
          </a:prstGeom>
        </p:spPr>
      </p:pic>
      <p:sp>
        <p:nvSpPr>
          <p:cNvPr id="6" name="TextBox 5">
            <a:extLst>
              <a:ext uri="{FF2B5EF4-FFF2-40B4-BE49-F238E27FC236}">
                <a16:creationId xmlns:a16="http://schemas.microsoft.com/office/drawing/2014/main" id="{7641AED3-4E8F-8946-9A18-3C252D313B9F}"/>
              </a:ext>
            </a:extLst>
          </p:cNvPr>
          <p:cNvSpPr txBox="1"/>
          <p:nvPr/>
        </p:nvSpPr>
        <p:spPr>
          <a:xfrm>
            <a:off x="7834224" y="6176443"/>
            <a:ext cx="4078168" cy="369332"/>
          </a:xfrm>
          <a:prstGeom prst="rect">
            <a:avLst/>
          </a:prstGeom>
          <a:noFill/>
        </p:spPr>
        <p:txBody>
          <a:bodyPr wrap="none" rtlCol="0">
            <a:spAutoFit/>
          </a:bodyPr>
          <a:lstStyle/>
          <a:p>
            <a:r>
              <a:rPr lang="en-US"/>
              <a:t>de la Fuente et al. Lancet </a:t>
            </a:r>
            <a:r>
              <a:rPr lang="en-US" err="1"/>
              <a:t>Haematol</a:t>
            </a:r>
            <a:r>
              <a:rPr lang="en-US"/>
              <a:t> 2020.</a:t>
            </a:r>
          </a:p>
        </p:txBody>
      </p:sp>
    </p:spTree>
    <p:extLst>
      <p:ext uri="{BB962C8B-B14F-4D97-AF65-F5344CB8AC3E}">
        <p14:creationId xmlns:p14="http://schemas.microsoft.com/office/powerpoint/2010/main" val="1297176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a:t>Case 1: Patient with neurological injury </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idx="1"/>
          </p:nvPr>
        </p:nvSpPr>
        <p:spPr/>
        <p:txBody>
          <a:bodyPr/>
          <a:lstStyle/>
          <a:p>
            <a:pPr marL="0" indent="0">
              <a:buNone/>
            </a:pPr>
            <a:r>
              <a:rPr lang="en-US" sz="2400"/>
              <a:t>A 4-year-old male with </a:t>
            </a:r>
            <a:r>
              <a:rPr lang="en-US" sz="2400" err="1"/>
              <a:t>HbSS</a:t>
            </a:r>
            <a:r>
              <a:rPr lang="en-US" sz="2400"/>
              <a:t> living in the United States, presents to your clinic for an annual visit. The child has recently had two abnormal TCD measurements (high MCA velocity). He is receiving hydroxyurea with good compliance since he was 2 years old. He has an HLA-matched 8-year-old sibling who has sickle cell trait. What is the next best step?</a:t>
            </a:r>
          </a:p>
          <a:p>
            <a:endParaRPr lang="en-US" sz="2400"/>
          </a:p>
          <a:p>
            <a:pPr marL="514350" indent="-514350">
              <a:buFont typeface="+mj-lt"/>
              <a:buAutoNum type="alphaUcPeriod"/>
            </a:pPr>
            <a:r>
              <a:rPr lang="en-US" sz="2400"/>
              <a:t>Repeat TCD in 1 year.</a:t>
            </a:r>
          </a:p>
          <a:p>
            <a:pPr marL="514350" indent="-514350">
              <a:buFont typeface="+mj-lt"/>
              <a:buAutoNum type="alphaUcPeriod"/>
            </a:pPr>
            <a:r>
              <a:rPr lang="en-US" sz="2400"/>
              <a:t>Continue hydroxyurea, but increase the dose. </a:t>
            </a:r>
          </a:p>
          <a:p>
            <a:pPr marL="514350" indent="-514350">
              <a:buFont typeface="+mj-lt"/>
              <a:buAutoNum type="alphaUcPeriod"/>
            </a:pPr>
            <a:r>
              <a:rPr lang="en-US" sz="2400"/>
              <a:t>Start transfusion/apheresis to reduce sickle hemoglobin level.</a:t>
            </a:r>
          </a:p>
          <a:p>
            <a:pPr marL="514350" indent="-514350">
              <a:buFont typeface="+mj-lt"/>
              <a:buAutoNum type="alphaUcPeriod"/>
            </a:pPr>
            <a:r>
              <a:rPr lang="en-US" sz="2400"/>
              <a:t>Discuss hematopoietic cell transplantation using the HLA-matched sibling as a donor.</a:t>
            </a:r>
          </a:p>
          <a:p>
            <a:pPr marL="0" indent="0">
              <a:buNone/>
            </a:pPr>
            <a:endParaRPr lang="en-US" sz="2400"/>
          </a:p>
        </p:txBody>
      </p:sp>
      <p:sp>
        <p:nvSpPr>
          <p:cNvPr id="4" name="Rectangle 3">
            <a:extLst>
              <a:ext uri="{FF2B5EF4-FFF2-40B4-BE49-F238E27FC236}">
                <a16:creationId xmlns:a16="http://schemas.microsoft.com/office/drawing/2014/main" id="{813012D4-B513-7745-8185-AFBFCB530451}"/>
              </a:ext>
            </a:extLst>
          </p:cNvPr>
          <p:cNvSpPr/>
          <p:nvPr/>
        </p:nvSpPr>
        <p:spPr>
          <a:xfrm>
            <a:off x="243285" y="5649021"/>
            <a:ext cx="11311405" cy="480646"/>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2556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a:t>HSCT for SCD patients with neurological injury: Recommendations</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idx="1"/>
          </p:nvPr>
        </p:nvSpPr>
        <p:spPr/>
        <p:txBody>
          <a:bodyPr/>
          <a:lstStyle/>
          <a:p>
            <a:r>
              <a:rPr lang="en-US" sz="2400"/>
              <a:t>HLA-matched related HSCT is suggested over standard of care (hydroxyurea/transfusion) in patients with SCD who have experienced an overt stroke or have an abnormal transcranial Doppler ultrasound (TCD) (conditional recommendation. very low certainty in the evidence).</a:t>
            </a:r>
          </a:p>
          <a:p>
            <a:r>
              <a:rPr lang="en-US" sz="2400"/>
              <a:t>When considering transplantation for neurologic injury, children younger than age 16 years who receive matched sibling donor (MSD) HSCT have better outcomes than those older than age 16 years.</a:t>
            </a:r>
          </a:p>
          <a:p>
            <a:pPr marL="0" indent="0">
              <a:buNone/>
            </a:pPr>
            <a:endParaRPr lang="en-US" sz="2400"/>
          </a:p>
        </p:txBody>
      </p:sp>
    </p:spTree>
    <p:extLst>
      <p:ext uri="{BB962C8B-B14F-4D97-AF65-F5344CB8AC3E}">
        <p14:creationId xmlns:p14="http://schemas.microsoft.com/office/powerpoint/2010/main" val="678380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a:t>HSCT for SCD patients with neurological injury: Rationale</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idx="1"/>
          </p:nvPr>
        </p:nvSpPr>
        <p:spPr/>
        <p:txBody>
          <a:bodyPr/>
          <a:lstStyle/>
          <a:p>
            <a:r>
              <a:rPr lang="en-US" sz="2400"/>
              <a:t>Neurologic injury caused by overt stroke and SCI is a major complication of SCD.</a:t>
            </a:r>
          </a:p>
          <a:p>
            <a:r>
              <a:rPr lang="en-US" sz="2400"/>
              <a:t>Up to 24% SCD patients could be affected by stroke.</a:t>
            </a:r>
          </a:p>
          <a:p>
            <a:r>
              <a:rPr lang="en-US" sz="2400"/>
              <a:t>Chronic red cell transfusion (CRCT) and other supportive care therapy are useful in stroke prevention but not curative.</a:t>
            </a:r>
          </a:p>
          <a:p>
            <a:r>
              <a:rPr lang="en-US" sz="2400"/>
              <a:t>Long-term CRCT is associated with risks such as alloimmunization and transfusional iron overload. </a:t>
            </a:r>
          </a:p>
          <a:p>
            <a:r>
              <a:rPr lang="en-US" sz="2400"/>
              <a:t>Therefore, efforts to prevent primary or secondary stroke have focused on curative options such as HSCT.</a:t>
            </a:r>
          </a:p>
        </p:txBody>
      </p:sp>
    </p:spTree>
    <p:extLst>
      <p:ext uri="{BB962C8B-B14F-4D97-AF65-F5344CB8AC3E}">
        <p14:creationId xmlns:p14="http://schemas.microsoft.com/office/powerpoint/2010/main" val="412264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a:xfrm>
            <a:off x="419100" y="1153361"/>
            <a:ext cx="10972800" cy="713539"/>
          </a:xfrm>
        </p:spPr>
        <p:txBody>
          <a:bodyPr/>
          <a:lstStyle/>
          <a:p>
            <a:pPr algn="ctr"/>
            <a:r>
              <a:rPr lang="en-US"/>
              <a:t>HSCT vs CRCT for SCD patients with neurological injury</a:t>
            </a:r>
          </a:p>
        </p:txBody>
      </p:sp>
      <p:pic>
        <p:nvPicPr>
          <p:cNvPr id="6" name="Picture 5" descr="A close up of a map&#10;&#10;Description automatically generated">
            <a:extLst>
              <a:ext uri="{FF2B5EF4-FFF2-40B4-BE49-F238E27FC236}">
                <a16:creationId xmlns:a16="http://schemas.microsoft.com/office/drawing/2014/main" id="{AD75D248-B144-A146-85B9-F66ABFA27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181" y="1680035"/>
            <a:ext cx="8756073" cy="3903514"/>
          </a:xfrm>
          <a:prstGeom prst="rect">
            <a:avLst/>
          </a:prstGeom>
        </p:spPr>
      </p:pic>
      <p:sp>
        <p:nvSpPr>
          <p:cNvPr id="7" name="TextBox 6">
            <a:extLst>
              <a:ext uri="{FF2B5EF4-FFF2-40B4-BE49-F238E27FC236}">
                <a16:creationId xmlns:a16="http://schemas.microsoft.com/office/drawing/2014/main" id="{25239B17-3F9D-6647-9542-68AD7F7DA3BB}"/>
              </a:ext>
            </a:extLst>
          </p:cNvPr>
          <p:cNvSpPr txBox="1"/>
          <p:nvPr/>
        </p:nvSpPr>
        <p:spPr>
          <a:xfrm>
            <a:off x="8631382" y="6193350"/>
            <a:ext cx="3108608" cy="369332"/>
          </a:xfrm>
          <a:prstGeom prst="rect">
            <a:avLst/>
          </a:prstGeom>
          <a:noFill/>
        </p:spPr>
        <p:txBody>
          <a:bodyPr wrap="none" rtlCol="0">
            <a:spAutoFit/>
          </a:bodyPr>
          <a:lstStyle/>
          <a:p>
            <a:r>
              <a:rPr lang="en-US" err="1"/>
              <a:t>Bernaudin</a:t>
            </a:r>
            <a:r>
              <a:rPr lang="en-US"/>
              <a:t> et al. JAMA 2019.</a:t>
            </a:r>
          </a:p>
        </p:txBody>
      </p:sp>
      <p:sp>
        <p:nvSpPr>
          <p:cNvPr id="8" name="Text Placeholder 2">
            <a:extLst>
              <a:ext uri="{FF2B5EF4-FFF2-40B4-BE49-F238E27FC236}">
                <a16:creationId xmlns:a16="http://schemas.microsoft.com/office/drawing/2014/main" id="{EC7410E5-59F7-144E-BB54-8E1025CCF1A5}"/>
              </a:ext>
            </a:extLst>
          </p:cNvPr>
          <p:cNvSpPr>
            <a:spLocks noGrp="1"/>
          </p:cNvSpPr>
          <p:nvPr>
            <p:ph idx="1"/>
          </p:nvPr>
        </p:nvSpPr>
        <p:spPr>
          <a:xfrm>
            <a:off x="277091" y="5618384"/>
            <a:ext cx="11462899" cy="574965"/>
          </a:xfrm>
        </p:spPr>
        <p:txBody>
          <a:bodyPr/>
          <a:lstStyle/>
          <a:p>
            <a:pPr marL="0" indent="0" algn="ctr">
              <a:buNone/>
            </a:pPr>
            <a:r>
              <a:rPr lang="en-US" sz="2100"/>
              <a:t>TCD improved in those who received HSCT. New SCI developed in 3 patients who were receiving CRCT.</a:t>
            </a:r>
          </a:p>
        </p:txBody>
      </p:sp>
    </p:spTree>
    <p:extLst>
      <p:ext uri="{BB962C8B-B14F-4D97-AF65-F5344CB8AC3E}">
        <p14:creationId xmlns:p14="http://schemas.microsoft.com/office/powerpoint/2010/main" val="2112181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a:t>Case 2: Patient with severe symptoms </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idx="1"/>
          </p:nvPr>
        </p:nvSpPr>
        <p:spPr/>
        <p:txBody>
          <a:bodyPr/>
          <a:lstStyle/>
          <a:p>
            <a:pPr marL="0" indent="0">
              <a:buNone/>
            </a:pPr>
            <a:r>
              <a:rPr lang="en-US" sz="2400"/>
              <a:t>A 9-year-old female with HbS</a:t>
            </a:r>
            <a:r>
              <a:rPr lang="el-GR" sz="2400"/>
              <a:t>β</a:t>
            </a:r>
            <a:r>
              <a:rPr lang="en-US" sz="2400" baseline="30000"/>
              <a:t>0</a:t>
            </a:r>
            <a:r>
              <a:rPr lang="en-US" sz="2400"/>
              <a:t> thalassemia has had 2 episodes of acute chest syndrome in the last 1 year. During the last episode, she required intensive care treatment and intubation. She has 3 siblings who do not have SCD. What is the next best step?</a:t>
            </a:r>
          </a:p>
          <a:p>
            <a:endParaRPr lang="en-US" sz="2400"/>
          </a:p>
          <a:p>
            <a:pPr marL="514350" indent="-514350">
              <a:buFont typeface="+mj-lt"/>
              <a:buAutoNum type="alphaUcPeriod"/>
            </a:pPr>
            <a:r>
              <a:rPr lang="en-US" sz="2400"/>
              <a:t>Continue current management.</a:t>
            </a:r>
          </a:p>
          <a:p>
            <a:pPr marL="514350" indent="-514350">
              <a:buFont typeface="+mj-lt"/>
              <a:buAutoNum type="alphaUcPeriod"/>
            </a:pPr>
            <a:r>
              <a:rPr lang="en-US" sz="2400"/>
              <a:t>Refer for gene therapy on a clinical trial. </a:t>
            </a:r>
          </a:p>
          <a:p>
            <a:pPr marL="514350" indent="-514350">
              <a:buFont typeface="+mj-lt"/>
              <a:buAutoNum type="alphaUcPeriod"/>
            </a:pPr>
            <a:r>
              <a:rPr lang="en-US" sz="2400"/>
              <a:t>Start transfusion/apheresis to reduce sickle hemoglobin level.</a:t>
            </a:r>
          </a:p>
          <a:p>
            <a:pPr marL="514350" indent="-514350">
              <a:buFont typeface="+mj-lt"/>
              <a:buAutoNum type="alphaUcPeriod"/>
            </a:pPr>
            <a:r>
              <a:rPr lang="en-US" sz="2400"/>
              <a:t>Perform HLA typing of the siblings to find a potential donor for HSCT.</a:t>
            </a:r>
          </a:p>
          <a:p>
            <a:pPr marL="0" indent="0">
              <a:buNone/>
            </a:pPr>
            <a:endParaRPr lang="en-US" sz="2400"/>
          </a:p>
        </p:txBody>
      </p:sp>
      <p:sp>
        <p:nvSpPr>
          <p:cNvPr id="4" name="Rectangle 3">
            <a:extLst>
              <a:ext uri="{FF2B5EF4-FFF2-40B4-BE49-F238E27FC236}">
                <a16:creationId xmlns:a16="http://schemas.microsoft.com/office/drawing/2014/main" id="{813012D4-B513-7745-8185-AFBFCB530451}"/>
              </a:ext>
            </a:extLst>
          </p:cNvPr>
          <p:cNvSpPr/>
          <p:nvPr/>
        </p:nvSpPr>
        <p:spPr>
          <a:xfrm>
            <a:off x="249797" y="4928585"/>
            <a:ext cx="11311405" cy="480646"/>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00643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a:t>HSCT for SCD patients with severe symptoms: Recommendations</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idx="1"/>
          </p:nvPr>
        </p:nvSpPr>
        <p:spPr/>
        <p:txBody>
          <a:bodyPr/>
          <a:lstStyle/>
          <a:p>
            <a:r>
              <a:rPr lang="en-US" sz="2400"/>
              <a:t>For patients with frequent pain or recurrent episodes of acute chest syndrome, consideration for transplantation should be given to patients who do not respond or have an inadequate response to standard of care, such as HU, new targeted therapies, or chronic transfusion therapies.</a:t>
            </a:r>
          </a:p>
          <a:p>
            <a:r>
              <a:rPr lang="en-US" sz="2400"/>
              <a:t>For patients with SCD with an indication for HSCT </a:t>
            </a:r>
            <a:r>
              <a:rPr lang="en-US" sz="2400" b="1"/>
              <a:t>who lack an MSD</a:t>
            </a:r>
            <a:r>
              <a:rPr lang="en-US" sz="2400"/>
              <a:t>, suggest using transplants from alternative donors in the context of a clinical trial.</a:t>
            </a:r>
          </a:p>
          <a:p>
            <a:pPr lvl="1"/>
            <a:r>
              <a:rPr lang="en-US" sz="2133"/>
              <a:t>Alternative donor transplantation has the potential to improve or resolve disease manifestations in patients with severe SCD. </a:t>
            </a:r>
          </a:p>
          <a:p>
            <a:pPr lvl="1"/>
            <a:r>
              <a:rPr lang="en-US" sz="2133"/>
              <a:t>The risks related to transplantation complications should be balanced with benefits derived from successful transplantation.</a:t>
            </a:r>
          </a:p>
          <a:p>
            <a:pPr marL="0" indent="0">
              <a:buNone/>
            </a:pPr>
            <a:endParaRPr lang="en-US" sz="2400"/>
          </a:p>
        </p:txBody>
      </p:sp>
    </p:spTree>
    <p:extLst>
      <p:ext uri="{BB962C8B-B14F-4D97-AF65-F5344CB8AC3E}">
        <p14:creationId xmlns:p14="http://schemas.microsoft.com/office/powerpoint/2010/main" val="3187478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a:t>HSCT using alternative donors</a:t>
            </a:r>
          </a:p>
        </p:txBody>
      </p:sp>
      <p:pic>
        <p:nvPicPr>
          <p:cNvPr id="7" name="Picture 6" descr="Chart, line chart&#10;&#10;Description automatically generated">
            <a:extLst>
              <a:ext uri="{FF2B5EF4-FFF2-40B4-BE49-F238E27FC236}">
                <a16:creationId xmlns:a16="http://schemas.microsoft.com/office/drawing/2014/main" id="{9195B368-06FA-D34C-A5E3-0F0A21C6086C}"/>
              </a:ext>
            </a:extLst>
          </p:cNvPr>
          <p:cNvPicPr>
            <a:picLocks noChangeAspect="1"/>
          </p:cNvPicPr>
          <p:nvPr/>
        </p:nvPicPr>
        <p:blipFill rotWithShape="1">
          <a:blip r:embed="rId3">
            <a:extLst>
              <a:ext uri="{28A0092B-C50C-407E-A947-70E740481C1C}">
                <a14:useLocalDpi xmlns:a14="http://schemas.microsoft.com/office/drawing/2010/main" val="0"/>
              </a:ext>
            </a:extLst>
          </a:blip>
          <a:srcRect l="36739" t="8889"/>
          <a:stretch/>
        </p:blipFill>
        <p:spPr>
          <a:xfrm>
            <a:off x="1707548" y="1866900"/>
            <a:ext cx="3843356" cy="3906982"/>
          </a:xfrm>
          <a:prstGeom prst="rect">
            <a:avLst/>
          </a:prstGeom>
        </p:spPr>
      </p:pic>
      <p:pic>
        <p:nvPicPr>
          <p:cNvPr id="9" name="Picture 8" descr="Chart, line chart&#10;&#10;Description automatically generated">
            <a:extLst>
              <a:ext uri="{FF2B5EF4-FFF2-40B4-BE49-F238E27FC236}">
                <a16:creationId xmlns:a16="http://schemas.microsoft.com/office/drawing/2014/main" id="{842E42BA-2AA1-684A-ACD8-A76D685EF65D}"/>
              </a:ext>
            </a:extLst>
          </p:cNvPr>
          <p:cNvPicPr>
            <a:picLocks noChangeAspect="1"/>
          </p:cNvPicPr>
          <p:nvPr/>
        </p:nvPicPr>
        <p:blipFill rotWithShape="1">
          <a:blip r:embed="rId4">
            <a:extLst>
              <a:ext uri="{28A0092B-C50C-407E-A947-70E740481C1C}">
                <a14:useLocalDpi xmlns:a14="http://schemas.microsoft.com/office/drawing/2010/main" val="0"/>
              </a:ext>
            </a:extLst>
          </a:blip>
          <a:srcRect l="36396" t="9495" b="6060"/>
          <a:stretch/>
        </p:blipFill>
        <p:spPr>
          <a:xfrm>
            <a:off x="6096000" y="1936169"/>
            <a:ext cx="3843356" cy="3933895"/>
          </a:xfrm>
          <a:prstGeom prst="rect">
            <a:avLst/>
          </a:prstGeom>
        </p:spPr>
      </p:pic>
      <p:sp>
        <p:nvSpPr>
          <p:cNvPr id="10" name="TextBox 9">
            <a:extLst>
              <a:ext uri="{FF2B5EF4-FFF2-40B4-BE49-F238E27FC236}">
                <a16:creationId xmlns:a16="http://schemas.microsoft.com/office/drawing/2014/main" id="{F534B114-1BFD-6648-A223-0124817A2368}"/>
              </a:ext>
            </a:extLst>
          </p:cNvPr>
          <p:cNvSpPr txBox="1"/>
          <p:nvPr/>
        </p:nvSpPr>
        <p:spPr>
          <a:xfrm>
            <a:off x="7897092" y="6139934"/>
            <a:ext cx="3832075" cy="369332"/>
          </a:xfrm>
          <a:prstGeom prst="rect">
            <a:avLst/>
          </a:prstGeom>
          <a:noFill/>
        </p:spPr>
        <p:txBody>
          <a:bodyPr wrap="none" rtlCol="0">
            <a:spAutoFit/>
          </a:bodyPr>
          <a:lstStyle/>
          <a:p>
            <a:r>
              <a:rPr lang="en-US" err="1"/>
              <a:t>Eapen</a:t>
            </a:r>
            <a:r>
              <a:rPr lang="en-US"/>
              <a:t> et al. Lancet </a:t>
            </a:r>
            <a:r>
              <a:rPr lang="en-US" err="1"/>
              <a:t>Haematology</a:t>
            </a:r>
            <a:r>
              <a:rPr lang="en-US"/>
              <a:t> 2019.</a:t>
            </a:r>
          </a:p>
        </p:txBody>
      </p:sp>
    </p:spTree>
    <p:extLst>
      <p:ext uri="{BB962C8B-B14F-4D97-AF65-F5344CB8AC3E}">
        <p14:creationId xmlns:p14="http://schemas.microsoft.com/office/powerpoint/2010/main" val="1406674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a:t>HSCT for SCD patients with severe symptoms: Rationale</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idx="1"/>
          </p:nvPr>
        </p:nvSpPr>
        <p:spPr/>
        <p:txBody>
          <a:bodyPr/>
          <a:lstStyle/>
          <a:p>
            <a:r>
              <a:rPr lang="en-US" sz="2400"/>
              <a:t>Patient-reported outcomes of pain intensity and pain impact improved post-HSCT in a subset of patients with only intermittent pain pre-HSCT. </a:t>
            </a:r>
          </a:p>
          <a:p>
            <a:r>
              <a:rPr lang="en-US" sz="2400"/>
              <a:t>However, some patients (~40%) continue to experience pain post-HSCT. HSCT may not ameliorate chronic pain.</a:t>
            </a:r>
          </a:p>
          <a:p>
            <a:endParaRPr lang="en-US" sz="2400"/>
          </a:p>
          <a:p>
            <a:r>
              <a:rPr lang="en-US" sz="2400"/>
              <a:t>ACS events no longer occur in patients in whom HSCT is successful.</a:t>
            </a:r>
          </a:p>
          <a:p>
            <a:endParaRPr lang="en-US" sz="2400"/>
          </a:p>
          <a:p>
            <a:r>
              <a:rPr lang="en-US" sz="2400"/>
              <a:t>HSCT offers prospect of improved quality of life and prolonged survival when standard of care therapy is not successful.</a:t>
            </a:r>
          </a:p>
          <a:p>
            <a:endParaRPr lang="en-US" sz="2400"/>
          </a:p>
        </p:txBody>
      </p:sp>
    </p:spTree>
    <p:extLst>
      <p:ext uri="{BB962C8B-B14F-4D97-AF65-F5344CB8AC3E}">
        <p14:creationId xmlns:p14="http://schemas.microsoft.com/office/powerpoint/2010/main" val="284201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5B0EE2-5631-AE47-B71D-F2C3F74E2A1A}"/>
              </a:ext>
            </a:extLst>
          </p:cNvPr>
          <p:cNvSpPr/>
          <p:nvPr/>
        </p:nvSpPr>
        <p:spPr>
          <a:xfrm>
            <a:off x="419100" y="5674113"/>
            <a:ext cx="6799847" cy="1492716"/>
          </a:xfrm>
          <a:prstGeom prst="rect">
            <a:avLst/>
          </a:prstGeom>
        </p:spPr>
        <p:txBody>
          <a:bodyPr wrap="square">
            <a:spAutoFit/>
          </a:bodyPr>
          <a:lstStyle/>
          <a:p>
            <a:pPr algn="l" fontAlgn="base"/>
            <a:r>
              <a:rPr lang="en-US" sz="1100" b="0" i="0">
                <a:solidFill>
                  <a:srgbClr val="1A1A1A"/>
                </a:solidFill>
                <a:effectLst/>
                <a:latin typeface="acumin-pro"/>
              </a:rPr>
              <a:t>Julie Kanter, Robert I. Liem, Françoise Bernaudin, Javier Bolaños-Meade, Courtney D. Fitzhugh, Jane S. Hankins, M. Hassan Murad, Julie A. Panepinto, Damiano </a:t>
            </a:r>
            <a:r>
              <a:rPr lang="en-US" sz="1100" b="0" i="0" err="1">
                <a:solidFill>
                  <a:srgbClr val="1A1A1A"/>
                </a:solidFill>
                <a:effectLst/>
                <a:latin typeface="acumin-pro"/>
              </a:rPr>
              <a:t>Rondelli</a:t>
            </a:r>
            <a:r>
              <a:rPr lang="en-US" sz="1100" b="0" i="0">
                <a:solidFill>
                  <a:srgbClr val="1A1A1A"/>
                </a:solidFill>
                <a:effectLst/>
                <a:latin typeface="acumin-pro"/>
              </a:rPr>
              <a:t>, Shalini Shenoy, John Wagner, Mark C. Walters, Teonna Woolford, Joerg J. </a:t>
            </a:r>
            <a:r>
              <a:rPr lang="en-US" sz="1100" b="0" i="0" err="1">
                <a:solidFill>
                  <a:srgbClr val="1A1A1A"/>
                </a:solidFill>
                <a:effectLst/>
                <a:latin typeface="acumin-pro"/>
              </a:rPr>
              <a:t>Meerpohl</a:t>
            </a:r>
            <a:r>
              <a:rPr lang="en-US" sz="1100" b="0" i="0">
                <a:solidFill>
                  <a:srgbClr val="1A1A1A"/>
                </a:solidFill>
                <a:effectLst/>
                <a:latin typeface="acumin-pro"/>
              </a:rPr>
              <a:t>, John Tisdale; American Society of Hematology 2021 guidelines for sickle cell disease: stem cell transplantation. </a:t>
            </a:r>
            <a:r>
              <a:rPr lang="en-US" sz="1100" b="0" i="1">
                <a:solidFill>
                  <a:srgbClr val="1A1A1A"/>
                </a:solidFill>
                <a:effectLst/>
                <a:latin typeface="acumin-pro"/>
              </a:rPr>
              <a:t>Blood Adv</a:t>
            </a:r>
            <a:r>
              <a:rPr lang="en-US" sz="1100" b="0" i="0">
                <a:solidFill>
                  <a:srgbClr val="1A1A1A"/>
                </a:solidFill>
                <a:effectLst/>
                <a:latin typeface="acumin-pro"/>
              </a:rPr>
              <a:t> 2021; 5 (18): 3668–3689. </a:t>
            </a:r>
            <a:r>
              <a:rPr lang="en-US" sz="1100" b="0" i="0" err="1">
                <a:solidFill>
                  <a:srgbClr val="1A1A1A"/>
                </a:solidFill>
                <a:effectLst/>
                <a:latin typeface="acumin-pro"/>
              </a:rPr>
              <a:t>doi</a:t>
            </a:r>
            <a:r>
              <a:rPr lang="en-US" sz="1100" b="0" i="0">
                <a:solidFill>
                  <a:srgbClr val="1A1A1A"/>
                </a:solidFill>
                <a:effectLst/>
                <a:latin typeface="acumin-pro"/>
              </a:rPr>
              <a:t>: </a:t>
            </a:r>
            <a:r>
              <a:rPr lang="en-US" sz="1100" b="0" i="0" u="none" strike="noStrike">
                <a:solidFill>
                  <a:srgbClr val="B7000F"/>
                </a:solidFill>
                <a:effectLst/>
                <a:latin typeface="acumin-pro"/>
                <a:hlinkClick r:id="rId3"/>
              </a:rPr>
              <a:t>https://doi.org/10.1182/bloodadvances.2021004394C</a:t>
            </a:r>
            <a:endParaRPr lang="en-US" sz="1100" b="0" i="0">
              <a:solidFill>
                <a:srgbClr val="1A1A1A"/>
              </a:solidFill>
              <a:effectLst/>
              <a:latin typeface="acumin-pro"/>
            </a:endParaRPr>
          </a:p>
          <a:p>
            <a:br>
              <a:rPr lang="en-US"/>
            </a:br>
            <a:endParaRPr lang="en-US">
              <a:latin typeface="Helvetica" panose="020B0604020202020204" pitchFamily="34" charset="0"/>
              <a:cs typeface="Helvetica" panose="020B0604020202020204" pitchFamily="34" charset="0"/>
            </a:endParaRPr>
          </a:p>
        </p:txBody>
      </p:sp>
      <p:sp>
        <p:nvSpPr>
          <p:cNvPr id="7" name="Content Placeholder 2">
            <a:extLst>
              <a:ext uri="{FF2B5EF4-FFF2-40B4-BE49-F238E27FC236}">
                <a16:creationId xmlns:a16="http://schemas.microsoft.com/office/drawing/2014/main" id="{24B68223-47E1-B240-ADEF-A0A8D9A896DE}"/>
              </a:ext>
            </a:extLst>
          </p:cNvPr>
          <p:cNvSpPr txBox="1">
            <a:spLocks/>
          </p:cNvSpPr>
          <p:nvPr/>
        </p:nvSpPr>
        <p:spPr>
          <a:xfrm>
            <a:off x="419100" y="1946366"/>
            <a:ext cx="7339445" cy="4318351"/>
          </a:xfrm>
          <a:prstGeom prst="rect">
            <a:avLst/>
          </a:prstGeom>
        </p:spPr>
        <p:txBody>
          <a:bodyPr lIns="0" tIns="0" rIns="0" bIns="0"/>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lvl="0" indent="0">
              <a:buNone/>
              <a:defRPr/>
            </a:pPr>
            <a:r>
              <a:rPr lang="en-US">
                <a:solidFill>
                  <a:prstClr val="white">
                    <a:lumMod val="50000"/>
                  </a:prstClr>
                </a:solidFill>
              </a:rPr>
              <a:t>American Society of Hematology 2021 guidelines for sickle cell disease: stem cell transplantation</a:t>
            </a:r>
          </a:p>
          <a:p>
            <a:pPr marL="0" lvl="0" indent="0">
              <a:buNone/>
              <a:defRPr/>
            </a:pPr>
            <a:endParaRPr lang="en-US" sz="2000" strike="sngStrike"/>
          </a:p>
          <a:p>
            <a:pPr marL="0" indent="0">
              <a:buNone/>
            </a:pPr>
            <a:r>
              <a:rPr lang="en-US" sz="2000">
                <a:solidFill>
                  <a:prstClr val="white">
                    <a:lumMod val="50000"/>
                  </a:prstClr>
                </a:solidFill>
              </a:rPr>
              <a:t>Julie Kanter, Robert I. </a:t>
            </a:r>
            <a:r>
              <a:rPr lang="en-US" sz="2000" err="1">
                <a:solidFill>
                  <a:prstClr val="white">
                    <a:lumMod val="50000"/>
                  </a:prstClr>
                </a:solidFill>
              </a:rPr>
              <a:t>Liem</a:t>
            </a:r>
            <a:r>
              <a:rPr lang="en-US" sz="2000">
                <a:solidFill>
                  <a:prstClr val="white">
                    <a:lumMod val="50000"/>
                  </a:prstClr>
                </a:solidFill>
              </a:rPr>
              <a:t>, Francoise </a:t>
            </a:r>
            <a:r>
              <a:rPr lang="en-US" sz="2000" err="1">
                <a:solidFill>
                  <a:prstClr val="white">
                    <a:lumMod val="50000"/>
                  </a:prstClr>
                </a:solidFill>
              </a:rPr>
              <a:t>Bernaudin</a:t>
            </a:r>
            <a:r>
              <a:rPr lang="en-US" sz="2000">
                <a:solidFill>
                  <a:prstClr val="white">
                    <a:lumMod val="50000"/>
                  </a:prstClr>
                </a:solidFill>
              </a:rPr>
              <a:t>, Javier Bolanos-Meade, Courtney D. Fitzhugh, Jane S. Hankins, M. Hassan Murad, Julie A. </a:t>
            </a:r>
            <a:r>
              <a:rPr lang="en-US" sz="2000" err="1">
                <a:solidFill>
                  <a:prstClr val="white">
                    <a:lumMod val="50000"/>
                  </a:prstClr>
                </a:solidFill>
              </a:rPr>
              <a:t>Panepinto</a:t>
            </a:r>
            <a:r>
              <a:rPr lang="en-US" sz="2000">
                <a:solidFill>
                  <a:prstClr val="white">
                    <a:lumMod val="50000"/>
                  </a:prstClr>
                </a:solidFill>
              </a:rPr>
              <a:t>, Damiano </a:t>
            </a:r>
            <a:r>
              <a:rPr lang="en-US" sz="2000" err="1">
                <a:solidFill>
                  <a:prstClr val="white">
                    <a:lumMod val="50000"/>
                  </a:prstClr>
                </a:solidFill>
              </a:rPr>
              <a:t>Rondelli</a:t>
            </a:r>
            <a:r>
              <a:rPr lang="en-US" sz="2000">
                <a:solidFill>
                  <a:prstClr val="white">
                    <a:lumMod val="50000"/>
                  </a:prstClr>
                </a:solidFill>
              </a:rPr>
              <a:t>, Shalini Shenoy, John Wagner, Mark C. Walters, </a:t>
            </a:r>
            <a:r>
              <a:rPr lang="en-US" sz="2000" err="1">
                <a:solidFill>
                  <a:prstClr val="white">
                    <a:lumMod val="50000"/>
                  </a:prstClr>
                </a:solidFill>
              </a:rPr>
              <a:t>Teonna</a:t>
            </a:r>
            <a:r>
              <a:rPr lang="en-US" sz="2000">
                <a:solidFill>
                  <a:prstClr val="white">
                    <a:lumMod val="50000"/>
                  </a:prstClr>
                </a:solidFill>
              </a:rPr>
              <a:t> Woolford, Joerg J. </a:t>
            </a:r>
            <a:r>
              <a:rPr lang="en-US" sz="2000" err="1">
                <a:solidFill>
                  <a:prstClr val="white">
                    <a:lumMod val="50000"/>
                  </a:prstClr>
                </a:solidFill>
              </a:rPr>
              <a:t>Meerpohl</a:t>
            </a:r>
            <a:r>
              <a:rPr lang="en-US" sz="2000">
                <a:solidFill>
                  <a:prstClr val="white">
                    <a:lumMod val="50000"/>
                  </a:prstClr>
                </a:solidFill>
              </a:rPr>
              <a:t>, and John Tisdale</a:t>
            </a:r>
            <a:endParaRPr kumimoji="0" lang="en-US" sz="2667" b="0" i="0" u="none" strike="noStrike" kern="1200" cap="none" spc="0" normalizeH="0" baseline="0" noProof="0">
              <a:ln>
                <a:noFill/>
              </a:ln>
              <a:solidFill>
                <a:prstClr val="white">
                  <a:lumMod val="50000"/>
                </a:prstClr>
              </a:solidFill>
              <a:effectLst/>
              <a:uLnTx/>
              <a:uFillTx/>
              <a:latin typeface="Calibri"/>
              <a:ea typeface="Geneva" pitchFamily="37" charset="-128"/>
            </a:endParaRPr>
          </a:p>
        </p:txBody>
      </p:sp>
      <p:sp>
        <p:nvSpPr>
          <p:cNvPr id="8" name="Title 1">
            <a:extLst>
              <a:ext uri="{FF2B5EF4-FFF2-40B4-BE49-F238E27FC236}">
                <a16:creationId xmlns:a16="http://schemas.microsoft.com/office/drawing/2014/main" id="{0D246B1F-59C3-024E-A8A1-1E6C6966441E}"/>
              </a:ext>
            </a:extLst>
          </p:cNvPr>
          <p:cNvSpPr>
            <a:spLocks noGrp="1"/>
          </p:cNvSpPr>
          <p:nvPr>
            <p:ph type="title"/>
          </p:nvPr>
        </p:nvSpPr>
        <p:spPr>
          <a:xfrm>
            <a:off x="419100" y="1340569"/>
            <a:ext cx="10972800" cy="713539"/>
          </a:xfrm>
        </p:spPr>
        <p:txBody>
          <a:bodyPr lIns="0" tIns="0"/>
          <a:lstStyle/>
          <a:p>
            <a:pPr algn="ctr"/>
            <a:r>
              <a:rPr lang="en-US"/>
              <a:t>Clinical Guidelines</a:t>
            </a:r>
          </a:p>
        </p:txBody>
      </p:sp>
      <p:pic>
        <p:nvPicPr>
          <p:cNvPr id="3" name="Picture 2" descr="Text&#10;&#10;Description automatically generated">
            <a:extLst>
              <a:ext uri="{FF2B5EF4-FFF2-40B4-BE49-F238E27FC236}">
                <a16:creationId xmlns:a16="http://schemas.microsoft.com/office/drawing/2014/main" id="{D3A8CA19-1BA2-2547-855E-3C5F55F96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300" y="1868032"/>
            <a:ext cx="3395961" cy="4475018"/>
          </a:xfrm>
          <a:prstGeom prst="rect">
            <a:avLst/>
          </a:prstGeom>
        </p:spPr>
      </p:pic>
    </p:spTree>
    <p:extLst>
      <p:ext uri="{BB962C8B-B14F-4D97-AF65-F5344CB8AC3E}">
        <p14:creationId xmlns:p14="http://schemas.microsoft.com/office/powerpoint/2010/main" val="197290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a:t>Considerations for an allogeneic HSCT (conditional recommendations)</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idx="1"/>
          </p:nvPr>
        </p:nvSpPr>
        <p:spPr/>
        <p:txBody>
          <a:bodyPr/>
          <a:lstStyle/>
          <a:p>
            <a:r>
              <a:rPr lang="en-US" sz="2400"/>
              <a:t>Suggest using either total-body irradiation (TBI) #400 cGy or chemotherapy-based conditioning regimens for </a:t>
            </a:r>
            <a:r>
              <a:rPr lang="en-US" sz="2400" err="1"/>
              <a:t>allo</a:t>
            </a:r>
            <a:r>
              <a:rPr lang="en-US" sz="2400"/>
              <a:t> HSCT.</a:t>
            </a:r>
          </a:p>
          <a:p>
            <a:r>
              <a:rPr lang="en-US" sz="2400"/>
              <a:t>In children with MSD, use myeloablative conditioning regimens over reduced intensity conditioning (RIC).</a:t>
            </a:r>
          </a:p>
          <a:p>
            <a:r>
              <a:rPr lang="en-US" sz="2400"/>
              <a:t>In adults with MSD, use non-myeloablative conditioning over RIC.</a:t>
            </a:r>
          </a:p>
          <a:p>
            <a:r>
              <a:rPr lang="en-US" sz="2400"/>
              <a:t>In patients with an indication, perform transplant at an earlier age than at an older age (no recommendation if no MSD available, impact of age on outcome may be related to conditioning regimen used).</a:t>
            </a:r>
          </a:p>
          <a:p>
            <a:r>
              <a:rPr lang="en-US" sz="2400"/>
              <a:t>If HLA-identical sibling cord blood unit is available with good cell dose and viability, it is preferred over bone marrow .</a:t>
            </a:r>
          </a:p>
          <a:p>
            <a:endParaRPr lang="en-US" sz="2400"/>
          </a:p>
          <a:p>
            <a:pPr marL="0" indent="0">
              <a:buNone/>
            </a:pPr>
            <a:endParaRPr lang="en-US" sz="2400"/>
          </a:p>
          <a:p>
            <a:pPr marL="0" indent="0">
              <a:buNone/>
            </a:pPr>
            <a:endParaRPr lang="en-US" sz="2400"/>
          </a:p>
        </p:txBody>
      </p:sp>
    </p:spTree>
    <p:extLst>
      <p:ext uri="{BB962C8B-B14F-4D97-AF65-F5344CB8AC3E}">
        <p14:creationId xmlns:p14="http://schemas.microsoft.com/office/powerpoint/2010/main" val="3649389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a:t>Considerations for an allogeneic HSCT: Conditioning regimen</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idx="1"/>
          </p:nvPr>
        </p:nvSpPr>
        <p:spPr/>
        <p:txBody>
          <a:bodyPr/>
          <a:lstStyle/>
          <a:p>
            <a:r>
              <a:rPr lang="en-US" sz="2400"/>
              <a:t>Chemotherapy-based myeloablative conditioning with busulfan and cyclophosphamide, with or without serotherapy with anti-thymocyte globulin, is the standard of care for </a:t>
            </a:r>
            <a:r>
              <a:rPr lang="en-US" sz="2400" b="1"/>
              <a:t>pediatric patients </a:t>
            </a:r>
            <a:r>
              <a:rPr lang="en-US" sz="2400"/>
              <a:t>with SCD undergoing MSD HSCT.</a:t>
            </a:r>
          </a:p>
          <a:p>
            <a:pPr lvl="1"/>
            <a:r>
              <a:rPr lang="en-US" sz="2133"/>
              <a:t>Incidence of graft failure is higher after RIC compared to myeloablative conditioning. </a:t>
            </a:r>
          </a:p>
          <a:p>
            <a:pPr lvl="1"/>
            <a:endParaRPr lang="en-US" sz="2133"/>
          </a:p>
          <a:p>
            <a:r>
              <a:rPr lang="en-US" sz="2400"/>
              <a:t>Nonmyeloablative regimens based on low-dose TBI have been developed and seem highly effective in reversing the disease in </a:t>
            </a:r>
            <a:r>
              <a:rPr lang="en-US" sz="2400" b="1"/>
              <a:t>adult patients</a:t>
            </a:r>
            <a:r>
              <a:rPr lang="en-US" sz="2400"/>
              <a:t>.</a:t>
            </a:r>
          </a:p>
          <a:p>
            <a:pPr lvl="1"/>
            <a:r>
              <a:rPr lang="en-US" sz="2133"/>
              <a:t>Better tolerated than chemotherapy-based conditioning in adults. </a:t>
            </a:r>
          </a:p>
          <a:p>
            <a:pPr lvl="1"/>
            <a:r>
              <a:rPr lang="en-US" sz="2133"/>
              <a:t>Potential for fertility preservation. </a:t>
            </a:r>
          </a:p>
          <a:p>
            <a:pPr marL="0" indent="0">
              <a:buNone/>
            </a:pPr>
            <a:endParaRPr lang="en-US" sz="2400"/>
          </a:p>
          <a:p>
            <a:pPr marL="0" indent="0">
              <a:buNone/>
            </a:pPr>
            <a:endParaRPr lang="en-US" sz="2400"/>
          </a:p>
          <a:p>
            <a:pPr marL="0" indent="0">
              <a:buNone/>
            </a:pPr>
            <a:endParaRPr lang="en-US" sz="2400"/>
          </a:p>
        </p:txBody>
      </p:sp>
    </p:spTree>
    <p:extLst>
      <p:ext uri="{BB962C8B-B14F-4D97-AF65-F5344CB8AC3E}">
        <p14:creationId xmlns:p14="http://schemas.microsoft.com/office/powerpoint/2010/main" val="1474751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a:t>Age at HSCT and relationship to conditioning intensity</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idx="1"/>
          </p:nvPr>
        </p:nvSpPr>
        <p:spPr/>
        <p:txBody>
          <a:bodyPr/>
          <a:lstStyle/>
          <a:p>
            <a:r>
              <a:rPr lang="en-US" sz="2400"/>
              <a:t>With </a:t>
            </a:r>
            <a:r>
              <a:rPr lang="en-US" sz="2400" b="1"/>
              <a:t>myeloablative conditioning</a:t>
            </a:r>
            <a:r>
              <a:rPr lang="en-US" sz="2400"/>
              <a:t>, EFS was highest in children younger than age 13 years and with an MSD.</a:t>
            </a:r>
          </a:p>
          <a:p>
            <a:r>
              <a:rPr lang="en-US" sz="2400"/>
              <a:t>Patients older than age 13 years had not only lower EFS but also lower OS and higher chronic GVHD risk. </a:t>
            </a:r>
          </a:p>
          <a:p>
            <a:r>
              <a:rPr lang="en-US" sz="2400"/>
              <a:t>With myeloablative conditioning, the risk of chronic GVHD is significantly higher in those older than 15 years of age. </a:t>
            </a:r>
          </a:p>
          <a:p>
            <a:endParaRPr lang="en-US" sz="2400"/>
          </a:p>
          <a:p>
            <a:r>
              <a:rPr lang="en-US" sz="2400" b="1"/>
              <a:t>Nonmyeloablative conditioning </a:t>
            </a:r>
            <a:r>
              <a:rPr lang="en-US" sz="2400"/>
              <a:t>demonstrated no chronic GVHD or associated transplantation-related mortality. </a:t>
            </a:r>
          </a:p>
          <a:p>
            <a:r>
              <a:rPr lang="en-US" sz="2400"/>
              <a:t>However, EFS was only 87%, because 13% had graft rejection.</a:t>
            </a:r>
          </a:p>
        </p:txBody>
      </p:sp>
    </p:spTree>
    <p:extLst>
      <p:ext uri="{BB962C8B-B14F-4D97-AF65-F5344CB8AC3E}">
        <p14:creationId xmlns:p14="http://schemas.microsoft.com/office/powerpoint/2010/main" val="2209381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a:t>Risk score to predict outcomes after HSCT</a:t>
            </a:r>
          </a:p>
        </p:txBody>
      </p:sp>
      <p:sp>
        <p:nvSpPr>
          <p:cNvPr id="6" name="TextBox 5">
            <a:extLst>
              <a:ext uri="{FF2B5EF4-FFF2-40B4-BE49-F238E27FC236}">
                <a16:creationId xmlns:a16="http://schemas.microsoft.com/office/drawing/2014/main" id="{96F76062-A306-FE42-B22A-DE0AD83615D7}"/>
              </a:ext>
            </a:extLst>
          </p:cNvPr>
          <p:cNvSpPr txBox="1"/>
          <p:nvPr/>
        </p:nvSpPr>
        <p:spPr>
          <a:xfrm>
            <a:off x="8631382" y="6193350"/>
            <a:ext cx="2899192" cy="369332"/>
          </a:xfrm>
          <a:prstGeom prst="rect">
            <a:avLst/>
          </a:prstGeom>
          <a:noFill/>
        </p:spPr>
        <p:txBody>
          <a:bodyPr wrap="none" rtlCol="0">
            <a:spAutoFit/>
          </a:bodyPr>
          <a:lstStyle/>
          <a:p>
            <a:r>
              <a:rPr lang="en-US" err="1"/>
              <a:t>Brazauskas</a:t>
            </a:r>
            <a:r>
              <a:rPr lang="en-US"/>
              <a:t> et al. Blood 2020.</a:t>
            </a:r>
          </a:p>
        </p:txBody>
      </p:sp>
      <p:pic>
        <p:nvPicPr>
          <p:cNvPr id="8" name="Picture 7" descr="Table&#10;&#10;Description automatically generated">
            <a:extLst>
              <a:ext uri="{FF2B5EF4-FFF2-40B4-BE49-F238E27FC236}">
                <a16:creationId xmlns:a16="http://schemas.microsoft.com/office/drawing/2014/main" id="{B54897DB-3F9C-6B43-9CA9-84B8BD293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63" y="2273658"/>
            <a:ext cx="8035637" cy="2812970"/>
          </a:xfrm>
          <a:prstGeom prst="rect">
            <a:avLst/>
          </a:prstGeom>
        </p:spPr>
      </p:pic>
      <p:pic>
        <p:nvPicPr>
          <p:cNvPr id="10" name="Picture 9" descr="Diagram&#10;&#10;Description automatically generated">
            <a:extLst>
              <a:ext uri="{FF2B5EF4-FFF2-40B4-BE49-F238E27FC236}">
                <a16:creationId xmlns:a16="http://schemas.microsoft.com/office/drawing/2014/main" id="{060BD4B9-2B99-0842-BE9E-03970E179DC2}"/>
              </a:ext>
            </a:extLst>
          </p:cNvPr>
          <p:cNvPicPr>
            <a:picLocks noChangeAspect="1"/>
          </p:cNvPicPr>
          <p:nvPr/>
        </p:nvPicPr>
        <p:blipFill rotWithShape="1">
          <a:blip r:embed="rId4">
            <a:extLst>
              <a:ext uri="{28A0092B-C50C-407E-A947-70E740481C1C}">
                <a14:useLocalDpi xmlns:a14="http://schemas.microsoft.com/office/drawing/2010/main" val="0"/>
              </a:ext>
            </a:extLst>
          </a:blip>
          <a:srcRect l="52940" t="8389" r="2392" b="18038"/>
          <a:stretch/>
        </p:blipFill>
        <p:spPr>
          <a:xfrm>
            <a:off x="8631382" y="2273658"/>
            <a:ext cx="3201098" cy="3681358"/>
          </a:xfrm>
          <a:prstGeom prst="rect">
            <a:avLst/>
          </a:prstGeom>
        </p:spPr>
      </p:pic>
    </p:spTree>
    <p:extLst>
      <p:ext uri="{BB962C8B-B14F-4D97-AF65-F5344CB8AC3E}">
        <p14:creationId xmlns:p14="http://schemas.microsoft.com/office/powerpoint/2010/main" val="354407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a:t>Cord blood transplantation</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idx="1"/>
          </p:nvPr>
        </p:nvSpPr>
        <p:spPr/>
        <p:txBody>
          <a:bodyPr/>
          <a:lstStyle/>
          <a:p>
            <a:r>
              <a:rPr lang="en-US" sz="2400"/>
              <a:t>Neutrophil and platelet recovery delayed after cord blood transplantation compared to bone marrow transplantation, but no increase in infections or non engraftment. </a:t>
            </a:r>
          </a:p>
          <a:p>
            <a:r>
              <a:rPr lang="en-US" sz="2400"/>
              <a:t>Trend towards lower acute and chronic GVHD with cord blood transplantation.</a:t>
            </a:r>
          </a:p>
          <a:p>
            <a:r>
              <a:rPr lang="en-US" sz="2400"/>
              <a:t>No difference in overall survival or event free survival with cord blood transplantation. </a:t>
            </a:r>
          </a:p>
          <a:p>
            <a:r>
              <a:rPr lang="en-US" sz="2400"/>
              <a:t>Hence cord blood transplantation preferred over bone marrow for SCD, provided sufficient cell dose is available. </a:t>
            </a:r>
          </a:p>
        </p:txBody>
      </p:sp>
    </p:spTree>
    <p:extLst>
      <p:ext uri="{BB962C8B-B14F-4D97-AF65-F5344CB8AC3E}">
        <p14:creationId xmlns:p14="http://schemas.microsoft.com/office/powerpoint/2010/main" val="1785133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EF12-9407-4720-8572-94E8A415A26E}"/>
              </a:ext>
            </a:extLst>
          </p:cNvPr>
          <p:cNvSpPr>
            <a:spLocks noGrp="1"/>
          </p:cNvSpPr>
          <p:nvPr>
            <p:ph type="title"/>
          </p:nvPr>
        </p:nvSpPr>
        <p:spPr/>
        <p:txBody>
          <a:bodyPr/>
          <a:lstStyle/>
          <a:p>
            <a:pPr algn="ctr"/>
            <a:r>
              <a:rPr lang="en-US"/>
              <a:t>Good Practice Statements</a:t>
            </a:r>
          </a:p>
        </p:txBody>
      </p:sp>
      <p:sp>
        <p:nvSpPr>
          <p:cNvPr id="3" name="Content Placeholder 2">
            <a:extLst>
              <a:ext uri="{FF2B5EF4-FFF2-40B4-BE49-F238E27FC236}">
                <a16:creationId xmlns:a16="http://schemas.microsoft.com/office/drawing/2014/main" id="{9655361A-D26C-4FF1-AF27-6B6AA313D89C}"/>
              </a:ext>
            </a:extLst>
          </p:cNvPr>
          <p:cNvSpPr>
            <a:spLocks noGrp="1"/>
          </p:cNvSpPr>
          <p:nvPr>
            <p:ph idx="1"/>
          </p:nvPr>
        </p:nvSpPr>
        <p:spPr>
          <a:xfrm>
            <a:off x="419100" y="2033094"/>
            <a:ext cx="11204864" cy="4291506"/>
          </a:xfrm>
        </p:spPr>
        <p:txBody>
          <a:bodyPr/>
          <a:lstStyle/>
          <a:p>
            <a:pPr marL="457200" indent="-457200">
              <a:buFont typeface="+mj-lt"/>
              <a:buAutoNum type="arabicPeriod"/>
            </a:pPr>
            <a:r>
              <a:rPr lang="en-US" sz="2200"/>
              <a:t>Ensure that potential patients have been seen and counseled by an SCD specialist in addition to a specialist in HSCT to review all available treatment options.</a:t>
            </a:r>
          </a:p>
          <a:p>
            <a:pPr marL="457200" indent="-457200">
              <a:buFont typeface="+mj-lt"/>
              <a:buAutoNum type="arabicPeriod"/>
            </a:pPr>
            <a:r>
              <a:rPr lang="en-US" sz="2200"/>
              <a:t>Providers should be adequately trained in the specialized care required by SCD patients, including supportive care, which differs from that of other disease states.</a:t>
            </a:r>
          </a:p>
          <a:p>
            <a:pPr marL="457200" indent="-457200">
              <a:buFont typeface="+mj-lt"/>
              <a:buAutoNum type="arabicPeriod"/>
            </a:pPr>
            <a:r>
              <a:rPr lang="en-US" sz="2200"/>
              <a:t>Disease and transplantation-related outcomes should be monitored in the short (&lt;2 years) and long term (10-15 years) in all patients after HSCT. </a:t>
            </a:r>
          </a:p>
          <a:p>
            <a:pPr marL="457200" indent="-457200">
              <a:buFont typeface="+mj-lt"/>
              <a:buAutoNum type="arabicPeriod"/>
            </a:pPr>
            <a:r>
              <a:rPr lang="en-US" sz="2200"/>
              <a:t>Care providers should consider health literacy levels of patients and their families when advising on HSCT.</a:t>
            </a:r>
          </a:p>
          <a:p>
            <a:pPr marL="457200" indent="-457200">
              <a:buFont typeface="+mj-lt"/>
              <a:buAutoNum type="arabicPeriod"/>
            </a:pPr>
            <a:r>
              <a:rPr lang="en-US" sz="2200"/>
              <a:t>Care providers should consider the burdens of the HSCT procedure on patients and their families.</a:t>
            </a:r>
          </a:p>
          <a:p>
            <a:pPr marL="457200" indent="-457200">
              <a:buFont typeface="+mj-lt"/>
              <a:buAutoNum type="arabicPeriod"/>
            </a:pPr>
            <a:r>
              <a:rPr lang="en-US" sz="2200"/>
              <a:t>Shared decision making between patients and providers is suggested to establish optimal HSCT plans.</a:t>
            </a:r>
          </a:p>
          <a:p>
            <a:endParaRPr lang="en-US" sz="2200"/>
          </a:p>
          <a:p>
            <a:endParaRPr lang="en-US" sz="2200"/>
          </a:p>
          <a:p>
            <a:pPr lvl="1"/>
            <a:endParaRPr lang="en-US" sz="2200"/>
          </a:p>
        </p:txBody>
      </p:sp>
    </p:spTree>
    <p:extLst>
      <p:ext uri="{BB962C8B-B14F-4D97-AF65-F5344CB8AC3E}">
        <p14:creationId xmlns:p14="http://schemas.microsoft.com/office/powerpoint/2010/main" val="692676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87CD-F510-49B4-90B4-BFA8C5C8DB79}"/>
              </a:ext>
            </a:extLst>
          </p:cNvPr>
          <p:cNvSpPr>
            <a:spLocks noGrp="1"/>
          </p:cNvSpPr>
          <p:nvPr>
            <p:ph type="title"/>
          </p:nvPr>
        </p:nvSpPr>
        <p:spPr/>
        <p:txBody>
          <a:bodyPr/>
          <a:lstStyle/>
          <a:p>
            <a:pPr algn="ctr"/>
            <a:r>
              <a:rPr lang="en-US"/>
              <a:t>Acknowledgements </a:t>
            </a:r>
          </a:p>
        </p:txBody>
      </p:sp>
      <p:sp>
        <p:nvSpPr>
          <p:cNvPr id="3" name="Content Placeholder 2">
            <a:extLst>
              <a:ext uri="{FF2B5EF4-FFF2-40B4-BE49-F238E27FC236}">
                <a16:creationId xmlns:a16="http://schemas.microsoft.com/office/drawing/2014/main" id="{F6600C6E-C71F-4C93-AEF4-BB9EA850F52B}"/>
              </a:ext>
            </a:extLst>
          </p:cNvPr>
          <p:cNvSpPr>
            <a:spLocks noGrp="1"/>
          </p:cNvSpPr>
          <p:nvPr>
            <p:ph idx="1"/>
          </p:nvPr>
        </p:nvSpPr>
        <p:spPr/>
        <p:txBody>
          <a:bodyPr/>
          <a:lstStyle/>
          <a:p>
            <a:r>
              <a:rPr lang="en-US" sz="2000"/>
              <a:t>ASH guideline panel members</a:t>
            </a:r>
          </a:p>
          <a:p>
            <a:r>
              <a:rPr lang="en-US" sz="2000"/>
              <a:t>Mayo Clinic Evidence-Based Practice Research Program </a:t>
            </a:r>
          </a:p>
          <a:p>
            <a:r>
              <a:rPr lang="en-US" sz="2000"/>
              <a:t>ASH support team: Starr Webb, Kendall Alexander, Robert Kunkle</a:t>
            </a:r>
          </a:p>
          <a:p>
            <a:r>
              <a:rPr lang="en-US" sz="2000"/>
              <a:t>See more about the ASH SCD guidelines: </a:t>
            </a:r>
            <a:r>
              <a:rPr lang="en-US" sz="2000">
                <a:hlinkClick r:id="rId3"/>
              </a:rPr>
              <a:t>https://hematology.org/SCDguidelines</a:t>
            </a:r>
            <a:endParaRPr lang="en-US" sz="2000"/>
          </a:p>
          <a:p>
            <a:endParaRPr lang="en-US" sz="2000"/>
          </a:p>
          <a:p>
            <a:r>
              <a:rPr lang="en-US" sz="2000"/>
              <a:t>Disclosures: </a:t>
            </a:r>
            <a:r>
              <a:rPr lang="en-US" sz="2000">
                <a:effectLst/>
                <a:ea typeface="Calibri" panose="020F0502020204030204" pitchFamily="34" charset="0"/>
              </a:rPr>
              <a:t>Akshay Sharma is the St. Jude Children’s Research Hospital site principal investigator of clinical trials for genome editing of sickle cell disease sponsored by Vertex Pharmaceuticals/CRISPR Therapeutics (NCT03745287) and by Novartis (NCT04443907). The industry sponsors provide funding for the clinical trial, which includes salary support paid to Akshay Sharma’s institution. Akshay Sharma has received consultant fee from Spotlight Therapeutics, </a:t>
            </a:r>
            <a:r>
              <a:rPr lang="en-US" sz="2000" err="1">
                <a:effectLst/>
                <a:ea typeface="Calibri" panose="020F0502020204030204" pitchFamily="34" charset="0"/>
              </a:rPr>
              <a:t>Medexus</a:t>
            </a:r>
            <a:r>
              <a:rPr lang="en-US" sz="2000">
                <a:effectLst/>
                <a:ea typeface="Calibri" panose="020F0502020204030204" pitchFamily="34" charset="0"/>
              </a:rPr>
              <a:t> Inc. and Vertex Pharmaceuticals. He has also received research funding from CRISPR Therapeutics and honoraria from </a:t>
            </a:r>
            <a:r>
              <a:rPr lang="en-US" sz="2000" err="1">
                <a:effectLst/>
                <a:ea typeface="Calibri" panose="020F0502020204030204" pitchFamily="34" charset="0"/>
              </a:rPr>
              <a:t>Vindico</a:t>
            </a:r>
            <a:r>
              <a:rPr lang="en-US" sz="2000">
                <a:effectLst/>
                <a:ea typeface="Calibri" panose="020F0502020204030204" pitchFamily="34" charset="0"/>
              </a:rPr>
              <a:t> Medical Education.</a:t>
            </a:r>
          </a:p>
          <a:p>
            <a:endParaRPr lang="en-US" sz="2400"/>
          </a:p>
          <a:p>
            <a:pPr marL="0" indent="0">
              <a:buNone/>
            </a:pPr>
            <a:endParaRPr lang="en-US" sz="2400"/>
          </a:p>
        </p:txBody>
      </p:sp>
    </p:spTree>
    <p:extLst>
      <p:ext uri="{BB962C8B-B14F-4D97-AF65-F5344CB8AC3E}">
        <p14:creationId xmlns:p14="http://schemas.microsoft.com/office/powerpoint/2010/main" val="387514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5A72-1BE3-48E7-B705-7884C03B7F07}"/>
              </a:ext>
            </a:extLst>
          </p:cNvPr>
          <p:cNvSpPr>
            <a:spLocks noGrp="1"/>
          </p:cNvSpPr>
          <p:nvPr>
            <p:ph type="title"/>
          </p:nvPr>
        </p:nvSpPr>
        <p:spPr/>
        <p:txBody>
          <a:bodyPr/>
          <a:lstStyle/>
          <a:p>
            <a:pPr algn="ctr"/>
            <a:r>
              <a:rPr lang="en-CA"/>
              <a:t>ASH Clinical Practice Guidelines on SCD</a:t>
            </a:r>
            <a:endParaRPr lang="en-US"/>
          </a:p>
        </p:txBody>
      </p:sp>
      <p:sp>
        <p:nvSpPr>
          <p:cNvPr id="3" name="Content Placeholder 2">
            <a:extLst>
              <a:ext uri="{FF2B5EF4-FFF2-40B4-BE49-F238E27FC236}">
                <a16:creationId xmlns:a16="http://schemas.microsoft.com/office/drawing/2014/main" id="{B9803716-ECDE-43B7-BAC3-BAD7182F9B7C}"/>
              </a:ext>
            </a:extLst>
          </p:cNvPr>
          <p:cNvSpPr>
            <a:spLocks noGrp="1"/>
          </p:cNvSpPr>
          <p:nvPr>
            <p:ph idx="1"/>
          </p:nvPr>
        </p:nvSpPr>
        <p:spPr/>
        <p:txBody>
          <a:bodyPr/>
          <a:lstStyle/>
          <a:p>
            <a:pPr marL="0" indent="0">
              <a:buNone/>
            </a:pPr>
            <a:r>
              <a:rPr lang="en-US" sz="2400"/>
              <a:t>1. Cardiopulmonary and Kidney Disease</a:t>
            </a:r>
          </a:p>
          <a:p>
            <a:pPr marL="0" indent="0">
              <a:buNone/>
            </a:pPr>
            <a:r>
              <a:rPr lang="en-US" sz="2400"/>
              <a:t>2. Transfusion Support</a:t>
            </a:r>
          </a:p>
          <a:p>
            <a:pPr marL="0" indent="0">
              <a:buNone/>
            </a:pPr>
            <a:r>
              <a:rPr lang="en-US" sz="2400"/>
              <a:t>3. Cerebrovascular Disease </a:t>
            </a:r>
          </a:p>
          <a:p>
            <a:pPr marL="0" indent="0">
              <a:buNone/>
            </a:pPr>
            <a:r>
              <a:rPr lang="en-US" sz="2400"/>
              <a:t>4. Acute and Chronic Pain</a:t>
            </a:r>
          </a:p>
          <a:p>
            <a:pPr marL="0" indent="0">
              <a:buNone/>
            </a:pPr>
            <a:r>
              <a:rPr lang="en-US" sz="2400" b="1"/>
              <a:t>5. Stem Cell Transplantation </a:t>
            </a:r>
          </a:p>
        </p:txBody>
      </p:sp>
    </p:spTree>
    <p:extLst>
      <p:ext uri="{BB962C8B-B14F-4D97-AF65-F5344CB8AC3E}">
        <p14:creationId xmlns:p14="http://schemas.microsoft.com/office/powerpoint/2010/main" val="318836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8818-9277-AF48-92CB-4B761D64FC89}"/>
              </a:ext>
            </a:extLst>
          </p:cNvPr>
          <p:cNvSpPr>
            <a:spLocks noGrp="1"/>
          </p:cNvSpPr>
          <p:nvPr>
            <p:ph type="title"/>
          </p:nvPr>
        </p:nvSpPr>
        <p:spPr/>
        <p:txBody>
          <a:bodyPr/>
          <a:lstStyle/>
          <a:p>
            <a:pPr algn="ctr"/>
            <a:r>
              <a:rPr lang="en-US"/>
              <a:t>How were these ASH guidelines developed?</a:t>
            </a:r>
          </a:p>
        </p:txBody>
      </p:sp>
      <p:sp>
        <p:nvSpPr>
          <p:cNvPr id="6" name="Title 1">
            <a:extLst>
              <a:ext uri="{FF2B5EF4-FFF2-40B4-BE49-F238E27FC236}">
                <a16:creationId xmlns:a16="http://schemas.microsoft.com/office/drawing/2014/main" id="{706EF6D5-67F7-E547-A9AC-727587E638CB}"/>
              </a:ext>
            </a:extLst>
          </p:cNvPr>
          <p:cNvSpPr txBox="1">
            <a:spLocks/>
          </p:cNvSpPr>
          <p:nvPr/>
        </p:nvSpPr>
        <p:spPr>
          <a:xfrm>
            <a:off x="419100" y="1340569"/>
            <a:ext cx="10972800" cy="7135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CA" sz="2800" b="1">
              <a:solidFill>
                <a:srgbClr val="FF0000"/>
              </a:solidFill>
            </a:endParaRPr>
          </a:p>
        </p:txBody>
      </p:sp>
      <p:sp>
        <p:nvSpPr>
          <p:cNvPr id="7" name="TextBox 6">
            <a:extLst>
              <a:ext uri="{FF2B5EF4-FFF2-40B4-BE49-F238E27FC236}">
                <a16:creationId xmlns:a16="http://schemas.microsoft.com/office/drawing/2014/main" id="{93C42AFA-69D8-0949-AF79-D26212AAC10C}"/>
              </a:ext>
            </a:extLst>
          </p:cNvPr>
          <p:cNvSpPr txBox="1"/>
          <p:nvPr/>
        </p:nvSpPr>
        <p:spPr>
          <a:xfrm>
            <a:off x="1044819" y="2032236"/>
            <a:ext cx="2459736" cy="3689309"/>
          </a:xfrm>
          <a:prstGeom prst="rect">
            <a:avLst/>
          </a:prstGeom>
          <a:solidFill>
            <a:srgbClr val="BEE0E4"/>
          </a:solidFill>
        </p:spPr>
        <p:txBody>
          <a:bodyPr wrap="square" rtlCol="0">
            <a:noAutofit/>
          </a:bodyPr>
          <a:lstStyle/>
          <a:p>
            <a:r>
              <a:rPr lang="en-CA" sz="2000" b="1">
                <a:solidFill>
                  <a:srgbClr val="E53E31"/>
                </a:solidFill>
              </a:rPr>
              <a:t>PANEL FORMATION</a:t>
            </a:r>
          </a:p>
          <a:p>
            <a:r>
              <a:rPr lang="en-CA">
                <a:solidFill>
                  <a:schemeClr val="tx1">
                    <a:lumMod val="50000"/>
                    <a:lumOff val="50000"/>
                  </a:schemeClr>
                </a:solidFill>
              </a:rPr>
              <a:t>Each </a:t>
            </a:r>
            <a:r>
              <a:rPr lang="en-CA" b="1">
                <a:solidFill>
                  <a:schemeClr val="tx1">
                    <a:lumMod val="50000"/>
                    <a:lumOff val="50000"/>
                  </a:schemeClr>
                </a:solidFill>
              </a:rPr>
              <a:t>guideline panel</a:t>
            </a:r>
            <a:r>
              <a:rPr lang="en-CA">
                <a:solidFill>
                  <a:schemeClr val="tx1">
                    <a:lumMod val="50000"/>
                    <a:lumOff val="50000"/>
                  </a:schemeClr>
                </a:solidFill>
              </a:rPr>
              <a:t> was formed following these key criteria:</a:t>
            </a:r>
          </a:p>
          <a:p>
            <a:pPr marL="285750" indent="-285750">
              <a:buFont typeface="Arial" panose="020B0604020202020204" pitchFamily="34" charset="0"/>
              <a:buChar char="•"/>
            </a:pPr>
            <a:r>
              <a:rPr lang="en-CA">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a:solidFill>
                  <a:schemeClr val="tx1">
                    <a:lumMod val="50000"/>
                    <a:lumOff val="50000"/>
                  </a:schemeClr>
                </a:solidFill>
              </a:rPr>
              <a:t>Close attention to minimization and management of conflicts of interest</a:t>
            </a:r>
          </a:p>
        </p:txBody>
      </p:sp>
      <p:sp>
        <p:nvSpPr>
          <p:cNvPr id="8" name="TextBox 7">
            <a:extLst>
              <a:ext uri="{FF2B5EF4-FFF2-40B4-BE49-F238E27FC236}">
                <a16:creationId xmlns:a16="http://schemas.microsoft.com/office/drawing/2014/main" id="{6EDFAD83-1E97-3C4D-8176-A82D5BF802BD}"/>
              </a:ext>
            </a:extLst>
          </p:cNvPr>
          <p:cNvSpPr txBox="1"/>
          <p:nvPr/>
        </p:nvSpPr>
        <p:spPr>
          <a:xfrm>
            <a:off x="3673934" y="2032236"/>
            <a:ext cx="2459736" cy="2082564"/>
          </a:xfrm>
          <a:prstGeom prst="rect">
            <a:avLst/>
          </a:prstGeom>
          <a:solidFill>
            <a:srgbClr val="FED9B0"/>
          </a:solidFill>
        </p:spPr>
        <p:txBody>
          <a:bodyPr wrap="square" rtlCol="0">
            <a:noAutofit/>
          </a:bodyPr>
          <a:lstStyle/>
          <a:p>
            <a:r>
              <a:rPr lang="en-CA" b="1">
                <a:solidFill>
                  <a:srgbClr val="E53E31"/>
                </a:solidFill>
              </a:rPr>
              <a:t>CLINICAL QUESTIONS</a:t>
            </a:r>
          </a:p>
          <a:p>
            <a:r>
              <a:rPr lang="en-CA">
                <a:solidFill>
                  <a:schemeClr val="tx1">
                    <a:lumMod val="50000"/>
                    <a:lumOff val="50000"/>
                  </a:schemeClr>
                </a:solidFill>
              </a:rPr>
              <a:t>10 </a:t>
            </a:r>
            <a:r>
              <a:rPr lang="en-CA" b="1">
                <a:solidFill>
                  <a:schemeClr val="tx1">
                    <a:lumMod val="50000"/>
                    <a:lumOff val="50000"/>
                  </a:schemeClr>
                </a:solidFill>
              </a:rPr>
              <a:t>clinically-relevant questions </a:t>
            </a:r>
            <a:r>
              <a:rPr lang="en-CA">
                <a:solidFill>
                  <a:schemeClr val="tx1">
                    <a:lumMod val="50000"/>
                    <a:lumOff val="50000"/>
                  </a:schemeClr>
                </a:solidFill>
              </a:rPr>
              <a:t>generated in </a:t>
            </a:r>
            <a:r>
              <a:rPr lang="en-CA" b="1">
                <a:solidFill>
                  <a:schemeClr val="tx1">
                    <a:lumMod val="50000"/>
                    <a:lumOff val="50000"/>
                  </a:schemeClr>
                </a:solidFill>
              </a:rPr>
              <a:t>PICO format</a:t>
            </a:r>
            <a:r>
              <a:rPr lang="en-CA">
                <a:solidFill>
                  <a:schemeClr val="tx1">
                    <a:lumMod val="50000"/>
                    <a:lumOff val="50000"/>
                  </a:schemeClr>
                </a:solidFill>
              </a:rPr>
              <a:t> (population, intervention, comparison, outcome)</a:t>
            </a:r>
          </a:p>
        </p:txBody>
      </p:sp>
      <p:sp>
        <p:nvSpPr>
          <p:cNvPr id="9" name="TextBox 8">
            <a:extLst>
              <a:ext uri="{FF2B5EF4-FFF2-40B4-BE49-F238E27FC236}">
                <a16:creationId xmlns:a16="http://schemas.microsoft.com/office/drawing/2014/main" id="{51AD5CAC-13A8-CE42-8312-B028773DE804}"/>
              </a:ext>
            </a:extLst>
          </p:cNvPr>
          <p:cNvSpPr txBox="1"/>
          <p:nvPr/>
        </p:nvSpPr>
        <p:spPr>
          <a:xfrm>
            <a:off x="6303049" y="2032236"/>
            <a:ext cx="2459736" cy="3689310"/>
          </a:xfrm>
          <a:prstGeom prst="rect">
            <a:avLst/>
          </a:prstGeom>
          <a:solidFill>
            <a:srgbClr val="C9D7AF"/>
          </a:solidFill>
        </p:spPr>
        <p:txBody>
          <a:bodyPr wrap="square" rtlCol="0">
            <a:noAutofit/>
          </a:bodyPr>
          <a:lstStyle/>
          <a:p>
            <a:r>
              <a:rPr lang="en-CA" sz="2000" b="1">
                <a:solidFill>
                  <a:srgbClr val="E53E31"/>
                </a:solidFill>
              </a:rPr>
              <a:t>EVIDENCE SYNTHESIS</a:t>
            </a:r>
          </a:p>
          <a:p>
            <a:r>
              <a:rPr lang="en-CA">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a:solidFill>
                  <a:schemeClr val="tx1">
                    <a:lumMod val="50000"/>
                    <a:lumOff val="50000"/>
                  </a:schemeClr>
                </a:solidFill>
              </a:rPr>
              <a:t>Resource use</a:t>
            </a:r>
          </a:p>
          <a:p>
            <a:pPr marL="342900" indent="-342900">
              <a:buFont typeface="Arial" panose="020B0604020202020204" pitchFamily="34" charset="0"/>
              <a:buChar char="•"/>
            </a:pPr>
            <a:r>
              <a:rPr lang="en-CA">
                <a:solidFill>
                  <a:schemeClr val="tx1">
                    <a:lumMod val="50000"/>
                    <a:lumOff val="50000"/>
                  </a:schemeClr>
                </a:solidFill>
              </a:rPr>
              <a:t>Feasibility</a:t>
            </a:r>
          </a:p>
          <a:p>
            <a:pPr marL="342900" indent="-342900">
              <a:buFont typeface="Arial" panose="020B0604020202020204" pitchFamily="34" charset="0"/>
              <a:buChar char="•"/>
            </a:pPr>
            <a:r>
              <a:rPr lang="en-CA">
                <a:solidFill>
                  <a:schemeClr val="tx1">
                    <a:lumMod val="50000"/>
                    <a:lumOff val="50000"/>
                  </a:schemeClr>
                </a:solidFill>
              </a:rPr>
              <a:t>Acceptability</a:t>
            </a:r>
          </a:p>
          <a:p>
            <a:pPr marL="342900" indent="-342900">
              <a:buFont typeface="Arial" panose="020B0604020202020204" pitchFamily="34" charset="0"/>
              <a:buChar char="•"/>
            </a:pPr>
            <a:r>
              <a:rPr lang="en-CA">
                <a:solidFill>
                  <a:schemeClr val="tx1">
                    <a:lumMod val="50000"/>
                    <a:lumOff val="50000"/>
                  </a:schemeClr>
                </a:solidFill>
              </a:rPr>
              <a:t>Equity</a:t>
            </a:r>
          </a:p>
          <a:p>
            <a:pPr marL="342900" indent="-342900">
              <a:buFont typeface="Arial" panose="020B0604020202020204" pitchFamily="34" charset="0"/>
              <a:buChar char="•"/>
            </a:pPr>
            <a:r>
              <a:rPr lang="en-CA">
                <a:solidFill>
                  <a:schemeClr val="tx1">
                    <a:lumMod val="50000"/>
                    <a:lumOff val="50000"/>
                  </a:schemeClr>
                </a:solidFill>
              </a:rPr>
              <a:t>Patient values and preferences</a:t>
            </a:r>
          </a:p>
        </p:txBody>
      </p:sp>
      <p:sp>
        <p:nvSpPr>
          <p:cNvPr id="10" name="TextBox 9">
            <a:extLst>
              <a:ext uri="{FF2B5EF4-FFF2-40B4-BE49-F238E27FC236}">
                <a16:creationId xmlns:a16="http://schemas.microsoft.com/office/drawing/2014/main" id="{E337ECD4-8588-B142-9C0B-DE63F95016FF}"/>
              </a:ext>
            </a:extLst>
          </p:cNvPr>
          <p:cNvSpPr txBox="1"/>
          <p:nvPr/>
        </p:nvSpPr>
        <p:spPr>
          <a:xfrm>
            <a:off x="3673934" y="4151885"/>
            <a:ext cx="2459736" cy="1569660"/>
          </a:xfrm>
          <a:prstGeom prst="rect">
            <a:avLst/>
          </a:prstGeom>
          <a:solidFill>
            <a:srgbClr val="FED9B0"/>
          </a:solidFill>
          <a:ln w="28575">
            <a:noFill/>
          </a:ln>
        </p:spPr>
        <p:txBody>
          <a:bodyPr wrap="square" rtlCol="0">
            <a:spAutoFit/>
          </a:bodyPr>
          <a:lstStyle/>
          <a:p>
            <a:r>
              <a:rPr lang="en-CA" sz="1600" b="1">
                <a:solidFill>
                  <a:schemeClr val="tx1">
                    <a:lumMod val="50000"/>
                    <a:lumOff val="50000"/>
                  </a:schemeClr>
                </a:solidFill>
              </a:rPr>
              <a:t>Example: PICO question</a:t>
            </a:r>
            <a:endParaRPr lang="en-CA" sz="1600">
              <a:solidFill>
                <a:schemeClr val="tx1">
                  <a:lumMod val="50000"/>
                  <a:lumOff val="50000"/>
                </a:schemeClr>
              </a:solidFill>
            </a:endParaRPr>
          </a:p>
          <a:p>
            <a:r>
              <a:rPr lang="en-CA" sz="1600">
                <a:solidFill>
                  <a:schemeClr val="tx1">
                    <a:lumMod val="50000"/>
                    <a:lumOff val="50000"/>
                  </a:schemeClr>
                </a:solidFill>
              </a:rPr>
              <a:t>“Should individuals with SCD and neurologic injury, including overt stroke, SCI, or abnormal TCD, undergo MSD transplantation??”</a:t>
            </a:r>
          </a:p>
        </p:txBody>
      </p:sp>
      <p:sp>
        <p:nvSpPr>
          <p:cNvPr id="11" name="Rectangle 10">
            <a:extLst>
              <a:ext uri="{FF2B5EF4-FFF2-40B4-BE49-F238E27FC236}">
                <a16:creationId xmlns:a16="http://schemas.microsoft.com/office/drawing/2014/main" id="{F701924E-8473-CC49-B49D-AA3E8CD60F42}"/>
              </a:ext>
            </a:extLst>
          </p:cNvPr>
          <p:cNvSpPr/>
          <p:nvPr/>
        </p:nvSpPr>
        <p:spPr>
          <a:xfrm>
            <a:off x="8932164" y="2032236"/>
            <a:ext cx="2459736" cy="3689309"/>
          </a:xfrm>
          <a:prstGeom prst="rect">
            <a:avLst/>
          </a:prstGeom>
          <a:solidFill>
            <a:srgbClr val="8B80A3">
              <a:alpha val="47059"/>
            </a:srgbClr>
          </a:solidFill>
        </p:spPr>
        <p:txBody>
          <a:bodyPr wrap="square">
            <a:noAutofit/>
          </a:bodyPr>
          <a:lstStyle/>
          <a:p>
            <a:r>
              <a:rPr lang="en-CA" sz="2000" b="1">
                <a:solidFill>
                  <a:srgbClr val="E53E31"/>
                </a:solidFill>
              </a:rPr>
              <a:t>MAKING RECOMMENDATIONS </a:t>
            </a:r>
            <a:endParaRPr lang="en-CA" b="1">
              <a:solidFill>
                <a:srgbClr val="E53E31"/>
              </a:solidFill>
            </a:endParaRPr>
          </a:p>
          <a:p>
            <a:r>
              <a:rPr lang="en-CA" b="1">
                <a:solidFill>
                  <a:schemeClr val="tx1">
                    <a:lumMod val="50000"/>
                    <a:lumOff val="50000"/>
                  </a:schemeClr>
                </a:solidFill>
              </a:rPr>
              <a:t>Recommendations made </a:t>
            </a:r>
            <a:r>
              <a:rPr lang="en-CA">
                <a:solidFill>
                  <a:schemeClr val="tx1">
                    <a:lumMod val="50000"/>
                    <a:lumOff val="50000"/>
                  </a:schemeClr>
                </a:solidFill>
              </a:rPr>
              <a:t>by guideline panel members based on evidence for all factors.</a:t>
            </a:r>
          </a:p>
        </p:txBody>
      </p:sp>
      <p:sp>
        <p:nvSpPr>
          <p:cNvPr id="3" name="TextBox 1">
            <a:extLst>
              <a:ext uri="{FF2B5EF4-FFF2-40B4-BE49-F238E27FC236}">
                <a16:creationId xmlns:a16="http://schemas.microsoft.com/office/drawing/2014/main" id="{51AC569E-07F4-E844-4FF8-9271E75C915D}"/>
              </a:ext>
            </a:extLst>
          </p:cNvPr>
          <p:cNvSpPr txBox="1"/>
          <p:nvPr/>
        </p:nvSpPr>
        <p:spPr>
          <a:xfrm>
            <a:off x="967750" y="5828437"/>
            <a:ext cx="10331840"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1">
                <a:solidFill>
                  <a:srgbClr val="2E2D2D"/>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a:solidFill>
                <a:srgbClr val="2E2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647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9950-3D84-4EA5-9DA9-8398FE9B9ED2}"/>
              </a:ext>
            </a:extLst>
          </p:cNvPr>
          <p:cNvSpPr>
            <a:spLocks noGrp="1"/>
          </p:cNvSpPr>
          <p:nvPr>
            <p:ph type="title"/>
          </p:nvPr>
        </p:nvSpPr>
        <p:spPr/>
        <p:txBody>
          <a:bodyPr/>
          <a:lstStyle/>
          <a:p>
            <a:pPr algn="ctr"/>
            <a:r>
              <a:rPr lang="en-US"/>
              <a:t>How to use these recommendations</a:t>
            </a:r>
          </a:p>
        </p:txBody>
      </p:sp>
      <p:pic>
        <p:nvPicPr>
          <p:cNvPr id="4" name="table">
            <a:extLst>
              <a:ext uri="{FF2B5EF4-FFF2-40B4-BE49-F238E27FC236}">
                <a16:creationId xmlns:a16="http://schemas.microsoft.com/office/drawing/2014/main" id="{B9C94FA5-7747-4606-8D70-E69EA1528FC8}"/>
              </a:ext>
            </a:extLst>
          </p:cNvPr>
          <p:cNvPicPr>
            <a:picLocks noChangeAspect="1"/>
          </p:cNvPicPr>
          <p:nvPr/>
        </p:nvPicPr>
        <p:blipFill>
          <a:blip r:embed="rId3"/>
          <a:stretch>
            <a:fillRect/>
          </a:stretch>
        </p:blipFill>
        <p:spPr>
          <a:xfrm>
            <a:off x="1533746" y="2265523"/>
            <a:ext cx="9124508" cy="3103566"/>
          </a:xfrm>
          <a:prstGeom prst="rect">
            <a:avLst/>
          </a:prstGeom>
        </p:spPr>
      </p:pic>
    </p:spTree>
    <p:extLst>
      <p:ext uri="{BB962C8B-B14F-4D97-AF65-F5344CB8AC3E}">
        <p14:creationId xmlns:p14="http://schemas.microsoft.com/office/powerpoint/2010/main" val="267802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5BE491-ED1A-554D-B2C2-6BF14118985F}"/>
              </a:ext>
            </a:extLst>
          </p:cNvPr>
          <p:cNvSpPr>
            <a:spLocks noGrp="1"/>
          </p:cNvSpPr>
          <p:nvPr>
            <p:ph type="title"/>
          </p:nvPr>
        </p:nvSpPr>
        <p:spPr/>
        <p:txBody>
          <a:bodyPr/>
          <a:lstStyle/>
          <a:p>
            <a:pPr algn="ctr"/>
            <a:r>
              <a:rPr lang="en-US"/>
              <a:t>Key terms: SCD related adverse events </a:t>
            </a:r>
          </a:p>
        </p:txBody>
      </p:sp>
      <p:sp>
        <p:nvSpPr>
          <p:cNvPr id="5" name="Content Placeholder 4">
            <a:extLst>
              <a:ext uri="{FF2B5EF4-FFF2-40B4-BE49-F238E27FC236}">
                <a16:creationId xmlns:a16="http://schemas.microsoft.com/office/drawing/2014/main" id="{ED593C74-AFF6-DB4C-9165-099E776F6775}"/>
              </a:ext>
            </a:extLst>
          </p:cNvPr>
          <p:cNvSpPr>
            <a:spLocks noGrp="1"/>
          </p:cNvSpPr>
          <p:nvPr>
            <p:ph idx="1"/>
          </p:nvPr>
        </p:nvSpPr>
        <p:spPr>
          <a:xfrm>
            <a:off x="419100" y="1917290"/>
            <a:ext cx="10972800" cy="4070428"/>
          </a:xfrm>
        </p:spPr>
        <p:txBody>
          <a:bodyPr/>
          <a:lstStyle/>
          <a:p>
            <a:r>
              <a:rPr lang="en-US" sz="2400"/>
              <a:t>Stroke</a:t>
            </a:r>
          </a:p>
          <a:p>
            <a:pPr lvl="1"/>
            <a:r>
              <a:rPr lang="en-US" sz="2000"/>
              <a:t>acute neurologic injury of the brain, retina, or spinal cord that occurs as a result of ischemia or hemorrhage that last longer than 24 hours.</a:t>
            </a:r>
          </a:p>
          <a:p>
            <a:r>
              <a:rPr lang="en-US" sz="2400"/>
              <a:t>Silent cerebral infarction (SCI)/silent stroke</a:t>
            </a:r>
          </a:p>
          <a:p>
            <a:pPr lvl="1"/>
            <a:r>
              <a:rPr lang="en-US" sz="2000"/>
              <a:t>a lesion visible by magnetic resonance imaging (MRI) images with no associated findings on neurologic exam.</a:t>
            </a:r>
          </a:p>
          <a:p>
            <a:pPr lvl="1"/>
            <a:r>
              <a:rPr lang="en-US" sz="2000"/>
              <a:t>can be correlated with neurocognitive and behavioral deficits.</a:t>
            </a:r>
          </a:p>
          <a:p>
            <a:r>
              <a:rPr lang="en-US" sz="2400"/>
              <a:t>Acute chest syndrome (ACS)</a:t>
            </a:r>
          </a:p>
          <a:p>
            <a:pPr lvl="1"/>
            <a:r>
              <a:rPr lang="en-US" sz="2000"/>
              <a:t>a new radiodensity on chest radiograph together with fever and/or respiratory symptoms.</a:t>
            </a:r>
          </a:p>
          <a:p>
            <a:endParaRPr lang="en-US" sz="2400"/>
          </a:p>
        </p:txBody>
      </p:sp>
    </p:spTree>
    <p:extLst>
      <p:ext uri="{BB962C8B-B14F-4D97-AF65-F5344CB8AC3E}">
        <p14:creationId xmlns:p14="http://schemas.microsoft.com/office/powerpoint/2010/main" val="33450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8595-A5E3-4A28-A323-00640E709E9F}"/>
              </a:ext>
            </a:extLst>
          </p:cNvPr>
          <p:cNvSpPr>
            <a:spLocks noGrp="1"/>
          </p:cNvSpPr>
          <p:nvPr>
            <p:ph type="title"/>
          </p:nvPr>
        </p:nvSpPr>
        <p:spPr/>
        <p:txBody>
          <a:bodyPr/>
          <a:lstStyle/>
          <a:p>
            <a:pPr algn="ctr"/>
            <a:r>
              <a:rPr lang="en-US"/>
              <a:t>Key terms in stem cell transplantation</a:t>
            </a:r>
          </a:p>
        </p:txBody>
      </p:sp>
      <p:sp>
        <p:nvSpPr>
          <p:cNvPr id="3" name="Content Placeholder 2">
            <a:extLst>
              <a:ext uri="{FF2B5EF4-FFF2-40B4-BE49-F238E27FC236}">
                <a16:creationId xmlns:a16="http://schemas.microsoft.com/office/drawing/2014/main" id="{B6553C99-D6CB-4F40-A7D5-053647140764}"/>
              </a:ext>
            </a:extLst>
          </p:cNvPr>
          <p:cNvSpPr>
            <a:spLocks noGrp="1"/>
          </p:cNvSpPr>
          <p:nvPr>
            <p:ph idx="1"/>
          </p:nvPr>
        </p:nvSpPr>
        <p:spPr>
          <a:xfrm>
            <a:off x="419100" y="2033094"/>
            <a:ext cx="11353800" cy="3954624"/>
          </a:xfrm>
        </p:spPr>
        <p:txBody>
          <a:bodyPr/>
          <a:lstStyle/>
          <a:p>
            <a:r>
              <a:rPr lang="en-US" sz="2400"/>
              <a:t>Matched donor</a:t>
            </a:r>
          </a:p>
          <a:p>
            <a:pPr lvl="1"/>
            <a:r>
              <a:rPr lang="en-US" sz="2000"/>
              <a:t>A donor who is at least identical to the recipient at 8/8 or 10/10 human leucocyte antigen (HLA) loci.</a:t>
            </a:r>
          </a:p>
          <a:p>
            <a:pPr lvl="1"/>
            <a:r>
              <a:rPr lang="en-US" sz="2000"/>
              <a:t>A matched donor can be a sibling (matched sibling donor or MSD) or unrelated (matched unrelated donor or MUD).</a:t>
            </a:r>
          </a:p>
          <a:p>
            <a:r>
              <a:rPr lang="en-US" sz="2400"/>
              <a:t>Graft versus host disease (GVHD) </a:t>
            </a:r>
          </a:p>
          <a:p>
            <a:pPr lvl="1"/>
            <a:r>
              <a:rPr lang="en-US" sz="2000"/>
              <a:t>An immunological complication of allogeneic hematopoietic stem cell transplantation (HSCT).</a:t>
            </a:r>
          </a:p>
          <a:p>
            <a:r>
              <a:rPr lang="en-US" sz="2400"/>
              <a:t>Graft failure</a:t>
            </a:r>
          </a:p>
          <a:p>
            <a:pPr lvl="1"/>
            <a:r>
              <a:rPr lang="en-US" sz="2000"/>
              <a:t>A condition wherein the blood cell counts decrease following HSCT, or the proportion of the donor cells declines below a critical level in the peripheral blood and bone marrow.</a:t>
            </a:r>
            <a:endParaRPr lang="en-US" sz="2400"/>
          </a:p>
        </p:txBody>
      </p:sp>
    </p:spTree>
    <p:extLst>
      <p:ext uri="{BB962C8B-B14F-4D97-AF65-F5344CB8AC3E}">
        <p14:creationId xmlns:p14="http://schemas.microsoft.com/office/powerpoint/2010/main" val="177914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8AC1-8B99-A548-84C4-F9C2C48BF8D2}"/>
              </a:ext>
            </a:extLst>
          </p:cNvPr>
          <p:cNvSpPr>
            <a:spLocks noGrp="1"/>
          </p:cNvSpPr>
          <p:nvPr>
            <p:ph type="title"/>
          </p:nvPr>
        </p:nvSpPr>
        <p:spPr/>
        <p:txBody>
          <a:bodyPr/>
          <a:lstStyle/>
          <a:p>
            <a:pPr algn="ctr"/>
            <a:r>
              <a:rPr lang="en-US"/>
              <a:t>Objectives</a:t>
            </a:r>
          </a:p>
        </p:txBody>
      </p:sp>
      <p:sp>
        <p:nvSpPr>
          <p:cNvPr id="3" name="Content Placeholder 2">
            <a:extLst>
              <a:ext uri="{FF2B5EF4-FFF2-40B4-BE49-F238E27FC236}">
                <a16:creationId xmlns:a16="http://schemas.microsoft.com/office/drawing/2014/main" id="{46FFE6EB-85BC-7D46-824A-B6171B05E809}"/>
              </a:ext>
            </a:extLst>
          </p:cNvPr>
          <p:cNvSpPr>
            <a:spLocks noGrp="1"/>
          </p:cNvSpPr>
          <p:nvPr>
            <p:ph idx="1"/>
          </p:nvPr>
        </p:nvSpPr>
        <p:spPr/>
        <p:txBody>
          <a:bodyPr/>
          <a:lstStyle/>
          <a:p>
            <a:pPr marL="0" indent="0">
              <a:buNone/>
            </a:pPr>
            <a:r>
              <a:rPr lang="en-US" sz="2400"/>
              <a:t>By the end of this session, you should be able to: </a:t>
            </a:r>
          </a:p>
          <a:p>
            <a:r>
              <a:rPr lang="en-US" sz="2267"/>
              <a:t>Describe recommendations for HSCT in individuals with SCD in high-income  settings.</a:t>
            </a:r>
          </a:p>
          <a:p>
            <a:r>
              <a:rPr lang="en-US" sz="2267"/>
              <a:t>Describe recommendations for choice of:</a:t>
            </a:r>
          </a:p>
          <a:p>
            <a:pPr lvl="1"/>
            <a:r>
              <a:rPr lang="en-US" sz="2267"/>
              <a:t>conditioning regimen</a:t>
            </a:r>
          </a:p>
          <a:p>
            <a:pPr lvl="1"/>
            <a:r>
              <a:rPr lang="en-US" sz="2267"/>
              <a:t>alternative donor</a:t>
            </a:r>
          </a:p>
          <a:p>
            <a:pPr lvl="1"/>
            <a:r>
              <a:rPr lang="en-US" sz="2267"/>
              <a:t>graft source</a:t>
            </a:r>
          </a:p>
          <a:p>
            <a:pPr marL="76199" indent="0">
              <a:buNone/>
            </a:pPr>
            <a:r>
              <a:rPr lang="en-US" sz="2534"/>
              <a:t>… in individuals undergoing HSCT for SCD.</a:t>
            </a:r>
          </a:p>
          <a:p>
            <a:endParaRPr lang="en-US" sz="2267"/>
          </a:p>
          <a:p>
            <a:pPr lvl="1"/>
            <a:endParaRPr lang="en-US" sz="2000"/>
          </a:p>
          <a:p>
            <a:pPr lvl="1"/>
            <a:endParaRPr lang="en-US" sz="2000"/>
          </a:p>
        </p:txBody>
      </p:sp>
    </p:spTree>
    <p:extLst>
      <p:ext uri="{BB962C8B-B14F-4D97-AF65-F5344CB8AC3E}">
        <p14:creationId xmlns:p14="http://schemas.microsoft.com/office/powerpoint/2010/main" val="245309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E2B62A6-7D31-5B40-AD36-39707790B8E5}"/>
              </a:ext>
            </a:extLst>
          </p:cNvPr>
          <p:cNvSpPr>
            <a:spLocks noGrp="1"/>
          </p:cNvSpPr>
          <p:nvPr>
            <p:ph type="body" idx="1"/>
          </p:nvPr>
        </p:nvSpPr>
        <p:spPr>
          <a:xfrm>
            <a:off x="963084" y="2477220"/>
            <a:ext cx="10363200" cy="1500187"/>
          </a:xfrm>
        </p:spPr>
        <p:txBody>
          <a:bodyPr/>
          <a:lstStyle/>
          <a:p>
            <a:pPr algn="ctr"/>
            <a:r>
              <a:rPr lang="en-US"/>
              <a:t>Background and Introduction</a:t>
            </a:r>
          </a:p>
        </p:txBody>
      </p:sp>
    </p:spTree>
    <p:extLst>
      <p:ext uri="{BB962C8B-B14F-4D97-AF65-F5344CB8AC3E}">
        <p14:creationId xmlns:p14="http://schemas.microsoft.com/office/powerpoint/2010/main" val="27246010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Topic xmlns="f60e50cf-b4eb-4913-b91b-c5f6cad801d6">SCD</Topic>
    <lcf76f155ced4ddcb4097134ff3c332f xmlns="f60e50cf-b4eb-4913-b91b-c5f6cad801d6">
      <Terms xmlns="http://schemas.microsoft.com/office/infopath/2007/PartnerControls"/>
    </lcf76f155ced4ddcb4097134ff3c332f>
    <Project xmlns="f60e50cf-b4eb-4913-b91b-c5f6cad801d6">Teaching Slides</Project>
    <WebPage xmlns="f60e50cf-b4eb-4913-b91b-c5f6cad801d6"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533B63-941F-4429-9019-DAA738143652}">
  <ds:schemaRefs>
    <ds:schemaRef ds:uri="http://schemas.microsoft.com/sharepoint/v3/contenttype/forms"/>
  </ds:schemaRefs>
</ds:datastoreItem>
</file>

<file path=customXml/itemProps2.xml><?xml version="1.0" encoding="utf-8"?>
<ds:datastoreItem xmlns:ds="http://schemas.openxmlformats.org/officeDocument/2006/customXml" ds:itemID="{62B1D251-1BE5-4918-84E2-46F48C223491}">
  <ds:schemaRefs>
    <ds:schemaRef ds:uri="http://schemas.microsoft.com/office/2006/metadata/customXsn"/>
  </ds:schemaRefs>
</ds:datastoreItem>
</file>

<file path=customXml/itemProps3.xml><?xml version="1.0" encoding="utf-8"?>
<ds:datastoreItem xmlns:ds="http://schemas.openxmlformats.org/officeDocument/2006/customXml" ds:itemID="{A4532AA6-00A6-4424-A6BC-291CFE6EECDE}">
  <ds:schemaRefs>
    <ds:schemaRef ds:uri="f428f131-8437-48c9-9cdf-8fab9dca4571"/>
    <ds:schemaRef ds:uri="f60e50cf-b4eb-4913-b91b-c5f6cad801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FC06641-8131-4F5D-AB62-EE4381C238AE}">
  <ds:schemaRefs>
    <ds:schemaRef ds:uri="f428f131-8437-48c9-9cdf-8fab9dca4571"/>
    <ds:schemaRef ds:uri="f60e50cf-b4eb-4913-b91b-c5f6cad801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26</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1_Office Theme</vt:lpstr>
      <vt:lpstr>Stem Cell Transplantation for Sickle Cell Disease</vt:lpstr>
      <vt:lpstr>Clinical Guidelines</vt:lpstr>
      <vt:lpstr>ASH Clinical Practice Guidelines on SCD</vt:lpstr>
      <vt:lpstr>How were these ASH guidelines developed?</vt:lpstr>
      <vt:lpstr>How to use these recommendations</vt:lpstr>
      <vt:lpstr>Key terms: SCD related adverse events </vt:lpstr>
      <vt:lpstr>Key terms in stem cell transplantation</vt:lpstr>
      <vt:lpstr>Objectives</vt:lpstr>
      <vt:lpstr>PowerPoint Presentation</vt:lpstr>
      <vt:lpstr>Comparing HSCT and Standard of Care for SCD</vt:lpstr>
      <vt:lpstr>Risk of HSCT related complications with age</vt:lpstr>
      <vt:lpstr>Case 1: Patient with neurological injury </vt:lpstr>
      <vt:lpstr>HSCT for SCD patients with neurological injury: Recommendations</vt:lpstr>
      <vt:lpstr>HSCT for SCD patients with neurological injury: Rationale</vt:lpstr>
      <vt:lpstr>HSCT vs CRCT for SCD patients with neurological injury</vt:lpstr>
      <vt:lpstr>Case 2: Patient with severe symptoms </vt:lpstr>
      <vt:lpstr>HSCT for SCD patients with severe symptoms: Recommendations</vt:lpstr>
      <vt:lpstr>HSCT using alternative donors</vt:lpstr>
      <vt:lpstr>HSCT for SCD patients with severe symptoms: Rationale</vt:lpstr>
      <vt:lpstr>Considerations for an allogeneic HSCT (conditional recommendations)</vt:lpstr>
      <vt:lpstr>Considerations for an allogeneic HSCT: Conditioning regimen</vt:lpstr>
      <vt:lpstr>Age at HSCT and relationship to conditioning intensity</vt:lpstr>
      <vt:lpstr>Risk score to predict outcomes after HSCT</vt:lpstr>
      <vt:lpstr>Cord blood transplantation</vt:lpstr>
      <vt:lpstr>Good Practice Statements</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Cerebrovascular Disease</dc:title>
  <dc:creator>DeBaun, Michael R</dc:creator>
  <cp:revision>2</cp:revision>
  <dcterms:created xsi:type="dcterms:W3CDTF">2020-06-07T03:45:36Z</dcterms:created>
  <dcterms:modified xsi:type="dcterms:W3CDTF">2023-10-19T19:26:48Z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