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58" r:id="rId8"/>
    <p:sldId id="310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FB20EB-9D14-49A0-9C4C-FD95BE393A16}" vWet="4" dt="2023-07-06T15:13:38.090"/>
    <p1510:client id="{651BB1D0-6939-FF1D-DD24-ADF8A56A7FC3}" v="1" dt="2023-07-19T18:05:50.378"/>
    <p1510:client id="{6E628058-96D6-09CF-0F11-9A0AFE15D7F9}" v="4" dt="2023-07-06T15:13:51.95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63" Type="http://schemas.openxmlformats.org/officeDocument/2006/relationships/tableStyles" Target="tableStyle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5" Type="http://schemas.openxmlformats.org/officeDocument/2006/relationships/slideMaster" Target="slideMasters/slideMaster1.xml"/><Relationship Id="rId61" Type="http://schemas.openxmlformats.org/officeDocument/2006/relationships/viewProps" Target="viewProps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microsoft.com/office/2015/10/relationships/revisionInfo" Target="revisionInfo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0" i="0">
                <a:solidFill>
                  <a:srgbClr val="E43D3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7E7E7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0" i="0">
                <a:solidFill>
                  <a:srgbClr val="E43D3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43736" y="2038350"/>
            <a:ext cx="4738370" cy="38696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7E7E7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105144" y="1906523"/>
            <a:ext cx="2459990" cy="40068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1999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24027" y="451104"/>
            <a:ext cx="2956560" cy="5623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416552" y="1449324"/>
            <a:ext cx="5231892" cy="49149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6466332" y="1545336"/>
            <a:ext cx="1211580" cy="1193800"/>
          </a:xfrm>
          <a:custGeom>
            <a:avLst/>
            <a:gdLst/>
            <a:ahLst/>
            <a:cxnLst/>
            <a:rect l="l" t="t" r="r" b="b"/>
            <a:pathLst>
              <a:path w="1211579" h="1193800">
                <a:moveTo>
                  <a:pt x="605789" y="0"/>
                </a:moveTo>
                <a:lnTo>
                  <a:pt x="558454" y="1794"/>
                </a:lnTo>
                <a:lnTo>
                  <a:pt x="512114" y="7090"/>
                </a:lnTo>
                <a:lnTo>
                  <a:pt x="466903" y="15755"/>
                </a:lnTo>
                <a:lnTo>
                  <a:pt x="422958" y="27656"/>
                </a:lnTo>
                <a:lnTo>
                  <a:pt x="380412" y="42660"/>
                </a:lnTo>
                <a:lnTo>
                  <a:pt x="339401" y="60635"/>
                </a:lnTo>
                <a:lnTo>
                  <a:pt x="300058" y="81449"/>
                </a:lnTo>
                <a:lnTo>
                  <a:pt x="262520" y="104968"/>
                </a:lnTo>
                <a:lnTo>
                  <a:pt x="226920" y="131061"/>
                </a:lnTo>
                <a:lnTo>
                  <a:pt x="193394" y="159595"/>
                </a:lnTo>
                <a:lnTo>
                  <a:pt x="162076" y="190437"/>
                </a:lnTo>
                <a:lnTo>
                  <a:pt x="133101" y="223454"/>
                </a:lnTo>
                <a:lnTo>
                  <a:pt x="106603" y="258515"/>
                </a:lnTo>
                <a:lnTo>
                  <a:pt x="82719" y="295486"/>
                </a:lnTo>
                <a:lnTo>
                  <a:pt x="61582" y="334235"/>
                </a:lnTo>
                <a:lnTo>
                  <a:pt x="43326" y="374630"/>
                </a:lnTo>
                <a:lnTo>
                  <a:pt x="28088" y="416538"/>
                </a:lnTo>
                <a:lnTo>
                  <a:pt x="16001" y="459825"/>
                </a:lnTo>
                <a:lnTo>
                  <a:pt x="7201" y="504361"/>
                </a:lnTo>
                <a:lnTo>
                  <a:pt x="1822" y="550012"/>
                </a:lnTo>
                <a:lnTo>
                  <a:pt x="0" y="596646"/>
                </a:lnTo>
                <a:lnTo>
                  <a:pt x="1822" y="643279"/>
                </a:lnTo>
                <a:lnTo>
                  <a:pt x="7201" y="688930"/>
                </a:lnTo>
                <a:lnTo>
                  <a:pt x="16001" y="733466"/>
                </a:lnTo>
                <a:lnTo>
                  <a:pt x="28088" y="776753"/>
                </a:lnTo>
                <a:lnTo>
                  <a:pt x="43326" y="818661"/>
                </a:lnTo>
                <a:lnTo>
                  <a:pt x="61582" y="859056"/>
                </a:lnTo>
                <a:lnTo>
                  <a:pt x="82719" y="897805"/>
                </a:lnTo>
                <a:lnTo>
                  <a:pt x="106603" y="934776"/>
                </a:lnTo>
                <a:lnTo>
                  <a:pt x="133101" y="969837"/>
                </a:lnTo>
                <a:lnTo>
                  <a:pt x="162076" y="1002854"/>
                </a:lnTo>
                <a:lnTo>
                  <a:pt x="193394" y="1033696"/>
                </a:lnTo>
                <a:lnTo>
                  <a:pt x="226920" y="1062230"/>
                </a:lnTo>
                <a:lnTo>
                  <a:pt x="262520" y="1088323"/>
                </a:lnTo>
                <a:lnTo>
                  <a:pt x="300058" y="1111842"/>
                </a:lnTo>
                <a:lnTo>
                  <a:pt x="339401" y="1132656"/>
                </a:lnTo>
                <a:lnTo>
                  <a:pt x="380412" y="1150631"/>
                </a:lnTo>
                <a:lnTo>
                  <a:pt x="422958" y="1165635"/>
                </a:lnTo>
                <a:lnTo>
                  <a:pt x="466903" y="1177536"/>
                </a:lnTo>
                <a:lnTo>
                  <a:pt x="512114" y="1186201"/>
                </a:lnTo>
                <a:lnTo>
                  <a:pt x="558454" y="1191497"/>
                </a:lnTo>
                <a:lnTo>
                  <a:pt x="605789" y="1193291"/>
                </a:lnTo>
                <a:lnTo>
                  <a:pt x="653125" y="1191497"/>
                </a:lnTo>
                <a:lnTo>
                  <a:pt x="699465" y="1186201"/>
                </a:lnTo>
                <a:lnTo>
                  <a:pt x="744676" y="1177536"/>
                </a:lnTo>
                <a:lnTo>
                  <a:pt x="788621" y="1165635"/>
                </a:lnTo>
                <a:lnTo>
                  <a:pt x="831167" y="1150631"/>
                </a:lnTo>
                <a:lnTo>
                  <a:pt x="872178" y="1132656"/>
                </a:lnTo>
                <a:lnTo>
                  <a:pt x="911521" y="1111842"/>
                </a:lnTo>
                <a:lnTo>
                  <a:pt x="949059" y="1088323"/>
                </a:lnTo>
                <a:lnTo>
                  <a:pt x="984659" y="1062230"/>
                </a:lnTo>
                <a:lnTo>
                  <a:pt x="1018185" y="1033696"/>
                </a:lnTo>
                <a:lnTo>
                  <a:pt x="1049503" y="1002854"/>
                </a:lnTo>
                <a:lnTo>
                  <a:pt x="1078478" y="969837"/>
                </a:lnTo>
                <a:lnTo>
                  <a:pt x="1104976" y="934776"/>
                </a:lnTo>
                <a:lnTo>
                  <a:pt x="1128860" y="897805"/>
                </a:lnTo>
                <a:lnTo>
                  <a:pt x="1149997" y="859056"/>
                </a:lnTo>
                <a:lnTo>
                  <a:pt x="1168253" y="818661"/>
                </a:lnTo>
                <a:lnTo>
                  <a:pt x="1183491" y="776753"/>
                </a:lnTo>
                <a:lnTo>
                  <a:pt x="1195577" y="733466"/>
                </a:lnTo>
                <a:lnTo>
                  <a:pt x="1204378" y="688930"/>
                </a:lnTo>
                <a:lnTo>
                  <a:pt x="1209757" y="643279"/>
                </a:lnTo>
                <a:lnTo>
                  <a:pt x="1211579" y="596646"/>
                </a:lnTo>
                <a:lnTo>
                  <a:pt x="1209757" y="550012"/>
                </a:lnTo>
                <a:lnTo>
                  <a:pt x="1204378" y="504361"/>
                </a:lnTo>
                <a:lnTo>
                  <a:pt x="1195578" y="459825"/>
                </a:lnTo>
                <a:lnTo>
                  <a:pt x="1183491" y="416538"/>
                </a:lnTo>
                <a:lnTo>
                  <a:pt x="1168253" y="374630"/>
                </a:lnTo>
                <a:lnTo>
                  <a:pt x="1149997" y="334235"/>
                </a:lnTo>
                <a:lnTo>
                  <a:pt x="1128860" y="295486"/>
                </a:lnTo>
                <a:lnTo>
                  <a:pt x="1104976" y="258515"/>
                </a:lnTo>
                <a:lnTo>
                  <a:pt x="1078478" y="223454"/>
                </a:lnTo>
                <a:lnTo>
                  <a:pt x="1049503" y="190437"/>
                </a:lnTo>
                <a:lnTo>
                  <a:pt x="1018185" y="159595"/>
                </a:lnTo>
                <a:lnTo>
                  <a:pt x="984659" y="131061"/>
                </a:lnTo>
                <a:lnTo>
                  <a:pt x="949059" y="104968"/>
                </a:lnTo>
                <a:lnTo>
                  <a:pt x="911521" y="81449"/>
                </a:lnTo>
                <a:lnTo>
                  <a:pt x="872178" y="60635"/>
                </a:lnTo>
                <a:lnTo>
                  <a:pt x="831167" y="42660"/>
                </a:lnTo>
                <a:lnTo>
                  <a:pt x="788621" y="27656"/>
                </a:lnTo>
                <a:lnTo>
                  <a:pt x="744676" y="15755"/>
                </a:lnTo>
                <a:lnTo>
                  <a:pt x="699465" y="7090"/>
                </a:lnTo>
                <a:lnTo>
                  <a:pt x="653125" y="1794"/>
                </a:lnTo>
                <a:lnTo>
                  <a:pt x="605789" y="0"/>
                </a:lnTo>
                <a:close/>
              </a:path>
            </a:pathLst>
          </a:custGeom>
          <a:solidFill>
            <a:srgbClr val="4E80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0" i="0">
                <a:solidFill>
                  <a:srgbClr val="E43D3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1999" cy="68579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24027" y="451104"/>
            <a:ext cx="2956560" cy="56235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6400" y="1367028"/>
            <a:ext cx="11379200" cy="4343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0" i="0">
                <a:solidFill>
                  <a:srgbClr val="E43D3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6400" y="2020951"/>
            <a:ext cx="10873105" cy="3086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7E7E7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doi.org/10.1182/bloodadvances.2020001851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hematology.org/SCDguideline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93139" y="3187445"/>
            <a:ext cx="6502400" cy="563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700" spc="15">
                <a:solidFill>
                  <a:srgbClr val="E23C33"/>
                </a:solidFill>
                <a:latin typeface="Calibri"/>
                <a:cs typeface="Calibri"/>
              </a:rPr>
              <a:t>Managing </a:t>
            </a:r>
            <a:r>
              <a:rPr sz="3700" spc="5">
                <a:solidFill>
                  <a:srgbClr val="E23C33"/>
                </a:solidFill>
                <a:latin typeface="Calibri"/>
                <a:cs typeface="Calibri"/>
              </a:rPr>
              <a:t>Acute </a:t>
            </a:r>
            <a:r>
              <a:rPr sz="3700" spc="15">
                <a:solidFill>
                  <a:srgbClr val="E23C33"/>
                </a:solidFill>
                <a:latin typeface="Calibri"/>
                <a:cs typeface="Calibri"/>
              </a:rPr>
              <a:t>and </a:t>
            </a:r>
            <a:r>
              <a:rPr sz="3700">
                <a:solidFill>
                  <a:srgbClr val="E23C33"/>
                </a:solidFill>
                <a:latin typeface="Calibri"/>
                <a:cs typeface="Calibri"/>
              </a:rPr>
              <a:t>Chronic</a:t>
            </a:r>
            <a:r>
              <a:rPr sz="3700" spc="20">
                <a:solidFill>
                  <a:srgbClr val="E23C33"/>
                </a:solidFill>
                <a:latin typeface="Calibri"/>
                <a:cs typeface="Calibri"/>
              </a:rPr>
              <a:t> </a:t>
            </a:r>
            <a:r>
              <a:rPr sz="3700" spc="-10">
                <a:solidFill>
                  <a:srgbClr val="E23C33"/>
                </a:solidFill>
                <a:latin typeface="Calibri"/>
                <a:cs typeface="Calibri"/>
              </a:rPr>
              <a:t>Pain</a:t>
            </a:r>
            <a:endParaRPr sz="37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39" y="4070350"/>
            <a:ext cx="5107940" cy="10401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i="1">
                <a:solidFill>
                  <a:srgbClr val="7E7E7E"/>
                </a:solidFill>
                <a:latin typeface="Calibri"/>
                <a:cs typeface="Calibri"/>
              </a:rPr>
              <a:t>An </a:t>
            </a:r>
            <a:r>
              <a:rPr sz="2400" b="1" i="1" spc="-10">
                <a:solidFill>
                  <a:srgbClr val="7E7E7E"/>
                </a:solidFill>
                <a:latin typeface="Calibri"/>
                <a:cs typeface="Calibri"/>
              </a:rPr>
              <a:t>Educational </a:t>
            </a:r>
            <a:r>
              <a:rPr sz="2400" b="1" i="1" spc="-5">
                <a:solidFill>
                  <a:srgbClr val="7E7E7E"/>
                </a:solidFill>
                <a:latin typeface="Calibri"/>
                <a:cs typeface="Calibri"/>
              </a:rPr>
              <a:t>Slide</a:t>
            </a:r>
            <a:r>
              <a:rPr sz="2400" b="1" i="1" spc="-8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b="1" i="1" spc="-10">
                <a:solidFill>
                  <a:srgbClr val="7E7E7E"/>
                </a:solidFill>
                <a:latin typeface="Calibri"/>
                <a:cs typeface="Calibri"/>
              </a:rPr>
              <a:t>Set</a:t>
            </a:r>
            <a:endParaRPr sz="24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09"/>
              </a:spcBef>
            </a:pP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American Society of Hematology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2020 Guidelines  </a:t>
            </a:r>
            <a:r>
              <a:rPr sz="20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Management of </a:t>
            </a:r>
            <a:r>
              <a:rPr sz="2000" spc="-15">
                <a:solidFill>
                  <a:srgbClr val="7E7E7E"/>
                </a:solidFill>
                <a:latin typeface="Calibri"/>
                <a:cs typeface="Calibri"/>
              </a:rPr>
              <a:t>Venous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Thromboembolism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139" y="5443220"/>
            <a:ext cx="4942205" cy="755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>
                <a:solidFill>
                  <a:srgbClr val="7E7E7E"/>
                </a:solidFill>
                <a:latin typeface="Calibri"/>
                <a:cs typeface="Calibri"/>
              </a:rPr>
              <a:t>Slide </a:t>
            </a:r>
            <a:r>
              <a:rPr sz="1600" b="1" spc="-10">
                <a:solidFill>
                  <a:srgbClr val="7E7E7E"/>
                </a:solidFill>
                <a:latin typeface="Calibri"/>
                <a:cs typeface="Calibri"/>
              </a:rPr>
              <a:t>set</a:t>
            </a:r>
            <a:r>
              <a:rPr sz="1600" b="1" spc="-6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600" b="1" spc="-10">
                <a:solidFill>
                  <a:srgbClr val="7E7E7E"/>
                </a:solidFill>
                <a:latin typeface="Calibri"/>
                <a:cs typeface="Calibri"/>
              </a:rPr>
              <a:t>authors: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Ahmar </a:t>
            </a:r>
            <a:r>
              <a:rPr sz="1600" spc="-20">
                <a:solidFill>
                  <a:srgbClr val="7E7E7E"/>
                </a:solidFill>
                <a:latin typeface="Calibri"/>
                <a:cs typeface="Calibri"/>
              </a:rPr>
              <a:t>U.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Zaidi, </a:t>
            </a:r>
            <a:r>
              <a:rPr sz="1600" spc="-20">
                <a:solidFill>
                  <a:srgbClr val="7E7E7E"/>
                </a:solidFill>
                <a:latin typeface="Calibri"/>
                <a:cs typeface="Calibri"/>
              </a:rPr>
              <a:t>MD,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Children’s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Hospital Of</a:t>
            </a:r>
            <a:r>
              <a:rPr sz="1600" spc="1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Michigan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Amanda M. </a:t>
            </a:r>
            <a:r>
              <a:rPr sz="1600" spc="-30">
                <a:solidFill>
                  <a:srgbClr val="7E7E7E"/>
                </a:solidFill>
                <a:latin typeface="Calibri"/>
                <a:cs typeface="Calibri"/>
              </a:rPr>
              <a:t>Brandow, </a:t>
            </a:r>
            <a:r>
              <a:rPr sz="1600" spc="-20">
                <a:solidFill>
                  <a:srgbClr val="7E7E7E"/>
                </a:solidFill>
                <a:latin typeface="Calibri"/>
                <a:cs typeface="Calibri"/>
              </a:rPr>
              <a:t>DO,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MS Medical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College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Of</a:t>
            </a:r>
            <a:r>
              <a:rPr sz="1600" spc="9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Wisconsin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32176" y="1289303"/>
            <a:ext cx="6198108" cy="52471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71588" y="5001767"/>
            <a:ext cx="1969135" cy="1409700"/>
          </a:xfrm>
          <a:custGeom>
            <a:avLst/>
            <a:gdLst/>
            <a:ahLst/>
            <a:cxnLst/>
            <a:rect l="l" t="t" r="r" b="b"/>
            <a:pathLst>
              <a:path w="1969134" h="1409700">
                <a:moveTo>
                  <a:pt x="0" y="1409699"/>
                </a:moveTo>
                <a:lnTo>
                  <a:pt x="1969007" y="1409699"/>
                </a:lnTo>
                <a:lnTo>
                  <a:pt x="1969007" y="0"/>
                </a:lnTo>
                <a:lnTo>
                  <a:pt x="0" y="0"/>
                </a:lnTo>
                <a:lnTo>
                  <a:pt x="0" y="14096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59140" y="5411723"/>
            <a:ext cx="3543300" cy="922019"/>
          </a:xfrm>
          <a:custGeom>
            <a:avLst/>
            <a:gdLst/>
            <a:ahLst/>
            <a:cxnLst/>
            <a:rect l="l" t="t" r="r" b="b"/>
            <a:pathLst>
              <a:path w="3543300" h="922020">
                <a:moveTo>
                  <a:pt x="0" y="922019"/>
                </a:moveTo>
                <a:lnTo>
                  <a:pt x="3543300" y="922019"/>
                </a:lnTo>
                <a:lnTo>
                  <a:pt x="3543300" y="0"/>
                </a:lnTo>
                <a:lnTo>
                  <a:pt x="0" y="0"/>
                </a:lnTo>
                <a:lnTo>
                  <a:pt x="0" y="922019"/>
                </a:lnTo>
                <a:close/>
              </a:path>
            </a:pathLst>
          </a:custGeom>
          <a:solidFill>
            <a:srgbClr val="FFD9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438133" y="5542381"/>
            <a:ext cx="3242945" cy="662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6205" marR="5080" indent="-103505">
              <a:lnSpc>
                <a:spcPct val="100000"/>
              </a:lnSpc>
              <a:buFont typeface="Arial"/>
              <a:buChar char="•"/>
              <a:tabLst>
                <a:tab pos="116839" algn="l"/>
              </a:tabLst>
            </a:pPr>
            <a:r>
              <a:rPr sz="1400" spc="-20">
                <a:solidFill>
                  <a:srgbClr val="7E7E7E"/>
                </a:solidFill>
                <a:latin typeface="Calibri"/>
                <a:cs typeface="Calibri"/>
              </a:rPr>
              <a:t>Treating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all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pain the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same is </a:t>
            </a:r>
            <a:r>
              <a:rPr sz="1400" spc="-15">
                <a:solidFill>
                  <a:srgbClr val="7E7E7E"/>
                </a:solidFill>
                <a:latin typeface="Calibri"/>
                <a:cs typeface="Calibri"/>
              </a:rPr>
              <a:t>like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treating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all 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forms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of anemia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with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same</a:t>
            </a:r>
            <a:r>
              <a:rPr sz="1400" spc="-3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approach</a:t>
            </a:r>
            <a:endParaRPr sz="1400">
              <a:latin typeface="Calibri"/>
              <a:cs typeface="Calibri"/>
            </a:endParaRPr>
          </a:p>
          <a:p>
            <a:pPr marL="116205" indent="-103505">
              <a:lnSpc>
                <a:spcPct val="100000"/>
              </a:lnSpc>
              <a:buFont typeface="Arial"/>
              <a:buChar char="•"/>
              <a:tabLst>
                <a:tab pos="116839" algn="l"/>
              </a:tabLst>
            </a:pP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Need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to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determine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etiology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of</a:t>
            </a:r>
            <a:r>
              <a:rPr sz="1400" spc="-4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pain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32451" y="3078607"/>
            <a:ext cx="1299210" cy="568960"/>
          </a:xfrm>
          <a:custGeom>
            <a:avLst/>
            <a:gdLst/>
            <a:ahLst/>
            <a:cxnLst/>
            <a:rect l="l" t="t" r="r" b="b"/>
            <a:pathLst>
              <a:path w="1299210" h="568960">
                <a:moveTo>
                  <a:pt x="1139267" y="518940"/>
                </a:moveTo>
                <a:lnTo>
                  <a:pt x="1118743" y="568832"/>
                </a:lnTo>
                <a:lnTo>
                  <a:pt x="1299210" y="555624"/>
                </a:lnTo>
                <a:lnTo>
                  <a:pt x="1276209" y="529208"/>
                </a:lnTo>
                <a:lnTo>
                  <a:pt x="1164209" y="529208"/>
                </a:lnTo>
                <a:lnTo>
                  <a:pt x="1139267" y="518940"/>
                </a:lnTo>
                <a:close/>
              </a:path>
              <a:path w="1299210" h="568960">
                <a:moveTo>
                  <a:pt x="1159804" y="469014"/>
                </a:moveTo>
                <a:lnTo>
                  <a:pt x="1139267" y="518940"/>
                </a:lnTo>
                <a:lnTo>
                  <a:pt x="1164209" y="529208"/>
                </a:lnTo>
                <a:lnTo>
                  <a:pt x="1184783" y="479297"/>
                </a:lnTo>
                <a:lnTo>
                  <a:pt x="1159804" y="469014"/>
                </a:lnTo>
                <a:close/>
              </a:path>
              <a:path w="1299210" h="568960">
                <a:moveTo>
                  <a:pt x="1180338" y="419100"/>
                </a:moveTo>
                <a:lnTo>
                  <a:pt x="1159804" y="469014"/>
                </a:lnTo>
                <a:lnTo>
                  <a:pt x="1184783" y="479297"/>
                </a:lnTo>
                <a:lnTo>
                  <a:pt x="1164209" y="529208"/>
                </a:lnTo>
                <a:lnTo>
                  <a:pt x="1276209" y="529208"/>
                </a:lnTo>
                <a:lnTo>
                  <a:pt x="1180338" y="419100"/>
                </a:lnTo>
                <a:close/>
              </a:path>
              <a:path w="1299210" h="568960">
                <a:moveTo>
                  <a:pt x="20574" y="0"/>
                </a:moveTo>
                <a:lnTo>
                  <a:pt x="0" y="49910"/>
                </a:lnTo>
                <a:lnTo>
                  <a:pt x="1139267" y="518940"/>
                </a:lnTo>
                <a:lnTo>
                  <a:pt x="1159804" y="469014"/>
                </a:lnTo>
                <a:lnTo>
                  <a:pt x="20574" y="0"/>
                </a:lnTo>
                <a:close/>
              </a:path>
            </a:pathLst>
          </a:custGeom>
          <a:solidFill>
            <a:srgbClr val="C9D6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2702" y="6639306"/>
            <a:ext cx="4216400" cy="179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-5">
                <a:latin typeface="Calibri"/>
                <a:cs typeface="Calibri"/>
              </a:rPr>
              <a:t>adapted </a:t>
            </a:r>
            <a:r>
              <a:rPr sz="1050">
                <a:latin typeface="Calibri"/>
                <a:cs typeface="Calibri"/>
              </a:rPr>
              <a:t>from Brandow AM, DeBaun MR. Hematol </a:t>
            </a:r>
            <a:r>
              <a:rPr sz="1050" spc="-5">
                <a:latin typeface="Calibri"/>
                <a:cs typeface="Calibri"/>
              </a:rPr>
              <a:t>Oncol Clin </a:t>
            </a:r>
            <a:r>
              <a:rPr sz="1050">
                <a:latin typeface="Calibri"/>
                <a:cs typeface="Calibri"/>
              </a:rPr>
              <a:t>North Am.</a:t>
            </a:r>
            <a:r>
              <a:rPr sz="1050" spc="-135">
                <a:latin typeface="Calibri"/>
                <a:cs typeface="Calibri"/>
              </a:rPr>
              <a:t> </a:t>
            </a:r>
            <a:r>
              <a:rPr sz="1050">
                <a:latin typeface="Calibri"/>
                <a:cs typeface="Calibri"/>
              </a:rPr>
              <a:t>2018</a:t>
            </a:r>
          </a:p>
        </p:txBody>
      </p:sp>
      <p:sp>
        <p:nvSpPr>
          <p:cNvPr id="4" name="object 4"/>
          <p:cNvSpPr/>
          <p:nvPr/>
        </p:nvSpPr>
        <p:spPr>
          <a:xfrm>
            <a:off x="6432041" y="2903982"/>
            <a:ext cx="1516380" cy="1461770"/>
          </a:xfrm>
          <a:custGeom>
            <a:avLst/>
            <a:gdLst/>
            <a:ahLst/>
            <a:cxnLst/>
            <a:rect l="l" t="t" r="r" b="b"/>
            <a:pathLst>
              <a:path w="1516379" h="1461770">
                <a:moveTo>
                  <a:pt x="758189" y="0"/>
                </a:moveTo>
                <a:lnTo>
                  <a:pt x="708340" y="1554"/>
                </a:lnTo>
                <a:lnTo>
                  <a:pt x="659352" y="6152"/>
                </a:lnTo>
                <a:lnTo>
                  <a:pt x="611324" y="13699"/>
                </a:lnTo>
                <a:lnTo>
                  <a:pt x="564356" y="24098"/>
                </a:lnTo>
                <a:lnTo>
                  <a:pt x="518550" y="37252"/>
                </a:lnTo>
                <a:lnTo>
                  <a:pt x="474003" y="53066"/>
                </a:lnTo>
                <a:lnTo>
                  <a:pt x="430817" y="71442"/>
                </a:lnTo>
                <a:lnTo>
                  <a:pt x="389091" y="92286"/>
                </a:lnTo>
                <a:lnTo>
                  <a:pt x="348926" y="115500"/>
                </a:lnTo>
                <a:lnTo>
                  <a:pt x="310420" y="140988"/>
                </a:lnTo>
                <a:lnTo>
                  <a:pt x="273674" y="168654"/>
                </a:lnTo>
                <a:lnTo>
                  <a:pt x="238789" y="198402"/>
                </a:lnTo>
                <a:lnTo>
                  <a:pt x="205863" y="230135"/>
                </a:lnTo>
                <a:lnTo>
                  <a:pt x="174997" y="263758"/>
                </a:lnTo>
                <a:lnTo>
                  <a:pt x="146291" y="299173"/>
                </a:lnTo>
                <a:lnTo>
                  <a:pt x="119845" y="336285"/>
                </a:lnTo>
                <a:lnTo>
                  <a:pt x="95758" y="374997"/>
                </a:lnTo>
                <a:lnTo>
                  <a:pt x="74131" y="415214"/>
                </a:lnTo>
                <a:lnTo>
                  <a:pt x="55063" y="456838"/>
                </a:lnTo>
                <a:lnTo>
                  <a:pt x="38654" y="499774"/>
                </a:lnTo>
                <a:lnTo>
                  <a:pt x="25005" y="543925"/>
                </a:lnTo>
                <a:lnTo>
                  <a:pt x="14215" y="589195"/>
                </a:lnTo>
                <a:lnTo>
                  <a:pt x="6384" y="635488"/>
                </a:lnTo>
                <a:lnTo>
                  <a:pt x="1612" y="682708"/>
                </a:lnTo>
                <a:lnTo>
                  <a:pt x="0" y="730757"/>
                </a:lnTo>
                <a:lnTo>
                  <a:pt x="1612" y="778807"/>
                </a:lnTo>
                <a:lnTo>
                  <a:pt x="6384" y="826027"/>
                </a:lnTo>
                <a:lnTo>
                  <a:pt x="14215" y="872320"/>
                </a:lnTo>
                <a:lnTo>
                  <a:pt x="25005" y="917590"/>
                </a:lnTo>
                <a:lnTo>
                  <a:pt x="38654" y="961741"/>
                </a:lnTo>
                <a:lnTo>
                  <a:pt x="55063" y="1004677"/>
                </a:lnTo>
                <a:lnTo>
                  <a:pt x="74131" y="1046301"/>
                </a:lnTo>
                <a:lnTo>
                  <a:pt x="95758" y="1086518"/>
                </a:lnTo>
                <a:lnTo>
                  <a:pt x="119845" y="1125230"/>
                </a:lnTo>
                <a:lnTo>
                  <a:pt x="146291" y="1162342"/>
                </a:lnTo>
                <a:lnTo>
                  <a:pt x="174997" y="1197757"/>
                </a:lnTo>
                <a:lnTo>
                  <a:pt x="205863" y="1231380"/>
                </a:lnTo>
                <a:lnTo>
                  <a:pt x="238789" y="1263113"/>
                </a:lnTo>
                <a:lnTo>
                  <a:pt x="273674" y="1292861"/>
                </a:lnTo>
                <a:lnTo>
                  <a:pt x="310420" y="1320527"/>
                </a:lnTo>
                <a:lnTo>
                  <a:pt x="348926" y="1346015"/>
                </a:lnTo>
                <a:lnTo>
                  <a:pt x="389091" y="1369229"/>
                </a:lnTo>
                <a:lnTo>
                  <a:pt x="430817" y="1390073"/>
                </a:lnTo>
                <a:lnTo>
                  <a:pt x="474003" y="1408449"/>
                </a:lnTo>
                <a:lnTo>
                  <a:pt x="518550" y="1424263"/>
                </a:lnTo>
                <a:lnTo>
                  <a:pt x="564356" y="1437417"/>
                </a:lnTo>
                <a:lnTo>
                  <a:pt x="611324" y="1447816"/>
                </a:lnTo>
                <a:lnTo>
                  <a:pt x="659352" y="1455363"/>
                </a:lnTo>
                <a:lnTo>
                  <a:pt x="708340" y="1459961"/>
                </a:lnTo>
                <a:lnTo>
                  <a:pt x="758189" y="1461515"/>
                </a:lnTo>
                <a:lnTo>
                  <a:pt x="808039" y="1459961"/>
                </a:lnTo>
                <a:lnTo>
                  <a:pt x="857027" y="1455363"/>
                </a:lnTo>
                <a:lnTo>
                  <a:pt x="905055" y="1447816"/>
                </a:lnTo>
                <a:lnTo>
                  <a:pt x="952023" y="1437417"/>
                </a:lnTo>
                <a:lnTo>
                  <a:pt x="997829" y="1424263"/>
                </a:lnTo>
                <a:lnTo>
                  <a:pt x="1042376" y="1408449"/>
                </a:lnTo>
                <a:lnTo>
                  <a:pt x="1085562" y="1390073"/>
                </a:lnTo>
                <a:lnTo>
                  <a:pt x="1127288" y="1369229"/>
                </a:lnTo>
                <a:lnTo>
                  <a:pt x="1167453" y="1346015"/>
                </a:lnTo>
                <a:lnTo>
                  <a:pt x="1205959" y="1320527"/>
                </a:lnTo>
                <a:lnTo>
                  <a:pt x="1242705" y="1292861"/>
                </a:lnTo>
                <a:lnTo>
                  <a:pt x="1277590" y="1263113"/>
                </a:lnTo>
                <a:lnTo>
                  <a:pt x="1310516" y="1231380"/>
                </a:lnTo>
                <a:lnTo>
                  <a:pt x="1341382" y="1197757"/>
                </a:lnTo>
                <a:lnTo>
                  <a:pt x="1370088" y="1162342"/>
                </a:lnTo>
                <a:lnTo>
                  <a:pt x="1396534" y="1125230"/>
                </a:lnTo>
                <a:lnTo>
                  <a:pt x="1420621" y="1086518"/>
                </a:lnTo>
                <a:lnTo>
                  <a:pt x="1442248" y="1046301"/>
                </a:lnTo>
                <a:lnTo>
                  <a:pt x="1461316" y="1004677"/>
                </a:lnTo>
                <a:lnTo>
                  <a:pt x="1477725" y="961741"/>
                </a:lnTo>
                <a:lnTo>
                  <a:pt x="1491374" y="917590"/>
                </a:lnTo>
                <a:lnTo>
                  <a:pt x="1502164" y="872320"/>
                </a:lnTo>
                <a:lnTo>
                  <a:pt x="1509995" y="826027"/>
                </a:lnTo>
                <a:lnTo>
                  <a:pt x="1514767" y="778807"/>
                </a:lnTo>
                <a:lnTo>
                  <a:pt x="1516380" y="730757"/>
                </a:lnTo>
                <a:lnTo>
                  <a:pt x="1514767" y="682708"/>
                </a:lnTo>
                <a:lnTo>
                  <a:pt x="1509995" y="635488"/>
                </a:lnTo>
                <a:lnTo>
                  <a:pt x="1502164" y="589195"/>
                </a:lnTo>
                <a:lnTo>
                  <a:pt x="1491374" y="543925"/>
                </a:lnTo>
                <a:lnTo>
                  <a:pt x="1477725" y="499774"/>
                </a:lnTo>
                <a:lnTo>
                  <a:pt x="1461316" y="456838"/>
                </a:lnTo>
                <a:lnTo>
                  <a:pt x="1442248" y="415214"/>
                </a:lnTo>
                <a:lnTo>
                  <a:pt x="1420621" y="374997"/>
                </a:lnTo>
                <a:lnTo>
                  <a:pt x="1396534" y="336285"/>
                </a:lnTo>
                <a:lnTo>
                  <a:pt x="1370088" y="299173"/>
                </a:lnTo>
                <a:lnTo>
                  <a:pt x="1341382" y="263758"/>
                </a:lnTo>
                <a:lnTo>
                  <a:pt x="1310516" y="230135"/>
                </a:lnTo>
                <a:lnTo>
                  <a:pt x="1277590" y="198402"/>
                </a:lnTo>
                <a:lnTo>
                  <a:pt x="1242705" y="168654"/>
                </a:lnTo>
                <a:lnTo>
                  <a:pt x="1205959" y="140988"/>
                </a:lnTo>
                <a:lnTo>
                  <a:pt x="1167453" y="115500"/>
                </a:lnTo>
                <a:lnTo>
                  <a:pt x="1127288" y="92286"/>
                </a:lnTo>
                <a:lnTo>
                  <a:pt x="1085562" y="71442"/>
                </a:lnTo>
                <a:lnTo>
                  <a:pt x="1042376" y="53066"/>
                </a:lnTo>
                <a:lnTo>
                  <a:pt x="997829" y="37252"/>
                </a:lnTo>
                <a:lnTo>
                  <a:pt x="952023" y="24098"/>
                </a:lnTo>
                <a:lnTo>
                  <a:pt x="905055" y="13699"/>
                </a:lnTo>
                <a:lnTo>
                  <a:pt x="857027" y="6152"/>
                </a:lnTo>
                <a:lnTo>
                  <a:pt x="808039" y="1554"/>
                </a:lnTo>
                <a:lnTo>
                  <a:pt x="758189" y="0"/>
                </a:lnTo>
                <a:close/>
              </a:path>
            </a:pathLst>
          </a:custGeom>
          <a:solidFill>
            <a:srgbClr val="E43D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432041" y="2903982"/>
            <a:ext cx="1516380" cy="1461770"/>
          </a:xfrm>
          <a:custGeom>
            <a:avLst/>
            <a:gdLst/>
            <a:ahLst/>
            <a:cxnLst/>
            <a:rect l="l" t="t" r="r" b="b"/>
            <a:pathLst>
              <a:path w="1516379" h="1461770">
                <a:moveTo>
                  <a:pt x="0" y="730757"/>
                </a:moveTo>
                <a:lnTo>
                  <a:pt x="1612" y="682708"/>
                </a:lnTo>
                <a:lnTo>
                  <a:pt x="6384" y="635488"/>
                </a:lnTo>
                <a:lnTo>
                  <a:pt x="14215" y="589195"/>
                </a:lnTo>
                <a:lnTo>
                  <a:pt x="25005" y="543925"/>
                </a:lnTo>
                <a:lnTo>
                  <a:pt x="38654" y="499774"/>
                </a:lnTo>
                <a:lnTo>
                  <a:pt x="55063" y="456838"/>
                </a:lnTo>
                <a:lnTo>
                  <a:pt x="74131" y="415214"/>
                </a:lnTo>
                <a:lnTo>
                  <a:pt x="95758" y="374997"/>
                </a:lnTo>
                <a:lnTo>
                  <a:pt x="119845" y="336285"/>
                </a:lnTo>
                <a:lnTo>
                  <a:pt x="146291" y="299173"/>
                </a:lnTo>
                <a:lnTo>
                  <a:pt x="174997" y="263758"/>
                </a:lnTo>
                <a:lnTo>
                  <a:pt x="205863" y="230135"/>
                </a:lnTo>
                <a:lnTo>
                  <a:pt x="238789" y="198402"/>
                </a:lnTo>
                <a:lnTo>
                  <a:pt x="273674" y="168654"/>
                </a:lnTo>
                <a:lnTo>
                  <a:pt x="310420" y="140988"/>
                </a:lnTo>
                <a:lnTo>
                  <a:pt x="348926" y="115500"/>
                </a:lnTo>
                <a:lnTo>
                  <a:pt x="389091" y="92286"/>
                </a:lnTo>
                <a:lnTo>
                  <a:pt x="430817" y="71442"/>
                </a:lnTo>
                <a:lnTo>
                  <a:pt x="474003" y="53066"/>
                </a:lnTo>
                <a:lnTo>
                  <a:pt x="518550" y="37252"/>
                </a:lnTo>
                <a:lnTo>
                  <a:pt x="564356" y="24098"/>
                </a:lnTo>
                <a:lnTo>
                  <a:pt x="611324" y="13699"/>
                </a:lnTo>
                <a:lnTo>
                  <a:pt x="659352" y="6152"/>
                </a:lnTo>
                <a:lnTo>
                  <a:pt x="708340" y="1554"/>
                </a:lnTo>
                <a:lnTo>
                  <a:pt x="758189" y="0"/>
                </a:lnTo>
                <a:lnTo>
                  <a:pt x="808039" y="1554"/>
                </a:lnTo>
                <a:lnTo>
                  <a:pt x="857027" y="6152"/>
                </a:lnTo>
                <a:lnTo>
                  <a:pt x="905055" y="13699"/>
                </a:lnTo>
                <a:lnTo>
                  <a:pt x="952023" y="24098"/>
                </a:lnTo>
                <a:lnTo>
                  <a:pt x="997829" y="37252"/>
                </a:lnTo>
                <a:lnTo>
                  <a:pt x="1042376" y="53066"/>
                </a:lnTo>
                <a:lnTo>
                  <a:pt x="1085562" y="71442"/>
                </a:lnTo>
                <a:lnTo>
                  <a:pt x="1127288" y="92286"/>
                </a:lnTo>
                <a:lnTo>
                  <a:pt x="1167453" y="115500"/>
                </a:lnTo>
                <a:lnTo>
                  <a:pt x="1205959" y="140988"/>
                </a:lnTo>
                <a:lnTo>
                  <a:pt x="1242705" y="168654"/>
                </a:lnTo>
                <a:lnTo>
                  <a:pt x="1277590" y="198402"/>
                </a:lnTo>
                <a:lnTo>
                  <a:pt x="1310516" y="230135"/>
                </a:lnTo>
                <a:lnTo>
                  <a:pt x="1341382" y="263758"/>
                </a:lnTo>
                <a:lnTo>
                  <a:pt x="1370088" y="299173"/>
                </a:lnTo>
                <a:lnTo>
                  <a:pt x="1396534" y="336285"/>
                </a:lnTo>
                <a:lnTo>
                  <a:pt x="1420621" y="374997"/>
                </a:lnTo>
                <a:lnTo>
                  <a:pt x="1442248" y="415214"/>
                </a:lnTo>
                <a:lnTo>
                  <a:pt x="1461316" y="456838"/>
                </a:lnTo>
                <a:lnTo>
                  <a:pt x="1477725" y="499774"/>
                </a:lnTo>
                <a:lnTo>
                  <a:pt x="1491374" y="543925"/>
                </a:lnTo>
                <a:lnTo>
                  <a:pt x="1502164" y="589195"/>
                </a:lnTo>
                <a:lnTo>
                  <a:pt x="1509995" y="635488"/>
                </a:lnTo>
                <a:lnTo>
                  <a:pt x="1514767" y="682708"/>
                </a:lnTo>
                <a:lnTo>
                  <a:pt x="1516380" y="730757"/>
                </a:lnTo>
                <a:lnTo>
                  <a:pt x="1514767" y="778807"/>
                </a:lnTo>
                <a:lnTo>
                  <a:pt x="1509995" y="826027"/>
                </a:lnTo>
                <a:lnTo>
                  <a:pt x="1502164" y="872320"/>
                </a:lnTo>
                <a:lnTo>
                  <a:pt x="1491374" y="917590"/>
                </a:lnTo>
                <a:lnTo>
                  <a:pt x="1477725" y="961741"/>
                </a:lnTo>
                <a:lnTo>
                  <a:pt x="1461316" y="1004677"/>
                </a:lnTo>
                <a:lnTo>
                  <a:pt x="1442248" y="1046301"/>
                </a:lnTo>
                <a:lnTo>
                  <a:pt x="1420621" y="1086518"/>
                </a:lnTo>
                <a:lnTo>
                  <a:pt x="1396534" y="1125230"/>
                </a:lnTo>
                <a:lnTo>
                  <a:pt x="1370088" y="1162342"/>
                </a:lnTo>
                <a:lnTo>
                  <a:pt x="1341382" y="1197757"/>
                </a:lnTo>
                <a:lnTo>
                  <a:pt x="1310516" y="1231380"/>
                </a:lnTo>
                <a:lnTo>
                  <a:pt x="1277590" y="1263113"/>
                </a:lnTo>
                <a:lnTo>
                  <a:pt x="1242705" y="1292861"/>
                </a:lnTo>
                <a:lnTo>
                  <a:pt x="1205959" y="1320527"/>
                </a:lnTo>
                <a:lnTo>
                  <a:pt x="1167453" y="1346015"/>
                </a:lnTo>
                <a:lnTo>
                  <a:pt x="1127288" y="1369229"/>
                </a:lnTo>
                <a:lnTo>
                  <a:pt x="1085562" y="1390073"/>
                </a:lnTo>
                <a:lnTo>
                  <a:pt x="1042376" y="1408449"/>
                </a:lnTo>
                <a:lnTo>
                  <a:pt x="997829" y="1424263"/>
                </a:lnTo>
                <a:lnTo>
                  <a:pt x="952023" y="1437417"/>
                </a:lnTo>
                <a:lnTo>
                  <a:pt x="905055" y="1447816"/>
                </a:lnTo>
                <a:lnTo>
                  <a:pt x="857027" y="1455363"/>
                </a:lnTo>
                <a:lnTo>
                  <a:pt x="808039" y="1459961"/>
                </a:lnTo>
                <a:lnTo>
                  <a:pt x="758189" y="1461515"/>
                </a:lnTo>
                <a:lnTo>
                  <a:pt x="708340" y="1459961"/>
                </a:lnTo>
                <a:lnTo>
                  <a:pt x="659352" y="1455363"/>
                </a:lnTo>
                <a:lnTo>
                  <a:pt x="611324" y="1447816"/>
                </a:lnTo>
                <a:lnTo>
                  <a:pt x="564356" y="1437417"/>
                </a:lnTo>
                <a:lnTo>
                  <a:pt x="518550" y="1424263"/>
                </a:lnTo>
                <a:lnTo>
                  <a:pt x="474003" y="1408449"/>
                </a:lnTo>
                <a:lnTo>
                  <a:pt x="430817" y="1390073"/>
                </a:lnTo>
                <a:lnTo>
                  <a:pt x="389091" y="1369229"/>
                </a:lnTo>
                <a:lnTo>
                  <a:pt x="348926" y="1346015"/>
                </a:lnTo>
                <a:lnTo>
                  <a:pt x="310420" y="1320527"/>
                </a:lnTo>
                <a:lnTo>
                  <a:pt x="273674" y="1292861"/>
                </a:lnTo>
                <a:lnTo>
                  <a:pt x="238789" y="1263113"/>
                </a:lnTo>
                <a:lnTo>
                  <a:pt x="205863" y="1231380"/>
                </a:lnTo>
                <a:lnTo>
                  <a:pt x="174997" y="1197757"/>
                </a:lnTo>
                <a:lnTo>
                  <a:pt x="146291" y="1162342"/>
                </a:lnTo>
                <a:lnTo>
                  <a:pt x="119845" y="1125230"/>
                </a:lnTo>
                <a:lnTo>
                  <a:pt x="95758" y="1086518"/>
                </a:lnTo>
                <a:lnTo>
                  <a:pt x="74131" y="1046301"/>
                </a:lnTo>
                <a:lnTo>
                  <a:pt x="55063" y="1004677"/>
                </a:lnTo>
                <a:lnTo>
                  <a:pt x="38654" y="961741"/>
                </a:lnTo>
                <a:lnTo>
                  <a:pt x="25005" y="917590"/>
                </a:lnTo>
                <a:lnTo>
                  <a:pt x="14215" y="872320"/>
                </a:lnTo>
                <a:lnTo>
                  <a:pt x="6384" y="826027"/>
                </a:lnTo>
                <a:lnTo>
                  <a:pt x="1612" y="778807"/>
                </a:lnTo>
                <a:lnTo>
                  <a:pt x="0" y="730757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717538" y="3433826"/>
            <a:ext cx="944244" cy="403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6360">
              <a:lnSpc>
                <a:spcPts val="1510"/>
              </a:lnSpc>
            </a:pPr>
            <a:r>
              <a:rPr sz="1400" b="1">
                <a:solidFill>
                  <a:srgbClr val="FFFFFF"/>
                </a:solidFill>
                <a:latin typeface="Calibri"/>
                <a:cs typeface="Calibri"/>
              </a:rPr>
              <a:t>Acute and  </a:t>
            </a:r>
            <a:r>
              <a:rPr sz="1400" b="1" spc="-5">
                <a:solidFill>
                  <a:srgbClr val="FFFFFF"/>
                </a:solidFill>
                <a:latin typeface="Calibri"/>
                <a:cs typeface="Calibri"/>
              </a:rPr>
              <a:t>Chronic</a:t>
            </a:r>
            <a:r>
              <a:rPr sz="1400" b="1" spc="-1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>
                <a:solidFill>
                  <a:srgbClr val="FFFFFF"/>
                </a:solidFill>
                <a:latin typeface="Calibri"/>
                <a:cs typeface="Calibri"/>
              </a:rPr>
              <a:t>Pain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157971" y="1027175"/>
            <a:ext cx="2642870" cy="1251585"/>
          </a:xfrm>
          <a:custGeom>
            <a:avLst/>
            <a:gdLst/>
            <a:ahLst/>
            <a:cxnLst/>
            <a:rect l="l" t="t" r="r" b="b"/>
            <a:pathLst>
              <a:path w="2642870" h="1251585">
                <a:moveTo>
                  <a:pt x="0" y="1251203"/>
                </a:moveTo>
                <a:lnTo>
                  <a:pt x="2642616" y="1251203"/>
                </a:lnTo>
                <a:lnTo>
                  <a:pt x="2642616" y="0"/>
                </a:lnTo>
                <a:lnTo>
                  <a:pt x="0" y="0"/>
                </a:lnTo>
                <a:lnTo>
                  <a:pt x="0" y="1251203"/>
                </a:lnTo>
                <a:close/>
              </a:path>
            </a:pathLst>
          </a:custGeom>
          <a:solidFill>
            <a:srgbClr val="C7C4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341741" y="1552321"/>
            <a:ext cx="755650" cy="19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200" b="1" spc="-5">
                <a:solidFill>
                  <a:srgbClr val="7E7E7E"/>
                </a:solidFill>
                <a:latin typeface="Calibri"/>
                <a:cs typeface="Calibri"/>
              </a:rPr>
              <a:t>Sociological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405493" y="1108709"/>
            <a:ext cx="1209675" cy="1127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0645" marR="161925" indent="-80645">
              <a:lnSpc>
                <a:spcPct val="100000"/>
              </a:lnSpc>
              <a:buFont typeface="Arial"/>
              <a:buChar char="•"/>
              <a:tabLst>
                <a:tab pos="81280" algn="l"/>
              </a:tabLst>
            </a:pPr>
            <a:r>
              <a:rPr sz="1050" spc="-5">
                <a:solidFill>
                  <a:srgbClr val="7E7E7E"/>
                </a:solidFill>
                <a:latin typeface="Calibri"/>
                <a:cs typeface="Calibri"/>
              </a:rPr>
              <a:t>negative</a:t>
            </a:r>
            <a:r>
              <a:rPr sz="1050" spc="-6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050">
                <a:solidFill>
                  <a:srgbClr val="7E7E7E"/>
                </a:solidFill>
                <a:latin typeface="Calibri"/>
                <a:cs typeface="Calibri"/>
              </a:rPr>
              <a:t>provider  </a:t>
            </a:r>
            <a:r>
              <a:rPr sz="1050" spc="-5">
                <a:solidFill>
                  <a:srgbClr val="7E7E7E"/>
                </a:solidFill>
                <a:latin typeface="Calibri"/>
                <a:cs typeface="Calibri"/>
              </a:rPr>
              <a:t>attitudes</a:t>
            </a:r>
            <a:endParaRPr sz="1050">
              <a:latin typeface="Calibri"/>
              <a:cs typeface="Calibri"/>
            </a:endParaRPr>
          </a:p>
          <a:p>
            <a:pPr marL="80645" indent="-80645">
              <a:lnSpc>
                <a:spcPct val="100000"/>
              </a:lnSpc>
              <a:buFont typeface="Arial"/>
              <a:buChar char="•"/>
              <a:tabLst>
                <a:tab pos="81280" algn="l"/>
              </a:tabLst>
            </a:pPr>
            <a:r>
              <a:rPr sz="1050" spc="-5">
                <a:solidFill>
                  <a:srgbClr val="7E7E7E"/>
                </a:solidFill>
                <a:latin typeface="Calibri"/>
                <a:cs typeface="Calibri"/>
              </a:rPr>
              <a:t>stigma</a:t>
            </a:r>
            <a:endParaRPr sz="1050">
              <a:latin typeface="Calibri"/>
              <a:cs typeface="Calibri"/>
            </a:endParaRPr>
          </a:p>
          <a:p>
            <a:pPr marL="80645" marR="321945" indent="-80645">
              <a:lnSpc>
                <a:spcPct val="100000"/>
              </a:lnSpc>
              <a:buFont typeface="Arial"/>
              <a:buChar char="•"/>
              <a:tabLst>
                <a:tab pos="81280" algn="l"/>
              </a:tabLst>
            </a:pPr>
            <a:r>
              <a:rPr sz="1050">
                <a:solidFill>
                  <a:srgbClr val="7E7E7E"/>
                </a:solidFill>
                <a:latin typeface="Calibri"/>
                <a:cs typeface="Calibri"/>
              </a:rPr>
              <a:t>enviro</a:t>
            </a:r>
            <a:r>
              <a:rPr sz="1050" spc="-10">
                <a:solidFill>
                  <a:srgbClr val="7E7E7E"/>
                </a:solidFill>
                <a:latin typeface="Calibri"/>
                <a:cs typeface="Calibri"/>
              </a:rPr>
              <a:t>n</a:t>
            </a:r>
            <a:r>
              <a:rPr sz="1050" spc="-5">
                <a:solidFill>
                  <a:srgbClr val="7E7E7E"/>
                </a:solidFill>
                <a:latin typeface="Calibri"/>
                <a:cs typeface="Calibri"/>
              </a:rPr>
              <a:t>m</a:t>
            </a:r>
            <a:r>
              <a:rPr sz="1050">
                <a:solidFill>
                  <a:srgbClr val="7E7E7E"/>
                </a:solidFill>
                <a:latin typeface="Calibri"/>
                <a:cs typeface="Calibri"/>
              </a:rPr>
              <a:t>en</a:t>
            </a:r>
            <a:r>
              <a:rPr sz="1050" spc="-10">
                <a:solidFill>
                  <a:srgbClr val="7E7E7E"/>
                </a:solidFill>
                <a:latin typeface="Calibri"/>
                <a:cs typeface="Calibri"/>
              </a:rPr>
              <a:t>t</a:t>
            </a:r>
            <a:r>
              <a:rPr sz="1050">
                <a:solidFill>
                  <a:srgbClr val="7E7E7E"/>
                </a:solidFill>
                <a:latin typeface="Calibri"/>
                <a:cs typeface="Calibri"/>
              </a:rPr>
              <a:t>al  </a:t>
            </a:r>
            <a:r>
              <a:rPr sz="1050" spc="-5">
                <a:solidFill>
                  <a:srgbClr val="7E7E7E"/>
                </a:solidFill>
                <a:latin typeface="Calibri"/>
                <a:cs typeface="Calibri"/>
              </a:rPr>
              <a:t>stressors</a:t>
            </a:r>
            <a:endParaRPr sz="1050">
              <a:latin typeface="Calibri"/>
              <a:cs typeface="Calibri"/>
            </a:endParaRPr>
          </a:p>
          <a:p>
            <a:pPr marL="80645" indent="-80645">
              <a:lnSpc>
                <a:spcPct val="100000"/>
              </a:lnSpc>
              <a:buFont typeface="Arial"/>
              <a:buChar char="•"/>
              <a:tabLst>
                <a:tab pos="81280" algn="l"/>
              </a:tabLst>
            </a:pPr>
            <a:r>
              <a:rPr sz="1050" spc="-5">
                <a:solidFill>
                  <a:srgbClr val="7E7E7E"/>
                </a:solidFill>
                <a:latin typeface="Calibri"/>
                <a:cs typeface="Calibri"/>
              </a:rPr>
              <a:t>traumatic life</a:t>
            </a:r>
            <a:r>
              <a:rPr sz="1050" spc="-6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050">
                <a:solidFill>
                  <a:srgbClr val="7E7E7E"/>
                </a:solidFill>
                <a:latin typeface="Calibri"/>
                <a:cs typeface="Calibri"/>
              </a:rPr>
              <a:t>events</a:t>
            </a:r>
            <a:endParaRPr sz="1050">
              <a:latin typeface="Calibri"/>
              <a:cs typeface="Calibri"/>
            </a:endParaRPr>
          </a:p>
          <a:p>
            <a:pPr marL="80645" indent="-80645">
              <a:lnSpc>
                <a:spcPct val="100000"/>
              </a:lnSpc>
              <a:buFont typeface="Arial"/>
              <a:buChar char="•"/>
              <a:tabLst>
                <a:tab pos="81280" algn="l"/>
              </a:tabLst>
            </a:pPr>
            <a:r>
              <a:rPr sz="1050" spc="-5">
                <a:solidFill>
                  <a:srgbClr val="7E7E7E"/>
                </a:solidFill>
                <a:latin typeface="Calibri"/>
                <a:cs typeface="Calibri"/>
              </a:rPr>
              <a:t>disparities </a:t>
            </a:r>
            <a:r>
              <a:rPr sz="1050">
                <a:solidFill>
                  <a:srgbClr val="7E7E7E"/>
                </a:solidFill>
                <a:latin typeface="Calibri"/>
                <a:cs typeface="Calibri"/>
              </a:rPr>
              <a:t>in</a:t>
            </a:r>
            <a:r>
              <a:rPr sz="1050" spc="-8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050">
                <a:solidFill>
                  <a:srgbClr val="7E7E7E"/>
                </a:solidFill>
                <a:latin typeface="Calibri"/>
                <a:cs typeface="Calibri"/>
              </a:rPr>
              <a:t>care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263260" y="1350263"/>
            <a:ext cx="2755265" cy="1400810"/>
          </a:xfrm>
          <a:custGeom>
            <a:avLst/>
            <a:gdLst/>
            <a:ahLst/>
            <a:cxnLst/>
            <a:rect l="l" t="t" r="r" b="b"/>
            <a:pathLst>
              <a:path w="2755265" h="1400810">
                <a:moveTo>
                  <a:pt x="241426" y="676401"/>
                </a:moveTo>
                <a:lnTo>
                  <a:pt x="0" y="1159002"/>
                </a:lnTo>
                <a:lnTo>
                  <a:pt x="482473" y="1400428"/>
                </a:lnTo>
                <a:lnTo>
                  <a:pt x="422275" y="1219453"/>
                </a:lnTo>
                <a:lnTo>
                  <a:pt x="1509389" y="857376"/>
                </a:lnTo>
                <a:lnTo>
                  <a:pt x="301625" y="857376"/>
                </a:lnTo>
                <a:lnTo>
                  <a:pt x="241426" y="676401"/>
                </a:lnTo>
                <a:close/>
              </a:path>
              <a:path w="2755265" h="1400810">
                <a:moveTo>
                  <a:pt x="2272284" y="0"/>
                </a:moveTo>
                <a:lnTo>
                  <a:pt x="2332609" y="181101"/>
                </a:lnTo>
                <a:lnTo>
                  <a:pt x="301625" y="857376"/>
                </a:lnTo>
                <a:lnTo>
                  <a:pt x="1509389" y="857376"/>
                </a:lnTo>
                <a:lnTo>
                  <a:pt x="2453132" y="543051"/>
                </a:lnTo>
                <a:lnTo>
                  <a:pt x="2604015" y="543051"/>
                </a:lnTo>
                <a:lnTo>
                  <a:pt x="2754884" y="241553"/>
                </a:lnTo>
                <a:lnTo>
                  <a:pt x="2272284" y="0"/>
                </a:lnTo>
                <a:close/>
              </a:path>
              <a:path w="2755265" h="1400810">
                <a:moveTo>
                  <a:pt x="2604015" y="543051"/>
                </a:moveTo>
                <a:lnTo>
                  <a:pt x="2453132" y="543051"/>
                </a:lnTo>
                <a:lnTo>
                  <a:pt x="2513457" y="724026"/>
                </a:lnTo>
                <a:lnTo>
                  <a:pt x="2604015" y="543051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894064" y="2391155"/>
            <a:ext cx="763905" cy="3005455"/>
          </a:xfrm>
          <a:custGeom>
            <a:avLst/>
            <a:gdLst/>
            <a:ahLst/>
            <a:cxnLst/>
            <a:rect l="l" t="t" r="r" b="b"/>
            <a:pathLst>
              <a:path w="763904" h="3005454">
                <a:moveTo>
                  <a:pt x="763524" y="2623566"/>
                </a:moveTo>
                <a:lnTo>
                  <a:pt x="0" y="2623566"/>
                </a:lnTo>
                <a:lnTo>
                  <a:pt x="381761" y="3005328"/>
                </a:lnTo>
                <a:lnTo>
                  <a:pt x="763524" y="2623566"/>
                </a:lnTo>
                <a:close/>
              </a:path>
              <a:path w="763904" h="3005454">
                <a:moveTo>
                  <a:pt x="572642" y="381762"/>
                </a:moveTo>
                <a:lnTo>
                  <a:pt x="190880" y="381762"/>
                </a:lnTo>
                <a:lnTo>
                  <a:pt x="190880" y="2623566"/>
                </a:lnTo>
                <a:lnTo>
                  <a:pt x="572642" y="2623566"/>
                </a:lnTo>
                <a:lnTo>
                  <a:pt x="572642" y="381762"/>
                </a:lnTo>
                <a:close/>
              </a:path>
              <a:path w="763904" h="3005454">
                <a:moveTo>
                  <a:pt x="381761" y="0"/>
                </a:moveTo>
                <a:lnTo>
                  <a:pt x="0" y="381762"/>
                </a:lnTo>
                <a:lnTo>
                  <a:pt x="763524" y="381762"/>
                </a:lnTo>
                <a:lnTo>
                  <a:pt x="381761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21453" y="3969258"/>
            <a:ext cx="2104390" cy="2023110"/>
          </a:xfrm>
          <a:custGeom>
            <a:avLst/>
            <a:gdLst/>
            <a:ahLst/>
            <a:cxnLst/>
            <a:rect l="l" t="t" r="r" b="b"/>
            <a:pathLst>
              <a:path w="2104390" h="2023110">
                <a:moveTo>
                  <a:pt x="815115" y="483108"/>
                </a:moveTo>
                <a:lnTo>
                  <a:pt x="170053" y="483108"/>
                </a:lnTo>
                <a:lnTo>
                  <a:pt x="1630299" y="1862124"/>
                </a:lnTo>
                <a:lnTo>
                  <a:pt x="1478153" y="2023122"/>
                </a:lnTo>
                <a:lnTo>
                  <a:pt x="2104263" y="2005228"/>
                </a:lnTo>
                <a:lnTo>
                  <a:pt x="2090961" y="1540129"/>
                </a:lnTo>
                <a:lnTo>
                  <a:pt x="1934337" y="1540129"/>
                </a:lnTo>
                <a:lnTo>
                  <a:pt x="815115" y="483108"/>
                </a:lnTo>
                <a:close/>
              </a:path>
              <a:path w="2104390" h="2023110">
                <a:moveTo>
                  <a:pt x="2086355" y="1379093"/>
                </a:moveTo>
                <a:lnTo>
                  <a:pt x="1934337" y="1540129"/>
                </a:lnTo>
                <a:lnTo>
                  <a:pt x="2090961" y="1540129"/>
                </a:lnTo>
                <a:lnTo>
                  <a:pt x="2086355" y="1379093"/>
                </a:lnTo>
                <a:close/>
              </a:path>
              <a:path w="2104390" h="2023110">
                <a:moveTo>
                  <a:pt x="626110" y="0"/>
                </a:moveTo>
                <a:lnTo>
                  <a:pt x="0" y="17907"/>
                </a:lnTo>
                <a:lnTo>
                  <a:pt x="17907" y="644017"/>
                </a:lnTo>
                <a:lnTo>
                  <a:pt x="170053" y="483108"/>
                </a:lnTo>
                <a:lnTo>
                  <a:pt x="815115" y="483108"/>
                </a:lnTo>
                <a:lnTo>
                  <a:pt x="474091" y="161036"/>
                </a:lnTo>
                <a:lnTo>
                  <a:pt x="626110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600950" y="2144902"/>
            <a:ext cx="701040" cy="859155"/>
          </a:xfrm>
          <a:custGeom>
            <a:avLst/>
            <a:gdLst/>
            <a:ahLst/>
            <a:cxnLst/>
            <a:rect l="l" t="t" r="r" b="b"/>
            <a:pathLst>
              <a:path w="701040" h="859155">
                <a:moveTo>
                  <a:pt x="38734" y="682244"/>
                </a:moveTo>
                <a:lnTo>
                  <a:pt x="0" y="859155"/>
                </a:lnTo>
                <a:lnTo>
                  <a:pt x="164719" y="783971"/>
                </a:lnTo>
                <a:lnTo>
                  <a:pt x="148833" y="771144"/>
                </a:lnTo>
                <a:lnTo>
                  <a:pt x="105791" y="771144"/>
                </a:lnTo>
                <a:lnTo>
                  <a:pt x="63753" y="737235"/>
                </a:lnTo>
                <a:lnTo>
                  <a:pt x="80757" y="716175"/>
                </a:lnTo>
                <a:lnTo>
                  <a:pt x="38734" y="682244"/>
                </a:lnTo>
                <a:close/>
              </a:path>
              <a:path w="701040" h="859155">
                <a:moveTo>
                  <a:pt x="80757" y="716175"/>
                </a:moveTo>
                <a:lnTo>
                  <a:pt x="63753" y="737235"/>
                </a:lnTo>
                <a:lnTo>
                  <a:pt x="105791" y="771144"/>
                </a:lnTo>
                <a:lnTo>
                  <a:pt x="122773" y="750102"/>
                </a:lnTo>
                <a:lnTo>
                  <a:pt x="80757" y="716175"/>
                </a:lnTo>
                <a:close/>
              </a:path>
              <a:path w="701040" h="859155">
                <a:moveTo>
                  <a:pt x="122773" y="750102"/>
                </a:moveTo>
                <a:lnTo>
                  <a:pt x="105791" y="771144"/>
                </a:lnTo>
                <a:lnTo>
                  <a:pt x="148833" y="771144"/>
                </a:lnTo>
                <a:lnTo>
                  <a:pt x="122773" y="750102"/>
                </a:lnTo>
                <a:close/>
              </a:path>
              <a:path w="701040" h="859155">
                <a:moveTo>
                  <a:pt x="659002" y="0"/>
                </a:moveTo>
                <a:lnTo>
                  <a:pt x="80757" y="716175"/>
                </a:lnTo>
                <a:lnTo>
                  <a:pt x="122773" y="750102"/>
                </a:lnTo>
                <a:lnTo>
                  <a:pt x="700913" y="33782"/>
                </a:lnTo>
                <a:lnTo>
                  <a:pt x="659002" y="0"/>
                </a:lnTo>
                <a:close/>
              </a:path>
            </a:pathLst>
          </a:custGeom>
          <a:solidFill>
            <a:srgbClr val="C7C4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515606" y="4287773"/>
            <a:ext cx="787400" cy="1278890"/>
          </a:xfrm>
          <a:custGeom>
            <a:avLst/>
            <a:gdLst/>
            <a:ahLst/>
            <a:cxnLst/>
            <a:rect l="l" t="t" r="r" b="b"/>
            <a:pathLst>
              <a:path w="787400" h="1278889">
                <a:moveTo>
                  <a:pt x="106852" y="124670"/>
                </a:moveTo>
                <a:lnTo>
                  <a:pt x="60708" y="152541"/>
                </a:lnTo>
                <a:lnTo>
                  <a:pt x="741172" y="1278889"/>
                </a:lnTo>
                <a:lnTo>
                  <a:pt x="787400" y="1251077"/>
                </a:lnTo>
                <a:lnTo>
                  <a:pt x="106852" y="124670"/>
                </a:lnTo>
                <a:close/>
              </a:path>
              <a:path w="787400" h="1278889">
                <a:moveTo>
                  <a:pt x="0" y="0"/>
                </a:moveTo>
                <a:lnTo>
                  <a:pt x="14477" y="180467"/>
                </a:lnTo>
                <a:lnTo>
                  <a:pt x="60708" y="152541"/>
                </a:lnTo>
                <a:lnTo>
                  <a:pt x="46736" y="129412"/>
                </a:lnTo>
                <a:lnTo>
                  <a:pt x="92837" y="101473"/>
                </a:lnTo>
                <a:lnTo>
                  <a:pt x="145255" y="101473"/>
                </a:lnTo>
                <a:lnTo>
                  <a:pt x="153035" y="96774"/>
                </a:lnTo>
                <a:lnTo>
                  <a:pt x="0" y="0"/>
                </a:lnTo>
                <a:close/>
              </a:path>
              <a:path w="787400" h="1278889">
                <a:moveTo>
                  <a:pt x="92837" y="101473"/>
                </a:moveTo>
                <a:lnTo>
                  <a:pt x="46736" y="129412"/>
                </a:lnTo>
                <a:lnTo>
                  <a:pt x="60708" y="152541"/>
                </a:lnTo>
                <a:lnTo>
                  <a:pt x="106852" y="124670"/>
                </a:lnTo>
                <a:lnTo>
                  <a:pt x="92837" y="101473"/>
                </a:lnTo>
                <a:close/>
              </a:path>
              <a:path w="787400" h="1278889">
                <a:moveTo>
                  <a:pt x="145255" y="101473"/>
                </a:moveTo>
                <a:lnTo>
                  <a:pt x="92837" y="101473"/>
                </a:lnTo>
                <a:lnTo>
                  <a:pt x="106852" y="124670"/>
                </a:lnTo>
                <a:lnTo>
                  <a:pt x="145255" y="101473"/>
                </a:lnTo>
                <a:close/>
              </a:path>
            </a:pathLst>
          </a:custGeom>
          <a:solidFill>
            <a:srgbClr val="BCDF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827519" y="5509259"/>
            <a:ext cx="2707005" cy="843280"/>
          </a:xfrm>
          <a:custGeom>
            <a:avLst/>
            <a:gdLst/>
            <a:ahLst/>
            <a:cxnLst/>
            <a:rect l="l" t="t" r="r" b="b"/>
            <a:pathLst>
              <a:path w="2707004" h="843279">
                <a:moveTo>
                  <a:pt x="0" y="842771"/>
                </a:moveTo>
                <a:lnTo>
                  <a:pt x="2706624" y="842771"/>
                </a:lnTo>
                <a:lnTo>
                  <a:pt x="2706624" y="0"/>
                </a:lnTo>
                <a:lnTo>
                  <a:pt x="0" y="0"/>
                </a:lnTo>
                <a:lnTo>
                  <a:pt x="0" y="842771"/>
                </a:lnTo>
                <a:close/>
              </a:path>
            </a:pathLst>
          </a:custGeom>
          <a:solidFill>
            <a:srgbClr val="BCDF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7011669" y="5831128"/>
            <a:ext cx="854710" cy="19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200" b="1" spc="-15">
                <a:solidFill>
                  <a:srgbClr val="7E7E7E"/>
                </a:solidFill>
                <a:latin typeface="Calibri"/>
                <a:cs typeface="Calibri"/>
              </a:rPr>
              <a:t>Ps</a:t>
            </a:r>
            <a:r>
              <a:rPr sz="1200" b="1" spc="-20">
                <a:solidFill>
                  <a:srgbClr val="7E7E7E"/>
                </a:solidFill>
                <a:latin typeface="Calibri"/>
                <a:cs typeface="Calibri"/>
              </a:rPr>
              <a:t>y</a:t>
            </a:r>
            <a:r>
              <a:rPr sz="1200" b="1" spc="-5">
                <a:solidFill>
                  <a:srgbClr val="7E7E7E"/>
                </a:solidFill>
                <a:latin typeface="Calibri"/>
                <a:cs typeface="Calibri"/>
              </a:rPr>
              <a:t>c</a:t>
            </a:r>
            <a:r>
              <a:rPr sz="1200" b="1" spc="5">
                <a:solidFill>
                  <a:srgbClr val="7E7E7E"/>
                </a:solidFill>
                <a:latin typeface="Calibri"/>
                <a:cs typeface="Calibri"/>
              </a:rPr>
              <a:t>h</a:t>
            </a:r>
            <a:r>
              <a:rPr sz="1200" b="1">
                <a:solidFill>
                  <a:srgbClr val="7E7E7E"/>
                </a:solidFill>
                <a:latin typeface="Calibri"/>
                <a:cs typeface="Calibri"/>
              </a:rPr>
              <a:t>o</a:t>
            </a:r>
            <a:r>
              <a:rPr sz="1200" b="1" spc="5">
                <a:solidFill>
                  <a:srgbClr val="7E7E7E"/>
                </a:solidFill>
                <a:latin typeface="Calibri"/>
                <a:cs typeface="Calibri"/>
              </a:rPr>
              <a:t>l</a:t>
            </a:r>
            <a:r>
              <a:rPr sz="1200" b="1">
                <a:solidFill>
                  <a:srgbClr val="7E7E7E"/>
                </a:solidFill>
                <a:latin typeface="Calibri"/>
                <a:cs typeface="Calibri"/>
              </a:rPr>
              <a:t>ogi</a:t>
            </a:r>
            <a:r>
              <a:rPr sz="1200" b="1" spc="-10">
                <a:solidFill>
                  <a:srgbClr val="7E7E7E"/>
                </a:solidFill>
                <a:latin typeface="Calibri"/>
                <a:cs typeface="Calibri"/>
              </a:rPr>
              <a:t>c</a:t>
            </a:r>
            <a:r>
              <a:rPr sz="1200" b="1" spc="-5">
                <a:solidFill>
                  <a:srgbClr val="7E7E7E"/>
                </a:solidFill>
                <a:latin typeface="Calibri"/>
                <a:cs typeface="Calibri"/>
              </a:rPr>
              <a:t>a</a:t>
            </a:r>
            <a:r>
              <a:rPr sz="1200" b="1">
                <a:solidFill>
                  <a:srgbClr val="7E7E7E"/>
                </a:solidFill>
                <a:latin typeface="Calibri"/>
                <a:cs typeface="Calibri"/>
              </a:rPr>
              <a:t>l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172322" y="5620054"/>
            <a:ext cx="1217930" cy="647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0645" indent="-80645">
              <a:lnSpc>
                <a:spcPct val="100000"/>
              </a:lnSpc>
              <a:buFont typeface="Arial"/>
              <a:buChar char="•"/>
              <a:tabLst>
                <a:tab pos="81280" algn="l"/>
              </a:tabLst>
            </a:pPr>
            <a:r>
              <a:rPr sz="1050" spc="-5">
                <a:solidFill>
                  <a:srgbClr val="7E7E7E"/>
                </a:solidFill>
                <a:latin typeface="Calibri"/>
                <a:cs typeface="Calibri"/>
              </a:rPr>
              <a:t>depression</a:t>
            </a:r>
            <a:endParaRPr sz="1050">
              <a:latin typeface="Calibri"/>
              <a:cs typeface="Calibri"/>
            </a:endParaRPr>
          </a:p>
          <a:p>
            <a:pPr marL="80645" indent="-80645">
              <a:lnSpc>
                <a:spcPct val="100000"/>
              </a:lnSpc>
              <a:buFont typeface="Arial"/>
              <a:buChar char="•"/>
              <a:tabLst>
                <a:tab pos="81280" algn="l"/>
              </a:tabLst>
            </a:pPr>
            <a:r>
              <a:rPr sz="1050" spc="-5">
                <a:solidFill>
                  <a:srgbClr val="7E7E7E"/>
                </a:solidFill>
                <a:latin typeface="Calibri"/>
                <a:cs typeface="Calibri"/>
              </a:rPr>
              <a:t>anxiety</a:t>
            </a:r>
            <a:endParaRPr sz="1050">
              <a:latin typeface="Calibri"/>
              <a:cs typeface="Calibri"/>
            </a:endParaRPr>
          </a:p>
          <a:p>
            <a:pPr marL="80645" indent="-80645">
              <a:lnSpc>
                <a:spcPct val="100000"/>
              </a:lnSpc>
              <a:buFont typeface="Arial"/>
              <a:buChar char="•"/>
              <a:tabLst>
                <a:tab pos="81280" algn="l"/>
              </a:tabLst>
            </a:pPr>
            <a:r>
              <a:rPr sz="1050">
                <a:solidFill>
                  <a:srgbClr val="7E7E7E"/>
                </a:solidFill>
                <a:latin typeface="Calibri"/>
                <a:cs typeface="Calibri"/>
              </a:rPr>
              <a:t>learned</a:t>
            </a:r>
            <a:r>
              <a:rPr sz="1050" spc="-7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050" spc="-5">
                <a:solidFill>
                  <a:srgbClr val="7E7E7E"/>
                </a:solidFill>
                <a:latin typeface="Calibri"/>
                <a:cs typeface="Calibri"/>
              </a:rPr>
              <a:t>helplessness</a:t>
            </a:r>
            <a:endParaRPr sz="1050">
              <a:latin typeface="Calibri"/>
              <a:cs typeface="Calibri"/>
            </a:endParaRPr>
          </a:p>
          <a:p>
            <a:pPr marL="80645" indent="-80645">
              <a:lnSpc>
                <a:spcPct val="100000"/>
              </a:lnSpc>
              <a:buFont typeface="Arial"/>
              <a:buChar char="•"/>
              <a:tabLst>
                <a:tab pos="81280" algn="l"/>
              </a:tabLst>
            </a:pPr>
            <a:r>
              <a:rPr sz="1050">
                <a:solidFill>
                  <a:srgbClr val="7E7E7E"/>
                </a:solidFill>
                <a:latin typeface="Calibri"/>
                <a:cs typeface="Calibri"/>
              </a:rPr>
              <a:t>sleep</a:t>
            </a:r>
            <a:r>
              <a:rPr sz="1050" spc="-8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050" spc="-5">
                <a:solidFill>
                  <a:srgbClr val="7E7E7E"/>
                </a:solidFill>
                <a:latin typeface="Calibri"/>
                <a:cs typeface="Calibri"/>
              </a:rPr>
              <a:t>disorders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601467" y="2647188"/>
            <a:ext cx="2609215" cy="986155"/>
          </a:xfrm>
          <a:custGeom>
            <a:avLst/>
            <a:gdLst/>
            <a:ahLst/>
            <a:cxnLst/>
            <a:rect l="l" t="t" r="r" b="b"/>
            <a:pathLst>
              <a:path w="2609215" h="986154">
                <a:moveTo>
                  <a:pt x="0" y="986028"/>
                </a:moveTo>
                <a:lnTo>
                  <a:pt x="2609087" y="986028"/>
                </a:lnTo>
                <a:lnTo>
                  <a:pt x="2609087" y="0"/>
                </a:lnTo>
                <a:lnTo>
                  <a:pt x="0" y="0"/>
                </a:lnTo>
                <a:lnTo>
                  <a:pt x="0" y="986028"/>
                </a:lnTo>
                <a:close/>
              </a:path>
            </a:pathLst>
          </a:custGeom>
          <a:solidFill>
            <a:srgbClr val="C9D6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784982" y="3040126"/>
            <a:ext cx="622935" cy="19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200" b="1" spc="-5">
                <a:solidFill>
                  <a:srgbClr val="7E7E7E"/>
                </a:solidFill>
                <a:latin typeface="Calibri"/>
                <a:cs typeface="Calibri"/>
              </a:rPr>
              <a:t>Biological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796029" y="2721355"/>
            <a:ext cx="1299845" cy="8070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0645" indent="-80645">
              <a:lnSpc>
                <a:spcPct val="100000"/>
              </a:lnSpc>
              <a:buFont typeface="Arial"/>
              <a:buChar char="•"/>
              <a:tabLst>
                <a:tab pos="81280" algn="l"/>
              </a:tabLst>
            </a:pPr>
            <a:r>
              <a:rPr sz="1050" spc="-5">
                <a:solidFill>
                  <a:srgbClr val="7E7E7E"/>
                </a:solidFill>
                <a:latin typeface="Calibri"/>
                <a:cs typeface="Calibri"/>
              </a:rPr>
              <a:t>hematological</a:t>
            </a:r>
            <a:r>
              <a:rPr sz="1050" spc="-5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050" spc="-5">
                <a:solidFill>
                  <a:srgbClr val="7E7E7E"/>
                </a:solidFill>
                <a:latin typeface="Calibri"/>
                <a:cs typeface="Calibri"/>
              </a:rPr>
              <a:t>factors</a:t>
            </a:r>
            <a:endParaRPr sz="1050">
              <a:latin typeface="Calibri"/>
              <a:cs typeface="Calibri"/>
            </a:endParaRPr>
          </a:p>
          <a:p>
            <a:pPr marL="80645" indent="-80645">
              <a:lnSpc>
                <a:spcPct val="100000"/>
              </a:lnSpc>
              <a:buFont typeface="Arial"/>
              <a:buChar char="•"/>
              <a:tabLst>
                <a:tab pos="81280" algn="l"/>
              </a:tabLst>
            </a:pPr>
            <a:r>
              <a:rPr sz="1050" spc="-5">
                <a:solidFill>
                  <a:srgbClr val="7E7E7E"/>
                </a:solidFill>
                <a:latin typeface="Calibri"/>
                <a:cs typeface="Calibri"/>
              </a:rPr>
              <a:t>inflammation</a:t>
            </a:r>
            <a:endParaRPr sz="1050">
              <a:latin typeface="Calibri"/>
              <a:cs typeface="Calibri"/>
            </a:endParaRPr>
          </a:p>
          <a:p>
            <a:pPr marL="80645" marR="363220" indent="-80645">
              <a:lnSpc>
                <a:spcPct val="100000"/>
              </a:lnSpc>
              <a:buFont typeface="Arial"/>
              <a:buChar char="•"/>
              <a:tabLst>
                <a:tab pos="81280" algn="l"/>
              </a:tabLst>
            </a:pPr>
            <a:r>
              <a:rPr sz="1050">
                <a:solidFill>
                  <a:srgbClr val="7E7E7E"/>
                </a:solidFill>
                <a:latin typeface="Calibri"/>
                <a:cs typeface="Calibri"/>
              </a:rPr>
              <a:t>nervous</a:t>
            </a:r>
            <a:r>
              <a:rPr sz="1050" spc="-9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050" spc="-5">
                <a:solidFill>
                  <a:srgbClr val="7E7E7E"/>
                </a:solidFill>
                <a:latin typeface="Calibri"/>
                <a:cs typeface="Calibri"/>
              </a:rPr>
              <a:t>system  sensitization</a:t>
            </a:r>
            <a:endParaRPr sz="1050">
              <a:latin typeface="Calibri"/>
              <a:cs typeface="Calibri"/>
            </a:endParaRPr>
          </a:p>
          <a:p>
            <a:pPr marL="80645" indent="-80645">
              <a:lnSpc>
                <a:spcPct val="100000"/>
              </a:lnSpc>
              <a:buFont typeface="Arial"/>
              <a:buChar char="•"/>
              <a:tabLst>
                <a:tab pos="81280" algn="l"/>
              </a:tabLst>
            </a:pPr>
            <a:r>
              <a:rPr sz="1050" spc="-5">
                <a:solidFill>
                  <a:srgbClr val="7E7E7E"/>
                </a:solidFill>
                <a:latin typeface="Calibri"/>
                <a:cs typeface="Calibri"/>
              </a:rPr>
              <a:t>chronic </a:t>
            </a:r>
            <a:r>
              <a:rPr sz="1050">
                <a:solidFill>
                  <a:srgbClr val="7E7E7E"/>
                </a:solidFill>
                <a:latin typeface="Calibri"/>
                <a:cs typeface="Calibri"/>
              </a:rPr>
              <a:t>organ</a:t>
            </a:r>
            <a:r>
              <a:rPr sz="1050" spc="-7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050" spc="-5">
                <a:solidFill>
                  <a:srgbClr val="7E7E7E"/>
                </a:solidFill>
                <a:latin typeface="Calibri"/>
                <a:cs typeface="Calibri"/>
              </a:rPr>
              <a:t>damage</a:t>
            </a:r>
            <a:endParaRPr sz="1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13759" y="1235963"/>
            <a:ext cx="5722620" cy="53522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657088" y="1341119"/>
            <a:ext cx="1324610" cy="1298575"/>
          </a:xfrm>
          <a:custGeom>
            <a:avLst/>
            <a:gdLst/>
            <a:ahLst/>
            <a:cxnLst/>
            <a:rect l="l" t="t" r="r" b="b"/>
            <a:pathLst>
              <a:path w="1324609" h="1298575">
                <a:moveTo>
                  <a:pt x="662177" y="0"/>
                </a:moveTo>
                <a:lnTo>
                  <a:pt x="612752" y="1780"/>
                </a:lnTo>
                <a:lnTo>
                  <a:pt x="564315" y="7040"/>
                </a:lnTo>
                <a:lnTo>
                  <a:pt x="516992" y="15651"/>
                </a:lnTo>
                <a:lnTo>
                  <a:pt x="470914" y="27490"/>
                </a:lnTo>
                <a:lnTo>
                  <a:pt x="426207" y="42430"/>
                </a:lnTo>
                <a:lnTo>
                  <a:pt x="382999" y="60346"/>
                </a:lnTo>
                <a:lnTo>
                  <a:pt x="341418" y="81112"/>
                </a:lnTo>
                <a:lnTo>
                  <a:pt x="301593" y="104602"/>
                </a:lnTo>
                <a:lnTo>
                  <a:pt x="263651" y="130692"/>
                </a:lnTo>
                <a:lnTo>
                  <a:pt x="227720" y="159255"/>
                </a:lnTo>
                <a:lnTo>
                  <a:pt x="193928" y="190166"/>
                </a:lnTo>
                <a:lnTo>
                  <a:pt x="162404" y="223299"/>
                </a:lnTo>
                <a:lnTo>
                  <a:pt x="133275" y="258529"/>
                </a:lnTo>
                <a:lnTo>
                  <a:pt x="106668" y="295730"/>
                </a:lnTo>
                <a:lnTo>
                  <a:pt x="82713" y="334776"/>
                </a:lnTo>
                <a:lnTo>
                  <a:pt x="61536" y="375542"/>
                </a:lnTo>
                <a:lnTo>
                  <a:pt x="43266" y="417903"/>
                </a:lnTo>
                <a:lnTo>
                  <a:pt x="28031" y="461732"/>
                </a:lnTo>
                <a:lnTo>
                  <a:pt x="15959" y="506904"/>
                </a:lnTo>
                <a:lnTo>
                  <a:pt x="7178" y="553294"/>
                </a:lnTo>
                <a:lnTo>
                  <a:pt x="1815" y="600776"/>
                </a:lnTo>
                <a:lnTo>
                  <a:pt x="0" y="649224"/>
                </a:lnTo>
                <a:lnTo>
                  <a:pt x="1815" y="697671"/>
                </a:lnTo>
                <a:lnTo>
                  <a:pt x="7178" y="745153"/>
                </a:lnTo>
                <a:lnTo>
                  <a:pt x="15959" y="791543"/>
                </a:lnTo>
                <a:lnTo>
                  <a:pt x="28031" y="836715"/>
                </a:lnTo>
                <a:lnTo>
                  <a:pt x="43266" y="880544"/>
                </a:lnTo>
                <a:lnTo>
                  <a:pt x="61536" y="922905"/>
                </a:lnTo>
                <a:lnTo>
                  <a:pt x="82713" y="963671"/>
                </a:lnTo>
                <a:lnTo>
                  <a:pt x="106668" y="1002717"/>
                </a:lnTo>
                <a:lnTo>
                  <a:pt x="133275" y="1039918"/>
                </a:lnTo>
                <a:lnTo>
                  <a:pt x="162404" y="1075148"/>
                </a:lnTo>
                <a:lnTo>
                  <a:pt x="193929" y="1108281"/>
                </a:lnTo>
                <a:lnTo>
                  <a:pt x="227720" y="1139192"/>
                </a:lnTo>
                <a:lnTo>
                  <a:pt x="263651" y="1167755"/>
                </a:lnTo>
                <a:lnTo>
                  <a:pt x="301593" y="1193845"/>
                </a:lnTo>
                <a:lnTo>
                  <a:pt x="341418" y="1217335"/>
                </a:lnTo>
                <a:lnTo>
                  <a:pt x="382999" y="1238101"/>
                </a:lnTo>
                <a:lnTo>
                  <a:pt x="426207" y="1256017"/>
                </a:lnTo>
                <a:lnTo>
                  <a:pt x="470914" y="1270957"/>
                </a:lnTo>
                <a:lnTo>
                  <a:pt x="516992" y="1282796"/>
                </a:lnTo>
                <a:lnTo>
                  <a:pt x="564315" y="1291407"/>
                </a:lnTo>
                <a:lnTo>
                  <a:pt x="612752" y="1296667"/>
                </a:lnTo>
                <a:lnTo>
                  <a:pt x="662177" y="1298447"/>
                </a:lnTo>
                <a:lnTo>
                  <a:pt x="711603" y="1296667"/>
                </a:lnTo>
                <a:lnTo>
                  <a:pt x="760040" y="1291407"/>
                </a:lnTo>
                <a:lnTo>
                  <a:pt x="807363" y="1282796"/>
                </a:lnTo>
                <a:lnTo>
                  <a:pt x="853441" y="1270957"/>
                </a:lnTo>
                <a:lnTo>
                  <a:pt x="898148" y="1256017"/>
                </a:lnTo>
                <a:lnTo>
                  <a:pt x="941356" y="1238101"/>
                </a:lnTo>
                <a:lnTo>
                  <a:pt x="982937" y="1217335"/>
                </a:lnTo>
                <a:lnTo>
                  <a:pt x="1022762" y="1193845"/>
                </a:lnTo>
                <a:lnTo>
                  <a:pt x="1060704" y="1167755"/>
                </a:lnTo>
                <a:lnTo>
                  <a:pt x="1096635" y="1139192"/>
                </a:lnTo>
                <a:lnTo>
                  <a:pt x="1130427" y="1108281"/>
                </a:lnTo>
                <a:lnTo>
                  <a:pt x="1161951" y="1075148"/>
                </a:lnTo>
                <a:lnTo>
                  <a:pt x="1191080" y="1039918"/>
                </a:lnTo>
                <a:lnTo>
                  <a:pt x="1217687" y="1002717"/>
                </a:lnTo>
                <a:lnTo>
                  <a:pt x="1241642" y="963671"/>
                </a:lnTo>
                <a:lnTo>
                  <a:pt x="1262819" y="922905"/>
                </a:lnTo>
                <a:lnTo>
                  <a:pt x="1281089" y="880544"/>
                </a:lnTo>
                <a:lnTo>
                  <a:pt x="1296324" y="836715"/>
                </a:lnTo>
                <a:lnTo>
                  <a:pt x="1308396" y="791543"/>
                </a:lnTo>
                <a:lnTo>
                  <a:pt x="1317177" y="745153"/>
                </a:lnTo>
                <a:lnTo>
                  <a:pt x="1322540" y="697671"/>
                </a:lnTo>
                <a:lnTo>
                  <a:pt x="1324356" y="649224"/>
                </a:lnTo>
                <a:lnTo>
                  <a:pt x="1322540" y="600776"/>
                </a:lnTo>
                <a:lnTo>
                  <a:pt x="1317177" y="553294"/>
                </a:lnTo>
                <a:lnTo>
                  <a:pt x="1308396" y="506904"/>
                </a:lnTo>
                <a:lnTo>
                  <a:pt x="1296324" y="461732"/>
                </a:lnTo>
                <a:lnTo>
                  <a:pt x="1281089" y="417903"/>
                </a:lnTo>
                <a:lnTo>
                  <a:pt x="1262819" y="375542"/>
                </a:lnTo>
                <a:lnTo>
                  <a:pt x="1241642" y="334776"/>
                </a:lnTo>
                <a:lnTo>
                  <a:pt x="1217687" y="295730"/>
                </a:lnTo>
                <a:lnTo>
                  <a:pt x="1191080" y="258529"/>
                </a:lnTo>
                <a:lnTo>
                  <a:pt x="1161951" y="223299"/>
                </a:lnTo>
                <a:lnTo>
                  <a:pt x="1130426" y="190166"/>
                </a:lnTo>
                <a:lnTo>
                  <a:pt x="1096635" y="159255"/>
                </a:lnTo>
                <a:lnTo>
                  <a:pt x="1060704" y="130692"/>
                </a:lnTo>
                <a:lnTo>
                  <a:pt x="1022762" y="104602"/>
                </a:lnTo>
                <a:lnTo>
                  <a:pt x="982937" y="81112"/>
                </a:lnTo>
                <a:lnTo>
                  <a:pt x="941356" y="60346"/>
                </a:lnTo>
                <a:lnTo>
                  <a:pt x="898148" y="42430"/>
                </a:lnTo>
                <a:lnTo>
                  <a:pt x="853441" y="27490"/>
                </a:lnTo>
                <a:lnTo>
                  <a:pt x="807363" y="15651"/>
                </a:lnTo>
                <a:lnTo>
                  <a:pt x="760040" y="7040"/>
                </a:lnTo>
                <a:lnTo>
                  <a:pt x="711603" y="1780"/>
                </a:lnTo>
                <a:lnTo>
                  <a:pt x="662177" y="0"/>
                </a:lnTo>
                <a:close/>
              </a:path>
            </a:pathLst>
          </a:custGeom>
          <a:solidFill>
            <a:srgbClr val="4E80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862573" y="1683892"/>
            <a:ext cx="913765" cy="685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100" b="1" spc="-1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100" b="1">
                <a:solidFill>
                  <a:srgbClr val="FFFF00"/>
                </a:solidFill>
                <a:latin typeface="Arial"/>
                <a:cs typeface="Arial"/>
              </a:rPr>
              <a:t>ematolo</a:t>
            </a:r>
            <a:r>
              <a:rPr sz="1100" b="1" spc="-10">
                <a:solidFill>
                  <a:srgbClr val="FFFF00"/>
                </a:solidFill>
                <a:latin typeface="Arial"/>
                <a:cs typeface="Arial"/>
              </a:rPr>
              <a:t>g</a:t>
            </a:r>
            <a:r>
              <a:rPr sz="1100" b="1">
                <a:solidFill>
                  <a:srgbClr val="FFFF00"/>
                </a:solidFill>
                <a:latin typeface="Arial"/>
                <a:cs typeface="Arial"/>
              </a:rPr>
              <a:t>ist  </a:t>
            </a:r>
            <a:r>
              <a:rPr sz="1100" b="1" spc="-5">
                <a:solidFill>
                  <a:srgbClr val="FFFF00"/>
                </a:solidFill>
                <a:latin typeface="Arial"/>
                <a:cs typeface="Arial"/>
              </a:rPr>
              <a:t>and</a:t>
            </a:r>
            <a:endParaRPr sz="1100">
              <a:latin typeface="Arial"/>
              <a:cs typeface="Arial"/>
            </a:endParaRPr>
          </a:p>
          <a:p>
            <a:pPr marL="22860" marR="13335" algn="ctr">
              <a:lnSpc>
                <a:spcPct val="100000"/>
              </a:lnSpc>
            </a:pPr>
            <a:r>
              <a:rPr sz="1100" b="1">
                <a:solidFill>
                  <a:srgbClr val="FFFF00"/>
                </a:solidFill>
                <a:latin typeface="Arial"/>
                <a:cs typeface="Arial"/>
              </a:rPr>
              <a:t>Primary</a:t>
            </a:r>
            <a:r>
              <a:rPr sz="1100" b="1" spc="-95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100" b="1" spc="-5">
                <a:solidFill>
                  <a:srgbClr val="FFFF00"/>
                </a:solidFill>
                <a:latin typeface="Arial"/>
                <a:cs typeface="Arial"/>
              </a:rPr>
              <a:t>Care  Provider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70076"/>
            <a:ext cx="6963409" cy="421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b="1" spc="5">
                <a:latin typeface="Arial"/>
                <a:cs typeface="Arial"/>
              </a:rPr>
              <a:t>Clinical scope of guideline panel</a:t>
            </a:r>
            <a:r>
              <a:rPr b="1" spc="-30">
                <a:latin typeface="Arial"/>
                <a:cs typeface="Arial"/>
              </a:rPr>
              <a:t> </a:t>
            </a:r>
            <a:r>
              <a:rPr b="1" spc="5">
                <a:latin typeface="Arial"/>
                <a:cs typeface="Arial"/>
              </a:rPr>
              <a:t>questions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00" y="2013839"/>
            <a:ext cx="5104130" cy="3291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Acute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Pain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(5</a:t>
            </a:r>
            <a:r>
              <a:rPr sz="2400" spc="-10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questions)</a:t>
            </a:r>
            <a:endParaRPr sz="2400">
              <a:latin typeface="Calibri"/>
              <a:cs typeface="Calibri"/>
            </a:endParaRPr>
          </a:p>
          <a:p>
            <a:pPr marL="1003300" lvl="1" indent="-381000">
              <a:lnSpc>
                <a:spcPct val="100000"/>
              </a:lnSpc>
              <a:spcBef>
                <a:spcPts val="1065"/>
              </a:spcBef>
              <a:buFont typeface="Arial"/>
              <a:buChar char="–"/>
              <a:tabLst>
                <a:tab pos="1003300" algn="l"/>
                <a:tab pos="1003935" algn="l"/>
              </a:tabLst>
            </a:pP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Delivery of analgesia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(location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and</a:t>
            </a:r>
            <a:r>
              <a:rPr sz="1800" spc="6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protocol)</a:t>
            </a:r>
            <a:endParaRPr sz="1800">
              <a:latin typeface="Calibri"/>
              <a:cs typeface="Calibri"/>
            </a:endParaRPr>
          </a:p>
          <a:p>
            <a:pPr marL="1003300" lvl="1" indent="-381000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1003300" algn="l"/>
                <a:tab pos="1003935" algn="l"/>
              </a:tabLst>
            </a:pP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Role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of non-opioid pharmacologic</a:t>
            </a:r>
            <a:r>
              <a:rPr sz="1800" spc="3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therapy</a:t>
            </a:r>
            <a:endParaRPr sz="1800">
              <a:latin typeface="Calibri"/>
              <a:cs typeface="Calibri"/>
            </a:endParaRPr>
          </a:p>
          <a:p>
            <a:pPr marL="1003300" lvl="1" indent="-381000">
              <a:lnSpc>
                <a:spcPct val="100000"/>
              </a:lnSpc>
              <a:spcBef>
                <a:spcPts val="434"/>
              </a:spcBef>
              <a:buFont typeface="Arial"/>
              <a:buChar char="–"/>
              <a:tabLst>
                <a:tab pos="1003300" algn="l"/>
                <a:tab pos="1003935" algn="l"/>
              </a:tabLst>
            </a:pP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Role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of non-pharmacologic</a:t>
            </a:r>
            <a:r>
              <a:rPr sz="1800" spc="2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therapy</a:t>
            </a:r>
            <a:endParaRPr sz="18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54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Chronic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Pain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(5</a:t>
            </a:r>
            <a:r>
              <a:rPr sz="2400" spc="-8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questions)</a:t>
            </a:r>
            <a:endParaRPr sz="2400">
              <a:latin typeface="Calibri"/>
              <a:cs typeface="Calibri"/>
            </a:endParaRPr>
          </a:p>
          <a:p>
            <a:pPr marL="1003300" lvl="1" indent="-381000">
              <a:lnSpc>
                <a:spcPct val="100000"/>
              </a:lnSpc>
              <a:spcBef>
                <a:spcPts val="1065"/>
              </a:spcBef>
              <a:buFont typeface="Arial"/>
              <a:buChar char="–"/>
              <a:tabLst>
                <a:tab pos="1003300" algn="l"/>
                <a:tab pos="1003935" algn="l"/>
              </a:tabLst>
            </a:pP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Role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of non-opioid pharmacologic</a:t>
            </a:r>
            <a:r>
              <a:rPr sz="1800" spc="5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therapy</a:t>
            </a:r>
            <a:endParaRPr sz="1800">
              <a:latin typeface="Calibri"/>
              <a:cs typeface="Calibri"/>
            </a:endParaRPr>
          </a:p>
          <a:p>
            <a:pPr marL="1003300" lvl="1" indent="-381000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1003300" algn="l"/>
                <a:tab pos="1003935" algn="l"/>
              </a:tabLst>
            </a:pP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Role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of non-pharmacologic</a:t>
            </a:r>
            <a:r>
              <a:rPr sz="1800" spc="1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therapy</a:t>
            </a:r>
            <a:endParaRPr sz="1800">
              <a:latin typeface="Calibri"/>
              <a:cs typeface="Calibri"/>
            </a:endParaRPr>
          </a:p>
          <a:p>
            <a:pPr marL="1003300" lvl="1" indent="-381000">
              <a:lnSpc>
                <a:spcPct val="100000"/>
              </a:lnSpc>
              <a:spcBef>
                <a:spcPts val="434"/>
              </a:spcBef>
              <a:buFont typeface="Arial"/>
              <a:buChar char="–"/>
              <a:tabLst>
                <a:tab pos="1003300" algn="l"/>
                <a:tab pos="1003935" algn="l"/>
              </a:tabLst>
            </a:pP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Using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chronic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opioid</a:t>
            </a:r>
            <a:r>
              <a:rPr sz="1800" spc="1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therapy</a:t>
            </a:r>
            <a:endParaRPr sz="1800">
              <a:latin typeface="Calibri"/>
              <a:cs typeface="Calibri"/>
            </a:endParaRPr>
          </a:p>
          <a:p>
            <a:pPr marL="1003300" lvl="1" indent="-381000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1003300" algn="l"/>
                <a:tab pos="1003935" algn="l"/>
              </a:tabLst>
            </a:pP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Using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chronic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transfusion</a:t>
            </a:r>
            <a:r>
              <a:rPr sz="1800" spc="-2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therapy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4015104" cy="434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5"/>
              <a:t>SCD </a:t>
            </a:r>
            <a:r>
              <a:rPr spc="-10"/>
              <a:t>Pain </a:t>
            </a:r>
            <a:r>
              <a:rPr spc="5"/>
              <a:t>Guidelines</a:t>
            </a:r>
            <a:r>
              <a:rPr spc="-60"/>
              <a:t> </a:t>
            </a:r>
            <a:r>
              <a:t>Timeline</a:t>
            </a:r>
          </a:p>
        </p:txBody>
      </p:sp>
      <p:sp>
        <p:nvSpPr>
          <p:cNvPr id="3" name="object 3"/>
          <p:cNvSpPr/>
          <p:nvPr/>
        </p:nvSpPr>
        <p:spPr>
          <a:xfrm>
            <a:off x="275843" y="3220211"/>
            <a:ext cx="11686540" cy="1582420"/>
          </a:xfrm>
          <a:custGeom>
            <a:avLst/>
            <a:gdLst/>
            <a:ahLst/>
            <a:cxnLst/>
            <a:rect l="l" t="t" r="r" b="b"/>
            <a:pathLst>
              <a:path w="11686540" h="1582420">
                <a:moveTo>
                  <a:pt x="10895076" y="0"/>
                </a:moveTo>
                <a:lnTo>
                  <a:pt x="10895076" y="395477"/>
                </a:lnTo>
                <a:lnTo>
                  <a:pt x="0" y="395477"/>
                </a:lnTo>
                <a:lnTo>
                  <a:pt x="395478" y="790956"/>
                </a:lnTo>
                <a:lnTo>
                  <a:pt x="0" y="1186433"/>
                </a:lnTo>
                <a:lnTo>
                  <a:pt x="10895076" y="1186433"/>
                </a:lnTo>
                <a:lnTo>
                  <a:pt x="10895076" y="1581912"/>
                </a:lnTo>
                <a:lnTo>
                  <a:pt x="11686032" y="790956"/>
                </a:lnTo>
                <a:lnTo>
                  <a:pt x="10895076" y="0"/>
                </a:lnTo>
                <a:close/>
              </a:path>
            </a:pathLst>
          </a:custGeom>
          <a:solidFill>
            <a:srgbClr val="C9D6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60070" y="2853182"/>
            <a:ext cx="661670" cy="688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2860" algn="just">
              <a:lnSpc>
                <a:spcPts val="1320"/>
              </a:lnSpc>
            </a:pP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Chair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and 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Co-chair 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a</a:t>
            </a:r>
            <a:r>
              <a:rPr sz="1200" spc="5">
                <a:solidFill>
                  <a:srgbClr val="7E7E7E"/>
                </a:solidFill>
                <a:latin typeface="Calibri"/>
                <a:cs typeface="Calibri"/>
              </a:rPr>
              <a:t>p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p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oin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t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ed  Aug</a:t>
            </a:r>
            <a:r>
              <a:rPr sz="1200" spc="-10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2016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25018" y="3809238"/>
            <a:ext cx="396240" cy="396240"/>
          </a:xfrm>
          <a:custGeom>
            <a:avLst/>
            <a:gdLst/>
            <a:ahLst/>
            <a:cxnLst/>
            <a:rect l="l" t="t" r="r" b="b"/>
            <a:pathLst>
              <a:path w="396240" h="396239">
                <a:moveTo>
                  <a:pt x="198119" y="0"/>
                </a:moveTo>
                <a:lnTo>
                  <a:pt x="152691" y="5229"/>
                </a:lnTo>
                <a:lnTo>
                  <a:pt x="110989" y="20127"/>
                </a:lnTo>
                <a:lnTo>
                  <a:pt x="74204" y="43507"/>
                </a:lnTo>
                <a:lnTo>
                  <a:pt x="43523" y="74182"/>
                </a:lnTo>
                <a:lnTo>
                  <a:pt x="20136" y="110967"/>
                </a:lnTo>
                <a:lnTo>
                  <a:pt x="5232" y="152675"/>
                </a:lnTo>
                <a:lnTo>
                  <a:pt x="0" y="198119"/>
                </a:lnTo>
                <a:lnTo>
                  <a:pt x="5232" y="243564"/>
                </a:lnTo>
                <a:lnTo>
                  <a:pt x="20136" y="285272"/>
                </a:lnTo>
                <a:lnTo>
                  <a:pt x="43523" y="322057"/>
                </a:lnTo>
                <a:lnTo>
                  <a:pt x="74204" y="352732"/>
                </a:lnTo>
                <a:lnTo>
                  <a:pt x="110989" y="376112"/>
                </a:lnTo>
                <a:lnTo>
                  <a:pt x="152691" y="391010"/>
                </a:lnTo>
                <a:lnTo>
                  <a:pt x="198119" y="396239"/>
                </a:lnTo>
                <a:lnTo>
                  <a:pt x="243548" y="391010"/>
                </a:lnTo>
                <a:lnTo>
                  <a:pt x="285250" y="376112"/>
                </a:lnTo>
                <a:lnTo>
                  <a:pt x="322035" y="352732"/>
                </a:lnTo>
                <a:lnTo>
                  <a:pt x="352716" y="322057"/>
                </a:lnTo>
                <a:lnTo>
                  <a:pt x="376103" y="285272"/>
                </a:lnTo>
                <a:lnTo>
                  <a:pt x="391007" y="243564"/>
                </a:lnTo>
                <a:lnTo>
                  <a:pt x="396240" y="198119"/>
                </a:lnTo>
                <a:lnTo>
                  <a:pt x="391007" y="152675"/>
                </a:lnTo>
                <a:lnTo>
                  <a:pt x="376103" y="110967"/>
                </a:lnTo>
                <a:lnTo>
                  <a:pt x="352716" y="74182"/>
                </a:lnTo>
                <a:lnTo>
                  <a:pt x="322035" y="43507"/>
                </a:lnTo>
                <a:lnTo>
                  <a:pt x="285250" y="20127"/>
                </a:lnTo>
                <a:lnTo>
                  <a:pt x="243548" y="5229"/>
                </a:lnTo>
                <a:lnTo>
                  <a:pt x="198119" y="0"/>
                </a:lnTo>
                <a:close/>
              </a:path>
            </a:pathLst>
          </a:custGeom>
          <a:solidFill>
            <a:srgbClr val="1C7D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5018" y="3809238"/>
            <a:ext cx="396240" cy="396240"/>
          </a:xfrm>
          <a:custGeom>
            <a:avLst/>
            <a:gdLst/>
            <a:ahLst/>
            <a:cxnLst/>
            <a:rect l="l" t="t" r="r" b="b"/>
            <a:pathLst>
              <a:path w="396240" h="396239">
                <a:moveTo>
                  <a:pt x="0" y="198119"/>
                </a:moveTo>
                <a:lnTo>
                  <a:pt x="5232" y="152675"/>
                </a:lnTo>
                <a:lnTo>
                  <a:pt x="20136" y="110967"/>
                </a:lnTo>
                <a:lnTo>
                  <a:pt x="43523" y="74182"/>
                </a:lnTo>
                <a:lnTo>
                  <a:pt x="74204" y="43507"/>
                </a:lnTo>
                <a:lnTo>
                  <a:pt x="110989" y="20127"/>
                </a:lnTo>
                <a:lnTo>
                  <a:pt x="152691" y="5229"/>
                </a:lnTo>
                <a:lnTo>
                  <a:pt x="198119" y="0"/>
                </a:lnTo>
                <a:lnTo>
                  <a:pt x="243548" y="5229"/>
                </a:lnTo>
                <a:lnTo>
                  <a:pt x="285250" y="20127"/>
                </a:lnTo>
                <a:lnTo>
                  <a:pt x="322035" y="43507"/>
                </a:lnTo>
                <a:lnTo>
                  <a:pt x="352716" y="74182"/>
                </a:lnTo>
                <a:lnTo>
                  <a:pt x="376103" y="110967"/>
                </a:lnTo>
                <a:lnTo>
                  <a:pt x="391007" y="152675"/>
                </a:lnTo>
                <a:lnTo>
                  <a:pt x="396240" y="198119"/>
                </a:lnTo>
                <a:lnTo>
                  <a:pt x="391007" y="243564"/>
                </a:lnTo>
                <a:lnTo>
                  <a:pt x="376103" y="285272"/>
                </a:lnTo>
                <a:lnTo>
                  <a:pt x="352716" y="322057"/>
                </a:lnTo>
                <a:lnTo>
                  <a:pt x="322035" y="352732"/>
                </a:lnTo>
                <a:lnTo>
                  <a:pt x="285250" y="376112"/>
                </a:lnTo>
                <a:lnTo>
                  <a:pt x="243548" y="391010"/>
                </a:lnTo>
                <a:lnTo>
                  <a:pt x="198119" y="396239"/>
                </a:lnTo>
                <a:lnTo>
                  <a:pt x="152691" y="391010"/>
                </a:lnTo>
                <a:lnTo>
                  <a:pt x="110989" y="376112"/>
                </a:lnTo>
                <a:lnTo>
                  <a:pt x="74204" y="352732"/>
                </a:lnTo>
                <a:lnTo>
                  <a:pt x="43523" y="322057"/>
                </a:lnTo>
                <a:lnTo>
                  <a:pt x="20136" y="285272"/>
                </a:lnTo>
                <a:lnTo>
                  <a:pt x="5232" y="243564"/>
                </a:lnTo>
                <a:lnTo>
                  <a:pt x="0" y="198119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202232" y="4481769"/>
            <a:ext cx="660400" cy="859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91700"/>
              </a:lnSpc>
            </a:pP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All   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panelists 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a</a:t>
            </a:r>
            <a:r>
              <a:rPr sz="1200" spc="5">
                <a:solidFill>
                  <a:srgbClr val="7E7E7E"/>
                </a:solidFill>
                <a:latin typeface="Calibri"/>
                <a:cs typeface="Calibri"/>
              </a:rPr>
              <a:t>p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p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oin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te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d 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March 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2017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335786" y="3813809"/>
            <a:ext cx="396240" cy="396240"/>
          </a:xfrm>
          <a:custGeom>
            <a:avLst/>
            <a:gdLst/>
            <a:ahLst/>
            <a:cxnLst/>
            <a:rect l="l" t="t" r="r" b="b"/>
            <a:pathLst>
              <a:path w="396239" h="396239">
                <a:moveTo>
                  <a:pt x="198119" y="0"/>
                </a:moveTo>
                <a:lnTo>
                  <a:pt x="152675" y="5229"/>
                </a:lnTo>
                <a:lnTo>
                  <a:pt x="110967" y="20127"/>
                </a:lnTo>
                <a:lnTo>
                  <a:pt x="74182" y="43507"/>
                </a:lnTo>
                <a:lnTo>
                  <a:pt x="43507" y="74182"/>
                </a:lnTo>
                <a:lnTo>
                  <a:pt x="20127" y="110967"/>
                </a:lnTo>
                <a:lnTo>
                  <a:pt x="5229" y="152675"/>
                </a:lnTo>
                <a:lnTo>
                  <a:pt x="0" y="198119"/>
                </a:lnTo>
                <a:lnTo>
                  <a:pt x="5229" y="243564"/>
                </a:lnTo>
                <a:lnTo>
                  <a:pt x="20127" y="285272"/>
                </a:lnTo>
                <a:lnTo>
                  <a:pt x="43507" y="322057"/>
                </a:lnTo>
                <a:lnTo>
                  <a:pt x="74182" y="352732"/>
                </a:lnTo>
                <a:lnTo>
                  <a:pt x="110967" y="376112"/>
                </a:lnTo>
                <a:lnTo>
                  <a:pt x="152675" y="391010"/>
                </a:lnTo>
                <a:lnTo>
                  <a:pt x="198119" y="396239"/>
                </a:lnTo>
                <a:lnTo>
                  <a:pt x="243564" y="391010"/>
                </a:lnTo>
                <a:lnTo>
                  <a:pt x="285272" y="376112"/>
                </a:lnTo>
                <a:lnTo>
                  <a:pt x="322057" y="352732"/>
                </a:lnTo>
                <a:lnTo>
                  <a:pt x="352732" y="322057"/>
                </a:lnTo>
                <a:lnTo>
                  <a:pt x="376112" y="285272"/>
                </a:lnTo>
                <a:lnTo>
                  <a:pt x="391010" y="243564"/>
                </a:lnTo>
                <a:lnTo>
                  <a:pt x="396239" y="198119"/>
                </a:lnTo>
                <a:lnTo>
                  <a:pt x="391010" y="152675"/>
                </a:lnTo>
                <a:lnTo>
                  <a:pt x="376112" y="110967"/>
                </a:lnTo>
                <a:lnTo>
                  <a:pt x="352732" y="74182"/>
                </a:lnTo>
                <a:lnTo>
                  <a:pt x="322057" y="43507"/>
                </a:lnTo>
                <a:lnTo>
                  <a:pt x="285272" y="20127"/>
                </a:lnTo>
                <a:lnTo>
                  <a:pt x="243564" y="5229"/>
                </a:lnTo>
                <a:lnTo>
                  <a:pt x="198119" y="0"/>
                </a:lnTo>
                <a:close/>
              </a:path>
            </a:pathLst>
          </a:custGeom>
          <a:solidFill>
            <a:srgbClr val="1C7D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35786" y="3813809"/>
            <a:ext cx="396240" cy="396240"/>
          </a:xfrm>
          <a:custGeom>
            <a:avLst/>
            <a:gdLst/>
            <a:ahLst/>
            <a:cxnLst/>
            <a:rect l="l" t="t" r="r" b="b"/>
            <a:pathLst>
              <a:path w="396239" h="396239">
                <a:moveTo>
                  <a:pt x="0" y="198119"/>
                </a:moveTo>
                <a:lnTo>
                  <a:pt x="5229" y="152675"/>
                </a:lnTo>
                <a:lnTo>
                  <a:pt x="20127" y="110967"/>
                </a:lnTo>
                <a:lnTo>
                  <a:pt x="43507" y="74182"/>
                </a:lnTo>
                <a:lnTo>
                  <a:pt x="74182" y="43507"/>
                </a:lnTo>
                <a:lnTo>
                  <a:pt x="110967" y="20127"/>
                </a:lnTo>
                <a:lnTo>
                  <a:pt x="152675" y="5229"/>
                </a:lnTo>
                <a:lnTo>
                  <a:pt x="198119" y="0"/>
                </a:lnTo>
                <a:lnTo>
                  <a:pt x="243564" y="5229"/>
                </a:lnTo>
                <a:lnTo>
                  <a:pt x="285272" y="20127"/>
                </a:lnTo>
                <a:lnTo>
                  <a:pt x="322057" y="43507"/>
                </a:lnTo>
                <a:lnTo>
                  <a:pt x="352732" y="74182"/>
                </a:lnTo>
                <a:lnTo>
                  <a:pt x="376112" y="110967"/>
                </a:lnTo>
                <a:lnTo>
                  <a:pt x="391010" y="152675"/>
                </a:lnTo>
                <a:lnTo>
                  <a:pt x="396239" y="198119"/>
                </a:lnTo>
                <a:lnTo>
                  <a:pt x="391010" y="243564"/>
                </a:lnTo>
                <a:lnTo>
                  <a:pt x="376112" y="285272"/>
                </a:lnTo>
                <a:lnTo>
                  <a:pt x="352732" y="322057"/>
                </a:lnTo>
                <a:lnTo>
                  <a:pt x="322057" y="352732"/>
                </a:lnTo>
                <a:lnTo>
                  <a:pt x="285272" y="376112"/>
                </a:lnTo>
                <a:lnTo>
                  <a:pt x="243564" y="391010"/>
                </a:lnTo>
                <a:lnTo>
                  <a:pt x="198119" y="396239"/>
                </a:lnTo>
                <a:lnTo>
                  <a:pt x="152675" y="391010"/>
                </a:lnTo>
                <a:lnTo>
                  <a:pt x="110967" y="376112"/>
                </a:lnTo>
                <a:lnTo>
                  <a:pt x="74182" y="352732"/>
                </a:lnTo>
                <a:lnTo>
                  <a:pt x="43507" y="322057"/>
                </a:lnTo>
                <a:lnTo>
                  <a:pt x="20127" y="285272"/>
                </a:lnTo>
                <a:lnTo>
                  <a:pt x="5229" y="243564"/>
                </a:lnTo>
                <a:lnTo>
                  <a:pt x="0" y="198119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066035" y="2518283"/>
            <a:ext cx="654050" cy="1022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145" marR="7620" algn="ctr">
              <a:lnSpc>
                <a:spcPts val="1320"/>
              </a:lnSpc>
            </a:pP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Panel</a:t>
            </a:r>
            <a:r>
              <a:rPr sz="1200" spc="-10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met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 in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person 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to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draft 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PICO</a:t>
            </a:r>
            <a:endParaRPr sz="1200">
              <a:latin typeface="Calibri"/>
              <a:cs typeface="Calibri"/>
            </a:endParaRPr>
          </a:p>
          <a:p>
            <a:pPr marL="12700" marR="5080" indent="1905" algn="ctr">
              <a:lnSpc>
                <a:spcPts val="1310"/>
              </a:lnSpc>
              <a:spcBef>
                <a:spcPts val="10"/>
              </a:spcBef>
            </a:pP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questions 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June</a:t>
            </a:r>
            <a:r>
              <a:rPr sz="1200" spc="-11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2017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196845" y="3813809"/>
            <a:ext cx="394970" cy="396240"/>
          </a:xfrm>
          <a:custGeom>
            <a:avLst/>
            <a:gdLst/>
            <a:ahLst/>
            <a:cxnLst/>
            <a:rect l="l" t="t" r="r" b="b"/>
            <a:pathLst>
              <a:path w="394969" h="396239">
                <a:moveTo>
                  <a:pt x="197358" y="0"/>
                </a:moveTo>
                <a:lnTo>
                  <a:pt x="152115" y="5229"/>
                </a:lnTo>
                <a:lnTo>
                  <a:pt x="110578" y="20127"/>
                </a:lnTo>
                <a:lnTo>
                  <a:pt x="73933" y="43507"/>
                </a:lnTo>
                <a:lnTo>
                  <a:pt x="43367" y="74182"/>
                </a:lnTo>
                <a:lnTo>
                  <a:pt x="20065" y="110967"/>
                </a:lnTo>
                <a:lnTo>
                  <a:pt x="5214" y="152675"/>
                </a:lnTo>
                <a:lnTo>
                  <a:pt x="0" y="198119"/>
                </a:lnTo>
                <a:lnTo>
                  <a:pt x="5214" y="243564"/>
                </a:lnTo>
                <a:lnTo>
                  <a:pt x="20065" y="285272"/>
                </a:lnTo>
                <a:lnTo>
                  <a:pt x="43367" y="322057"/>
                </a:lnTo>
                <a:lnTo>
                  <a:pt x="73933" y="352732"/>
                </a:lnTo>
                <a:lnTo>
                  <a:pt x="110578" y="376112"/>
                </a:lnTo>
                <a:lnTo>
                  <a:pt x="152115" y="391010"/>
                </a:lnTo>
                <a:lnTo>
                  <a:pt x="197358" y="396239"/>
                </a:lnTo>
                <a:lnTo>
                  <a:pt x="242600" y="391010"/>
                </a:lnTo>
                <a:lnTo>
                  <a:pt x="284137" y="376112"/>
                </a:lnTo>
                <a:lnTo>
                  <a:pt x="320782" y="352732"/>
                </a:lnTo>
                <a:lnTo>
                  <a:pt x="351348" y="322057"/>
                </a:lnTo>
                <a:lnTo>
                  <a:pt x="374650" y="285272"/>
                </a:lnTo>
                <a:lnTo>
                  <a:pt x="389501" y="243564"/>
                </a:lnTo>
                <a:lnTo>
                  <a:pt x="394716" y="198119"/>
                </a:lnTo>
                <a:lnTo>
                  <a:pt x="389501" y="152675"/>
                </a:lnTo>
                <a:lnTo>
                  <a:pt x="374650" y="110967"/>
                </a:lnTo>
                <a:lnTo>
                  <a:pt x="351348" y="74182"/>
                </a:lnTo>
                <a:lnTo>
                  <a:pt x="320782" y="43507"/>
                </a:lnTo>
                <a:lnTo>
                  <a:pt x="284137" y="20127"/>
                </a:lnTo>
                <a:lnTo>
                  <a:pt x="242600" y="5229"/>
                </a:lnTo>
                <a:lnTo>
                  <a:pt x="197358" y="0"/>
                </a:lnTo>
                <a:close/>
              </a:path>
            </a:pathLst>
          </a:custGeom>
          <a:solidFill>
            <a:srgbClr val="1C7D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196845" y="3813809"/>
            <a:ext cx="394970" cy="396240"/>
          </a:xfrm>
          <a:custGeom>
            <a:avLst/>
            <a:gdLst/>
            <a:ahLst/>
            <a:cxnLst/>
            <a:rect l="l" t="t" r="r" b="b"/>
            <a:pathLst>
              <a:path w="394969" h="396239">
                <a:moveTo>
                  <a:pt x="0" y="198119"/>
                </a:moveTo>
                <a:lnTo>
                  <a:pt x="5214" y="152675"/>
                </a:lnTo>
                <a:lnTo>
                  <a:pt x="20065" y="110967"/>
                </a:lnTo>
                <a:lnTo>
                  <a:pt x="43367" y="74182"/>
                </a:lnTo>
                <a:lnTo>
                  <a:pt x="73933" y="43507"/>
                </a:lnTo>
                <a:lnTo>
                  <a:pt x="110578" y="20127"/>
                </a:lnTo>
                <a:lnTo>
                  <a:pt x="152115" y="5229"/>
                </a:lnTo>
                <a:lnTo>
                  <a:pt x="197358" y="0"/>
                </a:lnTo>
                <a:lnTo>
                  <a:pt x="242600" y="5229"/>
                </a:lnTo>
                <a:lnTo>
                  <a:pt x="284137" y="20127"/>
                </a:lnTo>
                <a:lnTo>
                  <a:pt x="320782" y="43507"/>
                </a:lnTo>
                <a:lnTo>
                  <a:pt x="351348" y="74182"/>
                </a:lnTo>
                <a:lnTo>
                  <a:pt x="374650" y="110967"/>
                </a:lnTo>
                <a:lnTo>
                  <a:pt x="389501" y="152675"/>
                </a:lnTo>
                <a:lnTo>
                  <a:pt x="394716" y="198119"/>
                </a:lnTo>
                <a:lnTo>
                  <a:pt x="389501" y="243564"/>
                </a:lnTo>
                <a:lnTo>
                  <a:pt x="374650" y="285272"/>
                </a:lnTo>
                <a:lnTo>
                  <a:pt x="351348" y="322057"/>
                </a:lnTo>
                <a:lnTo>
                  <a:pt x="320782" y="352732"/>
                </a:lnTo>
                <a:lnTo>
                  <a:pt x="284137" y="376112"/>
                </a:lnTo>
                <a:lnTo>
                  <a:pt x="242600" y="391010"/>
                </a:lnTo>
                <a:lnTo>
                  <a:pt x="197358" y="396239"/>
                </a:lnTo>
                <a:lnTo>
                  <a:pt x="152115" y="391010"/>
                </a:lnTo>
                <a:lnTo>
                  <a:pt x="110578" y="376112"/>
                </a:lnTo>
                <a:lnTo>
                  <a:pt x="73933" y="352732"/>
                </a:lnTo>
                <a:lnTo>
                  <a:pt x="43367" y="322057"/>
                </a:lnTo>
                <a:lnTo>
                  <a:pt x="20065" y="285272"/>
                </a:lnTo>
                <a:lnTo>
                  <a:pt x="5214" y="243564"/>
                </a:lnTo>
                <a:lnTo>
                  <a:pt x="0" y="198119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930398" y="4481952"/>
            <a:ext cx="833755" cy="1192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60"/>
              </a:lnSpc>
            </a:pP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Methods</a:t>
            </a:r>
            <a:endParaRPr sz="1200">
              <a:latin typeface="Calibri"/>
              <a:cs typeface="Calibri"/>
            </a:endParaRPr>
          </a:p>
          <a:p>
            <a:pPr marL="12700" marR="5080" indent="-2540" algn="ctr">
              <a:lnSpc>
                <a:spcPct val="91500"/>
              </a:lnSpc>
              <a:spcBef>
                <a:spcPts val="60"/>
              </a:spcBef>
            </a:pP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team  conducted 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literature 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searches</a:t>
            </a:r>
            <a:r>
              <a:rPr sz="1200" spc="-9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July 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2017-March 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2018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149345" y="3813809"/>
            <a:ext cx="396240" cy="396240"/>
          </a:xfrm>
          <a:custGeom>
            <a:avLst/>
            <a:gdLst/>
            <a:ahLst/>
            <a:cxnLst/>
            <a:rect l="l" t="t" r="r" b="b"/>
            <a:pathLst>
              <a:path w="396239" h="396239">
                <a:moveTo>
                  <a:pt x="198119" y="0"/>
                </a:moveTo>
                <a:lnTo>
                  <a:pt x="152675" y="5229"/>
                </a:lnTo>
                <a:lnTo>
                  <a:pt x="110967" y="20127"/>
                </a:lnTo>
                <a:lnTo>
                  <a:pt x="74182" y="43507"/>
                </a:lnTo>
                <a:lnTo>
                  <a:pt x="43507" y="74182"/>
                </a:lnTo>
                <a:lnTo>
                  <a:pt x="20127" y="110967"/>
                </a:lnTo>
                <a:lnTo>
                  <a:pt x="5229" y="152675"/>
                </a:lnTo>
                <a:lnTo>
                  <a:pt x="0" y="198119"/>
                </a:lnTo>
                <a:lnTo>
                  <a:pt x="5229" y="243564"/>
                </a:lnTo>
                <a:lnTo>
                  <a:pt x="20127" y="285272"/>
                </a:lnTo>
                <a:lnTo>
                  <a:pt x="43507" y="322057"/>
                </a:lnTo>
                <a:lnTo>
                  <a:pt x="74182" y="352732"/>
                </a:lnTo>
                <a:lnTo>
                  <a:pt x="110967" y="376112"/>
                </a:lnTo>
                <a:lnTo>
                  <a:pt x="152675" y="391010"/>
                </a:lnTo>
                <a:lnTo>
                  <a:pt x="198119" y="396239"/>
                </a:lnTo>
                <a:lnTo>
                  <a:pt x="243564" y="391010"/>
                </a:lnTo>
                <a:lnTo>
                  <a:pt x="285272" y="376112"/>
                </a:lnTo>
                <a:lnTo>
                  <a:pt x="322057" y="352732"/>
                </a:lnTo>
                <a:lnTo>
                  <a:pt x="352732" y="322057"/>
                </a:lnTo>
                <a:lnTo>
                  <a:pt x="376112" y="285272"/>
                </a:lnTo>
                <a:lnTo>
                  <a:pt x="391010" y="243564"/>
                </a:lnTo>
                <a:lnTo>
                  <a:pt x="396240" y="198119"/>
                </a:lnTo>
                <a:lnTo>
                  <a:pt x="391010" y="152675"/>
                </a:lnTo>
                <a:lnTo>
                  <a:pt x="376112" y="110967"/>
                </a:lnTo>
                <a:lnTo>
                  <a:pt x="352732" y="74182"/>
                </a:lnTo>
                <a:lnTo>
                  <a:pt x="322057" y="43507"/>
                </a:lnTo>
                <a:lnTo>
                  <a:pt x="285272" y="20127"/>
                </a:lnTo>
                <a:lnTo>
                  <a:pt x="243564" y="5229"/>
                </a:lnTo>
                <a:lnTo>
                  <a:pt x="198119" y="0"/>
                </a:lnTo>
                <a:close/>
              </a:path>
            </a:pathLst>
          </a:custGeom>
          <a:solidFill>
            <a:srgbClr val="1C7D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49345" y="3813809"/>
            <a:ext cx="396240" cy="396240"/>
          </a:xfrm>
          <a:custGeom>
            <a:avLst/>
            <a:gdLst/>
            <a:ahLst/>
            <a:cxnLst/>
            <a:rect l="l" t="t" r="r" b="b"/>
            <a:pathLst>
              <a:path w="396239" h="396239">
                <a:moveTo>
                  <a:pt x="0" y="198119"/>
                </a:moveTo>
                <a:lnTo>
                  <a:pt x="5229" y="152675"/>
                </a:lnTo>
                <a:lnTo>
                  <a:pt x="20127" y="110967"/>
                </a:lnTo>
                <a:lnTo>
                  <a:pt x="43507" y="74182"/>
                </a:lnTo>
                <a:lnTo>
                  <a:pt x="74182" y="43507"/>
                </a:lnTo>
                <a:lnTo>
                  <a:pt x="110967" y="20127"/>
                </a:lnTo>
                <a:lnTo>
                  <a:pt x="152675" y="5229"/>
                </a:lnTo>
                <a:lnTo>
                  <a:pt x="198119" y="0"/>
                </a:lnTo>
                <a:lnTo>
                  <a:pt x="243564" y="5229"/>
                </a:lnTo>
                <a:lnTo>
                  <a:pt x="285272" y="20127"/>
                </a:lnTo>
                <a:lnTo>
                  <a:pt x="322057" y="43507"/>
                </a:lnTo>
                <a:lnTo>
                  <a:pt x="352732" y="74182"/>
                </a:lnTo>
                <a:lnTo>
                  <a:pt x="376112" y="110967"/>
                </a:lnTo>
                <a:lnTo>
                  <a:pt x="391010" y="152675"/>
                </a:lnTo>
                <a:lnTo>
                  <a:pt x="396240" y="198119"/>
                </a:lnTo>
                <a:lnTo>
                  <a:pt x="391010" y="243564"/>
                </a:lnTo>
                <a:lnTo>
                  <a:pt x="376112" y="285272"/>
                </a:lnTo>
                <a:lnTo>
                  <a:pt x="352732" y="322057"/>
                </a:lnTo>
                <a:lnTo>
                  <a:pt x="322057" y="352732"/>
                </a:lnTo>
                <a:lnTo>
                  <a:pt x="285272" y="376112"/>
                </a:lnTo>
                <a:lnTo>
                  <a:pt x="243564" y="391010"/>
                </a:lnTo>
                <a:lnTo>
                  <a:pt x="198119" y="396239"/>
                </a:lnTo>
                <a:lnTo>
                  <a:pt x="152675" y="391010"/>
                </a:lnTo>
                <a:lnTo>
                  <a:pt x="110967" y="376112"/>
                </a:lnTo>
                <a:lnTo>
                  <a:pt x="74182" y="352732"/>
                </a:lnTo>
                <a:lnTo>
                  <a:pt x="43507" y="322057"/>
                </a:lnTo>
                <a:lnTo>
                  <a:pt x="20127" y="285272"/>
                </a:lnTo>
                <a:lnTo>
                  <a:pt x="5229" y="243564"/>
                </a:lnTo>
                <a:lnTo>
                  <a:pt x="0" y="198119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949953" y="2685922"/>
            <a:ext cx="767080" cy="855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270" algn="ctr">
              <a:lnSpc>
                <a:spcPts val="1320"/>
              </a:lnSpc>
            </a:pP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Panel met 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in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person</a:t>
            </a:r>
            <a:r>
              <a:rPr sz="1200" spc="-11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to  develop 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draft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recs 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April</a:t>
            </a:r>
            <a:r>
              <a:rPr sz="1200" spc="-10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2018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136897" y="3813809"/>
            <a:ext cx="396240" cy="396240"/>
          </a:xfrm>
          <a:custGeom>
            <a:avLst/>
            <a:gdLst/>
            <a:ahLst/>
            <a:cxnLst/>
            <a:rect l="l" t="t" r="r" b="b"/>
            <a:pathLst>
              <a:path w="396239" h="396239">
                <a:moveTo>
                  <a:pt x="198119" y="0"/>
                </a:moveTo>
                <a:lnTo>
                  <a:pt x="152675" y="5229"/>
                </a:lnTo>
                <a:lnTo>
                  <a:pt x="110967" y="20127"/>
                </a:lnTo>
                <a:lnTo>
                  <a:pt x="74182" y="43507"/>
                </a:lnTo>
                <a:lnTo>
                  <a:pt x="43507" y="74182"/>
                </a:lnTo>
                <a:lnTo>
                  <a:pt x="20127" y="110967"/>
                </a:lnTo>
                <a:lnTo>
                  <a:pt x="5229" y="152675"/>
                </a:lnTo>
                <a:lnTo>
                  <a:pt x="0" y="198119"/>
                </a:lnTo>
                <a:lnTo>
                  <a:pt x="5229" y="243564"/>
                </a:lnTo>
                <a:lnTo>
                  <a:pt x="20127" y="285272"/>
                </a:lnTo>
                <a:lnTo>
                  <a:pt x="43507" y="322057"/>
                </a:lnTo>
                <a:lnTo>
                  <a:pt x="74182" y="352732"/>
                </a:lnTo>
                <a:lnTo>
                  <a:pt x="110967" y="376112"/>
                </a:lnTo>
                <a:lnTo>
                  <a:pt x="152675" y="391010"/>
                </a:lnTo>
                <a:lnTo>
                  <a:pt x="198119" y="396239"/>
                </a:lnTo>
                <a:lnTo>
                  <a:pt x="243564" y="391010"/>
                </a:lnTo>
                <a:lnTo>
                  <a:pt x="285272" y="376112"/>
                </a:lnTo>
                <a:lnTo>
                  <a:pt x="322057" y="352732"/>
                </a:lnTo>
                <a:lnTo>
                  <a:pt x="352732" y="322057"/>
                </a:lnTo>
                <a:lnTo>
                  <a:pt x="376112" y="285272"/>
                </a:lnTo>
                <a:lnTo>
                  <a:pt x="391010" y="243564"/>
                </a:lnTo>
                <a:lnTo>
                  <a:pt x="396239" y="198119"/>
                </a:lnTo>
                <a:lnTo>
                  <a:pt x="391010" y="152675"/>
                </a:lnTo>
                <a:lnTo>
                  <a:pt x="376112" y="110967"/>
                </a:lnTo>
                <a:lnTo>
                  <a:pt x="352732" y="74182"/>
                </a:lnTo>
                <a:lnTo>
                  <a:pt x="322057" y="43507"/>
                </a:lnTo>
                <a:lnTo>
                  <a:pt x="285272" y="20127"/>
                </a:lnTo>
                <a:lnTo>
                  <a:pt x="243564" y="5229"/>
                </a:lnTo>
                <a:lnTo>
                  <a:pt x="198119" y="0"/>
                </a:lnTo>
                <a:close/>
              </a:path>
            </a:pathLst>
          </a:custGeom>
          <a:solidFill>
            <a:srgbClr val="1C7D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136897" y="3813809"/>
            <a:ext cx="396240" cy="396240"/>
          </a:xfrm>
          <a:custGeom>
            <a:avLst/>
            <a:gdLst/>
            <a:ahLst/>
            <a:cxnLst/>
            <a:rect l="l" t="t" r="r" b="b"/>
            <a:pathLst>
              <a:path w="396239" h="396239">
                <a:moveTo>
                  <a:pt x="0" y="198119"/>
                </a:moveTo>
                <a:lnTo>
                  <a:pt x="5229" y="152675"/>
                </a:lnTo>
                <a:lnTo>
                  <a:pt x="20127" y="110967"/>
                </a:lnTo>
                <a:lnTo>
                  <a:pt x="43507" y="74182"/>
                </a:lnTo>
                <a:lnTo>
                  <a:pt x="74182" y="43507"/>
                </a:lnTo>
                <a:lnTo>
                  <a:pt x="110967" y="20127"/>
                </a:lnTo>
                <a:lnTo>
                  <a:pt x="152675" y="5229"/>
                </a:lnTo>
                <a:lnTo>
                  <a:pt x="198119" y="0"/>
                </a:lnTo>
                <a:lnTo>
                  <a:pt x="243564" y="5229"/>
                </a:lnTo>
                <a:lnTo>
                  <a:pt x="285272" y="20127"/>
                </a:lnTo>
                <a:lnTo>
                  <a:pt x="322057" y="43507"/>
                </a:lnTo>
                <a:lnTo>
                  <a:pt x="352732" y="74182"/>
                </a:lnTo>
                <a:lnTo>
                  <a:pt x="376112" y="110967"/>
                </a:lnTo>
                <a:lnTo>
                  <a:pt x="391010" y="152675"/>
                </a:lnTo>
                <a:lnTo>
                  <a:pt x="396239" y="198119"/>
                </a:lnTo>
                <a:lnTo>
                  <a:pt x="391010" y="243564"/>
                </a:lnTo>
                <a:lnTo>
                  <a:pt x="376112" y="285272"/>
                </a:lnTo>
                <a:lnTo>
                  <a:pt x="352732" y="322057"/>
                </a:lnTo>
                <a:lnTo>
                  <a:pt x="322057" y="352732"/>
                </a:lnTo>
                <a:lnTo>
                  <a:pt x="285272" y="376112"/>
                </a:lnTo>
                <a:lnTo>
                  <a:pt x="243564" y="391010"/>
                </a:lnTo>
                <a:lnTo>
                  <a:pt x="198119" y="396239"/>
                </a:lnTo>
                <a:lnTo>
                  <a:pt x="152675" y="391010"/>
                </a:lnTo>
                <a:lnTo>
                  <a:pt x="110967" y="376112"/>
                </a:lnTo>
                <a:lnTo>
                  <a:pt x="74182" y="352732"/>
                </a:lnTo>
                <a:lnTo>
                  <a:pt x="43507" y="322057"/>
                </a:lnTo>
                <a:lnTo>
                  <a:pt x="20127" y="285272"/>
                </a:lnTo>
                <a:lnTo>
                  <a:pt x="5229" y="243564"/>
                </a:lnTo>
                <a:lnTo>
                  <a:pt x="0" y="198119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900040" y="4481769"/>
            <a:ext cx="936625" cy="859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91700"/>
              </a:lnSpc>
            </a:pP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Methods</a:t>
            </a:r>
            <a:r>
              <a:rPr sz="1200" spc="-9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team  conducted 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additional 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literature 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searches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170170" y="3813809"/>
            <a:ext cx="396240" cy="396240"/>
          </a:xfrm>
          <a:custGeom>
            <a:avLst/>
            <a:gdLst/>
            <a:ahLst/>
            <a:cxnLst/>
            <a:rect l="l" t="t" r="r" b="b"/>
            <a:pathLst>
              <a:path w="396239" h="396239">
                <a:moveTo>
                  <a:pt x="198119" y="0"/>
                </a:moveTo>
                <a:lnTo>
                  <a:pt x="152675" y="5229"/>
                </a:lnTo>
                <a:lnTo>
                  <a:pt x="110967" y="20127"/>
                </a:lnTo>
                <a:lnTo>
                  <a:pt x="74182" y="43507"/>
                </a:lnTo>
                <a:lnTo>
                  <a:pt x="43507" y="74182"/>
                </a:lnTo>
                <a:lnTo>
                  <a:pt x="20127" y="110967"/>
                </a:lnTo>
                <a:lnTo>
                  <a:pt x="5229" y="152675"/>
                </a:lnTo>
                <a:lnTo>
                  <a:pt x="0" y="198119"/>
                </a:lnTo>
                <a:lnTo>
                  <a:pt x="5229" y="243564"/>
                </a:lnTo>
                <a:lnTo>
                  <a:pt x="20127" y="285272"/>
                </a:lnTo>
                <a:lnTo>
                  <a:pt x="43507" y="322057"/>
                </a:lnTo>
                <a:lnTo>
                  <a:pt x="74182" y="352732"/>
                </a:lnTo>
                <a:lnTo>
                  <a:pt x="110967" y="376112"/>
                </a:lnTo>
                <a:lnTo>
                  <a:pt x="152675" y="391010"/>
                </a:lnTo>
                <a:lnTo>
                  <a:pt x="198119" y="396239"/>
                </a:lnTo>
                <a:lnTo>
                  <a:pt x="243564" y="391010"/>
                </a:lnTo>
                <a:lnTo>
                  <a:pt x="285272" y="376112"/>
                </a:lnTo>
                <a:lnTo>
                  <a:pt x="322057" y="352732"/>
                </a:lnTo>
                <a:lnTo>
                  <a:pt x="352732" y="322057"/>
                </a:lnTo>
                <a:lnTo>
                  <a:pt x="376112" y="285272"/>
                </a:lnTo>
                <a:lnTo>
                  <a:pt x="391010" y="243564"/>
                </a:lnTo>
                <a:lnTo>
                  <a:pt x="396239" y="198119"/>
                </a:lnTo>
                <a:lnTo>
                  <a:pt x="391010" y="152675"/>
                </a:lnTo>
                <a:lnTo>
                  <a:pt x="376112" y="110967"/>
                </a:lnTo>
                <a:lnTo>
                  <a:pt x="352732" y="74182"/>
                </a:lnTo>
                <a:lnTo>
                  <a:pt x="322057" y="43507"/>
                </a:lnTo>
                <a:lnTo>
                  <a:pt x="285272" y="20127"/>
                </a:lnTo>
                <a:lnTo>
                  <a:pt x="243564" y="5229"/>
                </a:lnTo>
                <a:lnTo>
                  <a:pt x="198119" y="0"/>
                </a:lnTo>
                <a:close/>
              </a:path>
            </a:pathLst>
          </a:custGeom>
          <a:solidFill>
            <a:srgbClr val="1C7D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170170" y="3813809"/>
            <a:ext cx="396240" cy="396240"/>
          </a:xfrm>
          <a:custGeom>
            <a:avLst/>
            <a:gdLst/>
            <a:ahLst/>
            <a:cxnLst/>
            <a:rect l="l" t="t" r="r" b="b"/>
            <a:pathLst>
              <a:path w="396239" h="396239">
                <a:moveTo>
                  <a:pt x="0" y="198119"/>
                </a:moveTo>
                <a:lnTo>
                  <a:pt x="5229" y="152675"/>
                </a:lnTo>
                <a:lnTo>
                  <a:pt x="20127" y="110967"/>
                </a:lnTo>
                <a:lnTo>
                  <a:pt x="43507" y="74182"/>
                </a:lnTo>
                <a:lnTo>
                  <a:pt x="74182" y="43507"/>
                </a:lnTo>
                <a:lnTo>
                  <a:pt x="110967" y="20127"/>
                </a:lnTo>
                <a:lnTo>
                  <a:pt x="152675" y="5229"/>
                </a:lnTo>
                <a:lnTo>
                  <a:pt x="198119" y="0"/>
                </a:lnTo>
                <a:lnTo>
                  <a:pt x="243564" y="5229"/>
                </a:lnTo>
                <a:lnTo>
                  <a:pt x="285272" y="20127"/>
                </a:lnTo>
                <a:lnTo>
                  <a:pt x="322057" y="43507"/>
                </a:lnTo>
                <a:lnTo>
                  <a:pt x="352732" y="74182"/>
                </a:lnTo>
                <a:lnTo>
                  <a:pt x="376112" y="110967"/>
                </a:lnTo>
                <a:lnTo>
                  <a:pt x="391010" y="152675"/>
                </a:lnTo>
                <a:lnTo>
                  <a:pt x="396239" y="198119"/>
                </a:lnTo>
                <a:lnTo>
                  <a:pt x="391010" y="243564"/>
                </a:lnTo>
                <a:lnTo>
                  <a:pt x="376112" y="285272"/>
                </a:lnTo>
                <a:lnTo>
                  <a:pt x="352732" y="322057"/>
                </a:lnTo>
                <a:lnTo>
                  <a:pt x="322057" y="352732"/>
                </a:lnTo>
                <a:lnTo>
                  <a:pt x="285272" y="376112"/>
                </a:lnTo>
                <a:lnTo>
                  <a:pt x="243564" y="391010"/>
                </a:lnTo>
                <a:lnTo>
                  <a:pt x="198119" y="396239"/>
                </a:lnTo>
                <a:lnTo>
                  <a:pt x="152675" y="391010"/>
                </a:lnTo>
                <a:lnTo>
                  <a:pt x="110967" y="376112"/>
                </a:lnTo>
                <a:lnTo>
                  <a:pt x="74182" y="352732"/>
                </a:lnTo>
                <a:lnTo>
                  <a:pt x="43507" y="322057"/>
                </a:lnTo>
                <a:lnTo>
                  <a:pt x="20127" y="285272"/>
                </a:lnTo>
                <a:lnTo>
                  <a:pt x="5229" y="243564"/>
                </a:lnTo>
                <a:lnTo>
                  <a:pt x="0" y="198119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6013196" y="2348153"/>
            <a:ext cx="680085" cy="1192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ctr">
              <a:lnSpc>
                <a:spcPct val="91500"/>
              </a:lnSpc>
            </a:pP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Panel met 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in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person 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second 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time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to 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draft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recs 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N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o</a:t>
            </a:r>
            <a:r>
              <a:rPr sz="1200" spc="-15">
                <a:solidFill>
                  <a:srgbClr val="7E7E7E"/>
                </a:solidFill>
                <a:latin typeface="Calibri"/>
                <a:cs typeface="Calibri"/>
              </a:rPr>
              <a:t>v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em</a:t>
            </a:r>
            <a:r>
              <a:rPr sz="1200" spc="5">
                <a:solidFill>
                  <a:srgbClr val="7E7E7E"/>
                </a:solidFill>
                <a:latin typeface="Calibri"/>
                <a:cs typeface="Calibri"/>
              </a:rPr>
              <a:t>b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er  2018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156197" y="3813809"/>
            <a:ext cx="394970" cy="396240"/>
          </a:xfrm>
          <a:custGeom>
            <a:avLst/>
            <a:gdLst/>
            <a:ahLst/>
            <a:cxnLst/>
            <a:rect l="l" t="t" r="r" b="b"/>
            <a:pathLst>
              <a:path w="394970" h="396239">
                <a:moveTo>
                  <a:pt x="197357" y="0"/>
                </a:moveTo>
                <a:lnTo>
                  <a:pt x="152115" y="5229"/>
                </a:lnTo>
                <a:lnTo>
                  <a:pt x="110578" y="20127"/>
                </a:lnTo>
                <a:lnTo>
                  <a:pt x="73933" y="43507"/>
                </a:lnTo>
                <a:lnTo>
                  <a:pt x="43367" y="74182"/>
                </a:lnTo>
                <a:lnTo>
                  <a:pt x="20065" y="110967"/>
                </a:lnTo>
                <a:lnTo>
                  <a:pt x="5214" y="152675"/>
                </a:lnTo>
                <a:lnTo>
                  <a:pt x="0" y="198119"/>
                </a:lnTo>
                <a:lnTo>
                  <a:pt x="5214" y="243564"/>
                </a:lnTo>
                <a:lnTo>
                  <a:pt x="20065" y="285272"/>
                </a:lnTo>
                <a:lnTo>
                  <a:pt x="43367" y="322057"/>
                </a:lnTo>
                <a:lnTo>
                  <a:pt x="73933" y="352732"/>
                </a:lnTo>
                <a:lnTo>
                  <a:pt x="110578" y="376112"/>
                </a:lnTo>
                <a:lnTo>
                  <a:pt x="152115" y="391010"/>
                </a:lnTo>
                <a:lnTo>
                  <a:pt x="197357" y="396239"/>
                </a:lnTo>
                <a:lnTo>
                  <a:pt x="242600" y="391010"/>
                </a:lnTo>
                <a:lnTo>
                  <a:pt x="284137" y="376112"/>
                </a:lnTo>
                <a:lnTo>
                  <a:pt x="320782" y="352732"/>
                </a:lnTo>
                <a:lnTo>
                  <a:pt x="351348" y="322057"/>
                </a:lnTo>
                <a:lnTo>
                  <a:pt x="374650" y="285272"/>
                </a:lnTo>
                <a:lnTo>
                  <a:pt x="389501" y="243564"/>
                </a:lnTo>
                <a:lnTo>
                  <a:pt x="394716" y="198119"/>
                </a:lnTo>
                <a:lnTo>
                  <a:pt x="389501" y="152675"/>
                </a:lnTo>
                <a:lnTo>
                  <a:pt x="374650" y="110967"/>
                </a:lnTo>
                <a:lnTo>
                  <a:pt x="351348" y="74182"/>
                </a:lnTo>
                <a:lnTo>
                  <a:pt x="320782" y="43507"/>
                </a:lnTo>
                <a:lnTo>
                  <a:pt x="284137" y="20127"/>
                </a:lnTo>
                <a:lnTo>
                  <a:pt x="242600" y="5229"/>
                </a:lnTo>
                <a:lnTo>
                  <a:pt x="197357" y="0"/>
                </a:lnTo>
                <a:close/>
              </a:path>
            </a:pathLst>
          </a:custGeom>
          <a:solidFill>
            <a:srgbClr val="1C7D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156197" y="3813809"/>
            <a:ext cx="394970" cy="396240"/>
          </a:xfrm>
          <a:custGeom>
            <a:avLst/>
            <a:gdLst/>
            <a:ahLst/>
            <a:cxnLst/>
            <a:rect l="l" t="t" r="r" b="b"/>
            <a:pathLst>
              <a:path w="394970" h="396239">
                <a:moveTo>
                  <a:pt x="0" y="198119"/>
                </a:moveTo>
                <a:lnTo>
                  <a:pt x="5214" y="152675"/>
                </a:lnTo>
                <a:lnTo>
                  <a:pt x="20065" y="110967"/>
                </a:lnTo>
                <a:lnTo>
                  <a:pt x="43367" y="74182"/>
                </a:lnTo>
                <a:lnTo>
                  <a:pt x="73933" y="43507"/>
                </a:lnTo>
                <a:lnTo>
                  <a:pt x="110578" y="20127"/>
                </a:lnTo>
                <a:lnTo>
                  <a:pt x="152115" y="5229"/>
                </a:lnTo>
                <a:lnTo>
                  <a:pt x="197357" y="0"/>
                </a:lnTo>
                <a:lnTo>
                  <a:pt x="242600" y="5229"/>
                </a:lnTo>
                <a:lnTo>
                  <a:pt x="284137" y="20127"/>
                </a:lnTo>
                <a:lnTo>
                  <a:pt x="320782" y="43507"/>
                </a:lnTo>
                <a:lnTo>
                  <a:pt x="351348" y="74182"/>
                </a:lnTo>
                <a:lnTo>
                  <a:pt x="374650" y="110967"/>
                </a:lnTo>
                <a:lnTo>
                  <a:pt x="389501" y="152675"/>
                </a:lnTo>
                <a:lnTo>
                  <a:pt x="394716" y="198119"/>
                </a:lnTo>
                <a:lnTo>
                  <a:pt x="389501" y="243564"/>
                </a:lnTo>
                <a:lnTo>
                  <a:pt x="374650" y="285272"/>
                </a:lnTo>
                <a:lnTo>
                  <a:pt x="351348" y="322057"/>
                </a:lnTo>
                <a:lnTo>
                  <a:pt x="320782" y="352732"/>
                </a:lnTo>
                <a:lnTo>
                  <a:pt x="284137" y="376112"/>
                </a:lnTo>
                <a:lnTo>
                  <a:pt x="242600" y="391010"/>
                </a:lnTo>
                <a:lnTo>
                  <a:pt x="197357" y="396239"/>
                </a:lnTo>
                <a:lnTo>
                  <a:pt x="152115" y="391010"/>
                </a:lnTo>
                <a:lnTo>
                  <a:pt x="110578" y="376112"/>
                </a:lnTo>
                <a:lnTo>
                  <a:pt x="73933" y="352732"/>
                </a:lnTo>
                <a:lnTo>
                  <a:pt x="43367" y="322057"/>
                </a:lnTo>
                <a:lnTo>
                  <a:pt x="20065" y="285272"/>
                </a:lnTo>
                <a:lnTo>
                  <a:pt x="5214" y="243564"/>
                </a:lnTo>
                <a:lnTo>
                  <a:pt x="0" y="198119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6873367" y="4481769"/>
            <a:ext cx="756285" cy="859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" algn="ctr">
              <a:lnSpc>
                <a:spcPct val="91700"/>
              </a:lnSpc>
            </a:pP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Public 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comment 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period</a:t>
            </a:r>
            <a:r>
              <a:rPr sz="1200" spc="-11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April 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through 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May</a:t>
            </a:r>
            <a:r>
              <a:rPr sz="1200" spc="-10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2019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053833" y="3813809"/>
            <a:ext cx="396240" cy="396240"/>
          </a:xfrm>
          <a:custGeom>
            <a:avLst/>
            <a:gdLst/>
            <a:ahLst/>
            <a:cxnLst/>
            <a:rect l="l" t="t" r="r" b="b"/>
            <a:pathLst>
              <a:path w="396240" h="396239">
                <a:moveTo>
                  <a:pt x="198120" y="0"/>
                </a:moveTo>
                <a:lnTo>
                  <a:pt x="152675" y="5229"/>
                </a:lnTo>
                <a:lnTo>
                  <a:pt x="110967" y="20127"/>
                </a:lnTo>
                <a:lnTo>
                  <a:pt x="74182" y="43507"/>
                </a:lnTo>
                <a:lnTo>
                  <a:pt x="43507" y="74182"/>
                </a:lnTo>
                <a:lnTo>
                  <a:pt x="20127" y="110967"/>
                </a:lnTo>
                <a:lnTo>
                  <a:pt x="5229" y="152675"/>
                </a:lnTo>
                <a:lnTo>
                  <a:pt x="0" y="198119"/>
                </a:lnTo>
                <a:lnTo>
                  <a:pt x="5229" y="243564"/>
                </a:lnTo>
                <a:lnTo>
                  <a:pt x="20127" y="285272"/>
                </a:lnTo>
                <a:lnTo>
                  <a:pt x="43507" y="322057"/>
                </a:lnTo>
                <a:lnTo>
                  <a:pt x="74182" y="352732"/>
                </a:lnTo>
                <a:lnTo>
                  <a:pt x="110967" y="376112"/>
                </a:lnTo>
                <a:lnTo>
                  <a:pt x="152675" y="391010"/>
                </a:lnTo>
                <a:lnTo>
                  <a:pt x="198120" y="396239"/>
                </a:lnTo>
                <a:lnTo>
                  <a:pt x="243564" y="391010"/>
                </a:lnTo>
                <a:lnTo>
                  <a:pt x="285272" y="376112"/>
                </a:lnTo>
                <a:lnTo>
                  <a:pt x="322057" y="352732"/>
                </a:lnTo>
                <a:lnTo>
                  <a:pt x="352732" y="322057"/>
                </a:lnTo>
                <a:lnTo>
                  <a:pt x="376112" y="285272"/>
                </a:lnTo>
                <a:lnTo>
                  <a:pt x="391010" y="243564"/>
                </a:lnTo>
                <a:lnTo>
                  <a:pt x="396240" y="198119"/>
                </a:lnTo>
                <a:lnTo>
                  <a:pt x="391010" y="152675"/>
                </a:lnTo>
                <a:lnTo>
                  <a:pt x="376112" y="110967"/>
                </a:lnTo>
                <a:lnTo>
                  <a:pt x="352732" y="74182"/>
                </a:lnTo>
                <a:lnTo>
                  <a:pt x="322057" y="43507"/>
                </a:lnTo>
                <a:lnTo>
                  <a:pt x="285272" y="20127"/>
                </a:lnTo>
                <a:lnTo>
                  <a:pt x="243564" y="5229"/>
                </a:lnTo>
                <a:lnTo>
                  <a:pt x="198120" y="0"/>
                </a:lnTo>
                <a:close/>
              </a:path>
            </a:pathLst>
          </a:custGeom>
          <a:solidFill>
            <a:srgbClr val="1C7D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053833" y="3813809"/>
            <a:ext cx="396240" cy="396240"/>
          </a:xfrm>
          <a:custGeom>
            <a:avLst/>
            <a:gdLst/>
            <a:ahLst/>
            <a:cxnLst/>
            <a:rect l="l" t="t" r="r" b="b"/>
            <a:pathLst>
              <a:path w="396240" h="396239">
                <a:moveTo>
                  <a:pt x="0" y="198119"/>
                </a:moveTo>
                <a:lnTo>
                  <a:pt x="5229" y="152675"/>
                </a:lnTo>
                <a:lnTo>
                  <a:pt x="20127" y="110967"/>
                </a:lnTo>
                <a:lnTo>
                  <a:pt x="43507" y="74182"/>
                </a:lnTo>
                <a:lnTo>
                  <a:pt x="74182" y="43507"/>
                </a:lnTo>
                <a:lnTo>
                  <a:pt x="110967" y="20127"/>
                </a:lnTo>
                <a:lnTo>
                  <a:pt x="152675" y="5229"/>
                </a:lnTo>
                <a:lnTo>
                  <a:pt x="198120" y="0"/>
                </a:lnTo>
                <a:lnTo>
                  <a:pt x="243564" y="5229"/>
                </a:lnTo>
                <a:lnTo>
                  <a:pt x="285272" y="20127"/>
                </a:lnTo>
                <a:lnTo>
                  <a:pt x="322057" y="43507"/>
                </a:lnTo>
                <a:lnTo>
                  <a:pt x="352732" y="74182"/>
                </a:lnTo>
                <a:lnTo>
                  <a:pt x="376112" y="110967"/>
                </a:lnTo>
                <a:lnTo>
                  <a:pt x="391010" y="152675"/>
                </a:lnTo>
                <a:lnTo>
                  <a:pt x="396240" y="198119"/>
                </a:lnTo>
                <a:lnTo>
                  <a:pt x="391010" y="243564"/>
                </a:lnTo>
                <a:lnTo>
                  <a:pt x="376112" y="285272"/>
                </a:lnTo>
                <a:lnTo>
                  <a:pt x="352732" y="322057"/>
                </a:lnTo>
                <a:lnTo>
                  <a:pt x="322057" y="352732"/>
                </a:lnTo>
                <a:lnTo>
                  <a:pt x="285272" y="376112"/>
                </a:lnTo>
                <a:lnTo>
                  <a:pt x="243564" y="391010"/>
                </a:lnTo>
                <a:lnTo>
                  <a:pt x="198120" y="396239"/>
                </a:lnTo>
                <a:lnTo>
                  <a:pt x="152675" y="391010"/>
                </a:lnTo>
                <a:lnTo>
                  <a:pt x="110967" y="376112"/>
                </a:lnTo>
                <a:lnTo>
                  <a:pt x="74182" y="352732"/>
                </a:lnTo>
                <a:lnTo>
                  <a:pt x="43507" y="322057"/>
                </a:lnTo>
                <a:lnTo>
                  <a:pt x="20127" y="285272"/>
                </a:lnTo>
                <a:lnTo>
                  <a:pt x="5229" y="243564"/>
                </a:lnTo>
                <a:lnTo>
                  <a:pt x="0" y="198119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7841742" y="3020822"/>
            <a:ext cx="697865" cy="520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ts val="1320"/>
              </a:lnSpc>
            </a:pP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All public 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Co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mments 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reviewed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7992618" y="3813809"/>
            <a:ext cx="396240" cy="396240"/>
          </a:xfrm>
          <a:custGeom>
            <a:avLst/>
            <a:gdLst/>
            <a:ahLst/>
            <a:cxnLst/>
            <a:rect l="l" t="t" r="r" b="b"/>
            <a:pathLst>
              <a:path w="396240" h="396239">
                <a:moveTo>
                  <a:pt x="198120" y="0"/>
                </a:moveTo>
                <a:lnTo>
                  <a:pt x="152675" y="5229"/>
                </a:lnTo>
                <a:lnTo>
                  <a:pt x="110967" y="20127"/>
                </a:lnTo>
                <a:lnTo>
                  <a:pt x="74182" y="43507"/>
                </a:lnTo>
                <a:lnTo>
                  <a:pt x="43507" y="74182"/>
                </a:lnTo>
                <a:lnTo>
                  <a:pt x="20127" y="110967"/>
                </a:lnTo>
                <a:lnTo>
                  <a:pt x="5229" y="152675"/>
                </a:lnTo>
                <a:lnTo>
                  <a:pt x="0" y="198119"/>
                </a:lnTo>
                <a:lnTo>
                  <a:pt x="5229" y="243564"/>
                </a:lnTo>
                <a:lnTo>
                  <a:pt x="20127" y="285272"/>
                </a:lnTo>
                <a:lnTo>
                  <a:pt x="43507" y="322057"/>
                </a:lnTo>
                <a:lnTo>
                  <a:pt x="74182" y="352732"/>
                </a:lnTo>
                <a:lnTo>
                  <a:pt x="110967" y="376112"/>
                </a:lnTo>
                <a:lnTo>
                  <a:pt x="152675" y="391010"/>
                </a:lnTo>
                <a:lnTo>
                  <a:pt x="198120" y="396239"/>
                </a:lnTo>
                <a:lnTo>
                  <a:pt x="243564" y="391010"/>
                </a:lnTo>
                <a:lnTo>
                  <a:pt x="285272" y="376112"/>
                </a:lnTo>
                <a:lnTo>
                  <a:pt x="322057" y="352732"/>
                </a:lnTo>
                <a:lnTo>
                  <a:pt x="352732" y="322057"/>
                </a:lnTo>
                <a:lnTo>
                  <a:pt x="376112" y="285272"/>
                </a:lnTo>
                <a:lnTo>
                  <a:pt x="391010" y="243564"/>
                </a:lnTo>
                <a:lnTo>
                  <a:pt x="396239" y="198119"/>
                </a:lnTo>
                <a:lnTo>
                  <a:pt x="391010" y="152675"/>
                </a:lnTo>
                <a:lnTo>
                  <a:pt x="376112" y="110967"/>
                </a:lnTo>
                <a:lnTo>
                  <a:pt x="352732" y="74182"/>
                </a:lnTo>
                <a:lnTo>
                  <a:pt x="322057" y="43507"/>
                </a:lnTo>
                <a:lnTo>
                  <a:pt x="285272" y="20127"/>
                </a:lnTo>
                <a:lnTo>
                  <a:pt x="243564" y="5229"/>
                </a:lnTo>
                <a:lnTo>
                  <a:pt x="198120" y="0"/>
                </a:lnTo>
                <a:close/>
              </a:path>
            </a:pathLst>
          </a:custGeom>
          <a:solidFill>
            <a:srgbClr val="1C7D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992618" y="3813809"/>
            <a:ext cx="396240" cy="396240"/>
          </a:xfrm>
          <a:custGeom>
            <a:avLst/>
            <a:gdLst/>
            <a:ahLst/>
            <a:cxnLst/>
            <a:rect l="l" t="t" r="r" b="b"/>
            <a:pathLst>
              <a:path w="396240" h="396239">
                <a:moveTo>
                  <a:pt x="0" y="198119"/>
                </a:moveTo>
                <a:lnTo>
                  <a:pt x="5229" y="152675"/>
                </a:lnTo>
                <a:lnTo>
                  <a:pt x="20127" y="110967"/>
                </a:lnTo>
                <a:lnTo>
                  <a:pt x="43507" y="74182"/>
                </a:lnTo>
                <a:lnTo>
                  <a:pt x="74182" y="43507"/>
                </a:lnTo>
                <a:lnTo>
                  <a:pt x="110967" y="20127"/>
                </a:lnTo>
                <a:lnTo>
                  <a:pt x="152675" y="5229"/>
                </a:lnTo>
                <a:lnTo>
                  <a:pt x="198120" y="0"/>
                </a:lnTo>
                <a:lnTo>
                  <a:pt x="243564" y="5229"/>
                </a:lnTo>
                <a:lnTo>
                  <a:pt x="285272" y="20127"/>
                </a:lnTo>
                <a:lnTo>
                  <a:pt x="322057" y="43507"/>
                </a:lnTo>
                <a:lnTo>
                  <a:pt x="352732" y="74182"/>
                </a:lnTo>
                <a:lnTo>
                  <a:pt x="376112" y="110967"/>
                </a:lnTo>
                <a:lnTo>
                  <a:pt x="391010" y="152675"/>
                </a:lnTo>
                <a:lnTo>
                  <a:pt x="396239" y="198119"/>
                </a:lnTo>
                <a:lnTo>
                  <a:pt x="391010" y="243564"/>
                </a:lnTo>
                <a:lnTo>
                  <a:pt x="376112" y="285272"/>
                </a:lnTo>
                <a:lnTo>
                  <a:pt x="352732" y="322057"/>
                </a:lnTo>
                <a:lnTo>
                  <a:pt x="322057" y="352732"/>
                </a:lnTo>
                <a:lnTo>
                  <a:pt x="285272" y="376112"/>
                </a:lnTo>
                <a:lnTo>
                  <a:pt x="243564" y="391010"/>
                </a:lnTo>
                <a:lnTo>
                  <a:pt x="198120" y="396239"/>
                </a:lnTo>
                <a:lnTo>
                  <a:pt x="152675" y="391010"/>
                </a:lnTo>
                <a:lnTo>
                  <a:pt x="110967" y="376112"/>
                </a:lnTo>
                <a:lnTo>
                  <a:pt x="74182" y="352732"/>
                </a:lnTo>
                <a:lnTo>
                  <a:pt x="43507" y="322057"/>
                </a:lnTo>
                <a:lnTo>
                  <a:pt x="20127" y="285272"/>
                </a:lnTo>
                <a:lnTo>
                  <a:pt x="5229" y="243564"/>
                </a:lnTo>
                <a:lnTo>
                  <a:pt x="0" y="198119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8784717" y="4481952"/>
            <a:ext cx="982980" cy="1360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" algn="ctr">
              <a:lnSpc>
                <a:spcPts val="1260"/>
              </a:lnSpc>
            </a:pP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Final</a:t>
            </a:r>
            <a:r>
              <a:rPr sz="1200" spc="-8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recs</a:t>
            </a:r>
            <a:endParaRPr sz="1200">
              <a:latin typeface="Calibri"/>
              <a:cs typeface="Calibri"/>
            </a:endParaRPr>
          </a:p>
          <a:p>
            <a:pPr marL="12700" marR="5080" indent="1905" algn="ctr">
              <a:lnSpc>
                <a:spcPct val="91500"/>
              </a:lnSpc>
              <a:spcBef>
                <a:spcPts val="60"/>
              </a:spcBef>
            </a:pP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approved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by  Guideline 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Oversight 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Committee</a:t>
            </a:r>
            <a:r>
              <a:rPr sz="1200" spc="-10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and  ASH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Executive 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Committee  February</a:t>
            </a:r>
            <a:r>
              <a:rPr sz="1200" spc="-8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2020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9079230" y="3813809"/>
            <a:ext cx="394970" cy="396240"/>
          </a:xfrm>
          <a:custGeom>
            <a:avLst/>
            <a:gdLst/>
            <a:ahLst/>
            <a:cxnLst/>
            <a:rect l="l" t="t" r="r" b="b"/>
            <a:pathLst>
              <a:path w="394970" h="396239">
                <a:moveTo>
                  <a:pt x="197358" y="0"/>
                </a:moveTo>
                <a:lnTo>
                  <a:pt x="152115" y="5229"/>
                </a:lnTo>
                <a:lnTo>
                  <a:pt x="110578" y="20127"/>
                </a:lnTo>
                <a:lnTo>
                  <a:pt x="73933" y="43507"/>
                </a:lnTo>
                <a:lnTo>
                  <a:pt x="43367" y="74182"/>
                </a:lnTo>
                <a:lnTo>
                  <a:pt x="20065" y="110967"/>
                </a:lnTo>
                <a:lnTo>
                  <a:pt x="5214" y="152675"/>
                </a:lnTo>
                <a:lnTo>
                  <a:pt x="0" y="198119"/>
                </a:lnTo>
                <a:lnTo>
                  <a:pt x="5214" y="243564"/>
                </a:lnTo>
                <a:lnTo>
                  <a:pt x="20065" y="285272"/>
                </a:lnTo>
                <a:lnTo>
                  <a:pt x="43367" y="322057"/>
                </a:lnTo>
                <a:lnTo>
                  <a:pt x="73933" y="352732"/>
                </a:lnTo>
                <a:lnTo>
                  <a:pt x="110578" y="376112"/>
                </a:lnTo>
                <a:lnTo>
                  <a:pt x="152115" y="391010"/>
                </a:lnTo>
                <a:lnTo>
                  <a:pt x="197358" y="396239"/>
                </a:lnTo>
                <a:lnTo>
                  <a:pt x="242600" y="391010"/>
                </a:lnTo>
                <a:lnTo>
                  <a:pt x="284137" y="376112"/>
                </a:lnTo>
                <a:lnTo>
                  <a:pt x="320782" y="352732"/>
                </a:lnTo>
                <a:lnTo>
                  <a:pt x="351348" y="322057"/>
                </a:lnTo>
                <a:lnTo>
                  <a:pt x="374650" y="285272"/>
                </a:lnTo>
                <a:lnTo>
                  <a:pt x="389501" y="243564"/>
                </a:lnTo>
                <a:lnTo>
                  <a:pt x="394716" y="198119"/>
                </a:lnTo>
                <a:lnTo>
                  <a:pt x="389501" y="152675"/>
                </a:lnTo>
                <a:lnTo>
                  <a:pt x="374650" y="110967"/>
                </a:lnTo>
                <a:lnTo>
                  <a:pt x="351348" y="74182"/>
                </a:lnTo>
                <a:lnTo>
                  <a:pt x="320782" y="43507"/>
                </a:lnTo>
                <a:lnTo>
                  <a:pt x="284137" y="20127"/>
                </a:lnTo>
                <a:lnTo>
                  <a:pt x="242600" y="5229"/>
                </a:lnTo>
                <a:lnTo>
                  <a:pt x="197358" y="0"/>
                </a:lnTo>
                <a:close/>
              </a:path>
            </a:pathLst>
          </a:custGeom>
          <a:solidFill>
            <a:srgbClr val="1C7D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079230" y="3813809"/>
            <a:ext cx="394970" cy="396240"/>
          </a:xfrm>
          <a:custGeom>
            <a:avLst/>
            <a:gdLst/>
            <a:ahLst/>
            <a:cxnLst/>
            <a:rect l="l" t="t" r="r" b="b"/>
            <a:pathLst>
              <a:path w="394970" h="396239">
                <a:moveTo>
                  <a:pt x="0" y="198119"/>
                </a:moveTo>
                <a:lnTo>
                  <a:pt x="5214" y="152675"/>
                </a:lnTo>
                <a:lnTo>
                  <a:pt x="20065" y="110967"/>
                </a:lnTo>
                <a:lnTo>
                  <a:pt x="43367" y="74182"/>
                </a:lnTo>
                <a:lnTo>
                  <a:pt x="73933" y="43507"/>
                </a:lnTo>
                <a:lnTo>
                  <a:pt x="110578" y="20127"/>
                </a:lnTo>
                <a:lnTo>
                  <a:pt x="152115" y="5229"/>
                </a:lnTo>
                <a:lnTo>
                  <a:pt x="197358" y="0"/>
                </a:lnTo>
                <a:lnTo>
                  <a:pt x="242600" y="5229"/>
                </a:lnTo>
                <a:lnTo>
                  <a:pt x="284137" y="20127"/>
                </a:lnTo>
                <a:lnTo>
                  <a:pt x="320782" y="43507"/>
                </a:lnTo>
                <a:lnTo>
                  <a:pt x="351348" y="74182"/>
                </a:lnTo>
                <a:lnTo>
                  <a:pt x="374650" y="110967"/>
                </a:lnTo>
                <a:lnTo>
                  <a:pt x="389501" y="152675"/>
                </a:lnTo>
                <a:lnTo>
                  <a:pt x="394716" y="198119"/>
                </a:lnTo>
                <a:lnTo>
                  <a:pt x="389501" y="243564"/>
                </a:lnTo>
                <a:lnTo>
                  <a:pt x="374650" y="285272"/>
                </a:lnTo>
                <a:lnTo>
                  <a:pt x="351348" y="322057"/>
                </a:lnTo>
                <a:lnTo>
                  <a:pt x="320782" y="352732"/>
                </a:lnTo>
                <a:lnTo>
                  <a:pt x="284137" y="376112"/>
                </a:lnTo>
                <a:lnTo>
                  <a:pt x="242600" y="391010"/>
                </a:lnTo>
                <a:lnTo>
                  <a:pt x="197358" y="396239"/>
                </a:lnTo>
                <a:lnTo>
                  <a:pt x="152115" y="391010"/>
                </a:lnTo>
                <a:lnTo>
                  <a:pt x="110578" y="376112"/>
                </a:lnTo>
                <a:lnTo>
                  <a:pt x="73933" y="352732"/>
                </a:lnTo>
                <a:lnTo>
                  <a:pt x="43367" y="322057"/>
                </a:lnTo>
                <a:lnTo>
                  <a:pt x="20065" y="285272"/>
                </a:lnTo>
                <a:lnTo>
                  <a:pt x="5214" y="243564"/>
                </a:lnTo>
                <a:lnTo>
                  <a:pt x="0" y="198119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0006965" y="2685922"/>
            <a:ext cx="680720" cy="855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ts val="1320"/>
              </a:lnSpc>
            </a:pP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Guideli</a:t>
            </a:r>
            <a:r>
              <a:rPr sz="1200" spc="5">
                <a:solidFill>
                  <a:srgbClr val="7E7E7E"/>
                </a:solidFill>
                <a:latin typeface="Calibri"/>
                <a:cs typeface="Calibri"/>
              </a:rPr>
              <a:t>n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es  published  in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Blood  Advances 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June</a:t>
            </a:r>
            <a:r>
              <a:rPr sz="1200" spc="-11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2020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0149078" y="3813809"/>
            <a:ext cx="396240" cy="396240"/>
          </a:xfrm>
          <a:custGeom>
            <a:avLst/>
            <a:gdLst/>
            <a:ahLst/>
            <a:cxnLst/>
            <a:rect l="l" t="t" r="r" b="b"/>
            <a:pathLst>
              <a:path w="396240" h="396239">
                <a:moveTo>
                  <a:pt x="198120" y="0"/>
                </a:moveTo>
                <a:lnTo>
                  <a:pt x="152675" y="5229"/>
                </a:lnTo>
                <a:lnTo>
                  <a:pt x="110967" y="20127"/>
                </a:lnTo>
                <a:lnTo>
                  <a:pt x="74182" y="43507"/>
                </a:lnTo>
                <a:lnTo>
                  <a:pt x="43507" y="74182"/>
                </a:lnTo>
                <a:lnTo>
                  <a:pt x="20127" y="110967"/>
                </a:lnTo>
                <a:lnTo>
                  <a:pt x="5229" y="152675"/>
                </a:lnTo>
                <a:lnTo>
                  <a:pt x="0" y="198119"/>
                </a:lnTo>
                <a:lnTo>
                  <a:pt x="5229" y="243564"/>
                </a:lnTo>
                <a:lnTo>
                  <a:pt x="20127" y="285272"/>
                </a:lnTo>
                <a:lnTo>
                  <a:pt x="43507" y="322057"/>
                </a:lnTo>
                <a:lnTo>
                  <a:pt x="74182" y="352732"/>
                </a:lnTo>
                <a:lnTo>
                  <a:pt x="110967" y="376112"/>
                </a:lnTo>
                <a:lnTo>
                  <a:pt x="152675" y="391010"/>
                </a:lnTo>
                <a:lnTo>
                  <a:pt x="198120" y="396239"/>
                </a:lnTo>
                <a:lnTo>
                  <a:pt x="243564" y="391010"/>
                </a:lnTo>
                <a:lnTo>
                  <a:pt x="285272" y="376112"/>
                </a:lnTo>
                <a:lnTo>
                  <a:pt x="322057" y="352732"/>
                </a:lnTo>
                <a:lnTo>
                  <a:pt x="352732" y="322057"/>
                </a:lnTo>
                <a:lnTo>
                  <a:pt x="376112" y="285272"/>
                </a:lnTo>
                <a:lnTo>
                  <a:pt x="391010" y="243564"/>
                </a:lnTo>
                <a:lnTo>
                  <a:pt x="396240" y="198119"/>
                </a:lnTo>
                <a:lnTo>
                  <a:pt x="391010" y="152675"/>
                </a:lnTo>
                <a:lnTo>
                  <a:pt x="376112" y="110967"/>
                </a:lnTo>
                <a:lnTo>
                  <a:pt x="352732" y="74182"/>
                </a:lnTo>
                <a:lnTo>
                  <a:pt x="322057" y="43507"/>
                </a:lnTo>
                <a:lnTo>
                  <a:pt x="285272" y="20127"/>
                </a:lnTo>
                <a:lnTo>
                  <a:pt x="243564" y="5229"/>
                </a:lnTo>
                <a:lnTo>
                  <a:pt x="198120" y="0"/>
                </a:lnTo>
                <a:close/>
              </a:path>
            </a:pathLst>
          </a:custGeom>
          <a:solidFill>
            <a:srgbClr val="1C7D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0149078" y="3813809"/>
            <a:ext cx="396240" cy="396240"/>
          </a:xfrm>
          <a:custGeom>
            <a:avLst/>
            <a:gdLst/>
            <a:ahLst/>
            <a:cxnLst/>
            <a:rect l="l" t="t" r="r" b="b"/>
            <a:pathLst>
              <a:path w="396240" h="396239">
                <a:moveTo>
                  <a:pt x="0" y="198119"/>
                </a:moveTo>
                <a:lnTo>
                  <a:pt x="5229" y="152675"/>
                </a:lnTo>
                <a:lnTo>
                  <a:pt x="20127" y="110967"/>
                </a:lnTo>
                <a:lnTo>
                  <a:pt x="43507" y="74182"/>
                </a:lnTo>
                <a:lnTo>
                  <a:pt x="74182" y="43507"/>
                </a:lnTo>
                <a:lnTo>
                  <a:pt x="110967" y="20127"/>
                </a:lnTo>
                <a:lnTo>
                  <a:pt x="152675" y="5229"/>
                </a:lnTo>
                <a:lnTo>
                  <a:pt x="198120" y="0"/>
                </a:lnTo>
                <a:lnTo>
                  <a:pt x="243564" y="5229"/>
                </a:lnTo>
                <a:lnTo>
                  <a:pt x="285272" y="20127"/>
                </a:lnTo>
                <a:lnTo>
                  <a:pt x="322057" y="43507"/>
                </a:lnTo>
                <a:lnTo>
                  <a:pt x="352732" y="74182"/>
                </a:lnTo>
                <a:lnTo>
                  <a:pt x="376112" y="110967"/>
                </a:lnTo>
                <a:lnTo>
                  <a:pt x="391010" y="152675"/>
                </a:lnTo>
                <a:lnTo>
                  <a:pt x="396240" y="198119"/>
                </a:lnTo>
                <a:lnTo>
                  <a:pt x="391010" y="243564"/>
                </a:lnTo>
                <a:lnTo>
                  <a:pt x="376112" y="285272"/>
                </a:lnTo>
                <a:lnTo>
                  <a:pt x="352732" y="322057"/>
                </a:lnTo>
                <a:lnTo>
                  <a:pt x="322057" y="352732"/>
                </a:lnTo>
                <a:lnTo>
                  <a:pt x="285272" y="376112"/>
                </a:lnTo>
                <a:lnTo>
                  <a:pt x="243564" y="391010"/>
                </a:lnTo>
                <a:lnTo>
                  <a:pt x="198120" y="396239"/>
                </a:lnTo>
                <a:lnTo>
                  <a:pt x="152675" y="391010"/>
                </a:lnTo>
                <a:lnTo>
                  <a:pt x="110967" y="376112"/>
                </a:lnTo>
                <a:lnTo>
                  <a:pt x="74182" y="352732"/>
                </a:lnTo>
                <a:lnTo>
                  <a:pt x="43507" y="322057"/>
                </a:lnTo>
                <a:lnTo>
                  <a:pt x="20127" y="285272"/>
                </a:lnTo>
                <a:lnTo>
                  <a:pt x="5229" y="243564"/>
                </a:lnTo>
                <a:lnTo>
                  <a:pt x="0" y="198119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18566" y="3560826"/>
            <a:ext cx="0" cy="382270"/>
          </a:xfrm>
          <a:custGeom>
            <a:avLst/>
            <a:gdLst/>
            <a:ahLst/>
            <a:cxnLst/>
            <a:rect l="l" t="t" r="r" b="b"/>
            <a:pathLst>
              <a:path h="382270">
                <a:moveTo>
                  <a:pt x="0" y="382269"/>
                </a:moveTo>
                <a:lnTo>
                  <a:pt x="0" y="0"/>
                </a:lnTo>
              </a:path>
            </a:pathLst>
          </a:custGeom>
          <a:ln w="25400">
            <a:solidFill>
              <a:srgbClr val="1C7D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382773" y="3560826"/>
            <a:ext cx="0" cy="382270"/>
          </a:xfrm>
          <a:custGeom>
            <a:avLst/>
            <a:gdLst/>
            <a:ahLst/>
            <a:cxnLst/>
            <a:rect l="l" t="t" r="r" b="b"/>
            <a:pathLst>
              <a:path h="382270">
                <a:moveTo>
                  <a:pt x="0" y="382269"/>
                </a:moveTo>
                <a:lnTo>
                  <a:pt x="0" y="0"/>
                </a:lnTo>
              </a:path>
            </a:pathLst>
          </a:custGeom>
          <a:ln w="25400">
            <a:solidFill>
              <a:srgbClr val="1C7D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319778" y="3560826"/>
            <a:ext cx="0" cy="382270"/>
          </a:xfrm>
          <a:custGeom>
            <a:avLst/>
            <a:gdLst/>
            <a:ahLst/>
            <a:cxnLst/>
            <a:rect l="l" t="t" r="r" b="b"/>
            <a:pathLst>
              <a:path h="382270">
                <a:moveTo>
                  <a:pt x="0" y="382269"/>
                </a:moveTo>
                <a:lnTo>
                  <a:pt x="0" y="0"/>
                </a:lnTo>
              </a:path>
            </a:pathLst>
          </a:custGeom>
          <a:ln w="25400">
            <a:solidFill>
              <a:srgbClr val="1C7D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355841" y="3560826"/>
            <a:ext cx="0" cy="382270"/>
          </a:xfrm>
          <a:custGeom>
            <a:avLst/>
            <a:gdLst/>
            <a:ahLst/>
            <a:cxnLst/>
            <a:rect l="l" t="t" r="r" b="b"/>
            <a:pathLst>
              <a:path h="382270">
                <a:moveTo>
                  <a:pt x="0" y="382269"/>
                </a:moveTo>
                <a:lnTo>
                  <a:pt x="0" y="0"/>
                </a:lnTo>
              </a:path>
            </a:pathLst>
          </a:custGeom>
          <a:ln w="25400">
            <a:solidFill>
              <a:srgbClr val="1C7D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199881" y="3560826"/>
            <a:ext cx="0" cy="382270"/>
          </a:xfrm>
          <a:custGeom>
            <a:avLst/>
            <a:gdLst/>
            <a:ahLst/>
            <a:cxnLst/>
            <a:rect l="l" t="t" r="r" b="b"/>
            <a:pathLst>
              <a:path h="382270">
                <a:moveTo>
                  <a:pt x="0" y="382269"/>
                </a:moveTo>
                <a:lnTo>
                  <a:pt x="0" y="0"/>
                </a:lnTo>
              </a:path>
            </a:pathLst>
          </a:custGeom>
          <a:ln w="25400">
            <a:solidFill>
              <a:srgbClr val="1C7D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0345673" y="3560826"/>
            <a:ext cx="0" cy="382270"/>
          </a:xfrm>
          <a:custGeom>
            <a:avLst/>
            <a:gdLst/>
            <a:ahLst/>
            <a:cxnLst/>
            <a:rect l="l" t="t" r="r" b="b"/>
            <a:pathLst>
              <a:path h="382270">
                <a:moveTo>
                  <a:pt x="0" y="382269"/>
                </a:moveTo>
                <a:lnTo>
                  <a:pt x="0" y="0"/>
                </a:lnTo>
              </a:path>
            </a:pathLst>
          </a:custGeom>
          <a:ln w="25400">
            <a:solidFill>
              <a:srgbClr val="1C7D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533905" y="4077461"/>
            <a:ext cx="0" cy="382270"/>
          </a:xfrm>
          <a:custGeom>
            <a:avLst/>
            <a:gdLst/>
            <a:ahLst/>
            <a:cxnLst/>
            <a:rect l="l" t="t" r="r" b="b"/>
            <a:pathLst>
              <a:path h="382270">
                <a:moveTo>
                  <a:pt x="0" y="382269"/>
                </a:moveTo>
                <a:lnTo>
                  <a:pt x="0" y="0"/>
                </a:lnTo>
              </a:path>
            </a:pathLst>
          </a:custGeom>
          <a:ln w="25400">
            <a:solidFill>
              <a:srgbClr val="1C7D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336797" y="4077461"/>
            <a:ext cx="0" cy="382270"/>
          </a:xfrm>
          <a:custGeom>
            <a:avLst/>
            <a:gdLst/>
            <a:ahLst/>
            <a:cxnLst/>
            <a:rect l="l" t="t" r="r" b="b"/>
            <a:pathLst>
              <a:path h="382270">
                <a:moveTo>
                  <a:pt x="0" y="382269"/>
                </a:moveTo>
                <a:lnTo>
                  <a:pt x="0" y="0"/>
                </a:lnTo>
              </a:path>
            </a:pathLst>
          </a:custGeom>
          <a:ln w="25400">
            <a:solidFill>
              <a:srgbClr val="1C7D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366765" y="4077461"/>
            <a:ext cx="0" cy="382270"/>
          </a:xfrm>
          <a:custGeom>
            <a:avLst/>
            <a:gdLst/>
            <a:ahLst/>
            <a:cxnLst/>
            <a:rect l="l" t="t" r="r" b="b"/>
            <a:pathLst>
              <a:path h="382270">
                <a:moveTo>
                  <a:pt x="0" y="382269"/>
                </a:moveTo>
                <a:lnTo>
                  <a:pt x="0" y="0"/>
                </a:lnTo>
              </a:path>
            </a:pathLst>
          </a:custGeom>
          <a:ln w="25400">
            <a:solidFill>
              <a:srgbClr val="1C7D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253478" y="4077461"/>
            <a:ext cx="0" cy="382270"/>
          </a:xfrm>
          <a:custGeom>
            <a:avLst/>
            <a:gdLst/>
            <a:ahLst/>
            <a:cxnLst/>
            <a:rect l="l" t="t" r="r" b="b"/>
            <a:pathLst>
              <a:path h="382270">
                <a:moveTo>
                  <a:pt x="0" y="382269"/>
                </a:moveTo>
                <a:lnTo>
                  <a:pt x="0" y="0"/>
                </a:lnTo>
              </a:path>
            </a:pathLst>
          </a:custGeom>
          <a:ln w="25400">
            <a:solidFill>
              <a:srgbClr val="1C7D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9272778" y="4077461"/>
            <a:ext cx="0" cy="382270"/>
          </a:xfrm>
          <a:custGeom>
            <a:avLst/>
            <a:gdLst/>
            <a:ahLst/>
            <a:cxnLst/>
            <a:rect l="l" t="t" r="r" b="b"/>
            <a:pathLst>
              <a:path h="382270">
                <a:moveTo>
                  <a:pt x="0" y="382269"/>
                </a:moveTo>
                <a:lnTo>
                  <a:pt x="0" y="0"/>
                </a:lnTo>
              </a:path>
            </a:pathLst>
          </a:custGeom>
          <a:ln w="25400">
            <a:solidFill>
              <a:srgbClr val="1C7D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2957830" cy="434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Composition of</a:t>
            </a:r>
            <a:r>
              <a:rPr spc="-15"/>
              <a:t> </a:t>
            </a:r>
            <a:r>
              <a:rPr spc="-10"/>
              <a:t>Panel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00" y="2013839"/>
            <a:ext cx="5814695" cy="3485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Hematology</a:t>
            </a:r>
            <a:endParaRPr sz="24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17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Pain</a:t>
            </a:r>
            <a:r>
              <a:rPr sz="2400" spc="-10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medicine</a:t>
            </a:r>
            <a:endParaRPr sz="24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17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Nursing</a:t>
            </a:r>
            <a:endParaRPr sz="24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17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Psychology/psychiatry</a:t>
            </a:r>
            <a:endParaRPr sz="24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17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Emergency</a:t>
            </a:r>
            <a:r>
              <a:rPr sz="2400" spc="-8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medicine</a:t>
            </a:r>
            <a:endParaRPr sz="24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17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Patient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parent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young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adult with</a:t>
            </a:r>
            <a:r>
              <a:rPr sz="2400" spc="-6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SCD</a:t>
            </a:r>
            <a:endParaRPr sz="24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17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Methodologist (GRADE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working</a:t>
            </a:r>
            <a:r>
              <a:rPr sz="2400" spc="-9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group)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6400" y="6121908"/>
            <a:ext cx="2807970" cy="298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*Pediatric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adult</a:t>
            </a:r>
            <a:r>
              <a:rPr sz="1800" spc="-2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providers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1785620" cy="434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/>
              <a:t>Data</a:t>
            </a:r>
            <a:r>
              <a:rPr spc="-80"/>
              <a:t> </a:t>
            </a:r>
            <a:r>
              <a:rPr spc="-5"/>
              <a:t>sources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00" y="2013839"/>
            <a:ext cx="7028180" cy="2818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Direct</a:t>
            </a:r>
            <a:r>
              <a:rPr sz="2400" spc="-7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evidence</a:t>
            </a:r>
            <a:endParaRPr sz="2400">
              <a:latin typeface="Calibri"/>
              <a:cs typeface="Calibri"/>
            </a:endParaRPr>
          </a:p>
          <a:p>
            <a:pPr marL="1003300" lvl="1" indent="-381000">
              <a:lnSpc>
                <a:spcPct val="100000"/>
              </a:lnSpc>
              <a:spcBef>
                <a:spcPts val="1065"/>
              </a:spcBef>
              <a:buFont typeface="Arial"/>
              <a:buChar char="–"/>
              <a:tabLst>
                <a:tab pos="1003300" algn="l"/>
                <a:tab pos="1003935" algn="l"/>
              </a:tabLst>
            </a:pP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Minimal</a:t>
            </a:r>
            <a:r>
              <a:rPr sz="1800" spc="-6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available</a:t>
            </a:r>
            <a:endParaRPr sz="18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53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Indirect</a:t>
            </a:r>
            <a:r>
              <a:rPr sz="2400" spc="-9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evidence</a:t>
            </a:r>
            <a:endParaRPr sz="2400">
              <a:latin typeface="Calibri"/>
              <a:cs typeface="Calibri"/>
            </a:endParaRPr>
          </a:p>
          <a:p>
            <a:pPr marL="1003300" lvl="1" indent="-381000">
              <a:lnSpc>
                <a:spcPct val="100000"/>
              </a:lnSpc>
              <a:spcBef>
                <a:spcPts val="1065"/>
              </a:spcBef>
              <a:buFont typeface="Arial"/>
              <a:buChar char="–"/>
              <a:tabLst>
                <a:tab pos="1003300" algn="l"/>
                <a:tab pos="1003935" algn="l"/>
              </a:tabLst>
            </a:pP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Pain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conditions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other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than</a:t>
            </a:r>
            <a:r>
              <a:rPr sz="1800" spc="3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SCD</a:t>
            </a:r>
            <a:endParaRPr sz="1800">
              <a:latin typeface="Calibri"/>
              <a:cs typeface="Calibri"/>
            </a:endParaRPr>
          </a:p>
          <a:p>
            <a:pPr marL="1003300" lvl="1" indent="-381000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1003300" algn="l"/>
                <a:tab pos="1003935" algn="l"/>
              </a:tabLst>
            </a:pP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Enrich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evidence on which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to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base</a:t>
            </a:r>
            <a:r>
              <a:rPr sz="1800" spc="12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guidelines</a:t>
            </a:r>
            <a:endParaRPr sz="18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54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20">
                <a:solidFill>
                  <a:srgbClr val="7E7E7E"/>
                </a:solidFill>
                <a:latin typeface="Calibri"/>
                <a:cs typeface="Calibri"/>
              </a:rPr>
              <a:t>Mayo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Clinic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Evidence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Based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Practice Research</a:t>
            </a:r>
            <a:r>
              <a:rPr sz="2400" spc="-5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Center</a:t>
            </a:r>
            <a:endParaRPr sz="2400">
              <a:latin typeface="Calibri"/>
              <a:cs typeface="Calibri"/>
            </a:endParaRPr>
          </a:p>
          <a:p>
            <a:pPr marL="1003300" lvl="1" indent="-381000">
              <a:lnSpc>
                <a:spcPct val="100000"/>
              </a:lnSpc>
              <a:spcBef>
                <a:spcPts val="1070"/>
              </a:spcBef>
              <a:buFont typeface="Arial"/>
              <a:buChar char="–"/>
              <a:tabLst>
                <a:tab pos="1003300" algn="l"/>
                <a:tab pos="1003935" algn="l"/>
              </a:tabLst>
            </a:pP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Conducted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assimilated </a:t>
            </a: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systematic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evidence</a:t>
            </a:r>
            <a:r>
              <a:rPr sz="1800" spc="10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reviews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2389505" cy="434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Indirect</a:t>
            </a:r>
            <a:r>
              <a:rPr spc="-105"/>
              <a:t> </a:t>
            </a:r>
            <a:r>
              <a:t>evidence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00" y="2026030"/>
            <a:ext cx="10248900" cy="3388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5080" indent="-457200">
              <a:lnSpc>
                <a:spcPct val="100000"/>
              </a:lnSpc>
              <a:buChar char="•"/>
              <a:tabLst>
                <a:tab pos="469265" algn="l"/>
                <a:tab pos="469900" algn="l"/>
              </a:tabLst>
            </a:pPr>
            <a:r>
              <a:rPr sz="2400" spc="-5">
                <a:solidFill>
                  <a:srgbClr val="7E7E7E"/>
                </a:solidFill>
                <a:latin typeface="Arial"/>
                <a:cs typeface="Arial"/>
              </a:rPr>
              <a:t>Consensus reached via independent online survey and panel discussion  about:</a:t>
            </a:r>
            <a:endParaRPr sz="2400">
              <a:latin typeface="Arial"/>
              <a:cs typeface="Arial"/>
            </a:endParaRPr>
          </a:p>
          <a:p>
            <a:pPr marL="1003300" lvl="1" indent="-381000">
              <a:lnSpc>
                <a:spcPct val="100000"/>
              </a:lnSpc>
              <a:spcBef>
                <a:spcPts val="1045"/>
              </a:spcBef>
              <a:buChar char="–"/>
              <a:tabLst>
                <a:tab pos="1003300" algn="l"/>
                <a:tab pos="1003935" algn="l"/>
              </a:tabLst>
            </a:pPr>
            <a:r>
              <a:rPr sz="1800" spc="-5">
                <a:solidFill>
                  <a:srgbClr val="7E7E7E"/>
                </a:solidFill>
                <a:latin typeface="Arial"/>
                <a:cs typeface="Arial"/>
              </a:rPr>
              <a:t>Questions </a:t>
            </a:r>
            <a:r>
              <a:rPr sz="1800">
                <a:solidFill>
                  <a:srgbClr val="7E7E7E"/>
                </a:solidFill>
                <a:latin typeface="Arial"/>
                <a:cs typeface="Arial"/>
              </a:rPr>
              <a:t>to </a:t>
            </a:r>
            <a:r>
              <a:rPr sz="1800" spc="-5">
                <a:solidFill>
                  <a:srgbClr val="7E7E7E"/>
                </a:solidFill>
                <a:latin typeface="Arial"/>
                <a:cs typeface="Arial"/>
              </a:rPr>
              <a:t>be addressed by indirect</a:t>
            </a:r>
            <a:r>
              <a:rPr sz="1800" spc="-2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800" spc="-5">
                <a:solidFill>
                  <a:srgbClr val="7E7E7E"/>
                </a:solidFill>
                <a:latin typeface="Arial"/>
                <a:cs typeface="Arial"/>
              </a:rPr>
              <a:t>evidence</a:t>
            </a:r>
            <a:endParaRPr sz="1800">
              <a:latin typeface="Arial"/>
              <a:cs typeface="Arial"/>
            </a:endParaRPr>
          </a:p>
          <a:p>
            <a:pPr marL="1003300" lvl="1" indent="-381000">
              <a:lnSpc>
                <a:spcPct val="100000"/>
              </a:lnSpc>
              <a:spcBef>
                <a:spcPts val="434"/>
              </a:spcBef>
              <a:buChar char="–"/>
              <a:tabLst>
                <a:tab pos="1003300" algn="l"/>
                <a:tab pos="1003935" algn="l"/>
              </a:tabLst>
            </a:pPr>
            <a:r>
              <a:rPr sz="1800" spc="-5">
                <a:solidFill>
                  <a:srgbClr val="7E7E7E"/>
                </a:solidFill>
                <a:latin typeface="Arial"/>
                <a:cs typeface="Arial"/>
              </a:rPr>
              <a:t>Pain conditions that </a:t>
            </a:r>
            <a:r>
              <a:rPr sz="1800">
                <a:solidFill>
                  <a:srgbClr val="7E7E7E"/>
                </a:solidFill>
                <a:latin typeface="Arial"/>
                <a:cs typeface="Arial"/>
              </a:rPr>
              <a:t>most </a:t>
            </a:r>
            <a:r>
              <a:rPr sz="1800" spc="-5">
                <a:solidFill>
                  <a:srgbClr val="7E7E7E"/>
                </a:solidFill>
                <a:latin typeface="Arial"/>
                <a:cs typeface="Arial"/>
              </a:rPr>
              <a:t>closely parallel acute and chronic SCD</a:t>
            </a:r>
            <a:r>
              <a:rPr sz="1800" spc="114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800" spc="-5">
                <a:solidFill>
                  <a:srgbClr val="7E7E7E"/>
                </a:solidFill>
                <a:latin typeface="Arial"/>
                <a:cs typeface="Arial"/>
              </a:rPr>
              <a:t>pain</a:t>
            </a:r>
            <a:endParaRPr sz="1800">
              <a:latin typeface="Arial"/>
              <a:cs typeface="Arial"/>
            </a:endParaRPr>
          </a:p>
          <a:p>
            <a:pPr marL="1536700" lvl="2" indent="-304800">
              <a:lnSpc>
                <a:spcPct val="100000"/>
              </a:lnSpc>
              <a:spcBef>
                <a:spcPts val="390"/>
              </a:spcBef>
              <a:buChar char="•"/>
              <a:tabLst>
                <a:tab pos="1536700" algn="l"/>
                <a:tab pos="1537335" algn="l"/>
              </a:tabLst>
            </a:pPr>
            <a:r>
              <a:rPr sz="1600" spc="-5">
                <a:solidFill>
                  <a:srgbClr val="7E7E7E"/>
                </a:solidFill>
                <a:latin typeface="Arial"/>
                <a:cs typeface="Arial"/>
              </a:rPr>
              <a:t>Based on similarities to the biology or experience of individuals </a:t>
            </a:r>
            <a:r>
              <a:rPr sz="1600" spc="-10">
                <a:solidFill>
                  <a:srgbClr val="7E7E7E"/>
                </a:solidFill>
                <a:latin typeface="Arial"/>
                <a:cs typeface="Arial"/>
              </a:rPr>
              <a:t>with</a:t>
            </a:r>
            <a:r>
              <a:rPr sz="1600" spc="12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600" spc="-5">
                <a:solidFill>
                  <a:srgbClr val="7E7E7E"/>
                </a:solidFill>
                <a:latin typeface="Arial"/>
                <a:cs typeface="Arial"/>
              </a:rPr>
              <a:t>SCD</a:t>
            </a:r>
            <a:endParaRPr sz="16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550"/>
              </a:spcBef>
              <a:buChar char="•"/>
              <a:tabLst>
                <a:tab pos="469265" algn="l"/>
                <a:tab pos="469900" algn="l"/>
              </a:tabLst>
            </a:pPr>
            <a:r>
              <a:rPr sz="2400" spc="-5">
                <a:solidFill>
                  <a:srgbClr val="7E7E7E"/>
                </a:solidFill>
                <a:latin typeface="Arial"/>
                <a:cs typeface="Arial"/>
              </a:rPr>
              <a:t>Searched </a:t>
            </a:r>
            <a:r>
              <a:rPr sz="2400">
                <a:solidFill>
                  <a:srgbClr val="7E7E7E"/>
                </a:solidFill>
                <a:latin typeface="Arial"/>
                <a:cs typeface="Arial"/>
              </a:rPr>
              <a:t>for </a:t>
            </a:r>
            <a:r>
              <a:rPr sz="2400" spc="-5">
                <a:solidFill>
                  <a:srgbClr val="7E7E7E"/>
                </a:solidFill>
                <a:latin typeface="Arial"/>
                <a:cs typeface="Arial"/>
              </a:rPr>
              <a:t>systematic</a:t>
            </a:r>
            <a:r>
              <a:rPr sz="2400" spc="8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2400" spc="-5">
                <a:solidFill>
                  <a:srgbClr val="7E7E7E"/>
                </a:solidFill>
                <a:latin typeface="Arial"/>
                <a:cs typeface="Arial"/>
              </a:rPr>
              <a:t>reviews/meta-analyses</a:t>
            </a:r>
            <a:endParaRPr sz="2400">
              <a:latin typeface="Arial"/>
              <a:cs typeface="Arial"/>
            </a:endParaRPr>
          </a:p>
          <a:p>
            <a:pPr marL="1003300" lvl="1" indent="-381000">
              <a:lnSpc>
                <a:spcPct val="100000"/>
              </a:lnSpc>
              <a:spcBef>
                <a:spcPts val="1040"/>
              </a:spcBef>
              <a:buChar char="–"/>
              <a:tabLst>
                <a:tab pos="1003300" algn="l"/>
                <a:tab pos="1003935" algn="l"/>
              </a:tabLst>
            </a:pPr>
            <a:r>
              <a:rPr sz="1800" spc="-5">
                <a:solidFill>
                  <a:srgbClr val="7E7E7E"/>
                </a:solidFill>
                <a:latin typeface="Arial"/>
                <a:cs typeface="Arial"/>
              </a:rPr>
              <a:t>Must include ≥5</a:t>
            </a:r>
            <a:r>
              <a:rPr sz="1800" spc="-4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800" spc="-5">
                <a:solidFill>
                  <a:srgbClr val="7E7E7E"/>
                </a:solidFill>
                <a:latin typeface="Arial"/>
                <a:cs typeface="Arial"/>
              </a:rPr>
              <a:t>studies</a:t>
            </a:r>
            <a:endParaRPr sz="1800">
              <a:latin typeface="Arial"/>
              <a:cs typeface="Arial"/>
            </a:endParaRPr>
          </a:p>
          <a:p>
            <a:pPr marL="1003300" lvl="1" indent="-381000">
              <a:lnSpc>
                <a:spcPct val="100000"/>
              </a:lnSpc>
              <a:spcBef>
                <a:spcPts val="434"/>
              </a:spcBef>
              <a:buChar char="–"/>
              <a:tabLst>
                <a:tab pos="1003300" algn="l"/>
                <a:tab pos="1003935" algn="l"/>
              </a:tabLst>
            </a:pPr>
            <a:r>
              <a:rPr sz="1800" spc="-5">
                <a:solidFill>
                  <a:srgbClr val="7E7E7E"/>
                </a:solidFill>
                <a:latin typeface="Arial"/>
                <a:cs typeface="Arial"/>
              </a:rPr>
              <a:t>Single studies not</a:t>
            </a:r>
            <a:r>
              <a:rPr sz="1800" spc="-3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800" spc="-5">
                <a:solidFill>
                  <a:srgbClr val="7E7E7E"/>
                </a:solidFill>
                <a:latin typeface="Arial"/>
                <a:cs typeface="Arial"/>
              </a:rPr>
              <a:t>used</a:t>
            </a:r>
            <a:endParaRPr sz="18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565"/>
              </a:spcBef>
              <a:buChar char="•"/>
              <a:tabLst>
                <a:tab pos="469265" algn="l"/>
                <a:tab pos="469900" algn="l"/>
              </a:tabLst>
            </a:pPr>
            <a:r>
              <a:rPr sz="2400" spc="-5">
                <a:solidFill>
                  <a:srgbClr val="7E7E7E"/>
                </a:solidFill>
                <a:latin typeface="Arial"/>
                <a:cs typeface="Arial"/>
              </a:rPr>
              <a:t>Evidence downgraded as per GRADE </a:t>
            </a:r>
            <a:r>
              <a:rPr sz="2400">
                <a:solidFill>
                  <a:srgbClr val="7E7E7E"/>
                </a:solidFill>
                <a:latin typeface="Arial"/>
                <a:cs typeface="Arial"/>
              </a:rPr>
              <a:t>for </a:t>
            </a:r>
            <a:r>
              <a:rPr sz="2400" spc="-5">
                <a:solidFill>
                  <a:srgbClr val="7E7E7E"/>
                </a:solidFill>
                <a:latin typeface="Arial"/>
                <a:cs typeface="Arial"/>
              </a:rPr>
              <a:t>population</a:t>
            </a:r>
            <a:r>
              <a:rPr sz="2400" spc="15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2400" spc="-5">
                <a:solidFill>
                  <a:srgbClr val="7E7E7E"/>
                </a:solidFill>
                <a:latin typeface="Arial"/>
                <a:cs typeface="Arial"/>
              </a:rPr>
              <a:t>indirectness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6062980" cy="403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5"/>
              <a:t>Major </a:t>
            </a:r>
            <a:r>
              <a:t>Challenges </a:t>
            </a:r>
            <a:r>
              <a:rPr spc="5"/>
              <a:t>in Guideline</a:t>
            </a:r>
            <a:r>
              <a:rPr spc="-50"/>
              <a:t> </a:t>
            </a:r>
            <a:r>
              <a:rPr spc="-5"/>
              <a:t>Development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00" y="2026030"/>
            <a:ext cx="3597910" cy="365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Char char="•"/>
              <a:tabLst>
                <a:tab pos="469265" algn="l"/>
                <a:tab pos="469900" algn="l"/>
              </a:tabLst>
            </a:pPr>
            <a:r>
              <a:rPr sz="2400" spc="-5">
                <a:solidFill>
                  <a:srgbClr val="7E7E7E"/>
                </a:solidFill>
                <a:latin typeface="Arial"/>
                <a:cs typeface="Arial"/>
              </a:rPr>
              <a:t>Lack </a:t>
            </a:r>
            <a:r>
              <a:rPr sz="2400">
                <a:solidFill>
                  <a:srgbClr val="7E7E7E"/>
                </a:solidFill>
                <a:latin typeface="Arial"/>
                <a:cs typeface="Arial"/>
              </a:rPr>
              <a:t>of </a:t>
            </a:r>
            <a:r>
              <a:rPr sz="2400" spc="-5">
                <a:solidFill>
                  <a:srgbClr val="7E7E7E"/>
                </a:solidFill>
                <a:latin typeface="Arial"/>
                <a:cs typeface="Arial"/>
              </a:rPr>
              <a:t>direct</a:t>
            </a:r>
            <a:r>
              <a:rPr sz="2400" spc="-3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2400" spc="-5">
                <a:solidFill>
                  <a:srgbClr val="7E7E7E"/>
                </a:solidFill>
                <a:latin typeface="Arial"/>
                <a:cs typeface="Arial"/>
              </a:rPr>
              <a:t>evidence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6400" y="2521839"/>
            <a:ext cx="7890509" cy="2054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03300" indent="-381000">
              <a:lnSpc>
                <a:spcPct val="100000"/>
              </a:lnSpc>
              <a:buChar char="–"/>
              <a:tabLst>
                <a:tab pos="1003300" algn="l"/>
                <a:tab pos="1003935" algn="l"/>
              </a:tabLst>
            </a:pPr>
            <a:r>
              <a:rPr sz="1700">
                <a:solidFill>
                  <a:srgbClr val="7E7E7E"/>
                </a:solidFill>
                <a:latin typeface="Arial"/>
                <a:cs typeface="Arial"/>
              </a:rPr>
              <a:t>Minimal (if </a:t>
            </a:r>
            <a:r>
              <a:rPr sz="1700" spc="-5">
                <a:solidFill>
                  <a:srgbClr val="7E7E7E"/>
                </a:solidFill>
                <a:latin typeface="Arial"/>
                <a:cs typeface="Arial"/>
              </a:rPr>
              <a:t>any) </a:t>
            </a:r>
            <a:r>
              <a:rPr sz="1700">
                <a:solidFill>
                  <a:srgbClr val="7E7E7E"/>
                </a:solidFill>
                <a:latin typeface="Arial"/>
                <a:cs typeface="Arial"/>
              </a:rPr>
              <a:t>high quality</a:t>
            </a:r>
            <a:r>
              <a:rPr sz="1700" spc="-6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700">
                <a:solidFill>
                  <a:srgbClr val="7E7E7E"/>
                </a:solidFill>
                <a:latin typeface="Arial"/>
                <a:cs typeface="Arial"/>
              </a:rPr>
              <a:t>evidence</a:t>
            </a:r>
            <a:endParaRPr sz="1700">
              <a:latin typeface="Arial"/>
              <a:cs typeface="Arial"/>
            </a:endParaRPr>
          </a:p>
          <a:p>
            <a:pPr marL="1003300" indent="-381000">
              <a:lnSpc>
                <a:spcPct val="100000"/>
              </a:lnSpc>
              <a:spcBef>
                <a:spcPts val="405"/>
              </a:spcBef>
              <a:buChar char="–"/>
              <a:tabLst>
                <a:tab pos="1003300" algn="l"/>
                <a:tab pos="1003935" algn="l"/>
              </a:tabLst>
            </a:pPr>
            <a:r>
              <a:rPr sz="1700">
                <a:solidFill>
                  <a:srgbClr val="7E7E7E"/>
                </a:solidFill>
                <a:latin typeface="Arial"/>
                <a:cs typeface="Arial"/>
              </a:rPr>
              <a:t>Lack of randomized-controlled</a:t>
            </a:r>
            <a:r>
              <a:rPr sz="1700" spc="-6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700">
                <a:solidFill>
                  <a:srgbClr val="7E7E7E"/>
                </a:solidFill>
                <a:latin typeface="Arial"/>
                <a:cs typeface="Arial"/>
              </a:rPr>
              <a:t>trials</a:t>
            </a:r>
            <a:endParaRPr sz="17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560"/>
              </a:spcBef>
              <a:buChar char="•"/>
              <a:tabLst>
                <a:tab pos="469265" algn="l"/>
                <a:tab pos="469900" algn="l"/>
              </a:tabLst>
            </a:pPr>
            <a:r>
              <a:rPr sz="2400" spc="-5">
                <a:solidFill>
                  <a:srgbClr val="7E7E7E"/>
                </a:solidFill>
                <a:latin typeface="Arial"/>
                <a:cs typeface="Arial"/>
              </a:rPr>
              <a:t>Harnessing indirect</a:t>
            </a:r>
            <a:r>
              <a:rPr sz="2400" spc="1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2400" spc="-5">
                <a:solidFill>
                  <a:srgbClr val="7E7E7E"/>
                </a:solidFill>
                <a:latin typeface="Arial"/>
                <a:cs typeface="Arial"/>
              </a:rPr>
              <a:t>data</a:t>
            </a:r>
            <a:endParaRPr sz="24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1175"/>
              </a:spcBef>
              <a:buChar char="•"/>
              <a:tabLst>
                <a:tab pos="469265" algn="l"/>
                <a:tab pos="469900" algn="l"/>
              </a:tabLst>
            </a:pPr>
            <a:r>
              <a:rPr sz="2400" spc="-5">
                <a:solidFill>
                  <a:srgbClr val="7E7E7E"/>
                </a:solidFill>
                <a:latin typeface="Arial"/>
                <a:cs typeface="Arial"/>
              </a:rPr>
              <a:t>Differentiating acute and chronic pain in</a:t>
            </a:r>
            <a:r>
              <a:rPr sz="2400" spc="10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2400" spc="-5">
                <a:solidFill>
                  <a:srgbClr val="7E7E7E"/>
                </a:solidFill>
                <a:latin typeface="Arial"/>
                <a:cs typeface="Arial"/>
              </a:rPr>
              <a:t>literature</a:t>
            </a:r>
            <a:endParaRPr sz="24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1175"/>
              </a:spcBef>
              <a:buChar char="•"/>
              <a:tabLst>
                <a:tab pos="469265" algn="l"/>
                <a:tab pos="469900" algn="l"/>
              </a:tabLst>
            </a:pPr>
            <a:r>
              <a:rPr sz="2400" spc="-5">
                <a:solidFill>
                  <a:srgbClr val="7E7E7E"/>
                </a:solidFill>
                <a:latin typeface="Arial"/>
                <a:cs typeface="Arial"/>
              </a:rPr>
              <a:t>Pediatric and adult data not always available </a:t>
            </a:r>
            <a:r>
              <a:rPr sz="2400">
                <a:solidFill>
                  <a:srgbClr val="7E7E7E"/>
                </a:solidFill>
                <a:latin typeface="Arial"/>
                <a:cs typeface="Arial"/>
              </a:rPr>
              <a:t>in</a:t>
            </a:r>
            <a:r>
              <a:rPr sz="2400" spc="15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2400" spc="-5">
                <a:solidFill>
                  <a:srgbClr val="7E7E7E"/>
                </a:solidFill>
                <a:latin typeface="Arial"/>
                <a:cs typeface="Arial"/>
              </a:rPr>
              <a:t>parallel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3652520" cy="434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Overview of pain</a:t>
            </a:r>
            <a:r>
              <a:rPr spc="-50"/>
              <a:t> </a:t>
            </a:r>
            <a:r>
              <a:rPr spc="5"/>
              <a:t>guielines</a:t>
            </a:r>
          </a:p>
        </p:txBody>
      </p:sp>
      <p:sp>
        <p:nvSpPr>
          <p:cNvPr id="3" name="object 3"/>
          <p:cNvSpPr/>
          <p:nvPr/>
        </p:nvSpPr>
        <p:spPr>
          <a:xfrm>
            <a:off x="7725918" y="3853434"/>
            <a:ext cx="158115" cy="1759585"/>
          </a:xfrm>
          <a:custGeom>
            <a:avLst/>
            <a:gdLst/>
            <a:ahLst/>
            <a:cxnLst/>
            <a:rect l="l" t="t" r="r" b="b"/>
            <a:pathLst>
              <a:path w="158115" h="1759585">
                <a:moveTo>
                  <a:pt x="0" y="0"/>
                </a:moveTo>
                <a:lnTo>
                  <a:pt x="0" y="1759140"/>
                </a:lnTo>
                <a:lnTo>
                  <a:pt x="157860" y="1759140"/>
                </a:lnTo>
              </a:path>
            </a:pathLst>
          </a:custGeom>
          <a:ln w="25399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567421" y="3853434"/>
            <a:ext cx="158115" cy="1759585"/>
          </a:xfrm>
          <a:custGeom>
            <a:avLst/>
            <a:gdLst/>
            <a:ahLst/>
            <a:cxnLst/>
            <a:rect l="l" t="t" r="r" b="b"/>
            <a:pathLst>
              <a:path w="158115" h="1759585">
                <a:moveTo>
                  <a:pt x="157860" y="0"/>
                </a:moveTo>
                <a:lnTo>
                  <a:pt x="157860" y="1759140"/>
                </a:lnTo>
                <a:lnTo>
                  <a:pt x="0" y="1759140"/>
                </a:lnTo>
              </a:path>
            </a:pathLst>
          </a:custGeom>
          <a:ln w="25399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725918" y="3853434"/>
            <a:ext cx="158115" cy="692150"/>
          </a:xfrm>
          <a:custGeom>
            <a:avLst/>
            <a:gdLst/>
            <a:ahLst/>
            <a:cxnLst/>
            <a:rect l="l" t="t" r="r" b="b"/>
            <a:pathLst>
              <a:path w="158115" h="692150">
                <a:moveTo>
                  <a:pt x="0" y="0"/>
                </a:moveTo>
                <a:lnTo>
                  <a:pt x="0" y="691642"/>
                </a:lnTo>
                <a:lnTo>
                  <a:pt x="157860" y="691642"/>
                </a:lnTo>
              </a:path>
            </a:pathLst>
          </a:custGeom>
          <a:ln w="25399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567421" y="3853434"/>
            <a:ext cx="158115" cy="692150"/>
          </a:xfrm>
          <a:custGeom>
            <a:avLst/>
            <a:gdLst/>
            <a:ahLst/>
            <a:cxnLst/>
            <a:rect l="l" t="t" r="r" b="b"/>
            <a:pathLst>
              <a:path w="158115" h="692150">
                <a:moveTo>
                  <a:pt x="157860" y="0"/>
                </a:moveTo>
                <a:lnTo>
                  <a:pt x="157860" y="691642"/>
                </a:lnTo>
                <a:lnTo>
                  <a:pt x="0" y="691642"/>
                </a:lnTo>
              </a:path>
            </a:pathLst>
          </a:custGeom>
          <a:ln w="25399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06261" y="2786633"/>
            <a:ext cx="1819275" cy="316230"/>
          </a:xfrm>
          <a:custGeom>
            <a:avLst/>
            <a:gdLst/>
            <a:ahLst/>
            <a:cxnLst/>
            <a:rect l="l" t="t" r="r" b="b"/>
            <a:pathLst>
              <a:path w="1819275" h="316230">
                <a:moveTo>
                  <a:pt x="0" y="0"/>
                </a:moveTo>
                <a:lnTo>
                  <a:pt x="0" y="157861"/>
                </a:lnTo>
                <a:lnTo>
                  <a:pt x="1819274" y="157861"/>
                </a:lnTo>
                <a:lnTo>
                  <a:pt x="1819274" y="315721"/>
                </a:lnTo>
              </a:path>
            </a:pathLst>
          </a:custGeom>
          <a:ln w="25399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86605" y="3853434"/>
            <a:ext cx="158115" cy="1759585"/>
          </a:xfrm>
          <a:custGeom>
            <a:avLst/>
            <a:gdLst/>
            <a:ahLst/>
            <a:cxnLst/>
            <a:rect l="l" t="t" r="r" b="b"/>
            <a:pathLst>
              <a:path w="158114" h="1759585">
                <a:moveTo>
                  <a:pt x="0" y="0"/>
                </a:moveTo>
                <a:lnTo>
                  <a:pt x="0" y="1759140"/>
                </a:lnTo>
                <a:lnTo>
                  <a:pt x="157861" y="1759140"/>
                </a:lnTo>
              </a:path>
            </a:pathLst>
          </a:custGeom>
          <a:ln w="2540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29634" y="3853434"/>
            <a:ext cx="158115" cy="1759585"/>
          </a:xfrm>
          <a:custGeom>
            <a:avLst/>
            <a:gdLst/>
            <a:ahLst/>
            <a:cxnLst/>
            <a:rect l="l" t="t" r="r" b="b"/>
            <a:pathLst>
              <a:path w="158114" h="1759585">
                <a:moveTo>
                  <a:pt x="157861" y="0"/>
                </a:moveTo>
                <a:lnTo>
                  <a:pt x="157861" y="1759140"/>
                </a:lnTo>
                <a:lnTo>
                  <a:pt x="0" y="1759140"/>
                </a:lnTo>
              </a:path>
            </a:pathLst>
          </a:custGeom>
          <a:ln w="2540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86605" y="3853434"/>
            <a:ext cx="158115" cy="692150"/>
          </a:xfrm>
          <a:custGeom>
            <a:avLst/>
            <a:gdLst/>
            <a:ahLst/>
            <a:cxnLst/>
            <a:rect l="l" t="t" r="r" b="b"/>
            <a:pathLst>
              <a:path w="158114" h="692150">
                <a:moveTo>
                  <a:pt x="0" y="0"/>
                </a:moveTo>
                <a:lnTo>
                  <a:pt x="0" y="691642"/>
                </a:lnTo>
                <a:lnTo>
                  <a:pt x="157861" y="691642"/>
                </a:lnTo>
              </a:path>
            </a:pathLst>
          </a:custGeom>
          <a:ln w="25399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29634" y="3853434"/>
            <a:ext cx="158115" cy="692150"/>
          </a:xfrm>
          <a:custGeom>
            <a:avLst/>
            <a:gdLst/>
            <a:ahLst/>
            <a:cxnLst/>
            <a:rect l="l" t="t" r="r" b="b"/>
            <a:pathLst>
              <a:path w="158114" h="692150">
                <a:moveTo>
                  <a:pt x="157861" y="0"/>
                </a:moveTo>
                <a:lnTo>
                  <a:pt x="157861" y="691642"/>
                </a:lnTo>
                <a:lnTo>
                  <a:pt x="0" y="691642"/>
                </a:lnTo>
              </a:path>
            </a:pathLst>
          </a:custGeom>
          <a:ln w="25399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086605" y="2786633"/>
            <a:ext cx="1819275" cy="316230"/>
          </a:xfrm>
          <a:custGeom>
            <a:avLst/>
            <a:gdLst/>
            <a:ahLst/>
            <a:cxnLst/>
            <a:rect l="l" t="t" r="r" b="b"/>
            <a:pathLst>
              <a:path w="1819275" h="316230">
                <a:moveTo>
                  <a:pt x="1819275" y="0"/>
                </a:moveTo>
                <a:lnTo>
                  <a:pt x="1819275" y="157861"/>
                </a:lnTo>
                <a:lnTo>
                  <a:pt x="0" y="157861"/>
                </a:lnTo>
                <a:lnTo>
                  <a:pt x="0" y="315721"/>
                </a:lnTo>
              </a:path>
            </a:pathLst>
          </a:custGeom>
          <a:ln w="2540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154929" y="2033777"/>
            <a:ext cx="1503045" cy="753110"/>
          </a:xfrm>
          <a:custGeom>
            <a:avLst/>
            <a:gdLst/>
            <a:ahLst/>
            <a:cxnLst/>
            <a:rect l="l" t="t" r="r" b="b"/>
            <a:pathLst>
              <a:path w="1503045" h="753110">
                <a:moveTo>
                  <a:pt x="0" y="752856"/>
                </a:moveTo>
                <a:lnTo>
                  <a:pt x="1502664" y="752856"/>
                </a:lnTo>
                <a:lnTo>
                  <a:pt x="1502664" y="0"/>
                </a:lnTo>
                <a:lnTo>
                  <a:pt x="0" y="0"/>
                </a:lnTo>
                <a:lnTo>
                  <a:pt x="0" y="752856"/>
                </a:lnTo>
                <a:close/>
              </a:path>
            </a:pathLst>
          </a:custGeom>
          <a:solidFill>
            <a:srgbClr val="E43D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154929" y="2033777"/>
            <a:ext cx="1503045" cy="753110"/>
          </a:xfrm>
          <a:custGeom>
            <a:avLst/>
            <a:gdLst/>
            <a:ahLst/>
            <a:cxnLst/>
            <a:rect l="l" t="t" r="r" b="b"/>
            <a:pathLst>
              <a:path w="1503045" h="753110">
                <a:moveTo>
                  <a:pt x="0" y="752856"/>
                </a:moveTo>
                <a:lnTo>
                  <a:pt x="1502664" y="752856"/>
                </a:lnTo>
                <a:lnTo>
                  <a:pt x="1502664" y="0"/>
                </a:lnTo>
                <a:lnTo>
                  <a:pt x="0" y="0"/>
                </a:lnTo>
                <a:lnTo>
                  <a:pt x="0" y="752856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378577" y="2250694"/>
            <a:ext cx="1054735" cy="290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>
                <a:solidFill>
                  <a:srgbClr val="FFFFFF"/>
                </a:solidFill>
                <a:latin typeface="Arial"/>
                <a:cs typeface="Arial"/>
              </a:rPr>
              <a:t>SCD</a:t>
            </a:r>
            <a:r>
              <a:rPr sz="1800" b="1" spc="-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>
                <a:solidFill>
                  <a:srgbClr val="FFFFFF"/>
                </a:solidFill>
                <a:latin typeface="Arial"/>
                <a:cs typeface="Arial"/>
              </a:rPr>
              <a:t>Pain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335273" y="3102101"/>
            <a:ext cx="1504315" cy="751840"/>
          </a:xfrm>
          <a:custGeom>
            <a:avLst/>
            <a:gdLst/>
            <a:ahLst/>
            <a:cxnLst/>
            <a:rect l="l" t="t" r="r" b="b"/>
            <a:pathLst>
              <a:path w="1504314" h="751839">
                <a:moveTo>
                  <a:pt x="0" y="751332"/>
                </a:moveTo>
                <a:lnTo>
                  <a:pt x="1504188" y="751332"/>
                </a:lnTo>
                <a:lnTo>
                  <a:pt x="1504188" y="0"/>
                </a:lnTo>
                <a:lnTo>
                  <a:pt x="0" y="0"/>
                </a:lnTo>
                <a:lnTo>
                  <a:pt x="0" y="751332"/>
                </a:lnTo>
                <a:close/>
              </a:path>
            </a:pathLst>
          </a:custGeom>
          <a:solidFill>
            <a:srgbClr val="C7C4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335273" y="3102101"/>
            <a:ext cx="1504315" cy="751840"/>
          </a:xfrm>
          <a:custGeom>
            <a:avLst/>
            <a:gdLst/>
            <a:ahLst/>
            <a:cxnLst/>
            <a:rect l="l" t="t" r="r" b="b"/>
            <a:pathLst>
              <a:path w="1504314" h="751839">
                <a:moveTo>
                  <a:pt x="0" y="751332"/>
                </a:moveTo>
                <a:lnTo>
                  <a:pt x="1504188" y="751332"/>
                </a:lnTo>
                <a:lnTo>
                  <a:pt x="1504188" y="0"/>
                </a:lnTo>
                <a:lnTo>
                  <a:pt x="0" y="0"/>
                </a:lnTo>
                <a:lnTo>
                  <a:pt x="0" y="751332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614673" y="3354196"/>
            <a:ext cx="94488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>
                <a:solidFill>
                  <a:srgbClr val="7E7E7E"/>
                </a:solidFill>
                <a:latin typeface="Arial"/>
                <a:cs typeface="Arial"/>
              </a:rPr>
              <a:t>Acute</a:t>
            </a:r>
            <a:r>
              <a:rPr sz="1400" b="1" spc="-6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7E7E7E"/>
                </a:solidFill>
                <a:latin typeface="Arial"/>
                <a:cs typeface="Arial"/>
              </a:rPr>
              <a:t>Pain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425445" y="4168902"/>
            <a:ext cx="1504315" cy="753110"/>
          </a:xfrm>
          <a:custGeom>
            <a:avLst/>
            <a:gdLst/>
            <a:ahLst/>
            <a:cxnLst/>
            <a:rect l="l" t="t" r="r" b="b"/>
            <a:pathLst>
              <a:path w="1504314" h="753110">
                <a:moveTo>
                  <a:pt x="0" y="752856"/>
                </a:moveTo>
                <a:lnTo>
                  <a:pt x="1504187" y="752856"/>
                </a:lnTo>
                <a:lnTo>
                  <a:pt x="1504187" y="0"/>
                </a:lnTo>
                <a:lnTo>
                  <a:pt x="0" y="0"/>
                </a:lnTo>
                <a:lnTo>
                  <a:pt x="0" y="752856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425445" y="4168902"/>
            <a:ext cx="1504315" cy="753110"/>
          </a:xfrm>
          <a:prstGeom prst="rect">
            <a:avLst/>
          </a:prstGeom>
          <a:solidFill>
            <a:srgbClr val="C7C4D4"/>
          </a:solidFill>
        </p:spPr>
        <p:txBody>
          <a:bodyPr vert="horz" wrap="square" lIns="0" tIns="137795" rIns="0" bIns="0" rtlCol="0">
            <a:spAutoFit/>
          </a:bodyPr>
          <a:lstStyle/>
          <a:p>
            <a:pPr marL="138430" marR="131445" algn="ctr">
              <a:lnSpc>
                <a:spcPct val="86200"/>
              </a:lnSpc>
              <a:spcBef>
                <a:spcPts val="1085"/>
              </a:spcBef>
            </a:pPr>
            <a:r>
              <a:rPr sz="1200" spc="-5">
                <a:solidFill>
                  <a:srgbClr val="7E7E7E"/>
                </a:solidFill>
                <a:latin typeface="Arial"/>
                <a:cs typeface="Arial"/>
              </a:rPr>
              <a:t>Analgesic</a:t>
            </a:r>
            <a:r>
              <a:rPr sz="1200" spc="-6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200" spc="-5">
                <a:solidFill>
                  <a:srgbClr val="7E7E7E"/>
                </a:solidFill>
                <a:latin typeface="Arial"/>
                <a:cs typeface="Arial"/>
              </a:rPr>
              <a:t>delivery  (</a:t>
            </a:r>
            <a:r>
              <a:rPr sz="1200" spc="-10">
                <a:solidFill>
                  <a:srgbClr val="7E7E7E"/>
                </a:solidFill>
                <a:latin typeface="Arial"/>
                <a:cs typeface="Arial"/>
              </a:rPr>
              <a:t>l</a:t>
            </a:r>
            <a:r>
              <a:rPr sz="1200" spc="-5">
                <a:solidFill>
                  <a:srgbClr val="7E7E7E"/>
                </a:solidFill>
                <a:latin typeface="Arial"/>
                <a:cs typeface="Arial"/>
              </a:rPr>
              <a:t>o</a:t>
            </a:r>
            <a:r>
              <a:rPr sz="1200">
                <a:solidFill>
                  <a:srgbClr val="7E7E7E"/>
                </a:solidFill>
                <a:latin typeface="Arial"/>
                <a:cs typeface="Arial"/>
              </a:rPr>
              <a:t>catio</a:t>
            </a:r>
            <a:r>
              <a:rPr sz="1200" spc="-5">
                <a:solidFill>
                  <a:srgbClr val="7E7E7E"/>
                </a:solidFill>
                <a:latin typeface="Arial"/>
                <a:cs typeface="Arial"/>
              </a:rPr>
              <a:t>n</a:t>
            </a:r>
            <a:r>
              <a:rPr sz="1200">
                <a:solidFill>
                  <a:srgbClr val="7E7E7E"/>
                </a:solidFill>
                <a:latin typeface="Arial"/>
                <a:cs typeface="Arial"/>
              </a:rPr>
              <a:t>/</a:t>
            </a:r>
            <a:r>
              <a:rPr sz="1200" spc="5">
                <a:solidFill>
                  <a:srgbClr val="7E7E7E"/>
                </a:solidFill>
                <a:latin typeface="Arial"/>
                <a:cs typeface="Arial"/>
              </a:rPr>
              <a:t>p</a:t>
            </a:r>
            <a:r>
              <a:rPr sz="1200">
                <a:solidFill>
                  <a:srgbClr val="7E7E7E"/>
                </a:solidFill>
                <a:latin typeface="Arial"/>
                <a:cs typeface="Arial"/>
              </a:rPr>
              <a:t>rot</a:t>
            </a:r>
            <a:r>
              <a:rPr sz="1200" spc="5">
                <a:solidFill>
                  <a:srgbClr val="7E7E7E"/>
                </a:solidFill>
                <a:latin typeface="Arial"/>
                <a:cs typeface="Arial"/>
              </a:rPr>
              <a:t>o</a:t>
            </a:r>
            <a:r>
              <a:rPr sz="1200">
                <a:solidFill>
                  <a:srgbClr val="7E7E7E"/>
                </a:solidFill>
                <a:latin typeface="Arial"/>
                <a:cs typeface="Arial"/>
              </a:rPr>
              <a:t>co</a:t>
            </a:r>
            <a:r>
              <a:rPr sz="1200" spc="-5">
                <a:solidFill>
                  <a:srgbClr val="7E7E7E"/>
                </a:solidFill>
                <a:latin typeface="Arial"/>
                <a:cs typeface="Arial"/>
              </a:rPr>
              <a:t>l)  </a:t>
            </a:r>
            <a:r>
              <a:rPr sz="1200">
                <a:solidFill>
                  <a:srgbClr val="7E7E7E"/>
                </a:solidFill>
                <a:latin typeface="Arial"/>
                <a:cs typeface="Arial"/>
              </a:rPr>
              <a:t>(3)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245102" y="4168902"/>
            <a:ext cx="1503045" cy="753110"/>
          </a:xfrm>
          <a:custGeom>
            <a:avLst/>
            <a:gdLst/>
            <a:ahLst/>
            <a:cxnLst/>
            <a:rect l="l" t="t" r="r" b="b"/>
            <a:pathLst>
              <a:path w="1503045" h="753110">
                <a:moveTo>
                  <a:pt x="0" y="752856"/>
                </a:moveTo>
                <a:lnTo>
                  <a:pt x="1502664" y="752856"/>
                </a:lnTo>
                <a:lnTo>
                  <a:pt x="1502664" y="0"/>
                </a:lnTo>
                <a:lnTo>
                  <a:pt x="0" y="0"/>
                </a:lnTo>
                <a:lnTo>
                  <a:pt x="0" y="752856"/>
                </a:lnTo>
                <a:close/>
              </a:path>
            </a:pathLst>
          </a:custGeom>
          <a:ln w="253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245102" y="4168902"/>
            <a:ext cx="1503045" cy="753110"/>
          </a:xfrm>
          <a:prstGeom prst="rect">
            <a:avLst/>
          </a:prstGeom>
          <a:solidFill>
            <a:srgbClr val="C7C4D4"/>
          </a:solidFill>
        </p:spPr>
        <p:txBody>
          <a:bodyPr vert="horz" wrap="square" lIns="0" tIns="137795" rIns="0" bIns="0" rtlCol="0">
            <a:spAutoFit/>
          </a:bodyPr>
          <a:lstStyle/>
          <a:p>
            <a:pPr marL="254000" marR="247650" indent="635" algn="ctr">
              <a:lnSpc>
                <a:spcPct val="86200"/>
              </a:lnSpc>
              <a:spcBef>
                <a:spcPts val="1085"/>
              </a:spcBef>
            </a:pPr>
            <a:r>
              <a:rPr sz="1200" spc="-5">
                <a:solidFill>
                  <a:srgbClr val="7E7E7E"/>
                </a:solidFill>
                <a:latin typeface="Arial"/>
                <a:cs typeface="Arial"/>
              </a:rPr>
              <a:t>Non-opioid  pha</a:t>
            </a:r>
            <a:r>
              <a:rPr sz="1200">
                <a:solidFill>
                  <a:srgbClr val="7E7E7E"/>
                </a:solidFill>
                <a:latin typeface="Arial"/>
                <a:cs typeface="Arial"/>
              </a:rPr>
              <a:t>rm</a:t>
            </a:r>
            <a:r>
              <a:rPr sz="1200" spc="-5">
                <a:solidFill>
                  <a:srgbClr val="7E7E7E"/>
                </a:solidFill>
                <a:latin typeface="Arial"/>
                <a:cs typeface="Arial"/>
              </a:rPr>
              <a:t>a</a:t>
            </a:r>
            <a:r>
              <a:rPr sz="1200">
                <a:solidFill>
                  <a:srgbClr val="7E7E7E"/>
                </a:solidFill>
                <a:latin typeface="Arial"/>
                <a:cs typeface="Arial"/>
              </a:rPr>
              <a:t>co</a:t>
            </a:r>
            <a:r>
              <a:rPr sz="1200" spc="-5">
                <a:solidFill>
                  <a:srgbClr val="7E7E7E"/>
                </a:solidFill>
                <a:latin typeface="Arial"/>
                <a:cs typeface="Arial"/>
              </a:rPr>
              <a:t>lo</a:t>
            </a:r>
            <a:r>
              <a:rPr sz="1200" spc="-10">
                <a:solidFill>
                  <a:srgbClr val="7E7E7E"/>
                </a:solidFill>
                <a:latin typeface="Arial"/>
                <a:cs typeface="Arial"/>
              </a:rPr>
              <a:t>g</a:t>
            </a:r>
            <a:r>
              <a:rPr sz="1200">
                <a:solidFill>
                  <a:srgbClr val="7E7E7E"/>
                </a:solidFill>
                <a:latin typeface="Arial"/>
                <a:cs typeface="Arial"/>
              </a:rPr>
              <a:t>ic  therapy</a:t>
            </a:r>
            <a:r>
              <a:rPr sz="1200" spc="-12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7E7E7E"/>
                </a:solidFill>
                <a:latin typeface="Arial"/>
                <a:cs typeface="Arial"/>
              </a:rPr>
              <a:t>(4)*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425445" y="5237226"/>
            <a:ext cx="1504315" cy="751840"/>
          </a:xfrm>
          <a:custGeom>
            <a:avLst/>
            <a:gdLst/>
            <a:ahLst/>
            <a:cxnLst/>
            <a:rect l="l" t="t" r="r" b="b"/>
            <a:pathLst>
              <a:path w="1504314" h="751839">
                <a:moveTo>
                  <a:pt x="0" y="751332"/>
                </a:moveTo>
                <a:lnTo>
                  <a:pt x="1504187" y="751332"/>
                </a:lnTo>
                <a:lnTo>
                  <a:pt x="1504187" y="0"/>
                </a:lnTo>
                <a:lnTo>
                  <a:pt x="0" y="0"/>
                </a:lnTo>
                <a:lnTo>
                  <a:pt x="0" y="751332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425445" y="5237226"/>
            <a:ext cx="1504315" cy="751840"/>
          </a:xfrm>
          <a:prstGeom prst="rect">
            <a:avLst/>
          </a:prstGeom>
          <a:solidFill>
            <a:srgbClr val="C7C4D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450">
              <a:latin typeface="Times New Roman"/>
              <a:cs typeface="Times New Roman"/>
            </a:endParaRPr>
          </a:p>
          <a:p>
            <a:pPr marL="383540" marR="88900" indent="-291465">
              <a:lnSpc>
                <a:spcPts val="1250"/>
              </a:lnSpc>
            </a:pPr>
            <a:r>
              <a:rPr sz="1200" spc="-5">
                <a:solidFill>
                  <a:srgbClr val="7E7E7E"/>
                </a:solidFill>
                <a:latin typeface="Arial"/>
                <a:cs typeface="Arial"/>
              </a:rPr>
              <a:t>Chronic</a:t>
            </a:r>
            <a:r>
              <a:rPr sz="1200" spc="-7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7E7E7E"/>
                </a:solidFill>
                <a:latin typeface="Arial"/>
                <a:cs typeface="Arial"/>
              </a:rPr>
              <a:t>transfusion  therapy</a:t>
            </a:r>
            <a:r>
              <a:rPr sz="1200" spc="-12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7E7E7E"/>
                </a:solidFill>
                <a:latin typeface="Arial"/>
                <a:cs typeface="Arial"/>
              </a:rPr>
              <a:t>(1)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245102" y="5237226"/>
            <a:ext cx="1503045" cy="751840"/>
          </a:xfrm>
          <a:custGeom>
            <a:avLst/>
            <a:gdLst/>
            <a:ahLst/>
            <a:cxnLst/>
            <a:rect l="l" t="t" r="r" b="b"/>
            <a:pathLst>
              <a:path w="1503045" h="751839">
                <a:moveTo>
                  <a:pt x="0" y="751332"/>
                </a:moveTo>
                <a:lnTo>
                  <a:pt x="1502664" y="751332"/>
                </a:lnTo>
                <a:lnTo>
                  <a:pt x="1502664" y="0"/>
                </a:lnTo>
                <a:lnTo>
                  <a:pt x="0" y="0"/>
                </a:lnTo>
                <a:lnTo>
                  <a:pt x="0" y="751332"/>
                </a:lnTo>
                <a:close/>
              </a:path>
            </a:pathLst>
          </a:custGeom>
          <a:ln w="253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4245102" y="5237226"/>
            <a:ext cx="1503045" cy="751840"/>
          </a:xfrm>
          <a:prstGeom prst="rect">
            <a:avLst/>
          </a:prstGeom>
          <a:solidFill>
            <a:srgbClr val="C7C4D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450">
              <a:latin typeface="Times New Roman"/>
              <a:cs typeface="Times New Roman"/>
            </a:endParaRPr>
          </a:p>
          <a:p>
            <a:pPr marL="382905" marR="81280" indent="-294640">
              <a:lnSpc>
                <a:spcPts val="1250"/>
              </a:lnSpc>
            </a:pPr>
            <a:r>
              <a:rPr sz="1200" spc="-5">
                <a:solidFill>
                  <a:srgbClr val="7E7E7E"/>
                </a:solidFill>
                <a:latin typeface="Arial"/>
                <a:cs typeface="Arial"/>
              </a:rPr>
              <a:t>Non-pharmacologic  </a:t>
            </a:r>
            <a:r>
              <a:rPr sz="1200">
                <a:solidFill>
                  <a:srgbClr val="7E7E7E"/>
                </a:solidFill>
                <a:latin typeface="Arial"/>
                <a:cs typeface="Arial"/>
              </a:rPr>
              <a:t>therapy</a:t>
            </a:r>
            <a:r>
              <a:rPr sz="1200" spc="-12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7E7E7E"/>
                </a:solidFill>
                <a:latin typeface="Arial"/>
                <a:cs typeface="Arial"/>
              </a:rPr>
              <a:t>(1)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973061" y="3102101"/>
            <a:ext cx="1504315" cy="751840"/>
          </a:xfrm>
          <a:custGeom>
            <a:avLst/>
            <a:gdLst/>
            <a:ahLst/>
            <a:cxnLst/>
            <a:rect l="l" t="t" r="r" b="b"/>
            <a:pathLst>
              <a:path w="1504315" h="751839">
                <a:moveTo>
                  <a:pt x="0" y="751332"/>
                </a:moveTo>
                <a:lnTo>
                  <a:pt x="1504188" y="751332"/>
                </a:lnTo>
                <a:lnTo>
                  <a:pt x="1504188" y="0"/>
                </a:lnTo>
                <a:lnTo>
                  <a:pt x="0" y="0"/>
                </a:lnTo>
                <a:lnTo>
                  <a:pt x="0" y="751332"/>
                </a:lnTo>
                <a:close/>
              </a:path>
            </a:pathLst>
          </a:custGeom>
          <a:solidFill>
            <a:srgbClr val="C9D6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973061" y="3102101"/>
            <a:ext cx="1504315" cy="751840"/>
          </a:xfrm>
          <a:custGeom>
            <a:avLst/>
            <a:gdLst/>
            <a:ahLst/>
            <a:cxnLst/>
            <a:rect l="l" t="t" r="r" b="b"/>
            <a:pathLst>
              <a:path w="1504315" h="751839">
                <a:moveTo>
                  <a:pt x="0" y="751332"/>
                </a:moveTo>
                <a:lnTo>
                  <a:pt x="1504188" y="751332"/>
                </a:lnTo>
                <a:lnTo>
                  <a:pt x="1504188" y="0"/>
                </a:lnTo>
                <a:lnTo>
                  <a:pt x="0" y="0"/>
                </a:lnTo>
                <a:lnTo>
                  <a:pt x="0" y="751332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6992873" y="3261614"/>
            <a:ext cx="1464310" cy="433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1670"/>
              </a:lnSpc>
            </a:pPr>
            <a:r>
              <a:rPr sz="1400" b="1" spc="-5">
                <a:solidFill>
                  <a:srgbClr val="7E7E7E"/>
                </a:solidFill>
                <a:latin typeface="Arial"/>
                <a:cs typeface="Arial"/>
              </a:rPr>
              <a:t>Chronic</a:t>
            </a:r>
            <a:r>
              <a:rPr sz="1400" b="1" spc="-9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7E7E7E"/>
                </a:solidFill>
                <a:latin typeface="Arial"/>
                <a:cs typeface="Arial"/>
              </a:rPr>
              <a:t>Pain</a:t>
            </a:r>
            <a:endParaRPr sz="1400">
              <a:latin typeface="Arial"/>
              <a:cs typeface="Arial"/>
            </a:endParaRPr>
          </a:p>
          <a:p>
            <a:pPr marL="635" algn="ctr">
              <a:lnSpc>
                <a:spcPts val="810"/>
              </a:lnSpc>
            </a:pPr>
            <a:r>
              <a:rPr sz="700" spc="-10">
                <a:solidFill>
                  <a:srgbClr val="7E7E7E"/>
                </a:solidFill>
                <a:latin typeface="Arial"/>
                <a:cs typeface="Arial"/>
              </a:rPr>
              <a:t>-Identifiable</a:t>
            </a:r>
            <a:r>
              <a:rPr sz="700" spc="2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7E7E7E"/>
                </a:solidFill>
                <a:latin typeface="Arial"/>
                <a:cs typeface="Arial"/>
              </a:rPr>
              <a:t>cause</a:t>
            </a:r>
            <a:endParaRPr sz="700">
              <a:latin typeface="Arial"/>
              <a:cs typeface="Arial"/>
            </a:endParaRPr>
          </a:p>
          <a:p>
            <a:pPr algn="ctr">
              <a:lnSpc>
                <a:spcPts val="819"/>
              </a:lnSpc>
            </a:pPr>
            <a:r>
              <a:rPr sz="700" spc="-5">
                <a:solidFill>
                  <a:srgbClr val="7E7E7E"/>
                </a:solidFill>
                <a:latin typeface="Arial"/>
                <a:cs typeface="Arial"/>
              </a:rPr>
              <a:t>-Non-identifiable cause </a:t>
            </a:r>
            <a:r>
              <a:rPr sz="700" spc="-10">
                <a:solidFill>
                  <a:srgbClr val="7E7E7E"/>
                </a:solidFill>
                <a:latin typeface="Arial"/>
                <a:cs typeface="Arial"/>
              </a:rPr>
              <a:t>beyond</a:t>
            </a:r>
            <a:r>
              <a:rPr sz="700" spc="6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7E7E7E"/>
                </a:solidFill>
                <a:latin typeface="Arial"/>
                <a:cs typeface="Arial"/>
              </a:rPr>
              <a:t>SCD</a:t>
            </a:r>
            <a:endParaRPr sz="7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064758" y="4168902"/>
            <a:ext cx="1503045" cy="753110"/>
          </a:xfrm>
          <a:custGeom>
            <a:avLst/>
            <a:gdLst/>
            <a:ahLst/>
            <a:cxnLst/>
            <a:rect l="l" t="t" r="r" b="b"/>
            <a:pathLst>
              <a:path w="1503045" h="753110">
                <a:moveTo>
                  <a:pt x="0" y="752856"/>
                </a:moveTo>
                <a:lnTo>
                  <a:pt x="1502664" y="752856"/>
                </a:lnTo>
                <a:lnTo>
                  <a:pt x="1502664" y="0"/>
                </a:lnTo>
                <a:lnTo>
                  <a:pt x="0" y="0"/>
                </a:lnTo>
                <a:lnTo>
                  <a:pt x="0" y="752856"/>
                </a:lnTo>
                <a:close/>
              </a:path>
            </a:pathLst>
          </a:custGeom>
          <a:ln w="253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6064758" y="4168902"/>
            <a:ext cx="1503045" cy="753110"/>
          </a:xfrm>
          <a:prstGeom prst="rect">
            <a:avLst/>
          </a:prstGeom>
          <a:solidFill>
            <a:srgbClr val="C9D6AE"/>
          </a:solidFill>
        </p:spPr>
        <p:txBody>
          <a:bodyPr vert="horz" wrap="square" lIns="0" tIns="137795" rIns="0" bIns="0" rtlCol="0">
            <a:spAutoFit/>
          </a:bodyPr>
          <a:lstStyle/>
          <a:p>
            <a:pPr marL="253365" marR="247650" indent="635" algn="ctr">
              <a:lnSpc>
                <a:spcPct val="86200"/>
              </a:lnSpc>
              <a:spcBef>
                <a:spcPts val="1085"/>
              </a:spcBef>
            </a:pPr>
            <a:r>
              <a:rPr sz="1200" spc="-5">
                <a:solidFill>
                  <a:srgbClr val="7E7E7E"/>
                </a:solidFill>
                <a:latin typeface="Arial"/>
                <a:cs typeface="Arial"/>
              </a:rPr>
              <a:t>Non-opioid  pha</a:t>
            </a:r>
            <a:r>
              <a:rPr sz="1200">
                <a:solidFill>
                  <a:srgbClr val="7E7E7E"/>
                </a:solidFill>
                <a:latin typeface="Arial"/>
                <a:cs typeface="Arial"/>
              </a:rPr>
              <a:t>rm</a:t>
            </a:r>
            <a:r>
              <a:rPr sz="1200" spc="-5">
                <a:solidFill>
                  <a:srgbClr val="7E7E7E"/>
                </a:solidFill>
                <a:latin typeface="Arial"/>
                <a:cs typeface="Arial"/>
              </a:rPr>
              <a:t>a</a:t>
            </a:r>
            <a:r>
              <a:rPr sz="1200">
                <a:solidFill>
                  <a:srgbClr val="7E7E7E"/>
                </a:solidFill>
                <a:latin typeface="Arial"/>
                <a:cs typeface="Arial"/>
              </a:rPr>
              <a:t>co</a:t>
            </a:r>
            <a:r>
              <a:rPr sz="1200" spc="-5">
                <a:solidFill>
                  <a:srgbClr val="7E7E7E"/>
                </a:solidFill>
                <a:latin typeface="Arial"/>
                <a:cs typeface="Arial"/>
              </a:rPr>
              <a:t>lo</a:t>
            </a:r>
            <a:r>
              <a:rPr sz="1200" spc="-10">
                <a:solidFill>
                  <a:srgbClr val="7E7E7E"/>
                </a:solidFill>
                <a:latin typeface="Arial"/>
                <a:cs typeface="Arial"/>
              </a:rPr>
              <a:t>g</a:t>
            </a:r>
            <a:r>
              <a:rPr sz="1200">
                <a:solidFill>
                  <a:srgbClr val="7E7E7E"/>
                </a:solidFill>
                <a:latin typeface="Arial"/>
                <a:cs typeface="Arial"/>
              </a:rPr>
              <a:t>ic  therapy</a:t>
            </a:r>
            <a:r>
              <a:rPr sz="1200" spc="-12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7E7E7E"/>
                </a:solidFill>
                <a:latin typeface="Arial"/>
                <a:cs typeface="Arial"/>
              </a:rPr>
              <a:t>(5)*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7882890" y="4168902"/>
            <a:ext cx="1504315" cy="753110"/>
          </a:xfrm>
          <a:custGeom>
            <a:avLst/>
            <a:gdLst/>
            <a:ahLst/>
            <a:cxnLst/>
            <a:rect l="l" t="t" r="r" b="b"/>
            <a:pathLst>
              <a:path w="1504315" h="753110">
                <a:moveTo>
                  <a:pt x="0" y="752856"/>
                </a:moveTo>
                <a:lnTo>
                  <a:pt x="1504188" y="752856"/>
                </a:lnTo>
                <a:lnTo>
                  <a:pt x="1504188" y="0"/>
                </a:lnTo>
                <a:lnTo>
                  <a:pt x="0" y="0"/>
                </a:lnTo>
                <a:lnTo>
                  <a:pt x="0" y="752856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7882890" y="4168902"/>
            <a:ext cx="1504315" cy="753110"/>
          </a:xfrm>
          <a:prstGeom prst="rect">
            <a:avLst/>
          </a:prstGeom>
          <a:solidFill>
            <a:srgbClr val="C9D6AE"/>
          </a:solidFill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ts val="1345"/>
              </a:lnSpc>
            </a:pPr>
            <a:r>
              <a:rPr sz="1200">
                <a:solidFill>
                  <a:srgbClr val="7E7E7E"/>
                </a:solidFill>
                <a:latin typeface="Arial"/>
                <a:cs typeface="Arial"/>
              </a:rPr>
              <a:t>Chronic</a:t>
            </a:r>
            <a:r>
              <a:rPr sz="1200" spc="-10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7E7E7E"/>
                </a:solidFill>
                <a:latin typeface="Arial"/>
                <a:cs typeface="Arial"/>
              </a:rPr>
              <a:t>opioid</a:t>
            </a:r>
            <a:endParaRPr sz="1200">
              <a:latin typeface="Arial"/>
              <a:cs typeface="Arial"/>
            </a:endParaRPr>
          </a:p>
          <a:p>
            <a:pPr marL="1270" algn="ctr">
              <a:lnSpc>
                <a:spcPts val="1345"/>
              </a:lnSpc>
            </a:pPr>
            <a:r>
              <a:rPr sz="1200">
                <a:solidFill>
                  <a:srgbClr val="7E7E7E"/>
                </a:solidFill>
                <a:latin typeface="Arial"/>
                <a:cs typeface="Arial"/>
              </a:rPr>
              <a:t>therapy</a:t>
            </a:r>
            <a:r>
              <a:rPr sz="1200" spc="-12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7E7E7E"/>
                </a:solidFill>
                <a:latin typeface="Arial"/>
                <a:cs typeface="Arial"/>
              </a:rPr>
              <a:t>(3)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064758" y="5237226"/>
            <a:ext cx="1503045" cy="751840"/>
          </a:xfrm>
          <a:custGeom>
            <a:avLst/>
            <a:gdLst/>
            <a:ahLst/>
            <a:cxnLst/>
            <a:rect l="l" t="t" r="r" b="b"/>
            <a:pathLst>
              <a:path w="1503045" h="751839">
                <a:moveTo>
                  <a:pt x="0" y="751332"/>
                </a:moveTo>
                <a:lnTo>
                  <a:pt x="1502664" y="751332"/>
                </a:lnTo>
                <a:lnTo>
                  <a:pt x="1502664" y="0"/>
                </a:lnTo>
                <a:lnTo>
                  <a:pt x="0" y="0"/>
                </a:lnTo>
                <a:lnTo>
                  <a:pt x="0" y="751332"/>
                </a:lnTo>
                <a:close/>
              </a:path>
            </a:pathLst>
          </a:custGeom>
          <a:ln w="253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6064758" y="5237226"/>
            <a:ext cx="1503045" cy="751840"/>
          </a:xfrm>
          <a:prstGeom prst="rect">
            <a:avLst/>
          </a:prstGeom>
          <a:solidFill>
            <a:srgbClr val="C9D6AE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450">
              <a:latin typeface="Times New Roman"/>
              <a:cs typeface="Times New Roman"/>
            </a:endParaRPr>
          </a:p>
          <a:p>
            <a:pPr marL="352425" marR="81280" indent="-264160">
              <a:lnSpc>
                <a:spcPts val="1250"/>
              </a:lnSpc>
            </a:pPr>
            <a:r>
              <a:rPr sz="1200" spc="-5">
                <a:solidFill>
                  <a:srgbClr val="7E7E7E"/>
                </a:solidFill>
                <a:latin typeface="Arial"/>
                <a:cs typeface="Arial"/>
              </a:rPr>
              <a:t>Non-pharmacologic  </a:t>
            </a:r>
            <a:r>
              <a:rPr sz="1200">
                <a:solidFill>
                  <a:srgbClr val="7E7E7E"/>
                </a:solidFill>
                <a:latin typeface="Arial"/>
                <a:cs typeface="Arial"/>
              </a:rPr>
              <a:t>therapy</a:t>
            </a:r>
            <a:r>
              <a:rPr sz="1200" spc="-12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7E7E7E"/>
                </a:solidFill>
                <a:latin typeface="Arial"/>
                <a:cs typeface="Arial"/>
              </a:rPr>
              <a:t>(2)*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7882890" y="5237226"/>
            <a:ext cx="1504315" cy="751840"/>
          </a:xfrm>
          <a:custGeom>
            <a:avLst/>
            <a:gdLst/>
            <a:ahLst/>
            <a:cxnLst/>
            <a:rect l="l" t="t" r="r" b="b"/>
            <a:pathLst>
              <a:path w="1504315" h="751839">
                <a:moveTo>
                  <a:pt x="0" y="751332"/>
                </a:moveTo>
                <a:lnTo>
                  <a:pt x="1504188" y="751332"/>
                </a:lnTo>
                <a:lnTo>
                  <a:pt x="1504188" y="0"/>
                </a:lnTo>
                <a:lnTo>
                  <a:pt x="0" y="0"/>
                </a:lnTo>
                <a:lnTo>
                  <a:pt x="0" y="751332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7882890" y="5237226"/>
            <a:ext cx="1504315" cy="751840"/>
          </a:xfrm>
          <a:prstGeom prst="rect">
            <a:avLst/>
          </a:prstGeom>
          <a:solidFill>
            <a:srgbClr val="C9D6AE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450">
              <a:latin typeface="Times New Roman"/>
              <a:cs typeface="Times New Roman"/>
            </a:endParaRPr>
          </a:p>
          <a:p>
            <a:pPr marL="317500" marR="87630" indent="-224154">
              <a:lnSpc>
                <a:spcPts val="1250"/>
              </a:lnSpc>
            </a:pPr>
            <a:r>
              <a:rPr sz="1200" spc="-5">
                <a:solidFill>
                  <a:srgbClr val="7E7E7E"/>
                </a:solidFill>
                <a:latin typeface="Arial"/>
                <a:cs typeface="Arial"/>
              </a:rPr>
              <a:t>Chronic</a:t>
            </a:r>
            <a:r>
              <a:rPr sz="1200" spc="-7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7E7E7E"/>
                </a:solidFill>
                <a:latin typeface="Arial"/>
                <a:cs typeface="Arial"/>
              </a:rPr>
              <a:t>transfusion  therapy</a:t>
            </a:r>
            <a:r>
              <a:rPr sz="1200" spc="-114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200" spc="-5">
                <a:solidFill>
                  <a:srgbClr val="7E7E7E"/>
                </a:solidFill>
                <a:latin typeface="Arial"/>
                <a:cs typeface="Arial"/>
              </a:rPr>
              <a:t>(NR)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8739" y="6380988"/>
            <a:ext cx="47701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*Recommendations that utilized indirect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evidence; NR: No</a:t>
            </a:r>
            <a:r>
              <a:rPr sz="1200" spc="-10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Recommendation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2524125" cy="434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/>
              <a:t>Clinical</a:t>
            </a:r>
            <a:r>
              <a:rPr spc="-45"/>
              <a:t> </a:t>
            </a:r>
            <a:r>
              <a:rPr spc="5"/>
              <a:t>Guidelines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00" y="2013839"/>
            <a:ext cx="7230745" cy="2614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American Society of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Hematology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2020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guidelines </a:t>
            </a:r>
            <a:r>
              <a:rPr sz="2400" spc="-20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sickle 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cell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disease: management of acute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chronic</a:t>
            </a:r>
            <a:r>
              <a:rPr sz="2400" spc="-114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pain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12700" marR="521334">
              <a:lnSpc>
                <a:spcPct val="100800"/>
              </a:lnSpc>
              <a:spcBef>
                <a:spcPts val="1939"/>
              </a:spcBef>
            </a:pPr>
            <a:r>
              <a:rPr sz="2050">
                <a:solidFill>
                  <a:srgbClr val="7E7E7E"/>
                </a:solidFill>
                <a:latin typeface="Calibri"/>
                <a:cs typeface="Calibri"/>
              </a:rPr>
              <a:t>Amanda </a:t>
            </a:r>
            <a:r>
              <a:rPr sz="2050" spc="5">
                <a:solidFill>
                  <a:srgbClr val="7E7E7E"/>
                </a:solidFill>
                <a:latin typeface="Calibri"/>
                <a:cs typeface="Calibri"/>
              </a:rPr>
              <a:t>M. </a:t>
            </a:r>
            <a:r>
              <a:rPr sz="2050" spc="-30">
                <a:solidFill>
                  <a:srgbClr val="7E7E7E"/>
                </a:solidFill>
                <a:latin typeface="Calibri"/>
                <a:cs typeface="Calibri"/>
              </a:rPr>
              <a:t>Brandow, </a:t>
            </a:r>
            <a:r>
              <a:rPr sz="2050">
                <a:solidFill>
                  <a:srgbClr val="7E7E7E"/>
                </a:solidFill>
                <a:latin typeface="Calibri"/>
                <a:cs typeface="Calibri"/>
              </a:rPr>
              <a:t>C. </a:t>
            </a:r>
            <a:r>
              <a:rPr sz="2050" spc="-10">
                <a:solidFill>
                  <a:srgbClr val="7E7E7E"/>
                </a:solidFill>
                <a:latin typeface="Calibri"/>
                <a:cs typeface="Calibri"/>
              </a:rPr>
              <a:t>Patrick </a:t>
            </a:r>
            <a:r>
              <a:rPr sz="2050" spc="-5">
                <a:solidFill>
                  <a:srgbClr val="7E7E7E"/>
                </a:solidFill>
                <a:latin typeface="Calibri"/>
                <a:cs typeface="Calibri"/>
              </a:rPr>
              <a:t>Carroll, </a:t>
            </a:r>
            <a:r>
              <a:rPr sz="2050">
                <a:solidFill>
                  <a:srgbClr val="7E7E7E"/>
                </a:solidFill>
                <a:latin typeface="Calibri"/>
                <a:cs typeface="Calibri"/>
              </a:rPr>
              <a:t>Susan </a:t>
            </a:r>
            <a:r>
              <a:rPr sz="2050" spc="-20">
                <a:solidFill>
                  <a:srgbClr val="7E7E7E"/>
                </a:solidFill>
                <a:latin typeface="Calibri"/>
                <a:cs typeface="Calibri"/>
              </a:rPr>
              <a:t>Creary, </a:t>
            </a:r>
            <a:r>
              <a:rPr sz="2050" spc="-10">
                <a:solidFill>
                  <a:srgbClr val="7E7E7E"/>
                </a:solidFill>
                <a:latin typeface="Calibri"/>
                <a:cs typeface="Calibri"/>
              </a:rPr>
              <a:t>Ronisha  </a:t>
            </a:r>
            <a:r>
              <a:rPr sz="2050" spc="-5">
                <a:solidFill>
                  <a:srgbClr val="7E7E7E"/>
                </a:solidFill>
                <a:latin typeface="Calibri"/>
                <a:cs typeface="Calibri"/>
              </a:rPr>
              <a:t>Edwards-Elliott, </a:t>
            </a:r>
            <a:r>
              <a:rPr sz="2050" spc="-10">
                <a:solidFill>
                  <a:srgbClr val="7E7E7E"/>
                </a:solidFill>
                <a:latin typeface="Calibri"/>
                <a:cs typeface="Calibri"/>
              </a:rPr>
              <a:t>Jeffrey </a:t>
            </a:r>
            <a:r>
              <a:rPr sz="2050">
                <a:solidFill>
                  <a:srgbClr val="7E7E7E"/>
                </a:solidFill>
                <a:latin typeface="Calibri"/>
                <a:cs typeface="Calibri"/>
              </a:rPr>
              <a:t>Glassberg, </a:t>
            </a:r>
            <a:r>
              <a:rPr sz="2050" spc="-10">
                <a:solidFill>
                  <a:srgbClr val="7E7E7E"/>
                </a:solidFill>
                <a:latin typeface="Calibri"/>
                <a:cs typeface="Calibri"/>
              </a:rPr>
              <a:t>Robert </a:t>
            </a:r>
            <a:r>
              <a:rPr sz="2050" spc="-95">
                <a:solidFill>
                  <a:srgbClr val="7E7E7E"/>
                </a:solidFill>
                <a:latin typeface="Calibri"/>
                <a:cs typeface="Calibri"/>
              </a:rPr>
              <a:t>W. </a:t>
            </a:r>
            <a:r>
              <a:rPr sz="2050" spc="-20">
                <a:solidFill>
                  <a:srgbClr val="7E7E7E"/>
                </a:solidFill>
                <a:latin typeface="Calibri"/>
                <a:cs typeface="Calibri"/>
              </a:rPr>
              <a:t>Hurley, </a:t>
            </a:r>
            <a:r>
              <a:rPr sz="2050">
                <a:solidFill>
                  <a:srgbClr val="7E7E7E"/>
                </a:solidFill>
                <a:latin typeface="Calibri"/>
                <a:cs typeface="Calibri"/>
              </a:rPr>
              <a:t>Abdullah  </a:t>
            </a:r>
            <a:r>
              <a:rPr sz="2050" spc="-35">
                <a:solidFill>
                  <a:srgbClr val="7E7E7E"/>
                </a:solidFill>
                <a:latin typeface="Calibri"/>
                <a:cs typeface="Calibri"/>
              </a:rPr>
              <a:t>Kutlar, </a:t>
            </a:r>
            <a:r>
              <a:rPr sz="2050" spc="5">
                <a:solidFill>
                  <a:srgbClr val="7E7E7E"/>
                </a:solidFill>
                <a:latin typeface="Calibri"/>
                <a:cs typeface="Calibri"/>
              </a:rPr>
              <a:t>Mohamed </a:t>
            </a:r>
            <a:r>
              <a:rPr sz="2050">
                <a:solidFill>
                  <a:srgbClr val="7E7E7E"/>
                </a:solidFill>
                <a:latin typeface="Calibri"/>
                <a:cs typeface="Calibri"/>
              </a:rPr>
              <a:t>Seisa, </a:t>
            </a:r>
            <a:r>
              <a:rPr sz="2050" spc="-5">
                <a:solidFill>
                  <a:srgbClr val="7E7E7E"/>
                </a:solidFill>
                <a:latin typeface="Calibri"/>
                <a:cs typeface="Calibri"/>
              </a:rPr>
              <a:t>Jennifer </a:t>
            </a:r>
            <a:r>
              <a:rPr sz="2050">
                <a:solidFill>
                  <a:srgbClr val="7E7E7E"/>
                </a:solidFill>
                <a:latin typeface="Calibri"/>
                <a:cs typeface="Calibri"/>
              </a:rPr>
              <a:t>Stinson, </a:t>
            </a:r>
            <a:r>
              <a:rPr sz="2050" spc="5">
                <a:solidFill>
                  <a:srgbClr val="7E7E7E"/>
                </a:solidFill>
                <a:latin typeface="Calibri"/>
                <a:cs typeface="Calibri"/>
              </a:rPr>
              <a:t>John </a:t>
            </a:r>
            <a:r>
              <a:rPr sz="2050" spc="-5">
                <a:solidFill>
                  <a:srgbClr val="7E7E7E"/>
                </a:solidFill>
                <a:latin typeface="Calibri"/>
                <a:cs typeface="Calibri"/>
              </a:rPr>
              <a:t>J. Strouse, </a:t>
            </a:r>
            <a:r>
              <a:rPr sz="2050" spc="-10">
                <a:solidFill>
                  <a:srgbClr val="7E7E7E"/>
                </a:solidFill>
                <a:latin typeface="Calibri"/>
                <a:cs typeface="Calibri"/>
              </a:rPr>
              <a:t>Fouza  </a:t>
            </a:r>
            <a:r>
              <a:rPr sz="2050" spc="-40">
                <a:solidFill>
                  <a:srgbClr val="7E7E7E"/>
                </a:solidFill>
                <a:latin typeface="Calibri"/>
                <a:cs typeface="Calibri"/>
              </a:rPr>
              <a:t>Yusuf, </a:t>
            </a:r>
            <a:r>
              <a:rPr sz="2050">
                <a:solidFill>
                  <a:srgbClr val="7E7E7E"/>
                </a:solidFill>
                <a:latin typeface="Calibri"/>
                <a:cs typeface="Calibri"/>
              </a:rPr>
              <a:t>William </a:t>
            </a:r>
            <a:r>
              <a:rPr sz="2050" spc="-20">
                <a:solidFill>
                  <a:srgbClr val="7E7E7E"/>
                </a:solidFill>
                <a:latin typeface="Calibri"/>
                <a:cs typeface="Calibri"/>
              </a:rPr>
              <a:t>Zempsky, </a:t>
            </a:r>
            <a:r>
              <a:rPr sz="205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2050" spc="-10">
                <a:solidFill>
                  <a:srgbClr val="7E7E7E"/>
                </a:solidFill>
                <a:latin typeface="Calibri"/>
                <a:cs typeface="Calibri"/>
              </a:rPr>
              <a:t>Eddy</a:t>
            </a:r>
            <a:r>
              <a:rPr sz="2050" spc="9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050">
                <a:solidFill>
                  <a:srgbClr val="7E7E7E"/>
                </a:solidFill>
                <a:latin typeface="Calibri"/>
                <a:cs typeface="Calibri"/>
              </a:rPr>
              <a:t>Lang</a:t>
            </a:r>
            <a:endParaRPr sz="20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7840" y="5969000"/>
            <a:ext cx="438404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u="heavy" spc="-1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https://doi.org/10.1182/bloodadvances.2020001851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953756" y="1571244"/>
            <a:ext cx="3605784" cy="37160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948930" y="1566481"/>
            <a:ext cx="3615690" cy="4426585"/>
          </a:xfrm>
          <a:custGeom>
            <a:avLst/>
            <a:gdLst/>
            <a:ahLst/>
            <a:cxnLst/>
            <a:rect l="l" t="t" r="r" b="b"/>
            <a:pathLst>
              <a:path w="3615690" h="4426585">
                <a:moveTo>
                  <a:pt x="0" y="4426077"/>
                </a:moveTo>
                <a:lnTo>
                  <a:pt x="3615308" y="4426077"/>
                </a:lnTo>
                <a:lnTo>
                  <a:pt x="3615308" y="0"/>
                </a:lnTo>
                <a:lnTo>
                  <a:pt x="0" y="0"/>
                </a:lnTo>
                <a:lnTo>
                  <a:pt x="0" y="442607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2716530" cy="841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Selected</a:t>
            </a:r>
            <a:r>
              <a:rPr spc="-85"/>
              <a:t> </a:t>
            </a:r>
            <a:r>
              <a:t>Guidelines</a:t>
            </a: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5"/>
              <a:t>in this</a:t>
            </a:r>
            <a:r>
              <a:rPr spc="-70"/>
              <a:t> </a:t>
            </a:r>
            <a:r>
              <a:rPr spc="-10"/>
              <a:t>Presentation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00" y="2428494"/>
            <a:ext cx="5212080" cy="2708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191135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non-opioid pharmacologic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therapy </a:t>
            </a:r>
            <a:r>
              <a:rPr sz="20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acute  pain</a:t>
            </a:r>
            <a:endParaRPr sz="20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non-pharmacologic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therapy </a:t>
            </a:r>
            <a:r>
              <a:rPr sz="20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acute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pain</a:t>
            </a:r>
            <a:endParaRPr sz="2000">
              <a:latin typeface="Calibri"/>
              <a:cs typeface="Calibri"/>
            </a:endParaRPr>
          </a:p>
          <a:p>
            <a:pPr marL="469900" marR="5080" indent="-45720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non-opioid pharmacologic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therapy </a:t>
            </a:r>
            <a:r>
              <a:rPr sz="20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chronic 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pain</a:t>
            </a:r>
            <a:endParaRPr sz="20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non-pharmacologic therapies </a:t>
            </a:r>
            <a:r>
              <a:rPr sz="20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chronic</a:t>
            </a:r>
            <a:r>
              <a:rPr sz="2000" spc="2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pain</a:t>
            </a:r>
            <a:endParaRPr sz="20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07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chronic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opioid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therapy </a:t>
            </a:r>
            <a:r>
              <a:rPr sz="20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chronic</a:t>
            </a:r>
            <a:r>
              <a:rPr sz="2000" spc="3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pain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254496" y="1341119"/>
            <a:ext cx="4570476" cy="52699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255258" y="2332482"/>
            <a:ext cx="4570730" cy="457200"/>
          </a:xfrm>
          <a:custGeom>
            <a:avLst/>
            <a:gdLst/>
            <a:ahLst/>
            <a:cxnLst/>
            <a:rect l="l" t="t" r="r" b="b"/>
            <a:pathLst>
              <a:path w="4570730" h="457200">
                <a:moveTo>
                  <a:pt x="0" y="457200"/>
                </a:moveTo>
                <a:lnTo>
                  <a:pt x="4570476" y="457200"/>
                </a:lnTo>
                <a:lnTo>
                  <a:pt x="4570476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ln w="2857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255258" y="2853689"/>
            <a:ext cx="4570730" cy="340360"/>
          </a:xfrm>
          <a:custGeom>
            <a:avLst/>
            <a:gdLst/>
            <a:ahLst/>
            <a:cxnLst/>
            <a:rect l="l" t="t" r="r" b="b"/>
            <a:pathLst>
              <a:path w="4570730" h="340360">
                <a:moveTo>
                  <a:pt x="0" y="339851"/>
                </a:moveTo>
                <a:lnTo>
                  <a:pt x="4570476" y="339851"/>
                </a:lnTo>
                <a:lnTo>
                  <a:pt x="4570476" y="0"/>
                </a:lnTo>
                <a:lnTo>
                  <a:pt x="0" y="0"/>
                </a:lnTo>
                <a:lnTo>
                  <a:pt x="0" y="339851"/>
                </a:lnTo>
                <a:close/>
              </a:path>
            </a:pathLst>
          </a:custGeom>
          <a:ln w="2857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255258" y="4778502"/>
            <a:ext cx="4570730" cy="457200"/>
          </a:xfrm>
          <a:custGeom>
            <a:avLst/>
            <a:gdLst/>
            <a:ahLst/>
            <a:cxnLst/>
            <a:rect l="l" t="t" r="r" b="b"/>
            <a:pathLst>
              <a:path w="4570730" h="457200">
                <a:moveTo>
                  <a:pt x="0" y="457200"/>
                </a:moveTo>
                <a:lnTo>
                  <a:pt x="4570476" y="457200"/>
                </a:lnTo>
                <a:lnTo>
                  <a:pt x="4570476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ln w="2857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255258" y="5266182"/>
            <a:ext cx="4570730" cy="340360"/>
          </a:xfrm>
          <a:custGeom>
            <a:avLst/>
            <a:gdLst/>
            <a:ahLst/>
            <a:cxnLst/>
            <a:rect l="l" t="t" r="r" b="b"/>
            <a:pathLst>
              <a:path w="4570730" h="340360">
                <a:moveTo>
                  <a:pt x="0" y="339852"/>
                </a:moveTo>
                <a:lnTo>
                  <a:pt x="4570476" y="339852"/>
                </a:lnTo>
                <a:lnTo>
                  <a:pt x="4570476" y="0"/>
                </a:lnTo>
                <a:lnTo>
                  <a:pt x="0" y="0"/>
                </a:lnTo>
                <a:lnTo>
                  <a:pt x="0" y="339852"/>
                </a:lnTo>
                <a:close/>
              </a:path>
            </a:pathLst>
          </a:custGeom>
          <a:ln w="2857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255258" y="5634990"/>
            <a:ext cx="4570730" cy="341630"/>
          </a:xfrm>
          <a:custGeom>
            <a:avLst/>
            <a:gdLst/>
            <a:ahLst/>
            <a:cxnLst/>
            <a:rect l="l" t="t" r="r" b="b"/>
            <a:pathLst>
              <a:path w="4570730" h="341629">
                <a:moveTo>
                  <a:pt x="0" y="341376"/>
                </a:moveTo>
                <a:lnTo>
                  <a:pt x="4570476" y="341376"/>
                </a:lnTo>
                <a:lnTo>
                  <a:pt x="4570476" y="0"/>
                </a:lnTo>
                <a:lnTo>
                  <a:pt x="0" y="0"/>
                </a:lnTo>
                <a:lnTo>
                  <a:pt x="0" y="341376"/>
                </a:lnTo>
                <a:close/>
              </a:path>
            </a:pathLst>
          </a:custGeom>
          <a:ln w="2857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41908" y="4441317"/>
            <a:ext cx="8286115" cy="1318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50" spc="10">
                <a:solidFill>
                  <a:srgbClr val="E23C33"/>
                </a:solidFill>
                <a:latin typeface="Arial"/>
                <a:cs typeface="Arial"/>
              </a:rPr>
              <a:t>NON-OPIOID</a:t>
            </a:r>
            <a:r>
              <a:rPr sz="4250" spc="-70">
                <a:solidFill>
                  <a:srgbClr val="E23C33"/>
                </a:solidFill>
                <a:latin typeface="Arial"/>
                <a:cs typeface="Arial"/>
              </a:rPr>
              <a:t> </a:t>
            </a:r>
            <a:r>
              <a:rPr sz="4250" spc="15">
                <a:solidFill>
                  <a:srgbClr val="E23C33"/>
                </a:solidFill>
                <a:latin typeface="Arial"/>
                <a:cs typeface="Arial"/>
              </a:rPr>
              <a:t>PHARMACOLOGIC</a:t>
            </a:r>
            <a:endParaRPr sz="4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4250" spc="10">
                <a:solidFill>
                  <a:srgbClr val="E23C33"/>
                </a:solidFill>
                <a:latin typeface="Arial"/>
                <a:cs typeface="Arial"/>
              </a:rPr>
              <a:t>THERAPY </a:t>
            </a:r>
            <a:r>
              <a:rPr sz="4250" spc="15">
                <a:solidFill>
                  <a:srgbClr val="E23C33"/>
                </a:solidFill>
                <a:latin typeface="Arial"/>
                <a:cs typeface="Arial"/>
              </a:rPr>
              <a:t>FOR </a:t>
            </a:r>
            <a:r>
              <a:rPr sz="4250" spc="10">
                <a:solidFill>
                  <a:srgbClr val="E23C33"/>
                </a:solidFill>
                <a:latin typeface="Arial"/>
                <a:cs typeface="Arial"/>
              </a:rPr>
              <a:t>ACUTE</a:t>
            </a:r>
            <a:r>
              <a:rPr sz="4250" spc="-335">
                <a:solidFill>
                  <a:srgbClr val="E23C33"/>
                </a:solidFill>
                <a:latin typeface="Arial"/>
                <a:cs typeface="Arial"/>
              </a:rPr>
              <a:t> </a:t>
            </a:r>
            <a:r>
              <a:rPr sz="4250" spc="-70">
                <a:solidFill>
                  <a:srgbClr val="E23C33"/>
                </a:solidFill>
                <a:latin typeface="Arial"/>
                <a:cs typeface="Arial"/>
              </a:rPr>
              <a:t>PAIN</a:t>
            </a:r>
            <a:endParaRPr sz="42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37282" y="2779521"/>
            <a:ext cx="6919595" cy="1491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-1905" algn="ctr">
              <a:lnSpc>
                <a:spcPct val="100000"/>
              </a:lnSpc>
            </a:pP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Should </a:t>
            </a:r>
            <a:r>
              <a:rPr sz="2400" spc="-10">
                <a:solidFill>
                  <a:srgbClr val="E43D30"/>
                </a:solidFill>
                <a:latin typeface="Calibri"/>
                <a:cs typeface="Calibri"/>
              </a:rPr>
              <a:t>non-opioid pharmacological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therapies </a:t>
            </a:r>
            <a:r>
              <a:rPr sz="2400">
                <a:solidFill>
                  <a:srgbClr val="E43D30"/>
                </a:solidFill>
                <a:latin typeface="Calibri"/>
                <a:cs typeface="Calibri"/>
              </a:rPr>
              <a:t>either in  addition </a:t>
            </a:r>
            <a:r>
              <a:rPr sz="2400" spc="-15">
                <a:solidFill>
                  <a:srgbClr val="E43D30"/>
                </a:solidFill>
                <a:latin typeface="Calibri"/>
                <a:cs typeface="Calibri"/>
              </a:rPr>
              <a:t>to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or </a:t>
            </a:r>
            <a:r>
              <a:rPr sz="2400" spc="-10">
                <a:solidFill>
                  <a:srgbClr val="E43D30"/>
                </a:solidFill>
                <a:latin typeface="Calibri"/>
                <a:cs typeface="Calibri"/>
              </a:rPr>
              <a:t>instead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of opioids or other usual </a:t>
            </a:r>
            <a:r>
              <a:rPr sz="2400" spc="-15">
                <a:solidFill>
                  <a:srgbClr val="E43D30"/>
                </a:solidFill>
                <a:latin typeface="Calibri"/>
                <a:cs typeface="Calibri"/>
              </a:rPr>
              <a:t>care  </a:t>
            </a:r>
            <a:r>
              <a:rPr sz="2400" spc="-10">
                <a:solidFill>
                  <a:srgbClr val="E43D30"/>
                </a:solidFill>
                <a:latin typeface="Calibri"/>
                <a:cs typeface="Calibri"/>
              </a:rPr>
              <a:t>interventions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be used </a:t>
            </a:r>
            <a:r>
              <a:rPr sz="2400" spc="-20">
                <a:solidFill>
                  <a:srgbClr val="E43D30"/>
                </a:solidFill>
                <a:latin typeface="Calibri"/>
                <a:cs typeface="Calibri"/>
              </a:rPr>
              <a:t>for </a:t>
            </a:r>
            <a:r>
              <a:rPr sz="2400">
                <a:solidFill>
                  <a:srgbClr val="E43D30"/>
                </a:solidFill>
                <a:latin typeface="Calibri"/>
                <a:cs typeface="Calibri"/>
              </a:rPr>
              <a:t>the </a:t>
            </a:r>
            <a:r>
              <a:rPr sz="2400" spc="-10">
                <a:solidFill>
                  <a:srgbClr val="E43D30"/>
                </a:solidFill>
                <a:latin typeface="Calibri"/>
                <a:cs typeface="Calibri"/>
              </a:rPr>
              <a:t>treatment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of acute pain </a:t>
            </a:r>
            <a:r>
              <a:rPr sz="2400">
                <a:solidFill>
                  <a:srgbClr val="E43D30"/>
                </a:solidFill>
                <a:latin typeface="Calibri"/>
                <a:cs typeface="Calibri"/>
              </a:rPr>
              <a:t>in 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children </a:t>
            </a:r>
            <a:r>
              <a:rPr sz="2400">
                <a:solidFill>
                  <a:srgbClr val="E43D30"/>
                </a:solidFill>
                <a:latin typeface="Calibri"/>
                <a:cs typeface="Calibri"/>
              </a:rPr>
              <a:t>and adults with</a:t>
            </a:r>
            <a:r>
              <a:rPr sz="2400" spc="-114">
                <a:solidFill>
                  <a:srgbClr val="E43D30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SCD?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10785475" cy="434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Opioids </a:t>
            </a:r>
            <a:r>
              <a:rPr spc="-15"/>
              <a:t>have </a:t>
            </a:r>
            <a:r>
              <a:t>been </a:t>
            </a:r>
            <a:r>
              <a:rPr spc="5"/>
              <a:t>the </a:t>
            </a:r>
            <a:r>
              <a:rPr spc="-10"/>
              <a:t>mainstay </a:t>
            </a:r>
            <a:r>
              <a:rPr spc="-20"/>
              <a:t>for </a:t>
            </a:r>
            <a:r>
              <a:rPr spc="5"/>
              <a:t>the </a:t>
            </a:r>
            <a:r>
              <a:rPr spc="-10"/>
              <a:t>treatment </a:t>
            </a:r>
            <a:r>
              <a:t>of acute pain </a:t>
            </a:r>
            <a:r>
              <a:rPr spc="-10"/>
              <a:t>related </a:t>
            </a:r>
            <a:r>
              <a:rPr spc="-15"/>
              <a:t>to</a:t>
            </a:r>
            <a:r>
              <a:rPr spc="80"/>
              <a:t> </a:t>
            </a:r>
            <a:r>
              <a:t>SCD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00" y="2013839"/>
            <a:ext cx="10684510" cy="3216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Some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patients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do not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respond to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opioid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therapy</a:t>
            </a:r>
            <a:r>
              <a:rPr sz="2400" spc="-3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alone</a:t>
            </a:r>
            <a:endParaRPr sz="2400">
              <a:latin typeface="Calibri"/>
              <a:cs typeface="Calibri"/>
            </a:endParaRPr>
          </a:p>
          <a:p>
            <a:pPr marL="622300">
              <a:lnSpc>
                <a:spcPct val="100000"/>
              </a:lnSpc>
              <a:spcBef>
                <a:spcPts val="1065"/>
              </a:spcBef>
              <a:tabLst>
                <a:tab pos="1003300" algn="l"/>
              </a:tabLst>
            </a:pPr>
            <a:r>
              <a:rPr sz="1800" spc="-5">
                <a:solidFill>
                  <a:srgbClr val="7E7E7E"/>
                </a:solidFill>
                <a:latin typeface="Arial"/>
                <a:cs typeface="Arial"/>
              </a:rPr>
              <a:t>–	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tenets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appropriate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management of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acute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pain include multimodal</a:t>
            </a:r>
            <a:r>
              <a:rPr sz="1800" spc="22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analgesia</a:t>
            </a:r>
            <a:endParaRPr sz="1800">
              <a:latin typeface="Calibri"/>
              <a:cs typeface="Calibri"/>
            </a:endParaRPr>
          </a:p>
          <a:p>
            <a:pPr marL="469900" marR="5080" indent="-457200" algn="just">
              <a:lnSpc>
                <a:spcPct val="100000"/>
              </a:lnSpc>
              <a:spcBef>
                <a:spcPts val="535"/>
              </a:spcBef>
              <a:buFont typeface="Arial"/>
              <a:buChar char="•"/>
              <a:tabLst>
                <a:tab pos="469900" algn="l"/>
              </a:tabLst>
            </a:pPr>
            <a:r>
              <a:rPr sz="2400" spc="-25">
                <a:solidFill>
                  <a:srgbClr val="7E7E7E"/>
                </a:solidFill>
                <a:latin typeface="Calibri"/>
                <a:cs typeface="Calibri"/>
              </a:rPr>
              <a:t>Pathways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to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reduce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opioid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burden would provide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nonopioid analgesics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to treat 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acute pain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with the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goal of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reducing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total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dose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duration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exposure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while 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maintaining or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improving</a:t>
            </a:r>
            <a:r>
              <a:rPr sz="2400" spc="-8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analgesia</a:t>
            </a:r>
            <a:endParaRPr sz="2400">
              <a:latin typeface="Calibri"/>
              <a:cs typeface="Calibri"/>
            </a:endParaRPr>
          </a:p>
          <a:p>
            <a:pPr marL="469900" marR="45720" indent="-457200" algn="just">
              <a:lnSpc>
                <a:spcPct val="100000"/>
              </a:lnSpc>
              <a:spcBef>
                <a:spcPts val="1170"/>
              </a:spcBef>
              <a:buFont typeface="Arial"/>
              <a:buChar char="•"/>
              <a:tabLst>
                <a:tab pos="469900" algn="l"/>
              </a:tabLst>
            </a:pP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There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has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been a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greater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understanding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complex nature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of pain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in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SCD such 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that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better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definitions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of acute pain,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chronic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pain,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acute-on-chronic pain </a:t>
            </a:r>
            <a:r>
              <a:rPr sz="2400" spc="-20">
                <a:solidFill>
                  <a:srgbClr val="7E7E7E"/>
                </a:solidFill>
                <a:latin typeface="Calibri"/>
                <a:cs typeface="Calibri"/>
              </a:rPr>
              <a:t>have 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emerged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5576570" cy="811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Non-opioid pharmacologic</a:t>
            </a:r>
            <a:r>
              <a:rPr spc="60"/>
              <a:t> </a:t>
            </a:r>
            <a:r>
              <a:rPr spc="-5"/>
              <a:t>interventions</a:t>
            </a: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20"/>
              <a:t>for </a:t>
            </a:r>
            <a:r>
              <a:t>acute pain </a:t>
            </a:r>
            <a:r>
              <a:rPr spc="-15"/>
              <a:t>refractory </a:t>
            </a:r>
            <a:r>
              <a:rPr spc="-10"/>
              <a:t>to</a:t>
            </a:r>
            <a:r>
              <a:rPr spc="5"/>
              <a:t> </a:t>
            </a:r>
            <a:r>
              <a:t>opioids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00" y="2347818"/>
            <a:ext cx="10639425" cy="3204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9700"/>
              </a:lnSpc>
            </a:pPr>
            <a:r>
              <a:rPr sz="1600" b="1" spc="-10">
                <a:solidFill>
                  <a:srgbClr val="7E7E7E"/>
                </a:solidFill>
                <a:latin typeface="Calibri"/>
                <a:cs typeface="Calibri"/>
              </a:rPr>
              <a:t>Recommendation </a:t>
            </a:r>
            <a:r>
              <a:rPr sz="1600" b="1" spc="-5">
                <a:solidFill>
                  <a:srgbClr val="7E7E7E"/>
                </a:solidFill>
                <a:latin typeface="Calibri"/>
                <a:cs typeface="Calibri"/>
              </a:rPr>
              <a:t>2c.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600" i="1" spc="-5">
                <a:solidFill>
                  <a:srgbClr val="7E7E7E"/>
                </a:solidFill>
                <a:latin typeface="Calibri"/>
                <a:cs typeface="Calibri"/>
              </a:rPr>
              <a:t>adults </a:t>
            </a:r>
            <a:r>
              <a:rPr sz="1600" i="1" spc="-1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1600" i="1" spc="-5">
                <a:solidFill>
                  <a:srgbClr val="7E7E7E"/>
                </a:solidFill>
                <a:latin typeface="Calibri"/>
                <a:cs typeface="Calibri"/>
              </a:rPr>
              <a:t>children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presenting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with acute pain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related to SCD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who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are </a:t>
            </a:r>
            <a:r>
              <a:rPr sz="1600" u="sng" spc="-10">
                <a:solidFill>
                  <a:srgbClr val="7E7E7E"/>
                </a:solidFill>
                <a:latin typeface="Calibri"/>
                <a:cs typeface="Calibri"/>
              </a:rPr>
              <a:t>hospitalized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,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the ASH guideline  panel </a:t>
            </a:r>
            <a:r>
              <a:rPr sz="1600" i="1" spc="-10">
                <a:solidFill>
                  <a:srgbClr val="7E7E7E"/>
                </a:solidFill>
                <a:latin typeface="Calibri"/>
                <a:cs typeface="Calibri"/>
              </a:rPr>
              <a:t>suggests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 sub-anesthetic (analgesic)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ketamine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infusion as adjunctive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treatment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pain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that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is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refractory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or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not effectively  treated </a:t>
            </a:r>
            <a:r>
              <a:rPr sz="1600">
                <a:solidFill>
                  <a:srgbClr val="7E7E7E"/>
                </a:solidFill>
                <a:latin typeface="Calibri"/>
                <a:cs typeface="Calibri"/>
              </a:rPr>
              <a:t>with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opioids alone (</a:t>
            </a:r>
            <a:r>
              <a:rPr sz="1600" b="1" spc="-5">
                <a:solidFill>
                  <a:srgbClr val="7E7E7E"/>
                </a:solidFill>
                <a:latin typeface="Calibri"/>
                <a:cs typeface="Calibri"/>
              </a:rPr>
              <a:t>conditional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recommendation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based on very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low certainty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in the evidence about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effects </a:t>
            </a:r>
            <a:r>
              <a:rPr sz="1600" spc="1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600" spc="-10">
                <a:solidFill>
                  <a:srgbClr val="7E7E7E"/>
                </a:solidFill>
                <a:latin typeface="Cambria Math"/>
                <a:cs typeface="Cambria Math"/>
              </a:rPr>
              <a:t>⨁</a:t>
            </a:r>
            <a:r>
              <a:rPr sz="1600" spc="-10">
                <a:solidFill>
                  <a:srgbClr val="7E7E7E"/>
                </a:solidFill>
                <a:latin typeface="Yu Gothic"/>
                <a:cs typeface="Yu Gothic"/>
              </a:rPr>
              <a:t>◯◯◯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).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b="1" spc="-10">
                <a:solidFill>
                  <a:srgbClr val="7E7E7E"/>
                </a:solidFill>
                <a:latin typeface="Calibri"/>
                <a:cs typeface="Calibri"/>
              </a:rPr>
              <a:t>Remarks:</a:t>
            </a:r>
            <a:endParaRPr sz="1600">
              <a:latin typeface="Calibri"/>
              <a:cs typeface="Calibri"/>
            </a:endParaRPr>
          </a:p>
          <a:p>
            <a:pPr marL="527685" marR="278130" indent="-514984">
              <a:lnSpc>
                <a:spcPct val="100000"/>
              </a:lnSpc>
              <a:spcBef>
                <a:spcPts val="9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This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recommendation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assumes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safe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administration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of sub-anesthetic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ketamine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infusions in the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hospital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inpatient unit in 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centers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that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have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appropriate expertise to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administer the</a:t>
            </a:r>
            <a:r>
              <a:rPr sz="1600" spc="7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drug.</a:t>
            </a:r>
            <a:endParaRPr sz="1600">
              <a:latin typeface="Calibri"/>
              <a:cs typeface="Calibri"/>
            </a:endParaRPr>
          </a:p>
          <a:p>
            <a:pPr marL="527685" marR="52069" indent="-514984">
              <a:lnSpc>
                <a:spcPct val="100000"/>
              </a:lnSpc>
              <a:spcBef>
                <a:spcPts val="98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Recommended dose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sub-anesthetic (analgesic) infusion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acute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exacerbation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SCD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pain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starts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at 0.1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to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0.3 </a:t>
            </a:r>
            <a:r>
              <a:rPr sz="1600" spc="10">
                <a:solidFill>
                  <a:srgbClr val="7E7E7E"/>
                </a:solidFill>
                <a:latin typeface="Calibri"/>
                <a:cs typeface="Calibri"/>
              </a:rPr>
              <a:t>mg/kg/h 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with a maximum of 1</a:t>
            </a:r>
            <a:r>
              <a:rPr sz="1600" spc="-5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600" spc="5">
                <a:solidFill>
                  <a:srgbClr val="7E7E7E"/>
                </a:solidFill>
                <a:latin typeface="Calibri"/>
                <a:cs typeface="Calibri"/>
              </a:rPr>
              <a:t>mg/kg/h.</a:t>
            </a:r>
            <a:endParaRPr sz="1600">
              <a:latin typeface="Calibri"/>
              <a:cs typeface="Calibri"/>
            </a:endParaRPr>
          </a:p>
          <a:p>
            <a:pPr marL="527685" marR="107314" indent="-514984">
              <a:lnSpc>
                <a:spcPct val="100000"/>
              </a:lnSpc>
              <a:spcBef>
                <a:spcPts val="9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1600" spc="-20">
                <a:solidFill>
                  <a:srgbClr val="7E7E7E"/>
                </a:solidFill>
                <a:latin typeface="Calibri"/>
                <a:cs typeface="Calibri"/>
              </a:rPr>
              <a:t>Currently,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there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is no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standardized,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widely accepted definition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word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“refractory”;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thus, whether pain is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considered 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refractory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is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determined at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clinician’s</a:t>
            </a:r>
            <a:r>
              <a:rPr sz="1600" spc="13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discretion.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7117080" cy="434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Subanesthetic </a:t>
            </a:r>
            <a:r>
              <a:rPr spc="-15"/>
              <a:t>ketamine for </a:t>
            </a:r>
            <a:r>
              <a:rPr spc="-10"/>
              <a:t>treatment </a:t>
            </a:r>
            <a:r>
              <a:t>of acute pain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00" y="2013839"/>
            <a:ext cx="10895330" cy="2521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The balance of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effects </a:t>
            </a:r>
            <a:r>
              <a:rPr sz="2400" spc="-30">
                <a:solidFill>
                  <a:srgbClr val="7E7E7E"/>
                </a:solidFill>
                <a:latin typeface="Calibri"/>
                <a:cs typeface="Calibri"/>
              </a:rPr>
              <a:t>favors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the</a:t>
            </a:r>
            <a:r>
              <a:rPr sz="2400" spc="2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intervention</a:t>
            </a:r>
            <a:endParaRPr sz="2400">
              <a:latin typeface="Calibri"/>
              <a:cs typeface="Calibri"/>
            </a:endParaRPr>
          </a:p>
          <a:p>
            <a:pPr marL="469900" marR="14604" indent="-457200" algn="just">
              <a:lnSpc>
                <a:spcPct val="100000"/>
              </a:lnSpc>
              <a:spcBef>
                <a:spcPts val="1175"/>
              </a:spcBef>
              <a:buFont typeface="Arial"/>
              <a:buChar char="•"/>
              <a:tabLst>
                <a:tab pos="469900" algn="l"/>
              </a:tabLst>
            </a:pP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Subanesthetic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ketamine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should be used cautiously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in this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population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and in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patients  </a:t>
            </a:r>
            <a:r>
              <a:rPr sz="2400" spc="-20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whom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first-line treatment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(ie,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opioids) has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failed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or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in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patients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who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wish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to avoid 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opioid</a:t>
            </a:r>
            <a:r>
              <a:rPr sz="2400" spc="-8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analgesia</a:t>
            </a:r>
            <a:endParaRPr sz="24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17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Because of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absence of high-quality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data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overall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low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to moderate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certainty</a:t>
            </a:r>
            <a:r>
              <a:rPr sz="2400" spc="2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evidence about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effects,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recommendation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is</a:t>
            </a:r>
            <a:r>
              <a:rPr sz="2400" spc="2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conditional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6392"/>
            <a:ext cx="11087735" cy="403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/>
              <a:t>Acute </a:t>
            </a:r>
            <a:r>
              <a:t>pain </a:t>
            </a:r>
            <a:r>
              <a:rPr spc="-15"/>
              <a:t>refractory </a:t>
            </a:r>
            <a:r>
              <a:rPr spc="-10"/>
              <a:t>to </a:t>
            </a:r>
            <a:r>
              <a:t>opioid </a:t>
            </a:r>
            <a:r>
              <a:rPr spc="-10"/>
              <a:t>therapy: </a:t>
            </a:r>
            <a:r>
              <a:t>Non-opioid pharmacologic</a:t>
            </a:r>
            <a:r>
              <a:rPr spc="235"/>
              <a:t> </a:t>
            </a:r>
            <a:r>
              <a:rPr spc="-5"/>
              <a:t>interventions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00" y="2018410"/>
            <a:ext cx="10982960" cy="4281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32715">
              <a:lnSpc>
                <a:spcPct val="100000"/>
              </a:lnSpc>
            </a:pPr>
            <a:r>
              <a:rPr sz="1800" b="1" spc="-10">
                <a:solidFill>
                  <a:srgbClr val="7E7E7E"/>
                </a:solidFill>
                <a:latin typeface="Calibri"/>
                <a:cs typeface="Calibri"/>
              </a:rPr>
              <a:t>Recommendation </a:t>
            </a:r>
            <a:r>
              <a:rPr sz="1800" b="1">
                <a:solidFill>
                  <a:srgbClr val="7E7E7E"/>
                </a:solidFill>
                <a:latin typeface="Calibri"/>
                <a:cs typeface="Calibri"/>
              </a:rPr>
              <a:t>2d.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800" i="1" spc="-5">
                <a:solidFill>
                  <a:srgbClr val="7E7E7E"/>
                </a:solidFill>
                <a:latin typeface="Calibri"/>
                <a:cs typeface="Calibri"/>
              </a:rPr>
              <a:t>adults and children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presenting with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acute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pain </a:t>
            </a: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related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to </a:t>
            </a: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SCD,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the ASH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guideline panel  </a:t>
            </a:r>
            <a:r>
              <a:rPr sz="1800" i="1" spc="-10">
                <a:solidFill>
                  <a:srgbClr val="7E7E7E"/>
                </a:solidFill>
                <a:latin typeface="Calibri"/>
                <a:cs typeface="Calibri"/>
              </a:rPr>
              <a:t>suggests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regional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anesthesia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treatment approaches </a:t>
            </a: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localized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pain that is </a:t>
            </a: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refractory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or not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effectively </a:t>
            </a: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treated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with  opioids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alone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(</a:t>
            </a:r>
            <a:r>
              <a:rPr sz="1800" b="1" spc="-5">
                <a:solidFill>
                  <a:srgbClr val="7E7E7E"/>
                </a:solidFill>
                <a:latin typeface="Calibri"/>
                <a:cs typeface="Calibri"/>
              </a:rPr>
              <a:t>conditional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recommendation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based on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very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low certainty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in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evidence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about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effects</a:t>
            </a:r>
            <a:r>
              <a:rPr sz="1800" spc="229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5">
                <a:solidFill>
                  <a:srgbClr val="7E7E7E"/>
                </a:solidFill>
                <a:latin typeface="Cambria Math"/>
                <a:cs typeface="Cambria Math"/>
              </a:rPr>
              <a:t>⨁</a:t>
            </a:r>
            <a:r>
              <a:rPr sz="1800" spc="-5">
                <a:solidFill>
                  <a:srgbClr val="7E7E7E"/>
                </a:solidFill>
                <a:latin typeface="Yu Gothic"/>
                <a:cs typeface="Yu Gothic"/>
              </a:rPr>
              <a:t>◯◯◯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).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1600" b="1" spc="-10">
                <a:solidFill>
                  <a:srgbClr val="7E7E7E"/>
                </a:solidFill>
                <a:latin typeface="Calibri"/>
                <a:cs typeface="Calibri"/>
              </a:rPr>
              <a:t>Remarks:</a:t>
            </a:r>
            <a:endParaRPr sz="1600">
              <a:latin typeface="Calibri"/>
              <a:cs typeface="Calibri"/>
            </a:endParaRPr>
          </a:p>
          <a:p>
            <a:pPr marL="469900" marR="67310" indent="-457200">
              <a:lnSpc>
                <a:spcPct val="100000"/>
              </a:lnSpc>
              <a:spcBef>
                <a:spcPts val="98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Regional anesthesia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in this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context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is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defined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as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epidural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or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peripheral nerve catheter-delivered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analgesia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abdominal, hip </a:t>
            </a:r>
            <a:r>
              <a:rPr sz="1600" spc="5">
                <a:solidFill>
                  <a:srgbClr val="7E7E7E"/>
                </a:solidFill>
                <a:latin typeface="Calibri"/>
                <a:cs typeface="Calibri"/>
              </a:rPr>
              <a:t>or 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leg</a:t>
            </a:r>
            <a:r>
              <a:rPr sz="1600" spc="-9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pain.</a:t>
            </a:r>
            <a:endParaRPr sz="16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98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procedure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needs to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be technically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feasible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based on the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anatomic location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of the</a:t>
            </a:r>
            <a:r>
              <a:rPr sz="1600" spc="15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pain.</a:t>
            </a:r>
            <a:endParaRPr sz="16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98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thorough explanation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of the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procedure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as well as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risks,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benefits and alternative options should be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provided to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patients</a:t>
            </a:r>
            <a:r>
              <a:rPr sz="1600" spc="26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and</a:t>
            </a:r>
            <a:endParaRPr sz="16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families prior to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the</a:t>
            </a:r>
            <a:r>
              <a:rPr sz="1600" spc="3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procedure.</a:t>
            </a:r>
            <a:endParaRPr sz="16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980"/>
              </a:spcBef>
              <a:buAutoNum type="arabicPeriod" startAt="4"/>
              <a:tabLst>
                <a:tab pos="469265" algn="l"/>
                <a:tab pos="469900" algn="l"/>
              </a:tabLst>
            </a:pP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recommendation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assumes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administration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procedure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in a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center that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has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appropriate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resources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and</a:t>
            </a:r>
            <a:r>
              <a:rPr sz="1600" spc="30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expertise.</a:t>
            </a:r>
            <a:endParaRPr sz="1600">
              <a:latin typeface="Calibri"/>
              <a:cs typeface="Calibri"/>
            </a:endParaRPr>
          </a:p>
          <a:p>
            <a:pPr marL="469900" marR="5080" indent="-457200">
              <a:lnSpc>
                <a:spcPct val="100000"/>
              </a:lnSpc>
              <a:spcBef>
                <a:spcPts val="980"/>
              </a:spcBef>
              <a:buAutoNum type="arabicPeriod" startAt="4"/>
              <a:tabLst>
                <a:tab pos="469265" algn="l"/>
                <a:tab pos="469900" algn="l"/>
              </a:tabLst>
            </a:pP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There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is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considerable uncertainty around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optimal timing and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indications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regional anesthesia interventions; </a:t>
            </a:r>
            <a:r>
              <a:rPr sz="1600" spc="-30">
                <a:solidFill>
                  <a:srgbClr val="7E7E7E"/>
                </a:solidFill>
                <a:latin typeface="Calibri"/>
                <a:cs typeface="Calibri"/>
              </a:rPr>
              <a:t>however,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the 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panel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emphasized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the importance of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shared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decision-making based on the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patient’s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knowledge of their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own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disease and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course 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of pain-related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complications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strategies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that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promote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reduced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opioid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requirements, improved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function, pain management  and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reduced duration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of</a:t>
            </a:r>
            <a:r>
              <a:rPr sz="1600" spc="1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hospitalization.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6551930" cy="434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Regional anesthesia </a:t>
            </a:r>
            <a:r>
              <a:rPr spc="-20"/>
              <a:t>for </a:t>
            </a:r>
            <a:r>
              <a:rPr spc="-10"/>
              <a:t>treatment </a:t>
            </a:r>
            <a:r>
              <a:t>of acute</a:t>
            </a:r>
            <a:r>
              <a:rPr spc="-10"/>
              <a:t> </a:t>
            </a:r>
            <a:r>
              <a:t>pain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00" y="2013839"/>
            <a:ext cx="10996930" cy="2339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The balance of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effects </a:t>
            </a:r>
            <a:r>
              <a:rPr sz="2400" spc="-30">
                <a:solidFill>
                  <a:srgbClr val="7E7E7E"/>
                </a:solidFill>
                <a:latin typeface="Calibri"/>
                <a:cs typeface="Calibri"/>
              </a:rPr>
              <a:t>favors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the</a:t>
            </a:r>
            <a:r>
              <a:rPr sz="2400" spc="2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intervention</a:t>
            </a:r>
            <a:endParaRPr sz="24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17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The absence of high-quality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data </a:t>
            </a:r>
            <a:r>
              <a:rPr sz="2400" spc="-20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patients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with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SCD,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regional anesthesia should</a:t>
            </a:r>
            <a:r>
              <a:rPr sz="2400" spc="2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be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used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only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in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centers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with the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appropriate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expertise,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in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inpatients</a:t>
            </a:r>
            <a:r>
              <a:rPr sz="2400" spc="1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with:</a:t>
            </a:r>
            <a:endParaRPr sz="2400">
              <a:latin typeface="Calibri"/>
              <a:cs typeface="Calibri"/>
            </a:endParaRPr>
          </a:p>
          <a:p>
            <a:pPr marL="1003300" lvl="1" indent="-381000">
              <a:lnSpc>
                <a:spcPct val="100000"/>
              </a:lnSpc>
              <a:spcBef>
                <a:spcPts val="1070"/>
              </a:spcBef>
              <a:buFont typeface="Arial"/>
              <a:buChar char="–"/>
              <a:tabLst>
                <a:tab pos="1003300" algn="l"/>
                <a:tab pos="1003935" algn="l"/>
              </a:tabLst>
            </a:pP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localized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pain that is amenable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to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regional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approach</a:t>
            </a:r>
            <a:r>
              <a:rPr sz="1800" spc="10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or</a:t>
            </a:r>
            <a:endParaRPr sz="1800">
              <a:latin typeface="Calibri"/>
              <a:cs typeface="Calibri"/>
            </a:endParaRPr>
          </a:p>
          <a:p>
            <a:pPr marL="1003300" lvl="1" indent="-381000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1003300" algn="l"/>
                <a:tab pos="1003935" algn="l"/>
              </a:tabLst>
            </a:pP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in patients </a:t>
            </a: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whom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first-line treatment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(ie, opioids) has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failed</a:t>
            </a:r>
            <a:r>
              <a:rPr sz="1800" spc="14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or</a:t>
            </a:r>
            <a:endParaRPr sz="1800">
              <a:latin typeface="Calibri"/>
              <a:cs typeface="Calibri"/>
            </a:endParaRPr>
          </a:p>
          <a:p>
            <a:pPr marL="1003300" lvl="1" indent="-381000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1003300" algn="l"/>
                <a:tab pos="1003935" algn="l"/>
              </a:tabLst>
            </a:pP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those who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wish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to avoid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opioid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analgesia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41908" y="4441317"/>
            <a:ext cx="9451975" cy="1318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50" spc="10">
                <a:solidFill>
                  <a:srgbClr val="E23C33"/>
                </a:solidFill>
                <a:latin typeface="Arial"/>
                <a:cs typeface="Arial"/>
              </a:rPr>
              <a:t>NON-PHARMACOLOGIC</a:t>
            </a:r>
            <a:r>
              <a:rPr sz="4250" spc="-70">
                <a:solidFill>
                  <a:srgbClr val="E23C33"/>
                </a:solidFill>
                <a:latin typeface="Arial"/>
                <a:cs typeface="Arial"/>
              </a:rPr>
              <a:t> </a:t>
            </a:r>
            <a:r>
              <a:rPr sz="4250" spc="10">
                <a:solidFill>
                  <a:srgbClr val="E23C33"/>
                </a:solidFill>
                <a:latin typeface="Arial"/>
                <a:cs typeface="Arial"/>
              </a:rPr>
              <a:t>THERAPIES</a:t>
            </a:r>
            <a:endParaRPr sz="4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4250" spc="15">
                <a:solidFill>
                  <a:srgbClr val="E23C33"/>
                </a:solidFill>
                <a:latin typeface="Arial"/>
                <a:cs typeface="Arial"/>
              </a:rPr>
              <a:t>FOR </a:t>
            </a:r>
            <a:r>
              <a:rPr sz="4250" spc="10">
                <a:solidFill>
                  <a:srgbClr val="E23C33"/>
                </a:solidFill>
                <a:latin typeface="Arial"/>
                <a:cs typeface="Arial"/>
              </a:rPr>
              <a:t>ACUTE</a:t>
            </a:r>
            <a:r>
              <a:rPr sz="4250" spc="-290">
                <a:solidFill>
                  <a:srgbClr val="E23C33"/>
                </a:solidFill>
                <a:latin typeface="Arial"/>
                <a:cs typeface="Arial"/>
              </a:rPr>
              <a:t> </a:t>
            </a:r>
            <a:r>
              <a:rPr sz="4250" spc="-70">
                <a:solidFill>
                  <a:srgbClr val="E23C33"/>
                </a:solidFill>
                <a:latin typeface="Arial"/>
                <a:cs typeface="Arial"/>
              </a:rPr>
              <a:t>PAIN</a:t>
            </a:r>
            <a:endParaRPr sz="42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76373" y="2974847"/>
            <a:ext cx="8237855" cy="1125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5715" algn="ctr">
              <a:lnSpc>
                <a:spcPct val="100000"/>
              </a:lnSpc>
            </a:pP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Should nonpharmacological therapies </a:t>
            </a:r>
            <a:r>
              <a:rPr sz="2400">
                <a:solidFill>
                  <a:srgbClr val="E43D30"/>
                </a:solidFill>
                <a:latin typeface="Calibri"/>
                <a:cs typeface="Calibri"/>
              </a:rPr>
              <a:t>in addition </a:t>
            </a:r>
            <a:r>
              <a:rPr sz="2400" spc="-15">
                <a:solidFill>
                  <a:srgbClr val="E43D30"/>
                </a:solidFill>
                <a:latin typeface="Calibri"/>
                <a:cs typeface="Calibri"/>
              </a:rPr>
              <a:t>to  </a:t>
            </a:r>
            <a:r>
              <a:rPr sz="2400" spc="-10">
                <a:solidFill>
                  <a:srgbClr val="E43D30"/>
                </a:solidFill>
                <a:latin typeface="Calibri"/>
                <a:cs typeface="Calibri"/>
              </a:rPr>
              <a:t>pharmacological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therapies be used </a:t>
            </a:r>
            <a:r>
              <a:rPr sz="2400" spc="-20">
                <a:solidFill>
                  <a:srgbClr val="E43D30"/>
                </a:solidFill>
                <a:latin typeface="Calibri"/>
                <a:cs typeface="Calibri"/>
              </a:rPr>
              <a:t>for </a:t>
            </a:r>
            <a:r>
              <a:rPr sz="2400">
                <a:solidFill>
                  <a:srgbClr val="E43D30"/>
                </a:solidFill>
                <a:latin typeface="Calibri"/>
                <a:cs typeface="Calibri"/>
              </a:rPr>
              <a:t>the </a:t>
            </a:r>
            <a:r>
              <a:rPr sz="2400" spc="-10">
                <a:solidFill>
                  <a:srgbClr val="E43D30"/>
                </a:solidFill>
                <a:latin typeface="Calibri"/>
                <a:cs typeface="Calibri"/>
              </a:rPr>
              <a:t>treatment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of acute pain  </a:t>
            </a:r>
            <a:r>
              <a:rPr sz="2400">
                <a:solidFill>
                  <a:srgbClr val="E43D30"/>
                </a:solidFill>
                <a:latin typeface="Calibri"/>
                <a:cs typeface="Calibri"/>
              </a:rPr>
              <a:t>in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children </a:t>
            </a:r>
            <a:r>
              <a:rPr sz="2400">
                <a:solidFill>
                  <a:srgbClr val="E43D30"/>
                </a:solidFill>
                <a:latin typeface="Calibri"/>
                <a:cs typeface="Calibri"/>
              </a:rPr>
              <a:t>and adults with</a:t>
            </a:r>
            <a:r>
              <a:rPr sz="2400" spc="-140">
                <a:solidFill>
                  <a:srgbClr val="E43D30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SCD?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5381625" cy="434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5"/>
              <a:t>ASH </a:t>
            </a:r>
            <a:r>
              <a:rPr spc="-5"/>
              <a:t>Clinical Practice </a:t>
            </a:r>
            <a:r>
              <a:rPr spc="5"/>
              <a:t>Guidelines on</a:t>
            </a:r>
            <a:r>
              <a:rPr spc="-35"/>
              <a:t> </a:t>
            </a:r>
            <a:r>
              <a:t>SCD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00" y="2013839"/>
            <a:ext cx="4925695" cy="2454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1150" indent="-298450">
              <a:lnSpc>
                <a:spcPct val="100000"/>
              </a:lnSpc>
              <a:buAutoNum type="arabicPeriod"/>
              <a:tabLst>
                <a:tab pos="311785" algn="l"/>
              </a:tabLst>
            </a:pP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Cardiopulmonary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and Kidney</a:t>
            </a:r>
            <a:r>
              <a:rPr sz="2400" spc="-13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Disease</a:t>
            </a:r>
            <a:endParaRPr sz="2400">
              <a:latin typeface="Calibri"/>
              <a:cs typeface="Calibri"/>
            </a:endParaRPr>
          </a:p>
          <a:p>
            <a:pPr marL="311150" indent="-298450">
              <a:lnSpc>
                <a:spcPct val="100000"/>
              </a:lnSpc>
              <a:spcBef>
                <a:spcPts val="1175"/>
              </a:spcBef>
              <a:buAutoNum type="arabicPeriod"/>
              <a:tabLst>
                <a:tab pos="311785" algn="l"/>
              </a:tabLst>
            </a:pPr>
            <a:r>
              <a:rPr sz="2400" spc="-25">
                <a:solidFill>
                  <a:srgbClr val="7E7E7E"/>
                </a:solidFill>
                <a:latin typeface="Calibri"/>
                <a:cs typeface="Calibri"/>
              </a:rPr>
              <a:t>Transfusion</a:t>
            </a:r>
            <a:r>
              <a:rPr sz="2400" spc="-8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Support</a:t>
            </a:r>
            <a:endParaRPr sz="2400">
              <a:latin typeface="Calibri"/>
              <a:cs typeface="Calibri"/>
            </a:endParaRPr>
          </a:p>
          <a:p>
            <a:pPr marL="311150" indent="-298450">
              <a:lnSpc>
                <a:spcPct val="100000"/>
              </a:lnSpc>
              <a:spcBef>
                <a:spcPts val="1175"/>
              </a:spcBef>
              <a:buAutoNum type="arabicPeriod"/>
              <a:tabLst>
                <a:tab pos="311785" algn="l"/>
              </a:tabLst>
            </a:pP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Cerebrovascular</a:t>
            </a:r>
            <a:r>
              <a:rPr sz="2400" spc="-8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Disease</a:t>
            </a:r>
            <a:endParaRPr sz="2400">
              <a:latin typeface="Calibri"/>
              <a:cs typeface="Calibri"/>
            </a:endParaRPr>
          </a:p>
          <a:p>
            <a:pPr marL="316230" indent="-303530">
              <a:lnSpc>
                <a:spcPct val="100000"/>
              </a:lnSpc>
              <a:spcBef>
                <a:spcPts val="1175"/>
              </a:spcBef>
              <a:buAutoNum type="arabicPeriod"/>
              <a:tabLst>
                <a:tab pos="316865" algn="l"/>
              </a:tabLst>
            </a:pPr>
            <a:r>
              <a:rPr sz="2400" b="1" spc="-10">
                <a:latin typeface="Calibri"/>
                <a:cs typeface="Calibri"/>
              </a:rPr>
              <a:t>Acute </a:t>
            </a:r>
            <a:r>
              <a:rPr sz="2400" b="1">
                <a:latin typeface="Calibri"/>
                <a:cs typeface="Calibri"/>
              </a:rPr>
              <a:t>and </a:t>
            </a:r>
            <a:r>
              <a:rPr sz="2400" b="1" spc="-10">
                <a:latin typeface="Calibri"/>
                <a:cs typeface="Calibri"/>
              </a:rPr>
              <a:t>Chronic</a:t>
            </a:r>
            <a:r>
              <a:rPr sz="2400" b="1" spc="-75">
                <a:latin typeface="Calibri"/>
                <a:cs typeface="Calibri"/>
              </a:rPr>
              <a:t> </a:t>
            </a:r>
            <a:r>
              <a:rPr sz="2400" b="1" spc="-15">
                <a:latin typeface="Calibri"/>
                <a:cs typeface="Calibri"/>
              </a:rPr>
              <a:t>Pain</a:t>
            </a:r>
            <a:endParaRPr sz="2400">
              <a:latin typeface="Calibri"/>
              <a:cs typeface="Calibri"/>
            </a:endParaRPr>
          </a:p>
          <a:p>
            <a:pPr marL="311150" indent="-298450">
              <a:lnSpc>
                <a:spcPct val="100000"/>
              </a:lnSpc>
              <a:spcBef>
                <a:spcPts val="1175"/>
              </a:spcBef>
              <a:buAutoNum type="arabicPeriod"/>
              <a:tabLst>
                <a:tab pos="311785" algn="l"/>
              </a:tabLst>
            </a:pP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Stem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Cell</a:t>
            </a:r>
            <a:r>
              <a:rPr sz="2400" spc="-8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20">
                <a:solidFill>
                  <a:srgbClr val="7E7E7E"/>
                </a:solidFill>
                <a:latin typeface="Calibri"/>
                <a:cs typeface="Calibri"/>
              </a:rPr>
              <a:t>Transplantation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6309360" cy="434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Non-pharmacological </a:t>
            </a:r>
            <a:r>
              <a:rPr spc="-5"/>
              <a:t>therapies </a:t>
            </a:r>
            <a:r>
              <a:rPr spc="-20"/>
              <a:t>for </a:t>
            </a:r>
            <a:r>
              <a:t>acute</a:t>
            </a:r>
            <a:r>
              <a:rPr spc="45"/>
              <a:t> </a:t>
            </a:r>
            <a:r>
              <a:t>pain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00" y="2017395"/>
            <a:ext cx="10930890" cy="3382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154305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2000" spc="-15">
                <a:solidFill>
                  <a:srgbClr val="7E7E7E"/>
                </a:solidFill>
                <a:latin typeface="Calibri"/>
                <a:cs typeface="Calibri"/>
              </a:rPr>
              <a:t>first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line of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treatment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of SCD pain is pharmacological therapies, such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as NSAIDs and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opioids,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but  </a:t>
            </a:r>
            <a:r>
              <a:rPr sz="2000" spc="-15">
                <a:solidFill>
                  <a:srgbClr val="7E7E7E"/>
                </a:solidFill>
                <a:latin typeface="Calibri"/>
                <a:cs typeface="Calibri"/>
              </a:rPr>
              <a:t>may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not </a:t>
            </a:r>
            <a:r>
              <a:rPr sz="2000" spc="-15">
                <a:solidFill>
                  <a:srgbClr val="7E7E7E"/>
                </a:solidFill>
                <a:latin typeface="Calibri"/>
                <a:cs typeface="Calibri"/>
              </a:rPr>
              <a:t>always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be</a:t>
            </a:r>
            <a:r>
              <a:rPr sz="2000" spc="-4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enough</a:t>
            </a:r>
            <a:endParaRPr sz="2000">
              <a:latin typeface="Calibri"/>
              <a:cs typeface="Calibri"/>
            </a:endParaRPr>
          </a:p>
          <a:p>
            <a:pPr marL="469900" marR="5080" indent="-45720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Nonpharmacological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interventions </a:t>
            </a:r>
            <a:r>
              <a:rPr sz="2000" spc="-20">
                <a:solidFill>
                  <a:srgbClr val="7E7E7E"/>
                </a:solidFill>
                <a:latin typeface="Calibri"/>
                <a:cs typeface="Calibri"/>
              </a:rPr>
              <a:t>have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potential </a:t>
            </a:r>
            <a:r>
              <a:rPr sz="2000" spc="-15">
                <a:solidFill>
                  <a:srgbClr val="7E7E7E"/>
                </a:solidFill>
                <a:latin typeface="Calibri"/>
                <a:cs typeface="Calibri"/>
              </a:rPr>
              <a:t>to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ease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pain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reduce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need </a:t>
            </a:r>
            <a:r>
              <a:rPr sz="20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opioids or  other pharmacological</a:t>
            </a:r>
            <a:r>
              <a:rPr sz="2000" spc="-3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treatments</a:t>
            </a:r>
            <a:endParaRPr sz="2000">
              <a:latin typeface="Calibri"/>
              <a:cs typeface="Calibri"/>
            </a:endParaRPr>
          </a:p>
          <a:p>
            <a:pPr marL="1003300" marR="83185" lvl="1" indent="-381000">
              <a:lnSpc>
                <a:spcPct val="100000"/>
              </a:lnSpc>
              <a:spcBef>
                <a:spcPts val="1040"/>
              </a:spcBef>
              <a:buFont typeface="Arial"/>
              <a:buChar char="–"/>
              <a:tabLst>
                <a:tab pos="1003300" algn="l"/>
                <a:tab pos="1003935" algn="l"/>
              </a:tabLst>
            </a:pP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massage, </a:t>
            </a: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yoga,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transcutaneous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electrical nerve stimulation (TENS), Virtual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Reality (VR),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guided audiovisual  </a:t>
            </a:r>
            <a:r>
              <a:rPr sz="1800" spc="-25">
                <a:solidFill>
                  <a:srgbClr val="7E7E7E"/>
                </a:solidFill>
                <a:latin typeface="Calibri"/>
                <a:cs typeface="Calibri"/>
              </a:rPr>
              <a:t>(AV) </a:t>
            </a: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relaxation,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acupuncture,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biofeedback,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mindfulness, </a:t>
            </a: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spirituality,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cognitive behavioral therapy </a:t>
            </a: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(CBT), 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meditation</a:t>
            </a:r>
            <a:endParaRPr sz="18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47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Panel examined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impact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nonpharmacological therapies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on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patient-centered</a:t>
            </a:r>
            <a:r>
              <a:rPr sz="2000" spc="10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outcomes</a:t>
            </a:r>
            <a:endParaRPr sz="2000">
              <a:latin typeface="Calibri"/>
              <a:cs typeface="Calibri"/>
            </a:endParaRPr>
          </a:p>
          <a:p>
            <a:pPr marL="1003300" marR="176530" lvl="1" indent="-381000">
              <a:lnSpc>
                <a:spcPct val="100000"/>
              </a:lnSpc>
              <a:spcBef>
                <a:spcPts val="1040"/>
              </a:spcBef>
              <a:buFont typeface="Arial"/>
              <a:buChar char="–"/>
              <a:tabLst>
                <a:tab pos="1003300" algn="l"/>
                <a:tab pos="1003935" algn="l"/>
              </a:tabLst>
            </a:pP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improved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pain </a:t>
            </a:r>
            <a:r>
              <a:rPr sz="1800" spc="-20">
                <a:solidFill>
                  <a:srgbClr val="7E7E7E"/>
                </a:solidFill>
                <a:latin typeface="Calibri"/>
                <a:cs typeface="Calibri"/>
              </a:rPr>
              <a:t>intensity,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pain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coping strategies,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and health </a:t>
            </a: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related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quality of </a:t>
            </a: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life,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reduction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in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total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opioid 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consumption,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length of </a:t>
            </a:r>
            <a:r>
              <a:rPr sz="1800" spc="-45">
                <a:solidFill>
                  <a:srgbClr val="7E7E7E"/>
                </a:solidFill>
                <a:latin typeface="Calibri"/>
                <a:cs typeface="Calibri"/>
              </a:rPr>
              <a:t>stay,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return to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baseline</a:t>
            </a:r>
            <a:r>
              <a:rPr sz="1800" spc="16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pain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5846445" cy="403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Non-pharmacologic </a:t>
            </a:r>
            <a:r>
              <a:rPr spc="-5"/>
              <a:t>therapy </a:t>
            </a:r>
            <a:r>
              <a:rPr spc="-20"/>
              <a:t>for </a:t>
            </a:r>
            <a:r>
              <a:rPr spc="-5"/>
              <a:t>acute</a:t>
            </a:r>
            <a:r>
              <a:rPr spc="55"/>
              <a:t> </a:t>
            </a:r>
            <a:r>
              <a:t>pain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00" y="2018410"/>
            <a:ext cx="10901680" cy="35737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25755" algn="just">
              <a:lnSpc>
                <a:spcPct val="100000"/>
              </a:lnSpc>
            </a:pPr>
            <a:r>
              <a:rPr sz="1800" b="1" spc="-10">
                <a:solidFill>
                  <a:srgbClr val="7E7E7E"/>
                </a:solidFill>
                <a:latin typeface="Calibri"/>
                <a:cs typeface="Calibri"/>
              </a:rPr>
              <a:t>Recommendation </a:t>
            </a:r>
            <a:r>
              <a:rPr sz="1800" b="1">
                <a:solidFill>
                  <a:srgbClr val="7E7E7E"/>
                </a:solidFill>
                <a:latin typeface="Calibri"/>
                <a:cs typeface="Calibri"/>
              </a:rPr>
              <a:t>3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.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800" i="1" spc="-5">
                <a:solidFill>
                  <a:srgbClr val="7E7E7E"/>
                </a:solidFill>
                <a:latin typeface="Calibri"/>
                <a:cs typeface="Calibri"/>
              </a:rPr>
              <a:t>adults and </a:t>
            </a:r>
            <a:r>
              <a:rPr sz="1800" i="1" spc="-10">
                <a:solidFill>
                  <a:srgbClr val="7E7E7E"/>
                </a:solidFill>
                <a:latin typeface="Calibri"/>
                <a:cs typeface="Calibri"/>
              </a:rPr>
              <a:t>children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who seek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treatment </a:t>
            </a: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acute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pain,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the ASH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guideline panel </a:t>
            </a:r>
            <a:r>
              <a:rPr sz="1800" i="1" spc="-10">
                <a:solidFill>
                  <a:srgbClr val="7E7E7E"/>
                </a:solidFill>
                <a:latin typeface="Calibri"/>
                <a:cs typeface="Calibri"/>
              </a:rPr>
              <a:t>suggests 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massage, </a:t>
            </a: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yoga,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transcutaneous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electrical nerve stimulation (TENS), virtual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reality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(VR)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guided audiovisual </a:t>
            </a:r>
            <a:r>
              <a:rPr sz="1800" spc="-25">
                <a:solidFill>
                  <a:srgbClr val="7E7E7E"/>
                </a:solidFill>
                <a:latin typeface="Calibri"/>
                <a:cs typeface="Calibri"/>
              </a:rPr>
              <a:t>(AV)  </a:t>
            </a: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relaxation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in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addition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to standard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pharmacological management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(</a:t>
            </a:r>
            <a:r>
              <a:rPr sz="1800" b="1">
                <a:solidFill>
                  <a:srgbClr val="7E7E7E"/>
                </a:solidFill>
                <a:latin typeface="Calibri"/>
                <a:cs typeface="Calibri"/>
              </a:rPr>
              <a:t>conditional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recommendation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based on very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low  certainty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in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evidence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about </a:t>
            </a: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effects</a:t>
            </a:r>
            <a:r>
              <a:rPr sz="1800" spc="8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5">
                <a:solidFill>
                  <a:srgbClr val="7E7E7E"/>
                </a:solidFill>
                <a:latin typeface="Cambria Math"/>
                <a:cs typeface="Cambria Math"/>
              </a:rPr>
              <a:t>⨁</a:t>
            </a:r>
            <a:r>
              <a:rPr sz="1800" spc="-5">
                <a:solidFill>
                  <a:srgbClr val="7E7E7E"/>
                </a:solidFill>
                <a:latin typeface="Yu Gothic"/>
                <a:cs typeface="Yu Gothic"/>
              </a:rPr>
              <a:t>◯◯◯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).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sz="1600" b="1" spc="-10">
                <a:solidFill>
                  <a:srgbClr val="7E7E7E"/>
                </a:solidFill>
                <a:latin typeface="Calibri"/>
                <a:cs typeface="Calibri"/>
              </a:rPr>
              <a:t>Remarks:</a:t>
            </a:r>
            <a:endParaRPr sz="16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98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This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recommendation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is based on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direct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evidence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from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patients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with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SCD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indirect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evidence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largely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from postoperative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adult 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mixed surgical</a:t>
            </a:r>
            <a:r>
              <a:rPr sz="1600" spc="-4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populations.</a:t>
            </a:r>
            <a:endParaRPr sz="1600">
              <a:latin typeface="Calibri"/>
              <a:cs typeface="Calibri"/>
            </a:endParaRPr>
          </a:p>
          <a:p>
            <a:pPr marL="355600" marR="161290" indent="-342900">
              <a:lnSpc>
                <a:spcPct val="100000"/>
              </a:lnSpc>
              <a:spcBef>
                <a:spcPts val="98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Despite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the evidence primarily based on adult populations,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there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is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low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risk of harm in children. </a:t>
            </a:r>
            <a:r>
              <a:rPr sz="1600" spc="-30">
                <a:solidFill>
                  <a:srgbClr val="7E7E7E"/>
                </a:solidFill>
                <a:latin typeface="Calibri"/>
                <a:cs typeface="Calibri"/>
              </a:rPr>
              <a:t>However,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tailored </a:t>
            </a:r>
            <a:r>
              <a:rPr sz="1600">
                <a:solidFill>
                  <a:srgbClr val="7E7E7E"/>
                </a:solidFill>
                <a:latin typeface="Calibri"/>
                <a:cs typeface="Calibri"/>
              </a:rPr>
              <a:t>approach 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should be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used that matches feasibility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and acceptability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 given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patient. Some interventions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may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not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apply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to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younger 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children; thus, the age of the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patient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should be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considered,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especially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interventions such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as </a:t>
            </a:r>
            <a:r>
              <a:rPr sz="1600" spc="-20">
                <a:solidFill>
                  <a:srgbClr val="7E7E7E"/>
                </a:solidFill>
                <a:latin typeface="Calibri"/>
                <a:cs typeface="Calibri"/>
              </a:rPr>
              <a:t>yoga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and guided </a:t>
            </a:r>
            <a:r>
              <a:rPr sz="1600" spc="-40">
                <a:solidFill>
                  <a:srgbClr val="7E7E7E"/>
                </a:solidFill>
                <a:latin typeface="Calibri"/>
                <a:cs typeface="Calibri"/>
              </a:rPr>
              <a:t>AV</a:t>
            </a:r>
            <a:r>
              <a:rPr sz="1600" spc="21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relaxation.</a:t>
            </a:r>
            <a:endParaRPr sz="1600">
              <a:latin typeface="Calibri"/>
              <a:cs typeface="Calibri"/>
            </a:endParaRPr>
          </a:p>
          <a:p>
            <a:pPr marL="355600" marR="176530" indent="-342900">
              <a:lnSpc>
                <a:spcPct val="100000"/>
              </a:lnSpc>
              <a:spcBef>
                <a:spcPts val="98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Time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requirements,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financial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costs, availability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training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therapists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these types of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treatments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are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important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factors in 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treatment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selection and should be discussed with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patients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in the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course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shared</a:t>
            </a:r>
            <a:r>
              <a:rPr sz="1600" spc="16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decision-making.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41908" y="4441317"/>
            <a:ext cx="8286115" cy="1318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50" spc="10">
                <a:solidFill>
                  <a:srgbClr val="E23C33"/>
                </a:solidFill>
                <a:latin typeface="Arial"/>
                <a:cs typeface="Arial"/>
              </a:rPr>
              <a:t>NON-OPIOID</a:t>
            </a:r>
            <a:r>
              <a:rPr sz="4250" spc="-70">
                <a:solidFill>
                  <a:srgbClr val="E23C33"/>
                </a:solidFill>
                <a:latin typeface="Arial"/>
                <a:cs typeface="Arial"/>
              </a:rPr>
              <a:t> </a:t>
            </a:r>
            <a:r>
              <a:rPr sz="4250" spc="15">
                <a:solidFill>
                  <a:srgbClr val="E23C33"/>
                </a:solidFill>
                <a:latin typeface="Arial"/>
                <a:cs typeface="Arial"/>
              </a:rPr>
              <a:t>PHARMACOLOGIC</a:t>
            </a:r>
            <a:endParaRPr sz="4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4250" spc="10">
                <a:solidFill>
                  <a:srgbClr val="E23C33"/>
                </a:solidFill>
                <a:latin typeface="Arial"/>
                <a:cs typeface="Arial"/>
              </a:rPr>
              <a:t>THERAPY </a:t>
            </a:r>
            <a:r>
              <a:rPr sz="4250" spc="15">
                <a:solidFill>
                  <a:srgbClr val="E23C33"/>
                </a:solidFill>
                <a:latin typeface="Arial"/>
                <a:cs typeface="Arial"/>
              </a:rPr>
              <a:t>FOR CHRONIC</a:t>
            </a:r>
            <a:r>
              <a:rPr sz="4250" spc="-125">
                <a:solidFill>
                  <a:srgbClr val="E23C33"/>
                </a:solidFill>
                <a:latin typeface="Arial"/>
                <a:cs typeface="Arial"/>
              </a:rPr>
              <a:t> </a:t>
            </a:r>
            <a:r>
              <a:rPr sz="4250" spc="-70">
                <a:solidFill>
                  <a:srgbClr val="E23C33"/>
                </a:solidFill>
                <a:latin typeface="Arial"/>
                <a:cs typeface="Arial"/>
              </a:rPr>
              <a:t>PAIN</a:t>
            </a:r>
            <a:endParaRPr sz="42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87626" y="2884296"/>
            <a:ext cx="8015605" cy="1491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Should </a:t>
            </a:r>
            <a:r>
              <a:rPr sz="2400" spc="-10">
                <a:solidFill>
                  <a:srgbClr val="E43D30"/>
                </a:solidFill>
                <a:latin typeface="Calibri"/>
                <a:cs typeface="Calibri"/>
              </a:rPr>
              <a:t>non-opioid pharmacological </a:t>
            </a:r>
            <a:r>
              <a:rPr sz="2400" spc="-30">
                <a:solidFill>
                  <a:srgbClr val="E43D30"/>
                </a:solidFill>
                <a:latin typeface="Calibri"/>
                <a:cs typeface="Calibri"/>
              </a:rPr>
              <a:t>therapy, </a:t>
            </a:r>
            <a:r>
              <a:rPr sz="2400">
                <a:solidFill>
                  <a:srgbClr val="E43D30"/>
                </a:solidFill>
                <a:latin typeface="Calibri"/>
                <a:cs typeface="Calibri"/>
              </a:rPr>
              <a:t>either in addition </a:t>
            </a:r>
            <a:r>
              <a:rPr sz="2400" spc="-15">
                <a:solidFill>
                  <a:srgbClr val="E43D30"/>
                </a:solidFill>
                <a:latin typeface="Calibri"/>
                <a:cs typeface="Calibri"/>
              </a:rPr>
              <a:t>to 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or </a:t>
            </a:r>
            <a:r>
              <a:rPr sz="2400" spc="-10">
                <a:solidFill>
                  <a:srgbClr val="E43D30"/>
                </a:solidFill>
                <a:latin typeface="Calibri"/>
                <a:cs typeface="Calibri"/>
              </a:rPr>
              <a:t>instead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of opioids or other usual </a:t>
            </a:r>
            <a:r>
              <a:rPr sz="2400" spc="-15">
                <a:solidFill>
                  <a:srgbClr val="E43D30"/>
                </a:solidFill>
                <a:latin typeface="Calibri"/>
                <a:cs typeface="Calibri"/>
              </a:rPr>
              <a:t>care </a:t>
            </a:r>
            <a:r>
              <a:rPr sz="2400" spc="-10">
                <a:solidFill>
                  <a:srgbClr val="E43D30"/>
                </a:solidFill>
                <a:latin typeface="Calibri"/>
                <a:cs typeface="Calibri"/>
              </a:rPr>
              <a:t>interventions,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be used  </a:t>
            </a:r>
            <a:r>
              <a:rPr sz="2400" spc="-20">
                <a:solidFill>
                  <a:srgbClr val="E43D30"/>
                </a:solidFill>
                <a:latin typeface="Calibri"/>
                <a:cs typeface="Calibri"/>
              </a:rPr>
              <a:t>for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children </a:t>
            </a:r>
            <a:r>
              <a:rPr sz="2400">
                <a:solidFill>
                  <a:srgbClr val="E43D30"/>
                </a:solidFill>
                <a:latin typeface="Calibri"/>
                <a:cs typeface="Calibri"/>
              </a:rPr>
              <a:t>and adults with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SCD </a:t>
            </a:r>
            <a:r>
              <a:rPr sz="2400">
                <a:solidFill>
                  <a:srgbClr val="E43D30"/>
                </a:solidFill>
                <a:latin typeface="Calibri"/>
                <a:cs typeface="Calibri"/>
              </a:rPr>
              <a:t>and </a:t>
            </a:r>
            <a:r>
              <a:rPr sz="2400" spc="-10">
                <a:solidFill>
                  <a:srgbClr val="E43D30"/>
                </a:solidFill>
                <a:latin typeface="Calibri"/>
                <a:cs typeface="Calibri"/>
              </a:rPr>
              <a:t>chronic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pain </a:t>
            </a:r>
            <a:r>
              <a:rPr sz="2400">
                <a:solidFill>
                  <a:srgbClr val="E43D30"/>
                </a:solidFill>
                <a:latin typeface="Calibri"/>
                <a:cs typeface="Calibri"/>
              </a:rPr>
              <a:t>with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no  identifiable cause </a:t>
            </a:r>
            <a:r>
              <a:rPr sz="2400" spc="-10">
                <a:solidFill>
                  <a:srgbClr val="E43D30"/>
                </a:solidFill>
                <a:latin typeface="Calibri"/>
                <a:cs typeface="Calibri"/>
              </a:rPr>
              <a:t>beyond</a:t>
            </a:r>
            <a:r>
              <a:rPr sz="2400" spc="-50">
                <a:solidFill>
                  <a:srgbClr val="E43D30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SCD?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6950075" cy="434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5"/>
              <a:t>Individuals </a:t>
            </a:r>
            <a:r>
              <a:t>living </a:t>
            </a:r>
            <a:r>
              <a:rPr spc="5"/>
              <a:t>with </a:t>
            </a:r>
            <a:r>
              <a:t>SCD </a:t>
            </a:r>
            <a:r>
              <a:rPr spc="-5"/>
              <a:t>experience chronic</a:t>
            </a:r>
            <a:r>
              <a:rPr spc="-35"/>
              <a:t> </a:t>
            </a:r>
            <a:r>
              <a:t>pain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00" y="2013839"/>
            <a:ext cx="10969625" cy="2521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5080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prevalence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chronic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pain increases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with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age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may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not be associated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with an 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identifiable</a:t>
            </a:r>
            <a:r>
              <a:rPr sz="2400" spc="-6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cause</a:t>
            </a:r>
            <a:endParaRPr sz="24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17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Chronic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pain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in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individuals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with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SCD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is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often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treated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with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opioid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and</a:t>
            </a:r>
            <a:r>
              <a:rPr sz="2400" spc="-3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nonopioid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analgesic</a:t>
            </a:r>
            <a:r>
              <a:rPr sz="2400" spc="-8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medications</a:t>
            </a:r>
            <a:endParaRPr sz="24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17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There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is a lack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of evidence-based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guidelines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comparing chronic nonopioid</a:t>
            </a:r>
            <a:r>
              <a:rPr sz="2400" spc="4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therapy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with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chronic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opioid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therapy </a:t>
            </a:r>
            <a:r>
              <a:rPr sz="2400" spc="-20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chronic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SCD</a:t>
            </a:r>
            <a:r>
              <a:rPr sz="2400" spc="-5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pain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7044690" cy="403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Non-opioid pharmacologic </a:t>
            </a:r>
            <a:r>
              <a:rPr spc="-5"/>
              <a:t>therapy </a:t>
            </a:r>
            <a:r>
              <a:rPr spc="-15"/>
              <a:t>for </a:t>
            </a:r>
            <a:r>
              <a:rPr spc="-5"/>
              <a:t>chronic</a:t>
            </a:r>
            <a:r>
              <a:rPr spc="80"/>
              <a:t> </a:t>
            </a:r>
            <a:r>
              <a:rPr spc="5"/>
              <a:t>pain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00" y="2018410"/>
            <a:ext cx="10911840" cy="3299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49860">
              <a:lnSpc>
                <a:spcPct val="100000"/>
              </a:lnSpc>
            </a:pPr>
            <a:r>
              <a:rPr sz="1800" b="1" spc="-10">
                <a:solidFill>
                  <a:srgbClr val="7E7E7E"/>
                </a:solidFill>
                <a:latin typeface="Calibri"/>
                <a:cs typeface="Calibri"/>
              </a:rPr>
              <a:t>Recommendation </a:t>
            </a:r>
            <a:r>
              <a:rPr sz="1800" b="1">
                <a:solidFill>
                  <a:srgbClr val="7E7E7E"/>
                </a:solidFill>
                <a:latin typeface="Calibri"/>
                <a:cs typeface="Calibri"/>
              </a:rPr>
              <a:t>7a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.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adults who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have SCD-related chronic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pain with no identifiable cause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beyond </a:t>
            </a: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SCD,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the ASH 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guideline panel </a:t>
            </a:r>
            <a:r>
              <a:rPr sz="1800" i="1" spc="-10">
                <a:solidFill>
                  <a:srgbClr val="7E7E7E"/>
                </a:solidFill>
                <a:latin typeface="Calibri"/>
                <a:cs typeface="Calibri"/>
              </a:rPr>
              <a:t>suggests </a:t>
            </a:r>
            <a:r>
              <a:rPr sz="1800" u="sng" spc="-5">
                <a:solidFill>
                  <a:srgbClr val="7E7E7E"/>
                </a:solidFill>
                <a:latin typeface="Calibri"/>
                <a:cs typeface="Calibri"/>
              </a:rPr>
              <a:t>SNRIs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(e.g., </a:t>
            </a: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duloxetine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milnacipran)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as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options </a:t>
            </a: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pain management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(</a:t>
            </a:r>
            <a:r>
              <a:rPr sz="1800" b="1">
                <a:solidFill>
                  <a:srgbClr val="7E7E7E"/>
                </a:solidFill>
                <a:latin typeface="Calibri"/>
                <a:cs typeface="Calibri"/>
              </a:rPr>
              <a:t>conditional 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recommendation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based on very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low certainty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in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evidence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about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effects</a:t>
            </a:r>
            <a:r>
              <a:rPr sz="1800" spc="22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5">
                <a:solidFill>
                  <a:srgbClr val="7E7E7E"/>
                </a:solidFill>
                <a:latin typeface="Cambria Math"/>
                <a:cs typeface="Cambria Math"/>
              </a:rPr>
              <a:t>⨁</a:t>
            </a:r>
            <a:r>
              <a:rPr sz="1800" spc="-5">
                <a:solidFill>
                  <a:srgbClr val="7E7E7E"/>
                </a:solidFill>
                <a:latin typeface="Yu Gothic"/>
                <a:cs typeface="Yu Gothic"/>
              </a:rPr>
              <a:t>◯◯◯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).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1600" b="1" spc="-10">
                <a:solidFill>
                  <a:srgbClr val="7E7E7E"/>
                </a:solidFill>
                <a:latin typeface="Calibri"/>
                <a:cs typeface="Calibri"/>
              </a:rPr>
              <a:t>Remarks:</a:t>
            </a:r>
            <a:endParaRPr sz="1600">
              <a:latin typeface="Calibri"/>
              <a:cs typeface="Calibri"/>
            </a:endParaRPr>
          </a:p>
          <a:p>
            <a:pPr marL="355600" marR="215265" indent="-342900">
              <a:lnSpc>
                <a:spcPct val="100000"/>
              </a:lnSpc>
              <a:spcBef>
                <a:spcPts val="98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This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recommendation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is based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largely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on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indirect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evidence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from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adult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patients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without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SCD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affected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with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fibromyalgia.  Fibromyalgia was selected by panel consensus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as the entity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most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closely aligned with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chronic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pain in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SCD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(with no </a:t>
            </a:r>
            <a:r>
              <a:rPr sz="1600">
                <a:solidFill>
                  <a:srgbClr val="7E7E7E"/>
                </a:solidFill>
                <a:latin typeface="Calibri"/>
                <a:cs typeface="Calibri"/>
              </a:rPr>
              <a:t>identifiable 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cause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beyond</a:t>
            </a:r>
            <a:r>
              <a:rPr sz="1600" spc="-2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SCD).</a:t>
            </a:r>
            <a:endParaRPr sz="1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98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Antidepressants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may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increase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risk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of suicidal ideation and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behavior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in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children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adolescents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with major</a:t>
            </a:r>
            <a:r>
              <a:rPr sz="1600" spc="30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depression</a:t>
            </a:r>
            <a:endParaRPr sz="16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disorder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and other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psychiatric</a:t>
            </a:r>
            <a:r>
              <a:rPr sz="1600" spc="1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disorders.</a:t>
            </a:r>
            <a:endParaRPr sz="16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985"/>
              </a:spcBef>
              <a:buAutoNum type="arabicPeriod" startAt="3"/>
              <a:tabLst>
                <a:tab pos="354965" algn="l"/>
                <a:tab pos="355600" algn="l"/>
              </a:tabLst>
            </a:pP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significant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lack of pediatric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data for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use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SNRIs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pain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management could not support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recommendation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this </a:t>
            </a:r>
            <a:r>
              <a:rPr sz="1600" spc="10">
                <a:solidFill>
                  <a:srgbClr val="7E7E7E"/>
                </a:solidFill>
                <a:latin typeface="Calibri"/>
                <a:cs typeface="Calibri"/>
              </a:rPr>
              <a:t>age 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group.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7044690" cy="403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Non-opioid pharmacologic </a:t>
            </a:r>
            <a:r>
              <a:rPr spc="-5"/>
              <a:t>therapy </a:t>
            </a:r>
            <a:r>
              <a:rPr spc="-15"/>
              <a:t>for </a:t>
            </a:r>
            <a:r>
              <a:rPr spc="-5"/>
              <a:t>chronic</a:t>
            </a:r>
            <a:r>
              <a:rPr spc="80"/>
              <a:t> </a:t>
            </a:r>
            <a:r>
              <a:rPr spc="5"/>
              <a:t>pain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00" y="2018410"/>
            <a:ext cx="10909935" cy="3912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6990">
              <a:lnSpc>
                <a:spcPct val="100000"/>
              </a:lnSpc>
            </a:pPr>
            <a:r>
              <a:rPr sz="1800" b="1" spc="-10">
                <a:solidFill>
                  <a:srgbClr val="7E7E7E"/>
                </a:solidFill>
                <a:latin typeface="Calibri"/>
                <a:cs typeface="Calibri"/>
              </a:rPr>
              <a:t>Recommendation </a:t>
            </a:r>
            <a:r>
              <a:rPr sz="1800" b="1">
                <a:solidFill>
                  <a:srgbClr val="7E7E7E"/>
                </a:solidFill>
                <a:latin typeface="Calibri"/>
                <a:cs typeface="Calibri"/>
              </a:rPr>
              <a:t>7b.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adults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who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have SCD-related chronic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pain with no identifiable cause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beyond </a:t>
            </a: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SCD,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ASH  guideline panel </a:t>
            </a:r>
            <a:r>
              <a:rPr sz="1800" i="1" spc="-10">
                <a:solidFill>
                  <a:srgbClr val="7E7E7E"/>
                </a:solidFill>
                <a:latin typeface="Calibri"/>
                <a:cs typeface="Calibri"/>
              </a:rPr>
              <a:t>suggests </a:t>
            </a:r>
            <a:r>
              <a:rPr sz="1800" u="sng" spc="-10">
                <a:solidFill>
                  <a:srgbClr val="7E7E7E"/>
                </a:solidFill>
                <a:latin typeface="Calibri"/>
                <a:cs typeface="Calibri"/>
              </a:rPr>
              <a:t>tricyclic </a:t>
            </a:r>
            <a:r>
              <a:rPr sz="1800" u="sng" spc="-5">
                <a:solidFill>
                  <a:srgbClr val="7E7E7E"/>
                </a:solidFill>
                <a:latin typeface="Calibri"/>
                <a:cs typeface="Calibri"/>
              </a:rPr>
              <a:t>antidepressants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(e.g.,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amitriptyline)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as an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option </a:t>
            </a: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pain management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(</a:t>
            </a:r>
            <a:r>
              <a:rPr sz="1800" b="1">
                <a:solidFill>
                  <a:srgbClr val="7E7E7E"/>
                </a:solidFill>
                <a:latin typeface="Calibri"/>
                <a:cs typeface="Calibri"/>
              </a:rPr>
              <a:t>conditional 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recommendation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based on very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low certainty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in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evidence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about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effects</a:t>
            </a:r>
            <a:r>
              <a:rPr sz="1800" spc="22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5">
                <a:solidFill>
                  <a:srgbClr val="7E7E7E"/>
                </a:solidFill>
                <a:latin typeface="Cambria Math"/>
                <a:cs typeface="Cambria Math"/>
              </a:rPr>
              <a:t>⨁</a:t>
            </a:r>
            <a:r>
              <a:rPr sz="1800" spc="-5">
                <a:solidFill>
                  <a:srgbClr val="7E7E7E"/>
                </a:solidFill>
                <a:latin typeface="Yu Gothic"/>
                <a:cs typeface="Yu Gothic"/>
              </a:rPr>
              <a:t>◯◯◯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).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1600" b="1" spc="-10">
                <a:solidFill>
                  <a:srgbClr val="7E7E7E"/>
                </a:solidFill>
                <a:latin typeface="Calibri"/>
                <a:cs typeface="Calibri"/>
              </a:rPr>
              <a:t>Remarks:</a:t>
            </a:r>
            <a:endParaRPr sz="1600">
              <a:latin typeface="Calibri"/>
              <a:cs typeface="Calibri"/>
            </a:endParaRPr>
          </a:p>
          <a:p>
            <a:pPr marL="355600" marR="283210" indent="-342900">
              <a:lnSpc>
                <a:spcPct val="100000"/>
              </a:lnSpc>
              <a:spcBef>
                <a:spcPts val="98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This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recommendation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is based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largely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on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indirect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evidence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from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adult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patients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without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SCD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affected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with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fibromyalgia.  Fibromyalgia was selected by panel consensus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as the entity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most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closely aligned with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chronic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pain in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SCD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with no identifiable 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cause.</a:t>
            </a:r>
            <a:endParaRPr sz="1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98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Antidepressants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may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increase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risk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of suicidal ideation and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behavior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in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children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adolescents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with major</a:t>
            </a:r>
            <a:r>
              <a:rPr sz="1600" spc="30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depression</a:t>
            </a:r>
            <a:endParaRPr sz="16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disorder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and other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psychiatric</a:t>
            </a:r>
            <a:r>
              <a:rPr sz="1600" spc="1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disorders.</a:t>
            </a:r>
            <a:endParaRPr sz="1600">
              <a:latin typeface="Calibri"/>
              <a:cs typeface="Calibri"/>
            </a:endParaRPr>
          </a:p>
          <a:p>
            <a:pPr marL="355600" marR="936625" indent="-342900">
              <a:lnSpc>
                <a:spcPct val="100000"/>
              </a:lnSpc>
              <a:spcBef>
                <a:spcPts val="985"/>
              </a:spcBef>
              <a:buAutoNum type="arabicPeriod" startAt="3"/>
              <a:tabLst>
                <a:tab pos="354965" algn="l"/>
                <a:tab pos="355600" algn="l"/>
              </a:tabLst>
            </a:pP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significant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lack of pediatric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data for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use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of tricyclic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antidepressants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pain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management could not support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 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recommendation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this age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 group.</a:t>
            </a:r>
            <a:endParaRPr sz="16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980"/>
              </a:spcBef>
              <a:buAutoNum type="arabicPeriod" startAt="3"/>
              <a:tabLst>
                <a:tab pos="354965" algn="l"/>
                <a:tab pos="355600" algn="l"/>
              </a:tabLst>
            </a:pP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increased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side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effect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profile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this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drug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includes,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but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is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not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limited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to,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prolonged </a:t>
            </a:r>
            <a:r>
              <a:rPr sz="1600" spc="-75">
                <a:solidFill>
                  <a:srgbClr val="7E7E7E"/>
                </a:solidFill>
                <a:latin typeface="Calibri"/>
                <a:cs typeface="Calibri"/>
              </a:rPr>
              <a:t>QT,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orthostasis, cognitive </a:t>
            </a:r>
            <a:r>
              <a:rPr sz="1600">
                <a:solidFill>
                  <a:srgbClr val="7E7E7E"/>
                </a:solidFill>
                <a:latin typeface="Calibri"/>
                <a:cs typeface="Calibri"/>
              </a:rPr>
              <a:t>impairment,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dry  mouth, and anticholinergic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effects.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These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side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effects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should be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considered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and discussed with</a:t>
            </a:r>
            <a:r>
              <a:rPr sz="1600" spc="16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patients.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7044690" cy="403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Non-opioid pharmacologic </a:t>
            </a:r>
            <a:r>
              <a:rPr spc="-5"/>
              <a:t>therapy </a:t>
            </a:r>
            <a:r>
              <a:rPr spc="-15"/>
              <a:t>for </a:t>
            </a:r>
            <a:r>
              <a:rPr spc="-5"/>
              <a:t>chronic</a:t>
            </a:r>
            <a:r>
              <a:rPr spc="80"/>
              <a:t> </a:t>
            </a:r>
            <a:r>
              <a:rPr spc="5"/>
              <a:t>pain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00" y="2018410"/>
            <a:ext cx="10753090" cy="2686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b="1" spc="-10">
                <a:solidFill>
                  <a:srgbClr val="7E7E7E"/>
                </a:solidFill>
                <a:latin typeface="Calibri"/>
                <a:cs typeface="Calibri"/>
              </a:rPr>
              <a:t>Recommendation </a:t>
            </a:r>
            <a:r>
              <a:rPr sz="1800" b="1">
                <a:solidFill>
                  <a:srgbClr val="7E7E7E"/>
                </a:solidFill>
                <a:latin typeface="Calibri"/>
                <a:cs typeface="Calibri"/>
              </a:rPr>
              <a:t>7c.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adults who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have SCD-related chronic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pain with no identifiable cause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beyond </a:t>
            </a: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SCD,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the ASH 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guideline panel </a:t>
            </a:r>
            <a:r>
              <a:rPr sz="1800" i="1" spc="-10">
                <a:solidFill>
                  <a:srgbClr val="7E7E7E"/>
                </a:solidFill>
                <a:latin typeface="Calibri"/>
                <a:cs typeface="Calibri"/>
              </a:rPr>
              <a:t>suggests </a:t>
            </a:r>
            <a:r>
              <a:rPr sz="1800" u="sng" spc="-10">
                <a:solidFill>
                  <a:srgbClr val="7E7E7E"/>
                </a:solidFill>
                <a:latin typeface="Calibri"/>
                <a:cs typeface="Calibri"/>
              </a:rPr>
              <a:t>gabapentinoids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(e.g.,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pregabalin)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as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options </a:t>
            </a: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pain management (</a:t>
            </a:r>
            <a:r>
              <a:rPr sz="1800" b="1" spc="-5">
                <a:solidFill>
                  <a:srgbClr val="7E7E7E"/>
                </a:solidFill>
                <a:latin typeface="Calibri"/>
                <a:cs typeface="Calibri"/>
              </a:rPr>
              <a:t>conditional 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recommendation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based on very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low certainty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in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evidence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about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effects</a:t>
            </a:r>
            <a:r>
              <a:rPr sz="1800" spc="22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5">
                <a:solidFill>
                  <a:srgbClr val="7E7E7E"/>
                </a:solidFill>
                <a:latin typeface="Cambria Math"/>
                <a:cs typeface="Cambria Math"/>
              </a:rPr>
              <a:t>⨁</a:t>
            </a:r>
            <a:r>
              <a:rPr sz="1800" spc="-5">
                <a:solidFill>
                  <a:srgbClr val="7E7E7E"/>
                </a:solidFill>
                <a:latin typeface="Yu Gothic"/>
                <a:cs typeface="Yu Gothic"/>
              </a:rPr>
              <a:t>◯◯◯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).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1600" b="1" spc="-10">
                <a:solidFill>
                  <a:srgbClr val="7E7E7E"/>
                </a:solidFill>
                <a:latin typeface="Calibri"/>
                <a:cs typeface="Calibri"/>
              </a:rPr>
              <a:t>Remarks:</a:t>
            </a:r>
            <a:endParaRPr sz="1600">
              <a:latin typeface="Calibri"/>
              <a:cs typeface="Calibri"/>
            </a:endParaRPr>
          </a:p>
          <a:p>
            <a:pPr marL="355600" marR="126364" indent="-342900">
              <a:lnSpc>
                <a:spcPct val="100000"/>
              </a:lnSpc>
              <a:spcBef>
                <a:spcPts val="98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This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recommendation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is based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largely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on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indirect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evidence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from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adult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patients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without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SCD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affected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with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fibromyalgia.  Fibromyalgia was selected by panel consensus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as the entity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most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closely aligned with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chronic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pain in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SCD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with no identifiable 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cause.</a:t>
            </a:r>
            <a:endParaRPr sz="1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98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significant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lack of pediatric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data for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use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of gabapentinoids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pain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management could not support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</a:t>
            </a:r>
            <a:r>
              <a:rPr sz="1600" spc="24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recommendation</a:t>
            </a:r>
            <a:endParaRPr sz="16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this age</a:t>
            </a:r>
            <a:r>
              <a:rPr sz="1600" spc="-6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group.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6400" y="1366773"/>
            <a:ext cx="10592435" cy="3019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>
                <a:solidFill>
                  <a:srgbClr val="E43D30"/>
                </a:solidFill>
                <a:latin typeface="Calibri"/>
                <a:cs typeface="Calibri"/>
              </a:rPr>
              <a:t>An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individualized </a:t>
            </a:r>
            <a:r>
              <a:rPr sz="2400" spc="-10">
                <a:solidFill>
                  <a:srgbClr val="E43D30"/>
                </a:solidFill>
                <a:latin typeface="Calibri"/>
                <a:cs typeface="Calibri"/>
              </a:rPr>
              <a:t>treatment approach </a:t>
            </a:r>
            <a:r>
              <a:rPr sz="2400">
                <a:solidFill>
                  <a:srgbClr val="E43D30"/>
                </a:solidFill>
                <a:latin typeface="Calibri"/>
                <a:cs typeface="Calibri"/>
              </a:rPr>
              <a:t>is </a:t>
            </a:r>
            <a:r>
              <a:rPr sz="2400" spc="-10">
                <a:solidFill>
                  <a:srgbClr val="E43D30"/>
                </a:solidFill>
                <a:latin typeface="Calibri"/>
                <a:cs typeface="Calibri"/>
              </a:rPr>
              <a:t>required </a:t>
            </a:r>
            <a:r>
              <a:rPr sz="2400" spc="-20">
                <a:solidFill>
                  <a:srgbClr val="E43D30"/>
                </a:solidFill>
                <a:latin typeface="Calibri"/>
                <a:cs typeface="Calibri"/>
              </a:rPr>
              <a:t>for </a:t>
            </a:r>
            <a:r>
              <a:rPr sz="2400">
                <a:solidFill>
                  <a:srgbClr val="E43D30"/>
                </a:solidFill>
                <a:latin typeface="Calibri"/>
                <a:cs typeface="Calibri"/>
              </a:rPr>
              <a:t>the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management of </a:t>
            </a:r>
            <a:r>
              <a:rPr sz="2400" spc="-10">
                <a:solidFill>
                  <a:srgbClr val="E43D30"/>
                </a:solidFill>
                <a:latin typeface="Calibri"/>
                <a:cs typeface="Calibri"/>
              </a:rPr>
              <a:t>chronic</a:t>
            </a:r>
            <a:r>
              <a:rPr sz="2400" spc="-30">
                <a:solidFill>
                  <a:srgbClr val="E43D30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pain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900">
              <a:latin typeface="Times New Roman"/>
              <a:cs typeface="Times New Roman"/>
            </a:endParaRPr>
          </a:p>
          <a:p>
            <a:pPr marL="469900" marR="117475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Considering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available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indirect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data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and the lack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direct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data,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the decision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to 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initiate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continue chronic nonopioid therapy </a:t>
            </a:r>
            <a:r>
              <a:rPr sz="2400" spc="-20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chronic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SCD pain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without an 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identifiable cause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beyond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SCD should be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individualized.</a:t>
            </a:r>
            <a:endParaRPr sz="2400">
              <a:latin typeface="Calibri"/>
              <a:cs typeface="Calibri"/>
            </a:endParaRPr>
          </a:p>
          <a:p>
            <a:pPr marL="469900" marR="36195" indent="-457200">
              <a:lnSpc>
                <a:spcPct val="100000"/>
              </a:lnSpc>
              <a:spcBef>
                <a:spcPts val="117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Management should be based on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balance of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benefits </a:t>
            </a:r>
            <a:r>
              <a:rPr sz="2400" spc="-20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that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individual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patient, 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harms,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risk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assessment,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shared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decision making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between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patient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and  </a:t>
            </a:r>
            <a:r>
              <a:rPr sz="2400" spc="-35">
                <a:solidFill>
                  <a:srgbClr val="7E7E7E"/>
                </a:solidFill>
                <a:latin typeface="Calibri"/>
                <a:cs typeface="Calibri"/>
              </a:rPr>
              <a:t>provider.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41908" y="4441317"/>
            <a:ext cx="8939530" cy="1318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50" spc="10">
                <a:solidFill>
                  <a:srgbClr val="E23C33"/>
                </a:solidFill>
                <a:latin typeface="Arial"/>
                <a:cs typeface="Arial"/>
              </a:rPr>
              <a:t>NON-PHARMACOLOGIC</a:t>
            </a:r>
            <a:r>
              <a:rPr sz="4250" spc="-70">
                <a:solidFill>
                  <a:srgbClr val="E23C33"/>
                </a:solidFill>
                <a:latin typeface="Arial"/>
                <a:cs typeface="Arial"/>
              </a:rPr>
              <a:t> </a:t>
            </a:r>
            <a:r>
              <a:rPr sz="4250" spc="10">
                <a:solidFill>
                  <a:srgbClr val="E23C33"/>
                </a:solidFill>
                <a:latin typeface="Arial"/>
                <a:cs typeface="Arial"/>
              </a:rPr>
              <a:t>THERAPY</a:t>
            </a:r>
            <a:endParaRPr sz="4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4250" spc="15">
                <a:solidFill>
                  <a:srgbClr val="E23C33"/>
                </a:solidFill>
                <a:latin typeface="Arial"/>
                <a:cs typeface="Arial"/>
              </a:rPr>
              <a:t>FOR CHRONIC</a:t>
            </a:r>
            <a:r>
              <a:rPr sz="4250" spc="-85">
                <a:solidFill>
                  <a:srgbClr val="E23C33"/>
                </a:solidFill>
                <a:latin typeface="Arial"/>
                <a:cs typeface="Arial"/>
              </a:rPr>
              <a:t> </a:t>
            </a:r>
            <a:r>
              <a:rPr sz="4250" spc="-65">
                <a:solidFill>
                  <a:srgbClr val="E23C33"/>
                </a:solidFill>
                <a:latin typeface="Arial"/>
                <a:cs typeface="Arial"/>
              </a:rPr>
              <a:t>PAIN</a:t>
            </a:r>
            <a:endParaRPr sz="42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7344" y="1906521"/>
            <a:ext cx="2459990" cy="3273552"/>
          </a:xfrm>
          <a:prstGeom prst="rect">
            <a:avLst/>
          </a:prstGeom>
          <a:solidFill>
            <a:srgbClr val="BDDFE3"/>
          </a:solidFill>
        </p:spPr>
        <p:txBody>
          <a:bodyPr vert="horz" wrap="square" lIns="0" tIns="2984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35"/>
              </a:spcBef>
            </a:pPr>
            <a:r>
              <a:rPr lang="en-US" b="1" spc="-30">
                <a:solidFill>
                  <a:srgbClr val="E43D30"/>
                </a:solidFill>
                <a:latin typeface="Calibri"/>
                <a:cs typeface="Calibri"/>
              </a:rPr>
              <a:t>PANEL</a:t>
            </a:r>
            <a:r>
              <a:rPr lang="en-US" b="1" spc="-90">
                <a:solidFill>
                  <a:srgbClr val="E43D30"/>
                </a:solidFill>
                <a:latin typeface="Calibri"/>
                <a:cs typeface="Calibri"/>
              </a:rPr>
              <a:t> </a:t>
            </a:r>
            <a:r>
              <a:rPr lang="en-US" b="1" spc="-20">
                <a:solidFill>
                  <a:srgbClr val="E43D30"/>
                </a:solidFill>
                <a:latin typeface="Calibri"/>
                <a:cs typeface="Calibri"/>
              </a:rPr>
              <a:t>FORMATION</a:t>
            </a:r>
            <a:endParaRPr>
              <a:latin typeface="Calibri"/>
              <a:cs typeface="Calibri"/>
            </a:endParaRPr>
          </a:p>
          <a:p>
            <a:pPr marL="91440" marR="363855" algn="just">
              <a:lnSpc>
                <a:spcPct val="100000"/>
              </a:lnSpc>
              <a:spcBef>
                <a:spcPts val="5"/>
              </a:spcBef>
            </a:pP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Each </a:t>
            </a:r>
            <a:r>
              <a:rPr sz="1600" b="1" spc="-5">
                <a:solidFill>
                  <a:srgbClr val="7E7E7E"/>
                </a:solidFill>
                <a:latin typeface="Calibri"/>
                <a:cs typeface="Calibri"/>
              </a:rPr>
              <a:t>guideline panel 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was formed</a:t>
            </a:r>
            <a:r>
              <a:rPr sz="1600" spc="-7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following  </a:t>
            </a:r>
            <a:r>
              <a:rPr sz="1600">
                <a:solidFill>
                  <a:srgbClr val="7E7E7E"/>
                </a:solidFill>
                <a:latin typeface="Calibri"/>
                <a:cs typeface="Calibri"/>
              </a:rPr>
              <a:t>these </a:t>
            </a:r>
            <a:r>
              <a:rPr sz="1600" spc="-25">
                <a:solidFill>
                  <a:srgbClr val="7E7E7E"/>
                </a:solidFill>
                <a:latin typeface="Calibri"/>
                <a:cs typeface="Calibri"/>
              </a:rPr>
              <a:t>key</a:t>
            </a:r>
            <a:r>
              <a:rPr sz="1600" spc="-5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criteria:</a:t>
            </a:r>
            <a:endParaRPr sz="1600">
              <a:latin typeface="Calibri"/>
              <a:cs typeface="Calibri"/>
            </a:endParaRPr>
          </a:p>
          <a:p>
            <a:pPr marL="377825" marR="149860" indent="-286385" algn="just">
              <a:lnSpc>
                <a:spcPct val="100000"/>
              </a:lnSpc>
              <a:buFont typeface="Arial"/>
              <a:buChar char="•"/>
              <a:tabLst>
                <a:tab pos="378460" algn="l"/>
              </a:tabLst>
            </a:pPr>
            <a:r>
              <a:rPr sz="1600">
                <a:solidFill>
                  <a:srgbClr val="7E7E7E"/>
                </a:solidFill>
                <a:latin typeface="Calibri"/>
                <a:cs typeface="Calibri"/>
              </a:rPr>
              <a:t>Balance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expertise 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(including disciplines 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beyond </a:t>
            </a:r>
            <a:r>
              <a:rPr sz="1600" spc="-20">
                <a:solidFill>
                  <a:srgbClr val="7E7E7E"/>
                </a:solidFill>
                <a:latin typeface="Calibri"/>
                <a:cs typeface="Calibri"/>
              </a:rPr>
              <a:t>hematology,  </a:t>
            </a:r>
            <a:r>
              <a:rPr sz="1600">
                <a:solidFill>
                  <a:srgbClr val="7E7E7E"/>
                </a:solidFill>
                <a:latin typeface="Calibri"/>
                <a:cs typeface="Calibri"/>
              </a:rPr>
              <a:t>and</a:t>
            </a:r>
            <a:r>
              <a:rPr sz="1600" spc="-8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patients)</a:t>
            </a:r>
            <a:endParaRPr sz="1600">
              <a:latin typeface="Calibri"/>
              <a:cs typeface="Calibri"/>
            </a:endParaRPr>
          </a:p>
          <a:p>
            <a:pPr marL="377825" marR="294640" indent="-286385">
              <a:lnSpc>
                <a:spcPct val="100000"/>
              </a:lnSpc>
              <a:buFont typeface="Arial"/>
              <a:buChar char="•"/>
              <a:tabLst>
                <a:tab pos="377825" algn="l"/>
                <a:tab pos="378460" algn="l"/>
              </a:tabLst>
            </a:pP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Close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attention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to  minimization </a:t>
            </a:r>
            <a:r>
              <a:rPr sz="1600">
                <a:solidFill>
                  <a:srgbClr val="7E7E7E"/>
                </a:solidFill>
                <a:latin typeface="Calibri"/>
                <a:cs typeface="Calibri"/>
              </a:rPr>
              <a:t>and 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management of 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conflicts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of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interest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76244" y="1906523"/>
            <a:ext cx="2459990" cy="1600200"/>
          </a:xfrm>
          <a:prstGeom prst="rect">
            <a:avLst/>
          </a:prstGeom>
          <a:solidFill>
            <a:srgbClr val="FDD9AF"/>
          </a:solidFill>
        </p:spPr>
        <p:txBody>
          <a:bodyPr vert="horz" wrap="square" lIns="0" tIns="3111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45"/>
              </a:spcBef>
            </a:pPr>
            <a:r>
              <a:rPr sz="1800" b="1" spc="-5">
                <a:solidFill>
                  <a:srgbClr val="E43D30"/>
                </a:solidFill>
                <a:latin typeface="Calibri"/>
                <a:cs typeface="Calibri"/>
              </a:rPr>
              <a:t>CLINICAL</a:t>
            </a:r>
            <a:r>
              <a:rPr sz="1800" b="1" spc="-35">
                <a:solidFill>
                  <a:srgbClr val="E43D30"/>
                </a:solidFill>
                <a:latin typeface="Calibri"/>
                <a:cs typeface="Calibri"/>
              </a:rPr>
              <a:t> </a:t>
            </a:r>
            <a:r>
              <a:rPr sz="1800" b="1" spc="-10">
                <a:solidFill>
                  <a:srgbClr val="E43D30"/>
                </a:solidFill>
                <a:latin typeface="Calibri"/>
                <a:cs typeface="Calibri"/>
              </a:rPr>
              <a:t>QUESTIONS</a:t>
            </a:r>
            <a:endParaRPr sz="1800">
              <a:latin typeface="Calibri"/>
              <a:cs typeface="Calibri"/>
            </a:endParaRPr>
          </a:p>
          <a:p>
            <a:pPr marL="92075" marR="232410">
              <a:lnSpc>
                <a:spcPct val="100000"/>
              </a:lnSpc>
              <a:spcBef>
                <a:spcPts val="20"/>
              </a:spcBef>
            </a:pP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10 </a:t>
            </a:r>
            <a:r>
              <a:rPr sz="1600" b="1" spc="-10">
                <a:solidFill>
                  <a:srgbClr val="7E7E7E"/>
                </a:solidFill>
                <a:latin typeface="Calibri"/>
                <a:cs typeface="Calibri"/>
              </a:rPr>
              <a:t>clinically-relevant  questions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generated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in  </a:t>
            </a:r>
            <a:r>
              <a:rPr sz="1600" b="1" spc="-10">
                <a:solidFill>
                  <a:srgbClr val="7E7E7E"/>
                </a:solidFill>
                <a:latin typeface="Calibri"/>
                <a:cs typeface="Calibri"/>
              </a:rPr>
              <a:t>PICO </a:t>
            </a:r>
            <a:r>
              <a:rPr sz="1600" b="1" spc="-15">
                <a:solidFill>
                  <a:srgbClr val="7E7E7E"/>
                </a:solidFill>
                <a:latin typeface="Calibri"/>
                <a:cs typeface="Calibri"/>
              </a:rPr>
              <a:t>format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(population,  intervention, comparison,  outcome)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05144" y="1906521"/>
            <a:ext cx="2459990" cy="3273552"/>
          </a:xfrm>
          <a:prstGeom prst="rect">
            <a:avLst/>
          </a:prstGeom>
          <a:solidFill>
            <a:srgbClr val="C8D6AE"/>
          </a:solidFill>
        </p:spPr>
        <p:txBody>
          <a:bodyPr vert="horz" wrap="square" lIns="0" tIns="29845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235"/>
              </a:spcBef>
            </a:pPr>
            <a:r>
              <a:rPr b="1">
                <a:solidFill>
                  <a:srgbClr val="E43D30"/>
                </a:solidFill>
                <a:latin typeface="Calibri"/>
                <a:cs typeface="Calibri"/>
              </a:rPr>
              <a:t>EVIDENCE</a:t>
            </a:r>
            <a:r>
              <a:rPr b="1" spc="-75">
                <a:solidFill>
                  <a:srgbClr val="E43D30"/>
                </a:solidFill>
                <a:latin typeface="Calibri"/>
                <a:cs typeface="Calibri"/>
              </a:rPr>
              <a:t> </a:t>
            </a:r>
            <a:r>
              <a:rPr b="1" spc="-10">
                <a:solidFill>
                  <a:srgbClr val="E43D30"/>
                </a:solidFill>
                <a:latin typeface="Calibri"/>
                <a:cs typeface="Calibri"/>
              </a:rPr>
              <a:t>SYNTHESIS</a:t>
            </a:r>
            <a:endParaRPr>
              <a:latin typeface="Calibri"/>
              <a:cs typeface="Calibri"/>
            </a:endParaRPr>
          </a:p>
          <a:p>
            <a:pPr marL="92710" marR="103505">
              <a:lnSpc>
                <a:spcPct val="100000"/>
              </a:lnSpc>
              <a:spcBef>
                <a:spcPts val="5"/>
              </a:spcBef>
            </a:pP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Evidence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summary 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generated for </a:t>
            </a:r>
            <a:r>
              <a:rPr sz="1600">
                <a:solidFill>
                  <a:srgbClr val="7E7E7E"/>
                </a:solidFill>
                <a:latin typeface="Calibri"/>
                <a:cs typeface="Calibri"/>
              </a:rPr>
              <a:t>each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PICO  question </a:t>
            </a:r>
            <a:r>
              <a:rPr sz="1600">
                <a:solidFill>
                  <a:srgbClr val="7E7E7E"/>
                </a:solidFill>
                <a:latin typeface="Calibri"/>
                <a:cs typeface="Calibri"/>
              </a:rPr>
              <a:t>via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systematic 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review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of health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effects 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plus:</a:t>
            </a:r>
            <a:endParaRPr sz="1600">
              <a:latin typeface="Calibri"/>
              <a:cs typeface="Calibri"/>
            </a:endParaRPr>
          </a:p>
          <a:p>
            <a:pPr marL="435609" indent="-342900">
              <a:lnSpc>
                <a:spcPct val="100000"/>
              </a:lnSpc>
              <a:buFont typeface="Arial"/>
              <a:buChar char="•"/>
              <a:tabLst>
                <a:tab pos="435609" algn="l"/>
                <a:tab pos="436245" algn="l"/>
              </a:tabLst>
            </a:pP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Resource</a:t>
            </a:r>
            <a:r>
              <a:rPr sz="1600" spc="-5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600">
                <a:solidFill>
                  <a:srgbClr val="7E7E7E"/>
                </a:solidFill>
                <a:latin typeface="Calibri"/>
                <a:cs typeface="Calibri"/>
              </a:rPr>
              <a:t>use</a:t>
            </a:r>
            <a:endParaRPr sz="1600">
              <a:latin typeface="Calibri"/>
              <a:cs typeface="Calibri"/>
            </a:endParaRPr>
          </a:p>
          <a:p>
            <a:pPr marL="435609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435609" algn="l"/>
                <a:tab pos="436245" algn="l"/>
              </a:tabLst>
            </a:pP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Feasibility</a:t>
            </a:r>
            <a:endParaRPr sz="1600">
              <a:latin typeface="Calibri"/>
              <a:cs typeface="Calibri"/>
            </a:endParaRPr>
          </a:p>
          <a:p>
            <a:pPr marL="435609" indent="-342900">
              <a:lnSpc>
                <a:spcPct val="100000"/>
              </a:lnSpc>
              <a:buFont typeface="Arial"/>
              <a:buChar char="•"/>
              <a:tabLst>
                <a:tab pos="435609" algn="l"/>
                <a:tab pos="436245" algn="l"/>
              </a:tabLst>
            </a:pP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Acceptability</a:t>
            </a:r>
            <a:endParaRPr sz="1600">
              <a:latin typeface="Calibri"/>
              <a:cs typeface="Calibri"/>
            </a:endParaRPr>
          </a:p>
          <a:p>
            <a:pPr marL="435609" indent="-342900">
              <a:lnSpc>
                <a:spcPct val="100000"/>
              </a:lnSpc>
              <a:buFont typeface="Arial"/>
              <a:buChar char="•"/>
              <a:tabLst>
                <a:tab pos="435609" algn="l"/>
                <a:tab pos="436245" algn="l"/>
              </a:tabLst>
            </a:pP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Equity</a:t>
            </a:r>
            <a:endParaRPr sz="1600">
              <a:latin typeface="Calibri"/>
              <a:cs typeface="Calibri"/>
            </a:endParaRPr>
          </a:p>
          <a:p>
            <a:pPr marL="435609" marR="317500" indent="-342900">
              <a:lnSpc>
                <a:spcPct val="100000"/>
              </a:lnSpc>
              <a:buFont typeface="Arial"/>
              <a:buChar char="•"/>
              <a:tabLst>
                <a:tab pos="435609" algn="l"/>
                <a:tab pos="436245" algn="l"/>
              </a:tabLst>
            </a:pP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Patient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values</a:t>
            </a:r>
            <a:r>
              <a:rPr sz="1600" spc="-5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600">
                <a:solidFill>
                  <a:srgbClr val="7E7E7E"/>
                </a:solidFill>
                <a:latin typeface="Calibri"/>
                <a:cs typeface="Calibri"/>
              </a:rPr>
              <a:t>and 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preferences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6244" y="3590417"/>
            <a:ext cx="2459990" cy="1591056"/>
          </a:xfrm>
          <a:prstGeom prst="rect">
            <a:avLst/>
          </a:prstGeom>
          <a:solidFill>
            <a:srgbClr val="FDD9AF"/>
          </a:solidFill>
        </p:spPr>
        <p:txBody>
          <a:bodyPr vert="horz" wrap="square" lIns="0" tIns="34925" rIns="0" bIns="0" rtlCol="0">
            <a:spAutoFit/>
          </a:bodyPr>
          <a:lstStyle/>
          <a:p>
            <a:pPr marL="91440" marR="115570">
              <a:lnSpc>
                <a:spcPct val="100000"/>
              </a:lnSpc>
              <a:spcBef>
                <a:spcPts val="275"/>
              </a:spcBef>
            </a:pPr>
            <a:r>
              <a:rPr sz="1400" b="1" spc="-5">
                <a:solidFill>
                  <a:srgbClr val="7E7E7E"/>
                </a:solidFill>
                <a:latin typeface="Calibri"/>
                <a:cs typeface="Calibri"/>
              </a:rPr>
              <a:t>Example: PICO </a:t>
            </a:r>
            <a:r>
              <a:rPr sz="1400" b="1">
                <a:solidFill>
                  <a:srgbClr val="7E7E7E"/>
                </a:solidFill>
                <a:latin typeface="Calibri"/>
                <a:cs typeface="Calibri"/>
              </a:rPr>
              <a:t>question 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“Should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automated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red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cell  </a:t>
            </a:r>
            <a:r>
              <a:rPr sz="1400" spc="-15">
                <a:solidFill>
                  <a:srgbClr val="7E7E7E"/>
                </a:solidFill>
                <a:latin typeface="Calibri"/>
                <a:cs typeface="Calibri"/>
              </a:rPr>
              <a:t>exchange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vs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simple transfusion  or manual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red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cell </a:t>
            </a:r>
            <a:r>
              <a:rPr sz="1400" spc="-15">
                <a:solidFill>
                  <a:srgbClr val="7E7E7E"/>
                </a:solidFill>
                <a:latin typeface="Calibri"/>
                <a:cs typeface="Calibri"/>
              </a:rPr>
              <a:t>exchange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be  used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patients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with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SCD  receiving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chronic 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transfusions?”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35568" y="1906521"/>
            <a:ext cx="2459990" cy="3273552"/>
          </a:xfrm>
          <a:prstGeom prst="rect">
            <a:avLst/>
          </a:prstGeom>
          <a:solidFill>
            <a:srgbClr val="8A80A2">
              <a:alpha val="47058"/>
            </a:srgbClr>
          </a:solidFill>
        </p:spPr>
        <p:txBody>
          <a:bodyPr vert="horz" wrap="square" lIns="0" tIns="298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35"/>
              </a:spcBef>
            </a:pPr>
            <a:r>
              <a:rPr b="1">
                <a:solidFill>
                  <a:srgbClr val="E43D30"/>
                </a:solidFill>
                <a:latin typeface="Calibri"/>
                <a:cs typeface="Calibri"/>
              </a:rPr>
              <a:t>MAKING</a:t>
            </a:r>
            <a:endParaRPr>
              <a:latin typeface="Calibri"/>
              <a:cs typeface="Calibri"/>
            </a:endParaRPr>
          </a:p>
          <a:p>
            <a:pPr marL="92075">
              <a:lnSpc>
                <a:spcPct val="100000"/>
              </a:lnSpc>
            </a:pPr>
            <a:r>
              <a:rPr b="1" spc="-20">
                <a:solidFill>
                  <a:srgbClr val="E43D30"/>
                </a:solidFill>
                <a:latin typeface="Calibri"/>
                <a:cs typeface="Calibri"/>
              </a:rPr>
              <a:t>RECOMMENDATIONS</a:t>
            </a:r>
            <a:endParaRPr>
              <a:latin typeface="Calibri"/>
              <a:cs typeface="Calibri"/>
            </a:endParaRPr>
          </a:p>
          <a:p>
            <a:pPr marL="92075" marR="306070">
              <a:lnSpc>
                <a:spcPct val="100000"/>
              </a:lnSpc>
              <a:spcBef>
                <a:spcPts val="10"/>
              </a:spcBef>
            </a:pPr>
            <a:r>
              <a:rPr sz="1600" b="1" spc="-10">
                <a:solidFill>
                  <a:srgbClr val="7E7E7E"/>
                </a:solidFill>
                <a:latin typeface="Calibri"/>
                <a:cs typeface="Calibri"/>
              </a:rPr>
              <a:t>Recommendations  </a:t>
            </a:r>
            <a:r>
              <a:rPr sz="1600" b="1" spc="-5">
                <a:solidFill>
                  <a:srgbClr val="7E7E7E"/>
                </a:solidFill>
                <a:latin typeface="Calibri"/>
                <a:cs typeface="Calibri"/>
              </a:rPr>
              <a:t>made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by guideline  panel members</a:t>
            </a:r>
            <a:r>
              <a:rPr sz="1600" spc="-5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based  on evidence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600">
                <a:solidFill>
                  <a:srgbClr val="7E7E7E"/>
                </a:solidFill>
                <a:latin typeface="Calibri"/>
                <a:cs typeface="Calibri"/>
              </a:rPr>
              <a:t>all 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factors.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6040120" cy="434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How </a:t>
            </a:r>
            <a:r>
              <a:rPr spc="-15"/>
              <a:t>were </a:t>
            </a:r>
            <a:r>
              <a:rPr spc="5"/>
              <a:t>these </a:t>
            </a:r>
            <a:r>
              <a:t>ASH guidelines</a:t>
            </a:r>
            <a:r>
              <a:rPr spc="35"/>
              <a:t> </a:t>
            </a:r>
            <a:r>
              <a:rPr spc="-5"/>
              <a:t>developed?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8AF942-A3A0-1B4D-2398-A42246D86599}"/>
              </a:ext>
            </a:extLst>
          </p:cNvPr>
          <p:cNvSpPr txBox="1"/>
          <p:nvPr/>
        </p:nvSpPr>
        <p:spPr>
          <a:xfrm>
            <a:off x="847344" y="5300468"/>
            <a:ext cx="10331840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 b="1" i="1">
                <a:solidFill>
                  <a:srgbClr val="2E2D2D"/>
                </a:solidFill>
                <a:latin typeface="Arial"/>
                <a:cs typeface="Arial"/>
              </a:rPr>
              <a:t>ASH guidelines are reviewed annually by expert work groups convened by ASH. Resources, such as this slide set, derived from guidelines that require updating are removed from the ASH website. </a:t>
            </a:r>
            <a:endParaRPr lang="en-US" sz="1600" b="1" i="1">
              <a:solidFill>
                <a:srgbClr val="2E2D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9725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08122" y="2984627"/>
            <a:ext cx="6176010" cy="1491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1270" algn="ctr">
              <a:lnSpc>
                <a:spcPct val="100000"/>
              </a:lnSpc>
            </a:pP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Should </a:t>
            </a:r>
            <a:r>
              <a:rPr sz="2400" spc="-10">
                <a:solidFill>
                  <a:srgbClr val="E43D30"/>
                </a:solidFill>
                <a:latin typeface="Calibri"/>
                <a:cs typeface="Calibri"/>
              </a:rPr>
              <a:t>nonpharmacological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therapies be used </a:t>
            </a:r>
            <a:r>
              <a:rPr sz="2400">
                <a:solidFill>
                  <a:srgbClr val="E43D30"/>
                </a:solidFill>
                <a:latin typeface="Calibri"/>
                <a:cs typeface="Calibri"/>
              </a:rPr>
              <a:t>in  addition </a:t>
            </a:r>
            <a:r>
              <a:rPr sz="2400" spc="-15">
                <a:solidFill>
                  <a:srgbClr val="E43D30"/>
                </a:solidFill>
                <a:latin typeface="Calibri"/>
                <a:cs typeface="Calibri"/>
              </a:rPr>
              <a:t>to </a:t>
            </a:r>
            <a:r>
              <a:rPr sz="2400" spc="-10">
                <a:solidFill>
                  <a:srgbClr val="E43D30"/>
                </a:solidFill>
                <a:latin typeface="Calibri"/>
                <a:cs typeface="Calibri"/>
              </a:rPr>
              <a:t>pharmacological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therapies be used </a:t>
            </a:r>
            <a:r>
              <a:rPr sz="2400" spc="-25">
                <a:solidFill>
                  <a:srgbClr val="E43D30"/>
                </a:solidFill>
                <a:latin typeface="Calibri"/>
                <a:cs typeface="Calibri"/>
              </a:rPr>
              <a:t>for  </a:t>
            </a:r>
            <a:r>
              <a:rPr sz="2400">
                <a:solidFill>
                  <a:srgbClr val="E43D30"/>
                </a:solidFill>
                <a:latin typeface="Calibri"/>
                <a:cs typeface="Calibri"/>
              </a:rPr>
              <a:t>the </a:t>
            </a:r>
            <a:r>
              <a:rPr sz="2400" spc="-10">
                <a:solidFill>
                  <a:srgbClr val="E43D30"/>
                </a:solidFill>
                <a:latin typeface="Calibri"/>
                <a:cs typeface="Calibri"/>
              </a:rPr>
              <a:t>treatment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of </a:t>
            </a:r>
            <a:r>
              <a:rPr sz="2400" spc="-10">
                <a:solidFill>
                  <a:srgbClr val="E43D30"/>
                </a:solidFill>
                <a:latin typeface="Calibri"/>
                <a:cs typeface="Calibri"/>
              </a:rPr>
              <a:t>chronic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pain </a:t>
            </a:r>
            <a:r>
              <a:rPr sz="2400">
                <a:solidFill>
                  <a:srgbClr val="E43D30"/>
                </a:solidFill>
                <a:latin typeface="Calibri"/>
                <a:cs typeface="Calibri"/>
              </a:rPr>
              <a:t>in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children </a:t>
            </a:r>
            <a:r>
              <a:rPr sz="2400">
                <a:solidFill>
                  <a:srgbClr val="E43D30"/>
                </a:solidFill>
                <a:latin typeface="Calibri"/>
                <a:cs typeface="Calibri"/>
              </a:rPr>
              <a:t>and  adults with</a:t>
            </a:r>
            <a:r>
              <a:rPr sz="2400" spc="-120">
                <a:solidFill>
                  <a:srgbClr val="E43D30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SCD?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9961245" cy="434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/>
              <a:t>Many </a:t>
            </a:r>
            <a:r>
              <a:t>children and </a:t>
            </a:r>
            <a:r>
              <a:rPr spc="5"/>
              <a:t>adults with SCD </a:t>
            </a:r>
            <a:r>
              <a:t>also </a:t>
            </a:r>
            <a:r>
              <a:rPr spc="-5"/>
              <a:t>experience </a:t>
            </a:r>
            <a:r>
              <a:rPr spc="5"/>
              <a:t>ongoing </a:t>
            </a:r>
            <a:r>
              <a:rPr spc="-5"/>
              <a:t>chronic</a:t>
            </a:r>
            <a:r>
              <a:rPr spc="-35"/>
              <a:t> </a:t>
            </a:r>
            <a:r>
              <a:t>pain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00" y="2013839"/>
            <a:ext cx="10958830" cy="3253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first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line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treatment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of SCD pain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is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standard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medical</a:t>
            </a:r>
            <a:r>
              <a:rPr sz="2400" spc="-3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therapy</a:t>
            </a:r>
            <a:endParaRPr sz="2400">
              <a:latin typeface="Calibri"/>
              <a:cs typeface="Calibri"/>
            </a:endParaRPr>
          </a:p>
          <a:p>
            <a:pPr marL="469900" marR="218440" indent="-457200" algn="just">
              <a:lnSpc>
                <a:spcPct val="100000"/>
              </a:lnSpc>
              <a:spcBef>
                <a:spcPts val="1175"/>
              </a:spcBef>
              <a:buFont typeface="Arial"/>
              <a:buChar char="•"/>
              <a:tabLst>
                <a:tab pos="469900" algn="l"/>
              </a:tabLst>
            </a:pP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Pharmacotherapy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alone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has limited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effectiveness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in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reducing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burden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chronic 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pain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associated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psychosocial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co-morbidities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that commonly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occur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with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chronic 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pain</a:t>
            </a:r>
            <a:endParaRPr sz="2400">
              <a:latin typeface="Calibri"/>
              <a:cs typeface="Calibri"/>
            </a:endParaRPr>
          </a:p>
          <a:p>
            <a:pPr marL="469900" marR="5080" indent="-457200">
              <a:lnSpc>
                <a:spcPct val="100000"/>
              </a:lnSpc>
              <a:spcBef>
                <a:spcPts val="117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Nonpharmacological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strategies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include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psychological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techniques </a:t>
            </a:r>
            <a:r>
              <a:rPr sz="2400" spc="-65">
                <a:solidFill>
                  <a:srgbClr val="7E7E7E"/>
                </a:solidFill>
                <a:latin typeface="Calibri"/>
                <a:cs typeface="Calibri"/>
              </a:rPr>
              <a:t>(CBT,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mindfulness,  </a:t>
            </a:r>
            <a:r>
              <a:rPr sz="2400" spc="-65">
                <a:solidFill>
                  <a:srgbClr val="7E7E7E"/>
                </a:solidFill>
                <a:latin typeface="Calibri"/>
                <a:cs typeface="Calibri"/>
              </a:rPr>
              <a:t>ACT,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coping skills training),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physical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therapies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(e.g.,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exercise, physical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activities,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yoga), 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integrative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medicine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approaches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(e.g.,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massage, acupuncture,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complementary 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alternative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therapies),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which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are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being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used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by patients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with</a:t>
            </a:r>
            <a:r>
              <a:rPr sz="2400" spc="-3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SCD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6773"/>
            <a:ext cx="10158095" cy="394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25"/>
              <a:t>Treatment </a:t>
            </a:r>
            <a:r>
              <a:rPr sz="2400" spc="-5"/>
              <a:t>of </a:t>
            </a:r>
            <a:r>
              <a:rPr sz="2400" spc="-10"/>
              <a:t>Chronic Pain: </a:t>
            </a:r>
            <a:r>
              <a:rPr sz="2400" spc="-5"/>
              <a:t>Non-pharmacologic or </a:t>
            </a:r>
            <a:r>
              <a:rPr sz="2400" spc="-15"/>
              <a:t>Integrative </a:t>
            </a:r>
            <a:r>
              <a:rPr sz="2400"/>
              <a:t>Health</a:t>
            </a:r>
            <a:r>
              <a:rPr sz="2400" spc="-50"/>
              <a:t> </a:t>
            </a:r>
            <a:r>
              <a:rPr sz="2400" spc="-10"/>
              <a:t>Interventions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406400" y="2018004"/>
            <a:ext cx="11440160" cy="4179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7310">
              <a:lnSpc>
                <a:spcPct val="99800"/>
              </a:lnSpc>
            </a:pPr>
            <a:r>
              <a:rPr sz="2000" b="1" spc="-5">
                <a:solidFill>
                  <a:srgbClr val="7E7E7E"/>
                </a:solidFill>
                <a:latin typeface="Calibri"/>
                <a:cs typeface="Calibri"/>
              </a:rPr>
              <a:t>Recommendation </a:t>
            </a:r>
            <a:r>
              <a:rPr sz="2000" b="1">
                <a:solidFill>
                  <a:srgbClr val="7E7E7E"/>
                </a:solidFill>
                <a:latin typeface="Calibri"/>
                <a:cs typeface="Calibri"/>
              </a:rPr>
              <a:t>8a.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2000" i="1" spc="-5">
                <a:solidFill>
                  <a:srgbClr val="7E7E7E"/>
                </a:solidFill>
                <a:latin typeface="Calibri"/>
                <a:cs typeface="Calibri"/>
              </a:rPr>
              <a:t>adults and children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with SCD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who </a:t>
            </a:r>
            <a:r>
              <a:rPr sz="2000" spc="-20">
                <a:solidFill>
                  <a:srgbClr val="7E7E7E"/>
                </a:solidFill>
                <a:latin typeface="Calibri"/>
                <a:cs typeface="Calibri"/>
              </a:rPr>
              <a:t>have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chronic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pain </a:t>
            </a:r>
            <a:r>
              <a:rPr sz="2000" spc="-15">
                <a:solidFill>
                  <a:srgbClr val="7E7E7E"/>
                </a:solidFill>
                <a:latin typeface="Calibri"/>
                <a:cs typeface="Calibri"/>
              </a:rPr>
              <a:t>related to SCD,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the ASH  guideline panel </a:t>
            </a:r>
            <a:r>
              <a:rPr sz="2000" i="1" spc="-5">
                <a:solidFill>
                  <a:srgbClr val="7E7E7E"/>
                </a:solidFill>
                <a:latin typeface="Calibri"/>
                <a:cs typeface="Calibri"/>
              </a:rPr>
              <a:t>suggests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cognitive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behavioral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pain management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strategies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in the </a:t>
            </a:r>
            <a:r>
              <a:rPr sz="2000" spc="-15">
                <a:solidFill>
                  <a:srgbClr val="7E7E7E"/>
                </a:solidFill>
                <a:latin typeface="Calibri"/>
                <a:cs typeface="Calibri"/>
              </a:rPr>
              <a:t>context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a 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comprehensive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disease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pain management plan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(</a:t>
            </a:r>
            <a:r>
              <a:rPr sz="2000" b="1">
                <a:solidFill>
                  <a:srgbClr val="7E7E7E"/>
                </a:solidFill>
                <a:latin typeface="Calibri"/>
                <a:cs typeface="Calibri"/>
              </a:rPr>
              <a:t>conditional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recommendation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based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on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very low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certainty 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in the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evidence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about </a:t>
            </a:r>
            <a:r>
              <a:rPr sz="2000" spc="-15">
                <a:solidFill>
                  <a:srgbClr val="7E7E7E"/>
                </a:solidFill>
                <a:latin typeface="Calibri"/>
                <a:cs typeface="Calibri"/>
              </a:rPr>
              <a:t>effects</a:t>
            </a:r>
            <a:r>
              <a:rPr sz="2000" spc="-5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000">
                <a:solidFill>
                  <a:srgbClr val="7E7E7E"/>
                </a:solidFill>
                <a:latin typeface="Cambria Math"/>
                <a:cs typeface="Cambria Math"/>
              </a:rPr>
              <a:t>⨁</a:t>
            </a:r>
            <a:r>
              <a:rPr sz="2000">
                <a:solidFill>
                  <a:srgbClr val="7E7E7E"/>
                </a:solidFill>
                <a:latin typeface="Yu Gothic"/>
                <a:cs typeface="Yu Gothic"/>
              </a:rPr>
              <a:t>◯◯◯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).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55"/>
              </a:spcBef>
            </a:pPr>
            <a:r>
              <a:rPr sz="1200" b="1" spc="-10">
                <a:solidFill>
                  <a:srgbClr val="7E7E7E"/>
                </a:solidFill>
                <a:latin typeface="Calibri"/>
                <a:cs typeface="Calibri"/>
              </a:rPr>
              <a:t>Remarks:</a:t>
            </a:r>
            <a:endParaRPr sz="1200">
              <a:latin typeface="Calibri"/>
              <a:cs typeface="Calibri"/>
            </a:endParaRPr>
          </a:p>
          <a:p>
            <a:pPr marL="355600" marR="109220" indent="-342900">
              <a:lnSpc>
                <a:spcPct val="100000"/>
              </a:lnSpc>
              <a:spcBef>
                <a:spcPts val="59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cognitive or behavioral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pain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management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strategy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with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broadest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evidence base is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cognitive behavioral therapy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(CBT). </a:t>
            </a:r>
            <a:r>
              <a:rPr sz="1200" spc="10">
                <a:solidFill>
                  <a:srgbClr val="7E7E7E"/>
                </a:solidFill>
                <a:latin typeface="Calibri"/>
                <a:cs typeface="Calibri"/>
              </a:rPr>
              <a:t>Other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strategies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considered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by the panel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with lower  certainty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evidence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include acceptance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commitment therapy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(ACT),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mindfulness-based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treatments, coping skills training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operant</a:t>
            </a:r>
            <a:r>
              <a:rPr sz="1200" spc="-3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200" spc="-15">
                <a:solidFill>
                  <a:srgbClr val="7E7E7E"/>
                </a:solidFill>
                <a:latin typeface="Calibri"/>
                <a:cs typeface="Calibri"/>
              </a:rPr>
              <a:t>therapy.</a:t>
            </a:r>
            <a:endParaRPr sz="1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This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recommendation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is based mainly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on indirect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evidence. The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treatments that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have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been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tested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in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SCD are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in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children with </a:t>
            </a:r>
            <a:r>
              <a:rPr sz="1200" spc="5">
                <a:solidFill>
                  <a:srgbClr val="7E7E7E"/>
                </a:solidFill>
                <a:latin typeface="Calibri"/>
                <a:cs typeface="Calibri"/>
              </a:rPr>
              <a:t>acute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pain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without establishing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presence of  chronic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pain or the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intervention’s effects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on chronic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pain. The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outcomes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assessed in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SCD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have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not typically included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pain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intensity.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greater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body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of indirect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evidence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was drawn  from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literature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on individuals with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fibromyalgia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nonspecific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low back</a:t>
            </a:r>
            <a:r>
              <a:rPr sz="1200" spc="2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pain.</a:t>
            </a:r>
            <a:endParaRPr sz="1200">
              <a:latin typeface="Calibri"/>
              <a:cs typeface="Calibri"/>
            </a:endParaRPr>
          </a:p>
          <a:p>
            <a:pPr marL="355600" marR="511175" indent="-3429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No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standardized,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manualized universally accepted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version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1200" spc="-15">
                <a:solidFill>
                  <a:srgbClr val="7E7E7E"/>
                </a:solidFill>
                <a:latin typeface="Calibri"/>
                <a:cs typeface="Calibri"/>
              </a:rPr>
              <a:t>CBT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is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available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SCD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in either adults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or children.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This is a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significant clinical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translational research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need. 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Nonetheless, such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strategies have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shown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broad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applicability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in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pediatric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and adult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chronic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non-cancer</a:t>
            </a:r>
            <a:r>
              <a:rPr sz="1200" spc="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pain.</a:t>
            </a:r>
            <a:endParaRPr sz="1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Interventions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based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on </a:t>
            </a:r>
            <a:r>
              <a:rPr sz="1200" spc="-40">
                <a:solidFill>
                  <a:srgbClr val="7E7E7E"/>
                </a:solidFill>
                <a:latin typeface="Calibri"/>
                <a:cs typeface="Calibri"/>
              </a:rPr>
              <a:t>CBT,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coping skills training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and guided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imagery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have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some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evidence base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200" spc="-15">
                <a:solidFill>
                  <a:srgbClr val="7E7E7E"/>
                </a:solidFill>
                <a:latin typeface="Calibri"/>
                <a:cs typeface="Calibri"/>
              </a:rPr>
              <a:t>SCD,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though mainly in children and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episodic</a:t>
            </a:r>
            <a:r>
              <a:rPr sz="1200" spc="-5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pain.</a:t>
            </a:r>
            <a:endParaRPr sz="1200">
              <a:latin typeface="Calibri"/>
              <a:cs typeface="Calibri"/>
            </a:endParaRPr>
          </a:p>
          <a:p>
            <a:pPr marL="355600" marR="57912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In other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conditions,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these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methods are believed to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have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low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risks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are portable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in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that patients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can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utilize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skills </a:t>
            </a:r>
            <a:r>
              <a:rPr sz="1200" spc="5">
                <a:solidFill>
                  <a:srgbClr val="7E7E7E"/>
                </a:solidFill>
                <a:latin typeface="Calibri"/>
                <a:cs typeface="Calibri"/>
              </a:rPr>
              <a:t>learned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on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their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own after treatment, possibly with 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intermittent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"booster"</a:t>
            </a:r>
            <a:r>
              <a:rPr sz="1200" spc="-7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sessions.</a:t>
            </a:r>
            <a:endParaRPr sz="1200">
              <a:latin typeface="Calibri"/>
              <a:cs typeface="Calibri"/>
            </a:endParaRPr>
          </a:p>
          <a:p>
            <a:pPr marL="355600" marR="32004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Time,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financial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costs,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availability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training of therapists (i.e.,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in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chronic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pain and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SCD)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patient burden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can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be barriers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to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these types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psychological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treatments that are 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being</a:t>
            </a:r>
            <a:r>
              <a:rPr sz="1200" spc="-8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recommended.</a:t>
            </a:r>
            <a:endParaRPr sz="1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Cognitive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behavioral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pain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management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strategies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should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be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used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in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conjunction with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other modalities as part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a comprehensive and multimodal pain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management</a:t>
            </a:r>
            <a:r>
              <a:rPr sz="1200" spc="-11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plan.</a:t>
            </a:r>
            <a:endParaRPr sz="1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Behavior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cognitive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strategies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are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optimal in a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setting where patient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is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motivated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there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is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access to </a:t>
            </a:r>
            <a:r>
              <a:rPr sz="1200" spc="-10">
                <a:solidFill>
                  <a:srgbClr val="7E7E7E"/>
                </a:solidFill>
                <a:latin typeface="Calibri"/>
                <a:cs typeface="Calibri"/>
              </a:rPr>
              <a:t>appropriately </a:t>
            </a:r>
            <a:r>
              <a:rPr sz="1200">
                <a:solidFill>
                  <a:srgbClr val="7E7E7E"/>
                </a:solidFill>
                <a:latin typeface="Calibri"/>
                <a:cs typeface="Calibri"/>
              </a:rPr>
              <a:t>trained</a:t>
            </a:r>
            <a:r>
              <a:rPr sz="1200" spc="-1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200" spc="-5">
                <a:solidFill>
                  <a:srgbClr val="7E7E7E"/>
                </a:solidFill>
                <a:latin typeface="Calibri"/>
                <a:cs typeface="Calibri"/>
              </a:rPr>
              <a:t>personnel.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9369425" cy="841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0"/>
              <a:t>Treatment </a:t>
            </a:r>
            <a:r>
              <a:t>of </a:t>
            </a:r>
            <a:r>
              <a:rPr spc="-5"/>
              <a:t>Chronic </a:t>
            </a:r>
            <a:r>
              <a:rPr spc="-10"/>
              <a:t>Pain: </a:t>
            </a:r>
            <a:r>
              <a:t>Non-pharmacologic or </a:t>
            </a:r>
            <a:r>
              <a:rPr spc="-15"/>
              <a:t>Integrative</a:t>
            </a:r>
            <a:r>
              <a:rPr spc="165"/>
              <a:t> </a:t>
            </a:r>
            <a:r>
              <a:t>Health</a:t>
            </a: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5"/>
              <a:t>Interventions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00" y="2438146"/>
            <a:ext cx="9426575" cy="1275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Balance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of benefits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vs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harms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likely </a:t>
            </a:r>
            <a:r>
              <a:rPr sz="2400" spc="-30">
                <a:solidFill>
                  <a:srgbClr val="7E7E7E"/>
                </a:solidFill>
                <a:latin typeface="Calibri"/>
                <a:cs typeface="Calibri"/>
              </a:rPr>
              <a:t>favors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this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intervention.</a:t>
            </a:r>
            <a:endParaRPr sz="2400">
              <a:latin typeface="Calibri"/>
              <a:cs typeface="Calibri"/>
            </a:endParaRPr>
          </a:p>
          <a:p>
            <a:pPr marL="469900" marR="5080" indent="-457200">
              <a:lnSpc>
                <a:spcPct val="100000"/>
              </a:lnSpc>
              <a:spcBef>
                <a:spcPts val="117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There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are </a:t>
            </a:r>
            <a:r>
              <a:rPr sz="2400" spc="-20">
                <a:solidFill>
                  <a:srgbClr val="7E7E7E"/>
                </a:solidFill>
                <a:latin typeface="Calibri"/>
                <a:cs typeface="Calibri"/>
              </a:rPr>
              <a:t>few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undesirable </a:t>
            </a:r>
            <a:r>
              <a:rPr sz="2400" spc="-20">
                <a:solidFill>
                  <a:srgbClr val="7E7E7E"/>
                </a:solidFill>
                <a:latin typeface="Calibri"/>
                <a:cs typeface="Calibri"/>
              </a:rPr>
              <a:t>effects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intervention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except </a:t>
            </a:r>
            <a:r>
              <a:rPr sz="2400" spc="-20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the time 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commitment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cost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these</a:t>
            </a:r>
            <a:r>
              <a:rPr sz="2400" spc="-8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therapies.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85441" y="2884296"/>
            <a:ext cx="7301865" cy="1125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270" algn="ctr">
              <a:lnSpc>
                <a:spcPct val="100000"/>
              </a:lnSpc>
            </a:pP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Should </a:t>
            </a:r>
            <a:r>
              <a:rPr sz="2400" spc="-10">
                <a:solidFill>
                  <a:srgbClr val="E43D30"/>
                </a:solidFill>
                <a:latin typeface="Calibri"/>
                <a:cs typeface="Calibri"/>
              </a:rPr>
              <a:t>chronic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opioid </a:t>
            </a:r>
            <a:r>
              <a:rPr sz="2400" spc="-10">
                <a:solidFill>
                  <a:srgbClr val="E43D30"/>
                </a:solidFill>
                <a:latin typeface="Calibri"/>
                <a:cs typeface="Calibri"/>
              </a:rPr>
              <a:t>therapy </a:t>
            </a:r>
            <a:r>
              <a:rPr sz="2400" spc="-15">
                <a:solidFill>
                  <a:srgbClr val="E43D30"/>
                </a:solidFill>
                <a:latin typeface="Calibri"/>
                <a:cs typeface="Calibri"/>
              </a:rPr>
              <a:t>versus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no </a:t>
            </a:r>
            <a:r>
              <a:rPr sz="2400" spc="-10">
                <a:solidFill>
                  <a:srgbClr val="E43D30"/>
                </a:solidFill>
                <a:latin typeface="Calibri"/>
                <a:cs typeface="Calibri"/>
              </a:rPr>
              <a:t>chronic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opioid  </a:t>
            </a:r>
            <a:r>
              <a:rPr sz="2400" spc="-10">
                <a:solidFill>
                  <a:srgbClr val="E43D30"/>
                </a:solidFill>
                <a:latin typeface="Calibri"/>
                <a:cs typeface="Calibri"/>
              </a:rPr>
              <a:t>therapy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or periodic opioid </a:t>
            </a:r>
            <a:r>
              <a:rPr sz="2400" spc="-10">
                <a:solidFill>
                  <a:srgbClr val="E43D30"/>
                </a:solidFill>
                <a:latin typeface="Calibri"/>
                <a:cs typeface="Calibri"/>
              </a:rPr>
              <a:t>therapy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be used </a:t>
            </a:r>
            <a:r>
              <a:rPr sz="2400">
                <a:solidFill>
                  <a:srgbClr val="E43D30"/>
                </a:solidFill>
                <a:latin typeface="Calibri"/>
                <a:cs typeface="Calibri"/>
              </a:rPr>
              <a:t>in </a:t>
            </a:r>
            <a:r>
              <a:rPr sz="2400" spc="-10">
                <a:solidFill>
                  <a:srgbClr val="E43D30"/>
                </a:solidFill>
                <a:latin typeface="Calibri"/>
                <a:cs typeface="Calibri"/>
              </a:rPr>
              <a:t>patients </a:t>
            </a:r>
            <a:r>
              <a:rPr sz="2400">
                <a:solidFill>
                  <a:srgbClr val="E43D30"/>
                </a:solidFill>
                <a:latin typeface="Calibri"/>
                <a:cs typeface="Calibri"/>
              </a:rPr>
              <a:t>with 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SCD </a:t>
            </a:r>
            <a:r>
              <a:rPr sz="2400">
                <a:solidFill>
                  <a:srgbClr val="E43D30"/>
                </a:solidFill>
                <a:latin typeface="Calibri"/>
                <a:cs typeface="Calibri"/>
              </a:rPr>
              <a:t>who </a:t>
            </a:r>
            <a:r>
              <a:rPr sz="2400" spc="-20">
                <a:solidFill>
                  <a:srgbClr val="E43D30"/>
                </a:solidFill>
                <a:latin typeface="Calibri"/>
                <a:cs typeface="Calibri"/>
              </a:rPr>
              <a:t>have </a:t>
            </a:r>
            <a:r>
              <a:rPr sz="2400" spc="-10">
                <a:solidFill>
                  <a:srgbClr val="E43D30"/>
                </a:solidFill>
                <a:latin typeface="Calibri"/>
                <a:cs typeface="Calibri"/>
              </a:rPr>
              <a:t>chronic</a:t>
            </a:r>
            <a:r>
              <a:rPr sz="2400" spc="-90">
                <a:solidFill>
                  <a:srgbClr val="E43D30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E43D30"/>
                </a:solidFill>
                <a:latin typeface="Calibri"/>
                <a:cs typeface="Calibri"/>
              </a:rPr>
              <a:t>pain?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5926455" cy="434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/>
              <a:t>Chronic </a:t>
            </a:r>
            <a:r>
              <a:t>opioid </a:t>
            </a:r>
            <a:r>
              <a:rPr spc="-5"/>
              <a:t>therapy: </a:t>
            </a:r>
            <a:r>
              <a:rPr spc="-10"/>
              <a:t>General</a:t>
            </a:r>
            <a:r>
              <a:rPr spc="50"/>
              <a:t> </a:t>
            </a:r>
            <a:r>
              <a:rPr spc="-5"/>
              <a:t>comments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00" y="2013839"/>
            <a:ext cx="9124950" cy="2303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Individualized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approach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to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initiating or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discontinuing</a:t>
            </a:r>
            <a:r>
              <a:rPr sz="2400" spc="2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65">
                <a:solidFill>
                  <a:srgbClr val="7E7E7E"/>
                </a:solidFill>
                <a:latin typeface="Calibri"/>
                <a:cs typeface="Calibri"/>
              </a:rPr>
              <a:t>COT:</a:t>
            </a:r>
            <a:endParaRPr sz="2400">
              <a:latin typeface="Calibri"/>
              <a:cs typeface="Calibri"/>
            </a:endParaRPr>
          </a:p>
          <a:p>
            <a:pPr marL="1003300" lvl="1" indent="-381000">
              <a:lnSpc>
                <a:spcPct val="100000"/>
              </a:lnSpc>
              <a:spcBef>
                <a:spcPts val="1065"/>
              </a:spcBef>
              <a:buFont typeface="Arial"/>
              <a:buChar char="–"/>
              <a:tabLst>
                <a:tab pos="1003300" algn="l"/>
                <a:tab pos="1003935" algn="l"/>
              </a:tabLst>
            </a:pP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Based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on balance between risks/harms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and</a:t>
            </a:r>
            <a:r>
              <a:rPr sz="1800" spc="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benefits</a:t>
            </a:r>
            <a:endParaRPr sz="1800">
              <a:latin typeface="Calibri"/>
              <a:cs typeface="Calibri"/>
            </a:endParaRPr>
          </a:p>
          <a:p>
            <a:pPr marL="1003300" lvl="1" indent="-381000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1003300" algn="l"/>
                <a:tab pos="1003935" algn="l"/>
              </a:tabLst>
            </a:pP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Consider functional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outcomes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durability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of benefit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over</a:t>
            </a:r>
            <a:r>
              <a:rPr sz="1800" spc="12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time</a:t>
            </a:r>
            <a:endParaRPr sz="1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Clr>
                <a:srgbClr val="7E7E7E"/>
              </a:buClr>
              <a:buFont typeface="Arial"/>
              <a:buChar char="–"/>
            </a:pPr>
            <a:endParaRPr sz="27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Recommendations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are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divided based on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3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distinct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patient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populations</a:t>
            </a:r>
            <a:endParaRPr sz="2400">
              <a:latin typeface="Calibri"/>
              <a:cs typeface="Calibri"/>
            </a:endParaRPr>
          </a:p>
          <a:p>
            <a:pPr marL="1003300" lvl="1" indent="-381000">
              <a:lnSpc>
                <a:spcPct val="100000"/>
              </a:lnSpc>
              <a:spcBef>
                <a:spcPts val="1065"/>
              </a:spcBef>
              <a:buFont typeface="Arial"/>
              <a:buChar char="–"/>
              <a:tabLst>
                <a:tab pos="1003300" algn="l"/>
                <a:tab pos="1003935" algn="l"/>
              </a:tabLst>
            </a:pP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Clear presence of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chronic rather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than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episodic</a:t>
            </a:r>
            <a:r>
              <a:rPr sz="1800" spc="6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pain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4091940" cy="434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/>
              <a:t>Chronic </a:t>
            </a:r>
            <a:r>
              <a:t>Opioid </a:t>
            </a:r>
            <a:r>
              <a:rPr spc="-10"/>
              <a:t>Therapy</a:t>
            </a:r>
            <a:r>
              <a:rPr spc="-5"/>
              <a:t> </a:t>
            </a:r>
            <a:r>
              <a:rPr spc="-20"/>
              <a:t>(COT)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00" y="2018665"/>
            <a:ext cx="10858500" cy="3305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227329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Recommendation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9a.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adults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children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with SCD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emerging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and/or recently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developed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chronic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pain, 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the ASH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guideline panel suggests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against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initiation of </a:t>
            </a:r>
            <a:r>
              <a:rPr sz="1800" spc="-25">
                <a:solidFill>
                  <a:srgbClr val="7E7E7E"/>
                </a:solidFill>
                <a:latin typeface="Calibri"/>
                <a:cs typeface="Calibri"/>
              </a:rPr>
              <a:t>COT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unless pain is </a:t>
            </a: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refractory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to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multiple other 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treatment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modalities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(conditional recommendation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based on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very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low certainty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in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evidence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about</a:t>
            </a:r>
            <a:r>
              <a:rPr sz="1800" spc="34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effects</a:t>
            </a:r>
            <a:endParaRPr sz="18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sz="1800" spc="-5">
                <a:solidFill>
                  <a:srgbClr val="7E7E7E"/>
                </a:solidFill>
                <a:latin typeface="Cambria Math"/>
                <a:cs typeface="Cambria Math"/>
              </a:rPr>
              <a:t>⨁</a:t>
            </a:r>
            <a:r>
              <a:rPr sz="1800" spc="-5">
                <a:solidFill>
                  <a:srgbClr val="7E7E7E"/>
                </a:solidFill>
                <a:latin typeface="Yu Gothic"/>
                <a:cs typeface="Yu Gothic"/>
              </a:rPr>
              <a:t>◯◯◯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).</a:t>
            </a:r>
            <a:endParaRPr sz="1800">
              <a:latin typeface="Calibri"/>
              <a:cs typeface="Calibri"/>
            </a:endParaRPr>
          </a:p>
          <a:p>
            <a:pPr marL="469900" marR="5080" indent="-457200">
              <a:lnSpc>
                <a:spcPct val="100000"/>
              </a:lnSpc>
              <a:spcBef>
                <a:spcPts val="103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Recommendation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9b.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adults and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children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with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chronic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pain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from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SCD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who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are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receiving </a:t>
            </a:r>
            <a:r>
              <a:rPr sz="1800" spc="-65">
                <a:solidFill>
                  <a:srgbClr val="7E7E7E"/>
                </a:solidFill>
                <a:latin typeface="Calibri"/>
                <a:cs typeface="Calibri"/>
              </a:rPr>
              <a:t>COT,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are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functioning  well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have perceived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benefit,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the ASH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guideline panel suggests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shared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decision-making </a:t>
            </a: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continuation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of  </a:t>
            </a:r>
            <a:r>
              <a:rPr sz="1800" spc="-25">
                <a:solidFill>
                  <a:srgbClr val="7E7E7E"/>
                </a:solidFill>
                <a:latin typeface="Calibri"/>
                <a:cs typeface="Calibri"/>
              </a:rPr>
              <a:t>COT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(conditional recommendation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based on very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low certainty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in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evidence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about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effects</a:t>
            </a:r>
            <a:r>
              <a:rPr sz="1800" spc="32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5">
                <a:solidFill>
                  <a:srgbClr val="7E7E7E"/>
                </a:solidFill>
                <a:latin typeface="Cambria Math"/>
                <a:cs typeface="Cambria Math"/>
              </a:rPr>
              <a:t>⨁</a:t>
            </a:r>
            <a:r>
              <a:rPr sz="1800" spc="-5">
                <a:solidFill>
                  <a:srgbClr val="7E7E7E"/>
                </a:solidFill>
                <a:latin typeface="Yu Gothic"/>
                <a:cs typeface="Yu Gothic"/>
              </a:rPr>
              <a:t>◯◯◯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).</a:t>
            </a:r>
            <a:endParaRPr sz="1800">
              <a:latin typeface="Calibri"/>
              <a:cs typeface="Calibri"/>
            </a:endParaRPr>
          </a:p>
          <a:p>
            <a:pPr marL="469900" marR="28575" indent="-457200">
              <a:lnSpc>
                <a:spcPct val="100000"/>
              </a:lnSpc>
              <a:spcBef>
                <a:spcPts val="103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Recommendation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9c.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adults and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children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with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chronic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pain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from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SCD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who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are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receiving </a:t>
            </a:r>
            <a:r>
              <a:rPr sz="1800" spc="-65">
                <a:solidFill>
                  <a:srgbClr val="7E7E7E"/>
                </a:solidFill>
                <a:latin typeface="Calibri"/>
                <a:cs typeface="Calibri"/>
              </a:rPr>
              <a:t>COT,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are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functioning  poorly or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are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at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high risk </a:t>
            </a: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aberrant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opioid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use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or </a:t>
            </a:r>
            <a:r>
              <a:rPr sz="1800" spc="-25">
                <a:solidFill>
                  <a:srgbClr val="7E7E7E"/>
                </a:solidFill>
                <a:latin typeface="Calibri"/>
                <a:cs typeface="Calibri"/>
              </a:rPr>
              <a:t>toxicity,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the ASH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guideline panel suggests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against  continuation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1800" spc="-25">
                <a:solidFill>
                  <a:srgbClr val="7E7E7E"/>
                </a:solidFill>
                <a:latin typeface="Calibri"/>
                <a:cs typeface="Calibri"/>
              </a:rPr>
              <a:t>COT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(conditional recommendation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based on very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low certainty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in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evidence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about</a:t>
            </a:r>
            <a:r>
              <a:rPr sz="1800" spc="38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effects</a:t>
            </a:r>
            <a:endParaRPr sz="18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sz="1800" spc="-5">
                <a:solidFill>
                  <a:srgbClr val="7E7E7E"/>
                </a:solidFill>
                <a:latin typeface="Cambria Math"/>
                <a:cs typeface="Cambria Math"/>
              </a:rPr>
              <a:t>⨁</a:t>
            </a:r>
            <a:r>
              <a:rPr sz="1800" spc="-5">
                <a:solidFill>
                  <a:srgbClr val="7E7E7E"/>
                </a:solidFill>
                <a:latin typeface="Yu Gothic"/>
                <a:cs typeface="Yu Gothic"/>
              </a:rPr>
              <a:t>◯◯◯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).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6400" y="6200952"/>
            <a:ext cx="4332605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*See </a:t>
            </a:r>
            <a:r>
              <a:rPr sz="1600" spc="-10">
                <a:solidFill>
                  <a:srgbClr val="7E7E7E"/>
                </a:solidFill>
                <a:latin typeface="Calibri"/>
                <a:cs typeface="Calibri"/>
              </a:rPr>
              <a:t>important </a:t>
            </a:r>
            <a:r>
              <a:rPr sz="1600" spc="-15">
                <a:solidFill>
                  <a:srgbClr val="7E7E7E"/>
                </a:solidFill>
                <a:latin typeface="Calibri"/>
                <a:cs typeface="Calibri"/>
              </a:rPr>
              <a:t>Remarks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in full guideline</a:t>
            </a:r>
            <a:r>
              <a:rPr sz="1600" spc="6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600" spc="-5">
                <a:solidFill>
                  <a:srgbClr val="7E7E7E"/>
                </a:solidFill>
                <a:latin typeface="Calibri"/>
                <a:cs typeface="Calibri"/>
              </a:rPr>
              <a:t>manuscript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1203960" cy="434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/>
              <a:t>Remarks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63600" y="2021966"/>
            <a:ext cx="3355975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Optimization of SCD management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is a</a:t>
            </a:r>
            <a:r>
              <a:rPr sz="1400" spc="-15">
                <a:solidFill>
                  <a:srgbClr val="7E7E7E"/>
                </a:solidFill>
                <a:latin typeface="Calibri"/>
                <a:cs typeface="Calibri"/>
              </a:rPr>
              <a:t> priority.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6400" y="2021966"/>
            <a:ext cx="88265" cy="560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35"/>
              </a:spcBef>
            </a:pPr>
            <a:r>
              <a:rPr sz="140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3600" y="2354198"/>
            <a:ext cx="10422255" cy="1515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In those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whose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pain has been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refractory to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multiple other interventions, </a:t>
            </a:r>
            <a:r>
              <a:rPr sz="1400" spc="-20">
                <a:solidFill>
                  <a:srgbClr val="7E7E7E"/>
                </a:solidFill>
                <a:latin typeface="Calibri"/>
                <a:cs typeface="Calibri"/>
              </a:rPr>
              <a:t>COT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should be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considered after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risk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stratification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using a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validated tool,  based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on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how well patients’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SCD is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managed, comprehensive assessment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behavioral risks </a:t>
            </a:r>
            <a:r>
              <a:rPr sz="1400" spc="5">
                <a:solidFill>
                  <a:srgbClr val="7E7E7E"/>
                </a:solidFill>
                <a:latin typeface="Calibri"/>
                <a:cs typeface="Calibri"/>
              </a:rPr>
              <a:t>(eg,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risk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factors for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opioid misuse), implications of  tolerance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on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the management of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acute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pain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episodes, and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other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known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adverse effects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of opioids. Adverse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events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noted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in other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non-SCD 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patient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populations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are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dose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dependent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include increased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risk of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poor surgical outcomes, increased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risk of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motor vehicle collisions, 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myocardial infarction,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bone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fracture,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1400" spc="-15">
                <a:solidFill>
                  <a:srgbClr val="7E7E7E"/>
                </a:solidFill>
                <a:latin typeface="Calibri"/>
                <a:cs typeface="Calibri"/>
              </a:rPr>
              <a:t>mortality.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Patients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on doses of &gt;120 mg of morphine milligram equivalents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(MME)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are at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risk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for 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hormonal alterations,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which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can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lead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to sexual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dysfunction.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Doses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&gt;100 mg of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MME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are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associated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with a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ninefold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increase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in </a:t>
            </a:r>
            <a:r>
              <a:rPr sz="1400" spc="10">
                <a:solidFill>
                  <a:srgbClr val="7E7E7E"/>
                </a:solidFill>
                <a:latin typeface="Calibri"/>
                <a:cs typeface="Calibri"/>
              </a:rPr>
              <a:t>risk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of overdose 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compared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with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doses &lt;20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mg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MME in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general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non-SCD pain</a:t>
            </a:r>
            <a:r>
              <a:rPr sz="1400" spc="9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populations.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6400" y="3966845"/>
            <a:ext cx="8826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63600" y="3966845"/>
            <a:ext cx="10533380" cy="662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Failure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criteria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a trial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1400" spc="-20">
                <a:solidFill>
                  <a:srgbClr val="7E7E7E"/>
                </a:solidFill>
                <a:latin typeface="Calibri"/>
                <a:cs typeface="Calibri"/>
              </a:rPr>
              <a:t>COT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should be discussed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in the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shared decision-making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process,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and alternative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treatments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in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the case of failure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and a 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plan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opioid cessation should be developed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before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initiation. Documentation of this discussion and the goals of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care </a:t>
            </a:r>
            <a:r>
              <a:rPr sz="1400" spc="5">
                <a:solidFill>
                  <a:srgbClr val="7E7E7E"/>
                </a:solidFill>
                <a:latin typeface="Calibri"/>
                <a:cs typeface="Calibri"/>
              </a:rPr>
              <a:t>should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be included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in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the  medical</a:t>
            </a:r>
            <a:r>
              <a:rPr sz="1400" spc="-6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spc="-15">
                <a:solidFill>
                  <a:srgbClr val="7E7E7E"/>
                </a:solidFill>
                <a:latin typeface="Calibri"/>
                <a:cs typeface="Calibri"/>
              </a:rPr>
              <a:t>record.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63600" y="4726178"/>
            <a:ext cx="3951604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The lowest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effective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opioid dose should be</a:t>
            </a:r>
            <a:r>
              <a:rPr sz="1400" spc="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prescribed.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63600" y="5058409"/>
            <a:ext cx="6710045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Patients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on </a:t>
            </a:r>
            <a:r>
              <a:rPr sz="1400" spc="-20">
                <a:solidFill>
                  <a:srgbClr val="7E7E7E"/>
                </a:solidFill>
                <a:latin typeface="Calibri"/>
                <a:cs typeface="Calibri"/>
              </a:rPr>
              <a:t>COT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should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avoid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the use of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benzodiazepines,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sedating medications, and</a:t>
            </a:r>
            <a:r>
              <a:rPr sz="1400" spc="229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alcohol.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6400" y="4726178"/>
            <a:ext cx="88265" cy="892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35"/>
              </a:spcBef>
            </a:pPr>
            <a:r>
              <a:rPr sz="140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35"/>
              </a:spcBef>
            </a:pPr>
            <a:r>
              <a:rPr sz="140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63600" y="5390641"/>
            <a:ext cx="10494010" cy="662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Providers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should be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aware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that patients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may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inadvertently end up on </a:t>
            </a:r>
            <a:r>
              <a:rPr sz="1400" spc="-20">
                <a:solidFill>
                  <a:srgbClr val="7E7E7E"/>
                </a:solidFill>
                <a:latin typeface="Calibri"/>
                <a:cs typeface="Calibri"/>
              </a:rPr>
              <a:t>COT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if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episodic pain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is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frequent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enough that patients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are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receiving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frequent 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opioid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treatment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recurrent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pain.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Therefore, providers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should </a:t>
            </a:r>
            <a:r>
              <a:rPr sz="1400" spc="-15">
                <a:solidFill>
                  <a:srgbClr val="7E7E7E"/>
                </a:solidFill>
                <a:latin typeface="Calibri"/>
                <a:cs typeface="Calibri"/>
              </a:rPr>
              <a:t>make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efforts to reduce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or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eliminate scheduled opioid doses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between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acute 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episodic pain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events,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which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may reduce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the likelihood of unintentional</a:t>
            </a:r>
            <a:r>
              <a:rPr sz="1400" spc="14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spc="-55">
                <a:solidFill>
                  <a:srgbClr val="7E7E7E"/>
                </a:solidFill>
                <a:latin typeface="Calibri"/>
                <a:cs typeface="Calibri"/>
              </a:rPr>
              <a:t>COT.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2307590" cy="434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Further</a:t>
            </a:r>
            <a:r>
              <a:rPr spc="-60"/>
              <a:t> </a:t>
            </a:r>
            <a:r>
              <a:rPr spc="-10"/>
              <a:t>Remarks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63600" y="2021966"/>
            <a:ext cx="3355975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Optimization of SCD management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is a</a:t>
            </a:r>
            <a:r>
              <a:rPr sz="1400" spc="-15">
                <a:solidFill>
                  <a:srgbClr val="7E7E7E"/>
                </a:solidFill>
                <a:latin typeface="Calibri"/>
                <a:cs typeface="Calibri"/>
              </a:rPr>
              <a:t> priority.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6400" y="2021966"/>
            <a:ext cx="88265" cy="560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35"/>
              </a:spcBef>
            </a:pPr>
            <a:r>
              <a:rPr sz="140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3600" y="2354198"/>
            <a:ext cx="10219055" cy="448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The benefit of </a:t>
            </a:r>
            <a:r>
              <a:rPr sz="1400" spc="-20">
                <a:solidFill>
                  <a:srgbClr val="7E7E7E"/>
                </a:solidFill>
                <a:latin typeface="Calibri"/>
                <a:cs typeface="Calibri"/>
              </a:rPr>
              <a:t>COT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in SCD is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largely unknown, and the harms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are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established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via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indirect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evidence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(recommendation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9a,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remark 2);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therefore, 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shared decision making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is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essential and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may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lead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to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continuation once risks of </a:t>
            </a:r>
            <a:r>
              <a:rPr sz="1400" spc="-20">
                <a:solidFill>
                  <a:srgbClr val="7E7E7E"/>
                </a:solidFill>
                <a:latin typeface="Calibri"/>
                <a:cs typeface="Calibri"/>
              </a:rPr>
              <a:t>COT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and tapering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are</a:t>
            </a:r>
            <a:r>
              <a:rPr sz="1400" spc="19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explained.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6400" y="2899790"/>
            <a:ext cx="8826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63600" y="2899790"/>
            <a:ext cx="10339705" cy="448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Function should be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assessed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from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the shared patient/clinician perspective. The use of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standardized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patient-reported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outcome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tools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that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assess 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patient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functioning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is</a:t>
            </a:r>
            <a:r>
              <a:rPr sz="1400" spc="4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encouraged.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6400" y="3445636"/>
            <a:ext cx="8826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63600" y="3445636"/>
            <a:ext cx="9889490" cy="448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400" spc="-20">
                <a:solidFill>
                  <a:srgbClr val="7E7E7E"/>
                </a:solidFill>
                <a:latin typeface="Calibri"/>
                <a:cs typeface="Calibri"/>
              </a:rPr>
              <a:t>COT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is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discussed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as a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class of drugs. Individual opioid drugs </a:t>
            </a:r>
            <a:r>
              <a:rPr sz="1400" spc="-15">
                <a:solidFill>
                  <a:srgbClr val="7E7E7E"/>
                </a:solidFill>
                <a:latin typeface="Calibri"/>
                <a:cs typeface="Calibri"/>
              </a:rPr>
              <a:t>have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different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specific toxicity profiles and interactions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with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end-organ </a:t>
            </a:r>
            <a:r>
              <a:rPr sz="1400" spc="-15">
                <a:solidFill>
                  <a:srgbClr val="7E7E7E"/>
                </a:solidFill>
                <a:latin typeface="Calibri"/>
                <a:cs typeface="Calibri"/>
              </a:rPr>
              <a:t>injury. 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Therefore,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a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review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of the individual profile of each drug under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consideration for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use should be performed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a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given</a:t>
            </a:r>
            <a:r>
              <a:rPr sz="1400" spc="24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patient.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63600" y="3991229"/>
            <a:ext cx="3951604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The lowest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effective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opioid dose should be</a:t>
            </a:r>
            <a:r>
              <a:rPr sz="1400" spc="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prescribed.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63600" y="4323460"/>
            <a:ext cx="6710045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Patients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on </a:t>
            </a:r>
            <a:r>
              <a:rPr sz="1400" spc="-20">
                <a:solidFill>
                  <a:srgbClr val="7E7E7E"/>
                </a:solidFill>
                <a:latin typeface="Calibri"/>
                <a:cs typeface="Calibri"/>
              </a:rPr>
              <a:t>COT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should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avoid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the use of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benzodiazepines,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sedating medications, and</a:t>
            </a:r>
            <a:r>
              <a:rPr sz="1400" spc="229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alcohol.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6400" y="3991229"/>
            <a:ext cx="88265" cy="893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35"/>
              </a:spcBef>
            </a:pPr>
            <a:r>
              <a:rPr sz="140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35"/>
              </a:spcBef>
            </a:pPr>
            <a:r>
              <a:rPr sz="140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63600" y="4656073"/>
            <a:ext cx="10387330" cy="448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Patients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on </a:t>
            </a:r>
            <a:r>
              <a:rPr sz="1400" spc="-20">
                <a:solidFill>
                  <a:srgbClr val="7E7E7E"/>
                </a:solidFill>
                <a:latin typeface="Calibri"/>
                <a:cs typeface="Calibri"/>
              </a:rPr>
              <a:t>COT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require careful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monitoring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with </a:t>
            </a:r>
            <a:r>
              <a:rPr sz="1400" spc="-15">
                <a:solidFill>
                  <a:srgbClr val="7E7E7E"/>
                </a:solidFill>
                <a:latin typeface="Calibri"/>
                <a:cs typeface="Calibri"/>
              </a:rPr>
              <a:t>regard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to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functional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status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risk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assessment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development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of aberrant opioid use and  medical,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social,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behavioral, or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psychological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complications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as a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precursor to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opioid dose reduction or</a:t>
            </a:r>
            <a:r>
              <a:rPr sz="1400" spc="114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weaning.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6400" y="5201666"/>
            <a:ext cx="8826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63600" y="5201666"/>
            <a:ext cx="10465435" cy="448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risk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adverse events related to </a:t>
            </a:r>
            <a:r>
              <a:rPr sz="1400" spc="-20">
                <a:solidFill>
                  <a:srgbClr val="7E7E7E"/>
                </a:solidFill>
                <a:latin typeface="Calibri"/>
                <a:cs typeface="Calibri"/>
              </a:rPr>
              <a:t>COT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rises as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the total dose increases.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Therefore,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patients on high doses of opioids </a:t>
            </a:r>
            <a:r>
              <a:rPr sz="1400" spc="5">
                <a:solidFill>
                  <a:srgbClr val="7E7E7E"/>
                </a:solidFill>
                <a:latin typeface="Calibri"/>
                <a:cs typeface="Calibri"/>
              </a:rPr>
              <a:t>need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close monitoring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for 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complications and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adverse effects.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2307590" cy="434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Further</a:t>
            </a:r>
            <a:r>
              <a:rPr spc="-60"/>
              <a:t> </a:t>
            </a:r>
            <a:r>
              <a:rPr spc="-10"/>
              <a:t>Remarks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00" y="2020951"/>
            <a:ext cx="96520" cy="996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85"/>
              </a:spcBef>
            </a:pPr>
            <a:r>
              <a:rPr sz="1600" spc="-5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85"/>
              </a:spcBef>
            </a:pPr>
            <a:r>
              <a:rPr sz="1600" spc="-5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6400" y="3371469"/>
            <a:ext cx="96520" cy="2590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>
              <a:lnSpc>
                <a:spcPct val="100000"/>
              </a:lnSpc>
            </a:pPr>
            <a:r>
              <a:rPr spc="-10"/>
              <a:t>Optimization </a:t>
            </a:r>
            <a:r>
              <a:rPr spc="-5"/>
              <a:t>of </a:t>
            </a:r>
            <a:r>
              <a:rPr spc="-10"/>
              <a:t>SCD management </a:t>
            </a:r>
            <a:r>
              <a:rPr spc="-5"/>
              <a:t>is a</a:t>
            </a:r>
            <a:r>
              <a:rPr spc="55"/>
              <a:t> </a:t>
            </a:r>
            <a:r>
              <a:rPr spc="-20"/>
              <a:t>priority.</a:t>
            </a:r>
          </a:p>
          <a:p>
            <a:pPr marL="469900" marR="5080">
              <a:lnSpc>
                <a:spcPct val="151200"/>
              </a:lnSpc>
            </a:pPr>
            <a:r>
              <a:rPr spc="-10"/>
              <a:t>Collaboration </a:t>
            </a:r>
            <a:r>
              <a:rPr spc="-5"/>
              <a:t>with a pain specialist should be </a:t>
            </a:r>
            <a:r>
              <a:rPr spc="-10"/>
              <a:t>strongly considered </a:t>
            </a:r>
            <a:r>
              <a:rPr spc="-15"/>
              <a:t>for </a:t>
            </a:r>
            <a:r>
              <a:rPr spc="-5"/>
              <a:t>additional or </a:t>
            </a:r>
            <a:r>
              <a:rPr spc="-10"/>
              <a:t>alternative </a:t>
            </a:r>
            <a:r>
              <a:rPr spc="-5"/>
              <a:t>pain </a:t>
            </a:r>
            <a:r>
              <a:rPr spc="-10"/>
              <a:t>management strategies.  </a:t>
            </a:r>
            <a:r>
              <a:rPr spc="-15"/>
              <a:t>Weaning </a:t>
            </a:r>
            <a:r>
              <a:rPr spc="-10"/>
              <a:t>and/or withdrawal </a:t>
            </a:r>
            <a:r>
              <a:rPr spc="-15"/>
              <a:t>from </a:t>
            </a:r>
            <a:r>
              <a:rPr spc="-25"/>
              <a:t>COT </a:t>
            </a:r>
            <a:r>
              <a:rPr spc="-5"/>
              <a:t>is potentially a higher-risk entity in </a:t>
            </a:r>
            <a:r>
              <a:rPr spc="-10"/>
              <a:t>patients </a:t>
            </a:r>
            <a:r>
              <a:rPr spc="-5"/>
              <a:t>with </a:t>
            </a:r>
            <a:r>
              <a:rPr spc="-10"/>
              <a:t>SCD </a:t>
            </a:r>
            <a:r>
              <a:t>(ie, </a:t>
            </a:r>
            <a:r>
              <a:rPr spc="-5"/>
              <a:t>risk of triggering</a:t>
            </a:r>
            <a:r>
              <a:rPr spc="260"/>
              <a:t> </a:t>
            </a:r>
            <a:r>
              <a:rPr spc="-10"/>
              <a:t>vasoocclusive</a:t>
            </a:r>
          </a:p>
          <a:p>
            <a:pPr marL="469900">
              <a:lnSpc>
                <a:spcPct val="100000"/>
              </a:lnSpc>
            </a:pPr>
            <a:r>
              <a:rPr spc="-10"/>
              <a:t>events </a:t>
            </a:r>
            <a:r>
              <a:rPr spc="-5"/>
              <a:t>or other medical </a:t>
            </a:r>
            <a:r>
              <a:rPr spc="-10"/>
              <a:t>complications) </a:t>
            </a:r>
            <a:r>
              <a:rPr spc="-5"/>
              <a:t>and should be done</a:t>
            </a:r>
            <a:r>
              <a:rPr spc="55"/>
              <a:t> </a:t>
            </a:r>
            <a:r>
              <a:rPr spc="-20"/>
              <a:t>carefully.</a:t>
            </a:r>
          </a:p>
          <a:p>
            <a:pPr marL="469900" marR="640080">
              <a:lnSpc>
                <a:spcPct val="100000"/>
              </a:lnSpc>
              <a:spcBef>
                <a:spcPts val="985"/>
              </a:spcBef>
            </a:pPr>
            <a:r>
              <a:rPr spc="-5"/>
              <a:t>The </a:t>
            </a:r>
            <a:r>
              <a:rPr spc="-10"/>
              <a:t>other recommendations provided </a:t>
            </a:r>
            <a:r>
              <a:rPr spc="-5"/>
              <a:t>in this summary should be </a:t>
            </a:r>
            <a:r>
              <a:rPr spc="-10"/>
              <a:t>used </a:t>
            </a:r>
            <a:r>
              <a:rPr spc="-15"/>
              <a:t>for </a:t>
            </a:r>
            <a:r>
              <a:rPr spc="-10"/>
              <a:t>potential alternatives that could </a:t>
            </a:r>
            <a:r>
              <a:rPr spc="-5"/>
              <a:t>be part of a  </a:t>
            </a:r>
            <a:r>
              <a:rPr spc="-10"/>
              <a:t>comprehensive </a:t>
            </a:r>
            <a:r>
              <a:rPr spc="-5"/>
              <a:t>pain </a:t>
            </a:r>
            <a:r>
              <a:rPr spc="-10"/>
              <a:t>management</a:t>
            </a:r>
            <a:r>
              <a:rPr spc="20"/>
              <a:t> </a:t>
            </a:r>
            <a:r>
              <a:rPr spc="-5"/>
              <a:t>plan.</a:t>
            </a:r>
          </a:p>
          <a:p>
            <a:pPr marL="469900" indent="-457200">
              <a:lnSpc>
                <a:spcPct val="100000"/>
              </a:lnSpc>
              <a:spcBef>
                <a:spcPts val="98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pc="-10"/>
              <a:t>Patients </a:t>
            </a:r>
            <a:r>
              <a:rPr spc="-5"/>
              <a:t>on </a:t>
            </a:r>
            <a:r>
              <a:rPr spc="-25"/>
              <a:t>COT </a:t>
            </a:r>
            <a:r>
              <a:rPr spc="-5"/>
              <a:t>should </a:t>
            </a:r>
            <a:r>
              <a:rPr spc="-15"/>
              <a:t>avoid </a:t>
            </a:r>
            <a:r>
              <a:rPr spc="-5"/>
              <a:t>the </a:t>
            </a:r>
            <a:r>
              <a:rPr spc="-10"/>
              <a:t>use </a:t>
            </a:r>
            <a:r>
              <a:rPr spc="-5"/>
              <a:t>of </a:t>
            </a:r>
            <a:r>
              <a:rPr spc="-10"/>
              <a:t>benzodiazepines, sedating medications, </a:t>
            </a:r>
            <a:r>
              <a:rPr spc="-5"/>
              <a:t>and</a:t>
            </a:r>
            <a:r>
              <a:rPr spc="195"/>
              <a:t> </a:t>
            </a:r>
            <a:r>
              <a:rPr spc="-10"/>
              <a:t>alcohol.</a:t>
            </a:r>
          </a:p>
          <a:p>
            <a:pPr marL="469900" marR="246379" indent="-457200">
              <a:lnSpc>
                <a:spcPct val="100000"/>
              </a:lnSpc>
              <a:spcBef>
                <a:spcPts val="98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pc="-10"/>
              <a:t>Acute </a:t>
            </a:r>
            <a:r>
              <a:rPr spc="-5"/>
              <a:t>pain </a:t>
            </a:r>
            <a:r>
              <a:rPr spc="-10"/>
              <a:t>events </a:t>
            </a:r>
            <a:r>
              <a:rPr spc="-15"/>
              <a:t>may </a:t>
            </a:r>
            <a:r>
              <a:rPr spc="-5"/>
              <a:t>still be </a:t>
            </a:r>
            <a:r>
              <a:rPr spc="-10"/>
              <a:t>treated </a:t>
            </a:r>
            <a:r>
              <a:t>with </a:t>
            </a:r>
            <a:r>
              <a:rPr spc="-5"/>
              <a:t>opioid analgesia if this serves the </a:t>
            </a:r>
            <a:r>
              <a:rPr spc="-15"/>
              <a:t>overall </a:t>
            </a:r>
            <a:r>
              <a:rPr spc="-5"/>
              <a:t>pain </a:t>
            </a:r>
            <a:r>
              <a:rPr spc="-10"/>
              <a:t>treatment </a:t>
            </a:r>
            <a:r>
              <a:rPr spc="-5"/>
              <a:t>plan, but </a:t>
            </a:r>
            <a:r>
              <a:t>this </a:t>
            </a:r>
            <a:r>
              <a:rPr spc="-5"/>
              <a:t>should </a:t>
            </a:r>
            <a:r>
              <a:rPr spc="-10"/>
              <a:t>be  done </a:t>
            </a:r>
            <a:r>
              <a:rPr spc="-5"/>
              <a:t>in </a:t>
            </a:r>
            <a:r>
              <a:rPr spc="-10"/>
              <a:t>conjunction </a:t>
            </a:r>
            <a:r>
              <a:rPr spc="-5"/>
              <a:t>with the primary </a:t>
            </a:r>
            <a:r>
              <a:rPr spc="-10"/>
              <a:t>outpatient management </a:t>
            </a:r>
            <a:r>
              <a:rPr spc="-5"/>
              <a:t>team. </a:t>
            </a:r>
            <a:r>
              <a:rPr spc="-10"/>
              <a:t>Furthermore, nonopioid medications </a:t>
            </a:r>
            <a:r>
              <a:rPr spc="-5"/>
              <a:t>and </a:t>
            </a:r>
            <a:r>
              <a:rPr spc="-10"/>
              <a:t>integrative  therapies </a:t>
            </a:r>
            <a:r>
              <a:rPr spc="-5"/>
              <a:t>should also be </a:t>
            </a:r>
            <a:r>
              <a:rPr spc="-15"/>
              <a:t>offered </a:t>
            </a:r>
            <a:r>
              <a:rPr spc="-5"/>
              <a:t>as outlined in </a:t>
            </a:r>
            <a:r>
              <a:rPr spc="-10"/>
              <a:t>prior</a:t>
            </a:r>
            <a:r>
              <a:rPr spc="55"/>
              <a:t> </a:t>
            </a:r>
            <a:r>
              <a:rPr spc="-10"/>
              <a:t>recommendations.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4989830" cy="434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How </a:t>
            </a:r>
            <a:r>
              <a:rPr spc="-10"/>
              <a:t>to </a:t>
            </a:r>
            <a:r>
              <a:t>use these</a:t>
            </a:r>
            <a:r>
              <a:rPr spc="25"/>
              <a:t> </a:t>
            </a:r>
            <a:r>
              <a:rPr spc="-5"/>
              <a:t>recommendations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518666" y="2595879"/>
          <a:ext cx="9124568" cy="31035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96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5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33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79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1270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STRONG</a:t>
                      </a:r>
                      <a:r>
                        <a:rPr sz="1800" b="1" spc="-4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Recommendation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26034" algn="ctr">
                        <a:lnSpc>
                          <a:spcPct val="100000"/>
                        </a:lnSpc>
                      </a:pPr>
                      <a:r>
                        <a:rPr sz="1800" spc="1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(“The </a:t>
                      </a:r>
                      <a:r>
                        <a:rPr sz="18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panel</a:t>
                      </a:r>
                      <a:r>
                        <a:rPr sz="1800" spc="-6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recommends…”)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solidFill>
                      <a:srgbClr val="E43D30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CONDITIONAL</a:t>
                      </a:r>
                      <a:r>
                        <a:rPr sz="1800" b="1" spc="-5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Recommendation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26034" algn="ctr">
                        <a:lnSpc>
                          <a:spcPct val="100000"/>
                        </a:lnSpc>
                      </a:pPr>
                      <a:r>
                        <a:rPr sz="1800" spc="1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(“The </a:t>
                      </a:r>
                      <a:r>
                        <a:rPr sz="18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panel</a:t>
                      </a:r>
                      <a:r>
                        <a:rPr sz="1800" spc="-6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suggests…”)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solidFill>
                      <a:srgbClr val="E43D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64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b="1" spc="-10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800" b="1" spc="-90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patients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90"/>
                        </a:spcBef>
                      </a:pPr>
                      <a:r>
                        <a:rPr sz="1800" spc="-10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Most </a:t>
                      </a:r>
                      <a:r>
                        <a:rPr sz="1800" spc="-5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individuals </a:t>
                      </a:r>
                      <a:r>
                        <a:rPr sz="1800" spc="-10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would want</a:t>
                      </a:r>
                      <a:r>
                        <a:rPr sz="1800" spc="25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10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intervention.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89230" marB="0"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19380">
                        <a:lnSpc>
                          <a:spcPct val="100000"/>
                        </a:lnSpc>
                        <a:spcBef>
                          <a:spcPts val="1490"/>
                        </a:spcBef>
                      </a:pPr>
                      <a:r>
                        <a:rPr sz="1800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A </a:t>
                      </a:r>
                      <a:r>
                        <a:rPr sz="1800" spc="-5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majority </a:t>
                      </a:r>
                      <a:r>
                        <a:rPr sz="1800" spc="-10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would want </a:t>
                      </a:r>
                      <a:r>
                        <a:rPr sz="1800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25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intervention,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19380">
                        <a:lnSpc>
                          <a:spcPct val="100000"/>
                        </a:lnSpc>
                      </a:pPr>
                      <a:r>
                        <a:rPr sz="1800" spc="-5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but </a:t>
                      </a:r>
                      <a:r>
                        <a:rPr sz="1800" spc="-10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many would</a:t>
                      </a:r>
                      <a:r>
                        <a:rPr sz="1800" spc="-35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not.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89230" marB="0"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69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2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b="1" spc="-10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800" b="1" spc="-65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clinicians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2700">
                      <a:solidFill>
                        <a:srgbClr val="D9D9D9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1540"/>
                        </a:spcBef>
                      </a:pPr>
                      <a:r>
                        <a:rPr sz="1800" spc="-10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Most </a:t>
                      </a:r>
                      <a:r>
                        <a:rPr sz="1800" spc="-5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individuals should </a:t>
                      </a:r>
                      <a:r>
                        <a:rPr sz="1800" spc="-10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receive</a:t>
                      </a:r>
                      <a:r>
                        <a:rPr sz="1800" spc="30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10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intervention.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2700">
                      <a:solidFill>
                        <a:srgbClr val="D9D9D9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19380" marR="313055">
                        <a:lnSpc>
                          <a:spcPct val="100000"/>
                        </a:lnSpc>
                        <a:spcBef>
                          <a:spcPts val="1450"/>
                        </a:spcBef>
                      </a:pPr>
                      <a:r>
                        <a:rPr sz="1800" spc="-15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Different </a:t>
                      </a:r>
                      <a:r>
                        <a:rPr sz="1800" spc="-5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choices will be </a:t>
                      </a:r>
                      <a:r>
                        <a:rPr sz="1800" spc="-10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appropriate </a:t>
                      </a:r>
                      <a:r>
                        <a:rPr sz="1800" spc="-15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for  different </a:t>
                      </a:r>
                      <a:r>
                        <a:rPr sz="1800" spc="-5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patients, depending on </a:t>
                      </a:r>
                      <a:r>
                        <a:rPr sz="1800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their  </a:t>
                      </a:r>
                      <a:r>
                        <a:rPr sz="1800" spc="-10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values </a:t>
                      </a:r>
                      <a:r>
                        <a:rPr sz="1800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and </a:t>
                      </a:r>
                      <a:r>
                        <a:rPr sz="1800" spc="-10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preferences. </a:t>
                      </a:r>
                      <a:r>
                        <a:rPr sz="1800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Use </a:t>
                      </a:r>
                      <a:r>
                        <a:rPr sz="1800" b="1" spc="-5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shared  decision</a:t>
                      </a:r>
                      <a:r>
                        <a:rPr sz="1800" b="1" spc="-80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making</a:t>
                      </a:r>
                      <a:r>
                        <a:rPr sz="1800" spc="-5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84150" marB="0">
                    <a:lnT w="12700">
                      <a:solidFill>
                        <a:srgbClr val="D9D9D9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4091940" cy="434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/>
              <a:t>Chronic </a:t>
            </a:r>
            <a:r>
              <a:t>Opioid </a:t>
            </a:r>
            <a:r>
              <a:rPr spc="-10"/>
              <a:t>Therapy</a:t>
            </a:r>
            <a:r>
              <a:rPr spc="-5"/>
              <a:t> </a:t>
            </a:r>
            <a:r>
              <a:rPr spc="-20"/>
              <a:t>(COT)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00" y="2013839"/>
            <a:ext cx="10942320" cy="288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5080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There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are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insufficient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data to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determine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efficacy and/or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effectiveness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long- 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term opioid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therapy </a:t>
            </a:r>
            <a:r>
              <a:rPr sz="2400" spc="-20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improving chronic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pain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function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in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individuals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living with 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SCD</a:t>
            </a:r>
            <a:endParaRPr sz="2400">
              <a:latin typeface="Calibri"/>
              <a:cs typeface="Calibri"/>
            </a:endParaRPr>
          </a:p>
          <a:p>
            <a:pPr marL="469900" marR="808355" indent="-457200">
              <a:lnSpc>
                <a:spcPct val="100000"/>
              </a:lnSpc>
              <a:spcBef>
                <a:spcPts val="117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Indirect evidence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in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chronic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noncancer pain populations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is also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insufficient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to 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determine long-term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efficacy and/or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effectiveness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and supports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risk </a:t>
            </a:r>
            <a:r>
              <a:rPr sz="2400" spc="-20">
                <a:solidFill>
                  <a:srgbClr val="7E7E7E"/>
                </a:solidFill>
                <a:latin typeface="Calibri"/>
                <a:cs typeface="Calibri"/>
              </a:rPr>
              <a:t>for</a:t>
            </a:r>
            <a:r>
              <a:rPr sz="2400" spc="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harms</a:t>
            </a:r>
            <a:endParaRPr sz="24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17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The decision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to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initiate, continue, or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taper </a:t>
            </a:r>
            <a:r>
              <a:rPr sz="2400" spc="-35">
                <a:solidFill>
                  <a:srgbClr val="7E7E7E"/>
                </a:solidFill>
                <a:latin typeface="Calibri"/>
                <a:cs typeface="Calibri"/>
              </a:rPr>
              <a:t>COT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should be individualized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and</a:t>
            </a:r>
            <a:r>
              <a:rPr sz="2400" spc="9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based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on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balance of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benefits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and</a:t>
            </a:r>
            <a:r>
              <a:rPr sz="2400" spc="-3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harms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5810" y="1864359"/>
            <a:ext cx="913765" cy="685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100" b="1" spc="-10">
                <a:solidFill>
                  <a:srgbClr val="FFFF00"/>
                </a:solidFill>
                <a:latin typeface="Arial"/>
                <a:cs typeface="Arial"/>
              </a:rPr>
              <a:t>H</a:t>
            </a:r>
            <a:r>
              <a:rPr sz="1100" b="1">
                <a:solidFill>
                  <a:srgbClr val="FFFF00"/>
                </a:solidFill>
                <a:latin typeface="Arial"/>
                <a:cs typeface="Arial"/>
              </a:rPr>
              <a:t>ematolo</a:t>
            </a:r>
            <a:r>
              <a:rPr sz="1100" b="1" spc="-10">
                <a:solidFill>
                  <a:srgbClr val="FFFF00"/>
                </a:solidFill>
                <a:latin typeface="Arial"/>
                <a:cs typeface="Arial"/>
              </a:rPr>
              <a:t>g</a:t>
            </a:r>
            <a:r>
              <a:rPr sz="1100" b="1">
                <a:solidFill>
                  <a:srgbClr val="FFFF00"/>
                </a:solidFill>
                <a:latin typeface="Arial"/>
                <a:cs typeface="Arial"/>
              </a:rPr>
              <a:t>ist  </a:t>
            </a:r>
            <a:r>
              <a:rPr sz="1100" b="1" spc="-5">
                <a:solidFill>
                  <a:srgbClr val="FFFF00"/>
                </a:solidFill>
                <a:latin typeface="Arial"/>
                <a:cs typeface="Arial"/>
              </a:rPr>
              <a:t>and</a:t>
            </a:r>
            <a:endParaRPr sz="1100">
              <a:latin typeface="Arial"/>
              <a:cs typeface="Arial"/>
            </a:endParaRPr>
          </a:p>
          <a:p>
            <a:pPr marL="1905" algn="ctr">
              <a:lnSpc>
                <a:spcPct val="100000"/>
              </a:lnSpc>
            </a:pPr>
            <a:r>
              <a:rPr sz="1100" b="1">
                <a:solidFill>
                  <a:srgbClr val="FFFF00"/>
                </a:solidFill>
                <a:latin typeface="Arial"/>
                <a:cs typeface="Arial"/>
              </a:rPr>
              <a:t>Primary</a:t>
            </a:r>
            <a:r>
              <a:rPr sz="1100" b="1" spc="-10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100" b="1" spc="-5">
                <a:solidFill>
                  <a:srgbClr val="FFFF00"/>
                </a:solidFill>
                <a:latin typeface="Arial"/>
                <a:cs typeface="Arial"/>
              </a:rPr>
              <a:t>Care</a:t>
            </a:r>
            <a:endParaRPr sz="1100">
              <a:latin typeface="Arial"/>
              <a:cs typeface="Arial"/>
            </a:endParaRPr>
          </a:p>
          <a:p>
            <a:pPr marL="1905" algn="ctr">
              <a:lnSpc>
                <a:spcPct val="100000"/>
              </a:lnSpc>
            </a:pPr>
            <a:r>
              <a:rPr sz="1100" b="1" spc="-5">
                <a:solidFill>
                  <a:srgbClr val="FFFF00"/>
                </a:solidFill>
                <a:latin typeface="Arial"/>
                <a:cs typeface="Arial"/>
              </a:rPr>
              <a:t>Provider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6400" y="1366392"/>
            <a:ext cx="3679825" cy="841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5"/>
              <a:t>Multidisciplinary</a:t>
            </a:r>
            <a:r>
              <a:rPr spc="-75"/>
              <a:t> </a:t>
            </a:r>
            <a:r>
              <a:rPr spc="-5"/>
              <a:t>approach</a:t>
            </a: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0"/>
              <a:t>to </a:t>
            </a:r>
            <a:r>
              <a:t>pain</a:t>
            </a:r>
            <a:r>
              <a:rPr spc="-55"/>
              <a:t> </a:t>
            </a:r>
            <a:r>
              <a:rPr spc="-10"/>
              <a:t>treatment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4851400" cy="434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Dissemination </a:t>
            </a:r>
            <a:r>
              <a:rPr spc="5"/>
              <a:t>and</a:t>
            </a:r>
            <a:r>
              <a:rPr spc="-15"/>
              <a:t> </a:t>
            </a:r>
            <a:r>
              <a:rPr spc="-5"/>
              <a:t>Implementation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26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pc="-10"/>
              <a:t>Available tools </a:t>
            </a:r>
            <a:r>
              <a:rPr spc="-15"/>
              <a:t>for </a:t>
            </a:r>
            <a:r>
              <a:t>all guidelines</a:t>
            </a:r>
          </a:p>
          <a:p>
            <a:pPr marL="1002665" lvl="1" indent="-381000">
              <a:lnSpc>
                <a:spcPct val="100000"/>
              </a:lnSpc>
              <a:spcBef>
                <a:spcPts val="1040"/>
              </a:spcBef>
              <a:buFont typeface="Arial"/>
              <a:buChar char="–"/>
              <a:tabLst>
                <a:tab pos="1002665" algn="l"/>
                <a:tab pos="1003300" algn="l"/>
              </a:tabLst>
            </a:pP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Clinical teaching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slide</a:t>
            </a:r>
            <a:r>
              <a:rPr sz="1800" spc="5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sets</a:t>
            </a:r>
            <a:endParaRPr sz="1800">
              <a:latin typeface="Calibri"/>
              <a:cs typeface="Calibri"/>
            </a:endParaRPr>
          </a:p>
          <a:p>
            <a:pPr marL="1002665" lvl="1" indent="-381000">
              <a:lnSpc>
                <a:spcPct val="100000"/>
              </a:lnSpc>
              <a:spcBef>
                <a:spcPts val="434"/>
              </a:spcBef>
              <a:buFont typeface="Arial"/>
              <a:buChar char="–"/>
              <a:tabLst>
                <a:tab pos="1002665" algn="l"/>
                <a:tab pos="1003300" algn="l"/>
              </a:tabLst>
            </a:pP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Infographics,</a:t>
            </a:r>
            <a:r>
              <a:rPr sz="1800" spc="-4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podcasts</a:t>
            </a:r>
            <a:endParaRPr sz="1800">
              <a:latin typeface="Calibri"/>
              <a:cs typeface="Calibri"/>
            </a:endParaRPr>
          </a:p>
          <a:p>
            <a:pPr marL="1002665" lvl="1" indent="-381000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1002665" algn="l"/>
                <a:tab pos="1003300" algn="l"/>
              </a:tabLst>
            </a:pP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App-based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version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the</a:t>
            </a:r>
            <a:r>
              <a:rPr sz="1800" spc="-3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guidelines</a:t>
            </a:r>
            <a:endParaRPr sz="1800">
              <a:latin typeface="Calibri"/>
              <a:cs typeface="Calibri"/>
            </a:endParaRPr>
          </a:p>
          <a:p>
            <a:pPr marL="1002665" lvl="1" indent="-381000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1002665" algn="l"/>
                <a:tab pos="1003300" algn="l"/>
              </a:tabLst>
            </a:pP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ASH </a:t>
            </a: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pocket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guides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(print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and</a:t>
            </a:r>
            <a:r>
              <a:rPr sz="1800" spc="5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electronic)</a:t>
            </a:r>
            <a:endParaRPr sz="180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47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pc="-10"/>
              <a:t>Speaker</a:t>
            </a:r>
            <a:r>
              <a:rPr spc="-90"/>
              <a:t> </a:t>
            </a:r>
            <a:r>
              <a:rPr spc="-5"/>
              <a:t>engagements</a:t>
            </a:r>
          </a:p>
          <a:p>
            <a:pPr marL="469265" indent="-456565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pc="-15"/>
              <a:t>Patient </a:t>
            </a:r>
            <a:r>
              <a:rPr spc="-5"/>
              <a:t>education, </a:t>
            </a:r>
            <a:r>
              <a:rPr spc="-10"/>
              <a:t>materials </a:t>
            </a:r>
            <a:r>
              <a:t>and</a:t>
            </a:r>
            <a:r>
              <a:rPr spc="70"/>
              <a:t> </a:t>
            </a:r>
            <a:r>
              <a:rPr spc="-10"/>
              <a:t>tools</a:t>
            </a:r>
          </a:p>
          <a:p>
            <a:pPr marL="1002665" marR="607695" lvl="1" indent="-381000">
              <a:lnSpc>
                <a:spcPct val="100000"/>
              </a:lnSpc>
              <a:spcBef>
                <a:spcPts val="1040"/>
              </a:spcBef>
              <a:buFont typeface="Arial"/>
              <a:buChar char="–"/>
              <a:tabLst>
                <a:tab pos="1002665" algn="l"/>
                <a:tab pos="1003300" algn="l"/>
              </a:tabLst>
            </a:pP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Lay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language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versions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1800" spc="-25">
                <a:solidFill>
                  <a:srgbClr val="7E7E7E"/>
                </a:solidFill>
                <a:latin typeface="Calibri"/>
                <a:cs typeface="Calibri"/>
              </a:rPr>
              <a:t>key 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recommendations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(e.g.</a:t>
            </a: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CDC/ASH)</a:t>
            </a:r>
            <a:endParaRPr sz="1800">
              <a:latin typeface="Calibri"/>
              <a:cs typeface="Calibri"/>
            </a:endParaRPr>
          </a:p>
          <a:p>
            <a:pPr marL="1002665" lvl="1" indent="-381000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1002665" algn="l"/>
                <a:tab pos="1003300" algn="l"/>
              </a:tabLst>
            </a:pP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Stakeholder</a:t>
            </a:r>
            <a:r>
              <a:rPr sz="1800" spc="-6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10">
                <a:solidFill>
                  <a:srgbClr val="7E7E7E"/>
                </a:solidFill>
                <a:latin typeface="Calibri"/>
                <a:cs typeface="Calibri"/>
              </a:rPr>
              <a:t>webinars</a:t>
            </a:r>
            <a:endParaRPr sz="1800">
              <a:latin typeface="Calibri"/>
              <a:cs typeface="Calibri"/>
            </a:endParaRPr>
          </a:p>
          <a:p>
            <a:pPr marL="1002665" lvl="1" indent="-381000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1002665" algn="l"/>
                <a:tab pos="1003300" algn="l"/>
              </a:tabLst>
            </a:pPr>
            <a:r>
              <a:rPr sz="1800" spc="-15">
                <a:solidFill>
                  <a:srgbClr val="7E7E7E"/>
                </a:solidFill>
                <a:latin typeface="Calibri"/>
                <a:cs typeface="Calibri"/>
              </a:rPr>
              <a:t>Patient </a:t>
            </a:r>
            <a:r>
              <a:rPr sz="1800" spc="-5">
                <a:solidFill>
                  <a:srgbClr val="7E7E7E"/>
                </a:solidFill>
                <a:latin typeface="Calibri"/>
                <a:cs typeface="Calibri"/>
              </a:rPr>
              <a:t>decision</a:t>
            </a:r>
            <a:r>
              <a:rPr sz="1800" spc="-4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>
                <a:solidFill>
                  <a:srgbClr val="7E7E7E"/>
                </a:solidFill>
                <a:latin typeface="Calibri"/>
                <a:cs typeface="Calibri"/>
              </a:rPr>
              <a:t>aids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02730" y="3203955"/>
            <a:ext cx="1347470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A</a:t>
            </a:r>
            <a:r>
              <a:rPr sz="2000" spc="5">
                <a:solidFill>
                  <a:srgbClr val="7E7E7E"/>
                </a:solidFill>
                <a:latin typeface="Calibri"/>
                <a:cs typeface="Calibri"/>
              </a:rPr>
              <a:t>d</a:t>
            </a:r>
            <a:r>
              <a:rPr sz="2000" spc="-30">
                <a:solidFill>
                  <a:srgbClr val="7E7E7E"/>
                </a:solidFill>
                <a:latin typeface="Calibri"/>
                <a:cs typeface="Calibri"/>
              </a:rPr>
              <a:t>v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o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c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acy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02730" y="3825747"/>
            <a:ext cx="1227455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Updates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02730" y="2069846"/>
            <a:ext cx="4254500" cy="2343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Physician</a:t>
            </a:r>
            <a:r>
              <a:rPr sz="2000" spc="-7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000" spc="-40">
                <a:solidFill>
                  <a:srgbClr val="7E7E7E"/>
                </a:solidFill>
                <a:latin typeface="Calibri"/>
                <a:cs typeface="Calibri"/>
              </a:rPr>
              <a:t>Tools</a:t>
            </a:r>
            <a:endParaRPr sz="20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7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Performance</a:t>
            </a:r>
            <a:r>
              <a:rPr sz="1400" spc="-7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measures</a:t>
            </a:r>
            <a:endParaRPr sz="14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3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Quality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improvement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and</a:t>
            </a:r>
            <a:r>
              <a:rPr sz="1400" spc="-3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accountability</a:t>
            </a:r>
            <a:endParaRPr sz="14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3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400" spc="-15">
                <a:solidFill>
                  <a:srgbClr val="7E7E7E"/>
                </a:solidFill>
                <a:latin typeface="Calibri"/>
                <a:cs typeface="Calibri"/>
              </a:rPr>
              <a:t>EDSC</a:t>
            </a:r>
            <a:r>
              <a:rPr sz="1350" spc="-22" baseline="24691">
                <a:solidFill>
                  <a:srgbClr val="7E7E7E"/>
                </a:solidFill>
                <a:latin typeface="Calibri"/>
                <a:cs typeface="Calibri"/>
              </a:rPr>
              <a:t>3</a:t>
            </a:r>
            <a:r>
              <a:rPr sz="1400" spc="-15">
                <a:solidFill>
                  <a:srgbClr val="7E7E7E"/>
                </a:solidFill>
                <a:latin typeface="Calibri"/>
                <a:cs typeface="Calibri"/>
              </a:rPr>
              <a:t>/ACEP/ASH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bedside tools 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ED</a:t>
            </a:r>
            <a:r>
              <a:rPr sz="1400" spc="-10">
                <a:solidFill>
                  <a:srgbClr val="7E7E7E"/>
                </a:solidFill>
                <a:latin typeface="Calibri"/>
                <a:cs typeface="Calibri"/>
              </a:rPr>
              <a:t> physicians</a:t>
            </a:r>
            <a:endParaRPr sz="14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buClr>
                <a:srgbClr val="7E7E7E"/>
              </a:buClr>
              <a:buFont typeface="Arial"/>
              <a:buChar char="–"/>
            </a:pPr>
            <a:endParaRPr sz="1600">
              <a:latin typeface="Times New Roman"/>
              <a:cs typeface="Times New Roman"/>
            </a:endParaRPr>
          </a:p>
          <a:p>
            <a:pPr marL="756285" lvl="1" indent="-286385">
              <a:lnSpc>
                <a:spcPct val="100000"/>
              </a:lnSpc>
              <a:spcBef>
                <a:spcPts val="137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Furthering </a:t>
            </a:r>
            <a:r>
              <a:rPr sz="1400" spc="-15">
                <a:solidFill>
                  <a:srgbClr val="7E7E7E"/>
                </a:solidFill>
                <a:latin typeface="Calibri"/>
                <a:cs typeface="Calibri"/>
              </a:rPr>
              <a:t>ASH’s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policy</a:t>
            </a:r>
            <a:r>
              <a:rPr sz="1400" spc="-2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agenda</a:t>
            </a:r>
            <a:endParaRPr sz="14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buClr>
                <a:srgbClr val="7E7E7E"/>
              </a:buClr>
              <a:buFont typeface="Arial"/>
              <a:buChar char="–"/>
            </a:pPr>
            <a:endParaRPr sz="1600">
              <a:latin typeface="Times New Roman"/>
              <a:cs typeface="Times New Roman"/>
            </a:endParaRPr>
          </a:p>
          <a:p>
            <a:pPr marL="756285" lvl="1" indent="-286385">
              <a:lnSpc>
                <a:spcPct val="100000"/>
              </a:lnSpc>
              <a:spcBef>
                <a:spcPts val="137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Considering “living </a:t>
            </a:r>
            <a:r>
              <a:rPr sz="1400" spc="-5">
                <a:solidFill>
                  <a:srgbClr val="7E7E7E"/>
                </a:solidFill>
                <a:latin typeface="Calibri"/>
                <a:cs typeface="Calibri"/>
              </a:rPr>
              <a:t>guideline</a:t>
            </a:r>
            <a:r>
              <a:rPr sz="1400" spc="-2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7E7E7E"/>
                </a:solidFill>
                <a:latin typeface="Calibri"/>
                <a:cs typeface="Calibri"/>
              </a:rPr>
              <a:t>model”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1659889" cy="434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Conclusions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00" y="2013839"/>
            <a:ext cx="10830560" cy="3768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424815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There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is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significant variability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in the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approach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to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pain management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in individuals  with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SCD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and a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paucity of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direct</a:t>
            </a:r>
            <a:r>
              <a:rPr sz="2400" spc="-9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evidence.</a:t>
            </a:r>
            <a:endParaRPr sz="24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17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There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has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been a lack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coordinated </a:t>
            </a:r>
            <a:r>
              <a:rPr sz="2400" spc="-20">
                <a:solidFill>
                  <a:srgbClr val="7E7E7E"/>
                </a:solidFill>
                <a:latin typeface="Calibri"/>
                <a:cs typeface="Calibri"/>
              </a:rPr>
              <a:t>efforts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to evaluate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similar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outcomes that</a:t>
            </a:r>
            <a:r>
              <a:rPr sz="2400" spc="6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are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patient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focused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allow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comparison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effectiveness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treatments across</a:t>
            </a:r>
            <a:r>
              <a:rPr sz="2400" spc="5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studies.</a:t>
            </a:r>
            <a:endParaRPr sz="24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17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The hope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is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that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these guidelines will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provide structure around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management</a:t>
            </a:r>
            <a:r>
              <a:rPr sz="2400" spc="-7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acute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chronic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SCD pain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identify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areas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of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research.</a:t>
            </a:r>
            <a:endParaRPr sz="2400">
              <a:latin typeface="Calibri"/>
              <a:cs typeface="Calibri"/>
            </a:endParaRPr>
          </a:p>
          <a:p>
            <a:pPr marL="469900" marR="454659" indent="-457200">
              <a:lnSpc>
                <a:spcPct val="100000"/>
              </a:lnSpc>
              <a:spcBef>
                <a:spcPts val="117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There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is a need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to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provide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individualized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interdisciplinary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pain management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to 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individuals living with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SCD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who </a:t>
            </a:r>
            <a:r>
              <a:rPr sz="2400" spc="-20">
                <a:solidFill>
                  <a:srgbClr val="7E7E7E"/>
                </a:solidFill>
                <a:latin typeface="Calibri"/>
                <a:cs typeface="Calibri"/>
              </a:rPr>
              <a:t>have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acute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chronic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pain, because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there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is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no 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one-size-fits-all</a:t>
            </a:r>
            <a:r>
              <a:rPr sz="2400" spc="1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approach.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2722880" cy="434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Acknowledgements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00" y="2013839"/>
            <a:ext cx="10299700" cy="2454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ASH guideline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panel</a:t>
            </a:r>
            <a:r>
              <a:rPr sz="2400" spc="-9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members</a:t>
            </a:r>
            <a:endParaRPr sz="24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17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20">
                <a:solidFill>
                  <a:srgbClr val="7E7E7E"/>
                </a:solidFill>
                <a:latin typeface="Calibri"/>
                <a:cs typeface="Calibri"/>
              </a:rPr>
              <a:t>Mayo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Clinic Evidence-Based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Practice Research</a:t>
            </a:r>
            <a:r>
              <a:rPr sz="2400" spc="-6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Program</a:t>
            </a:r>
            <a:endParaRPr sz="24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17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ASH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support team: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Starr </a:t>
            </a:r>
            <a:r>
              <a:rPr sz="2400" spc="-20">
                <a:solidFill>
                  <a:srgbClr val="7E7E7E"/>
                </a:solidFill>
                <a:latin typeface="Calibri"/>
                <a:cs typeface="Calibri"/>
              </a:rPr>
              <a:t>Webb,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Robert</a:t>
            </a:r>
            <a:r>
              <a:rPr sz="2400" spc="-7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Kunkle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E7E7E"/>
              </a:buClr>
              <a:buFont typeface="Arial"/>
              <a:buChar char="•"/>
            </a:pPr>
            <a:endParaRPr sz="27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212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See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more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about the ASH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SCD guidelines:</a:t>
            </a:r>
            <a:r>
              <a:rPr sz="2400" spc="-7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u="heavy" spc="-1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https://hematology.org/SCDguidelines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3578860" cy="434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5"/>
              <a:t>Good </a:t>
            </a:r>
            <a:r>
              <a:rPr spc="-5"/>
              <a:t>Practice</a:t>
            </a:r>
            <a:r>
              <a:rPr spc="-45"/>
              <a:t> </a:t>
            </a:r>
            <a:r>
              <a:rPr spc="-10"/>
              <a:t>Statements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00" y="2013839"/>
            <a:ext cx="10806430" cy="3253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5080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It is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good practice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to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provide patient-centered education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surveillance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related to 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NSAID </a:t>
            </a:r>
            <a:r>
              <a:rPr sz="2400" spc="-30">
                <a:solidFill>
                  <a:srgbClr val="7E7E7E"/>
                </a:solidFill>
                <a:latin typeface="Calibri"/>
                <a:cs typeface="Calibri"/>
              </a:rPr>
              <a:t>toxicity,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especially in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patients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with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end-organ comorbidities,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because long-  term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safety data are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lacking </a:t>
            </a:r>
            <a:r>
              <a:rPr sz="2400" spc="-20">
                <a:solidFill>
                  <a:srgbClr val="7E7E7E"/>
                </a:solidFill>
                <a:latin typeface="Calibri"/>
                <a:cs typeface="Calibri"/>
              </a:rPr>
              <a:t>for SCD,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but </a:t>
            </a:r>
            <a:r>
              <a:rPr sz="2400" spc="-30">
                <a:solidFill>
                  <a:srgbClr val="7E7E7E"/>
                </a:solidFill>
                <a:latin typeface="Calibri"/>
                <a:cs typeface="Calibri"/>
              </a:rPr>
              <a:t>vascular,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bleeding,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renal risks </a:t>
            </a:r>
            <a:r>
              <a:rPr sz="2400" spc="-20">
                <a:solidFill>
                  <a:srgbClr val="7E7E7E"/>
                </a:solidFill>
                <a:latin typeface="Calibri"/>
                <a:cs typeface="Calibri"/>
              </a:rPr>
              <a:t>may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be 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elevated.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E7E7E"/>
              </a:buClr>
              <a:buFont typeface="Arial"/>
              <a:buChar char="•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7E7E7E"/>
              </a:buClr>
              <a:buFont typeface="Arial"/>
              <a:buChar char="•"/>
            </a:pPr>
            <a:endParaRPr sz="2100">
              <a:latin typeface="Times New Roman"/>
              <a:cs typeface="Times New Roman"/>
            </a:endParaRPr>
          </a:p>
          <a:p>
            <a:pPr marL="469900" marR="78740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Given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prevalence of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psychological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comorbidities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that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are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present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in the </a:t>
            </a:r>
            <a:r>
              <a:rPr sz="2400" spc="-20">
                <a:solidFill>
                  <a:srgbClr val="7E7E7E"/>
                </a:solidFill>
                <a:latin typeface="Calibri"/>
                <a:cs typeface="Calibri"/>
              </a:rPr>
              <a:t>context 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of pain,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it is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good practice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to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routinely screen </a:t>
            </a:r>
            <a:r>
              <a:rPr sz="2400" spc="-20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depression and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anxiety </a:t>
            </a:r>
            <a:r>
              <a:rPr sz="24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to 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perform </a:t>
            </a:r>
            <a:r>
              <a:rPr sz="2400" spc="-20">
                <a:solidFill>
                  <a:srgbClr val="7E7E7E"/>
                </a:solidFill>
                <a:latin typeface="Calibri"/>
                <a:cs typeface="Calibri"/>
              </a:rPr>
              <a:t>targeted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screening </a:t>
            </a:r>
            <a:r>
              <a:rPr sz="2400" spc="-20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2400" spc="-5">
                <a:solidFill>
                  <a:srgbClr val="7E7E7E"/>
                </a:solidFill>
                <a:latin typeface="Calibri"/>
                <a:cs typeface="Calibri"/>
              </a:rPr>
              <a:t>other </a:t>
            </a:r>
            <a:r>
              <a:rPr sz="2400" spc="-15">
                <a:solidFill>
                  <a:srgbClr val="7E7E7E"/>
                </a:solidFill>
                <a:latin typeface="Calibri"/>
                <a:cs typeface="Calibri"/>
              </a:rPr>
              <a:t>psychological</a:t>
            </a:r>
            <a:r>
              <a:rPr sz="2400" spc="12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00" spc="-10">
                <a:solidFill>
                  <a:srgbClr val="7E7E7E"/>
                </a:solidFill>
                <a:latin typeface="Calibri"/>
                <a:cs typeface="Calibri"/>
              </a:rPr>
              <a:t>comorbidities.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400" y="1367028"/>
            <a:ext cx="1461135" cy="434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Objec</a:t>
            </a:r>
            <a:r>
              <a:rPr spc="-5"/>
              <a:t>t</a:t>
            </a:r>
            <a:r>
              <a:t>i</a:t>
            </a:r>
            <a:r>
              <a:rPr spc="-25"/>
              <a:t>v</a:t>
            </a:r>
            <a:r>
              <a:rPr spc="5"/>
              <a:t>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00" y="2017395"/>
            <a:ext cx="10930890" cy="3912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482600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000" spc="-95">
                <a:solidFill>
                  <a:srgbClr val="7E7E7E"/>
                </a:solidFill>
                <a:latin typeface="Calibri"/>
                <a:cs typeface="Calibri"/>
              </a:rPr>
              <a:t>To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understand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non-opioid pharmacologic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therapy </a:t>
            </a:r>
            <a:r>
              <a:rPr sz="20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acute pain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non-opioid pharmacological  therapies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either in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addition </a:t>
            </a:r>
            <a:r>
              <a:rPr sz="2000" spc="-15">
                <a:solidFill>
                  <a:srgbClr val="7E7E7E"/>
                </a:solidFill>
                <a:latin typeface="Calibri"/>
                <a:cs typeface="Calibri"/>
              </a:rPr>
              <a:t>to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or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instead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of opioids or other usual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care interventions </a:t>
            </a:r>
            <a:r>
              <a:rPr sz="20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the 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treatment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of acute pain in children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and adults with</a:t>
            </a:r>
            <a:r>
              <a:rPr sz="2000" spc="2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000" spc="-15">
                <a:solidFill>
                  <a:srgbClr val="7E7E7E"/>
                </a:solidFill>
                <a:latin typeface="Calibri"/>
                <a:cs typeface="Calibri"/>
              </a:rPr>
              <a:t>SCD.</a:t>
            </a:r>
            <a:endParaRPr sz="2000">
              <a:latin typeface="Calibri"/>
              <a:cs typeface="Calibri"/>
            </a:endParaRPr>
          </a:p>
          <a:p>
            <a:pPr marL="469900" marR="5080" indent="-4572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000" spc="-95">
                <a:solidFill>
                  <a:srgbClr val="7E7E7E"/>
                </a:solidFill>
                <a:latin typeface="Calibri"/>
                <a:cs typeface="Calibri"/>
              </a:rPr>
              <a:t>To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understand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non-pharmacologic therapies </a:t>
            </a:r>
            <a:r>
              <a:rPr sz="20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acute pain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and if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nonpharmacological therapies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in 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addition </a:t>
            </a:r>
            <a:r>
              <a:rPr sz="2000" spc="-15">
                <a:solidFill>
                  <a:srgbClr val="7E7E7E"/>
                </a:solidFill>
                <a:latin typeface="Calibri"/>
                <a:cs typeface="Calibri"/>
              </a:rPr>
              <a:t>to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pharmacological therapies should be used </a:t>
            </a:r>
            <a:r>
              <a:rPr sz="20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treatment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of acute pain in children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and  adults with</a:t>
            </a:r>
            <a:r>
              <a:rPr sz="2000" spc="-8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000" spc="-15">
                <a:solidFill>
                  <a:srgbClr val="7E7E7E"/>
                </a:solidFill>
                <a:latin typeface="Calibri"/>
                <a:cs typeface="Calibri"/>
              </a:rPr>
              <a:t>SCD.</a:t>
            </a:r>
            <a:endParaRPr sz="2000">
              <a:latin typeface="Calibri"/>
              <a:cs typeface="Calibri"/>
            </a:endParaRPr>
          </a:p>
          <a:p>
            <a:pPr marL="469900" marR="102870" indent="-457200">
              <a:lnSpc>
                <a:spcPct val="100000"/>
              </a:lnSpc>
              <a:spcBef>
                <a:spcPts val="59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000" spc="-95">
                <a:solidFill>
                  <a:srgbClr val="7E7E7E"/>
                </a:solidFill>
                <a:latin typeface="Calibri"/>
                <a:cs typeface="Calibri"/>
              </a:rPr>
              <a:t>To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understand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non-opioid pharmacologic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therapy </a:t>
            </a:r>
            <a:r>
              <a:rPr sz="20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chronic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pain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and if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non-opioid pharmacological  therapy should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be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used </a:t>
            </a:r>
            <a:r>
              <a:rPr sz="20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children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and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adults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with SCD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and chronic pain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with no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identifiable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cause 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beyond</a:t>
            </a:r>
            <a:r>
              <a:rPr sz="2000" spc="-9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000" spc="-15">
                <a:solidFill>
                  <a:srgbClr val="7E7E7E"/>
                </a:solidFill>
                <a:latin typeface="Calibri"/>
                <a:cs typeface="Calibri"/>
              </a:rPr>
              <a:t>SCD.</a:t>
            </a:r>
            <a:endParaRPr sz="2000">
              <a:latin typeface="Calibri"/>
              <a:cs typeface="Calibri"/>
            </a:endParaRPr>
          </a:p>
          <a:p>
            <a:pPr marL="469900" marR="255270" indent="-457200" algn="just">
              <a:lnSpc>
                <a:spcPct val="100000"/>
              </a:lnSpc>
              <a:spcBef>
                <a:spcPts val="595"/>
              </a:spcBef>
              <a:buFont typeface="Arial"/>
              <a:buChar char="•"/>
              <a:tabLst>
                <a:tab pos="469900" algn="l"/>
              </a:tabLst>
            </a:pPr>
            <a:r>
              <a:rPr sz="2000" spc="-95">
                <a:solidFill>
                  <a:srgbClr val="7E7E7E"/>
                </a:solidFill>
                <a:latin typeface="Calibri"/>
                <a:cs typeface="Calibri"/>
              </a:rPr>
              <a:t>To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understand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non-pharmacologic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therapy </a:t>
            </a:r>
            <a:r>
              <a:rPr sz="20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chronic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pain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and if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nonpharmacological therapies be  used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in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addition </a:t>
            </a:r>
            <a:r>
              <a:rPr sz="2000" spc="-15">
                <a:solidFill>
                  <a:srgbClr val="7E7E7E"/>
                </a:solidFill>
                <a:latin typeface="Calibri"/>
                <a:cs typeface="Calibri"/>
              </a:rPr>
              <a:t>to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pharmacological therapies be used </a:t>
            </a:r>
            <a:r>
              <a:rPr sz="2000" spc="-15">
                <a:solidFill>
                  <a:srgbClr val="7E7E7E"/>
                </a:solidFill>
                <a:latin typeface="Calibri"/>
                <a:cs typeface="Calibri"/>
              </a:rPr>
              <a:t>for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treatment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sz="2000" spc="-10">
                <a:solidFill>
                  <a:srgbClr val="7E7E7E"/>
                </a:solidFill>
                <a:latin typeface="Calibri"/>
                <a:cs typeface="Calibri"/>
              </a:rPr>
              <a:t>chronic </a:t>
            </a:r>
            <a:r>
              <a:rPr sz="2000" spc="-5">
                <a:solidFill>
                  <a:srgbClr val="7E7E7E"/>
                </a:solidFill>
                <a:latin typeface="Calibri"/>
                <a:cs typeface="Calibri"/>
              </a:rPr>
              <a:t>pain in children  </a:t>
            </a:r>
            <a:r>
              <a:rPr sz="2000">
                <a:solidFill>
                  <a:srgbClr val="7E7E7E"/>
                </a:solidFill>
                <a:latin typeface="Calibri"/>
                <a:cs typeface="Calibri"/>
              </a:rPr>
              <a:t>and adults with</a:t>
            </a:r>
            <a:r>
              <a:rPr sz="2000" spc="-9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000" spc="-15">
                <a:solidFill>
                  <a:srgbClr val="7E7E7E"/>
                </a:solidFill>
                <a:latin typeface="Calibri"/>
                <a:cs typeface="Calibri"/>
              </a:rPr>
              <a:t>SCD.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41908" y="4441317"/>
            <a:ext cx="3912235" cy="668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50" spc="10">
                <a:solidFill>
                  <a:srgbClr val="E23C33"/>
                </a:solidFill>
                <a:latin typeface="Arial"/>
                <a:cs typeface="Arial"/>
              </a:rPr>
              <a:t>BACKGROUND</a:t>
            </a:r>
            <a:endParaRPr sz="42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94103" y="1315211"/>
            <a:ext cx="9003792" cy="31181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223506" y="4650994"/>
            <a:ext cx="2696210" cy="1396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-5">
                <a:latin typeface="Calibri"/>
                <a:cs typeface="Calibri"/>
              </a:rPr>
              <a:t>Abnormalities in </a:t>
            </a:r>
            <a:r>
              <a:rPr sz="1800" spc="-10">
                <a:latin typeface="Calibri"/>
                <a:cs typeface="Calibri"/>
              </a:rPr>
              <a:t>peripheral  </a:t>
            </a:r>
            <a:r>
              <a:rPr sz="1800" spc="-5">
                <a:latin typeface="Calibri"/>
                <a:cs typeface="Calibri"/>
              </a:rPr>
              <a:t>nerves, </a:t>
            </a:r>
            <a:r>
              <a:rPr sz="1800" spc="-10">
                <a:latin typeface="Calibri"/>
                <a:cs typeface="Calibri"/>
              </a:rPr>
              <a:t>brain </a:t>
            </a:r>
            <a:r>
              <a:rPr sz="1800">
                <a:latin typeface="Calibri"/>
                <a:cs typeface="Calibri"/>
              </a:rPr>
              <a:t>and </a:t>
            </a:r>
            <a:r>
              <a:rPr sz="1800" spc="-5">
                <a:latin typeface="Calibri"/>
                <a:cs typeface="Calibri"/>
              </a:rPr>
              <a:t>spinal </a:t>
            </a:r>
            <a:r>
              <a:rPr sz="1800" spc="-15">
                <a:latin typeface="Calibri"/>
                <a:cs typeface="Calibri"/>
              </a:rPr>
              <a:t>cord  </a:t>
            </a:r>
            <a:r>
              <a:rPr sz="1800" spc="-10">
                <a:latin typeface="Calibri"/>
                <a:cs typeface="Calibri"/>
              </a:rPr>
              <a:t>initiate, </a:t>
            </a:r>
            <a:r>
              <a:rPr sz="1800" spc="-5">
                <a:latin typeface="Calibri"/>
                <a:cs typeface="Calibri"/>
              </a:rPr>
              <a:t>transmit </a:t>
            </a:r>
            <a:r>
              <a:rPr sz="1800">
                <a:latin typeface="Calibri"/>
                <a:cs typeface="Calibri"/>
              </a:rPr>
              <a:t>and </a:t>
            </a:r>
            <a:r>
              <a:rPr sz="1800" spc="-10">
                <a:latin typeface="Calibri"/>
                <a:cs typeface="Calibri"/>
              </a:rPr>
              <a:t>sustain  </a:t>
            </a:r>
            <a:r>
              <a:rPr sz="1800" spc="-5">
                <a:latin typeface="Calibri"/>
                <a:cs typeface="Calibri"/>
              </a:rPr>
              <a:t>pain signals </a:t>
            </a:r>
            <a:r>
              <a:rPr sz="1800" spc="-10">
                <a:latin typeface="Calibri"/>
                <a:cs typeface="Calibri"/>
              </a:rPr>
              <a:t>resulting </a:t>
            </a:r>
            <a:r>
              <a:rPr sz="1800">
                <a:latin typeface="Calibri"/>
                <a:cs typeface="Calibri"/>
              </a:rPr>
              <a:t>in  </a:t>
            </a:r>
            <a:r>
              <a:rPr sz="1800" spc="-10">
                <a:latin typeface="Calibri"/>
                <a:cs typeface="Calibri"/>
              </a:rPr>
              <a:t>complex, </a:t>
            </a:r>
            <a:r>
              <a:rPr sz="1800" spc="-5">
                <a:latin typeface="Calibri"/>
                <a:cs typeface="Calibri"/>
              </a:rPr>
              <a:t>pathological</a:t>
            </a:r>
            <a:r>
              <a:rPr sz="1800" spc="-50">
                <a:latin typeface="Calibri"/>
                <a:cs typeface="Calibri"/>
              </a:rPr>
              <a:t> </a:t>
            </a:r>
            <a:r>
              <a:rPr sz="1800" spc="-5">
                <a:latin typeface="Calibri"/>
                <a:cs typeface="Calibri"/>
              </a:rPr>
              <a:t>pain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65FF72BD9880498F842E047A956618" ma:contentTypeVersion="20" ma:contentTypeDescription="Create a new document." ma:contentTypeScope="" ma:versionID="e332424acd84ed8e83143a44f5d15824">
  <xsd:schema xmlns:xsd="http://www.w3.org/2001/XMLSchema" xmlns:xs="http://www.w3.org/2001/XMLSchema" xmlns:p="http://schemas.microsoft.com/office/2006/metadata/properties" xmlns:ns2="f60e50cf-b4eb-4913-b91b-c5f6cad801d6" xmlns:ns3="f428f131-8437-48c9-9cdf-8fab9dca4571" targetNamespace="http://schemas.microsoft.com/office/2006/metadata/properties" ma:root="true" ma:fieldsID="84cd71d69daa36ce333d2fbe73193379" ns2:_="" ns3:_="">
    <xsd:import namespace="f60e50cf-b4eb-4913-b91b-c5f6cad801d6"/>
    <xsd:import namespace="f428f131-8437-48c9-9cdf-8fab9dca457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EventHashCode" minOccurs="0"/>
                <xsd:element ref="ns2:MediaServiceGenerationTime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WebPage" minOccurs="0"/>
                <xsd:element ref="ns2:Project" minOccurs="0"/>
                <xsd:element ref="ns2:Topic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0e50cf-b4eb-4913-b91b-c5f6cad801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WebPage" ma:index="20" nillable="true" ma:displayName="Web Page" ma:format="Dropdown" ma:internalName="WebPage">
      <xsd:simpleType>
        <xsd:restriction base="dms:Choice">
          <xsd:enumeration value="COVID-19"/>
          <xsd:enumeration value="VTE"/>
          <xsd:enumeration value="Amyloidosis"/>
        </xsd:restriction>
      </xsd:simpleType>
    </xsd:element>
    <xsd:element name="Project" ma:index="21" nillable="true" ma:displayName="Project" ma:format="Dropdown" ma:internalName="Project">
      <xsd:simpleType>
        <xsd:restriction base="dms:Choice">
          <xsd:enumeration value="Patient Decision Aids"/>
          <xsd:enumeration value="Teaching Slides"/>
          <xsd:enumeration value="Patient Versions"/>
          <xsd:enumeration value="Webinar"/>
          <xsd:enumeration value="Website"/>
          <xsd:enumeration value="Agenda"/>
        </xsd:restriction>
      </xsd:simpleType>
    </xsd:element>
    <xsd:element name="Topic" ma:index="22" nillable="true" ma:displayName="Topic" ma:format="Dropdown" ma:internalName="Topic">
      <xsd:simpleType>
        <xsd:restriction base="dms:Choice">
          <xsd:enumeration value="SCD"/>
          <xsd:enumeration value="Amyloidosis"/>
          <xsd:enumeration value="VWD"/>
          <xsd:enumeration value="ALL/AYA"/>
          <xsd:enumeration value="Thrombophilia"/>
          <xsd:enumeration value="COVID-19"/>
          <xsd:enumeration value="Choice 7"/>
          <xsd:enumeration value="VTE/LA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27a6b3a0-d35f-4ecf-9586-1f4c274d165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28f131-8437-48c9-9cdf-8fab9dca457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0b921606-c105-48ac-9c58-9e88b1f69728}" ma:internalName="TaxCatchAll" ma:showField="CatchAllData" ma:web="f428f131-8437-48c9-9cdf-8fab9dca457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428f131-8437-48c9-9cdf-8fab9dca4571" xsi:nil="true"/>
    <Topic xmlns="f60e50cf-b4eb-4913-b91b-c5f6cad801d6" xsi:nil="true"/>
    <lcf76f155ced4ddcb4097134ff3c332f xmlns="f60e50cf-b4eb-4913-b91b-c5f6cad801d6">
      <Terms xmlns="http://schemas.microsoft.com/office/infopath/2007/PartnerControls"/>
    </lcf76f155ced4ddcb4097134ff3c332f>
    <Project xmlns="f60e50cf-b4eb-4913-b91b-c5f6cad801d6" xsi:nil="true"/>
    <WebPage xmlns="f60e50cf-b4eb-4913-b91b-c5f6cad801d6" xsi:nil="true"/>
  </documentManagement>
</p:properties>
</file>

<file path=customXml/item4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Props1.xml><?xml version="1.0" encoding="utf-8"?>
<ds:datastoreItem xmlns:ds="http://schemas.openxmlformats.org/officeDocument/2006/customXml" ds:itemID="{74ED5E89-AADE-4B66-A46C-C1A1D91C1A6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EFFADC6-DDB1-4C47-A35C-4B3AD58BDA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0e50cf-b4eb-4913-b91b-c5f6cad801d6"/>
    <ds:schemaRef ds:uri="f428f131-8437-48c9-9cdf-8fab9dca45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1474435-F440-445E-82B3-41409916C3AE}">
  <ds:schemaRefs>
    <ds:schemaRef ds:uri="f428f131-8437-48c9-9cdf-8fab9dca4571"/>
    <ds:schemaRef ds:uri="f60e50cf-b4eb-4913-b91b-c5f6cad801d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CFEDBC3E-2921-4C76-82C3-1ED31B4BEEBD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54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Office Theme</vt:lpstr>
      <vt:lpstr>PowerPoint Presentation</vt:lpstr>
      <vt:lpstr>Clinical Guidelines</vt:lpstr>
      <vt:lpstr>ASH Clinical Practice Guidelines on SCD</vt:lpstr>
      <vt:lpstr>How were these ASH guidelines developed?</vt:lpstr>
      <vt:lpstr>How to use these recommendations</vt:lpstr>
      <vt:lpstr>Good Practice Statements</vt:lpstr>
      <vt:lpstr>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Clinical scope of guideline panel questions</vt:lpstr>
      <vt:lpstr>SCD Pain Guidelines Timeline</vt:lpstr>
      <vt:lpstr>Composition of Panel</vt:lpstr>
      <vt:lpstr>Data sources</vt:lpstr>
      <vt:lpstr>Indirect evidence</vt:lpstr>
      <vt:lpstr>Major Challenges in Guideline Development</vt:lpstr>
      <vt:lpstr>Overview of pain guielines</vt:lpstr>
      <vt:lpstr>Selected Guidelines in this Presentation</vt:lpstr>
      <vt:lpstr>PowerPoint Presentation</vt:lpstr>
      <vt:lpstr>PowerPoint Presentation</vt:lpstr>
      <vt:lpstr>Opioids have been the mainstay for the treatment of acute pain related to SCD</vt:lpstr>
      <vt:lpstr>Non-opioid pharmacologic interventions for acute pain refractory to opioids</vt:lpstr>
      <vt:lpstr>Subanesthetic ketamine for treatment of acute pain</vt:lpstr>
      <vt:lpstr>Acute pain refractory to opioid therapy: Non-opioid pharmacologic interventions</vt:lpstr>
      <vt:lpstr>Regional anesthesia for treatment of acute pain</vt:lpstr>
      <vt:lpstr>PowerPoint Presentation</vt:lpstr>
      <vt:lpstr>PowerPoint Presentation</vt:lpstr>
      <vt:lpstr>Non-pharmacological therapies for acute pain</vt:lpstr>
      <vt:lpstr>Non-pharmacologic therapy for acute pain</vt:lpstr>
      <vt:lpstr>PowerPoint Presentation</vt:lpstr>
      <vt:lpstr>PowerPoint Presentation</vt:lpstr>
      <vt:lpstr>Individuals living with SCD experience chronic pain</vt:lpstr>
      <vt:lpstr>Non-opioid pharmacologic therapy for chronic pain</vt:lpstr>
      <vt:lpstr>Non-opioid pharmacologic therapy for chronic pain</vt:lpstr>
      <vt:lpstr>Non-opioid pharmacologic therapy for chronic pain</vt:lpstr>
      <vt:lpstr>PowerPoint Presentation</vt:lpstr>
      <vt:lpstr>PowerPoint Presentation</vt:lpstr>
      <vt:lpstr>PowerPoint Presentation</vt:lpstr>
      <vt:lpstr>Many children and adults with SCD also experience ongoing chronic pain</vt:lpstr>
      <vt:lpstr>Treatment of Chronic Pain: Non-pharmacologic or Integrative Health Interventions</vt:lpstr>
      <vt:lpstr>Treatment of Chronic Pain: Non-pharmacologic or Integrative Health Interventions</vt:lpstr>
      <vt:lpstr>PowerPoint Presentation</vt:lpstr>
      <vt:lpstr>Chronic opioid therapy: General comments</vt:lpstr>
      <vt:lpstr>Chronic Opioid Therapy (COT)</vt:lpstr>
      <vt:lpstr>Remarks</vt:lpstr>
      <vt:lpstr>Further Remarks</vt:lpstr>
      <vt:lpstr>Further Remarks</vt:lpstr>
      <vt:lpstr>Chronic Opioid Therapy (COT)</vt:lpstr>
      <vt:lpstr>Multidisciplinary approach to pain treatment</vt:lpstr>
      <vt:lpstr>Dissemination and Implementation</vt:lpstr>
      <vt:lpstr>Conclusions</vt:lpstr>
      <vt:lpstr>Acknowledgements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Acute and Chronic Pain</dc:title>
  <dc:creator>Ahmar Zaidi</dc:creator>
  <cp:revision>3</cp:revision>
  <dcterms:created xsi:type="dcterms:W3CDTF">2022-10-07T11:58:59Z</dcterms:created>
  <dcterms:modified xsi:type="dcterms:W3CDTF">2023-10-19T19:27:00Z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2021-08-22T00:00:00Z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2022-10-07T00:00:00Z</vt:filetime>
  </property>
  <property fmtid="{D5CDD505-2E9C-101B-9397-08002B2CF9AE}" pid="5" name="ContentTypeId">
    <vt:lpwstr>0x0101002065FF72BD9880498F842E047A956618</vt:lpwstr>
  </property>
  <property fmtid="{D5CDD505-2E9C-101B-9397-08002B2CF9AE}" pid="6" name="MediaServiceImageTags">
    <vt:lpwstr/>
  </property>
</Properties>
</file>